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webextensions/webextension1.xml" ContentType="application/vnd.ms-office.webextension+xml"/>
  <Override PartName="/ppt/webextensions/webextension2.xml" ContentType="application/vnd.ms-office.webextension+xml"/>
  <Override PartName="/ppt/webextensions/webextension3.xml" ContentType="application/vnd.ms-office.webextension+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36" r:id="rId4"/>
    <p:sldMasterId id="2147483739" r:id="rId5"/>
    <p:sldMasterId id="2147483748" r:id="rId6"/>
    <p:sldMasterId id="2147483751" r:id="rId7"/>
    <p:sldMasterId id="2147483759" r:id="rId8"/>
    <p:sldMasterId id="2147483782" r:id="rId9"/>
    <p:sldMasterId id="2147483795" r:id="rId10"/>
  </p:sldMasterIdLst>
  <p:notesMasterIdLst>
    <p:notesMasterId r:id="rId81"/>
  </p:notesMasterIdLst>
  <p:handoutMasterIdLst>
    <p:handoutMasterId r:id="rId82"/>
  </p:handoutMasterIdLst>
  <p:sldIdLst>
    <p:sldId id="309" r:id="rId11"/>
    <p:sldId id="327" r:id="rId12"/>
    <p:sldId id="311" r:id="rId13"/>
    <p:sldId id="2147482392" r:id="rId14"/>
    <p:sldId id="2147482393" r:id="rId15"/>
    <p:sldId id="2147482394" r:id="rId16"/>
    <p:sldId id="297" r:id="rId17"/>
    <p:sldId id="268" r:id="rId18"/>
    <p:sldId id="740" r:id="rId19"/>
    <p:sldId id="742" r:id="rId20"/>
    <p:sldId id="743" r:id="rId21"/>
    <p:sldId id="780" r:id="rId22"/>
    <p:sldId id="2141413475" r:id="rId23"/>
    <p:sldId id="2147482669" r:id="rId24"/>
    <p:sldId id="2147482670" r:id="rId25"/>
    <p:sldId id="2147482671" r:id="rId26"/>
    <p:sldId id="761" r:id="rId27"/>
    <p:sldId id="2147482351" r:id="rId28"/>
    <p:sldId id="2141413476" r:id="rId29"/>
    <p:sldId id="2147482407" r:id="rId30"/>
    <p:sldId id="765" r:id="rId31"/>
    <p:sldId id="767" r:id="rId32"/>
    <p:sldId id="2147482672" r:id="rId33"/>
    <p:sldId id="2147482409" r:id="rId34"/>
    <p:sldId id="2147482651" r:id="rId35"/>
    <p:sldId id="2147482650" r:id="rId36"/>
    <p:sldId id="770" r:id="rId37"/>
    <p:sldId id="2147482406" r:id="rId38"/>
    <p:sldId id="2147482673" r:id="rId39"/>
    <p:sldId id="782" r:id="rId40"/>
    <p:sldId id="783" r:id="rId41"/>
    <p:sldId id="784" r:id="rId42"/>
    <p:sldId id="2141413477" r:id="rId43"/>
    <p:sldId id="2147482397" r:id="rId44"/>
    <p:sldId id="2147482398" r:id="rId45"/>
    <p:sldId id="764" r:id="rId46"/>
    <p:sldId id="779" r:id="rId47"/>
    <p:sldId id="2147482659" r:id="rId48"/>
    <p:sldId id="485" r:id="rId49"/>
    <p:sldId id="2147482660" r:id="rId50"/>
    <p:sldId id="778" r:id="rId51"/>
    <p:sldId id="2147482661" r:id="rId52"/>
    <p:sldId id="2147482662" r:id="rId53"/>
    <p:sldId id="2147482664" r:id="rId54"/>
    <p:sldId id="794" r:id="rId55"/>
    <p:sldId id="796" r:id="rId56"/>
    <p:sldId id="797" r:id="rId57"/>
    <p:sldId id="2147482328" r:id="rId58"/>
    <p:sldId id="2147482404" r:id="rId59"/>
    <p:sldId id="2147482405" r:id="rId60"/>
    <p:sldId id="2147482652" r:id="rId61"/>
    <p:sldId id="2147482653" r:id="rId62"/>
    <p:sldId id="2147482654" r:id="rId63"/>
    <p:sldId id="2147482666" r:id="rId64"/>
    <p:sldId id="2147482667" r:id="rId65"/>
    <p:sldId id="2147482416" r:id="rId66"/>
    <p:sldId id="2147482417" r:id="rId67"/>
    <p:sldId id="2147482418" r:id="rId68"/>
    <p:sldId id="757" r:id="rId69"/>
    <p:sldId id="758" r:id="rId70"/>
    <p:sldId id="2147482399" r:id="rId71"/>
    <p:sldId id="759" r:id="rId72"/>
    <p:sldId id="760" r:id="rId73"/>
    <p:sldId id="788" r:id="rId74"/>
    <p:sldId id="2147482403" r:id="rId75"/>
    <p:sldId id="2147482655" r:id="rId76"/>
    <p:sldId id="2147482656" r:id="rId77"/>
    <p:sldId id="2147482657" r:id="rId78"/>
    <p:sldId id="2147482658" r:id="rId79"/>
    <p:sldId id="2147482665" r:id="rId80"/>
  </p:sldIdLst>
  <p:sldSz cx="20105688" cy="11309350"/>
  <p:notesSz cx="20104100" cy="113093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B0DE"/>
    <a:srgbClr val="00BC62"/>
    <a:srgbClr val="1F355E"/>
    <a:srgbClr val="CE3636"/>
    <a:srgbClr val="181924"/>
    <a:srgbClr val="9E4ECA"/>
    <a:srgbClr val="FFD550"/>
    <a:srgbClr val="325A8A"/>
    <a:srgbClr val="F8CD47"/>
    <a:srgbClr val="79C5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59" autoAdjust="0"/>
    <p:restoredTop sz="91168" autoAdjust="0"/>
  </p:normalViewPr>
  <p:slideViewPr>
    <p:cSldViewPr>
      <p:cViewPr>
        <p:scale>
          <a:sx n="50" d="100"/>
          <a:sy n="50" d="100"/>
        </p:scale>
        <p:origin x="1764" y="480"/>
      </p:cViewPr>
      <p:guideLst>
        <p:guide orient="horz" pos="2880"/>
        <p:guide pos="2160"/>
      </p:guideLst>
    </p:cSldViewPr>
  </p:slideViewPr>
  <p:notesTextViewPr>
    <p:cViewPr>
      <p:scale>
        <a:sx n="100" d="100"/>
        <a:sy n="100" d="100"/>
      </p:scale>
      <p:origin x="0" y="0"/>
    </p:cViewPr>
  </p:notesTextViewPr>
  <p:notesViewPr>
    <p:cSldViewPr>
      <p:cViewPr varScale="1">
        <p:scale>
          <a:sx n="102" d="100"/>
          <a:sy n="102" d="100"/>
        </p:scale>
        <p:origin x="1208" y="10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84" Type="http://schemas.openxmlformats.org/officeDocument/2006/relationships/viewProps" Target="viewProps.xml"/><Relationship Id="rId16" Type="http://schemas.openxmlformats.org/officeDocument/2006/relationships/slide" Target="slides/slide6.xml"/><Relationship Id="rId11" Type="http://schemas.openxmlformats.org/officeDocument/2006/relationships/slide" Target="slides/slide1.xml"/><Relationship Id="rId32" Type="http://schemas.openxmlformats.org/officeDocument/2006/relationships/slide" Target="slides/slide22.xml"/><Relationship Id="rId37" Type="http://schemas.openxmlformats.org/officeDocument/2006/relationships/slide" Target="slides/slide27.xml"/><Relationship Id="rId53" Type="http://schemas.openxmlformats.org/officeDocument/2006/relationships/slide" Target="slides/slide43.xml"/><Relationship Id="rId58" Type="http://schemas.openxmlformats.org/officeDocument/2006/relationships/slide" Target="slides/slide48.xml"/><Relationship Id="rId74" Type="http://schemas.openxmlformats.org/officeDocument/2006/relationships/slide" Target="slides/slide64.xml"/><Relationship Id="rId79" Type="http://schemas.openxmlformats.org/officeDocument/2006/relationships/slide" Target="slides/slide69.xml"/><Relationship Id="rId5" Type="http://schemas.openxmlformats.org/officeDocument/2006/relationships/slideMaster" Target="slideMasters/slideMaster2.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77" Type="http://schemas.openxmlformats.org/officeDocument/2006/relationships/slide" Target="slides/slide67.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slide" Target="slides/slide62.xml"/><Relationship Id="rId80" Type="http://schemas.openxmlformats.org/officeDocument/2006/relationships/slide" Target="slides/slide70.xml"/><Relationship Id="rId85"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slide" Target="slides/slide65.xml"/><Relationship Id="rId83"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7.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slide" Target="slides/slide63.xml"/><Relationship Id="rId78" Type="http://schemas.openxmlformats.org/officeDocument/2006/relationships/slide" Target="slides/slide68.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slide" Target="slides/slide66.xml"/><Relationship Id="rId7" Type="http://schemas.openxmlformats.org/officeDocument/2006/relationships/slideMaster" Target="slideMasters/slideMaster4.xml"/><Relationship Id="rId71" Type="http://schemas.openxmlformats.org/officeDocument/2006/relationships/slide" Target="slides/slide61.xml"/><Relationship Id="rId2" Type="http://schemas.openxmlformats.org/officeDocument/2006/relationships/customXml" Target="../customXml/item2.xml"/><Relationship Id="rId29" Type="http://schemas.openxmlformats.org/officeDocument/2006/relationships/slide" Target="slides/slide19.xml"/><Relationship Id="rId24" Type="http://schemas.openxmlformats.org/officeDocument/2006/relationships/slide" Target="slides/slide14.xml"/><Relationship Id="rId40" Type="http://schemas.openxmlformats.org/officeDocument/2006/relationships/slide" Target="slides/slide30.xml"/><Relationship Id="rId45" Type="http://schemas.openxmlformats.org/officeDocument/2006/relationships/slide" Target="slides/slide35.xml"/><Relationship Id="rId66" Type="http://schemas.openxmlformats.org/officeDocument/2006/relationships/slide" Target="slides/slide56.xml"/><Relationship Id="rId61" Type="http://schemas.openxmlformats.org/officeDocument/2006/relationships/slide" Target="slides/slide51.xml"/><Relationship Id="rId8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April%2015%20-%20to%20present%20summary%20-%20restored.xl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ymru.nhs.uk\abm_ulhb\group\ststorage\Cancer%20Waiting%20Times%20Management\Backlog%20and%20Trajectories\Backlog%20Trajectories%20-%2026-27.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a:t>% of patients that started treatment within 62 days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Sheet2!$B$3</c:f>
              <c:strCache>
                <c:ptCount val="1"/>
                <c:pt idx="0">
                  <c:v>% within 62 days of suspicion (unadjusted)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Sheet2!$B$4:$B$24</c:f>
              <c:numCache>
                <c:formatCode>0%</c:formatCode>
                <c:ptCount val="21"/>
                <c:pt idx="0">
                  <c:v>0.59539473684210531</c:v>
                </c:pt>
                <c:pt idx="1">
                  <c:v>0.59859154929577463</c:v>
                </c:pt>
                <c:pt idx="2">
                  <c:v>0.6</c:v>
                </c:pt>
                <c:pt idx="3">
                  <c:v>0.5667752442996743</c:v>
                </c:pt>
                <c:pt idx="4">
                  <c:v>0.66917293233082709</c:v>
                </c:pt>
                <c:pt idx="5">
                  <c:v>0.63274336283185839</c:v>
                </c:pt>
                <c:pt idx="6">
                  <c:v>0.55594405594405594</c:v>
                </c:pt>
                <c:pt idx="7">
                  <c:v>0.58914728682170547</c:v>
                </c:pt>
                <c:pt idx="8">
                  <c:v>0.66431095406360419</c:v>
                </c:pt>
                <c:pt idx="9">
                  <c:v>0.65217391304347827</c:v>
                </c:pt>
                <c:pt idx="10">
                  <c:v>0.63035019455252916</c:v>
                </c:pt>
                <c:pt idx="11">
                  <c:v>0.53281853281853286</c:v>
                </c:pt>
                <c:pt idx="12">
                  <c:v>0.65</c:v>
                </c:pt>
                <c:pt idx="13">
                  <c:v>0.64</c:v>
                </c:pt>
                <c:pt idx="14">
                  <c:v>0.63</c:v>
                </c:pt>
                <c:pt idx="15">
                  <c:v>0.56000000000000005</c:v>
                </c:pt>
                <c:pt idx="16">
                  <c:v>0.52</c:v>
                </c:pt>
                <c:pt idx="17">
                  <c:v>0.62</c:v>
                </c:pt>
                <c:pt idx="18">
                  <c:v>0.55000000000000004</c:v>
                </c:pt>
                <c:pt idx="19">
                  <c:v>0.46</c:v>
                </c:pt>
              </c:numCache>
            </c:numRef>
          </c:val>
          <c:extLst>
            <c:ext xmlns:c16="http://schemas.microsoft.com/office/drawing/2014/chart" uri="{C3380CC4-5D6E-409C-BE32-E72D297353CC}">
              <c16:uniqueId val="{00000000-39D1-41FE-9A5A-35E63BB50978}"/>
            </c:ext>
          </c:extLst>
        </c:ser>
        <c:dLbls>
          <c:showLegendKey val="0"/>
          <c:showVal val="0"/>
          <c:showCatName val="0"/>
          <c:showSerName val="0"/>
          <c:showPercent val="0"/>
          <c:showBubbleSize val="0"/>
        </c:dLbls>
        <c:gapWidth val="219"/>
        <c:overlap val="-27"/>
        <c:axId val="1546199983"/>
        <c:axId val="1"/>
      </c:barChart>
      <c:lineChart>
        <c:grouping val="standard"/>
        <c:varyColors val="0"/>
        <c:ser>
          <c:idx val="1"/>
          <c:order val="1"/>
          <c:tx>
            <c:strRef>
              <c:f>Sheet2!$C$3</c:f>
              <c:strCache>
                <c:ptCount val="1"/>
                <c:pt idx="0">
                  <c:v>25/26 HB Trajectory</c:v>
                </c:pt>
              </c:strCache>
            </c:strRef>
          </c:tx>
          <c:spPr>
            <a:ln w="28575" cap="rnd">
              <a:solidFill>
                <a:schemeClr val="accent2"/>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Sheet2!$C$4:$C$24</c:f>
              <c:numCache>
                <c:formatCode>General</c:formatCode>
                <c:ptCount val="21"/>
                <c:pt idx="9" formatCode="0%">
                  <c:v>0.6</c:v>
                </c:pt>
                <c:pt idx="10" formatCode="0%">
                  <c:v>0.62</c:v>
                </c:pt>
                <c:pt idx="11" formatCode="0%">
                  <c:v>0.63</c:v>
                </c:pt>
                <c:pt idx="12" formatCode="0%">
                  <c:v>0.65</c:v>
                </c:pt>
                <c:pt idx="13" formatCode="0%">
                  <c:v>0.68</c:v>
                </c:pt>
                <c:pt idx="14" formatCode="0%">
                  <c:v>0.7</c:v>
                </c:pt>
                <c:pt idx="15" formatCode="0%">
                  <c:v>0.7</c:v>
                </c:pt>
                <c:pt idx="16" formatCode="0%">
                  <c:v>0.72</c:v>
                </c:pt>
                <c:pt idx="17" formatCode="0%">
                  <c:v>0.75</c:v>
                </c:pt>
                <c:pt idx="18" formatCode="0%">
                  <c:v>0.74</c:v>
                </c:pt>
                <c:pt idx="19" formatCode="0%">
                  <c:v>0.77</c:v>
                </c:pt>
                <c:pt idx="20" formatCode="0%">
                  <c:v>0.8</c:v>
                </c:pt>
              </c:numCache>
            </c:numRef>
          </c:val>
          <c:smooth val="0"/>
          <c:extLst>
            <c:ext xmlns:c16="http://schemas.microsoft.com/office/drawing/2014/chart" uri="{C3380CC4-5D6E-409C-BE32-E72D297353CC}">
              <c16:uniqueId val="{00000001-39D1-41FE-9A5A-35E63BB50978}"/>
            </c:ext>
          </c:extLst>
        </c:ser>
        <c:ser>
          <c:idx val="2"/>
          <c:order val="2"/>
          <c:tx>
            <c:strRef>
              <c:f>Sheet2!$D$3</c:f>
              <c:strCache>
                <c:ptCount val="1"/>
                <c:pt idx="0">
                  <c:v>26/27 HB Trajectory</c:v>
                </c:pt>
              </c:strCache>
            </c:strRef>
          </c:tx>
          <c:spPr>
            <a:ln w="28575" cap="rnd">
              <a:solidFill>
                <a:schemeClr val="accent3"/>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Sheet2!$D$4:$D$24</c:f>
              <c:numCache>
                <c:formatCode>General</c:formatCode>
                <c:ptCount val="21"/>
              </c:numCache>
            </c:numRef>
          </c:val>
          <c:smooth val="0"/>
          <c:extLst>
            <c:ext xmlns:c16="http://schemas.microsoft.com/office/drawing/2014/chart" uri="{C3380CC4-5D6E-409C-BE32-E72D297353CC}">
              <c16:uniqueId val="{00000002-39D1-41FE-9A5A-35E63BB50978}"/>
            </c:ext>
          </c:extLst>
        </c:ser>
        <c:ser>
          <c:idx val="3"/>
          <c:order val="3"/>
          <c:tx>
            <c:strRef>
              <c:f>Sheet2!$E$3</c:f>
              <c:strCache>
                <c:ptCount val="1"/>
                <c:pt idx="0">
                  <c:v>WG Target</c:v>
                </c:pt>
              </c:strCache>
            </c:strRef>
          </c:tx>
          <c:spPr>
            <a:ln w="28575" cap="rnd">
              <a:solidFill>
                <a:schemeClr val="accent4"/>
              </a:solidFill>
              <a:round/>
            </a:ln>
            <a:effectLst/>
          </c:spPr>
          <c:marker>
            <c:symbol val="none"/>
          </c:marker>
          <c:cat>
            <c:numRef>
              <c:f>Sheet2!$A$4:$A$24</c:f>
              <c:numCache>
                <c:formatCode>mmm\ yyyy</c:formatCode>
                <c:ptCount val="21"/>
                <c:pt idx="0">
                  <c:v>45474</c:v>
                </c:pt>
                <c:pt idx="1">
                  <c:v>45505</c:v>
                </c:pt>
                <c:pt idx="2">
                  <c:v>45536</c:v>
                </c:pt>
                <c:pt idx="3">
                  <c:v>45566</c:v>
                </c:pt>
                <c:pt idx="4">
                  <c:v>45597</c:v>
                </c:pt>
                <c:pt idx="5">
                  <c:v>45627</c:v>
                </c:pt>
                <c:pt idx="6">
                  <c:v>45658</c:v>
                </c:pt>
                <c:pt idx="7">
                  <c:v>45689</c:v>
                </c:pt>
                <c:pt idx="8">
                  <c:v>45717</c:v>
                </c:pt>
                <c:pt idx="9">
                  <c:v>45748</c:v>
                </c:pt>
                <c:pt idx="10">
                  <c:v>45778</c:v>
                </c:pt>
                <c:pt idx="11">
                  <c:v>45809</c:v>
                </c:pt>
                <c:pt idx="12">
                  <c:v>45839</c:v>
                </c:pt>
                <c:pt idx="13">
                  <c:v>45870</c:v>
                </c:pt>
                <c:pt idx="14">
                  <c:v>45901</c:v>
                </c:pt>
                <c:pt idx="15">
                  <c:v>45931</c:v>
                </c:pt>
                <c:pt idx="16">
                  <c:v>45962</c:v>
                </c:pt>
                <c:pt idx="17">
                  <c:v>45992</c:v>
                </c:pt>
                <c:pt idx="18">
                  <c:v>46023</c:v>
                </c:pt>
                <c:pt idx="19">
                  <c:v>46054</c:v>
                </c:pt>
                <c:pt idx="20">
                  <c:v>46082</c:v>
                </c:pt>
              </c:numCache>
            </c:numRef>
          </c:cat>
          <c:val>
            <c:numRef>
              <c:f>Sheet2!$E$4:$E$24</c:f>
              <c:numCache>
                <c:formatCode>0%</c:formatCode>
                <c:ptCount val="21"/>
                <c:pt idx="0">
                  <c:v>0.75</c:v>
                </c:pt>
                <c:pt idx="1">
                  <c:v>0.75</c:v>
                </c:pt>
                <c:pt idx="2">
                  <c:v>0.75</c:v>
                </c:pt>
                <c:pt idx="3">
                  <c:v>0.75</c:v>
                </c:pt>
                <c:pt idx="4">
                  <c:v>0.75</c:v>
                </c:pt>
                <c:pt idx="5">
                  <c:v>0.75</c:v>
                </c:pt>
                <c:pt idx="6">
                  <c:v>0.75</c:v>
                </c:pt>
                <c:pt idx="7">
                  <c:v>0.75</c:v>
                </c:pt>
                <c:pt idx="8">
                  <c:v>0.75</c:v>
                </c:pt>
                <c:pt idx="9">
                  <c:v>0.75</c:v>
                </c:pt>
                <c:pt idx="10">
                  <c:v>0.75</c:v>
                </c:pt>
                <c:pt idx="11">
                  <c:v>0.75</c:v>
                </c:pt>
                <c:pt idx="12">
                  <c:v>0.75</c:v>
                </c:pt>
                <c:pt idx="13">
                  <c:v>0.75</c:v>
                </c:pt>
                <c:pt idx="14">
                  <c:v>0.75</c:v>
                </c:pt>
                <c:pt idx="15">
                  <c:v>0.75</c:v>
                </c:pt>
                <c:pt idx="16">
                  <c:v>0.75</c:v>
                </c:pt>
                <c:pt idx="17">
                  <c:v>0.75</c:v>
                </c:pt>
                <c:pt idx="18">
                  <c:v>0.75</c:v>
                </c:pt>
                <c:pt idx="19">
                  <c:v>0.75</c:v>
                </c:pt>
                <c:pt idx="20">
                  <c:v>0.75</c:v>
                </c:pt>
              </c:numCache>
            </c:numRef>
          </c:val>
          <c:smooth val="0"/>
          <c:extLst>
            <c:ext xmlns:c16="http://schemas.microsoft.com/office/drawing/2014/chart" uri="{C3380CC4-5D6E-409C-BE32-E72D297353CC}">
              <c16:uniqueId val="{00000003-39D1-41FE-9A5A-35E63BB50978}"/>
            </c:ext>
          </c:extLst>
        </c:ser>
        <c:dLbls>
          <c:showLegendKey val="0"/>
          <c:showVal val="0"/>
          <c:showCatName val="0"/>
          <c:showSerName val="0"/>
          <c:showPercent val="0"/>
          <c:showBubbleSize val="0"/>
        </c:dLbls>
        <c:marker val="1"/>
        <c:smooth val="0"/>
        <c:axId val="1546199983"/>
        <c:axId val="1"/>
      </c:lineChart>
      <c:dateAx>
        <c:axId val="1546199983"/>
        <c:scaling>
          <c:orientation val="minMax"/>
        </c:scaling>
        <c:delete val="0"/>
        <c:axPos val="b"/>
        <c:numFmt formatCode="mmm\ 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
        <c:crosses val="autoZero"/>
        <c:auto val="1"/>
        <c:lblOffset val="100"/>
        <c:baseTimeUnit val="months"/>
      </c:dateAx>
      <c:valAx>
        <c:axId val="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6199983"/>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9465338289150784E-2"/>
          <c:y val="7.3616502652106855E-2"/>
          <c:w val="0.93146227332766762"/>
          <c:h val="0.7751902086637712"/>
        </c:manualLayout>
      </c:layout>
      <c:areaChart>
        <c:grouping val="standard"/>
        <c:varyColors val="0"/>
        <c:ser>
          <c:idx val="59"/>
          <c:order val="59"/>
          <c:tx>
            <c:strRef>
              <c:f>'Table for graphs 25-27'!$A$61</c:f>
              <c:strCache>
                <c:ptCount val="1"/>
                <c:pt idx="0">
                  <c:v>Trajectory 26/27 Backlog All Sites</c:v>
                </c:pt>
              </c:strCache>
            </c:strRef>
          </c:tx>
          <c:spPr>
            <a:solidFill>
              <a:schemeClr val="accent2">
                <a:lumMod val="40000"/>
                <a:lumOff val="60000"/>
              </a:schemeClr>
            </a:solidFill>
            <a:ln>
              <a:noFill/>
            </a:ln>
            <a:effectLst/>
          </c:spPr>
          <c:cat>
            <c:numRef>
              <c:f>'Table for graphs 25-27'!$B$1:$FA$1</c:f>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f>'Table for graphs 25-27'!$B$61:$FA$61</c:f>
              <c:numCache>
                <c:formatCode>General</c:formatCode>
                <c:ptCount val="156"/>
                <c:pt idx="104" formatCode="0">
                  <c:v>313</c:v>
                </c:pt>
                <c:pt idx="105" formatCode="0">
                  <c:v>312</c:v>
                </c:pt>
                <c:pt idx="106" formatCode="0">
                  <c:v>311</c:v>
                </c:pt>
                <c:pt idx="107" formatCode="0">
                  <c:v>305</c:v>
                </c:pt>
                <c:pt idx="108" formatCode="0">
                  <c:v>300</c:v>
                </c:pt>
                <c:pt idx="109" formatCode="0">
                  <c:v>301</c:v>
                </c:pt>
                <c:pt idx="110" formatCode="0">
                  <c:v>293</c:v>
                </c:pt>
                <c:pt idx="111" formatCode="0">
                  <c:v>289</c:v>
                </c:pt>
                <c:pt idx="112" formatCode="0">
                  <c:v>289</c:v>
                </c:pt>
                <c:pt idx="113" formatCode="0">
                  <c:v>284</c:v>
                </c:pt>
                <c:pt idx="114" formatCode="0">
                  <c:v>276</c:v>
                </c:pt>
                <c:pt idx="115" formatCode="0">
                  <c:v>273</c:v>
                </c:pt>
                <c:pt idx="116" formatCode="0">
                  <c:v>267</c:v>
                </c:pt>
                <c:pt idx="117" formatCode="0">
                  <c:v>258</c:v>
                </c:pt>
                <c:pt idx="118" formatCode="0">
                  <c:v>257</c:v>
                </c:pt>
                <c:pt idx="119" formatCode="0">
                  <c:v>249</c:v>
                </c:pt>
                <c:pt idx="120" formatCode="0">
                  <c:v>250</c:v>
                </c:pt>
                <c:pt idx="121" formatCode="0">
                  <c:v>254</c:v>
                </c:pt>
                <c:pt idx="122" formatCode="0">
                  <c:v>253</c:v>
                </c:pt>
                <c:pt idx="123" formatCode="0">
                  <c:v>255</c:v>
                </c:pt>
                <c:pt idx="124" formatCode="0">
                  <c:v>255</c:v>
                </c:pt>
                <c:pt idx="125" formatCode="0">
                  <c:v>259</c:v>
                </c:pt>
                <c:pt idx="126" formatCode="0">
                  <c:v>253</c:v>
                </c:pt>
                <c:pt idx="127" formatCode="0">
                  <c:v>248</c:v>
                </c:pt>
                <c:pt idx="128" formatCode="0">
                  <c:v>246</c:v>
                </c:pt>
                <c:pt idx="129" formatCode="0">
                  <c:v>244</c:v>
                </c:pt>
                <c:pt idx="130" formatCode="0">
                  <c:v>235</c:v>
                </c:pt>
                <c:pt idx="131" formatCode="0">
                  <c:v>232</c:v>
                </c:pt>
                <c:pt idx="132" formatCode="0">
                  <c:v>228</c:v>
                </c:pt>
                <c:pt idx="133" formatCode="0">
                  <c:v>225</c:v>
                </c:pt>
                <c:pt idx="134" formatCode="0">
                  <c:v>225</c:v>
                </c:pt>
                <c:pt idx="135" formatCode="0">
                  <c:v>218</c:v>
                </c:pt>
                <c:pt idx="136" formatCode="0">
                  <c:v>216</c:v>
                </c:pt>
                <c:pt idx="137" formatCode="0">
                  <c:v>217</c:v>
                </c:pt>
                <c:pt idx="138" formatCode="0">
                  <c:v>217</c:v>
                </c:pt>
                <c:pt idx="139" formatCode="0">
                  <c:v>213</c:v>
                </c:pt>
                <c:pt idx="140" formatCode="0">
                  <c:v>211</c:v>
                </c:pt>
                <c:pt idx="141" formatCode="0">
                  <c:v>222</c:v>
                </c:pt>
                <c:pt idx="142" formatCode="0">
                  <c:v>234</c:v>
                </c:pt>
                <c:pt idx="143" formatCode="0">
                  <c:v>246</c:v>
                </c:pt>
                <c:pt idx="144" formatCode="0">
                  <c:v>244</c:v>
                </c:pt>
                <c:pt idx="145" formatCode="0">
                  <c:v>231</c:v>
                </c:pt>
                <c:pt idx="146" formatCode="0">
                  <c:v>225</c:v>
                </c:pt>
                <c:pt idx="147" formatCode="0">
                  <c:v>211</c:v>
                </c:pt>
                <c:pt idx="148" formatCode="0">
                  <c:v>206</c:v>
                </c:pt>
                <c:pt idx="149" formatCode="0">
                  <c:v>202</c:v>
                </c:pt>
                <c:pt idx="150" formatCode="0">
                  <c:v>201</c:v>
                </c:pt>
                <c:pt idx="151" formatCode="0">
                  <c:v>199</c:v>
                </c:pt>
                <c:pt idx="152" formatCode="0">
                  <c:v>196</c:v>
                </c:pt>
                <c:pt idx="153" formatCode="0">
                  <c:v>191</c:v>
                </c:pt>
                <c:pt idx="154" formatCode="0">
                  <c:v>186</c:v>
                </c:pt>
                <c:pt idx="155" formatCode="0">
                  <c:v>185</c:v>
                </c:pt>
              </c:numCache>
            </c:numRef>
          </c:val>
          <c:extLst xmlns:c15="http://schemas.microsoft.com/office/drawing/2012/chart">
            <c:ext xmlns:c16="http://schemas.microsoft.com/office/drawing/2014/chart" uri="{C3380CC4-5D6E-409C-BE32-E72D297353CC}">
              <c16:uniqueId val="{00000000-4C01-4381-9874-374E1597C4A7}"/>
            </c:ext>
          </c:extLst>
        </c:ser>
        <c:ser>
          <c:idx val="44"/>
          <c:order val="44"/>
          <c:tx>
            <c:strRef>
              <c:f>'Table for graphs 25-27'!$A$46</c:f>
              <c:strCache>
                <c:ptCount val="1"/>
                <c:pt idx="0">
                  <c:v>Trajectory 25/26 Backlog All Sites</c:v>
                </c:pt>
              </c:strCache>
            </c:strRef>
          </c:tx>
          <c:spPr>
            <a:solidFill>
              <a:schemeClr val="accent2">
                <a:lumMod val="20000"/>
                <a:lumOff val="80000"/>
              </a:schemeClr>
            </a:solidFill>
            <a:ln>
              <a:solidFill>
                <a:schemeClr val="accent2">
                  <a:lumMod val="20000"/>
                  <a:lumOff val="80000"/>
                </a:schemeClr>
              </a:solidFill>
            </a:ln>
            <a:effectLst/>
          </c:spPr>
          <c:cat>
            <c:numRef>
              <c:f>'Table for graphs 25-27'!$B$1:$FA$1</c:f>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f>'Table for graphs 25-27'!$B$46:$FA$46</c:f>
              <c:numCache>
                <c:formatCode>General</c:formatCode>
                <c:ptCount val="156"/>
                <c:pt idx="52" formatCode="0">
                  <c:v>179.059575</c:v>
                </c:pt>
                <c:pt idx="53" formatCode="0">
                  <c:v>177.40917899999999</c:v>
                </c:pt>
                <c:pt idx="54" formatCode="0">
                  <c:v>174.34388150000001</c:v>
                </c:pt>
                <c:pt idx="55" formatCode="0">
                  <c:v>170.84242387500001</c:v>
                </c:pt>
                <c:pt idx="56" formatCode="0">
                  <c:v>165.618394725</c:v>
                </c:pt>
                <c:pt idx="57" formatCode="0">
                  <c:v>162.82560313125001</c:v>
                </c:pt>
                <c:pt idx="58" formatCode="0">
                  <c:v>162.90761948125001</c:v>
                </c:pt>
                <c:pt idx="59" formatCode="0">
                  <c:v>160.93321665281252</c:v>
                </c:pt>
                <c:pt idx="60" formatCode="0">
                  <c:v>162.73920090153126</c:v>
                </c:pt>
                <c:pt idx="61" formatCode="0">
                  <c:v>166.3653775134969</c:v>
                </c:pt>
                <c:pt idx="62" formatCode="0">
                  <c:v>163.60500059884657</c:v>
                </c:pt>
                <c:pt idx="63" formatCode="0">
                  <c:v>158.62394322456049</c:v>
                </c:pt>
                <c:pt idx="64" formatCode="0">
                  <c:v>152.54926850259955</c:v>
                </c:pt>
                <c:pt idx="65" formatCode="0">
                  <c:v>155.77539350259954</c:v>
                </c:pt>
                <c:pt idx="66" formatCode="0">
                  <c:v>155.65600938527936</c:v>
                </c:pt>
                <c:pt idx="67" formatCode="0">
                  <c:v>156.77499379457515</c:v>
                </c:pt>
                <c:pt idx="68" formatCode="0">
                  <c:v>162.54679502405534</c:v>
                </c:pt>
                <c:pt idx="69" formatCode="0">
                  <c:v>174.36841302619678</c:v>
                </c:pt>
                <c:pt idx="70" formatCode="0">
                  <c:v>179.41824514224814</c:v>
                </c:pt>
                <c:pt idx="71" formatCode="0">
                  <c:v>180.11174041060357</c:v>
                </c:pt>
                <c:pt idx="72" formatCode="0">
                  <c:v>189.83067244189903</c:v>
                </c:pt>
                <c:pt idx="73" formatCode="0">
                  <c:v>204.06950298352484</c:v>
                </c:pt>
                <c:pt idx="74" formatCode="0">
                  <c:v>194.61206143129033</c:v>
                </c:pt>
                <c:pt idx="75" formatCode="0">
                  <c:v>187.29257212794664</c:v>
                </c:pt>
                <c:pt idx="76" formatCode="0">
                  <c:v>181.25046111563438</c:v>
                </c:pt>
                <c:pt idx="77" formatCode="0">
                  <c:v>166.21870570997271</c:v>
                </c:pt>
                <c:pt idx="78" formatCode="0">
                  <c:v>163.56136310163745</c:v>
                </c:pt>
                <c:pt idx="79" formatCode="0">
                  <c:v>158.9115358772375</c:v>
                </c:pt>
                <c:pt idx="80" formatCode="0">
                  <c:v>149.63431389479405</c:v>
                </c:pt>
                <c:pt idx="81" formatCode="0">
                  <c:v>152.54331638828668</c:v>
                </c:pt>
                <c:pt idx="82" formatCode="0">
                  <c:v>151.21519778752887</c:v>
                </c:pt>
                <c:pt idx="83" formatCode="0">
                  <c:v>153.49785082453408</c:v>
                </c:pt>
                <c:pt idx="84" formatCode="0">
                  <c:v>145.50835476441796</c:v>
                </c:pt>
                <c:pt idx="85" formatCode="0">
                  <c:v>132.43333619948851</c:v>
                </c:pt>
                <c:pt idx="86" formatCode="0">
                  <c:v>128.57648109512149</c:v>
                </c:pt>
                <c:pt idx="87" formatCode="0">
                  <c:v>131.43132882894662</c:v>
                </c:pt>
                <c:pt idx="88" formatCode="0">
                  <c:v>133.31259895302605</c:v>
                </c:pt>
                <c:pt idx="89" formatCode="0">
                  <c:v>145.60857094230772</c:v>
                </c:pt>
                <c:pt idx="90" formatCode="0">
                  <c:v>154.06480754100178</c:v>
                </c:pt>
                <c:pt idx="91" formatCode="0">
                  <c:v>141.62577278187473</c:v>
                </c:pt>
                <c:pt idx="92" formatCode="0">
                  <c:v>135.54092847483622</c:v>
                </c:pt>
                <c:pt idx="93" formatCode="0">
                  <c:v>130.77196433977716</c:v>
                </c:pt>
                <c:pt idx="94" formatCode="0">
                  <c:v>119.38737689867688</c:v>
                </c:pt>
                <c:pt idx="95" formatCode="0">
                  <c:v>110.38093576758</c:v>
                </c:pt>
                <c:pt idx="96" formatCode="0">
                  <c:v>105.01054666295747</c:v>
                </c:pt>
                <c:pt idx="97" formatCode="0">
                  <c:v>100.81359126521326</c:v>
                </c:pt>
                <c:pt idx="98" formatCode="0">
                  <c:v>112.41354614089897</c:v>
                </c:pt>
                <c:pt idx="99" formatCode="0">
                  <c:v>99.286920341376828</c:v>
                </c:pt>
                <c:pt idx="100" formatCode="0">
                  <c:v>99.079681110910855</c:v>
                </c:pt>
                <c:pt idx="101" formatCode="0">
                  <c:v>95.03202704204557</c:v>
                </c:pt>
                <c:pt idx="102" formatCode="0">
                  <c:v>97.749298744958949</c:v>
                </c:pt>
                <c:pt idx="103" formatCode="0">
                  <c:v>93.468357330490136</c:v>
                </c:pt>
              </c:numCache>
            </c:numRef>
          </c:val>
          <c:extLst>
            <c:ext xmlns:c16="http://schemas.microsoft.com/office/drawing/2014/chart" uri="{C3380CC4-5D6E-409C-BE32-E72D297353CC}">
              <c16:uniqueId val="{00000001-4C01-4381-9874-374E1597C4A7}"/>
            </c:ext>
          </c:extLst>
        </c:ser>
        <c:dLbls>
          <c:showLegendKey val="0"/>
          <c:showVal val="0"/>
          <c:showCatName val="0"/>
          <c:showSerName val="0"/>
          <c:showPercent val="0"/>
          <c:showBubbleSize val="0"/>
        </c:dLbls>
        <c:axId val="545995631"/>
        <c:axId val="545998543"/>
        <c:extLst>
          <c:ext xmlns:c15="http://schemas.microsoft.com/office/drawing/2012/chart" uri="{02D57815-91ED-43cb-92C2-25804820EDAC}">
            <c15:filteredAreaSeries>
              <c15:ser>
                <c:idx val="0"/>
                <c:order val="0"/>
                <c:tx>
                  <c:strRef>
                    <c:extLst>
                      <c:ext uri="{02D57815-91ED-43cb-92C2-25804820EDAC}">
                        <c15:formulaRef>
                          <c15:sqref>'Table for graphs 25-27'!$A$2</c15:sqref>
                        </c15:formulaRef>
                      </c:ext>
                    </c:extLst>
                    <c:strCache>
                      <c:ptCount val="1"/>
                      <c:pt idx="0">
                        <c:v>Acute Leukaemia - Trajectory 63- 103 days</c:v>
                      </c:pt>
                    </c:strCache>
                  </c:strRef>
                </c:tx>
                <c:spPr>
                  <a:solidFill>
                    <a:schemeClr val="accent1"/>
                  </a:solidFill>
                  <a:ln>
                    <a:noFill/>
                  </a:ln>
                  <a:effectLst/>
                </c:spPr>
                <c:cat>
                  <c:numRef>
                    <c:extLst>
                      <c:ex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c:ext uri="{02D57815-91ED-43cb-92C2-25804820EDAC}">
                        <c15:formulaRef>
                          <c15:sqref>'Table for graphs 25-27'!$B$2:$FA$2</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c:ext xmlns:c16="http://schemas.microsoft.com/office/drawing/2014/chart" uri="{C3380CC4-5D6E-409C-BE32-E72D297353CC}">
                    <c16:uniqueId val="{00000003-4C01-4381-9874-374E1597C4A7}"/>
                  </c:ext>
                </c:extLst>
              </c15:ser>
            </c15:filteredAreaSeries>
            <c15:filteredAreaSeries>
              <c15:ser>
                <c:idx val="1"/>
                <c:order val="1"/>
                <c:tx>
                  <c:strRef>
                    <c:extLst xmlns:c15="http://schemas.microsoft.com/office/drawing/2012/chart">
                      <c:ext xmlns:c15="http://schemas.microsoft.com/office/drawing/2012/chart" uri="{02D57815-91ED-43cb-92C2-25804820EDAC}">
                        <c15:formulaRef>
                          <c15:sqref>'Table for graphs 25-27'!$A$3</c15:sqref>
                        </c15:formulaRef>
                      </c:ext>
                    </c:extLst>
                    <c:strCache>
                      <c:ptCount val="1"/>
                      <c:pt idx="0">
                        <c:v>Brain/CNS - Trajectory 63- 103 days</c:v>
                      </c:pt>
                    </c:strCache>
                  </c:strRef>
                </c:tx>
                <c:spPr>
                  <a:solidFill>
                    <a:schemeClr val="accent2"/>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25-27'!$B$3:$FA$3</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04-4C01-4381-9874-374E1597C4A7}"/>
                  </c:ext>
                </c:extLst>
              </c15:ser>
            </c15:filteredAreaSeries>
            <c15:filteredAreaSeries>
              <c15:ser>
                <c:idx val="2"/>
                <c:order val="2"/>
                <c:tx>
                  <c:strRef>
                    <c:extLst xmlns:c15="http://schemas.microsoft.com/office/drawing/2012/chart">
                      <c:ext xmlns:c15="http://schemas.microsoft.com/office/drawing/2012/chart" uri="{02D57815-91ED-43cb-92C2-25804820EDAC}">
                        <c15:formulaRef>
                          <c15:sqref>'Table for graphs 25-27'!$A$4</c15:sqref>
                        </c15:formulaRef>
                      </c:ext>
                    </c:extLst>
                    <c:strCache>
                      <c:ptCount val="1"/>
                      <c:pt idx="0">
                        <c:v>Breast - Trajectory 63- 103 days</c:v>
                      </c:pt>
                    </c:strCache>
                  </c:strRef>
                </c:tx>
                <c:spPr>
                  <a:solidFill>
                    <a:schemeClr val="accent3"/>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25-27'!$B$4:$FA$4</c15:sqref>
                        </c15:formulaRef>
                      </c:ext>
                    </c:extLst>
                    <c:numCache>
                      <c:formatCode>General</c:formatCode>
                      <c:ptCount val="156"/>
                      <c:pt idx="52" formatCode="0">
                        <c:v>4</c:v>
                      </c:pt>
                      <c:pt idx="53" formatCode="0">
                        <c:v>5</c:v>
                      </c:pt>
                      <c:pt idx="54" formatCode="0">
                        <c:v>6</c:v>
                      </c:pt>
                      <c:pt idx="55" formatCode="0">
                        <c:v>7.1999999999999993</c:v>
                      </c:pt>
                      <c:pt idx="56" formatCode="0">
                        <c:v>7.1999999999999993</c:v>
                      </c:pt>
                      <c:pt idx="57" formatCode="0">
                        <c:v>7.1999999999999993</c:v>
                      </c:pt>
                      <c:pt idx="58" formatCode="0">
                        <c:v>7.92</c:v>
                      </c:pt>
                      <c:pt idx="59" formatCode="0">
                        <c:v>7.1280000000000001</c:v>
                      </c:pt>
                      <c:pt idx="60" formatCode="0">
                        <c:v>7.1280000000000001</c:v>
                      </c:pt>
                      <c:pt idx="61" formatCode="0">
                        <c:v>6.4152000000000005</c:v>
                      </c:pt>
                      <c:pt idx="62" formatCode="0">
                        <c:v>6.4152000000000005</c:v>
                      </c:pt>
                      <c:pt idx="63" formatCode="0">
                        <c:v>5.7736800000000006</c:v>
                      </c:pt>
                      <c:pt idx="64" formatCode="0">
                        <c:v>5.1963120000000007</c:v>
                      </c:pt>
                      <c:pt idx="65" formatCode="0">
                        <c:v>5.1963120000000007</c:v>
                      </c:pt>
                      <c:pt idx="66" formatCode="0">
                        <c:v>5.7159432000000017</c:v>
                      </c:pt>
                      <c:pt idx="67" formatCode="0">
                        <c:v>6.2875375200000025</c:v>
                      </c:pt>
                      <c:pt idx="68" formatCode="0">
                        <c:v>6.2875375200000025</c:v>
                      </c:pt>
                      <c:pt idx="69" formatCode="0">
                        <c:v>7.2306681480000021</c:v>
                      </c:pt>
                      <c:pt idx="70" formatCode="0">
                        <c:v>6.507601333200002</c:v>
                      </c:pt>
                      <c:pt idx="71" formatCode="0">
                        <c:v>6.507601333200002</c:v>
                      </c:pt>
                      <c:pt idx="72" formatCode="0">
                        <c:v>7.1583614665200024</c:v>
                      </c:pt>
                      <c:pt idx="73" formatCode="0">
                        <c:v>7.8741976131720035</c:v>
                      </c:pt>
                      <c:pt idx="74" formatCode="0">
                        <c:v>6.6930679711962027</c:v>
                      </c:pt>
                      <c:pt idx="75" formatCode="0">
                        <c:v>6.0237611740765828</c:v>
                      </c:pt>
                      <c:pt idx="76" formatCode="0">
                        <c:v>6.0237611740765828</c:v>
                      </c:pt>
                      <c:pt idx="77" formatCode="0">
                        <c:v>6.0237611740765828</c:v>
                      </c:pt>
                      <c:pt idx="78" formatCode="0">
                        <c:v>6.0237611740765828</c:v>
                      </c:pt>
                      <c:pt idx="79" formatCode="0">
                        <c:v>6.0237611740765828</c:v>
                      </c:pt>
                      <c:pt idx="80" formatCode="0">
                        <c:v>5.4213850566689246</c:v>
                      </c:pt>
                      <c:pt idx="81" formatCode="0">
                        <c:v>5.4213850566689246</c:v>
                      </c:pt>
                      <c:pt idx="82" formatCode="0">
                        <c:v>5.9635235623358174</c:v>
                      </c:pt>
                      <c:pt idx="83" formatCode="0">
                        <c:v>5.9635235623358174</c:v>
                      </c:pt>
                      <c:pt idx="84" formatCode="0">
                        <c:v>5.9635235623358174</c:v>
                      </c:pt>
                      <c:pt idx="85" formatCode="0">
                        <c:v>5.0689950279854443</c:v>
                      </c:pt>
                      <c:pt idx="86" formatCode="0">
                        <c:v>5.0689950279854443</c:v>
                      </c:pt>
                      <c:pt idx="87" formatCode="0">
                        <c:v>5.0689950279854443</c:v>
                      </c:pt>
                      <c:pt idx="88" formatCode="0">
                        <c:v>4.0551960223883556</c:v>
                      </c:pt>
                      <c:pt idx="89" formatCode="0">
                        <c:v>5.3934107097765134</c:v>
                      </c:pt>
                      <c:pt idx="90" formatCode="0">
                        <c:v>6.7417633872206419</c:v>
                      </c:pt>
                      <c:pt idx="91" formatCode="0">
                        <c:v>5.3934107097765143</c:v>
                      </c:pt>
                      <c:pt idx="92" formatCode="0">
                        <c:v>4.8540696387988627</c:v>
                      </c:pt>
                      <c:pt idx="93" formatCode="0">
                        <c:v>4.8540696387988627</c:v>
                      </c:pt>
                      <c:pt idx="94" formatCode="0">
                        <c:v>4.1259591929790336</c:v>
                      </c:pt>
                      <c:pt idx="95" formatCode="0">
                        <c:v>3.7133632736811304</c:v>
                      </c:pt>
                      <c:pt idx="96" formatCode="0">
                        <c:v>3.7133632736811304</c:v>
                      </c:pt>
                      <c:pt idx="97" formatCode="0">
                        <c:v>3.7133632736811304</c:v>
                      </c:pt>
                      <c:pt idx="98" formatCode="0">
                        <c:v>4.0846996010492438</c:v>
                      </c:pt>
                      <c:pt idx="99" formatCode="0">
                        <c:v>3.2677596808393954</c:v>
                      </c:pt>
                      <c:pt idx="100" formatCode="0">
                        <c:v>2.9409837127554561</c:v>
                      </c:pt>
                      <c:pt idx="101" formatCode="0">
                        <c:v>2.6468853414799107</c:v>
                      </c:pt>
                      <c:pt idx="102" formatCode="0">
                        <c:v>3.3086066768498883</c:v>
                      </c:pt>
                      <c:pt idx="103" formatCode="0">
                        <c:v>3.3086066768498883</c:v>
                      </c:pt>
                    </c:numCache>
                  </c:numRef>
                </c:val>
                <c:extLst xmlns:c15="http://schemas.microsoft.com/office/drawing/2012/chart">
                  <c:ext xmlns:c16="http://schemas.microsoft.com/office/drawing/2014/chart" uri="{C3380CC4-5D6E-409C-BE32-E72D297353CC}">
                    <c16:uniqueId val="{00000005-4C01-4381-9874-374E1597C4A7}"/>
                  </c:ext>
                </c:extLst>
              </c15:ser>
            </c15:filteredAreaSeries>
            <c15:filteredAreaSeries>
              <c15:ser>
                <c:idx val="3"/>
                <c:order val="3"/>
                <c:tx>
                  <c:strRef>
                    <c:extLst xmlns:c15="http://schemas.microsoft.com/office/drawing/2012/chart">
                      <c:ext xmlns:c15="http://schemas.microsoft.com/office/drawing/2012/chart" uri="{02D57815-91ED-43cb-92C2-25804820EDAC}">
                        <c15:formulaRef>
                          <c15:sqref>'Table for graphs 25-27'!$A$5</c15:sqref>
                        </c15:formulaRef>
                      </c:ext>
                    </c:extLst>
                    <c:strCache>
                      <c:ptCount val="1"/>
                      <c:pt idx="0">
                        <c:v>Children's cancer - Trajectory 63- 103 days</c:v>
                      </c:pt>
                    </c:strCache>
                  </c:strRef>
                </c:tx>
                <c:spPr>
                  <a:solidFill>
                    <a:schemeClr val="accent4"/>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25-27'!$B$5:$FA$5</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06-4C01-4381-9874-374E1597C4A7}"/>
                  </c:ext>
                </c:extLst>
              </c15:ser>
            </c15:filteredAreaSeries>
            <c15:filteredAreaSeries>
              <c15:ser>
                <c:idx val="4"/>
                <c:order val="4"/>
                <c:tx>
                  <c:strRef>
                    <c:extLst xmlns:c15="http://schemas.microsoft.com/office/drawing/2012/chart">
                      <c:ext xmlns:c15="http://schemas.microsoft.com/office/drawing/2012/chart" uri="{02D57815-91ED-43cb-92C2-25804820EDAC}">
                        <c15:formulaRef>
                          <c15:sqref>'Table for graphs 25-27'!$A$6</c15:sqref>
                        </c15:formulaRef>
                      </c:ext>
                    </c:extLst>
                    <c:strCache>
                      <c:ptCount val="1"/>
                      <c:pt idx="0">
                        <c:v>Gynaecological - Trajectory 63- 103 days</c:v>
                      </c:pt>
                    </c:strCache>
                  </c:strRef>
                </c:tx>
                <c:spPr>
                  <a:solidFill>
                    <a:schemeClr val="accent5"/>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25-27'!$B$6:$FA$6</c15:sqref>
                        </c15:formulaRef>
                      </c:ext>
                    </c:extLst>
                    <c:numCache>
                      <c:formatCode>General</c:formatCode>
                      <c:ptCount val="156"/>
                      <c:pt idx="52" formatCode="0">
                        <c:v>8.1224999999999987</c:v>
                      </c:pt>
                      <c:pt idx="53" formatCode="0">
                        <c:v>8.5286249999999999</c:v>
                      </c:pt>
                      <c:pt idx="54" formatCode="0">
                        <c:v>8.1021937499999996</c:v>
                      </c:pt>
                      <c:pt idx="55" formatCode="0">
                        <c:v>7.6970840624999992</c:v>
                      </c:pt>
                      <c:pt idx="56" formatCode="0">
                        <c:v>7.6970840624999992</c:v>
                      </c:pt>
                      <c:pt idx="57" formatCode="0">
                        <c:v>8.4667924687500005</c:v>
                      </c:pt>
                      <c:pt idx="58" formatCode="0">
                        <c:v>9.3134717156250009</c:v>
                      </c:pt>
                      <c:pt idx="59" formatCode="0">
                        <c:v>10.244818887187503</c:v>
                      </c:pt>
                      <c:pt idx="60" formatCode="0">
                        <c:v>11.269300775906254</c:v>
                      </c:pt>
                      <c:pt idx="61" formatCode="0">
                        <c:v>12.396230853496881</c:v>
                      </c:pt>
                      <c:pt idx="62" formatCode="0">
                        <c:v>13.635853938846571</c:v>
                      </c:pt>
                      <c:pt idx="63" formatCode="0">
                        <c:v>12.954061241904242</c:v>
                      </c:pt>
                      <c:pt idx="64" formatCode="0">
                        <c:v>12.954061241904242</c:v>
                      </c:pt>
                      <c:pt idx="65" formatCode="0">
                        <c:v>12.954061241904242</c:v>
                      </c:pt>
                      <c:pt idx="66" formatCode="0">
                        <c:v>12.306358179809029</c:v>
                      </c:pt>
                      <c:pt idx="67" formatCode="0">
                        <c:v>11.691040270818577</c:v>
                      </c:pt>
                      <c:pt idx="68" formatCode="0">
                        <c:v>12.041771478943135</c:v>
                      </c:pt>
                      <c:pt idx="69" formatCode="0">
                        <c:v>13.24594862683745</c:v>
                      </c:pt>
                      <c:pt idx="70" formatCode="0">
                        <c:v>13.908246058179323</c:v>
                      </c:pt>
                      <c:pt idx="71" formatCode="0">
                        <c:v>13.908246058179323</c:v>
                      </c:pt>
                      <c:pt idx="72" formatCode="0">
                        <c:v>14.603658361088289</c:v>
                      </c:pt>
                      <c:pt idx="73" formatCode="0">
                        <c:v>15.333841279142705</c:v>
                      </c:pt>
                      <c:pt idx="74" formatCode="0">
                        <c:v>14.567149215185569</c:v>
                      </c:pt>
                      <c:pt idx="75" formatCode="0">
                        <c:v>13.838791754426291</c:v>
                      </c:pt>
                      <c:pt idx="76" formatCode="0">
                        <c:v>13.838791754426291</c:v>
                      </c:pt>
                      <c:pt idx="77" formatCode="0">
                        <c:v>13.146852166704976</c:v>
                      </c:pt>
                      <c:pt idx="78" formatCode="0">
                        <c:v>12.489509558369727</c:v>
                      </c:pt>
                      <c:pt idx="79" formatCode="0">
                        <c:v>11.240558602532754</c:v>
                      </c:pt>
                      <c:pt idx="80" formatCode="0">
                        <c:v>10.116502742279479</c:v>
                      </c:pt>
                      <c:pt idx="81" formatCode="0">
                        <c:v>10.622327879393454</c:v>
                      </c:pt>
                      <c:pt idx="82" formatCode="0">
                        <c:v>11.6845606673328</c:v>
                      </c:pt>
                      <c:pt idx="83" formatCode="0">
                        <c:v>12.853016734066081</c:v>
                      </c:pt>
                      <c:pt idx="84" formatCode="0">
                        <c:v>12.210365897362776</c:v>
                      </c:pt>
                      <c:pt idx="85" formatCode="0">
                        <c:v>10.989329307626498</c:v>
                      </c:pt>
                      <c:pt idx="86" formatCode="0">
                        <c:v>10.989329307626498</c:v>
                      </c:pt>
                      <c:pt idx="87" formatCode="0">
                        <c:v>10.989329307626498</c:v>
                      </c:pt>
                      <c:pt idx="88" formatCode="0">
                        <c:v>12.088262238389149</c:v>
                      </c:pt>
                      <c:pt idx="89" formatCode="0">
                        <c:v>13.297088462228064</c:v>
                      </c:pt>
                      <c:pt idx="90" formatCode="0">
                        <c:v>13.961942885339468</c:v>
                      </c:pt>
                      <c:pt idx="91" formatCode="0">
                        <c:v>12.565748596805522</c:v>
                      </c:pt>
                      <c:pt idx="92" formatCode="0">
                        <c:v>12.565748596805522</c:v>
                      </c:pt>
                      <c:pt idx="93" formatCode="0">
                        <c:v>12.565748596805522</c:v>
                      </c:pt>
                      <c:pt idx="94" formatCode="0">
                        <c:v>11.937461166965244</c:v>
                      </c:pt>
                      <c:pt idx="95" formatCode="0">
                        <c:v>11.937461166965244</c:v>
                      </c:pt>
                      <c:pt idx="96" formatCode="0">
                        <c:v>11.937461166965244</c:v>
                      </c:pt>
                      <c:pt idx="97" formatCode="0">
                        <c:v>10.743715050268721</c:v>
                      </c:pt>
                      <c:pt idx="98" formatCode="0">
                        <c:v>11.818086555295594</c:v>
                      </c:pt>
                      <c:pt idx="99" formatCode="0">
                        <c:v>11.818086555295594</c:v>
                      </c:pt>
                      <c:pt idx="100" formatCode="0">
                        <c:v>11.818086555295594</c:v>
                      </c:pt>
                      <c:pt idx="101" formatCode="0">
                        <c:v>11.818086555295594</c:v>
                      </c:pt>
                      <c:pt idx="102" formatCode="0">
                        <c:v>10.636277899766034</c:v>
                      </c:pt>
                      <c:pt idx="103" formatCode="0">
                        <c:v>9.5726501097894303</c:v>
                      </c:pt>
                    </c:numCache>
                  </c:numRef>
                </c:val>
                <c:extLst xmlns:c15="http://schemas.microsoft.com/office/drawing/2012/chart">
                  <c:ext xmlns:c16="http://schemas.microsoft.com/office/drawing/2014/chart" uri="{C3380CC4-5D6E-409C-BE32-E72D297353CC}">
                    <c16:uniqueId val="{00000007-4C01-4381-9874-374E1597C4A7}"/>
                  </c:ext>
                </c:extLst>
              </c15:ser>
            </c15:filteredAreaSeries>
            <c15:filteredAreaSeries>
              <c15:ser>
                <c:idx val="5"/>
                <c:order val="5"/>
                <c:tx>
                  <c:strRef>
                    <c:extLst xmlns:c15="http://schemas.microsoft.com/office/drawing/2012/chart">
                      <c:ext xmlns:c15="http://schemas.microsoft.com/office/drawing/2012/chart" uri="{02D57815-91ED-43cb-92C2-25804820EDAC}">
                        <c15:formulaRef>
                          <c15:sqref>'Table for graphs 25-27'!$A$7</c15:sqref>
                        </c15:formulaRef>
                      </c:ext>
                    </c:extLst>
                    <c:strCache>
                      <c:ptCount val="1"/>
                      <c:pt idx="0">
                        <c:v>Haematological - Trajectory 63- 103 days</c:v>
                      </c:pt>
                    </c:strCache>
                  </c:strRef>
                </c:tx>
                <c:spPr>
                  <a:solidFill>
                    <a:schemeClr val="accent6"/>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25-27'!$B$7:$FA$7</c15:sqref>
                        </c15:formulaRef>
                      </c:ext>
                    </c:extLst>
                    <c:numCache>
                      <c:formatCode>General</c:formatCode>
                      <c:ptCount val="156"/>
                      <c:pt idx="52" formatCode="0">
                        <c:v>5</c:v>
                      </c:pt>
                      <c:pt idx="53" formatCode="0">
                        <c:v>5</c:v>
                      </c:pt>
                      <c:pt idx="54" formatCode="0">
                        <c:v>4.5</c:v>
                      </c:pt>
                      <c:pt idx="55" formatCode="0">
                        <c:v>4.05</c:v>
                      </c:pt>
                      <c:pt idx="56" formatCode="0">
                        <c:v>3.0374999999999996</c:v>
                      </c:pt>
                      <c:pt idx="57" formatCode="0">
                        <c:v>3.0374999999999996</c:v>
                      </c:pt>
                      <c:pt idx="58" formatCode="0">
                        <c:v>3.0374999999999996</c:v>
                      </c:pt>
                      <c:pt idx="59" formatCode="0">
                        <c:v>3.0374999999999996</c:v>
                      </c:pt>
                      <c:pt idx="60" formatCode="0">
                        <c:v>4.0398749999999994</c:v>
                      </c:pt>
                      <c:pt idx="61" formatCode="0">
                        <c:v>4.0398749999999994</c:v>
                      </c:pt>
                      <c:pt idx="62" formatCode="0">
                        <c:v>4.0398749999999994</c:v>
                      </c:pt>
                      <c:pt idx="63" formatCode="0">
                        <c:v>3.0299062499999998</c:v>
                      </c:pt>
                      <c:pt idx="64" formatCode="0">
                        <c:v>3.0299062499999998</c:v>
                      </c:pt>
                      <c:pt idx="65" formatCode="0">
                        <c:v>3.0299062499999998</c:v>
                      </c:pt>
                      <c:pt idx="66" formatCode="0">
                        <c:v>3.0299062499999998</c:v>
                      </c:pt>
                      <c:pt idx="67" formatCode="0">
                        <c:v>4.5448593749999997</c:v>
                      </c:pt>
                      <c:pt idx="68" formatCode="0">
                        <c:v>5.4538312499999995</c:v>
                      </c:pt>
                      <c:pt idx="69" formatCode="0">
                        <c:v>6.5445974999999992</c:v>
                      </c:pt>
                      <c:pt idx="70" formatCode="0">
                        <c:v>6.5445974999999992</c:v>
                      </c:pt>
                      <c:pt idx="71" formatCode="0">
                        <c:v>5.8901377499999992</c:v>
                      </c:pt>
                      <c:pt idx="72" formatCode="0">
                        <c:v>6.4791515249999998</c:v>
                      </c:pt>
                      <c:pt idx="73" formatCode="0">
                        <c:v>6.4791515249999998</c:v>
                      </c:pt>
                      <c:pt idx="74" formatCode="0">
                        <c:v>6.4791515249999998</c:v>
                      </c:pt>
                      <c:pt idx="75" formatCode="0">
                        <c:v>6.4791515249999998</c:v>
                      </c:pt>
                      <c:pt idx="76" formatCode="0">
                        <c:v>6.4791515249999998</c:v>
                      </c:pt>
                      <c:pt idx="77" formatCode="0">
                        <c:v>5.8312363725000003</c:v>
                      </c:pt>
                      <c:pt idx="78" formatCode="0">
                        <c:v>5.8312363725000003</c:v>
                      </c:pt>
                      <c:pt idx="79" formatCode="0">
                        <c:v>5.8312363725000003</c:v>
                      </c:pt>
                      <c:pt idx="80" formatCode="0">
                        <c:v>5.8312363725000003</c:v>
                      </c:pt>
                      <c:pt idx="81" formatCode="0">
                        <c:v>5.8312363725000003</c:v>
                      </c:pt>
                      <c:pt idx="82" formatCode="0">
                        <c:v>5.8312363725000003</c:v>
                      </c:pt>
                      <c:pt idx="83" formatCode="0">
                        <c:v>6.4143600097500011</c:v>
                      </c:pt>
                      <c:pt idx="84" formatCode="0">
                        <c:v>6.093642009262501</c:v>
                      </c:pt>
                      <c:pt idx="85" formatCode="0">
                        <c:v>5.7889599087993755</c:v>
                      </c:pt>
                      <c:pt idx="86" formatCode="0">
                        <c:v>5.4995119133594068</c:v>
                      </c:pt>
                      <c:pt idx="87" formatCode="0">
                        <c:v>5.4995119133594068</c:v>
                      </c:pt>
                      <c:pt idx="88" formatCode="0">
                        <c:v>5.4995119133594068</c:v>
                      </c:pt>
                      <c:pt idx="89" formatCode="0">
                        <c:v>7.1493654873672288</c:v>
                      </c:pt>
                      <c:pt idx="90" formatCode="0">
                        <c:v>6.0769606642621445</c:v>
                      </c:pt>
                      <c:pt idx="91" formatCode="0">
                        <c:v>6.0769606642621445</c:v>
                      </c:pt>
                      <c:pt idx="92" formatCode="0">
                        <c:v>6.0769606642621445</c:v>
                      </c:pt>
                      <c:pt idx="93" formatCode="0">
                        <c:v>6.0769606642621445</c:v>
                      </c:pt>
                      <c:pt idx="94" formatCode="0">
                        <c:v>4.8615685314097163</c:v>
                      </c:pt>
                      <c:pt idx="95" formatCode="0">
                        <c:v>4.8615685314097163</c:v>
                      </c:pt>
                      <c:pt idx="96" formatCode="0">
                        <c:v>4.8615685314097163</c:v>
                      </c:pt>
                      <c:pt idx="97" formatCode="0">
                        <c:v>4.8615685314097163</c:v>
                      </c:pt>
                      <c:pt idx="98" formatCode="0">
                        <c:v>5.8338822376916593</c:v>
                      </c:pt>
                      <c:pt idx="99" formatCode="0">
                        <c:v>5.8338822376916593</c:v>
                      </c:pt>
                      <c:pt idx="100" formatCode="0">
                        <c:v>5.8338822376916593</c:v>
                      </c:pt>
                      <c:pt idx="101" formatCode="0">
                        <c:v>5.8338822376916593</c:v>
                      </c:pt>
                      <c:pt idx="102" formatCode="0">
                        <c:v>7.2923527971145745</c:v>
                      </c:pt>
                      <c:pt idx="103" formatCode="0">
                        <c:v>7.2923527971145745</c:v>
                      </c:pt>
                    </c:numCache>
                  </c:numRef>
                </c:val>
                <c:extLst xmlns:c15="http://schemas.microsoft.com/office/drawing/2012/chart">
                  <c:ext xmlns:c16="http://schemas.microsoft.com/office/drawing/2014/chart" uri="{C3380CC4-5D6E-409C-BE32-E72D297353CC}">
                    <c16:uniqueId val="{00000008-4C01-4381-9874-374E1597C4A7}"/>
                  </c:ext>
                </c:extLst>
              </c15:ser>
            </c15:filteredAreaSeries>
            <c15:filteredAreaSeries>
              <c15:ser>
                <c:idx val="6"/>
                <c:order val="6"/>
                <c:tx>
                  <c:strRef>
                    <c:extLst xmlns:c15="http://schemas.microsoft.com/office/drawing/2012/chart">
                      <c:ext xmlns:c15="http://schemas.microsoft.com/office/drawing/2012/chart" uri="{02D57815-91ED-43cb-92C2-25804820EDAC}">
                        <c15:formulaRef>
                          <c15:sqref>'Table for graphs 25-27'!$A$8</c15:sqref>
                        </c15:formulaRef>
                      </c:ext>
                    </c:extLst>
                    <c:strCache>
                      <c:ptCount val="1"/>
                      <c:pt idx="0">
                        <c:v>Head and neck - Trajectory 63- 103 days</c:v>
                      </c:pt>
                    </c:strCache>
                  </c:strRef>
                </c:tx>
                <c:spPr>
                  <a:solidFill>
                    <a:schemeClr val="accent1">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25-27'!$B$8:$FA$8</c15:sqref>
                        </c15:formulaRef>
                      </c:ext>
                    </c:extLst>
                    <c:numCache>
                      <c:formatCode>General</c:formatCode>
                      <c:ptCount val="156"/>
                      <c:pt idx="52" formatCode="0">
                        <c:v>2.88</c:v>
                      </c:pt>
                      <c:pt idx="53" formatCode="0">
                        <c:v>3.5999999999999996</c:v>
                      </c:pt>
                      <c:pt idx="54" formatCode="0">
                        <c:v>2.88</c:v>
                      </c:pt>
                      <c:pt idx="55" formatCode="0">
                        <c:v>2.3039999999999998</c:v>
                      </c:pt>
                      <c:pt idx="56" formatCode="0">
                        <c:v>2.3039999999999998</c:v>
                      </c:pt>
                      <c:pt idx="57" formatCode="0">
                        <c:v>2.3039999999999998</c:v>
                      </c:pt>
                      <c:pt idx="58" formatCode="0">
                        <c:v>2.3039999999999998</c:v>
                      </c:pt>
                      <c:pt idx="59" formatCode="0">
                        <c:v>2.3039999999999998</c:v>
                      </c:pt>
                      <c:pt idx="60" formatCode="0">
                        <c:v>3.4559999999999995</c:v>
                      </c:pt>
                      <c:pt idx="61" formatCode="0">
                        <c:v>2.7647999999999997</c:v>
                      </c:pt>
                      <c:pt idx="62" formatCode="0">
                        <c:v>2.7647999999999997</c:v>
                      </c:pt>
                      <c:pt idx="63" formatCode="0">
                        <c:v>2.4883199999999999</c:v>
                      </c:pt>
                      <c:pt idx="64" formatCode="0">
                        <c:v>2.4883199999999999</c:v>
                      </c:pt>
                      <c:pt idx="65" formatCode="0">
                        <c:v>2.4883199999999999</c:v>
                      </c:pt>
                      <c:pt idx="66" formatCode="0">
                        <c:v>2.737152</c:v>
                      </c:pt>
                      <c:pt idx="67" formatCode="0">
                        <c:v>2.737152</c:v>
                      </c:pt>
                      <c:pt idx="68" formatCode="0">
                        <c:v>2.737152</c:v>
                      </c:pt>
                      <c:pt idx="69" formatCode="0">
                        <c:v>3.0108672000000003</c:v>
                      </c:pt>
                      <c:pt idx="70" formatCode="0">
                        <c:v>3.6130406400000004</c:v>
                      </c:pt>
                      <c:pt idx="71" formatCode="0">
                        <c:v>3.6130406400000004</c:v>
                      </c:pt>
                      <c:pt idx="72" formatCode="0">
                        <c:v>3.6130406400000004</c:v>
                      </c:pt>
                      <c:pt idx="73" formatCode="0">
                        <c:v>4.1549967360000002</c:v>
                      </c:pt>
                      <c:pt idx="74" formatCode="0">
                        <c:v>3.3239973888000005</c:v>
                      </c:pt>
                      <c:pt idx="75" formatCode="0">
                        <c:v>2.8253977804800003</c:v>
                      </c:pt>
                      <c:pt idx="76" formatCode="0">
                        <c:v>3.1079375585280005</c:v>
                      </c:pt>
                      <c:pt idx="77" formatCode="0">
                        <c:v>2.0823181642137603</c:v>
                      </c:pt>
                      <c:pt idx="78" formatCode="0">
                        <c:v>2.0823181642137603</c:v>
                      </c:pt>
                      <c:pt idx="79" formatCode="0">
                        <c:v>2.0823181642137603</c:v>
                      </c:pt>
                      <c:pt idx="80" formatCode="0">
                        <c:v>2.3946658888458243</c:v>
                      </c:pt>
                      <c:pt idx="81" formatCode="0">
                        <c:v>3.1849056321649467</c:v>
                      </c:pt>
                      <c:pt idx="82" formatCode="0">
                        <c:v>4.4588678850309247</c:v>
                      </c:pt>
                      <c:pt idx="83" formatCode="0">
                        <c:v>4.4588678850309247</c:v>
                      </c:pt>
                      <c:pt idx="84" formatCode="0">
                        <c:v>4.4588678850309247</c:v>
                      </c:pt>
                      <c:pt idx="85" formatCode="0">
                        <c:v>4.4588678850309247</c:v>
                      </c:pt>
                      <c:pt idx="86" formatCode="0">
                        <c:v>4.4588678850309247</c:v>
                      </c:pt>
                      <c:pt idx="87" formatCode="0">
                        <c:v>4.4588678850309247</c:v>
                      </c:pt>
                      <c:pt idx="88" formatCode="0">
                        <c:v>2.9874414829707194</c:v>
                      </c:pt>
                      <c:pt idx="89" formatCode="0">
                        <c:v>3.7343018537133994</c:v>
                      </c:pt>
                      <c:pt idx="90" formatCode="0">
                        <c:v>4.4811622244560789</c:v>
                      </c:pt>
                      <c:pt idx="91" formatCode="0">
                        <c:v>3.8089878907876669</c:v>
                      </c:pt>
                      <c:pt idx="92" formatCode="0">
                        <c:v>4.3803360744058164</c:v>
                      </c:pt>
                      <c:pt idx="93" formatCode="0">
                        <c:v>4.3803360744058164</c:v>
                      </c:pt>
                      <c:pt idx="94" formatCode="0">
                        <c:v>3.9423024669652347</c:v>
                      </c:pt>
                      <c:pt idx="95" formatCode="0">
                        <c:v>3.5480722202687112</c:v>
                      </c:pt>
                      <c:pt idx="96" formatCode="0">
                        <c:v>2.8384577762149692</c:v>
                      </c:pt>
                      <c:pt idx="97" formatCode="0">
                        <c:v>2.8384577762149692</c:v>
                      </c:pt>
                      <c:pt idx="98" formatCode="0">
                        <c:v>4.2576866643224536</c:v>
                      </c:pt>
                      <c:pt idx="99" formatCode="0">
                        <c:v>4.2576866643224536</c:v>
                      </c:pt>
                      <c:pt idx="100" formatCode="0">
                        <c:v>3.8319179978902085</c:v>
                      </c:pt>
                      <c:pt idx="101" formatCode="0">
                        <c:v>2.5673850585864395</c:v>
                      </c:pt>
                      <c:pt idx="102" formatCode="0">
                        <c:v>2.5673850585864395</c:v>
                      </c:pt>
                      <c:pt idx="103" formatCode="0">
                        <c:v>3.8510775878796593</c:v>
                      </c:pt>
                    </c:numCache>
                  </c:numRef>
                </c:val>
                <c:extLst xmlns:c15="http://schemas.microsoft.com/office/drawing/2012/chart">
                  <c:ext xmlns:c16="http://schemas.microsoft.com/office/drawing/2014/chart" uri="{C3380CC4-5D6E-409C-BE32-E72D297353CC}">
                    <c16:uniqueId val="{00000009-4C01-4381-9874-374E1597C4A7}"/>
                  </c:ext>
                </c:extLst>
              </c15:ser>
            </c15:filteredAreaSeries>
            <c15:filteredAreaSeries>
              <c15:ser>
                <c:idx val="7"/>
                <c:order val="7"/>
                <c:tx>
                  <c:strRef>
                    <c:extLst xmlns:c15="http://schemas.microsoft.com/office/drawing/2012/chart">
                      <c:ext xmlns:c15="http://schemas.microsoft.com/office/drawing/2012/chart" uri="{02D57815-91ED-43cb-92C2-25804820EDAC}">
                        <c15:formulaRef>
                          <c15:sqref>'Table for graphs 25-27'!$A$9</c15:sqref>
                        </c15:formulaRef>
                      </c:ext>
                    </c:extLst>
                    <c:strCache>
                      <c:ptCount val="1"/>
                      <c:pt idx="0">
                        <c:v>Lower Gastrointestinal - Trajectory 63- 103 days</c:v>
                      </c:pt>
                    </c:strCache>
                  </c:strRef>
                </c:tx>
                <c:spPr>
                  <a:solidFill>
                    <a:schemeClr val="accent2">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25-27'!$B$9:$FA$9</c15:sqref>
                        </c15:formulaRef>
                      </c:ext>
                    </c:extLst>
                    <c:numCache>
                      <c:formatCode>General</c:formatCode>
                      <c:ptCount val="156"/>
                      <c:pt idx="52" formatCode="0">
                        <c:v>26.723499999999998</c:v>
                      </c:pt>
                      <c:pt idx="53" formatCode="0">
                        <c:v>25.387324999999997</c:v>
                      </c:pt>
                      <c:pt idx="54" formatCode="0">
                        <c:v>24.117958749999996</c:v>
                      </c:pt>
                      <c:pt idx="55" formatCode="0">
                        <c:v>22.912060812499995</c:v>
                      </c:pt>
                      <c:pt idx="56" formatCode="0">
                        <c:v>22.912060812499995</c:v>
                      </c:pt>
                      <c:pt idx="57" formatCode="0">
                        <c:v>22.912060812499995</c:v>
                      </c:pt>
                      <c:pt idx="58" formatCode="0">
                        <c:v>24.057663853124996</c:v>
                      </c:pt>
                      <c:pt idx="59" formatCode="0">
                        <c:v>24.057663853124996</c:v>
                      </c:pt>
                      <c:pt idx="60" formatCode="0">
                        <c:v>24.057663853124996</c:v>
                      </c:pt>
                      <c:pt idx="61" formatCode="0">
                        <c:v>24.057663853124996</c:v>
                      </c:pt>
                      <c:pt idx="62" formatCode="0">
                        <c:v>24.057663853124996</c:v>
                      </c:pt>
                      <c:pt idx="63" formatCode="0">
                        <c:v>22.854780660468744</c:v>
                      </c:pt>
                      <c:pt idx="64" formatCode="0">
                        <c:v>21.712041627445306</c:v>
                      </c:pt>
                      <c:pt idx="65" formatCode="0">
                        <c:v>21.712041627445306</c:v>
                      </c:pt>
                      <c:pt idx="66" formatCode="0">
                        <c:v>21.712041627445306</c:v>
                      </c:pt>
                      <c:pt idx="67" formatCode="0">
                        <c:v>21.712041627445306</c:v>
                      </c:pt>
                      <c:pt idx="68" formatCode="0">
                        <c:v>21.712041627445306</c:v>
                      </c:pt>
                      <c:pt idx="69" formatCode="0">
                        <c:v>23.883245790189839</c:v>
                      </c:pt>
                      <c:pt idx="70" formatCode="0">
                        <c:v>25.077408079699332</c:v>
                      </c:pt>
                      <c:pt idx="71" formatCode="0">
                        <c:v>25.077408079699332</c:v>
                      </c:pt>
                      <c:pt idx="72" formatCode="0">
                        <c:v>26.331278483684301</c:v>
                      </c:pt>
                      <c:pt idx="73" formatCode="0">
                        <c:v>28.964406332052732</c:v>
                      </c:pt>
                      <c:pt idx="74" formatCode="0">
                        <c:v>26.067965698847459</c:v>
                      </c:pt>
                      <c:pt idx="75" formatCode="0">
                        <c:v>24.764567413905084</c:v>
                      </c:pt>
                      <c:pt idx="76" formatCode="0">
                        <c:v>23.526339043209827</c:v>
                      </c:pt>
                      <c:pt idx="77" formatCode="0">
                        <c:v>21.173705138888845</c:v>
                      </c:pt>
                      <c:pt idx="78" formatCode="0">
                        <c:v>21.173705138888845</c:v>
                      </c:pt>
                      <c:pt idx="79" formatCode="0">
                        <c:v>21.173705138888845</c:v>
                      </c:pt>
                      <c:pt idx="80" formatCode="0">
                        <c:v>19.056334624999963</c:v>
                      </c:pt>
                      <c:pt idx="81" formatCode="0">
                        <c:v>20.009151356249962</c:v>
                      </c:pt>
                      <c:pt idx="82" formatCode="0">
                        <c:v>19.008693788437462</c:v>
                      </c:pt>
                      <c:pt idx="83" formatCode="0">
                        <c:v>19.008693788437462</c:v>
                      </c:pt>
                      <c:pt idx="84" formatCode="0">
                        <c:v>19.008693788437462</c:v>
                      </c:pt>
                      <c:pt idx="85" formatCode="0">
                        <c:v>16.157389720171842</c:v>
                      </c:pt>
                      <c:pt idx="86" formatCode="0">
                        <c:v>15.349520234163249</c:v>
                      </c:pt>
                      <c:pt idx="87" formatCode="0">
                        <c:v>15.349520234163249</c:v>
                      </c:pt>
                      <c:pt idx="88" formatCode="0">
                        <c:v>15.349520234163249</c:v>
                      </c:pt>
                      <c:pt idx="89" formatCode="0">
                        <c:v>16.884472257579574</c:v>
                      </c:pt>
                      <c:pt idx="90" formatCode="0">
                        <c:v>18.572919483337532</c:v>
                      </c:pt>
                      <c:pt idx="91" formatCode="0">
                        <c:v>18.572919483337532</c:v>
                      </c:pt>
                      <c:pt idx="92" formatCode="0">
                        <c:v>17.644273509170656</c:v>
                      </c:pt>
                      <c:pt idx="93" formatCode="0">
                        <c:v>15.87984615825359</c:v>
                      </c:pt>
                      <c:pt idx="94" formatCode="0">
                        <c:v>15.87984615825359</c:v>
                      </c:pt>
                      <c:pt idx="95" formatCode="0">
                        <c:v>15.085853850340911</c:v>
                      </c:pt>
                      <c:pt idx="96" formatCode="0">
                        <c:v>14.331561157823865</c:v>
                      </c:pt>
                      <c:pt idx="97" formatCode="0">
                        <c:v>13.328351876776193</c:v>
                      </c:pt>
                      <c:pt idx="98" formatCode="0">
                        <c:v>15.99402225213143</c:v>
                      </c:pt>
                      <c:pt idx="99" formatCode="0">
                        <c:v>13.594918914311714</c:v>
                      </c:pt>
                      <c:pt idx="100" formatCode="0">
                        <c:v>13.594918914311714</c:v>
                      </c:pt>
                      <c:pt idx="101" formatCode="0">
                        <c:v>12.235427022880543</c:v>
                      </c:pt>
                      <c:pt idx="102" formatCode="0">
                        <c:v>13.458969725168599</c:v>
                      </c:pt>
                      <c:pt idx="103" formatCode="0">
                        <c:v>12.113072752651739</c:v>
                      </c:pt>
                    </c:numCache>
                  </c:numRef>
                </c:val>
                <c:extLst xmlns:c15="http://schemas.microsoft.com/office/drawing/2012/chart">
                  <c:ext xmlns:c16="http://schemas.microsoft.com/office/drawing/2014/chart" uri="{C3380CC4-5D6E-409C-BE32-E72D297353CC}">
                    <c16:uniqueId val="{0000000A-4C01-4381-9874-374E1597C4A7}"/>
                  </c:ext>
                </c:extLst>
              </c15:ser>
            </c15:filteredAreaSeries>
            <c15:filteredAreaSeries>
              <c15:ser>
                <c:idx val="8"/>
                <c:order val="8"/>
                <c:tx>
                  <c:strRef>
                    <c:extLst xmlns:c15="http://schemas.microsoft.com/office/drawing/2012/chart">
                      <c:ext xmlns:c15="http://schemas.microsoft.com/office/drawing/2012/chart" uri="{02D57815-91ED-43cb-92C2-25804820EDAC}">
                        <c15:formulaRef>
                          <c15:sqref>'Table for graphs 25-27'!$A$10</c15:sqref>
                        </c15:formulaRef>
                      </c:ext>
                    </c:extLst>
                    <c:strCache>
                      <c:ptCount val="1"/>
                      <c:pt idx="0">
                        <c:v>Lung - Trajectory 63- 103 days</c:v>
                      </c:pt>
                    </c:strCache>
                  </c:strRef>
                </c:tx>
                <c:spPr>
                  <a:solidFill>
                    <a:schemeClr val="accent3">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25-27'!$B$10:$FA$10</c15:sqref>
                        </c15:formulaRef>
                      </c:ext>
                    </c:extLst>
                    <c:numCache>
                      <c:formatCode>General</c:formatCode>
                      <c:ptCount val="156"/>
                      <c:pt idx="52" formatCode="0">
                        <c:v>6.3</c:v>
                      </c:pt>
                      <c:pt idx="53" formatCode="0">
                        <c:v>6.9300000000000006</c:v>
                      </c:pt>
                      <c:pt idx="54" formatCode="0">
                        <c:v>6.9300000000000006</c:v>
                      </c:pt>
                      <c:pt idx="55" formatCode="0">
                        <c:v>6.9300000000000006</c:v>
                      </c:pt>
                      <c:pt idx="56" formatCode="0">
                        <c:v>6.237000000000001</c:v>
                      </c:pt>
                      <c:pt idx="57" formatCode="0">
                        <c:v>6.237000000000001</c:v>
                      </c:pt>
                      <c:pt idx="58" formatCode="0">
                        <c:v>6.8607000000000014</c:v>
                      </c:pt>
                      <c:pt idx="59" formatCode="0">
                        <c:v>6.8607000000000014</c:v>
                      </c:pt>
                      <c:pt idx="60" formatCode="0">
                        <c:v>6.8607000000000014</c:v>
                      </c:pt>
                      <c:pt idx="61" formatCode="0">
                        <c:v>6.1746300000000014</c:v>
                      </c:pt>
                      <c:pt idx="62" formatCode="0">
                        <c:v>6.1746300000000014</c:v>
                      </c:pt>
                      <c:pt idx="63" formatCode="0">
                        <c:v>5.5571670000000015</c:v>
                      </c:pt>
                      <c:pt idx="64" formatCode="0">
                        <c:v>5.5571670000000015</c:v>
                      </c:pt>
                      <c:pt idx="65" formatCode="0">
                        <c:v>5.5571670000000015</c:v>
                      </c:pt>
                      <c:pt idx="66" formatCode="0">
                        <c:v>5.5571670000000015</c:v>
                      </c:pt>
                      <c:pt idx="67" formatCode="0">
                        <c:v>5.5571670000000015</c:v>
                      </c:pt>
                      <c:pt idx="68" formatCode="0">
                        <c:v>5.5571670000000015</c:v>
                      </c:pt>
                      <c:pt idx="69" formatCode="0">
                        <c:v>6.112883700000002</c:v>
                      </c:pt>
                      <c:pt idx="70" formatCode="0">
                        <c:v>6.7241720700000025</c:v>
                      </c:pt>
                      <c:pt idx="71" formatCode="0">
                        <c:v>6.7241720700000025</c:v>
                      </c:pt>
                      <c:pt idx="72" formatCode="0">
                        <c:v>7.396589277000003</c:v>
                      </c:pt>
                      <c:pt idx="73" formatCode="0">
                        <c:v>7.396589277000003</c:v>
                      </c:pt>
                      <c:pt idx="74" formatCode="0">
                        <c:v>7.396589277000003</c:v>
                      </c:pt>
                      <c:pt idx="75" formatCode="0">
                        <c:v>6.6569303493000032</c:v>
                      </c:pt>
                      <c:pt idx="76" formatCode="0">
                        <c:v>6.6569303493000032</c:v>
                      </c:pt>
                      <c:pt idx="77" formatCode="0">
                        <c:v>5.9912373143700028</c:v>
                      </c:pt>
                      <c:pt idx="78" formatCode="0">
                        <c:v>5.9912373143700028</c:v>
                      </c:pt>
                      <c:pt idx="79" formatCode="0">
                        <c:v>6.5903610458070032</c:v>
                      </c:pt>
                      <c:pt idx="80" formatCode="0">
                        <c:v>5.9313249412263032</c:v>
                      </c:pt>
                      <c:pt idx="81" formatCode="0">
                        <c:v>7.1175899294715634</c:v>
                      </c:pt>
                      <c:pt idx="82" formatCode="0">
                        <c:v>6.7617104329979849</c:v>
                      </c:pt>
                      <c:pt idx="83" formatCode="0">
                        <c:v>7.4378814762977843</c:v>
                      </c:pt>
                      <c:pt idx="84" formatCode="0">
                        <c:v>7.4378814762977843</c:v>
                      </c:pt>
                      <c:pt idx="85" formatCode="0">
                        <c:v>6.6940933286680062</c:v>
                      </c:pt>
                      <c:pt idx="86" formatCode="0">
                        <c:v>6.6940933286680062</c:v>
                      </c:pt>
                      <c:pt idx="87" formatCode="0">
                        <c:v>8.0329119944016067</c:v>
                      </c:pt>
                      <c:pt idx="88" formatCode="0">
                        <c:v>8.0329119944016067</c:v>
                      </c:pt>
                      <c:pt idx="89" formatCode="0">
                        <c:v>8.8362031938417687</c:v>
                      </c:pt>
                      <c:pt idx="90" formatCode="0">
                        <c:v>9.719823513225947</c:v>
                      </c:pt>
                      <c:pt idx="91" formatCode="0">
                        <c:v>9.2338323375646496</c:v>
                      </c:pt>
                      <c:pt idx="92" formatCode="0">
                        <c:v>9.2338323375646496</c:v>
                      </c:pt>
                      <c:pt idx="93" formatCode="0">
                        <c:v>9.2338323375646496</c:v>
                      </c:pt>
                      <c:pt idx="94" formatCode="0">
                        <c:v>8.3104491038081854</c:v>
                      </c:pt>
                      <c:pt idx="95" formatCode="0">
                        <c:v>7.4794041934273672</c:v>
                      </c:pt>
                      <c:pt idx="96" formatCode="0">
                        <c:v>6.7314637740846308</c:v>
                      </c:pt>
                      <c:pt idx="97" formatCode="0">
                        <c:v>6.7314637740846308</c:v>
                      </c:pt>
                      <c:pt idx="98" formatCode="0">
                        <c:v>7.4046101514930944</c:v>
                      </c:pt>
                      <c:pt idx="99" formatCode="0">
                        <c:v>5.5534576136198206</c:v>
                      </c:pt>
                      <c:pt idx="100" formatCode="0">
                        <c:v>5.5534576136198206</c:v>
                      </c:pt>
                      <c:pt idx="101" formatCode="0">
                        <c:v>5.5534576136198206</c:v>
                      </c:pt>
                      <c:pt idx="102" formatCode="0">
                        <c:v>6.1088033749818029</c:v>
                      </c:pt>
                      <c:pt idx="103" formatCode="0">
                        <c:v>5.4979230374836225</c:v>
                      </c:pt>
                    </c:numCache>
                  </c:numRef>
                </c:val>
                <c:extLst xmlns:c15="http://schemas.microsoft.com/office/drawing/2012/chart">
                  <c:ext xmlns:c16="http://schemas.microsoft.com/office/drawing/2014/chart" uri="{C3380CC4-5D6E-409C-BE32-E72D297353CC}">
                    <c16:uniqueId val="{0000000B-4C01-4381-9874-374E1597C4A7}"/>
                  </c:ext>
                </c:extLst>
              </c15:ser>
            </c15:filteredAreaSeries>
            <c15:filteredAreaSeries>
              <c15:ser>
                <c:idx val="9"/>
                <c:order val="9"/>
                <c:tx>
                  <c:strRef>
                    <c:extLst xmlns:c15="http://schemas.microsoft.com/office/drawing/2012/chart">
                      <c:ext xmlns:c15="http://schemas.microsoft.com/office/drawing/2012/chart" uri="{02D57815-91ED-43cb-92C2-25804820EDAC}">
                        <c15:formulaRef>
                          <c15:sqref>'Table for graphs 25-27'!$A$11</c15:sqref>
                        </c15:formulaRef>
                      </c:ext>
                    </c:extLst>
                    <c:strCache>
                      <c:ptCount val="1"/>
                      <c:pt idx="0">
                        <c:v>Other - Trajectory 63- 103 days</c:v>
                      </c:pt>
                    </c:strCache>
                  </c:strRef>
                </c:tx>
                <c:spPr>
                  <a:solidFill>
                    <a:schemeClr val="accent4">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25-27'!$B$11:$FA$11</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extLst xmlns:c15="http://schemas.microsoft.com/office/drawing/2012/chart">
                  <c:ext xmlns:c16="http://schemas.microsoft.com/office/drawing/2014/chart" uri="{C3380CC4-5D6E-409C-BE32-E72D297353CC}">
                    <c16:uniqueId val="{0000000C-4C01-4381-9874-374E1597C4A7}"/>
                  </c:ext>
                </c:extLst>
              </c15:ser>
            </c15:filteredAreaSeries>
            <c15:filteredAreaSeries>
              <c15:ser>
                <c:idx val="10"/>
                <c:order val="10"/>
                <c:tx>
                  <c:strRef>
                    <c:extLst xmlns:c15="http://schemas.microsoft.com/office/drawing/2012/chart">
                      <c:ext xmlns:c15="http://schemas.microsoft.com/office/drawing/2012/chart" uri="{02D57815-91ED-43cb-92C2-25804820EDAC}">
                        <c15:formulaRef>
                          <c15:sqref>'Table for graphs 25-27'!$A$12</c15:sqref>
                        </c15:formulaRef>
                      </c:ext>
                    </c:extLst>
                    <c:strCache>
                      <c:ptCount val="1"/>
                      <c:pt idx="0">
                        <c:v>Sarcoma - Trajectory 63- 103 days</c:v>
                      </c:pt>
                    </c:strCache>
                  </c:strRef>
                </c:tx>
                <c:spPr>
                  <a:solidFill>
                    <a:schemeClr val="accent5">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25-27'!$B$12:$FA$12</c15:sqref>
                        </c15:formulaRef>
                      </c:ext>
                    </c:extLst>
                    <c:numCache>
                      <c:formatCode>General</c:formatCode>
                      <c:ptCount val="156"/>
                      <c:pt idx="52" formatCode="0">
                        <c:v>6</c:v>
                      </c:pt>
                      <c:pt idx="53" formatCode="0">
                        <c:v>6</c:v>
                      </c:pt>
                      <c:pt idx="54" formatCode="0">
                        <c:v>6</c:v>
                      </c:pt>
                      <c:pt idx="55" formatCode="0">
                        <c:v>6</c:v>
                      </c:pt>
                      <c:pt idx="56" formatCode="0">
                        <c:v>6</c:v>
                      </c:pt>
                      <c:pt idx="57" formatCode="0">
                        <c:v>6</c:v>
                      </c:pt>
                      <c:pt idx="58" formatCode="0">
                        <c:v>5</c:v>
                      </c:pt>
                      <c:pt idx="59" formatCode="0">
                        <c:v>5</c:v>
                      </c:pt>
                      <c:pt idx="60" formatCode="0">
                        <c:v>4</c:v>
                      </c:pt>
                      <c:pt idx="61" formatCode="0">
                        <c:v>5</c:v>
                      </c:pt>
                      <c:pt idx="62" formatCode="0">
                        <c:v>5</c:v>
                      </c:pt>
                      <c:pt idx="63" formatCode="0">
                        <c:v>5</c:v>
                      </c:pt>
                      <c:pt idx="64" formatCode="0">
                        <c:v>5</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extLst xmlns:c15="http://schemas.microsoft.com/office/drawing/2012/chart">
                  <c:ext xmlns:c16="http://schemas.microsoft.com/office/drawing/2014/chart" uri="{C3380CC4-5D6E-409C-BE32-E72D297353CC}">
                    <c16:uniqueId val="{0000000D-4C01-4381-9874-374E1597C4A7}"/>
                  </c:ext>
                </c:extLst>
              </c15:ser>
            </c15:filteredAreaSeries>
            <c15:filteredAreaSeries>
              <c15:ser>
                <c:idx val="11"/>
                <c:order val="11"/>
                <c:tx>
                  <c:strRef>
                    <c:extLst xmlns:c15="http://schemas.microsoft.com/office/drawing/2012/chart">
                      <c:ext xmlns:c15="http://schemas.microsoft.com/office/drawing/2012/chart" uri="{02D57815-91ED-43cb-92C2-25804820EDAC}">
                        <c15:formulaRef>
                          <c15:sqref>'Table for graphs 25-27'!$A$13</c15:sqref>
                        </c15:formulaRef>
                      </c:ext>
                    </c:extLst>
                    <c:strCache>
                      <c:ptCount val="1"/>
                      <c:pt idx="0">
                        <c:v>Skin - Trajectory 63- 103 days</c:v>
                      </c:pt>
                    </c:strCache>
                  </c:strRef>
                </c:tx>
                <c:spPr>
                  <a:solidFill>
                    <a:schemeClr val="accent6">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25-27'!$B$13:$FA$13</c15:sqref>
                        </c15:formulaRef>
                      </c:ext>
                    </c:extLst>
                    <c:numCache>
                      <c:formatCode>General</c:formatCode>
                      <c:ptCount val="156"/>
                      <c:pt idx="52" formatCode="0">
                        <c:v>17</c:v>
                      </c:pt>
                      <c:pt idx="53" formatCode="0">
                        <c:v>17</c:v>
                      </c:pt>
                      <c:pt idx="54" formatCode="0">
                        <c:v>17</c:v>
                      </c:pt>
                      <c:pt idx="55" formatCode="0">
                        <c:v>16</c:v>
                      </c:pt>
                      <c:pt idx="56" formatCode="0">
                        <c:v>15</c:v>
                      </c:pt>
                      <c:pt idx="57" formatCode="0">
                        <c:v>15</c:v>
                      </c:pt>
                      <c:pt idx="58" formatCode="0">
                        <c:v>14</c:v>
                      </c:pt>
                      <c:pt idx="59" formatCode="0">
                        <c:v>13</c:v>
                      </c:pt>
                      <c:pt idx="60" formatCode="0">
                        <c:v>12</c:v>
                      </c:pt>
                      <c:pt idx="61" formatCode="0">
                        <c:v>11</c:v>
                      </c:pt>
                      <c:pt idx="62" formatCode="0">
                        <c:v>9</c:v>
                      </c:pt>
                      <c:pt idx="63" formatCode="0">
                        <c:v>10</c:v>
                      </c:pt>
                      <c:pt idx="64" formatCode="0">
                        <c:v>11</c:v>
                      </c:pt>
                      <c:pt idx="65" formatCode="0">
                        <c:v>12</c:v>
                      </c:pt>
                      <c:pt idx="66" formatCode="0">
                        <c:v>13</c:v>
                      </c:pt>
                      <c:pt idx="67" formatCode="0">
                        <c:v>14</c:v>
                      </c:pt>
                      <c:pt idx="68" formatCode="0">
                        <c:v>14</c:v>
                      </c:pt>
                      <c:pt idx="69" formatCode="0">
                        <c:v>16</c:v>
                      </c:pt>
                      <c:pt idx="70" formatCode="0">
                        <c:v>18</c:v>
                      </c:pt>
                      <c:pt idx="71" formatCode="0">
                        <c:v>20</c:v>
                      </c:pt>
                      <c:pt idx="72" formatCode="0">
                        <c:v>22</c:v>
                      </c:pt>
                      <c:pt idx="73" formatCode="0">
                        <c:v>25</c:v>
                      </c:pt>
                      <c:pt idx="74" formatCode="0">
                        <c:v>28</c:v>
                      </c:pt>
                      <c:pt idx="75" formatCode="0">
                        <c:v>28</c:v>
                      </c:pt>
                      <c:pt idx="76" formatCode="0">
                        <c:v>28</c:v>
                      </c:pt>
                      <c:pt idx="77" formatCode="0">
                        <c:v>26</c:v>
                      </c:pt>
                      <c:pt idx="78" formatCode="0">
                        <c:v>26</c:v>
                      </c:pt>
                      <c:pt idx="79" formatCode="0">
                        <c:v>24</c:v>
                      </c:pt>
                      <c:pt idx="80" formatCode="0">
                        <c:v>22</c:v>
                      </c:pt>
                      <c:pt idx="81" formatCode="0">
                        <c:v>20</c:v>
                      </c:pt>
                      <c:pt idx="82" formatCode="0">
                        <c:v>20</c:v>
                      </c:pt>
                      <c:pt idx="83" formatCode="0">
                        <c:v>20</c:v>
                      </c:pt>
                      <c:pt idx="84" formatCode="0">
                        <c:v>18</c:v>
                      </c:pt>
                      <c:pt idx="85" formatCode="0">
                        <c:v>18</c:v>
                      </c:pt>
                      <c:pt idx="86" formatCode="0">
                        <c:v>18</c:v>
                      </c:pt>
                      <c:pt idx="87" formatCode="0">
                        <c:v>20</c:v>
                      </c:pt>
                      <c:pt idx="88" formatCode="0">
                        <c:v>21</c:v>
                      </c:pt>
                      <c:pt idx="89" formatCode="0">
                        <c:v>23</c:v>
                      </c:pt>
                      <c:pt idx="90" formatCode="0">
                        <c:v>25</c:v>
                      </c:pt>
                      <c:pt idx="91" formatCode="0">
                        <c:v>20</c:v>
                      </c:pt>
                      <c:pt idx="92" formatCode="0">
                        <c:v>18</c:v>
                      </c:pt>
                      <c:pt idx="93" formatCode="0">
                        <c:v>17</c:v>
                      </c:pt>
                      <c:pt idx="94" formatCode="0">
                        <c:v>16</c:v>
                      </c:pt>
                      <c:pt idx="95" formatCode="0">
                        <c:v>15</c:v>
                      </c:pt>
                      <c:pt idx="96" formatCode="0">
                        <c:v>14</c:v>
                      </c:pt>
                      <c:pt idx="97" formatCode="0">
                        <c:v>13</c:v>
                      </c:pt>
                      <c:pt idx="98" formatCode="0">
                        <c:v>12</c:v>
                      </c:pt>
                      <c:pt idx="99" formatCode="0">
                        <c:v>11</c:v>
                      </c:pt>
                      <c:pt idx="100" formatCode="0">
                        <c:v>13</c:v>
                      </c:pt>
                      <c:pt idx="101" formatCode="0">
                        <c:v>13</c:v>
                      </c:pt>
                      <c:pt idx="102" formatCode="0">
                        <c:v>12</c:v>
                      </c:pt>
                      <c:pt idx="103" formatCode="0">
                        <c:v>11</c:v>
                      </c:pt>
                    </c:numCache>
                  </c:numRef>
                </c:val>
                <c:extLst xmlns:c15="http://schemas.microsoft.com/office/drawing/2012/chart">
                  <c:ext xmlns:c16="http://schemas.microsoft.com/office/drawing/2014/chart" uri="{C3380CC4-5D6E-409C-BE32-E72D297353CC}">
                    <c16:uniqueId val="{0000000E-4C01-4381-9874-374E1597C4A7}"/>
                  </c:ext>
                </c:extLst>
              </c15:ser>
            </c15:filteredAreaSeries>
            <c15:filteredAreaSeries>
              <c15:ser>
                <c:idx val="12"/>
                <c:order val="12"/>
                <c:tx>
                  <c:strRef>
                    <c:extLst xmlns:c15="http://schemas.microsoft.com/office/drawing/2012/chart">
                      <c:ext xmlns:c15="http://schemas.microsoft.com/office/drawing/2012/chart" uri="{02D57815-91ED-43cb-92C2-25804820EDAC}">
                        <c15:formulaRef>
                          <c15:sqref>'Table for graphs 25-27'!$A$14</c15:sqref>
                        </c15:formulaRef>
                      </c:ext>
                    </c:extLst>
                    <c:strCache>
                      <c:ptCount val="1"/>
                      <c:pt idx="0">
                        <c:v>Upper Gastrointestinal - Trajectory 63- 103 days</c:v>
                      </c:pt>
                    </c:strCache>
                  </c:strRef>
                </c:tx>
                <c:spPr>
                  <a:solidFill>
                    <a:schemeClr val="accent1">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25-27'!$B$14:$FA$14</c15:sqref>
                        </c15:formulaRef>
                      </c:ext>
                    </c:extLst>
                    <c:numCache>
                      <c:formatCode>General</c:formatCode>
                      <c:ptCount val="156"/>
                      <c:pt idx="52" formatCode="0">
                        <c:v>15</c:v>
                      </c:pt>
                      <c:pt idx="53" formatCode="0">
                        <c:v>15</c:v>
                      </c:pt>
                      <c:pt idx="54" formatCode="0">
                        <c:v>15</c:v>
                      </c:pt>
                      <c:pt idx="55" formatCode="0">
                        <c:v>15</c:v>
                      </c:pt>
                      <c:pt idx="56" formatCode="0">
                        <c:v>14</c:v>
                      </c:pt>
                      <c:pt idx="57" formatCode="0">
                        <c:v>14</c:v>
                      </c:pt>
                      <c:pt idx="58" formatCode="0">
                        <c:v>11</c:v>
                      </c:pt>
                      <c:pt idx="59" formatCode="0">
                        <c:v>11</c:v>
                      </c:pt>
                      <c:pt idx="60" formatCode="0">
                        <c:v>10</c:v>
                      </c:pt>
                      <c:pt idx="61" formatCode="0">
                        <c:v>11</c:v>
                      </c:pt>
                      <c:pt idx="62" formatCode="0">
                        <c:v>11</c:v>
                      </c:pt>
                      <c:pt idx="63" formatCode="0">
                        <c:v>11</c:v>
                      </c:pt>
                      <c:pt idx="64" formatCode="0">
                        <c:v>11</c:v>
                      </c:pt>
                      <c:pt idx="65" formatCode="0">
                        <c:v>13</c:v>
                      </c:pt>
                      <c:pt idx="66" formatCode="0">
                        <c:v>13</c:v>
                      </c:pt>
                      <c:pt idx="67" formatCode="0">
                        <c:v>13</c:v>
                      </c:pt>
                      <c:pt idx="68" formatCode="0">
                        <c:v>13</c:v>
                      </c:pt>
                      <c:pt idx="69" formatCode="0">
                        <c:v>14</c:v>
                      </c:pt>
                      <c:pt idx="70" formatCode="0">
                        <c:v>13</c:v>
                      </c:pt>
                      <c:pt idx="71" formatCode="0">
                        <c:v>13</c:v>
                      </c:pt>
                      <c:pt idx="72" formatCode="0">
                        <c:v>13</c:v>
                      </c:pt>
                      <c:pt idx="73" formatCode="0">
                        <c:v>12</c:v>
                      </c:pt>
                      <c:pt idx="74" formatCode="0">
                        <c:v>13</c:v>
                      </c:pt>
                      <c:pt idx="75" formatCode="0">
                        <c:v>14</c:v>
                      </c:pt>
                      <c:pt idx="76" formatCode="0">
                        <c:v>12</c:v>
                      </c:pt>
                      <c:pt idx="77" formatCode="0">
                        <c:v>11</c:v>
                      </c:pt>
                      <c:pt idx="78" formatCode="0">
                        <c:v>11</c:v>
                      </c:pt>
                      <c:pt idx="79" formatCode="0">
                        <c:v>10</c:v>
                      </c:pt>
                      <c:pt idx="80" formatCode="0">
                        <c:v>10</c:v>
                      </c:pt>
                      <c:pt idx="81" formatCode="0">
                        <c:v>9</c:v>
                      </c:pt>
                      <c:pt idx="82" formatCode="0">
                        <c:v>9</c:v>
                      </c:pt>
                      <c:pt idx="83" formatCode="0">
                        <c:v>10</c:v>
                      </c:pt>
                      <c:pt idx="84" formatCode="0">
                        <c:v>9</c:v>
                      </c:pt>
                      <c:pt idx="85" formatCode="0">
                        <c:v>9</c:v>
                      </c:pt>
                      <c:pt idx="86" formatCode="0">
                        <c:v>8</c:v>
                      </c:pt>
                      <c:pt idx="87" formatCode="0">
                        <c:v>8</c:v>
                      </c:pt>
                      <c:pt idx="88" formatCode="0">
                        <c:v>9</c:v>
                      </c:pt>
                      <c:pt idx="89" formatCode="0">
                        <c:v>10</c:v>
                      </c:pt>
                      <c:pt idx="90" formatCode="0">
                        <c:v>10</c:v>
                      </c:pt>
                      <c:pt idx="91" formatCode="0">
                        <c:v>9</c:v>
                      </c:pt>
                      <c:pt idx="92" formatCode="0">
                        <c:v>9</c:v>
                      </c:pt>
                      <c:pt idx="93" formatCode="0">
                        <c:v>8</c:v>
                      </c:pt>
                      <c:pt idx="94" formatCode="0">
                        <c:v>7</c:v>
                      </c:pt>
                      <c:pt idx="95" formatCode="0">
                        <c:v>7</c:v>
                      </c:pt>
                      <c:pt idx="96" formatCode="0">
                        <c:v>7</c:v>
                      </c:pt>
                      <c:pt idx="97" formatCode="0">
                        <c:v>6</c:v>
                      </c:pt>
                      <c:pt idx="98" formatCode="0">
                        <c:v>7</c:v>
                      </c:pt>
                      <c:pt idx="99" formatCode="0">
                        <c:v>7</c:v>
                      </c:pt>
                      <c:pt idx="100" formatCode="0">
                        <c:v>7</c:v>
                      </c:pt>
                      <c:pt idx="101" formatCode="0">
                        <c:v>7</c:v>
                      </c:pt>
                      <c:pt idx="102" formatCode="0">
                        <c:v>8</c:v>
                      </c:pt>
                      <c:pt idx="103" formatCode="0">
                        <c:v>8</c:v>
                      </c:pt>
                    </c:numCache>
                  </c:numRef>
                </c:val>
                <c:extLst xmlns:c15="http://schemas.microsoft.com/office/drawing/2012/chart">
                  <c:ext xmlns:c16="http://schemas.microsoft.com/office/drawing/2014/chart" uri="{C3380CC4-5D6E-409C-BE32-E72D297353CC}">
                    <c16:uniqueId val="{0000000F-4C01-4381-9874-374E1597C4A7}"/>
                  </c:ext>
                </c:extLst>
              </c15:ser>
            </c15:filteredAreaSeries>
            <c15:filteredAreaSeries>
              <c15:ser>
                <c:idx val="13"/>
                <c:order val="13"/>
                <c:tx>
                  <c:strRef>
                    <c:extLst xmlns:c15="http://schemas.microsoft.com/office/drawing/2012/chart">
                      <c:ext xmlns:c15="http://schemas.microsoft.com/office/drawing/2012/chart" uri="{02D57815-91ED-43cb-92C2-25804820EDAC}">
                        <c15:formulaRef>
                          <c15:sqref>'Table for graphs 25-27'!$A$15</c15:sqref>
                        </c15:formulaRef>
                      </c:ext>
                    </c:extLst>
                    <c:strCache>
                      <c:ptCount val="1"/>
                      <c:pt idx="0">
                        <c:v>Urological - Trajectory 63- 103 days</c:v>
                      </c:pt>
                    </c:strCache>
                  </c:strRef>
                </c:tx>
                <c:spPr>
                  <a:solidFill>
                    <a:schemeClr val="accent2">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25-27'!$B$15:$FA$15</c15:sqref>
                        </c15:formulaRef>
                      </c:ext>
                    </c:extLst>
                    <c:numCache>
                      <c:formatCode>General</c:formatCode>
                      <c:ptCount val="156"/>
                      <c:pt idx="52" formatCode="0">
                        <c:v>23</c:v>
                      </c:pt>
                      <c:pt idx="53" formatCode="0">
                        <c:v>23</c:v>
                      </c:pt>
                      <c:pt idx="54" formatCode="0">
                        <c:v>23</c:v>
                      </c:pt>
                      <c:pt idx="55" formatCode="0">
                        <c:v>23</c:v>
                      </c:pt>
                      <c:pt idx="56" formatCode="0">
                        <c:v>22</c:v>
                      </c:pt>
                      <c:pt idx="57" formatCode="0">
                        <c:v>21</c:v>
                      </c:pt>
                      <c:pt idx="58" formatCode="0">
                        <c:v>21</c:v>
                      </c:pt>
                      <c:pt idx="59" formatCode="0">
                        <c:v>21</c:v>
                      </c:pt>
                      <c:pt idx="60" formatCode="0">
                        <c:v>20</c:v>
                      </c:pt>
                      <c:pt idx="61" formatCode="0">
                        <c:v>22</c:v>
                      </c:pt>
                      <c:pt idx="62" formatCode="0">
                        <c:v>21</c:v>
                      </c:pt>
                      <c:pt idx="63" formatCode="0">
                        <c:v>21</c:v>
                      </c:pt>
                      <c:pt idx="64" formatCode="0">
                        <c:v>21</c:v>
                      </c:pt>
                      <c:pt idx="65" formatCode="0">
                        <c:v>21</c:v>
                      </c:pt>
                      <c:pt idx="66" formatCode="0">
                        <c:v>21</c:v>
                      </c:pt>
                      <c:pt idx="67" formatCode="0">
                        <c:v>20</c:v>
                      </c:pt>
                      <c:pt idx="68" formatCode="0">
                        <c:v>20</c:v>
                      </c:pt>
                      <c:pt idx="69" formatCode="0">
                        <c:v>21</c:v>
                      </c:pt>
                      <c:pt idx="70" formatCode="0">
                        <c:v>20</c:v>
                      </c:pt>
                      <c:pt idx="71" formatCode="0">
                        <c:v>19</c:v>
                      </c:pt>
                      <c:pt idx="72" formatCode="0">
                        <c:v>19</c:v>
                      </c:pt>
                      <c:pt idx="73" formatCode="0">
                        <c:v>20</c:v>
                      </c:pt>
                      <c:pt idx="74" formatCode="0">
                        <c:v>19</c:v>
                      </c:pt>
                      <c:pt idx="75" formatCode="0">
                        <c:v>19</c:v>
                      </c:pt>
                      <c:pt idx="76" formatCode="0">
                        <c:v>19</c:v>
                      </c:pt>
                      <c:pt idx="77" formatCode="0">
                        <c:v>19</c:v>
                      </c:pt>
                      <c:pt idx="78" formatCode="0">
                        <c:v>19</c:v>
                      </c:pt>
                      <c:pt idx="79" formatCode="0">
                        <c:v>18</c:v>
                      </c:pt>
                      <c:pt idx="80" formatCode="0">
                        <c:v>17</c:v>
                      </c:pt>
                      <c:pt idx="81" formatCode="0">
                        <c:v>17</c:v>
                      </c:pt>
                      <c:pt idx="82" formatCode="0">
                        <c:v>16</c:v>
                      </c:pt>
                      <c:pt idx="83" formatCode="0">
                        <c:v>15</c:v>
                      </c:pt>
                      <c:pt idx="84" formatCode="0">
                        <c:v>14</c:v>
                      </c:pt>
                      <c:pt idx="85" formatCode="0">
                        <c:v>14</c:v>
                      </c:pt>
                      <c:pt idx="86" formatCode="0">
                        <c:v>13</c:v>
                      </c:pt>
                      <c:pt idx="87" formatCode="0">
                        <c:v>13</c:v>
                      </c:pt>
                      <c:pt idx="88" formatCode="0">
                        <c:v>14</c:v>
                      </c:pt>
                      <c:pt idx="89" formatCode="0">
                        <c:v>13</c:v>
                      </c:pt>
                      <c:pt idx="90" formatCode="0">
                        <c:v>13</c:v>
                      </c:pt>
                      <c:pt idx="91" formatCode="0">
                        <c:v>15</c:v>
                      </c:pt>
                      <c:pt idx="92" formatCode="0">
                        <c:v>14</c:v>
                      </c:pt>
                      <c:pt idx="93" formatCode="0">
                        <c:v>14</c:v>
                      </c:pt>
                      <c:pt idx="94" formatCode="0">
                        <c:v>13</c:v>
                      </c:pt>
                      <c:pt idx="95" formatCode="0">
                        <c:v>12</c:v>
                      </c:pt>
                      <c:pt idx="96" formatCode="0">
                        <c:v>11</c:v>
                      </c:pt>
                      <c:pt idx="97" formatCode="0">
                        <c:v>11</c:v>
                      </c:pt>
                      <c:pt idx="98" formatCode="0">
                        <c:v>12</c:v>
                      </c:pt>
                      <c:pt idx="99" formatCode="0">
                        <c:v>10</c:v>
                      </c:pt>
                      <c:pt idx="100" formatCode="0">
                        <c:v>9</c:v>
                      </c:pt>
                      <c:pt idx="101" formatCode="0">
                        <c:v>9</c:v>
                      </c:pt>
                      <c:pt idx="102" formatCode="0">
                        <c:v>9</c:v>
                      </c:pt>
                      <c:pt idx="103" formatCode="0">
                        <c:v>9</c:v>
                      </c:pt>
                    </c:numCache>
                  </c:numRef>
                </c:val>
                <c:extLst xmlns:c15="http://schemas.microsoft.com/office/drawing/2012/chart">
                  <c:ext xmlns:c16="http://schemas.microsoft.com/office/drawing/2014/chart" uri="{C3380CC4-5D6E-409C-BE32-E72D297353CC}">
                    <c16:uniqueId val="{00000010-4C01-4381-9874-374E1597C4A7}"/>
                  </c:ext>
                </c:extLst>
              </c15:ser>
            </c15:filteredAreaSeries>
            <c15:filteredAreaSeries>
              <c15:ser>
                <c:idx val="14"/>
                <c:order val="14"/>
                <c:tx>
                  <c:strRef>
                    <c:extLst xmlns:c15="http://schemas.microsoft.com/office/drawing/2012/chart">
                      <c:ext xmlns:c15="http://schemas.microsoft.com/office/drawing/2012/chart" uri="{02D57815-91ED-43cb-92C2-25804820EDAC}">
                        <c15:formulaRef>
                          <c15:sqref>'Table for graphs 25-27'!$A$16</c15:sqref>
                        </c15:formulaRef>
                      </c:ext>
                    </c:extLst>
                    <c:strCache>
                      <c:ptCount val="1"/>
                      <c:pt idx="0">
                        <c:v>Trajectory 63 - 103 days All Sites</c:v>
                      </c:pt>
                    </c:strCache>
                  </c:strRef>
                </c:tx>
                <c:spPr>
                  <a:solidFill>
                    <a:schemeClr val="accent3">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25-27'!$B$16:$FA$16</c15:sqref>
                        </c15:formulaRef>
                      </c:ext>
                    </c:extLst>
                    <c:numCache>
                      <c:formatCode>General</c:formatCode>
                      <c:ptCount val="156"/>
                      <c:pt idx="52" formatCode="0">
                        <c:v>114.026</c:v>
                      </c:pt>
                      <c:pt idx="53" formatCode="0">
                        <c:v>115.44595</c:v>
                      </c:pt>
                      <c:pt idx="54" formatCode="0">
                        <c:v>113.53015249999999</c:v>
                      </c:pt>
                      <c:pt idx="55" formatCode="0">
                        <c:v>111.09314487499999</c:v>
                      </c:pt>
                      <c:pt idx="56" formatCode="0">
                        <c:v>106.38764487500001</c:v>
                      </c:pt>
                      <c:pt idx="57" formatCode="0">
                        <c:v>106.15735328124998</c:v>
                      </c:pt>
                      <c:pt idx="58" formatCode="0">
                        <c:v>104.49333556875</c:v>
                      </c:pt>
                      <c:pt idx="59" formatCode="0">
                        <c:v>103.6326827403125</c:v>
                      </c:pt>
                      <c:pt idx="60" formatCode="0">
                        <c:v>102.81153962903124</c:v>
                      </c:pt>
                      <c:pt idx="61" formatCode="0">
                        <c:v>104.84839970662188</c:v>
                      </c:pt>
                      <c:pt idx="62" formatCode="0">
                        <c:v>103.08802279197157</c:v>
                      </c:pt>
                      <c:pt idx="63" formatCode="0">
                        <c:v>100.65791515237299</c:v>
                      </c:pt>
                      <c:pt idx="64" formatCode="0">
                        <c:v>99.93780811934954</c:v>
                      </c:pt>
                      <c:pt idx="65" formatCode="0">
                        <c:v>102.93780811934954</c:v>
                      </c:pt>
                      <c:pt idx="66" formatCode="0">
                        <c:v>104.05856825725434</c:v>
                      </c:pt>
                      <c:pt idx="67" formatCode="0">
                        <c:v>105.5297977932639</c:v>
                      </c:pt>
                      <c:pt idx="68" formatCode="0">
                        <c:v>106.78950087638844</c:v>
                      </c:pt>
                      <c:pt idx="69" formatCode="0">
                        <c:v>117.02821096502728</c:v>
                      </c:pt>
                      <c:pt idx="70" formatCode="0">
                        <c:v>119.37506568107867</c:v>
                      </c:pt>
                      <c:pt idx="71" formatCode="0">
                        <c:v>119.72060593107867</c:v>
                      </c:pt>
                      <c:pt idx="72" formatCode="0">
                        <c:v>124.58207975329259</c:v>
                      </c:pt>
                      <c:pt idx="73" formatCode="0">
                        <c:v>133.20318276236742</c:v>
                      </c:pt>
                      <c:pt idx="74" formatCode="0">
                        <c:v>130.52792107602923</c:v>
                      </c:pt>
                      <c:pt idx="75" formatCode="0">
                        <c:v>126.58859999718797</c:v>
                      </c:pt>
                      <c:pt idx="76" formatCode="0">
                        <c:v>123.63291140454069</c:v>
                      </c:pt>
                      <c:pt idx="77" formatCode="0">
                        <c:v>114.24911033075418</c:v>
                      </c:pt>
                      <c:pt idx="78" formatCode="0">
                        <c:v>113.59176772241892</c:v>
                      </c:pt>
                      <c:pt idx="79" formatCode="0">
                        <c:v>108.94194049801894</c:v>
                      </c:pt>
                      <c:pt idx="80" formatCode="0">
                        <c:v>101.7514496265205</c:v>
                      </c:pt>
                      <c:pt idx="81" formatCode="0">
                        <c:v>103.18659622644886</c:v>
                      </c:pt>
                      <c:pt idx="82" formatCode="0">
                        <c:v>103.708592708635</c:v>
                      </c:pt>
                      <c:pt idx="83" formatCode="0">
                        <c:v>106.13634345591807</c:v>
                      </c:pt>
                      <c:pt idx="84" formatCode="0">
                        <c:v>101.17297461872727</c:v>
                      </c:pt>
                      <c:pt idx="85" formatCode="0">
                        <c:v>95.157635178282092</c:v>
                      </c:pt>
                      <c:pt idx="86" formatCode="0">
                        <c:v>92.060317696833522</c:v>
                      </c:pt>
                      <c:pt idx="87" formatCode="0">
                        <c:v>95.399136362567134</c:v>
                      </c:pt>
                      <c:pt idx="88" formatCode="0">
                        <c:v>97.012843885672481</c:v>
                      </c:pt>
                      <c:pt idx="89" formatCode="0">
                        <c:v>107.29484196450655</c:v>
                      </c:pt>
                      <c:pt idx="90" formatCode="0">
                        <c:v>114.55457215784182</c:v>
                      </c:pt>
                      <c:pt idx="91" formatCode="0">
                        <c:v>105.65185968253402</c:v>
                      </c:pt>
                      <c:pt idx="92" formatCode="0">
                        <c:v>101.75522082100765</c:v>
                      </c:pt>
                      <c:pt idx="93" formatCode="0">
                        <c:v>97.99079347009058</c:v>
                      </c:pt>
                      <c:pt idx="94" formatCode="0">
                        <c:v>90.057586620381002</c:v>
                      </c:pt>
                      <c:pt idx="95" formatCode="0">
                        <c:v>84.62572323609308</c:v>
                      </c:pt>
                      <c:pt idx="96" formatCode="0">
                        <c:v>80.413875680179558</c:v>
                      </c:pt>
                      <c:pt idx="97" formatCode="0">
                        <c:v>76.216920282435353</c:v>
                      </c:pt>
                      <c:pt idx="98" formatCode="0">
                        <c:v>85.392987461983466</c:v>
                      </c:pt>
                      <c:pt idx="99" formatCode="0">
                        <c:v>76.325791666080633</c:v>
                      </c:pt>
                      <c:pt idx="100" formatCode="0">
                        <c:v>76.573247031564449</c:v>
                      </c:pt>
                      <c:pt idx="101" formatCode="0">
                        <c:v>73.655123829553958</c:v>
                      </c:pt>
                      <c:pt idx="102" formatCode="0">
                        <c:v>76.372395532467337</c:v>
                      </c:pt>
                      <c:pt idx="103" formatCode="0">
                        <c:v>73.635682961768907</c:v>
                      </c:pt>
                    </c:numCache>
                  </c:numRef>
                </c:val>
                <c:extLst xmlns:c15="http://schemas.microsoft.com/office/drawing/2012/chart">
                  <c:ext xmlns:c16="http://schemas.microsoft.com/office/drawing/2014/chart" uri="{C3380CC4-5D6E-409C-BE32-E72D297353CC}">
                    <c16:uniqueId val="{00000011-4C01-4381-9874-374E1597C4A7}"/>
                  </c:ext>
                </c:extLst>
              </c15:ser>
            </c15:filteredAreaSeries>
            <c15:filteredAreaSeries>
              <c15:ser>
                <c:idx val="15"/>
                <c:order val="15"/>
                <c:tx>
                  <c:strRef>
                    <c:extLst xmlns:c15="http://schemas.microsoft.com/office/drawing/2012/chart">
                      <c:ext xmlns:c15="http://schemas.microsoft.com/office/drawing/2012/chart" uri="{02D57815-91ED-43cb-92C2-25804820EDAC}">
                        <c15:formulaRef>
                          <c15:sqref>'Table for graphs 25-27'!$A$17</c15:sqref>
                        </c15:formulaRef>
                      </c:ext>
                    </c:extLst>
                    <c:strCache>
                      <c:ptCount val="1"/>
                      <c:pt idx="0">
                        <c:v>Acute Leukaemia - Trajectory &gt;103 days</c:v>
                      </c:pt>
                    </c:strCache>
                  </c:strRef>
                </c:tx>
                <c:spPr>
                  <a:solidFill>
                    <a:schemeClr val="accent4">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25-27'!$B$17:$FA$17</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2-4C01-4381-9874-374E1597C4A7}"/>
                  </c:ext>
                </c:extLst>
              </c15:ser>
            </c15:filteredAreaSeries>
            <c15:filteredAreaSeries>
              <c15:ser>
                <c:idx val="16"/>
                <c:order val="16"/>
                <c:tx>
                  <c:strRef>
                    <c:extLst xmlns:c15="http://schemas.microsoft.com/office/drawing/2012/chart">
                      <c:ext xmlns:c15="http://schemas.microsoft.com/office/drawing/2012/chart" uri="{02D57815-91ED-43cb-92C2-25804820EDAC}">
                        <c15:formulaRef>
                          <c15:sqref>'Table for graphs 25-27'!$A$18</c15:sqref>
                        </c15:formulaRef>
                      </c:ext>
                    </c:extLst>
                    <c:strCache>
                      <c:ptCount val="1"/>
                      <c:pt idx="0">
                        <c:v>Brain/CNS - Trajectory &gt;103 days</c:v>
                      </c:pt>
                    </c:strCache>
                  </c:strRef>
                </c:tx>
                <c:spPr>
                  <a:solidFill>
                    <a:schemeClr val="accent5">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25-27'!$B$18:$FA$18</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3-4C01-4381-9874-374E1597C4A7}"/>
                  </c:ext>
                </c:extLst>
              </c15:ser>
            </c15:filteredAreaSeries>
            <c15:filteredAreaSeries>
              <c15:ser>
                <c:idx val="17"/>
                <c:order val="17"/>
                <c:tx>
                  <c:strRef>
                    <c:extLst xmlns:c15="http://schemas.microsoft.com/office/drawing/2012/chart">
                      <c:ext xmlns:c15="http://schemas.microsoft.com/office/drawing/2012/chart" uri="{02D57815-91ED-43cb-92C2-25804820EDAC}">
                        <c15:formulaRef>
                          <c15:sqref>'Table for graphs 25-27'!$A$19</c15:sqref>
                        </c15:formulaRef>
                      </c:ext>
                    </c:extLst>
                    <c:strCache>
                      <c:ptCount val="1"/>
                      <c:pt idx="0">
                        <c:v>Breast - Trajectory &gt;103 days</c:v>
                      </c:pt>
                    </c:strCache>
                  </c:strRef>
                </c:tx>
                <c:spPr>
                  <a:solidFill>
                    <a:schemeClr val="accent6">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25-27'!$B$19:$FA$19</c15:sqref>
                        </c15:formulaRef>
                      </c:ext>
                    </c:extLst>
                    <c:numCache>
                      <c:formatCode>General</c:formatCode>
                      <c:ptCount val="156"/>
                      <c:pt idx="52" formatCode="0">
                        <c:v>3</c:v>
                      </c:pt>
                      <c:pt idx="53" formatCode="0">
                        <c:v>2.25</c:v>
                      </c:pt>
                      <c:pt idx="54" formatCode="0">
                        <c:v>2.25</c:v>
                      </c:pt>
                      <c:pt idx="55" formatCode="0">
                        <c:v>2.25</c:v>
                      </c:pt>
                      <c:pt idx="56" formatCode="0">
                        <c:v>2.25</c:v>
                      </c:pt>
                      <c:pt idx="57" formatCode="0">
                        <c:v>2.25</c:v>
                      </c:pt>
                      <c:pt idx="58" formatCode="0">
                        <c:v>3.375</c:v>
                      </c:pt>
                      <c:pt idx="59" formatCode="0">
                        <c:v>2.2612499999999995</c:v>
                      </c:pt>
                      <c:pt idx="60" formatCode="0">
                        <c:v>2.2612499999999995</c:v>
                      </c:pt>
                      <c:pt idx="61" formatCode="0">
                        <c:v>2.2612499999999995</c:v>
                      </c:pt>
                      <c:pt idx="62" formatCode="0">
                        <c:v>2.2612499999999995</c:v>
                      </c:pt>
                      <c:pt idx="63" formatCode="0">
                        <c:v>2.2612499999999995</c:v>
                      </c:pt>
                      <c:pt idx="64" formatCode="0">
                        <c:v>2.2612499999999995</c:v>
                      </c:pt>
                      <c:pt idx="65" formatCode="0">
                        <c:v>2.4873749999999997</c:v>
                      </c:pt>
                      <c:pt idx="66" formatCode="0">
                        <c:v>2.4873749999999997</c:v>
                      </c:pt>
                      <c:pt idx="67" formatCode="0">
                        <c:v>2.4873749999999997</c:v>
                      </c:pt>
                      <c:pt idx="68" formatCode="0">
                        <c:v>2.4873749999999997</c:v>
                      </c:pt>
                      <c:pt idx="69" formatCode="0">
                        <c:v>2.9848499999999993</c:v>
                      </c:pt>
                      <c:pt idx="70" formatCode="0">
                        <c:v>2.9848499999999993</c:v>
                      </c:pt>
                      <c:pt idx="71" formatCode="0">
                        <c:v>3.5818199999999991</c:v>
                      </c:pt>
                      <c:pt idx="72" formatCode="0">
                        <c:v>3.5818199999999991</c:v>
                      </c:pt>
                      <c:pt idx="73" formatCode="0">
                        <c:v>3.9400019999999993</c:v>
                      </c:pt>
                      <c:pt idx="74" formatCode="0">
                        <c:v>3.5460017999999995</c:v>
                      </c:pt>
                      <c:pt idx="75" formatCode="0">
                        <c:v>3.1914016199999997</c:v>
                      </c:pt>
                      <c:pt idx="76" formatCode="0">
                        <c:v>2.8722614579999997</c:v>
                      </c:pt>
                      <c:pt idx="77" formatCode="0">
                        <c:v>2.2978091664</c:v>
                      </c:pt>
                      <c:pt idx="78" formatCode="0">
                        <c:v>2.2978091664</c:v>
                      </c:pt>
                      <c:pt idx="79" formatCode="0">
                        <c:v>2.2978091664</c:v>
                      </c:pt>
                      <c:pt idx="80" formatCode="0">
                        <c:v>2.2978091664</c:v>
                      </c:pt>
                      <c:pt idx="81" formatCode="0">
                        <c:v>2.2978091664</c:v>
                      </c:pt>
                      <c:pt idx="82" formatCode="0">
                        <c:v>2.2978091664</c:v>
                      </c:pt>
                      <c:pt idx="83" formatCode="0">
                        <c:v>2.2978091664</c:v>
                      </c:pt>
                      <c:pt idx="84" formatCode="0">
                        <c:v>1.1489045832</c:v>
                      </c:pt>
                      <c:pt idx="85" formatCode="0">
                        <c:v>0.97656889571999994</c:v>
                      </c:pt>
                      <c:pt idx="86" formatCode="0">
                        <c:v>0.97656889571999994</c:v>
                      </c:pt>
                      <c:pt idx="87" formatCode="0">
                        <c:v>0.97656889571999994</c:v>
                      </c:pt>
                      <c:pt idx="88" formatCode="0">
                        <c:v>0.97656889571999994</c:v>
                      </c:pt>
                      <c:pt idx="89" formatCode="0">
                        <c:v>0.97656889571999994</c:v>
                      </c:pt>
                      <c:pt idx="90" formatCode="0">
                        <c:v>1.22071111965</c:v>
                      </c:pt>
                      <c:pt idx="91" formatCode="0">
                        <c:v>0.97656889572000005</c:v>
                      </c:pt>
                      <c:pt idx="92" formatCode="0">
                        <c:v>0.78125511657600011</c:v>
                      </c:pt>
                      <c:pt idx="93" formatCode="0">
                        <c:v>0.78125511657600011</c:v>
                      </c:pt>
                      <c:pt idx="94" formatCode="0">
                        <c:v>0.78125511657600011</c:v>
                      </c:pt>
                      <c:pt idx="95" formatCode="0">
                        <c:v>0.78125511657600011</c:v>
                      </c:pt>
                      <c:pt idx="96" formatCode="0">
                        <c:v>0.78125511657600011</c:v>
                      </c:pt>
                      <c:pt idx="97" formatCode="0">
                        <c:v>0.78125511657600011</c:v>
                      </c:pt>
                      <c:pt idx="98" formatCode="0">
                        <c:v>0.78125511657600011</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4-4C01-4381-9874-374E1597C4A7}"/>
                  </c:ext>
                </c:extLst>
              </c15:ser>
            </c15:filteredAreaSeries>
            <c15:filteredAreaSeries>
              <c15:ser>
                <c:idx val="18"/>
                <c:order val="18"/>
                <c:tx>
                  <c:strRef>
                    <c:extLst xmlns:c15="http://schemas.microsoft.com/office/drawing/2012/chart">
                      <c:ext xmlns:c15="http://schemas.microsoft.com/office/drawing/2012/chart" uri="{02D57815-91ED-43cb-92C2-25804820EDAC}">
                        <c15:formulaRef>
                          <c15:sqref>'Table for graphs 25-27'!$A$20</c15:sqref>
                        </c15:formulaRef>
                      </c:ext>
                    </c:extLst>
                    <c:strCache>
                      <c:ptCount val="1"/>
                      <c:pt idx="0">
                        <c:v>Children's cancer - Trajectory &gt;103 days</c:v>
                      </c:pt>
                    </c:strCache>
                  </c:strRef>
                </c:tx>
                <c:spPr>
                  <a:solidFill>
                    <a:schemeClr val="accent1">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25-27'!$B$20:$FA$20</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5-4C01-4381-9874-374E1597C4A7}"/>
                  </c:ext>
                </c:extLst>
              </c15:ser>
            </c15:filteredAreaSeries>
            <c15:filteredAreaSeries>
              <c15:ser>
                <c:idx val="19"/>
                <c:order val="19"/>
                <c:tx>
                  <c:strRef>
                    <c:extLst xmlns:c15="http://schemas.microsoft.com/office/drawing/2012/chart">
                      <c:ext xmlns:c15="http://schemas.microsoft.com/office/drawing/2012/chart" uri="{02D57815-91ED-43cb-92C2-25804820EDAC}">
                        <c15:formulaRef>
                          <c15:sqref>'Table for graphs 25-27'!$A$21</c15:sqref>
                        </c15:formulaRef>
                      </c:ext>
                    </c:extLst>
                    <c:strCache>
                      <c:ptCount val="1"/>
                      <c:pt idx="0">
                        <c:v>Gynaecological - Trajectory &gt;103 days</c:v>
                      </c:pt>
                    </c:strCache>
                  </c:strRef>
                </c:tx>
                <c:spPr>
                  <a:solidFill>
                    <a:schemeClr val="accent2">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25-27'!$B$21:$FA$21</c15:sqref>
                        </c15:formulaRef>
                      </c:ext>
                    </c:extLst>
                    <c:numCache>
                      <c:formatCode>General</c:formatCode>
                      <c:ptCount val="156"/>
                      <c:pt idx="52" formatCode="0">
                        <c:v>6.4827000000000004</c:v>
                      </c:pt>
                      <c:pt idx="53" formatCode="0">
                        <c:v>6.6123540000000007</c:v>
                      </c:pt>
                      <c:pt idx="54" formatCode="0">
                        <c:v>6.6123540000000007</c:v>
                      </c:pt>
                      <c:pt idx="55" formatCode="0">
                        <c:v>6.6123540000000007</c:v>
                      </c:pt>
                      <c:pt idx="56" formatCode="0">
                        <c:v>5.9511186000000009</c:v>
                      </c:pt>
                      <c:pt idx="57" formatCode="0">
                        <c:v>5.9511186000000009</c:v>
                      </c:pt>
                      <c:pt idx="58" formatCode="0">
                        <c:v>5.9511186000000009</c:v>
                      </c:pt>
                      <c:pt idx="59" formatCode="0">
                        <c:v>5.9511186000000009</c:v>
                      </c:pt>
                      <c:pt idx="60" formatCode="0">
                        <c:v>6.5462304600000012</c:v>
                      </c:pt>
                      <c:pt idx="61" formatCode="0">
                        <c:v>6.5462304600000012</c:v>
                      </c:pt>
                      <c:pt idx="62" formatCode="0">
                        <c:v>6.5462304600000012</c:v>
                      </c:pt>
                      <c:pt idx="63" formatCode="0">
                        <c:v>6.5462304600000012</c:v>
                      </c:pt>
                      <c:pt idx="64" formatCode="0">
                        <c:v>5.891607414000001</c:v>
                      </c:pt>
                      <c:pt idx="65" formatCode="0">
                        <c:v>5.891607414000001</c:v>
                      </c:pt>
                      <c:pt idx="66" formatCode="0">
                        <c:v>5.3024466726000012</c:v>
                      </c:pt>
                      <c:pt idx="67" formatCode="0">
                        <c:v>5.3024466726000012</c:v>
                      </c:pt>
                      <c:pt idx="68" formatCode="0">
                        <c:v>5.832691339860002</c:v>
                      </c:pt>
                      <c:pt idx="69" formatCode="0">
                        <c:v>5.832691339860002</c:v>
                      </c:pt>
                      <c:pt idx="70" formatCode="0">
                        <c:v>5.832691339860002</c:v>
                      </c:pt>
                      <c:pt idx="71" formatCode="0">
                        <c:v>5.832691339860002</c:v>
                      </c:pt>
                      <c:pt idx="72" formatCode="0">
                        <c:v>6.4159604738460025</c:v>
                      </c:pt>
                      <c:pt idx="73" formatCode="0">
                        <c:v>6.4159604738460025</c:v>
                      </c:pt>
                      <c:pt idx="74" formatCode="0">
                        <c:v>5.7743644264614025</c:v>
                      </c:pt>
                      <c:pt idx="75" formatCode="0">
                        <c:v>5.4279025608737177</c:v>
                      </c:pt>
                      <c:pt idx="76" formatCode="0">
                        <c:v>5.4279025608737177</c:v>
                      </c:pt>
                      <c:pt idx="77" formatCode="0">
                        <c:v>4.8851123047863458</c:v>
                      </c:pt>
                      <c:pt idx="78" formatCode="0">
                        <c:v>4.8851123047863458</c:v>
                      </c:pt>
                      <c:pt idx="79" formatCode="0">
                        <c:v>4.8851123047863458</c:v>
                      </c:pt>
                      <c:pt idx="80" formatCode="0">
                        <c:v>4.7385589356427555</c:v>
                      </c:pt>
                      <c:pt idx="81" formatCode="0">
                        <c:v>5.2124148292070318</c:v>
                      </c:pt>
                      <c:pt idx="82" formatCode="0">
                        <c:v>5.2124148292070318</c:v>
                      </c:pt>
                      <c:pt idx="83" formatCode="0">
                        <c:v>5.7336563121277351</c:v>
                      </c:pt>
                      <c:pt idx="84" formatCode="0">
                        <c:v>5.7336563121277351</c:v>
                      </c:pt>
                      <c:pt idx="85" formatCode="0">
                        <c:v>5.1602906809149616</c:v>
                      </c:pt>
                      <c:pt idx="86" formatCode="0">
                        <c:v>5.1602906809149616</c:v>
                      </c:pt>
                      <c:pt idx="87" formatCode="0">
                        <c:v>5.6763197490064581</c:v>
                      </c:pt>
                      <c:pt idx="88" formatCode="0">
                        <c:v>5.6763197490064581</c:v>
                      </c:pt>
                      <c:pt idx="89" formatCode="0">
                        <c:v>6.2439517239071041</c:v>
                      </c:pt>
                      <c:pt idx="90" formatCode="0">
                        <c:v>6.2439517239071041</c:v>
                      </c:pt>
                      <c:pt idx="91" formatCode="0">
                        <c:v>6.2439517239071041</c:v>
                      </c:pt>
                      <c:pt idx="92" formatCode="0">
                        <c:v>4.9951613791256833</c:v>
                      </c:pt>
                      <c:pt idx="93" formatCode="0">
                        <c:v>4.9951613791256833</c:v>
                      </c:pt>
                      <c:pt idx="94" formatCode="0">
                        <c:v>4.9951613791256833</c:v>
                      </c:pt>
                      <c:pt idx="95" formatCode="0">
                        <c:v>4.4956452412131149</c:v>
                      </c:pt>
                      <c:pt idx="96" formatCode="0">
                        <c:v>3.3717339309098362</c:v>
                      </c:pt>
                      <c:pt idx="97" formatCode="0">
                        <c:v>3.3717339309098362</c:v>
                      </c:pt>
                      <c:pt idx="98" formatCode="0">
                        <c:v>3.3717339309098362</c:v>
                      </c:pt>
                      <c:pt idx="99" formatCode="0">
                        <c:v>2.25906173370959</c:v>
                      </c:pt>
                      <c:pt idx="100" formatCode="0">
                        <c:v>2.25906173370959</c:v>
                      </c:pt>
                      <c:pt idx="101" formatCode="0">
                        <c:v>1.129530866854795</c:v>
                      </c:pt>
                      <c:pt idx="102" formatCode="0">
                        <c:v>1.129530866854795</c:v>
                      </c:pt>
                      <c:pt idx="103" formatCode="0">
                        <c:v>1.129530866854795</c:v>
                      </c:pt>
                    </c:numCache>
                  </c:numRef>
                </c:val>
                <c:extLst xmlns:c15="http://schemas.microsoft.com/office/drawing/2012/chart">
                  <c:ext xmlns:c16="http://schemas.microsoft.com/office/drawing/2014/chart" uri="{C3380CC4-5D6E-409C-BE32-E72D297353CC}">
                    <c16:uniqueId val="{00000016-4C01-4381-9874-374E1597C4A7}"/>
                  </c:ext>
                </c:extLst>
              </c15:ser>
            </c15:filteredAreaSeries>
            <c15:filteredAreaSeries>
              <c15:ser>
                <c:idx val="20"/>
                <c:order val="20"/>
                <c:tx>
                  <c:strRef>
                    <c:extLst xmlns:c15="http://schemas.microsoft.com/office/drawing/2012/chart">
                      <c:ext xmlns:c15="http://schemas.microsoft.com/office/drawing/2012/chart" uri="{02D57815-91ED-43cb-92C2-25804820EDAC}">
                        <c15:formulaRef>
                          <c15:sqref>'Table for graphs 25-27'!$A$22</c15:sqref>
                        </c15:formulaRef>
                      </c:ext>
                    </c:extLst>
                    <c:strCache>
                      <c:ptCount val="1"/>
                      <c:pt idx="0">
                        <c:v>Haematological - Trajectory &gt;103 days</c:v>
                      </c:pt>
                    </c:strCache>
                  </c:strRef>
                </c:tx>
                <c:spPr>
                  <a:solidFill>
                    <a:schemeClr val="accent3">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25-27'!$B$22:$FA$22</c15:sqref>
                        </c15:formulaRef>
                      </c:ext>
                    </c:extLst>
                    <c:numCache>
                      <c:formatCode>General</c:formatCode>
                      <c:ptCount val="156"/>
                      <c:pt idx="52" formatCode="0">
                        <c:v>5</c:v>
                      </c:pt>
                      <c:pt idx="53" formatCode="0">
                        <c:v>5</c:v>
                      </c:pt>
                      <c:pt idx="54" formatCode="0">
                        <c:v>5</c:v>
                      </c:pt>
                      <c:pt idx="55" formatCode="0">
                        <c:v>5</c:v>
                      </c:pt>
                      <c:pt idx="56" formatCode="0">
                        <c:v>6.25</c:v>
                      </c:pt>
                      <c:pt idx="57" formatCode="0">
                        <c:v>4.6875</c:v>
                      </c:pt>
                      <c:pt idx="58" formatCode="0">
                        <c:v>3.75</c:v>
                      </c:pt>
                      <c:pt idx="59" formatCode="0">
                        <c:v>3.75</c:v>
                      </c:pt>
                      <c:pt idx="60" formatCode="0">
                        <c:v>3.75</c:v>
                      </c:pt>
                      <c:pt idx="61" formatCode="0">
                        <c:v>3.75</c:v>
                      </c:pt>
                      <c:pt idx="62" formatCode="0">
                        <c:v>3.75</c:v>
                      </c:pt>
                      <c:pt idx="63" formatCode="0">
                        <c:v>5.625</c:v>
                      </c:pt>
                      <c:pt idx="64" formatCode="0">
                        <c:v>4.95</c:v>
                      </c:pt>
                      <c:pt idx="65" formatCode="0">
                        <c:v>4.95</c:v>
                      </c:pt>
                      <c:pt idx="66" formatCode="0">
                        <c:v>4.95</c:v>
                      </c:pt>
                      <c:pt idx="67" formatCode="0">
                        <c:v>3.3164999999999996</c:v>
                      </c:pt>
                      <c:pt idx="68" formatCode="0">
                        <c:v>3.6481499999999998</c:v>
                      </c:pt>
                      <c:pt idx="69" formatCode="0">
                        <c:v>3.8305574999999998</c:v>
                      </c:pt>
                      <c:pt idx="70" formatCode="0">
                        <c:v>3.8305574999999998</c:v>
                      </c:pt>
                      <c:pt idx="71" formatCode="0">
                        <c:v>3.8305574999999998</c:v>
                      </c:pt>
                      <c:pt idx="72" formatCode="0">
                        <c:v>3.8305574999999998</c:v>
                      </c:pt>
                      <c:pt idx="73" formatCode="0">
                        <c:v>4.4051411249999992</c:v>
                      </c:pt>
                      <c:pt idx="74" formatCode="0">
                        <c:v>3.744369956249999</c:v>
                      </c:pt>
                      <c:pt idx="75" formatCode="0">
                        <c:v>3.744369956249999</c:v>
                      </c:pt>
                      <c:pt idx="76" formatCode="0">
                        <c:v>3.744369956249999</c:v>
                      </c:pt>
                      <c:pt idx="77" formatCode="0">
                        <c:v>3.744369956249999</c:v>
                      </c:pt>
                      <c:pt idx="78" formatCode="0">
                        <c:v>3.744369956249999</c:v>
                      </c:pt>
                      <c:pt idx="79" formatCode="0">
                        <c:v>3.744369956249999</c:v>
                      </c:pt>
                      <c:pt idx="80" formatCode="0">
                        <c:v>2.5087278706874989</c:v>
                      </c:pt>
                      <c:pt idx="81" formatCode="0">
                        <c:v>2.5087278706874989</c:v>
                      </c:pt>
                      <c:pt idx="82" formatCode="0">
                        <c:v>3.3366080680143737</c:v>
                      </c:pt>
                      <c:pt idx="83" formatCode="0">
                        <c:v>3.6702688748158114</c:v>
                      </c:pt>
                      <c:pt idx="84" formatCode="0">
                        <c:v>3.3032419873342302</c:v>
                      </c:pt>
                      <c:pt idx="85" formatCode="0">
                        <c:v>2.9729177886008071</c:v>
                      </c:pt>
                      <c:pt idx="86" formatCode="0">
                        <c:v>2.6756260097407263</c:v>
                      </c:pt>
                      <c:pt idx="87" formatCode="0">
                        <c:v>2.6756260097407263</c:v>
                      </c:pt>
                      <c:pt idx="88" formatCode="0">
                        <c:v>2.9431886107147993</c:v>
                      </c:pt>
                      <c:pt idx="89" formatCode="0">
                        <c:v>3.5318263328577593</c:v>
                      </c:pt>
                      <c:pt idx="90" formatCode="0">
                        <c:v>3.5318263328577593</c:v>
                      </c:pt>
                      <c:pt idx="91" formatCode="0">
                        <c:v>1.7659131664288796</c:v>
                      </c:pt>
                      <c:pt idx="92" formatCode="0">
                        <c:v>1.7659131664288796</c:v>
                      </c:pt>
                      <c:pt idx="93" formatCode="0">
                        <c:v>1.7659131664288796</c:v>
                      </c:pt>
                      <c:pt idx="94" formatCode="0">
                        <c:v>1.7659131664288796</c:v>
                      </c:pt>
                      <c:pt idx="95" formatCode="0">
                        <c:v>1.7659131664288796</c:v>
                      </c:pt>
                      <c:pt idx="96" formatCode="0">
                        <c:v>1.7659131664288796</c:v>
                      </c:pt>
                      <c:pt idx="97" formatCode="0">
                        <c:v>1.7659131664288796</c:v>
                      </c:pt>
                      <c:pt idx="98" formatCode="0">
                        <c:v>3.5318263328577593</c:v>
                      </c:pt>
                      <c:pt idx="99" formatCode="0">
                        <c:v>2.3663236430146983</c:v>
                      </c:pt>
                      <c:pt idx="100" formatCode="0">
                        <c:v>2.3663236430146983</c:v>
                      </c:pt>
                      <c:pt idx="101" formatCode="0">
                        <c:v>2.3663236430146983</c:v>
                      </c:pt>
                      <c:pt idx="102" formatCode="0">
                        <c:v>2.3663236430146983</c:v>
                      </c:pt>
                      <c:pt idx="103" formatCode="0">
                        <c:v>1.419794185808819</c:v>
                      </c:pt>
                    </c:numCache>
                  </c:numRef>
                </c:val>
                <c:extLst xmlns:c15="http://schemas.microsoft.com/office/drawing/2012/chart">
                  <c:ext xmlns:c16="http://schemas.microsoft.com/office/drawing/2014/chart" uri="{C3380CC4-5D6E-409C-BE32-E72D297353CC}">
                    <c16:uniqueId val="{00000017-4C01-4381-9874-374E1597C4A7}"/>
                  </c:ext>
                </c:extLst>
              </c15:ser>
            </c15:filteredAreaSeries>
            <c15:filteredAreaSeries>
              <c15:ser>
                <c:idx val="21"/>
                <c:order val="21"/>
                <c:tx>
                  <c:strRef>
                    <c:extLst xmlns:c15="http://schemas.microsoft.com/office/drawing/2012/chart">
                      <c:ext xmlns:c15="http://schemas.microsoft.com/office/drawing/2012/chart" uri="{02D57815-91ED-43cb-92C2-25804820EDAC}">
                        <c15:formulaRef>
                          <c15:sqref>'Table for graphs 25-27'!$A$23</c15:sqref>
                        </c15:formulaRef>
                      </c:ext>
                    </c:extLst>
                    <c:strCache>
                      <c:ptCount val="1"/>
                      <c:pt idx="0">
                        <c:v>Head and neck - Trajectory &gt;103 days</c:v>
                      </c:pt>
                    </c:strCache>
                  </c:strRef>
                </c:tx>
                <c:spPr>
                  <a:solidFill>
                    <a:schemeClr val="accent4">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25-27'!$B$23:$FA$23</c15:sqref>
                        </c15:formulaRef>
                      </c:ext>
                    </c:extLst>
                    <c:numCache>
                      <c:formatCode>General</c:formatCode>
                      <c:ptCount val="156"/>
                      <c:pt idx="52" formatCode="0">
                        <c:v>0.9</c:v>
                      </c:pt>
                      <c:pt idx="53" formatCode="0">
                        <c:v>0.45</c:v>
                      </c:pt>
                      <c:pt idx="54" formatCode="0">
                        <c:v>0.45</c:v>
                      </c:pt>
                      <c:pt idx="55" formatCode="0">
                        <c:v>0.45</c:v>
                      </c:pt>
                      <c:pt idx="56" formatCode="0">
                        <c:v>0.9</c:v>
                      </c:pt>
                      <c:pt idx="57" formatCode="0">
                        <c:v>0.9</c:v>
                      </c:pt>
                      <c:pt idx="58" formatCode="0">
                        <c:v>0.9</c:v>
                      </c:pt>
                      <c:pt idx="59" formatCode="0">
                        <c:v>0.9</c:v>
                      </c:pt>
                      <c:pt idx="60" formatCode="0">
                        <c:v>1.8</c:v>
                      </c:pt>
                      <c:pt idx="61" formatCode="0">
                        <c:v>2.7</c:v>
                      </c:pt>
                      <c:pt idx="62" formatCode="0">
                        <c:v>2.7</c:v>
                      </c:pt>
                      <c:pt idx="63" formatCode="0">
                        <c:v>2.7</c:v>
                      </c:pt>
                      <c:pt idx="64" formatCode="0">
                        <c:v>1.8089999999999999</c:v>
                      </c:pt>
                      <c:pt idx="65" formatCode="0">
                        <c:v>1.8089999999999999</c:v>
                      </c:pt>
                      <c:pt idx="66" formatCode="0">
                        <c:v>1.8089999999999999</c:v>
                      </c:pt>
                      <c:pt idx="67" formatCode="0">
                        <c:v>1.2120299999999999</c:v>
                      </c:pt>
                      <c:pt idx="68" formatCode="0">
                        <c:v>1.2120299999999999</c:v>
                      </c:pt>
                      <c:pt idx="69" formatCode="0">
                        <c:v>1.7574434999999999</c:v>
                      </c:pt>
                      <c:pt idx="70" formatCode="0">
                        <c:v>2.4604208999999999</c:v>
                      </c:pt>
                      <c:pt idx="71" formatCode="0">
                        <c:v>2.4604208999999999</c:v>
                      </c:pt>
                      <c:pt idx="72" formatCode="0">
                        <c:v>3.3215682150000001</c:v>
                      </c:pt>
                      <c:pt idx="73" formatCode="0">
                        <c:v>3.3215682150000001</c:v>
                      </c:pt>
                      <c:pt idx="74" formatCode="0">
                        <c:v>2.3250977504999999</c:v>
                      </c:pt>
                      <c:pt idx="75" formatCode="0">
                        <c:v>2.3250977504999999</c:v>
                      </c:pt>
                      <c:pt idx="76" formatCode="0">
                        <c:v>1.5578154928349999</c:v>
                      </c:pt>
                      <c:pt idx="77" formatCode="0">
                        <c:v>1.5578154928349999</c:v>
                      </c:pt>
                      <c:pt idx="78" formatCode="0">
                        <c:v>1.5578154928349999</c:v>
                      </c:pt>
                      <c:pt idx="79" formatCode="0">
                        <c:v>1.5578154928349999</c:v>
                      </c:pt>
                      <c:pt idx="80" formatCode="0">
                        <c:v>1.5578154928349999</c:v>
                      </c:pt>
                      <c:pt idx="81" formatCode="0">
                        <c:v>1.5578154928349999</c:v>
                      </c:pt>
                      <c:pt idx="82" formatCode="0">
                        <c:v>1.5578154928349999</c:v>
                      </c:pt>
                      <c:pt idx="83" formatCode="0">
                        <c:v>1.5578154928349999</c:v>
                      </c:pt>
                      <c:pt idx="84" formatCode="0">
                        <c:v>1.5578154928349999</c:v>
                      </c:pt>
                      <c:pt idx="85" formatCode="0">
                        <c:v>0.77890774641749994</c:v>
                      </c:pt>
                      <c:pt idx="86" formatCode="0">
                        <c:v>0.77890774641749994</c:v>
                      </c:pt>
                      <c:pt idx="87" formatCode="0">
                        <c:v>0.77890774641749994</c:v>
                      </c:pt>
                      <c:pt idx="88" formatCode="0">
                        <c:v>0.77890774641749994</c:v>
                      </c:pt>
                      <c:pt idx="89" formatCode="0">
                        <c:v>1.0125800703427499</c:v>
                      </c:pt>
                      <c:pt idx="90" formatCode="0">
                        <c:v>0.81006405627419997</c:v>
                      </c:pt>
                      <c:pt idx="91" formatCode="0">
                        <c:v>0.81006405627419997</c:v>
                      </c:pt>
                      <c:pt idx="92" formatCode="0">
                        <c:v>0.81006405627419997</c:v>
                      </c:pt>
                      <c:pt idx="93" formatCode="0">
                        <c:v>0.81006405627419997</c:v>
                      </c:pt>
                      <c:pt idx="94" formatCode="0">
                        <c:v>0.72905765064677996</c:v>
                      </c:pt>
                      <c:pt idx="95" formatCode="0">
                        <c:v>0.69260476811444094</c:v>
                      </c:pt>
                      <c:pt idx="96" formatCode="0">
                        <c:v>0.65797452970871884</c:v>
                      </c:pt>
                      <c:pt idx="97" formatCode="0">
                        <c:v>0.65797452970871884</c:v>
                      </c:pt>
                      <c:pt idx="98" formatCode="0">
                        <c:v>1.3159490594174377</c:v>
                      </c:pt>
                      <c:pt idx="99" formatCode="0">
                        <c:v>1.3159490594174377</c:v>
                      </c:pt>
                      <c:pt idx="100" formatCode="0">
                        <c:v>1.3159490594174377</c:v>
                      </c:pt>
                      <c:pt idx="101" formatCode="0">
                        <c:v>1.3159490594174377</c:v>
                      </c:pt>
                      <c:pt idx="102" formatCode="0">
                        <c:v>1.3159490594174377</c:v>
                      </c:pt>
                      <c:pt idx="103" formatCode="0">
                        <c:v>1.3159490594174377</c:v>
                      </c:pt>
                    </c:numCache>
                  </c:numRef>
                </c:val>
                <c:extLst xmlns:c15="http://schemas.microsoft.com/office/drawing/2012/chart">
                  <c:ext xmlns:c16="http://schemas.microsoft.com/office/drawing/2014/chart" uri="{C3380CC4-5D6E-409C-BE32-E72D297353CC}">
                    <c16:uniqueId val="{00000018-4C01-4381-9874-374E1597C4A7}"/>
                  </c:ext>
                </c:extLst>
              </c15:ser>
            </c15:filteredAreaSeries>
            <c15:filteredAreaSeries>
              <c15:ser>
                <c:idx val="22"/>
                <c:order val="22"/>
                <c:tx>
                  <c:strRef>
                    <c:extLst xmlns:c15="http://schemas.microsoft.com/office/drawing/2012/chart">
                      <c:ext xmlns:c15="http://schemas.microsoft.com/office/drawing/2012/chart" uri="{02D57815-91ED-43cb-92C2-25804820EDAC}">
                        <c15:formulaRef>
                          <c15:sqref>'Table for graphs 25-27'!$A$24</c15:sqref>
                        </c15:formulaRef>
                      </c:ext>
                    </c:extLst>
                    <c:strCache>
                      <c:ptCount val="1"/>
                      <c:pt idx="0">
                        <c:v>Lower Gastrointestinal - Trajectory &gt;103 days</c:v>
                      </c:pt>
                    </c:strCache>
                  </c:strRef>
                </c:tx>
                <c:spPr>
                  <a:solidFill>
                    <a:schemeClr val="accent5">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25-27'!$B$24:$FA$24</c15:sqref>
                        </c15:formulaRef>
                      </c:ext>
                    </c:extLst>
                    <c:numCache>
                      <c:formatCode>General</c:formatCode>
                      <c:ptCount val="156"/>
                      <c:pt idx="52" formatCode="0">
                        <c:v>11.145875</c:v>
                      </c:pt>
                      <c:pt idx="53" formatCode="0">
                        <c:v>11.145875</c:v>
                      </c:pt>
                      <c:pt idx="54" formatCode="0">
                        <c:v>11.145875</c:v>
                      </c:pt>
                      <c:pt idx="55" formatCode="0">
                        <c:v>11.145875</c:v>
                      </c:pt>
                      <c:pt idx="56" formatCode="0">
                        <c:v>10.588581249999999</c:v>
                      </c:pt>
                      <c:pt idx="57" formatCode="0">
                        <c:v>10.588581249999999</c:v>
                      </c:pt>
                      <c:pt idx="58" formatCode="0">
                        <c:v>11.118010312499999</c:v>
                      </c:pt>
                      <c:pt idx="59" formatCode="0">
                        <c:v>11.118010312499999</c:v>
                      </c:pt>
                      <c:pt idx="60" formatCode="0">
                        <c:v>11.118010312499999</c:v>
                      </c:pt>
                      <c:pt idx="61" formatCode="0">
                        <c:v>10.562109796874999</c:v>
                      </c:pt>
                      <c:pt idx="62" formatCode="0">
                        <c:v>10.562109796874999</c:v>
                      </c:pt>
                      <c:pt idx="63" formatCode="0">
                        <c:v>9.5058988171875001</c:v>
                      </c:pt>
                      <c:pt idx="64" formatCode="0">
                        <c:v>7.6047190537500002</c:v>
                      </c:pt>
                      <c:pt idx="65" formatCode="0">
                        <c:v>7.6047190537500002</c:v>
                      </c:pt>
                      <c:pt idx="66" formatCode="0">
                        <c:v>6.8442471483750005</c:v>
                      </c:pt>
                      <c:pt idx="67" formatCode="0">
                        <c:v>6.5020347909562499</c:v>
                      </c:pt>
                      <c:pt idx="68" formatCode="0">
                        <c:v>7.1522382700518756</c:v>
                      </c:pt>
                      <c:pt idx="69" formatCode="0">
                        <c:v>7.5098501835544695</c:v>
                      </c:pt>
                      <c:pt idx="70" formatCode="0">
                        <c:v>7.5098501835544695</c:v>
                      </c:pt>
                      <c:pt idx="71" formatCode="0">
                        <c:v>8.2608352019099165</c:v>
                      </c:pt>
                      <c:pt idx="72" formatCode="0">
                        <c:v>8.6738769620054121</c:v>
                      </c:pt>
                      <c:pt idx="73" formatCode="0">
                        <c:v>8.6738769620054121</c:v>
                      </c:pt>
                      <c:pt idx="74" formatCode="0">
                        <c:v>7.8064892658048715</c:v>
                      </c:pt>
                      <c:pt idx="75" formatCode="0">
                        <c:v>7.4161648025146274</c:v>
                      </c:pt>
                      <c:pt idx="76" formatCode="0">
                        <c:v>7.4161648025146274</c:v>
                      </c:pt>
                      <c:pt idx="77" formatCode="0">
                        <c:v>7.0453565623888954</c:v>
                      </c:pt>
                      <c:pt idx="78" formatCode="0">
                        <c:v>7.0453565623888954</c:v>
                      </c:pt>
                      <c:pt idx="79" formatCode="0">
                        <c:v>7.0453565623888954</c:v>
                      </c:pt>
                      <c:pt idx="80" formatCode="0">
                        <c:v>6.3408209061500056</c:v>
                      </c:pt>
                      <c:pt idx="81" formatCode="0">
                        <c:v>6.3408209061500056</c:v>
                      </c:pt>
                      <c:pt idx="82" formatCode="0">
                        <c:v>5.7067388155350054</c:v>
                      </c:pt>
                      <c:pt idx="83" formatCode="0">
                        <c:v>5.7067388155350054</c:v>
                      </c:pt>
                      <c:pt idx="84" formatCode="0">
                        <c:v>5.1360649339815048</c:v>
                      </c:pt>
                      <c:pt idx="85" formatCode="0">
                        <c:v>4.6224584405833546</c:v>
                      </c:pt>
                      <c:pt idx="86" formatCode="0">
                        <c:v>4.1602125965250192</c:v>
                      </c:pt>
                      <c:pt idx="87" formatCode="0">
                        <c:v>4.1602125965250192</c:v>
                      </c:pt>
                      <c:pt idx="88" formatCode="0">
                        <c:v>4.1602125965250192</c:v>
                      </c:pt>
                      <c:pt idx="89" formatCode="0">
                        <c:v>4.7842444860037716</c:v>
                      </c:pt>
                      <c:pt idx="90" formatCode="0">
                        <c:v>5.2626689346041493</c:v>
                      </c:pt>
                      <c:pt idx="91" formatCode="0">
                        <c:v>4.7364020411437346</c:v>
                      </c:pt>
                      <c:pt idx="92" formatCode="0">
                        <c:v>4.7364020411437346</c:v>
                      </c:pt>
                      <c:pt idx="93" formatCode="0">
                        <c:v>4.7364020411437346</c:v>
                      </c:pt>
                      <c:pt idx="94" formatCode="0">
                        <c:v>3.7891216329149877</c:v>
                      </c:pt>
                      <c:pt idx="95" formatCode="0">
                        <c:v>3.0312973063319903</c:v>
                      </c:pt>
                      <c:pt idx="96" formatCode="0">
                        <c:v>3.0312973063319903</c:v>
                      </c:pt>
                      <c:pt idx="97" formatCode="0">
                        <c:v>3.0312973063319903</c:v>
                      </c:pt>
                      <c:pt idx="98" formatCode="0">
                        <c:v>3.0312973063319903</c:v>
                      </c:pt>
                      <c:pt idx="99" formatCode="0">
                        <c:v>3.0312973063319903</c:v>
                      </c:pt>
                      <c:pt idx="100" formatCode="0">
                        <c:v>2.5766027103821916</c:v>
                      </c:pt>
                      <c:pt idx="101" formatCode="0">
                        <c:v>2.5766027103821916</c:v>
                      </c:pt>
                      <c:pt idx="102" formatCode="0">
                        <c:v>2.5766027103821916</c:v>
                      </c:pt>
                      <c:pt idx="103" formatCode="0">
                        <c:v>2.5766027103821916</c:v>
                      </c:pt>
                    </c:numCache>
                  </c:numRef>
                </c:val>
                <c:extLst xmlns:c15="http://schemas.microsoft.com/office/drawing/2012/chart">
                  <c:ext xmlns:c16="http://schemas.microsoft.com/office/drawing/2014/chart" uri="{C3380CC4-5D6E-409C-BE32-E72D297353CC}">
                    <c16:uniqueId val="{00000019-4C01-4381-9874-374E1597C4A7}"/>
                  </c:ext>
                </c:extLst>
              </c15:ser>
            </c15:filteredAreaSeries>
            <c15:filteredAreaSeries>
              <c15:ser>
                <c:idx val="23"/>
                <c:order val="23"/>
                <c:tx>
                  <c:strRef>
                    <c:extLst xmlns:c15="http://schemas.microsoft.com/office/drawing/2012/chart">
                      <c:ext xmlns:c15="http://schemas.microsoft.com/office/drawing/2012/chart" uri="{02D57815-91ED-43cb-92C2-25804820EDAC}">
                        <c15:formulaRef>
                          <c15:sqref>'Table for graphs 25-27'!$A$25</c15:sqref>
                        </c15:formulaRef>
                      </c:ext>
                    </c:extLst>
                    <c:strCache>
                      <c:ptCount val="1"/>
                      <c:pt idx="0">
                        <c:v>Lung - Trajectory &gt;103 days</c:v>
                      </c:pt>
                    </c:strCache>
                  </c:strRef>
                </c:tx>
                <c:spPr>
                  <a:solidFill>
                    <a:schemeClr val="accent6">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25-27'!$B$25:$FA$25</c15:sqref>
                        </c15:formulaRef>
                      </c:ext>
                    </c:extLst>
                    <c:numCache>
                      <c:formatCode>General</c:formatCode>
                      <c:ptCount val="156"/>
                      <c:pt idx="52" formatCode="0">
                        <c:v>8.5050000000000008</c:v>
                      </c:pt>
                      <c:pt idx="53" formatCode="0">
                        <c:v>8.5050000000000008</c:v>
                      </c:pt>
                      <c:pt idx="54" formatCode="0">
                        <c:v>9.355500000000001</c:v>
                      </c:pt>
                      <c:pt idx="55" formatCode="0">
                        <c:v>10.291050000000002</c:v>
                      </c:pt>
                      <c:pt idx="56" formatCode="0">
                        <c:v>10.291050000000002</c:v>
                      </c:pt>
                      <c:pt idx="57" formatCode="0">
                        <c:v>10.291050000000002</c:v>
                      </c:pt>
                      <c:pt idx="58" formatCode="0">
                        <c:v>11.320155000000003</c:v>
                      </c:pt>
                      <c:pt idx="59" formatCode="0">
                        <c:v>11.320155000000003</c:v>
                      </c:pt>
                      <c:pt idx="60" formatCode="0">
                        <c:v>12.452170500000005</c:v>
                      </c:pt>
                      <c:pt idx="61" formatCode="0">
                        <c:v>13.697387550000006</c:v>
                      </c:pt>
                      <c:pt idx="62" formatCode="0">
                        <c:v>13.697387550000006</c:v>
                      </c:pt>
                      <c:pt idx="63" formatCode="0">
                        <c:v>12.327648795000005</c:v>
                      </c:pt>
                      <c:pt idx="64" formatCode="0">
                        <c:v>11.094883915500006</c:v>
                      </c:pt>
                      <c:pt idx="65" formatCode="0">
                        <c:v>11.094883915500006</c:v>
                      </c:pt>
                      <c:pt idx="66" formatCode="0">
                        <c:v>12.204372307050008</c:v>
                      </c:pt>
                      <c:pt idx="67" formatCode="0">
                        <c:v>13.42480953775501</c:v>
                      </c:pt>
                      <c:pt idx="68" formatCode="0">
                        <c:v>13.42480953775501</c:v>
                      </c:pt>
                      <c:pt idx="69" formatCode="0">
                        <c:v>13.42480953775501</c:v>
                      </c:pt>
                      <c:pt idx="70" formatCode="0">
                        <c:v>13.42480953775501</c:v>
                      </c:pt>
                      <c:pt idx="71" formatCode="0">
                        <c:v>13.42480953775501</c:v>
                      </c:pt>
                      <c:pt idx="72" formatCode="0">
                        <c:v>13.42480953775501</c:v>
                      </c:pt>
                      <c:pt idx="73" formatCode="0">
                        <c:v>16.109771445306013</c:v>
                      </c:pt>
                      <c:pt idx="74" formatCode="0">
                        <c:v>12.887817156244811</c:v>
                      </c:pt>
                      <c:pt idx="75" formatCode="0">
                        <c:v>11.59903544062033</c:v>
                      </c:pt>
                      <c:pt idx="76" formatCode="0">
                        <c:v>11.59903544062033</c:v>
                      </c:pt>
                      <c:pt idx="77" formatCode="0">
                        <c:v>10.439131896558298</c:v>
                      </c:pt>
                      <c:pt idx="78" formatCode="0">
                        <c:v>10.439131896558298</c:v>
                      </c:pt>
                      <c:pt idx="79" formatCode="0">
                        <c:v>10.439131896558298</c:v>
                      </c:pt>
                      <c:pt idx="80" formatCode="0">
                        <c:v>10.439131896558298</c:v>
                      </c:pt>
                      <c:pt idx="81" formatCode="0">
                        <c:v>10.439131896558298</c:v>
                      </c:pt>
                      <c:pt idx="82" formatCode="0">
                        <c:v>9.3952187069024689</c:v>
                      </c:pt>
                      <c:pt idx="83" formatCode="0">
                        <c:v>9.3952187069024689</c:v>
                      </c:pt>
                      <c:pt idx="84" formatCode="0">
                        <c:v>8.4556968362122227</c:v>
                      </c:pt>
                      <c:pt idx="85" formatCode="0">
                        <c:v>6.7645574689697785</c:v>
                      </c:pt>
                      <c:pt idx="86" formatCode="0">
                        <c:v>6.7645574689697785</c:v>
                      </c:pt>
                      <c:pt idx="87" formatCode="0">
                        <c:v>6.7645574689697785</c:v>
                      </c:pt>
                      <c:pt idx="88" formatCode="0">
                        <c:v>6.7645574689697785</c:v>
                      </c:pt>
                      <c:pt idx="89" formatCode="0">
                        <c:v>6.7645574689697785</c:v>
                      </c:pt>
                      <c:pt idx="90" formatCode="0">
                        <c:v>7.4410132158667572</c:v>
                      </c:pt>
                      <c:pt idx="91" formatCode="0">
                        <c:v>7.4410132158667572</c:v>
                      </c:pt>
                      <c:pt idx="92" formatCode="0">
                        <c:v>6.696911894280082</c:v>
                      </c:pt>
                      <c:pt idx="93" formatCode="0">
                        <c:v>5.6923751101380695</c:v>
                      </c:pt>
                      <c:pt idx="94" formatCode="0">
                        <c:v>4.2692813326035521</c:v>
                      </c:pt>
                      <c:pt idx="95" formatCode="0">
                        <c:v>2.9884969328224864</c:v>
                      </c:pt>
                      <c:pt idx="96" formatCode="0">
                        <c:v>2.9884969328224864</c:v>
                      </c:pt>
                      <c:pt idx="97" formatCode="0">
                        <c:v>2.9884969328224864</c:v>
                      </c:pt>
                      <c:pt idx="98" formatCode="0">
                        <c:v>2.9884969328224864</c:v>
                      </c:pt>
                      <c:pt idx="99" formatCode="0">
                        <c:v>2.9884969328224864</c:v>
                      </c:pt>
                      <c:pt idx="100" formatCode="0">
                        <c:v>2.9884969328224864</c:v>
                      </c:pt>
                      <c:pt idx="101" formatCode="0">
                        <c:v>2.9884969328224864</c:v>
                      </c:pt>
                      <c:pt idx="102" formatCode="0">
                        <c:v>2.9884969328224864</c:v>
                      </c:pt>
                      <c:pt idx="103" formatCode="0">
                        <c:v>2.3907975462579891</c:v>
                      </c:pt>
                    </c:numCache>
                  </c:numRef>
                </c:val>
                <c:extLst xmlns:c15="http://schemas.microsoft.com/office/drawing/2012/chart">
                  <c:ext xmlns:c16="http://schemas.microsoft.com/office/drawing/2014/chart" uri="{C3380CC4-5D6E-409C-BE32-E72D297353CC}">
                    <c16:uniqueId val="{0000001A-4C01-4381-9874-374E1597C4A7}"/>
                  </c:ext>
                </c:extLst>
              </c15:ser>
            </c15:filteredAreaSeries>
            <c15:filteredAreaSeries>
              <c15:ser>
                <c:idx val="24"/>
                <c:order val="24"/>
                <c:tx>
                  <c:strRef>
                    <c:extLst xmlns:c15="http://schemas.microsoft.com/office/drawing/2012/chart">
                      <c:ext xmlns:c15="http://schemas.microsoft.com/office/drawing/2012/chart" uri="{02D57815-91ED-43cb-92C2-25804820EDAC}">
                        <c15:formulaRef>
                          <c15:sqref>'Table for graphs 25-27'!$A$26</c15:sqref>
                        </c15:formulaRef>
                      </c:ext>
                    </c:extLst>
                    <c:strCache>
                      <c:ptCount val="1"/>
                      <c:pt idx="0">
                        <c:v>Other - Trajectory &gt;103 days</c:v>
                      </c:pt>
                    </c:strCache>
                  </c:strRef>
                </c:tx>
                <c:spPr>
                  <a:solidFill>
                    <a:schemeClr val="accent1">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25-27'!$B$26:$FA$26</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1</c:v>
                      </c:pt>
                      <c:pt idx="73" formatCode="0">
                        <c:v>1</c:v>
                      </c:pt>
                      <c:pt idx="74" formatCode="0">
                        <c:v>1</c:v>
                      </c:pt>
                      <c:pt idx="75" formatCode="0">
                        <c:v>1</c:v>
                      </c:pt>
                      <c:pt idx="76" formatCode="0">
                        <c:v>1</c:v>
                      </c:pt>
                      <c:pt idx="77" formatCode="0">
                        <c:v>1</c:v>
                      </c:pt>
                      <c:pt idx="78" formatCode="0">
                        <c:v>1</c:v>
                      </c:pt>
                      <c:pt idx="79" formatCode="0">
                        <c:v>1</c:v>
                      </c:pt>
                      <c:pt idx="80" formatCode="0">
                        <c:v>1</c:v>
                      </c:pt>
                      <c:pt idx="81" formatCode="0">
                        <c:v>1</c:v>
                      </c:pt>
                      <c:pt idx="82" formatCode="0">
                        <c:v>1</c:v>
                      </c:pt>
                      <c:pt idx="83" formatCode="0">
                        <c:v>1</c:v>
                      </c:pt>
                      <c:pt idx="84" formatCode="0">
                        <c:v>1</c:v>
                      </c:pt>
                      <c:pt idx="85" formatCode="0">
                        <c:v>1</c:v>
                      </c:pt>
                      <c:pt idx="86" formatCode="0">
                        <c:v>1</c:v>
                      </c:pt>
                      <c:pt idx="87" formatCode="0">
                        <c:v>1</c:v>
                      </c:pt>
                      <c:pt idx="88" formatCode="0">
                        <c:v>1</c:v>
                      </c:pt>
                      <c:pt idx="89" formatCode="0">
                        <c:v>1</c:v>
                      </c:pt>
                      <c:pt idx="90" formatCode="0">
                        <c:v>1</c:v>
                      </c:pt>
                      <c:pt idx="91" formatCode="0">
                        <c:v>1</c:v>
                      </c:pt>
                      <c:pt idx="92" formatCode="0">
                        <c:v>1</c:v>
                      </c:pt>
                      <c:pt idx="93" formatCode="0">
                        <c:v>1</c:v>
                      </c:pt>
                      <c:pt idx="94" formatCode="0">
                        <c:v>1</c:v>
                      </c:pt>
                      <c:pt idx="95" formatCode="0">
                        <c:v>1</c:v>
                      </c:pt>
                      <c:pt idx="96" formatCode="0">
                        <c:v>1</c:v>
                      </c:pt>
                      <c:pt idx="97" formatCode="0">
                        <c:v>1</c:v>
                      </c:pt>
                      <c:pt idx="98" formatCode="0">
                        <c:v>1</c:v>
                      </c:pt>
                      <c:pt idx="99" formatCode="0">
                        <c:v>1</c:v>
                      </c:pt>
                      <c:pt idx="100" formatCode="0">
                        <c:v>1</c:v>
                      </c:pt>
                      <c:pt idx="101" formatCode="0">
                        <c:v>1</c:v>
                      </c:pt>
                      <c:pt idx="102" formatCode="0">
                        <c:v>1</c:v>
                      </c:pt>
                      <c:pt idx="103" formatCode="0">
                        <c:v>1</c:v>
                      </c:pt>
                    </c:numCache>
                  </c:numRef>
                </c:val>
                <c:extLst xmlns:c15="http://schemas.microsoft.com/office/drawing/2012/chart">
                  <c:ext xmlns:c16="http://schemas.microsoft.com/office/drawing/2014/chart" uri="{C3380CC4-5D6E-409C-BE32-E72D297353CC}">
                    <c16:uniqueId val="{0000001B-4C01-4381-9874-374E1597C4A7}"/>
                  </c:ext>
                </c:extLst>
              </c15:ser>
            </c15:filteredAreaSeries>
            <c15:filteredAreaSeries>
              <c15:ser>
                <c:idx val="25"/>
                <c:order val="25"/>
                <c:tx>
                  <c:strRef>
                    <c:extLst xmlns:c15="http://schemas.microsoft.com/office/drawing/2012/chart">
                      <c:ext xmlns:c15="http://schemas.microsoft.com/office/drawing/2012/chart" uri="{02D57815-91ED-43cb-92C2-25804820EDAC}">
                        <c15:formulaRef>
                          <c15:sqref>'Table for graphs 25-27'!$A$27</c15:sqref>
                        </c15:formulaRef>
                      </c:ext>
                    </c:extLst>
                    <c:strCache>
                      <c:ptCount val="1"/>
                      <c:pt idx="0">
                        <c:v>Sarcoma - Trajectory &gt;103 days</c:v>
                      </c:pt>
                    </c:strCache>
                  </c:strRef>
                </c:tx>
                <c:spPr>
                  <a:solidFill>
                    <a:schemeClr val="accent2">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25-27'!$B$27:$FA$27</c15:sqref>
                        </c15:formulaRef>
                      </c:ext>
                    </c:extLst>
                    <c:numCache>
                      <c:formatCode>General</c:formatCode>
                      <c:ptCount val="156"/>
                      <c:pt idx="52" formatCode="0">
                        <c:v>1</c:v>
                      </c:pt>
                      <c:pt idx="53" formatCode="0">
                        <c:v>1</c:v>
                      </c:pt>
                      <c:pt idx="54" formatCode="0">
                        <c:v>1</c:v>
                      </c:pt>
                      <c:pt idx="55" formatCode="0">
                        <c:v>1</c:v>
                      </c:pt>
                      <c:pt idx="56" formatCode="0">
                        <c:v>1</c:v>
                      </c:pt>
                      <c:pt idx="57" formatCode="0">
                        <c:v>1</c:v>
                      </c:pt>
                      <c:pt idx="58" formatCode="0">
                        <c:v>1</c:v>
                      </c:pt>
                      <c:pt idx="59" formatCode="0">
                        <c:v>1</c:v>
                      </c:pt>
                      <c:pt idx="60" formatCode="0">
                        <c:v>1</c:v>
                      </c:pt>
                      <c:pt idx="61" formatCode="0">
                        <c:v>1</c:v>
                      </c:pt>
                      <c:pt idx="62" formatCode="0">
                        <c:v>1</c:v>
                      </c:pt>
                      <c:pt idx="63" formatCode="0">
                        <c:v>1</c:v>
                      </c:pt>
                      <c:pt idx="64" formatCode="0">
                        <c:v>1</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1C-4C01-4381-9874-374E1597C4A7}"/>
                  </c:ext>
                </c:extLst>
              </c15:ser>
            </c15:filteredAreaSeries>
            <c15:filteredAreaSeries>
              <c15:ser>
                <c:idx val="26"/>
                <c:order val="26"/>
                <c:tx>
                  <c:strRef>
                    <c:extLst xmlns:c15="http://schemas.microsoft.com/office/drawing/2012/chart">
                      <c:ext xmlns:c15="http://schemas.microsoft.com/office/drawing/2012/chart" uri="{02D57815-91ED-43cb-92C2-25804820EDAC}">
                        <c15:formulaRef>
                          <c15:sqref>'Table for graphs 25-27'!$A$28</c15:sqref>
                        </c15:formulaRef>
                      </c:ext>
                    </c:extLst>
                    <c:strCache>
                      <c:ptCount val="1"/>
                      <c:pt idx="0">
                        <c:v>Skin - Trajectory &gt;103 days</c:v>
                      </c:pt>
                    </c:strCache>
                  </c:strRef>
                </c:tx>
                <c:spPr>
                  <a:solidFill>
                    <a:schemeClr val="accent3">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25-27'!$B$28:$FA$28</c15:sqref>
                        </c15:formulaRef>
                      </c:ext>
                    </c:extLst>
                    <c:numCache>
                      <c:formatCode>General</c:formatCode>
                      <c:ptCount val="156"/>
                      <c:pt idx="52" formatCode="0">
                        <c:v>10</c:v>
                      </c:pt>
                      <c:pt idx="53" formatCode="0">
                        <c:v>8</c:v>
                      </c:pt>
                      <c:pt idx="54" formatCode="0">
                        <c:v>7</c:v>
                      </c:pt>
                      <c:pt idx="55" formatCode="0">
                        <c:v>6</c:v>
                      </c:pt>
                      <c:pt idx="56" formatCode="0">
                        <c:v>5</c:v>
                      </c:pt>
                      <c:pt idx="57" formatCode="0">
                        <c:v>4</c:v>
                      </c:pt>
                      <c:pt idx="58" formatCode="0">
                        <c:v>4</c:v>
                      </c:pt>
                      <c:pt idx="59" formatCode="0">
                        <c:v>4</c:v>
                      </c:pt>
                      <c:pt idx="60" formatCode="0">
                        <c:v>3</c:v>
                      </c:pt>
                      <c:pt idx="61" formatCode="0">
                        <c:v>3</c:v>
                      </c:pt>
                      <c:pt idx="62" formatCode="0">
                        <c:v>3</c:v>
                      </c:pt>
                      <c:pt idx="63" formatCode="0">
                        <c:v>3</c:v>
                      </c:pt>
                      <c:pt idx="64" formatCode="0">
                        <c:v>3</c:v>
                      </c:pt>
                      <c:pt idx="65" formatCode="0">
                        <c:v>4</c:v>
                      </c:pt>
                      <c:pt idx="66" formatCode="0">
                        <c:v>4</c:v>
                      </c:pt>
                      <c:pt idx="67" formatCode="0">
                        <c:v>5</c:v>
                      </c:pt>
                      <c:pt idx="68" formatCode="0">
                        <c:v>8</c:v>
                      </c:pt>
                      <c:pt idx="69" formatCode="0">
                        <c:v>8</c:v>
                      </c:pt>
                      <c:pt idx="70" formatCode="0">
                        <c:v>9</c:v>
                      </c:pt>
                      <c:pt idx="71" formatCode="0">
                        <c:v>9</c:v>
                      </c:pt>
                      <c:pt idx="72" formatCode="0">
                        <c:v>10</c:v>
                      </c:pt>
                      <c:pt idx="73" formatCode="0">
                        <c:v>11</c:v>
                      </c:pt>
                      <c:pt idx="74" formatCode="0">
                        <c:v>13</c:v>
                      </c:pt>
                      <c:pt idx="75" formatCode="0">
                        <c:v>12</c:v>
                      </c:pt>
                      <c:pt idx="76" formatCode="0">
                        <c:v>10</c:v>
                      </c:pt>
                      <c:pt idx="77" formatCode="0">
                        <c:v>8</c:v>
                      </c:pt>
                      <c:pt idx="78" formatCode="0">
                        <c:v>7</c:v>
                      </c:pt>
                      <c:pt idx="79" formatCode="0">
                        <c:v>7</c:v>
                      </c:pt>
                      <c:pt idx="80" formatCode="0">
                        <c:v>7</c:v>
                      </c:pt>
                      <c:pt idx="81" formatCode="0">
                        <c:v>7</c:v>
                      </c:pt>
                      <c:pt idx="82" formatCode="0">
                        <c:v>6</c:v>
                      </c:pt>
                      <c:pt idx="83" formatCode="0">
                        <c:v>4</c:v>
                      </c:pt>
                      <c:pt idx="84" formatCode="0">
                        <c:v>4</c:v>
                      </c:pt>
                      <c:pt idx="85" formatCode="0">
                        <c:v>2</c:v>
                      </c:pt>
                      <c:pt idx="86" formatCode="0">
                        <c:v>2</c:v>
                      </c:pt>
                      <c:pt idx="87" formatCode="0">
                        <c:v>2</c:v>
                      </c:pt>
                      <c:pt idx="88" formatCode="0">
                        <c:v>2</c:v>
                      </c:pt>
                      <c:pt idx="89" formatCode="0">
                        <c:v>2</c:v>
                      </c:pt>
                      <c:pt idx="90" formatCode="0">
                        <c:v>3</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extLst xmlns:c15="http://schemas.microsoft.com/office/drawing/2012/chart">
                  <c:ext xmlns:c16="http://schemas.microsoft.com/office/drawing/2014/chart" uri="{C3380CC4-5D6E-409C-BE32-E72D297353CC}">
                    <c16:uniqueId val="{0000001D-4C01-4381-9874-374E1597C4A7}"/>
                  </c:ext>
                </c:extLst>
              </c15:ser>
            </c15:filteredAreaSeries>
            <c15:filteredAreaSeries>
              <c15:ser>
                <c:idx val="27"/>
                <c:order val="27"/>
                <c:tx>
                  <c:strRef>
                    <c:extLst xmlns:c15="http://schemas.microsoft.com/office/drawing/2012/chart">
                      <c:ext xmlns:c15="http://schemas.microsoft.com/office/drawing/2012/chart" uri="{02D57815-91ED-43cb-92C2-25804820EDAC}">
                        <c15:formulaRef>
                          <c15:sqref>'Table for graphs 25-27'!$A$29</c15:sqref>
                        </c15:formulaRef>
                      </c:ext>
                    </c:extLst>
                    <c:strCache>
                      <c:ptCount val="1"/>
                      <c:pt idx="0">
                        <c:v>Upper Gastrointestinal - Trajectory &gt;103 days</c:v>
                      </c:pt>
                    </c:strCache>
                  </c:strRef>
                </c:tx>
                <c:spPr>
                  <a:solidFill>
                    <a:schemeClr val="accent4">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25-27'!$B$29:$FA$29</c15:sqref>
                        </c15:formulaRef>
                      </c:ext>
                    </c:extLst>
                    <c:numCache>
                      <c:formatCode>General</c:formatCode>
                      <c:ptCount val="156"/>
                      <c:pt idx="52" formatCode="0">
                        <c:v>8</c:v>
                      </c:pt>
                      <c:pt idx="53" formatCode="0">
                        <c:v>8</c:v>
                      </c:pt>
                      <c:pt idx="54" formatCode="0">
                        <c:v>7</c:v>
                      </c:pt>
                      <c:pt idx="55" formatCode="0">
                        <c:v>6</c:v>
                      </c:pt>
                      <c:pt idx="56" formatCode="0">
                        <c:v>6</c:v>
                      </c:pt>
                      <c:pt idx="57" formatCode="0">
                        <c:v>6</c:v>
                      </c:pt>
                      <c:pt idx="58" formatCode="0">
                        <c:v>6</c:v>
                      </c:pt>
                      <c:pt idx="59" formatCode="0">
                        <c:v>6</c:v>
                      </c:pt>
                      <c:pt idx="60" formatCode="0">
                        <c:v>7</c:v>
                      </c:pt>
                      <c:pt idx="61" formatCode="0">
                        <c:v>7</c:v>
                      </c:pt>
                      <c:pt idx="62" formatCode="0">
                        <c:v>6</c:v>
                      </c:pt>
                      <c:pt idx="63" formatCode="0">
                        <c:v>5</c:v>
                      </c:pt>
                      <c:pt idx="64" formatCode="0">
                        <c:v>5</c:v>
                      </c:pt>
                      <c:pt idx="65" formatCode="0">
                        <c:v>5</c:v>
                      </c:pt>
                      <c:pt idx="66" formatCode="0">
                        <c:v>5</c:v>
                      </c:pt>
                      <c:pt idx="67" formatCode="0">
                        <c:v>5</c:v>
                      </c:pt>
                      <c:pt idx="68" formatCode="0">
                        <c:v>5</c:v>
                      </c:pt>
                      <c:pt idx="69" formatCode="0">
                        <c:v>5</c:v>
                      </c:pt>
                      <c:pt idx="70" formatCode="0">
                        <c:v>6</c:v>
                      </c:pt>
                      <c:pt idx="71" formatCode="0">
                        <c:v>5</c:v>
                      </c:pt>
                      <c:pt idx="72" formatCode="0">
                        <c:v>5</c:v>
                      </c:pt>
                      <c:pt idx="73" formatCode="0">
                        <c:v>5</c:v>
                      </c:pt>
                      <c:pt idx="74" formatCode="0">
                        <c:v>5</c:v>
                      </c:pt>
                      <c:pt idx="75" formatCode="0">
                        <c:v>5</c:v>
                      </c:pt>
                      <c:pt idx="76" formatCode="0">
                        <c:v>5</c:v>
                      </c:pt>
                      <c:pt idx="77" formatCode="0">
                        <c:v>5</c:v>
                      </c:pt>
                      <c:pt idx="78" formatCode="0">
                        <c:v>4</c:v>
                      </c:pt>
                      <c:pt idx="79" formatCode="0">
                        <c:v>4</c:v>
                      </c:pt>
                      <c:pt idx="80" formatCode="0">
                        <c:v>4</c:v>
                      </c:pt>
                      <c:pt idx="81" formatCode="0">
                        <c:v>5</c:v>
                      </c:pt>
                      <c:pt idx="82" formatCode="0">
                        <c:v>5</c:v>
                      </c:pt>
                      <c:pt idx="83" formatCode="0">
                        <c:v>6</c:v>
                      </c:pt>
                      <c:pt idx="84" formatCode="0">
                        <c:v>6</c:v>
                      </c:pt>
                      <c:pt idx="85" formatCode="0">
                        <c:v>6</c:v>
                      </c:pt>
                      <c:pt idx="86" formatCode="0">
                        <c:v>6</c:v>
                      </c:pt>
                      <c:pt idx="87" formatCode="0">
                        <c:v>5</c:v>
                      </c:pt>
                      <c:pt idx="88" formatCode="0">
                        <c:v>5</c:v>
                      </c:pt>
                      <c:pt idx="89" formatCode="0">
                        <c:v>5</c:v>
                      </c:pt>
                      <c:pt idx="90" formatCode="0">
                        <c:v>4</c:v>
                      </c:pt>
                      <c:pt idx="91" formatCode="0">
                        <c:v>4</c:v>
                      </c:pt>
                      <c:pt idx="92" formatCode="0">
                        <c:v>4</c:v>
                      </c:pt>
                      <c:pt idx="93" formatCode="0">
                        <c:v>4</c:v>
                      </c:pt>
                      <c:pt idx="94" formatCode="0">
                        <c:v>4</c:v>
                      </c:pt>
                      <c:pt idx="95" formatCode="0">
                        <c:v>3</c:v>
                      </c:pt>
                      <c:pt idx="96" formatCode="0">
                        <c:v>3</c:v>
                      </c:pt>
                      <c:pt idx="97" formatCode="0">
                        <c:v>4</c:v>
                      </c:pt>
                      <c:pt idx="98" formatCode="0">
                        <c:v>3</c:v>
                      </c:pt>
                      <c:pt idx="99" formatCode="0">
                        <c:v>3</c:v>
                      </c:pt>
                      <c:pt idx="100" formatCode="0">
                        <c:v>3</c:v>
                      </c:pt>
                      <c:pt idx="101" formatCode="0">
                        <c:v>3</c:v>
                      </c:pt>
                      <c:pt idx="102" formatCode="0">
                        <c:v>3</c:v>
                      </c:pt>
                      <c:pt idx="103" formatCode="0">
                        <c:v>3</c:v>
                      </c:pt>
                    </c:numCache>
                  </c:numRef>
                </c:val>
                <c:extLst xmlns:c15="http://schemas.microsoft.com/office/drawing/2012/chart">
                  <c:ext xmlns:c16="http://schemas.microsoft.com/office/drawing/2014/chart" uri="{C3380CC4-5D6E-409C-BE32-E72D297353CC}">
                    <c16:uniqueId val="{0000001E-4C01-4381-9874-374E1597C4A7}"/>
                  </c:ext>
                </c:extLst>
              </c15:ser>
            </c15:filteredAreaSeries>
            <c15:filteredAreaSeries>
              <c15:ser>
                <c:idx val="28"/>
                <c:order val="28"/>
                <c:tx>
                  <c:strRef>
                    <c:extLst xmlns:c15="http://schemas.microsoft.com/office/drawing/2012/chart">
                      <c:ext xmlns:c15="http://schemas.microsoft.com/office/drawing/2012/chart" uri="{02D57815-91ED-43cb-92C2-25804820EDAC}">
                        <c15:formulaRef>
                          <c15:sqref>'Table for graphs 25-27'!$A$30</c15:sqref>
                        </c15:formulaRef>
                      </c:ext>
                    </c:extLst>
                    <c:strCache>
                      <c:ptCount val="1"/>
                      <c:pt idx="0">
                        <c:v>Urological - Trajectory &gt;103 days</c:v>
                      </c:pt>
                    </c:strCache>
                  </c:strRef>
                </c:tx>
                <c:spPr>
                  <a:solidFill>
                    <a:schemeClr val="accent5">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25-27'!$B$30:$FA$30</c15:sqref>
                        </c15:formulaRef>
                      </c:ext>
                    </c:extLst>
                    <c:numCache>
                      <c:formatCode>General</c:formatCode>
                      <c:ptCount val="156"/>
                      <c:pt idx="52" formatCode="0">
                        <c:v>11</c:v>
                      </c:pt>
                      <c:pt idx="53" formatCode="0">
                        <c:v>11</c:v>
                      </c:pt>
                      <c:pt idx="54" formatCode="0">
                        <c:v>11</c:v>
                      </c:pt>
                      <c:pt idx="55" formatCode="0">
                        <c:v>11</c:v>
                      </c:pt>
                      <c:pt idx="56" formatCode="0">
                        <c:v>11</c:v>
                      </c:pt>
                      <c:pt idx="57" formatCode="0">
                        <c:v>11</c:v>
                      </c:pt>
                      <c:pt idx="58" formatCode="0">
                        <c:v>11</c:v>
                      </c:pt>
                      <c:pt idx="59" formatCode="0">
                        <c:v>11</c:v>
                      </c:pt>
                      <c:pt idx="60" formatCode="0">
                        <c:v>11</c:v>
                      </c:pt>
                      <c:pt idx="61" formatCode="0">
                        <c:v>11</c:v>
                      </c:pt>
                      <c:pt idx="62" formatCode="0">
                        <c:v>11</c:v>
                      </c:pt>
                      <c:pt idx="63" formatCode="0">
                        <c:v>10</c:v>
                      </c:pt>
                      <c:pt idx="64" formatCode="0">
                        <c:v>10</c:v>
                      </c:pt>
                      <c:pt idx="65" formatCode="0">
                        <c:v>10</c:v>
                      </c:pt>
                      <c:pt idx="66" formatCode="0">
                        <c:v>9</c:v>
                      </c:pt>
                      <c:pt idx="67" formatCode="0">
                        <c:v>9</c:v>
                      </c:pt>
                      <c:pt idx="68" formatCode="0">
                        <c:v>9</c:v>
                      </c:pt>
                      <c:pt idx="69" formatCode="0">
                        <c:v>9</c:v>
                      </c:pt>
                      <c:pt idx="70" formatCode="0">
                        <c:v>9</c:v>
                      </c:pt>
                      <c:pt idx="71" formatCode="0">
                        <c:v>9</c:v>
                      </c:pt>
                      <c:pt idx="72" formatCode="0">
                        <c:v>10</c:v>
                      </c:pt>
                      <c:pt idx="73" formatCode="0">
                        <c:v>11</c:v>
                      </c:pt>
                      <c:pt idx="74" formatCode="0">
                        <c:v>9</c:v>
                      </c:pt>
                      <c:pt idx="75" formatCode="0">
                        <c:v>9</c:v>
                      </c:pt>
                      <c:pt idx="76" formatCode="0">
                        <c:v>9</c:v>
                      </c:pt>
                      <c:pt idx="77" formatCode="0">
                        <c:v>8</c:v>
                      </c:pt>
                      <c:pt idx="78" formatCode="0">
                        <c:v>8</c:v>
                      </c:pt>
                      <c:pt idx="79" formatCode="0">
                        <c:v>8</c:v>
                      </c:pt>
                      <c:pt idx="80" formatCode="0">
                        <c:v>8</c:v>
                      </c:pt>
                      <c:pt idx="81" formatCode="0">
                        <c:v>8</c:v>
                      </c:pt>
                      <c:pt idx="82" formatCode="0">
                        <c:v>8</c:v>
                      </c:pt>
                      <c:pt idx="83" formatCode="0">
                        <c:v>8</c:v>
                      </c:pt>
                      <c:pt idx="84" formatCode="0">
                        <c:v>8</c:v>
                      </c:pt>
                      <c:pt idx="85" formatCode="0">
                        <c:v>7</c:v>
                      </c:pt>
                      <c:pt idx="86" formatCode="0">
                        <c:v>7</c:v>
                      </c:pt>
                      <c:pt idx="87" formatCode="0">
                        <c:v>7</c:v>
                      </c:pt>
                      <c:pt idx="88" formatCode="0">
                        <c:v>7</c:v>
                      </c:pt>
                      <c:pt idx="89" formatCode="0">
                        <c:v>7</c:v>
                      </c:pt>
                      <c:pt idx="90" formatCode="0">
                        <c:v>7</c:v>
                      </c:pt>
                      <c:pt idx="91" formatCode="0">
                        <c:v>7</c:v>
                      </c:pt>
                      <c:pt idx="92" formatCode="0">
                        <c:v>7</c:v>
                      </c:pt>
                      <c:pt idx="93" formatCode="0">
                        <c:v>7</c:v>
                      </c:pt>
                      <c:pt idx="94" formatCode="0">
                        <c:v>6</c:v>
                      </c:pt>
                      <c:pt idx="95" formatCode="0">
                        <c:v>6</c:v>
                      </c:pt>
                      <c:pt idx="96" formatCode="0">
                        <c:v>6</c:v>
                      </c:pt>
                      <c:pt idx="97" formatCode="0">
                        <c:v>5</c:v>
                      </c:pt>
                      <c:pt idx="98" formatCode="0">
                        <c:v>6</c:v>
                      </c:pt>
                      <c:pt idx="99" formatCode="0">
                        <c:v>5</c:v>
                      </c:pt>
                      <c:pt idx="100" formatCode="0">
                        <c:v>5</c:v>
                      </c:pt>
                      <c:pt idx="101" formatCode="0">
                        <c:v>5</c:v>
                      </c:pt>
                      <c:pt idx="102" formatCode="0">
                        <c:v>5</c:v>
                      </c:pt>
                      <c:pt idx="103" formatCode="0">
                        <c:v>5</c:v>
                      </c:pt>
                    </c:numCache>
                  </c:numRef>
                </c:val>
                <c:extLst xmlns:c15="http://schemas.microsoft.com/office/drawing/2012/chart">
                  <c:ext xmlns:c16="http://schemas.microsoft.com/office/drawing/2014/chart" uri="{C3380CC4-5D6E-409C-BE32-E72D297353CC}">
                    <c16:uniqueId val="{0000001F-4C01-4381-9874-374E1597C4A7}"/>
                  </c:ext>
                </c:extLst>
              </c15:ser>
            </c15:filteredAreaSeries>
            <c15:filteredAreaSeries>
              <c15:ser>
                <c:idx val="29"/>
                <c:order val="29"/>
                <c:tx>
                  <c:strRef>
                    <c:extLst xmlns:c15="http://schemas.microsoft.com/office/drawing/2012/chart">
                      <c:ext xmlns:c15="http://schemas.microsoft.com/office/drawing/2012/chart" uri="{02D57815-91ED-43cb-92C2-25804820EDAC}">
                        <c15:formulaRef>
                          <c15:sqref>'Table for graphs 25-27'!$A$31</c15:sqref>
                        </c15:formulaRef>
                      </c:ext>
                    </c:extLst>
                    <c:strCache>
                      <c:ptCount val="1"/>
                      <c:pt idx="0">
                        <c:v>Trajectory &gt;103 days All Sites</c:v>
                      </c:pt>
                    </c:strCache>
                  </c:strRef>
                </c:tx>
                <c:spPr>
                  <a:solidFill>
                    <a:schemeClr val="accent6">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25-27'!$B$31:$FA$31</c15:sqref>
                        </c15:formulaRef>
                      </c:ext>
                    </c:extLst>
                    <c:numCache>
                      <c:formatCode>General</c:formatCode>
                      <c:ptCount val="156"/>
                      <c:pt idx="52" formatCode="0">
                        <c:v>65.033575000000013</c:v>
                      </c:pt>
                      <c:pt idx="53" formatCode="0">
                        <c:v>61.963228999999998</c:v>
                      </c:pt>
                      <c:pt idx="54" formatCode="0">
                        <c:v>60.813729000000002</c:v>
                      </c:pt>
                      <c:pt idx="55" formatCode="0">
                        <c:v>59.749279000000001</c:v>
                      </c:pt>
                      <c:pt idx="56" formatCode="0">
                        <c:v>59.230749850000002</c:v>
                      </c:pt>
                      <c:pt idx="57" formatCode="0">
                        <c:v>56.668249850000002</c:v>
                      </c:pt>
                      <c:pt idx="58" formatCode="0">
                        <c:v>58.414283912500004</c:v>
                      </c:pt>
                      <c:pt idx="59" formatCode="0">
                        <c:v>57.300533912500001</c:v>
                      </c:pt>
                      <c:pt idx="60" formatCode="0">
                        <c:v>59.927661272500004</c:v>
                      </c:pt>
                      <c:pt idx="61" formatCode="0">
                        <c:v>61.516977806875005</c:v>
                      </c:pt>
                      <c:pt idx="62" formatCode="0">
                        <c:v>60.516977806875005</c:v>
                      </c:pt>
                      <c:pt idx="63" formatCode="0">
                        <c:v>57.966028072187505</c:v>
                      </c:pt>
                      <c:pt idx="64" formatCode="0">
                        <c:v>52.611460383250005</c:v>
                      </c:pt>
                      <c:pt idx="65" formatCode="0">
                        <c:v>52.837585383250008</c:v>
                      </c:pt>
                      <c:pt idx="66" formatCode="0">
                        <c:v>51.597441128025011</c:v>
                      </c:pt>
                      <c:pt idx="67" formatCode="0">
                        <c:v>51.245196001311257</c:v>
                      </c:pt>
                      <c:pt idx="68" formatCode="0">
                        <c:v>55.757294147666883</c:v>
                      </c:pt>
                      <c:pt idx="69" formatCode="0">
                        <c:v>57.340202061169478</c:v>
                      </c:pt>
                      <c:pt idx="70" formatCode="0">
                        <c:v>60.04317946116948</c:v>
                      </c:pt>
                      <c:pt idx="71" formatCode="0">
                        <c:v>60.391134479524922</c:v>
                      </c:pt>
                      <c:pt idx="72" formatCode="0">
                        <c:v>65.248592688606422</c:v>
                      </c:pt>
                      <c:pt idx="73" formatCode="0">
                        <c:v>70.866320221157423</c:v>
                      </c:pt>
                      <c:pt idx="74" formatCode="0">
                        <c:v>64.084140355261084</c:v>
                      </c:pt>
                      <c:pt idx="75" formatCode="0">
                        <c:v>60.703972130758672</c:v>
                      </c:pt>
                      <c:pt idx="76" formatCode="0">
                        <c:v>57.617549711093673</c:v>
                      </c:pt>
                      <c:pt idx="77" formatCode="0">
                        <c:v>51.969595379218532</c:v>
                      </c:pt>
                      <c:pt idx="78" formatCode="0">
                        <c:v>49.969595379218532</c:v>
                      </c:pt>
                      <c:pt idx="79" formatCode="0">
                        <c:v>49.969595379218532</c:v>
                      </c:pt>
                      <c:pt idx="80" formatCode="0">
                        <c:v>47.882864268273558</c:v>
                      </c:pt>
                      <c:pt idx="81" formatCode="0">
                        <c:v>49.356720161837828</c:v>
                      </c:pt>
                      <c:pt idx="82" formatCode="0">
                        <c:v>47.506605078893884</c:v>
                      </c:pt>
                      <c:pt idx="83" formatCode="0">
                        <c:v>47.361507368616017</c:v>
                      </c:pt>
                      <c:pt idx="84" formatCode="0">
                        <c:v>44.335380145690692</c:v>
                      </c:pt>
                      <c:pt idx="85" formatCode="0">
                        <c:v>37.275701021206402</c:v>
                      </c:pt>
                      <c:pt idx="86" formatCode="0">
                        <c:v>36.516163398287986</c:v>
                      </c:pt>
                      <c:pt idx="87" formatCode="0">
                        <c:v>36.032192466379485</c:v>
                      </c:pt>
                      <c:pt idx="88" formatCode="0">
                        <c:v>36.299755067353559</c:v>
                      </c:pt>
                      <c:pt idx="89" formatCode="0">
                        <c:v>38.313728977801162</c:v>
                      </c:pt>
                      <c:pt idx="90" formatCode="0">
                        <c:v>39.510235383159966</c:v>
                      </c:pt>
                      <c:pt idx="91" formatCode="0">
                        <c:v>35.973913099340677</c:v>
                      </c:pt>
                      <c:pt idx="92" formatCode="0">
                        <c:v>33.785707653828581</c:v>
                      </c:pt>
                      <c:pt idx="93" formatCode="0">
                        <c:v>32.781170869686562</c:v>
                      </c:pt>
                      <c:pt idx="94" formatCode="0">
                        <c:v>29.329790278295881</c:v>
                      </c:pt>
                      <c:pt idx="95" formatCode="0">
                        <c:v>25.755212531486912</c:v>
                      </c:pt>
                      <c:pt idx="96" formatCode="0">
                        <c:v>24.596670982777912</c:v>
                      </c:pt>
                      <c:pt idx="97" formatCode="0">
                        <c:v>24.596670982777912</c:v>
                      </c:pt>
                      <c:pt idx="98" formatCode="0">
                        <c:v>27.02055867891551</c:v>
                      </c:pt>
                      <c:pt idx="99" formatCode="0">
                        <c:v>22.961128675296202</c:v>
                      </c:pt>
                      <c:pt idx="100" formatCode="0">
                        <c:v>22.506434079346405</c:v>
                      </c:pt>
                      <c:pt idx="101" formatCode="0">
                        <c:v>21.376903212491609</c:v>
                      </c:pt>
                      <c:pt idx="102" formatCode="0">
                        <c:v>21.376903212491609</c:v>
                      </c:pt>
                      <c:pt idx="103" formatCode="0">
                        <c:v>19.832674368721232</c:v>
                      </c:pt>
                    </c:numCache>
                  </c:numRef>
                </c:val>
                <c:extLst xmlns:c15="http://schemas.microsoft.com/office/drawing/2012/chart">
                  <c:ext xmlns:c16="http://schemas.microsoft.com/office/drawing/2014/chart" uri="{C3380CC4-5D6E-409C-BE32-E72D297353CC}">
                    <c16:uniqueId val="{00000020-4C01-4381-9874-374E1597C4A7}"/>
                  </c:ext>
                </c:extLst>
              </c15:ser>
            </c15:filteredAreaSeries>
            <c15:filteredAreaSeries>
              <c15:ser>
                <c:idx val="30"/>
                <c:order val="30"/>
                <c:tx>
                  <c:strRef>
                    <c:extLst xmlns:c15="http://schemas.microsoft.com/office/drawing/2012/chart">
                      <c:ext xmlns:c15="http://schemas.microsoft.com/office/drawing/2012/chart" uri="{02D57815-91ED-43cb-92C2-25804820EDAC}">
                        <c15:formulaRef>
                          <c15:sqref>'Table for graphs 25-27'!$A$32</c15:sqref>
                        </c15:formulaRef>
                      </c:ext>
                    </c:extLst>
                    <c:strCache>
                      <c:ptCount val="1"/>
                      <c:pt idx="0">
                        <c:v>Acute Leukaemia - Trajectory 25/26</c:v>
                      </c:pt>
                    </c:strCache>
                  </c:strRef>
                </c:tx>
                <c:spPr>
                  <a:solidFill>
                    <a:schemeClr val="accent1">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25-27'!$B$32:$FA$32</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21-4C01-4381-9874-374E1597C4A7}"/>
                  </c:ext>
                </c:extLst>
              </c15:ser>
            </c15:filteredAreaSeries>
            <c15:filteredAreaSeries>
              <c15:ser>
                <c:idx val="31"/>
                <c:order val="31"/>
                <c:tx>
                  <c:strRef>
                    <c:extLst xmlns:c15="http://schemas.microsoft.com/office/drawing/2012/chart">
                      <c:ext xmlns:c15="http://schemas.microsoft.com/office/drawing/2012/chart" uri="{02D57815-91ED-43cb-92C2-25804820EDAC}">
                        <c15:formulaRef>
                          <c15:sqref>'Table for graphs 25-27'!$A$33</c15:sqref>
                        </c15:formulaRef>
                      </c:ext>
                    </c:extLst>
                    <c:strCache>
                      <c:ptCount val="1"/>
                      <c:pt idx="0">
                        <c:v>Brain/CNS - Trajectory 25/26</c:v>
                      </c:pt>
                    </c:strCache>
                  </c:strRef>
                </c:tx>
                <c:spPr>
                  <a:solidFill>
                    <a:schemeClr val="accent2">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25-27'!$B$33:$FA$33</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22-4C01-4381-9874-374E1597C4A7}"/>
                  </c:ext>
                </c:extLst>
              </c15:ser>
            </c15:filteredAreaSeries>
            <c15:filteredAreaSeries>
              <c15:ser>
                <c:idx val="32"/>
                <c:order val="32"/>
                <c:tx>
                  <c:strRef>
                    <c:extLst xmlns:c15="http://schemas.microsoft.com/office/drawing/2012/chart">
                      <c:ext xmlns:c15="http://schemas.microsoft.com/office/drawing/2012/chart" uri="{02D57815-91ED-43cb-92C2-25804820EDAC}">
                        <c15:formulaRef>
                          <c15:sqref>'Table for graphs 25-27'!$A$34</c15:sqref>
                        </c15:formulaRef>
                      </c:ext>
                    </c:extLst>
                    <c:strCache>
                      <c:ptCount val="1"/>
                      <c:pt idx="0">
                        <c:v>Breast - Trajectory 25/26</c:v>
                      </c:pt>
                    </c:strCache>
                  </c:strRef>
                </c:tx>
                <c:spPr>
                  <a:solidFill>
                    <a:schemeClr val="accent3">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25-27'!$B$34:$FA$34</c15:sqref>
                        </c15:formulaRef>
                      </c:ext>
                    </c:extLst>
                    <c:numCache>
                      <c:formatCode>General</c:formatCode>
                      <c:ptCount val="156"/>
                      <c:pt idx="52" formatCode="0">
                        <c:v>7</c:v>
                      </c:pt>
                      <c:pt idx="53" formatCode="0">
                        <c:v>7.25</c:v>
                      </c:pt>
                      <c:pt idx="54" formatCode="0">
                        <c:v>8.25</c:v>
                      </c:pt>
                      <c:pt idx="55" formatCode="0">
                        <c:v>9.4499999999999993</c:v>
                      </c:pt>
                      <c:pt idx="56" formatCode="0">
                        <c:v>9.4499999999999993</c:v>
                      </c:pt>
                      <c:pt idx="57" formatCode="0">
                        <c:v>9.4499999999999993</c:v>
                      </c:pt>
                      <c:pt idx="58" formatCode="0">
                        <c:v>11.295</c:v>
                      </c:pt>
                      <c:pt idx="59" formatCode="0">
                        <c:v>9.3892500000000005</c:v>
                      </c:pt>
                      <c:pt idx="60" formatCode="0">
                        <c:v>9.3892500000000005</c:v>
                      </c:pt>
                      <c:pt idx="61" formatCode="0">
                        <c:v>8.6764499999999991</c:v>
                      </c:pt>
                      <c:pt idx="62" formatCode="0">
                        <c:v>8.6764499999999991</c:v>
                      </c:pt>
                      <c:pt idx="63" formatCode="0">
                        <c:v>8.0349299999999992</c:v>
                      </c:pt>
                      <c:pt idx="64" formatCode="0">
                        <c:v>7.4575620000000002</c:v>
                      </c:pt>
                      <c:pt idx="65" formatCode="0">
                        <c:v>7.6836870000000008</c:v>
                      </c:pt>
                      <c:pt idx="66" formatCode="0">
                        <c:v>8.2033182000000018</c:v>
                      </c:pt>
                      <c:pt idx="67" formatCode="0">
                        <c:v>8.7749125200000027</c:v>
                      </c:pt>
                      <c:pt idx="68" formatCode="0">
                        <c:v>8.7749125200000027</c:v>
                      </c:pt>
                      <c:pt idx="69" formatCode="0">
                        <c:v>10.215518148000001</c:v>
                      </c:pt>
                      <c:pt idx="70" formatCode="0">
                        <c:v>9.4924513332000018</c:v>
                      </c:pt>
                      <c:pt idx="71" formatCode="0">
                        <c:v>10.089421333200001</c:v>
                      </c:pt>
                      <c:pt idx="72" formatCode="0">
                        <c:v>10.740181466520001</c:v>
                      </c:pt>
                      <c:pt idx="73" formatCode="0">
                        <c:v>11.814199613172002</c:v>
                      </c:pt>
                      <c:pt idx="74" formatCode="0">
                        <c:v>10.239069771196203</c:v>
                      </c:pt>
                      <c:pt idx="75" formatCode="0">
                        <c:v>9.2151627940765835</c:v>
                      </c:pt>
                      <c:pt idx="76" formatCode="0">
                        <c:v>8.8960226320765834</c:v>
                      </c:pt>
                      <c:pt idx="77" formatCode="0">
                        <c:v>8.3215703404765833</c:v>
                      </c:pt>
                      <c:pt idx="78" formatCode="0">
                        <c:v>8.3215703404765833</c:v>
                      </c:pt>
                      <c:pt idx="79" formatCode="0">
                        <c:v>8.3215703404765833</c:v>
                      </c:pt>
                      <c:pt idx="80" formatCode="0">
                        <c:v>7.719194223068925</c:v>
                      </c:pt>
                      <c:pt idx="81" formatCode="0">
                        <c:v>7.719194223068925</c:v>
                      </c:pt>
                      <c:pt idx="82" formatCode="0">
                        <c:v>8.2613327287358178</c:v>
                      </c:pt>
                      <c:pt idx="83" formatCode="0">
                        <c:v>8.2613327287358178</c:v>
                      </c:pt>
                      <c:pt idx="84" formatCode="0">
                        <c:v>7.1124281455358176</c:v>
                      </c:pt>
                      <c:pt idx="85" formatCode="0">
                        <c:v>6.0455639237054442</c:v>
                      </c:pt>
                      <c:pt idx="86" formatCode="0">
                        <c:v>6.0455639237054442</c:v>
                      </c:pt>
                      <c:pt idx="87" formatCode="0">
                        <c:v>6.0455639237054442</c:v>
                      </c:pt>
                      <c:pt idx="88" formatCode="0">
                        <c:v>5.0317649181083555</c:v>
                      </c:pt>
                      <c:pt idx="89" formatCode="0">
                        <c:v>6.3699796054965132</c:v>
                      </c:pt>
                      <c:pt idx="90" formatCode="0">
                        <c:v>7.9624745068706417</c:v>
                      </c:pt>
                      <c:pt idx="91" formatCode="0">
                        <c:v>6.3699796054965141</c:v>
                      </c:pt>
                      <c:pt idx="92" formatCode="0">
                        <c:v>5.6353247553748629</c:v>
                      </c:pt>
                      <c:pt idx="93" formatCode="0">
                        <c:v>5.6353247553748629</c:v>
                      </c:pt>
                      <c:pt idx="94" formatCode="0">
                        <c:v>4.9072143095550338</c:v>
                      </c:pt>
                      <c:pt idx="95" formatCode="0">
                        <c:v>4.4946183902571306</c:v>
                      </c:pt>
                      <c:pt idx="96" formatCode="0">
                        <c:v>4.4946183902571306</c:v>
                      </c:pt>
                      <c:pt idx="97" formatCode="0">
                        <c:v>4.4946183902571306</c:v>
                      </c:pt>
                      <c:pt idx="98" formatCode="0">
                        <c:v>4.865954717625244</c:v>
                      </c:pt>
                      <c:pt idx="99" formatCode="0">
                        <c:v>3.2677596808393954</c:v>
                      </c:pt>
                      <c:pt idx="100" formatCode="0">
                        <c:v>2.9409837127554561</c:v>
                      </c:pt>
                      <c:pt idx="101" formatCode="0">
                        <c:v>2.6468853414799107</c:v>
                      </c:pt>
                      <c:pt idx="102" formatCode="0">
                        <c:v>3.3086066768498883</c:v>
                      </c:pt>
                      <c:pt idx="103" formatCode="0">
                        <c:v>3.3086066768498883</c:v>
                      </c:pt>
                    </c:numCache>
                  </c:numRef>
                </c:val>
                <c:extLst xmlns:c15="http://schemas.microsoft.com/office/drawing/2012/chart">
                  <c:ext xmlns:c16="http://schemas.microsoft.com/office/drawing/2014/chart" uri="{C3380CC4-5D6E-409C-BE32-E72D297353CC}">
                    <c16:uniqueId val="{00000023-4C01-4381-9874-374E1597C4A7}"/>
                  </c:ext>
                </c:extLst>
              </c15:ser>
            </c15:filteredAreaSeries>
            <c15:filteredAreaSeries>
              <c15:ser>
                <c:idx val="33"/>
                <c:order val="33"/>
                <c:tx>
                  <c:strRef>
                    <c:extLst xmlns:c15="http://schemas.microsoft.com/office/drawing/2012/chart">
                      <c:ext xmlns:c15="http://schemas.microsoft.com/office/drawing/2012/chart" uri="{02D57815-91ED-43cb-92C2-25804820EDAC}">
                        <c15:formulaRef>
                          <c15:sqref>'Table for graphs 25-27'!$A$35</c15:sqref>
                        </c15:formulaRef>
                      </c:ext>
                    </c:extLst>
                    <c:strCache>
                      <c:ptCount val="1"/>
                      <c:pt idx="0">
                        <c:v>Children's cancer - Trajectory 25/26</c:v>
                      </c:pt>
                    </c:strCache>
                  </c:strRef>
                </c:tx>
                <c:spPr>
                  <a:solidFill>
                    <a:schemeClr val="accent4">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25-27'!$B$35:$FA$35</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0</c:v>
                      </c:pt>
                      <c:pt idx="64" formatCode="0">
                        <c:v>0</c:v>
                      </c:pt>
                      <c:pt idx="65" formatCode="0">
                        <c:v>0</c:v>
                      </c:pt>
                      <c:pt idx="66" formatCode="0">
                        <c:v>0</c:v>
                      </c:pt>
                      <c:pt idx="67" formatCode="0">
                        <c:v>0</c:v>
                      </c:pt>
                      <c:pt idx="68" formatCode="0">
                        <c:v>0</c:v>
                      </c:pt>
                      <c:pt idx="69" formatCode="0">
                        <c:v>0</c:v>
                      </c:pt>
                      <c:pt idx="70" formatCode="0">
                        <c:v>0</c:v>
                      </c:pt>
                      <c:pt idx="71" formatCode="0">
                        <c:v>0</c:v>
                      </c:pt>
                      <c:pt idx="72" formatCode="0">
                        <c:v>0</c:v>
                      </c:pt>
                      <c:pt idx="73" formatCode="0">
                        <c:v>0</c:v>
                      </c:pt>
                      <c:pt idx="74" formatCode="0">
                        <c:v>0</c:v>
                      </c:pt>
                      <c:pt idx="75" formatCode="0">
                        <c:v>0</c:v>
                      </c:pt>
                      <c:pt idx="76" formatCode="0">
                        <c:v>0</c:v>
                      </c:pt>
                      <c:pt idx="77" formatCode="0">
                        <c:v>0</c:v>
                      </c:pt>
                      <c:pt idx="78" formatCode="0">
                        <c:v>0</c:v>
                      </c:pt>
                      <c:pt idx="79" formatCode="0">
                        <c:v>0</c:v>
                      </c:pt>
                      <c:pt idx="80" formatCode="0">
                        <c:v>0</c:v>
                      </c:pt>
                      <c:pt idx="81" formatCode="0">
                        <c:v>0</c:v>
                      </c:pt>
                      <c:pt idx="82" formatCode="0">
                        <c:v>0</c:v>
                      </c:pt>
                      <c:pt idx="83" formatCode="0">
                        <c:v>0</c:v>
                      </c:pt>
                      <c:pt idx="84" formatCode="0">
                        <c:v>0</c:v>
                      </c:pt>
                      <c:pt idx="85" formatCode="0">
                        <c:v>0</c:v>
                      </c:pt>
                      <c:pt idx="86" formatCode="0">
                        <c:v>0</c:v>
                      </c:pt>
                      <c:pt idx="87" formatCode="0">
                        <c:v>0</c:v>
                      </c:pt>
                      <c:pt idx="88" formatCode="0">
                        <c:v>0</c:v>
                      </c:pt>
                      <c:pt idx="89" formatCode="0">
                        <c:v>0</c:v>
                      </c:pt>
                      <c:pt idx="90" formatCode="0">
                        <c:v>0</c:v>
                      </c:pt>
                      <c:pt idx="91" formatCode="0">
                        <c:v>0</c:v>
                      </c:pt>
                      <c:pt idx="92" formatCode="0">
                        <c:v>0</c:v>
                      </c:pt>
                      <c:pt idx="93" formatCode="0">
                        <c:v>0</c:v>
                      </c:pt>
                      <c:pt idx="94" formatCode="0">
                        <c:v>0</c:v>
                      </c:pt>
                      <c:pt idx="95" formatCode="0">
                        <c:v>0</c:v>
                      </c:pt>
                      <c:pt idx="96" formatCode="0">
                        <c:v>0</c:v>
                      </c:pt>
                      <c:pt idx="97" formatCode="0">
                        <c:v>0</c:v>
                      </c:pt>
                      <c:pt idx="98" formatCode="0">
                        <c:v>0</c:v>
                      </c:pt>
                      <c:pt idx="99" formatCode="0">
                        <c:v>0</c:v>
                      </c:pt>
                      <c:pt idx="100" formatCode="0">
                        <c:v>0</c:v>
                      </c:pt>
                      <c:pt idx="101" formatCode="0">
                        <c:v>0</c:v>
                      </c:pt>
                      <c:pt idx="102" formatCode="0">
                        <c:v>0</c:v>
                      </c:pt>
                      <c:pt idx="103" formatCode="0">
                        <c:v>0</c:v>
                      </c:pt>
                    </c:numCache>
                  </c:numRef>
                </c:val>
                <c:extLst xmlns:c15="http://schemas.microsoft.com/office/drawing/2012/chart">
                  <c:ext xmlns:c16="http://schemas.microsoft.com/office/drawing/2014/chart" uri="{C3380CC4-5D6E-409C-BE32-E72D297353CC}">
                    <c16:uniqueId val="{00000024-4C01-4381-9874-374E1597C4A7}"/>
                  </c:ext>
                </c:extLst>
              </c15:ser>
            </c15:filteredAreaSeries>
            <c15:filteredAreaSeries>
              <c15:ser>
                <c:idx val="34"/>
                <c:order val="34"/>
                <c:tx>
                  <c:strRef>
                    <c:extLst xmlns:c15="http://schemas.microsoft.com/office/drawing/2012/chart">
                      <c:ext xmlns:c15="http://schemas.microsoft.com/office/drawing/2012/chart" uri="{02D57815-91ED-43cb-92C2-25804820EDAC}">
                        <c15:formulaRef>
                          <c15:sqref>'Table for graphs 25-27'!$A$36</c15:sqref>
                        </c15:formulaRef>
                      </c:ext>
                    </c:extLst>
                    <c:strCache>
                      <c:ptCount val="1"/>
                      <c:pt idx="0">
                        <c:v>Gynaecological - Trajectory 25/26</c:v>
                      </c:pt>
                    </c:strCache>
                  </c:strRef>
                </c:tx>
                <c:spPr>
                  <a:solidFill>
                    <a:schemeClr val="accent5">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25-27'!$B$36:$FA$36</c15:sqref>
                        </c15:formulaRef>
                      </c:ext>
                    </c:extLst>
                    <c:numCache>
                      <c:formatCode>General</c:formatCode>
                      <c:ptCount val="156"/>
                      <c:pt idx="52" formatCode="0">
                        <c:v>14.6052</c:v>
                      </c:pt>
                      <c:pt idx="53" formatCode="0">
                        <c:v>15.140979000000002</c:v>
                      </c:pt>
                      <c:pt idx="54" formatCode="0">
                        <c:v>14.714547750000001</c:v>
                      </c:pt>
                      <c:pt idx="55" formatCode="0">
                        <c:v>14.3094380625</c:v>
                      </c:pt>
                      <c:pt idx="56" formatCode="0">
                        <c:v>13.648202662500001</c:v>
                      </c:pt>
                      <c:pt idx="57" formatCode="0">
                        <c:v>14.417911068750001</c:v>
                      </c:pt>
                      <c:pt idx="58" formatCode="0">
                        <c:v>15.264590315625002</c:v>
                      </c:pt>
                      <c:pt idx="59" formatCode="0">
                        <c:v>16.195937487187503</c:v>
                      </c:pt>
                      <c:pt idx="60" formatCode="0">
                        <c:v>17.815531235906256</c:v>
                      </c:pt>
                      <c:pt idx="61" formatCode="0">
                        <c:v>18.942461313496882</c:v>
                      </c:pt>
                      <c:pt idx="62" formatCode="0">
                        <c:v>20.182084398846573</c:v>
                      </c:pt>
                      <c:pt idx="63" formatCode="0">
                        <c:v>19.500291701904242</c:v>
                      </c:pt>
                      <c:pt idx="64" formatCode="0">
                        <c:v>18.845668655904241</c:v>
                      </c:pt>
                      <c:pt idx="65" formatCode="0">
                        <c:v>18.845668655904241</c:v>
                      </c:pt>
                      <c:pt idx="66" formatCode="0">
                        <c:v>17.60880485240903</c:v>
                      </c:pt>
                      <c:pt idx="67" formatCode="0">
                        <c:v>16.993486943418578</c:v>
                      </c:pt>
                      <c:pt idx="68" formatCode="0">
                        <c:v>17.874462818803138</c:v>
                      </c:pt>
                      <c:pt idx="69" formatCode="0">
                        <c:v>19.078639966697452</c:v>
                      </c:pt>
                      <c:pt idx="70" formatCode="0">
                        <c:v>19.740937398039325</c:v>
                      </c:pt>
                      <c:pt idx="71" formatCode="0">
                        <c:v>19.740937398039325</c:v>
                      </c:pt>
                      <c:pt idx="72" formatCode="0">
                        <c:v>21.019618834934292</c:v>
                      </c:pt>
                      <c:pt idx="73" formatCode="0">
                        <c:v>21.749801752988709</c:v>
                      </c:pt>
                      <c:pt idx="74" formatCode="0">
                        <c:v>20.341513641646973</c:v>
                      </c:pt>
                      <c:pt idx="75" formatCode="0">
                        <c:v>19.266694315300008</c:v>
                      </c:pt>
                      <c:pt idx="76" formatCode="0">
                        <c:v>19.266694315300008</c:v>
                      </c:pt>
                      <c:pt idx="77" formatCode="0">
                        <c:v>18.031964471491321</c:v>
                      </c:pt>
                      <c:pt idx="78" formatCode="0">
                        <c:v>17.374621863156072</c:v>
                      </c:pt>
                      <c:pt idx="79" formatCode="0">
                        <c:v>16.125670907319101</c:v>
                      </c:pt>
                      <c:pt idx="80" formatCode="0">
                        <c:v>14.855061677922235</c:v>
                      </c:pt>
                      <c:pt idx="81" formatCode="0">
                        <c:v>15.834742708600487</c:v>
                      </c:pt>
                      <c:pt idx="82" formatCode="0">
                        <c:v>16.896975496539831</c:v>
                      </c:pt>
                      <c:pt idx="83" formatCode="0">
                        <c:v>18.586673046193816</c:v>
                      </c:pt>
                      <c:pt idx="84" formatCode="0">
                        <c:v>17.944022209490512</c:v>
                      </c:pt>
                      <c:pt idx="85" formatCode="0">
                        <c:v>16.14961998854146</c:v>
                      </c:pt>
                      <c:pt idx="86" formatCode="0">
                        <c:v>16.14961998854146</c:v>
                      </c:pt>
                      <c:pt idx="87" formatCode="0">
                        <c:v>16.665649056632958</c:v>
                      </c:pt>
                      <c:pt idx="88" formatCode="0">
                        <c:v>17.764581987395609</c:v>
                      </c:pt>
                      <c:pt idx="89" formatCode="0">
                        <c:v>19.54104018613517</c:v>
                      </c:pt>
                      <c:pt idx="90" formatCode="0">
                        <c:v>20.20589460924657</c:v>
                      </c:pt>
                      <c:pt idx="91" formatCode="0">
                        <c:v>18.809700320712626</c:v>
                      </c:pt>
                      <c:pt idx="92" formatCode="0">
                        <c:v>17.560909975931203</c:v>
                      </c:pt>
                      <c:pt idx="93" formatCode="0">
                        <c:v>17.560909975931203</c:v>
                      </c:pt>
                      <c:pt idx="94" formatCode="0">
                        <c:v>16.932622546090926</c:v>
                      </c:pt>
                      <c:pt idx="95" formatCode="0">
                        <c:v>16.433106408178361</c:v>
                      </c:pt>
                      <c:pt idx="96" formatCode="0">
                        <c:v>15.309195097875079</c:v>
                      </c:pt>
                      <c:pt idx="97" formatCode="0">
                        <c:v>14.115448981178556</c:v>
                      </c:pt>
                      <c:pt idx="98" formatCode="0">
                        <c:v>15.189820486205431</c:v>
                      </c:pt>
                      <c:pt idx="99" formatCode="0">
                        <c:v>14.077148289005184</c:v>
                      </c:pt>
                      <c:pt idx="100" formatCode="0">
                        <c:v>14.077148289005184</c:v>
                      </c:pt>
                      <c:pt idx="101" formatCode="0">
                        <c:v>12.947617422150389</c:v>
                      </c:pt>
                      <c:pt idx="102" formatCode="0">
                        <c:v>11.765808766620829</c:v>
                      </c:pt>
                      <c:pt idx="103" formatCode="0">
                        <c:v>10.702180976644225</c:v>
                      </c:pt>
                    </c:numCache>
                  </c:numRef>
                </c:val>
                <c:extLst xmlns:c15="http://schemas.microsoft.com/office/drawing/2012/chart">
                  <c:ext xmlns:c16="http://schemas.microsoft.com/office/drawing/2014/chart" uri="{C3380CC4-5D6E-409C-BE32-E72D297353CC}">
                    <c16:uniqueId val="{00000025-4C01-4381-9874-374E1597C4A7}"/>
                  </c:ext>
                </c:extLst>
              </c15:ser>
            </c15:filteredAreaSeries>
            <c15:filteredAreaSeries>
              <c15:ser>
                <c:idx val="35"/>
                <c:order val="35"/>
                <c:tx>
                  <c:strRef>
                    <c:extLst xmlns:c15="http://schemas.microsoft.com/office/drawing/2012/chart">
                      <c:ext xmlns:c15="http://schemas.microsoft.com/office/drawing/2012/chart" uri="{02D57815-91ED-43cb-92C2-25804820EDAC}">
                        <c15:formulaRef>
                          <c15:sqref>'Table for graphs 25-27'!$A$37</c15:sqref>
                        </c15:formulaRef>
                      </c:ext>
                    </c:extLst>
                    <c:strCache>
                      <c:ptCount val="1"/>
                      <c:pt idx="0">
                        <c:v>Haematological - Trajectory 25/26</c:v>
                      </c:pt>
                    </c:strCache>
                  </c:strRef>
                </c:tx>
                <c:spPr>
                  <a:solidFill>
                    <a:schemeClr val="accent6">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25-27'!$B$37:$FA$37</c15:sqref>
                        </c15:formulaRef>
                      </c:ext>
                    </c:extLst>
                    <c:numCache>
                      <c:formatCode>General</c:formatCode>
                      <c:ptCount val="156"/>
                      <c:pt idx="52" formatCode="0">
                        <c:v>10</c:v>
                      </c:pt>
                      <c:pt idx="53" formatCode="0">
                        <c:v>10</c:v>
                      </c:pt>
                      <c:pt idx="54" formatCode="0">
                        <c:v>9.5</c:v>
                      </c:pt>
                      <c:pt idx="55" formatCode="0">
                        <c:v>9.0500000000000007</c:v>
                      </c:pt>
                      <c:pt idx="56" formatCode="0">
                        <c:v>9.2874999999999996</c:v>
                      </c:pt>
                      <c:pt idx="57" formatCode="0">
                        <c:v>7.7249999999999996</c:v>
                      </c:pt>
                      <c:pt idx="58" formatCode="0">
                        <c:v>6.7874999999999996</c:v>
                      </c:pt>
                      <c:pt idx="59" formatCode="0">
                        <c:v>6.7874999999999996</c:v>
                      </c:pt>
                      <c:pt idx="60" formatCode="0">
                        <c:v>7.7898749999999994</c:v>
                      </c:pt>
                      <c:pt idx="61" formatCode="0">
                        <c:v>7.7898749999999994</c:v>
                      </c:pt>
                      <c:pt idx="62" formatCode="0">
                        <c:v>7.7898749999999994</c:v>
                      </c:pt>
                      <c:pt idx="63" formatCode="0">
                        <c:v>8.6549062499999998</c:v>
                      </c:pt>
                      <c:pt idx="64" formatCode="0">
                        <c:v>7.97990625</c:v>
                      </c:pt>
                      <c:pt idx="65" formatCode="0">
                        <c:v>7.97990625</c:v>
                      </c:pt>
                      <c:pt idx="66" formatCode="0">
                        <c:v>7.97990625</c:v>
                      </c:pt>
                      <c:pt idx="67" formatCode="0">
                        <c:v>7.8613593749999993</c:v>
                      </c:pt>
                      <c:pt idx="68" formatCode="0">
                        <c:v>9.1019812499999997</c:v>
                      </c:pt>
                      <c:pt idx="69" formatCode="0">
                        <c:v>10.375154999999999</c:v>
                      </c:pt>
                      <c:pt idx="70" formatCode="0">
                        <c:v>10.375154999999999</c:v>
                      </c:pt>
                      <c:pt idx="71" formatCode="0">
                        <c:v>9.7206952499999986</c:v>
                      </c:pt>
                      <c:pt idx="72" formatCode="0">
                        <c:v>10.309709025</c:v>
                      </c:pt>
                      <c:pt idx="73" formatCode="0">
                        <c:v>10.884292649999999</c:v>
                      </c:pt>
                      <c:pt idx="74" formatCode="0">
                        <c:v>10.22352148125</c:v>
                      </c:pt>
                      <c:pt idx="75" formatCode="0">
                        <c:v>10.22352148125</c:v>
                      </c:pt>
                      <c:pt idx="76" formatCode="0">
                        <c:v>10.22352148125</c:v>
                      </c:pt>
                      <c:pt idx="77" formatCode="0">
                        <c:v>9.5756063287499984</c:v>
                      </c:pt>
                      <c:pt idx="78" formatCode="0">
                        <c:v>9.5756063287499984</c:v>
                      </c:pt>
                      <c:pt idx="79" formatCode="0">
                        <c:v>9.5756063287499984</c:v>
                      </c:pt>
                      <c:pt idx="80" formatCode="0">
                        <c:v>8.3399642431874987</c:v>
                      </c:pt>
                      <c:pt idx="81" formatCode="0">
                        <c:v>8.3399642431874987</c:v>
                      </c:pt>
                      <c:pt idx="82" formatCode="0">
                        <c:v>9.167844440514374</c:v>
                      </c:pt>
                      <c:pt idx="83" formatCode="0">
                        <c:v>10.084628884565813</c:v>
                      </c:pt>
                      <c:pt idx="84" formatCode="0">
                        <c:v>9.3968839965967312</c:v>
                      </c:pt>
                      <c:pt idx="85" formatCode="0">
                        <c:v>8.7618776974001822</c:v>
                      </c:pt>
                      <c:pt idx="86" formatCode="0">
                        <c:v>8.1751379231001327</c:v>
                      </c:pt>
                      <c:pt idx="87" formatCode="0">
                        <c:v>8.1751379231001327</c:v>
                      </c:pt>
                      <c:pt idx="88" formatCode="0">
                        <c:v>8.4427005240742066</c:v>
                      </c:pt>
                      <c:pt idx="89" formatCode="0">
                        <c:v>10.681191820224988</c:v>
                      </c:pt>
                      <c:pt idx="90" formatCode="0">
                        <c:v>9.6087869971199034</c:v>
                      </c:pt>
                      <c:pt idx="91" formatCode="0">
                        <c:v>7.8428738306910244</c:v>
                      </c:pt>
                      <c:pt idx="92" formatCode="0">
                        <c:v>7.8428738306910244</c:v>
                      </c:pt>
                      <c:pt idx="93" formatCode="0">
                        <c:v>7.8428738306910244</c:v>
                      </c:pt>
                      <c:pt idx="94" formatCode="0">
                        <c:v>6.6274816978385962</c:v>
                      </c:pt>
                      <c:pt idx="95" formatCode="0">
                        <c:v>6.6274816978385962</c:v>
                      </c:pt>
                      <c:pt idx="96" formatCode="0">
                        <c:v>6.6274816978385962</c:v>
                      </c:pt>
                      <c:pt idx="97" formatCode="0">
                        <c:v>6.6274816978385962</c:v>
                      </c:pt>
                      <c:pt idx="98" formatCode="0">
                        <c:v>9.365708570549419</c:v>
                      </c:pt>
                      <c:pt idx="99" formatCode="0">
                        <c:v>8.200205880706358</c:v>
                      </c:pt>
                      <c:pt idx="100" formatCode="0">
                        <c:v>8.200205880706358</c:v>
                      </c:pt>
                      <c:pt idx="101" formatCode="0">
                        <c:v>8.200205880706358</c:v>
                      </c:pt>
                      <c:pt idx="102" formatCode="0">
                        <c:v>9.6586764401292733</c:v>
                      </c:pt>
                      <c:pt idx="103" formatCode="0">
                        <c:v>8.7121469829233931</c:v>
                      </c:pt>
                    </c:numCache>
                  </c:numRef>
                </c:val>
                <c:extLst xmlns:c15="http://schemas.microsoft.com/office/drawing/2012/chart">
                  <c:ext xmlns:c16="http://schemas.microsoft.com/office/drawing/2014/chart" uri="{C3380CC4-5D6E-409C-BE32-E72D297353CC}">
                    <c16:uniqueId val="{00000026-4C01-4381-9874-374E1597C4A7}"/>
                  </c:ext>
                </c:extLst>
              </c15:ser>
            </c15:filteredAreaSeries>
            <c15:filteredAreaSeries>
              <c15:ser>
                <c:idx val="36"/>
                <c:order val="36"/>
                <c:tx>
                  <c:strRef>
                    <c:extLst xmlns:c15="http://schemas.microsoft.com/office/drawing/2012/chart">
                      <c:ext xmlns:c15="http://schemas.microsoft.com/office/drawing/2012/chart" uri="{02D57815-91ED-43cb-92C2-25804820EDAC}">
                        <c15:formulaRef>
                          <c15:sqref>'Table for graphs 25-27'!$A$38</c15:sqref>
                        </c15:formulaRef>
                      </c:ext>
                    </c:extLst>
                    <c:strCache>
                      <c:ptCount val="1"/>
                      <c:pt idx="0">
                        <c:v>Head and neck - Trajectory 25/26</c:v>
                      </c:pt>
                    </c:strCache>
                  </c:strRef>
                </c:tx>
                <c:spPr>
                  <a:solidFill>
                    <a:schemeClr val="accent1">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25-27'!$B$38:$FA$38</c15:sqref>
                        </c15:formulaRef>
                      </c:ext>
                    </c:extLst>
                    <c:numCache>
                      <c:formatCode>General</c:formatCode>
                      <c:ptCount val="156"/>
                      <c:pt idx="52" formatCode="0">
                        <c:v>3.78</c:v>
                      </c:pt>
                      <c:pt idx="53" formatCode="0">
                        <c:v>4.05</c:v>
                      </c:pt>
                      <c:pt idx="54" formatCode="0">
                        <c:v>3.33</c:v>
                      </c:pt>
                      <c:pt idx="55" formatCode="0">
                        <c:v>2.754</c:v>
                      </c:pt>
                      <c:pt idx="56" formatCode="0">
                        <c:v>3.2039999999999997</c:v>
                      </c:pt>
                      <c:pt idx="57" formatCode="0">
                        <c:v>3.2039999999999997</c:v>
                      </c:pt>
                      <c:pt idx="58" formatCode="0">
                        <c:v>3.2039999999999997</c:v>
                      </c:pt>
                      <c:pt idx="59" formatCode="0">
                        <c:v>3.2039999999999997</c:v>
                      </c:pt>
                      <c:pt idx="60" formatCode="0">
                        <c:v>5.2559999999999993</c:v>
                      </c:pt>
                      <c:pt idx="61" formatCode="0">
                        <c:v>5.4648000000000003</c:v>
                      </c:pt>
                      <c:pt idx="62" formatCode="0">
                        <c:v>5.4648000000000003</c:v>
                      </c:pt>
                      <c:pt idx="63" formatCode="0">
                        <c:v>5.18832</c:v>
                      </c:pt>
                      <c:pt idx="64" formatCode="0">
                        <c:v>4.29732</c:v>
                      </c:pt>
                      <c:pt idx="65" formatCode="0">
                        <c:v>4.29732</c:v>
                      </c:pt>
                      <c:pt idx="66" formatCode="0">
                        <c:v>4.5461520000000002</c:v>
                      </c:pt>
                      <c:pt idx="67" formatCode="0">
                        <c:v>3.949182</c:v>
                      </c:pt>
                      <c:pt idx="68" formatCode="0">
                        <c:v>3.949182</c:v>
                      </c:pt>
                      <c:pt idx="69" formatCode="0">
                        <c:v>4.7683107000000007</c:v>
                      </c:pt>
                      <c:pt idx="70" formatCode="0">
                        <c:v>6.0734615400000003</c:v>
                      </c:pt>
                      <c:pt idx="71" formatCode="0">
                        <c:v>6.0734615400000003</c:v>
                      </c:pt>
                      <c:pt idx="72" formatCode="0">
                        <c:v>6.9346088550000005</c:v>
                      </c:pt>
                      <c:pt idx="73" formatCode="0">
                        <c:v>7.4765649510000003</c:v>
                      </c:pt>
                      <c:pt idx="74" formatCode="0">
                        <c:v>5.6490951393</c:v>
                      </c:pt>
                      <c:pt idx="75" formatCode="0">
                        <c:v>5.1504955309800007</c:v>
                      </c:pt>
                      <c:pt idx="76" formatCode="0">
                        <c:v>4.6657530513630006</c:v>
                      </c:pt>
                      <c:pt idx="77" formatCode="0">
                        <c:v>3.6401336570487599</c:v>
                      </c:pt>
                      <c:pt idx="78" formatCode="0">
                        <c:v>3.6401336570487599</c:v>
                      </c:pt>
                      <c:pt idx="79" formatCode="0">
                        <c:v>3.6401336570487599</c:v>
                      </c:pt>
                      <c:pt idx="80" formatCode="0">
                        <c:v>3.9524813816808244</c:v>
                      </c:pt>
                      <c:pt idx="81" formatCode="0">
                        <c:v>4.7427211249999468</c:v>
                      </c:pt>
                      <c:pt idx="82" formatCode="0">
                        <c:v>6.0166833778659248</c:v>
                      </c:pt>
                      <c:pt idx="83" formatCode="0">
                        <c:v>6.0166833778659248</c:v>
                      </c:pt>
                      <c:pt idx="84" formatCode="0">
                        <c:v>6.0166833778659248</c:v>
                      </c:pt>
                      <c:pt idx="85" formatCode="0">
                        <c:v>5.2377756314484243</c:v>
                      </c:pt>
                      <c:pt idx="86" formatCode="0">
                        <c:v>5.2377756314484243</c:v>
                      </c:pt>
                      <c:pt idx="87" formatCode="0">
                        <c:v>5.2377756314484243</c:v>
                      </c:pt>
                      <c:pt idx="88" formatCode="0">
                        <c:v>3.7663492293882195</c:v>
                      </c:pt>
                      <c:pt idx="89" formatCode="0">
                        <c:v>4.7468819240561491</c:v>
                      </c:pt>
                      <c:pt idx="90" formatCode="0">
                        <c:v>5.291226280730279</c:v>
                      </c:pt>
                      <c:pt idx="91" formatCode="0">
                        <c:v>4.6190519470618669</c:v>
                      </c:pt>
                      <c:pt idx="92" formatCode="0">
                        <c:v>5.1904001306800165</c:v>
                      </c:pt>
                      <c:pt idx="93" formatCode="0">
                        <c:v>5.1904001306800165</c:v>
                      </c:pt>
                      <c:pt idx="94" formatCode="0">
                        <c:v>4.6713601176120143</c:v>
                      </c:pt>
                      <c:pt idx="95" formatCode="0">
                        <c:v>4.2406769883831519</c:v>
                      </c:pt>
                      <c:pt idx="96" formatCode="0">
                        <c:v>3.4964323059236881</c:v>
                      </c:pt>
                      <c:pt idx="97" formatCode="0">
                        <c:v>3.4964323059236881</c:v>
                      </c:pt>
                      <c:pt idx="98" formatCode="0">
                        <c:v>5.5736357237398915</c:v>
                      </c:pt>
                      <c:pt idx="99" formatCode="0">
                        <c:v>5.5736357237398915</c:v>
                      </c:pt>
                      <c:pt idx="100" formatCode="0">
                        <c:v>5.1478670573076464</c:v>
                      </c:pt>
                      <c:pt idx="101" formatCode="0">
                        <c:v>3.8833341180038774</c:v>
                      </c:pt>
                      <c:pt idx="102" formatCode="0">
                        <c:v>3.8833341180038774</c:v>
                      </c:pt>
                      <c:pt idx="103" formatCode="0">
                        <c:v>5.1670266472970967</c:v>
                      </c:pt>
                    </c:numCache>
                  </c:numRef>
                </c:val>
                <c:extLst xmlns:c15="http://schemas.microsoft.com/office/drawing/2012/chart">
                  <c:ext xmlns:c16="http://schemas.microsoft.com/office/drawing/2014/chart" uri="{C3380CC4-5D6E-409C-BE32-E72D297353CC}">
                    <c16:uniqueId val="{00000027-4C01-4381-9874-374E1597C4A7}"/>
                  </c:ext>
                </c:extLst>
              </c15:ser>
            </c15:filteredAreaSeries>
            <c15:filteredAreaSeries>
              <c15:ser>
                <c:idx val="37"/>
                <c:order val="37"/>
                <c:tx>
                  <c:strRef>
                    <c:extLst xmlns:c15="http://schemas.microsoft.com/office/drawing/2012/chart">
                      <c:ext xmlns:c15="http://schemas.microsoft.com/office/drawing/2012/chart" uri="{02D57815-91ED-43cb-92C2-25804820EDAC}">
                        <c15:formulaRef>
                          <c15:sqref>'Table for graphs 25-27'!$A$39</c15:sqref>
                        </c15:formulaRef>
                      </c:ext>
                    </c:extLst>
                    <c:strCache>
                      <c:ptCount val="1"/>
                      <c:pt idx="0">
                        <c:v>Lower Gastrointestinal - Trajectory 25/26</c:v>
                      </c:pt>
                    </c:strCache>
                  </c:strRef>
                </c:tx>
                <c:spPr>
                  <a:solidFill>
                    <a:schemeClr val="accent2">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25-27'!$B$39:$FA$39</c15:sqref>
                        </c15:formulaRef>
                      </c:ext>
                    </c:extLst>
                    <c:numCache>
                      <c:formatCode>General</c:formatCode>
                      <c:ptCount val="156"/>
                      <c:pt idx="52" formatCode="0">
                        <c:v>37.869374999999998</c:v>
                      </c:pt>
                      <c:pt idx="53" formatCode="0">
                        <c:v>36.533199999999994</c:v>
                      </c:pt>
                      <c:pt idx="54" formatCode="0">
                        <c:v>35.263833749999996</c:v>
                      </c:pt>
                      <c:pt idx="55" formatCode="0">
                        <c:v>34.057935812499991</c:v>
                      </c:pt>
                      <c:pt idx="56" formatCode="0">
                        <c:v>33.500642062499992</c:v>
                      </c:pt>
                      <c:pt idx="57" formatCode="0">
                        <c:v>33.500642062499992</c:v>
                      </c:pt>
                      <c:pt idx="58" formatCode="0">
                        <c:v>35.175674165624997</c:v>
                      </c:pt>
                      <c:pt idx="59" formatCode="0">
                        <c:v>35.175674165624997</c:v>
                      </c:pt>
                      <c:pt idx="60" formatCode="0">
                        <c:v>35.175674165624997</c:v>
                      </c:pt>
                      <c:pt idx="61" formatCode="0">
                        <c:v>34.619773649999999</c:v>
                      </c:pt>
                      <c:pt idx="62" formatCode="0">
                        <c:v>34.619773649999999</c:v>
                      </c:pt>
                      <c:pt idx="63" formatCode="0">
                        <c:v>32.360679477656248</c:v>
                      </c:pt>
                      <c:pt idx="64" formatCode="0">
                        <c:v>29.316760681195305</c:v>
                      </c:pt>
                      <c:pt idx="65" formatCode="0">
                        <c:v>29.316760681195305</c:v>
                      </c:pt>
                      <c:pt idx="66" formatCode="0">
                        <c:v>28.556288775820306</c:v>
                      </c:pt>
                      <c:pt idx="67" formatCode="0">
                        <c:v>28.214076418401554</c:v>
                      </c:pt>
                      <c:pt idx="68" formatCode="0">
                        <c:v>28.86427989749718</c:v>
                      </c:pt>
                      <c:pt idx="69" formatCode="0">
                        <c:v>31.393095973744309</c:v>
                      </c:pt>
                      <c:pt idx="70" formatCode="0">
                        <c:v>32.587258263253801</c:v>
                      </c:pt>
                      <c:pt idx="71" formatCode="0">
                        <c:v>33.338243281609252</c:v>
                      </c:pt>
                      <c:pt idx="72" formatCode="0">
                        <c:v>35.005155445689709</c:v>
                      </c:pt>
                      <c:pt idx="73" formatCode="0">
                        <c:v>37.638283294058141</c:v>
                      </c:pt>
                      <c:pt idx="74" formatCode="0">
                        <c:v>33.87445496465233</c:v>
                      </c:pt>
                      <c:pt idx="75" formatCode="0">
                        <c:v>32.180732216419713</c:v>
                      </c:pt>
                      <c:pt idx="76" formatCode="0">
                        <c:v>30.942503845724453</c:v>
                      </c:pt>
                      <c:pt idx="77" formatCode="0">
                        <c:v>28.219061701277742</c:v>
                      </c:pt>
                      <c:pt idx="78" formatCode="0">
                        <c:v>28.219061701277742</c:v>
                      </c:pt>
                      <c:pt idx="79" formatCode="0">
                        <c:v>28.219061701277742</c:v>
                      </c:pt>
                      <c:pt idx="80" formatCode="0">
                        <c:v>25.39715553114997</c:v>
                      </c:pt>
                      <c:pt idx="81" formatCode="0">
                        <c:v>26.349972262399966</c:v>
                      </c:pt>
                      <c:pt idx="82" formatCode="0">
                        <c:v>24.715432603972467</c:v>
                      </c:pt>
                      <c:pt idx="83" formatCode="0">
                        <c:v>24.715432603972467</c:v>
                      </c:pt>
                      <c:pt idx="84" formatCode="0">
                        <c:v>24.144758722418967</c:v>
                      </c:pt>
                      <c:pt idx="85" formatCode="0">
                        <c:v>20.779848160755197</c:v>
                      </c:pt>
                      <c:pt idx="86" formatCode="0">
                        <c:v>19.509732830688268</c:v>
                      </c:pt>
                      <c:pt idx="87" formatCode="0">
                        <c:v>19.509732830688268</c:v>
                      </c:pt>
                      <c:pt idx="88" formatCode="0">
                        <c:v>19.509732830688268</c:v>
                      </c:pt>
                      <c:pt idx="89" formatCode="0">
                        <c:v>21.668716743583346</c:v>
                      </c:pt>
                      <c:pt idx="90" formatCode="0">
                        <c:v>23.835588417941683</c:v>
                      </c:pt>
                      <c:pt idx="91" formatCode="0">
                        <c:v>23.309321524481266</c:v>
                      </c:pt>
                      <c:pt idx="92" formatCode="0">
                        <c:v>22.38067555031439</c:v>
                      </c:pt>
                      <c:pt idx="93" formatCode="0">
                        <c:v>20.616248199397326</c:v>
                      </c:pt>
                      <c:pt idx="94" formatCode="0">
                        <c:v>19.668967791168576</c:v>
                      </c:pt>
                      <c:pt idx="95" formatCode="0">
                        <c:v>18.1171511566729</c:v>
                      </c:pt>
                      <c:pt idx="96" formatCode="0">
                        <c:v>17.362858464155856</c:v>
                      </c:pt>
                      <c:pt idx="97" formatCode="0">
                        <c:v>16.359649183108182</c:v>
                      </c:pt>
                      <c:pt idx="98" formatCode="0">
                        <c:v>19.025319558463419</c:v>
                      </c:pt>
                      <c:pt idx="99" formatCode="0">
                        <c:v>16.626216220643705</c:v>
                      </c:pt>
                      <c:pt idx="100" formatCode="0">
                        <c:v>16.171521624693906</c:v>
                      </c:pt>
                      <c:pt idx="101" formatCode="0">
                        <c:v>14.812029733262735</c:v>
                      </c:pt>
                      <c:pt idx="102" formatCode="0">
                        <c:v>16.03557243555079</c:v>
                      </c:pt>
                      <c:pt idx="103" formatCode="0">
                        <c:v>14.689675463033931</c:v>
                      </c:pt>
                    </c:numCache>
                  </c:numRef>
                </c:val>
                <c:extLst xmlns:c15="http://schemas.microsoft.com/office/drawing/2012/chart">
                  <c:ext xmlns:c16="http://schemas.microsoft.com/office/drawing/2014/chart" uri="{C3380CC4-5D6E-409C-BE32-E72D297353CC}">
                    <c16:uniqueId val="{00000028-4C01-4381-9874-374E1597C4A7}"/>
                  </c:ext>
                </c:extLst>
              </c15:ser>
            </c15:filteredAreaSeries>
            <c15:filteredAreaSeries>
              <c15:ser>
                <c:idx val="38"/>
                <c:order val="38"/>
                <c:tx>
                  <c:strRef>
                    <c:extLst xmlns:c15="http://schemas.microsoft.com/office/drawing/2012/chart">
                      <c:ext xmlns:c15="http://schemas.microsoft.com/office/drawing/2012/chart" uri="{02D57815-91ED-43cb-92C2-25804820EDAC}">
                        <c15:formulaRef>
                          <c15:sqref>'Table for graphs 25-27'!$A$40</c15:sqref>
                        </c15:formulaRef>
                      </c:ext>
                    </c:extLst>
                    <c:strCache>
                      <c:ptCount val="1"/>
                      <c:pt idx="0">
                        <c:v>Lung - Trajectory 25/26</c:v>
                      </c:pt>
                    </c:strCache>
                  </c:strRef>
                </c:tx>
                <c:spPr>
                  <a:solidFill>
                    <a:schemeClr val="accent3">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25-27'!$B$40:$FA$40</c15:sqref>
                        </c15:formulaRef>
                      </c:ext>
                    </c:extLst>
                    <c:numCache>
                      <c:formatCode>General</c:formatCode>
                      <c:ptCount val="156"/>
                      <c:pt idx="52" formatCode="0">
                        <c:v>14.805</c:v>
                      </c:pt>
                      <c:pt idx="53" formatCode="0">
                        <c:v>15.435000000000002</c:v>
                      </c:pt>
                      <c:pt idx="54" formatCode="0">
                        <c:v>16.285500000000003</c:v>
                      </c:pt>
                      <c:pt idx="55" formatCode="0">
                        <c:v>17.221050000000002</c:v>
                      </c:pt>
                      <c:pt idx="56" formatCode="0">
                        <c:v>16.528050000000004</c:v>
                      </c:pt>
                      <c:pt idx="57" formatCode="0">
                        <c:v>16.528050000000004</c:v>
                      </c:pt>
                      <c:pt idx="58" formatCode="0">
                        <c:v>18.180855000000005</c:v>
                      </c:pt>
                      <c:pt idx="59" formatCode="0">
                        <c:v>18.180855000000005</c:v>
                      </c:pt>
                      <c:pt idx="60" formatCode="0">
                        <c:v>19.312870500000006</c:v>
                      </c:pt>
                      <c:pt idx="61" formatCode="0">
                        <c:v>19.872017550000006</c:v>
                      </c:pt>
                      <c:pt idx="62" formatCode="0">
                        <c:v>19.872017550000006</c:v>
                      </c:pt>
                      <c:pt idx="63" formatCode="0">
                        <c:v>17.884815795000009</c:v>
                      </c:pt>
                      <c:pt idx="64" formatCode="0">
                        <c:v>16.652050915500006</c:v>
                      </c:pt>
                      <c:pt idx="65" formatCode="0">
                        <c:v>16.652050915500006</c:v>
                      </c:pt>
                      <c:pt idx="66" formatCode="0">
                        <c:v>17.761539307050008</c:v>
                      </c:pt>
                      <c:pt idx="67" formatCode="0">
                        <c:v>18.98197653775501</c:v>
                      </c:pt>
                      <c:pt idx="68" formatCode="0">
                        <c:v>18.98197653775501</c:v>
                      </c:pt>
                      <c:pt idx="69" formatCode="0">
                        <c:v>19.537693237755011</c:v>
                      </c:pt>
                      <c:pt idx="70" formatCode="0">
                        <c:v>20.148981607755012</c:v>
                      </c:pt>
                      <c:pt idx="71" formatCode="0">
                        <c:v>20.148981607755012</c:v>
                      </c:pt>
                      <c:pt idx="72" formatCode="0">
                        <c:v>20.821398814755014</c:v>
                      </c:pt>
                      <c:pt idx="73" formatCode="0">
                        <c:v>23.506360722306017</c:v>
                      </c:pt>
                      <c:pt idx="74" formatCode="0">
                        <c:v>20.284406433244815</c:v>
                      </c:pt>
                      <c:pt idx="75" formatCode="0">
                        <c:v>18.255965789920332</c:v>
                      </c:pt>
                      <c:pt idx="76" formatCode="0">
                        <c:v>18.255965789920332</c:v>
                      </c:pt>
                      <c:pt idx="77" formatCode="0">
                        <c:v>16.430369210928301</c:v>
                      </c:pt>
                      <c:pt idx="78" formatCode="0">
                        <c:v>16.430369210928301</c:v>
                      </c:pt>
                      <c:pt idx="79" formatCode="0">
                        <c:v>17.029492942365302</c:v>
                      </c:pt>
                      <c:pt idx="80" formatCode="0">
                        <c:v>16.370456837784602</c:v>
                      </c:pt>
                      <c:pt idx="81" formatCode="0">
                        <c:v>17.556721826029861</c:v>
                      </c:pt>
                      <c:pt idx="82" formatCode="0">
                        <c:v>16.156929139900456</c:v>
                      </c:pt>
                      <c:pt idx="83" formatCode="0">
                        <c:v>16.833100183200251</c:v>
                      </c:pt>
                      <c:pt idx="84" formatCode="0">
                        <c:v>15.893578312510007</c:v>
                      </c:pt>
                      <c:pt idx="85" formatCode="0">
                        <c:v>13.458650797637784</c:v>
                      </c:pt>
                      <c:pt idx="86" formatCode="0">
                        <c:v>13.458650797637784</c:v>
                      </c:pt>
                      <c:pt idx="87" formatCode="0">
                        <c:v>14.797469463371385</c:v>
                      </c:pt>
                      <c:pt idx="88" formatCode="0">
                        <c:v>14.797469463371385</c:v>
                      </c:pt>
                      <c:pt idx="89" formatCode="0">
                        <c:v>15.600760662811547</c:v>
                      </c:pt>
                      <c:pt idx="90" formatCode="0">
                        <c:v>17.160836729092704</c:v>
                      </c:pt>
                      <c:pt idx="91" formatCode="0">
                        <c:v>16.674845553431407</c:v>
                      </c:pt>
                      <c:pt idx="92" formatCode="0">
                        <c:v>15.930744231844731</c:v>
                      </c:pt>
                      <c:pt idx="93" formatCode="0">
                        <c:v>14.926207447702719</c:v>
                      </c:pt>
                      <c:pt idx="94" formatCode="0">
                        <c:v>12.579730436411737</c:v>
                      </c:pt>
                      <c:pt idx="95" formatCode="0">
                        <c:v>10.467901126249853</c:v>
                      </c:pt>
                      <c:pt idx="96" formatCode="0">
                        <c:v>9.7199607069071163</c:v>
                      </c:pt>
                      <c:pt idx="97" formatCode="0">
                        <c:v>9.7199607069071163</c:v>
                      </c:pt>
                      <c:pt idx="98" formatCode="0">
                        <c:v>10.393107084315581</c:v>
                      </c:pt>
                      <c:pt idx="99" formatCode="0">
                        <c:v>8.541954546442307</c:v>
                      </c:pt>
                      <c:pt idx="100" formatCode="0">
                        <c:v>8.541954546442307</c:v>
                      </c:pt>
                      <c:pt idx="101" formatCode="0">
                        <c:v>8.541954546442307</c:v>
                      </c:pt>
                      <c:pt idx="102" formatCode="0">
                        <c:v>9.0973003078042893</c:v>
                      </c:pt>
                      <c:pt idx="103" formatCode="0">
                        <c:v>7.8887205837416117</c:v>
                      </c:pt>
                    </c:numCache>
                  </c:numRef>
                </c:val>
                <c:extLst xmlns:c15="http://schemas.microsoft.com/office/drawing/2012/chart">
                  <c:ext xmlns:c16="http://schemas.microsoft.com/office/drawing/2014/chart" uri="{C3380CC4-5D6E-409C-BE32-E72D297353CC}">
                    <c16:uniqueId val="{00000029-4C01-4381-9874-374E1597C4A7}"/>
                  </c:ext>
                </c:extLst>
              </c15:ser>
            </c15:filteredAreaSeries>
            <c15:filteredAreaSeries>
              <c15:ser>
                <c:idx val="39"/>
                <c:order val="39"/>
                <c:tx>
                  <c:strRef>
                    <c:extLst xmlns:c15="http://schemas.microsoft.com/office/drawing/2012/chart">
                      <c:ext xmlns:c15="http://schemas.microsoft.com/office/drawing/2012/chart" uri="{02D57815-91ED-43cb-92C2-25804820EDAC}">
                        <c15:formulaRef>
                          <c15:sqref>'Table for graphs 25-27'!$A$41</c15:sqref>
                        </c15:formulaRef>
                      </c:ext>
                    </c:extLst>
                    <c:strCache>
                      <c:ptCount val="1"/>
                      <c:pt idx="0">
                        <c:v>Other - Trajectory 25/26</c:v>
                      </c:pt>
                    </c:strCache>
                  </c:strRef>
                </c:tx>
                <c:spPr>
                  <a:solidFill>
                    <a:schemeClr val="accent4">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25-27'!$B$41:$FA$41</c15:sqref>
                        </c15:formulaRef>
                      </c:ext>
                    </c:extLst>
                    <c:numCache>
                      <c:formatCode>General</c:formatCode>
                      <c:ptCount val="156"/>
                      <c:pt idx="52" formatCode="0">
                        <c:v>0</c:v>
                      </c:pt>
                      <c:pt idx="53" formatCode="0">
                        <c:v>0</c:v>
                      </c:pt>
                      <c:pt idx="54" formatCode="0">
                        <c:v>0</c:v>
                      </c:pt>
                      <c:pt idx="55" formatCode="0">
                        <c:v>0</c:v>
                      </c:pt>
                      <c:pt idx="56" formatCode="0">
                        <c:v>0</c:v>
                      </c:pt>
                      <c:pt idx="57" formatCode="0">
                        <c:v>0</c:v>
                      </c:pt>
                      <c:pt idx="58" formatCode="0">
                        <c:v>0</c:v>
                      </c:pt>
                      <c:pt idx="59" formatCode="0">
                        <c:v>0</c:v>
                      </c:pt>
                      <c:pt idx="60" formatCode="0">
                        <c:v>0</c:v>
                      </c:pt>
                      <c:pt idx="61" formatCode="0">
                        <c:v>0</c:v>
                      </c:pt>
                      <c:pt idx="62" formatCode="0">
                        <c:v>0</c:v>
                      </c:pt>
                      <c:pt idx="63" formatCode="0">
                        <c:v>1</c:v>
                      </c:pt>
                      <c:pt idx="64" formatCode="0">
                        <c:v>1</c:v>
                      </c:pt>
                      <c:pt idx="65" formatCode="0">
                        <c:v>1</c:v>
                      </c:pt>
                      <c:pt idx="66" formatCode="0">
                        <c:v>1</c:v>
                      </c:pt>
                      <c:pt idx="67" formatCode="0">
                        <c:v>1</c:v>
                      </c:pt>
                      <c:pt idx="68" formatCode="0">
                        <c:v>1</c:v>
                      </c:pt>
                      <c:pt idx="69" formatCode="0">
                        <c:v>1</c:v>
                      </c:pt>
                      <c:pt idx="70" formatCode="0">
                        <c:v>1</c:v>
                      </c:pt>
                      <c:pt idx="71" formatCode="0">
                        <c:v>1</c:v>
                      </c:pt>
                      <c:pt idx="72" formatCode="0">
                        <c:v>2</c:v>
                      </c:pt>
                      <c:pt idx="73" formatCode="0">
                        <c:v>2</c:v>
                      </c:pt>
                      <c:pt idx="74" formatCode="0">
                        <c:v>2</c:v>
                      </c:pt>
                      <c:pt idx="75" formatCode="0">
                        <c:v>2</c:v>
                      </c:pt>
                      <c:pt idx="76" formatCode="0">
                        <c:v>2</c:v>
                      </c:pt>
                      <c:pt idx="77" formatCode="0">
                        <c:v>2</c:v>
                      </c:pt>
                      <c:pt idx="78" formatCode="0">
                        <c:v>2</c:v>
                      </c:pt>
                      <c:pt idx="79" formatCode="0">
                        <c:v>2</c:v>
                      </c:pt>
                      <c:pt idx="80" formatCode="0">
                        <c:v>2</c:v>
                      </c:pt>
                      <c:pt idx="81" formatCode="0">
                        <c:v>2</c:v>
                      </c:pt>
                      <c:pt idx="82" formatCode="0">
                        <c:v>2</c:v>
                      </c:pt>
                      <c:pt idx="83" formatCode="0">
                        <c:v>2</c:v>
                      </c:pt>
                      <c:pt idx="84" formatCode="0">
                        <c:v>2</c:v>
                      </c:pt>
                      <c:pt idx="85" formatCode="0">
                        <c:v>2</c:v>
                      </c:pt>
                      <c:pt idx="86" formatCode="0">
                        <c:v>2</c:v>
                      </c:pt>
                      <c:pt idx="87" formatCode="0">
                        <c:v>2</c:v>
                      </c:pt>
                      <c:pt idx="88" formatCode="0">
                        <c:v>2</c:v>
                      </c:pt>
                      <c:pt idx="89" formatCode="0">
                        <c:v>2</c:v>
                      </c:pt>
                      <c:pt idx="90" formatCode="0">
                        <c:v>2</c:v>
                      </c:pt>
                      <c:pt idx="91" formatCode="0">
                        <c:v>2</c:v>
                      </c:pt>
                      <c:pt idx="92" formatCode="0">
                        <c:v>2</c:v>
                      </c:pt>
                      <c:pt idx="93" formatCode="0">
                        <c:v>2</c:v>
                      </c:pt>
                      <c:pt idx="94" formatCode="0">
                        <c:v>2</c:v>
                      </c:pt>
                      <c:pt idx="95" formatCode="0">
                        <c:v>2</c:v>
                      </c:pt>
                      <c:pt idx="96" formatCode="0">
                        <c:v>2</c:v>
                      </c:pt>
                      <c:pt idx="97" formatCode="0">
                        <c:v>2</c:v>
                      </c:pt>
                      <c:pt idx="98" formatCode="0">
                        <c:v>2</c:v>
                      </c:pt>
                      <c:pt idx="99" formatCode="0">
                        <c:v>2</c:v>
                      </c:pt>
                      <c:pt idx="100" formatCode="0">
                        <c:v>2</c:v>
                      </c:pt>
                      <c:pt idx="101" formatCode="0">
                        <c:v>2</c:v>
                      </c:pt>
                      <c:pt idx="102" formatCode="0">
                        <c:v>2</c:v>
                      </c:pt>
                      <c:pt idx="103" formatCode="0">
                        <c:v>2</c:v>
                      </c:pt>
                    </c:numCache>
                  </c:numRef>
                </c:val>
                <c:extLst xmlns:c15="http://schemas.microsoft.com/office/drawing/2012/chart">
                  <c:ext xmlns:c16="http://schemas.microsoft.com/office/drawing/2014/chart" uri="{C3380CC4-5D6E-409C-BE32-E72D297353CC}">
                    <c16:uniqueId val="{0000002A-4C01-4381-9874-374E1597C4A7}"/>
                  </c:ext>
                </c:extLst>
              </c15:ser>
            </c15:filteredAreaSeries>
            <c15:filteredAreaSeries>
              <c15:ser>
                <c:idx val="40"/>
                <c:order val="40"/>
                <c:tx>
                  <c:strRef>
                    <c:extLst xmlns:c15="http://schemas.microsoft.com/office/drawing/2012/chart">
                      <c:ext xmlns:c15="http://schemas.microsoft.com/office/drawing/2012/chart" uri="{02D57815-91ED-43cb-92C2-25804820EDAC}">
                        <c15:formulaRef>
                          <c15:sqref>'Table for graphs 25-27'!$A$42</c15:sqref>
                        </c15:formulaRef>
                      </c:ext>
                    </c:extLst>
                    <c:strCache>
                      <c:ptCount val="1"/>
                      <c:pt idx="0">
                        <c:v>Sarcoma - Trajectory 25/26</c:v>
                      </c:pt>
                    </c:strCache>
                  </c:strRef>
                </c:tx>
                <c:spPr>
                  <a:solidFill>
                    <a:schemeClr val="accent5">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25-27'!$B$42:$FA$42</c15:sqref>
                        </c15:formulaRef>
                      </c:ext>
                    </c:extLst>
                    <c:numCache>
                      <c:formatCode>General</c:formatCode>
                      <c:ptCount val="156"/>
                      <c:pt idx="52" formatCode="0">
                        <c:v>7</c:v>
                      </c:pt>
                      <c:pt idx="53" formatCode="0">
                        <c:v>7</c:v>
                      </c:pt>
                      <c:pt idx="54" formatCode="0">
                        <c:v>7</c:v>
                      </c:pt>
                      <c:pt idx="55" formatCode="0">
                        <c:v>7</c:v>
                      </c:pt>
                      <c:pt idx="56" formatCode="0">
                        <c:v>7</c:v>
                      </c:pt>
                      <c:pt idx="57" formatCode="0">
                        <c:v>7</c:v>
                      </c:pt>
                      <c:pt idx="58" formatCode="0">
                        <c:v>6</c:v>
                      </c:pt>
                      <c:pt idx="59" formatCode="0">
                        <c:v>6</c:v>
                      </c:pt>
                      <c:pt idx="60" formatCode="0">
                        <c:v>5</c:v>
                      </c:pt>
                      <c:pt idx="61" formatCode="0">
                        <c:v>6</c:v>
                      </c:pt>
                      <c:pt idx="62" formatCode="0">
                        <c:v>6</c:v>
                      </c:pt>
                      <c:pt idx="63" formatCode="0">
                        <c:v>6</c:v>
                      </c:pt>
                      <c:pt idx="64" formatCode="0">
                        <c:v>6</c:v>
                      </c:pt>
                      <c:pt idx="65" formatCode="0">
                        <c:v>5</c:v>
                      </c:pt>
                      <c:pt idx="66" formatCode="0">
                        <c:v>5</c:v>
                      </c:pt>
                      <c:pt idx="67" formatCode="0">
                        <c:v>5</c:v>
                      </c:pt>
                      <c:pt idx="68" formatCode="0">
                        <c:v>5</c:v>
                      </c:pt>
                      <c:pt idx="69" formatCode="0">
                        <c:v>5</c:v>
                      </c:pt>
                      <c:pt idx="70" formatCode="0">
                        <c:v>5</c:v>
                      </c:pt>
                      <c:pt idx="71" formatCode="0">
                        <c:v>5</c:v>
                      </c:pt>
                      <c:pt idx="72" formatCode="0">
                        <c:v>4</c:v>
                      </c:pt>
                      <c:pt idx="73" formatCode="0">
                        <c:v>5</c:v>
                      </c:pt>
                      <c:pt idx="74" formatCode="0">
                        <c:v>5</c:v>
                      </c:pt>
                      <c:pt idx="75" formatCode="0">
                        <c:v>4</c:v>
                      </c:pt>
                      <c:pt idx="76" formatCode="0">
                        <c:v>4</c:v>
                      </c:pt>
                      <c:pt idx="77" formatCode="0">
                        <c:v>3</c:v>
                      </c:pt>
                      <c:pt idx="78" formatCode="0">
                        <c:v>3</c:v>
                      </c:pt>
                      <c:pt idx="79" formatCode="0">
                        <c:v>3</c:v>
                      </c:pt>
                      <c:pt idx="80" formatCode="0">
                        <c:v>3</c:v>
                      </c:pt>
                      <c:pt idx="81" formatCode="0">
                        <c:v>4</c:v>
                      </c:pt>
                      <c:pt idx="82" formatCode="0">
                        <c:v>4</c:v>
                      </c:pt>
                      <c:pt idx="83" formatCode="0">
                        <c:v>4</c:v>
                      </c:pt>
                      <c:pt idx="84" formatCode="0">
                        <c:v>4</c:v>
                      </c:pt>
                      <c:pt idx="85" formatCode="0">
                        <c:v>4</c:v>
                      </c:pt>
                      <c:pt idx="86" formatCode="0">
                        <c:v>4</c:v>
                      </c:pt>
                      <c:pt idx="87" formatCode="0">
                        <c:v>4</c:v>
                      </c:pt>
                      <c:pt idx="88" formatCode="0">
                        <c:v>4</c:v>
                      </c:pt>
                      <c:pt idx="89" formatCode="0">
                        <c:v>5</c:v>
                      </c:pt>
                      <c:pt idx="90" formatCode="0">
                        <c:v>6</c:v>
                      </c:pt>
                      <c:pt idx="91" formatCode="0">
                        <c:v>5</c:v>
                      </c:pt>
                      <c:pt idx="92" formatCode="0">
                        <c:v>5</c:v>
                      </c:pt>
                      <c:pt idx="93" formatCode="0">
                        <c:v>5</c:v>
                      </c:pt>
                      <c:pt idx="94" formatCode="0">
                        <c:v>4</c:v>
                      </c:pt>
                      <c:pt idx="95" formatCode="0">
                        <c:v>3</c:v>
                      </c:pt>
                      <c:pt idx="96" formatCode="0">
                        <c:v>3</c:v>
                      </c:pt>
                      <c:pt idx="97" formatCode="0">
                        <c:v>3</c:v>
                      </c:pt>
                      <c:pt idx="98" formatCode="0">
                        <c:v>4</c:v>
                      </c:pt>
                      <c:pt idx="99" formatCode="0">
                        <c:v>3</c:v>
                      </c:pt>
                      <c:pt idx="100" formatCode="0">
                        <c:v>3</c:v>
                      </c:pt>
                      <c:pt idx="101" formatCode="0">
                        <c:v>3</c:v>
                      </c:pt>
                      <c:pt idx="102" formatCode="0">
                        <c:v>3</c:v>
                      </c:pt>
                      <c:pt idx="103" formatCode="0">
                        <c:v>3</c:v>
                      </c:pt>
                    </c:numCache>
                  </c:numRef>
                </c:val>
                <c:extLst xmlns:c15="http://schemas.microsoft.com/office/drawing/2012/chart">
                  <c:ext xmlns:c16="http://schemas.microsoft.com/office/drawing/2014/chart" uri="{C3380CC4-5D6E-409C-BE32-E72D297353CC}">
                    <c16:uniqueId val="{0000002B-4C01-4381-9874-374E1597C4A7}"/>
                  </c:ext>
                </c:extLst>
              </c15:ser>
            </c15:filteredAreaSeries>
            <c15:filteredAreaSeries>
              <c15:ser>
                <c:idx val="41"/>
                <c:order val="41"/>
                <c:tx>
                  <c:strRef>
                    <c:extLst xmlns:c15="http://schemas.microsoft.com/office/drawing/2012/chart">
                      <c:ext xmlns:c15="http://schemas.microsoft.com/office/drawing/2012/chart" uri="{02D57815-91ED-43cb-92C2-25804820EDAC}">
                        <c15:formulaRef>
                          <c15:sqref>'Table for graphs 25-27'!$A$43</c15:sqref>
                        </c15:formulaRef>
                      </c:ext>
                    </c:extLst>
                    <c:strCache>
                      <c:ptCount val="1"/>
                      <c:pt idx="0">
                        <c:v>Skin - Trajectory 25/26</c:v>
                      </c:pt>
                    </c:strCache>
                  </c:strRef>
                </c:tx>
                <c:spPr>
                  <a:solidFill>
                    <a:schemeClr val="accent6">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25-27'!$B$43:$FA$43</c15:sqref>
                        </c15:formulaRef>
                      </c:ext>
                    </c:extLst>
                    <c:numCache>
                      <c:formatCode>General</c:formatCode>
                      <c:ptCount val="156"/>
                      <c:pt idx="52" formatCode="0">
                        <c:v>27</c:v>
                      </c:pt>
                      <c:pt idx="53" formatCode="0">
                        <c:v>25</c:v>
                      </c:pt>
                      <c:pt idx="54" formatCode="0">
                        <c:v>24</c:v>
                      </c:pt>
                      <c:pt idx="55" formatCode="0">
                        <c:v>22</c:v>
                      </c:pt>
                      <c:pt idx="56" formatCode="0">
                        <c:v>20</c:v>
                      </c:pt>
                      <c:pt idx="57" formatCode="0">
                        <c:v>19</c:v>
                      </c:pt>
                      <c:pt idx="58" formatCode="0">
                        <c:v>18</c:v>
                      </c:pt>
                      <c:pt idx="59" formatCode="0">
                        <c:v>17</c:v>
                      </c:pt>
                      <c:pt idx="60" formatCode="0">
                        <c:v>15</c:v>
                      </c:pt>
                      <c:pt idx="61" formatCode="0">
                        <c:v>14</c:v>
                      </c:pt>
                      <c:pt idx="62" formatCode="0">
                        <c:v>12</c:v>
                      </c:pt>
                      <c:pt idx="63" formatCode="0">
                        <c:v>13</c:v>
                      </c:pt>
                      <c:pt idx="64" formatCode="0">
                        <c:v>14</c:v>
                      </c:pt>
                      <c:pt idx="65" formatCode="0">
                        <c:v>16</c:v>
                      </c:pt>
                      <c:pt idx="66" formatCode="0">
                        <c:v>17</c:v>
                      </c:pt>
                      <c:pt idx="67" formatCode="0">
                        <c:v>19</c:v>
                      </c:pt>
                      <c:pt idx="68" formatCode="0">
                        <c:v>22</c:v>
                      </c:pt>
                      <c:pt idx="69" formatCode="0">
                        <c:v>24</c:v>
                      </c:pt>
                      <c:pt idx="70" formatCode="0">
                        <c:v>27</c:v>
                      </c:pt>
                      <c:pt idx="71" formatCode="0">
                        <c:v>29</c:v>
                      </c:pt>
                      <c:pt idx="72" formatCode="0">
                        <c:v>32</c:v>
                      </c:pt>
                      <c:pt idx="73" formatCode="0">
                        <c:v>36</c:v>
                      </c:pt>
                      <c:pt idx="74" formatCode="0">
                        <c:v>41</c:v>
                      </c:pt>
                      <c:pt idx="75" formatCode="0">
                        <c:v>40</c:v>
                      </c:pt>
                      <c:pt idx="76" formatCode="0">
                        <c:v>38</c:v>
                      </c:pt>
                      <c:pt idx="77" formatCode="0">
                        <c:v>34</c:v>
                      </c:pt>
                      <c:pt idx="78" formatCode="0">
                        <c:v>33</c:v>
                      </c:pt>
                      <c:pt idx="79" formatCode="0">
                        <c:v>31</c:v>
                      </c:pt>
                      <c:pt idx="80" formatCode="0">
                        <c:v>29</c:v>
                      </c:pt>
                      <c:pt idx="81" formatCode="0">
                        <c:v>27</c:v>
                      </c:pt>
                      <c:pt idx="82" formatCode="0">
                        <c:v>26</c:v>
                      </c:pt>
                      <c:pt idx="83" formatCode="0">
                        <c:v>24</c:v>
                      </c:pt>
                      <c:pt idx="84" formatCode="0">
                        <c:v>22</c:v>
                      </c:pt>
                      <c:pt idx="85" formatCode="0">
                        <c:v>20</c:v>
                      </c:pt>
                      <c:pt idx="86" formatCode="0">
                        <c:v>20</c:v>
                      </c:pt>
                      <c:pt idx="87" formatCode="0">
                        <c:v>22</c:v>
                      </c:pt>
                      <c:pt idx="88" formatCode="0">
                        <c:v>23</c:v>
                      </c:pt>
                      <c:pt idx="89" formatCode="0">
                        <c:v>25</c:v>
                      </c:pt>
                      <c:pt idx="90" formatCode="0">
                        <c:v>28</c:v>
                      </c:pt>
                      <c:pt idx="91" formatCode="0">
                        <c:v>22</c:v>
                      </c:pt>
                      <c:pt idx="92" formatCode="0">
                        <c:v>20</c:v>
                      </c:pt>
                      <c:pt idx="93" formatCode="0">
                        <c:v>19</c:v>
                      </c:pt>
                      <c:pt idx="94" formatCode="0">
                        <c:v>18</c:v>
                      </c:pt>
                      <c:pt idx="95" formatCode="0">
                        <c:v>17</c:v>
                      </c:pt>
                      <c:pt idx="96" formatCode="0">
                        <c:v>16</c:v>
                      </c:pt>
                      <c:pt idx="97" formatCode="0">
                        <c:v>15</c:v>
                      </c:pt>
                      <c:pt idx="98" formatCode="0">
                        <c:v>14</c:v>
                      </c:pt>
                      <c:pt idx="99" formatCode="0">
                        <c:v>13</c:v>
                      </c:pt>
                      <c:pt idx="100" formatCode="0">
                        <c:v>15</c:v>
                      </c:pt>
                      <c:pt idx="101" formatCode="0">
                        <c:v>15</c:v>
                      </c:pt>
                      <c:pt idx="102" formatCode="0">
                        <c:v>14</c:v>
                      </c:pt>
                      <c:pt idx="103" formatCode="0">
                        <c:v>13</c:v>
                      </c:pt>
                    </c:numCache>
                  </c:numRef>
                </c:val>
                <c:extLst xmlns:c15="http://schemas.microsoft.com/office/drawing/2012/chart">
                  <c:ext xmlns:c16="http://schemas.microsoft.com/office/drawing/2014/chart" uri="{C3380CC4-5D6E-409C-BE32-E72D297353CC}">
                    <c16:uniqueId val="{0000002C-4C01-4381-9874-374E1597C4A7}"/>
                  </c:ext>
                </c:extLst>
              </c15:ser>
            </c15:filteredAreaSeries>
            <c15:filteredAreaSeries>
              <c15:ser>
                <c:idx val="42"/>
                <c:order val="42"/>
                <c:tx>
                  <c:strRef>
                    <c:extLst xmlns:c15="http://schemas.microsoft.com/office/drawing/2012/chart">
                      <c:ext xmlns:c15="http://schemas.microsoft.com/office/drawing/2012/chart" uri="{02D57815-91ED-43cb-92C2-25804820EDAC}">
                        <c15:formulaRef>
                          <c15:sqref>'Table for graphs 25-27'!$A$44</c15:sqref>
                        </c15:formulaRef>
                      </c:ext>
                    </c:extLst>
                    <c:strCache>
                      <c:ptCount val="1"/>
                      <c:pt idx="0">
                        <c:v>Upper Gastrointestinal - Trajectory 25/26</c:v>
                      </c:pt>
                    </c:strCache>
                  </c:strRef>
                </c:tx>
                <c:spPr>
                  <a:solidFill>
                    <a:schemeClr val="accent1">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25-27'!$B$44:$FA$44</c15:sqref>
                        </c15:formulaRef>
                      </c:ext>
                    </c:extLst>
                    <c:numCache>
                      <c:formatCode>General</c:formatCode>
                      <c:ptCount val="156"/>
                      <c:pt idx="52" formatCode="0">
                        <c:v>23</c:v>
                      </c:pt>
                      <c:pt idx="53" formatCode="0">
                        <c:v>23</c:v>
                      </c:pt>
                      <c:pt idx="54" formatCode="0">
                        <c:v>22</c:v>
                      </c:pt>
                      <c:pt idx="55" formatCode="0">
                        <c:v>21</c:v>
                      </c:pt>
                      <c:pt idx="56" formatCode="0">
                        <c:v>20</c:v>
                      </c:pt>
                      <c:pt idx="57" formatCode="0">
                        <c:v>20</c:v>
                      </c:pt>
                      <c:pt idx="58" formatCode="0">
                        <c:v>17</c:v>
                      </c:pt>
                      <c:pt idx="59" formatCode="0">
                        <c:v>17</c:v>
                      </c:pt>
                      <c:pt idx="60" formatCode="0">
                        <c:v>17</c:v>
                      </c:pt>
                      <c:pt idx="61" formatCode="0">
                        <c:v>18</c:v>
                      </c:pt>
                      <c:pt idx="62" formatCode="0">
                        <c:v>17</c:v>
                      </c:pt>
                      <c:pt idx="63" formatCode="0">
                        <c:v>16</c:v>
                      </c:pt>
                      <c:pt idx="64" formatCode="0">
                        <c:v>16</c:v>
                      </c:pt>
                      <c:pt idx="65" formatCode="0">
                        <c:v>18</c:v>
                      </c:pt>
                      <c:pt idx="66" formatCode="0">
                        <c:v>18</c:v>
                      </c:pt>
                      <c:pt idx="67" formatCode="0">
                        <c:v>18</c:v>
                      </c:pt>
                      <c:pt idx="68" formatCode="0">
                        <c:v>18</c:v>
                      </c:pt>
                      <c:pt idx="69" formatCode="0">
                        <c:v>19</c:v>
                      </c:pt>
                      <c:pt idx="70" formatCode="0">
                        <c:v>19</c:v>
                      </c:pt>
                      <c:pt idx="71" formatCode="0">
                        <c:v>18</c:v>
                      </c:pt>
                      <c:pt idx="72" formatCode="0">
                        <c:v>18</c:v>
                      </c:pt>
                      <c:pt idx="73" formatCode="0">
                        <c:v>17</c:v>
                      </c:pt>
                      <c:pt idx="74" formatCode="0">
                        <c:v>18</c:v>
                      </c:pt>
                      <c:pt idx="75" formatCode="0">
                        <c:v>19</c:v>
                      </c:pt>
                      <c:pt idx="76" formatCode="0">
                        <c:v>17</c:v>
                      </c:pt>
                      <c:pt idx="77" formatCode="0">
                        <c:v>16</c:v>
                      </c:pt>
                      <c:pt idx="78" formatCode="0">
                        <c:v>15</c:v>
                      </c:pt>
                      <c:pt idx="79" formatCode="0">
                        <c:v>14</c:v>
                      </c:pt>
                      <c:pt idx="80" formatCode="0">
                        <c:v>14</c:v>
                      </c:pt>
                      <c:pt idx="81" formatCode="0">
                        <c:v>14</c:v>
                      </c:pt>
                      <c:pt idx="82" formatCode="0">
                        <c:v>14</c:v>
                      </c:pt>
                      <c:pt idx="83" formatCode="0">
                        <c:v>16</c:v>
                      </c:pt>
                      <c:pt idx="84" formatCode="0">
                        <c:v>15</c:v>
                      </c:pt>
                      <c:pt idx="85" formatCode="0">
                        <c:v>15</c:v>
                      </c:pt>
                      <c:pt idx="86" formatCode="0">
                        <c:v>14</c:v>
                      </c:pt>
                      <c:pt idx="87" formatCode="0">
                        <c:v>13</c:v>
                      </c:pt>
                      <c:pt idx="88" formatCode="0">
                        <c:v>14</c:v>
                      </c:pt>
                      <c:pt idx="89" formatCode="0">
                        <c:v>15</c:v>
                      </c:pt>
                      <c:pt idx="90" formatCode="0">
                        <c:v>14</c:v>
                      </c:pt>
                      <c:pt idx="91" formatCode="0">
                        <c:v>13</c:v>
                      </c:pt>
                      <c:pt idx="92" formatCode="0">
                        <c:v>13</c:v>
                      </c:pt>
                      <c:pt idx="93" formatCode="0">
                        <c:v>12</c:v>
                      </c:pt>
                      <c:pt idx="94" formatCode="0">
                        <c:v>11</c:v>
                      </c:pt>
                      <c:pt idx="95" formatCode="0">
                        <c:v>10</c:v>
                      </c:pt>
                      <c:pt idx="96" formatCode="0">
                        <c:v>10</c:v>
                      </c:pt>
                      <c:pt idx="97" formatCode="0">
                        <c:v>10</c:v>
                      </c:pt>
                      <c:pt idx="98" formatCode="0">
                        <c:v>10</c:v>
                      </c:pt>
                      <c:pt idx="99" formatCode="0">
                        <c:v>10</c:v>
                      </c:pt>
                      <c:pt idx="100" formatCode="0">
                        <c:v>10</c:v>
                      </c:pt>
                      <c:pt idx="101" formatCode="0">
                        <c:v>10</c:v>
                      </c:pt>
                      <c:pt idx="102" formatCode="0">
                        <c:v>11</c:v>
                      </c:pt>
                      <c:pt idx="103" formatCode="0">
                        <c:v>11</c:v>
                      </c:pt>
                    </c:numCache>
                  </c:numRef>
                </c:val>
                <c:extLst xmlns:c15="http://schemas.microsoft.com/office/drawing/2012/chart">
                  <c:ext xmlns:c16="http://schemas.microsoft.com/office/drawing/2014/chart" uri="{C3380CC4-5D6E-409C-BE32-E72D297353CC}">
                    <c16:uniqueId val="{0000002D-4C01-4381-9874-374E1597C4A7}"/>
                  </c:ext>
                </c:extLst>
              </c15:ser>
            </c15:filteredAreaSeries>
            <c15:filteredAreaSeries>
              <c15:ser>
                <c:idx val="43"/>
                <c:order val="43"/>
                <c:tx>
                  <c:strRef>
                    <c:extLst xmlns:c15="http://schemas.microsoft.com/office/drawing/2012/chart">
                      <c:ext xmlns:c15="http://schemas.microsoft.com/office/drawing/2012/chart" uri="{02D57815-91ED-43cb-92C2-25804820EDAC}">
                        <c15:formulaRef>
                          <c15:sqref>'Table for graphs 25-27'!$A$45</c15:sqref>
                        </c15:formulaRef>
                      </c:ext>
                    </c:extLst>
                    <c:strCache>
                      <c:ptCount val="1"/>
                      <c:pt idx="0">
                        <c:v>Urological - Trajectory 25/26</c:v>
                      </c:pt>
                    </c:strCache>
                  </c:strRef>
                </c:tx>
                <c:spPr>
                  <a:solidFill>
                    <a:schemeClr val="accent2">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25-27'!$B$45:$FA$45</c15:sqref>
                        </c15:formulaRef>
                      </c:ext>
                    </c:extLst>
                    <c:numCache>
                      <c:formatCode>General</c:formatCode>
                      <c:ptCount val="156"/>
                      <c:pt idx="52" formatCode="0">
                        <c:v>34</c:v>
                      </c:pt>
                      <c:pt idx="53" formatCode="0">
                        <c:v>34</c:v>
                      </c:pt>
                      <c:pt idx="54" formatCode="0">
                        <c:v>34</c:v>
                      </c:pt>
                      <c:pt idx="55" formatCode="0">
                        <c:v>34</c:v>
                      </c:pt>
                      <c:pt idx="56" formatCode="0">
                        <c:v>33</c:v>
                      </c:pt>
                      <c:pt idx="57" formatCode="0">
                        <c:v>32</c:v>
                      </c:pt>
                      <c:pt idx="58" formatCode="0">
                        <c:v>32</c:v>
                      </c:pt>
                      <c:pt idx="59" formatCode="0">
                        <c:v>32</c:v>
                      </c:pt>
                      <c:pt idx="60" formatCode="0">
                        <c:v>31</c:v>
                      </c:pt>
                      <c:pt idx="61" formatCode="0">
                        <c:v>33</c:v>
                      </c:pt>
                      <c:pt idx="62" formatCode="0">
                        <c:v>32</c:v>
                      </c:pt>
                      <c:pt idx="63" formatCode="0">
                        <c:v>31</c:v>
                      </c:pt>
                      <c:pt idx="64" formatCode="0">
                        <c:v>31</c:v>
                      </c:pt>
                      <c:pt idx="65" formatCode="0">
                        <c:v>31</c:v>
                      </c:pt>
                      <c:pt idx="66" formatCode="0">
                        <c:v>30</c:v>
                      </c:pt>
                      <c:pt idx="67" formatCode="0">
                        <c:v>29</c:v>
                      </c:pt>
                      <c:pt idx="68" formatCode="0">
                        <c:v>29</c:v>
                      </c:pt>
                      <c:pt idx="69" formatCode="0">
                        <c:v>30</c:v>
                      </c:pt>
                      <c:pt idx="70" formatCode="0">
                        <c:v>29</c:v>
                      </c:pt>
                      <c:pt idx="71" formatCode="0">
                        <c:v>28</c:v>
                      </c:pt>
                      <c:pt idx="72" formatCode="0">
                        <c:v>29</c:v>
                      </c:pt>
                      <c:pt idx="73" formatCode="0">
                        <c:v>31</c:v>
                      </c:pt>
                      <c:pt idx="74" formatCode="0">
                        <c:v>28</c:v>
                      </c:pt>
                      <c:pt idx="75" formatCode="0">
                        <c:v>28</c:v>
                      </c:pt>
                      <c:pt idx="76" formatCode="0">
                        <c:v>28</c:v>
                      </c:pt>
                      <c:pt idx="77" formatCode="0">
                        <c:v>27</c:v>
                      </c:pt>
                      <c:pt idx="78" formatCode="0">
                        <c:v>27</c:v>
                      </c:pt>
                      <c:pt idx="79" formatCode="0">
                        <c:v>26</c:v>
                      </c:pt>
                      <c:pt idx="80" formatCode="0">
                        <c:v>25</c:v>
                      </c:pt>
                      <c:pt idx="81" formatCode="0">
                        <c:v>25</c:v>
                      </c:pt>
                      <c:pt idx="82" formatCode="0">
                        <c:v>24</c:v>
                      </c:pt>
                      <c:pt idx="83" formatCode="0">
                        <c:v>23</c:v>
                      </c:pt>
                      <c:pt idx="84" formatCode="0">
                        <c:v>22</c:v>
                      </c:pt>
                      <c:pt idx="85" formatCode="0">
                        <c:v>21</c:v>
                      </c:pt>
                      <c:pt idx="86" formatCode="0">
                        <c:v>20</c:v>
                      </c:pt>
                      <c:pt idx="87" formatCode="0">
                        <c:v>20</c:v>
                      </c:pt>
                      <c:pt idx="88" formatCode="0">
                        <c:v>21</c:v>
                      </c:pt>
                      <c:pt idx="89" formatCode="0">
                        <c:v>20</c:v>
                      </c:pt>
                      <c:pt idx="90" formatCode="0">
                        <c:v>20</c:v>
                      </c:pt>
                      <c:pt idx="91" formatCode="0">
                        <c:v>22</c:v>
                      </c:pt>
                      <c:pt idx="92" formatCode="0">
                        <c:v>21</c:v>
                      </c:pt>
                      <c:pt idx="93" formatCode="0">
                        <c:v>21</c:v>
                      </c:pt>
                      <c:pt idx="94" formatCode="0">
                        <c:v>19</c:v>
                      </c:pt>
                      <c:pt idx="95" formatCode="0">
                        <c:v>18</c:v>
                      </c:pt>
                      <c:pt idx="96" formatCode="0">
                        <c:v>17</c:v>
                      </c:pt>
                      <c:pt idx="97" formatCode="0">
                        <c:v>16</c:v>
                      </c:pt>
                      <c:pt idx="98" formatCode="0">
                        <c:v>18</c:v>
                      </c:pt>
                      <c:pt idx="99" formatCode="0">
                        <c:v>15</c:v>
                      </c:pt>
                      <c:pt idx="100" formatCode="0">
                        <c:v>14</c:v>
                      </c:pt>
                      <c:pt idx="101" formatCode="0">
                        <c:v>14</c:v>
                      </c:pt>
                      <c:pt idx="102" formatCode="0">
                        <c:v>14</c:v>
                      </c:pt>
                      <c:pt idx="103" formatCode="0">
                        <c:v>14</c:v>
                      </c:pt>
                    </c:numCache>
                  </c:numRef>
                </c:val>
                <c:extLst xmlns:c15="http://schemas.microsoft.com/office/drawing/2012/chart">
                  <c:ext xmlns:c16="http://schemas.microsoft.com/office/drawing/2014/chart" uri="{C3380CC4-5D6E-409C-BE32-E72D297353CC}">
                    <c16:uniqueId val="{0000002E-4C01-4381-9874-374E1597C4A7}"/>
                  </c:ext>
                </c:extLst>
              </c15:ser>
            </c15:filteredAreaSeries>
            <c15:filteredAreaSeries>
              <c15:ser>
                <c:idx val="45"/>
                <c:order val="45"/>
                <c:tx>
                  <c:strRef>
                    <c:extLst xmlns:c15="http://schemas.microsoft.com/office/drawing/2012/chart">
                      <c:ext xmlns:c15="http://schemas.microsoft.com/office/drawing/2012/chart" uri="{02D57815-91ED-43cb-92C2-25804820EDAC}">
                        <c15:formulaRef>
                          <c15:sqref>'Table for graphs 25-27'!$A$47</c15:sqref>
                        </c15:formulaRef>
                      </c:ext>
                    </c:extLst>
                    <c:strCache>
                      <c:ptCount val="1"/>
                      <c:pt idx="0">
                        <c:v>Acute Leukaemia - Trajectory 26/27</c:v>
                      </c:pt>
                    </c:strCache>
                  </c:strRef>
                </c:tx>
                <c:spPr>
                  <a:solidFill>
                    <a:schemeClr val="accent4">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25-27'!$B$47:$FA$47</c15:sqref>
                        </c15:formulaRef>
                      </c:ext>
                    </c:extLst>
                    <c:numCache>
                      <c:formatCode>General</c:formatCode>
                      <c:ptCount val="156"/>
                      <c:pt idx="104" formatCode="0">
                        <c:v>0</c:v>
                      </c:pt>
                      <c:pt idx="105" formatCode="0">
                        <c:v>0</c:v>
                      </c:pt>
                      <c:pt idx="106" formatCode="0">
                        <c:v>0</c:v>
                      </c:pt>
                      <c:pt idx="107" formatCode="0">
                        <c:v>0</c:v>
                      </c:pt>
                      <c:pt idx="108" formatCode="0">
                        <c:v>0</c:v>
                      </c:pt>
                      <c:pt idx="109" formatCode="0">
                        <c:v>0</c:v>
                      </c:pt>
                      <c:pt idx="110" formatCode="0">
                        <c:v>0</c:v>
                      </c:pt>
                      <c:pt idx="111" formatCode="0">
                        <c:v>0</c:v>
                      </c:pt>
                      <c:pt idx="112" formatCode="0">
                        <c:v>0</c:v>
                      </c:pt>
                      <c:pt idx="113" formatCode="0">
                        <c:v>0</c:v>
                      </c:pt>
                      <c:pt idx="114" formatCode="0">
                        <c:v>0</c:v>
                      </c:pt>
                      <c:pt idx="115" formatCode="0">
                        <c:v>0</c:v>
                      </c:pt>
                      <c:pt idx="116" formatCode="0">
                        <c:v>0</c:v>
                      </c:pt>
                      <c:pt idx="117" formatCode="0">
                        <c:v>0</c:v>
                      </c:pt>
                      <c:pt idx="118" formatCode="0">
                        <c:v>0</c:v>
                      </c:pt>
                      <c:pt idx="119" formatCode="0">
                        <c:v>0</c:v>
                      </c:pt>
                      <c:pt idx="120" formatCode="0">
                        <c:v>0</c:v>
                      </c:pt>
                      <c:pt idx="121" formatCode="0">
                        <c:v>0</c:v>
                      </c:pt>
                      <c:pt idx="122" formatCode="0">
                        <c:v>0</c:v>
                      </c:pt>
                      <c:pt idx="123" formatCode="0">
                        <c:v>0</c:v>
                      </c:pt>
                      <c:pt idx="124" formatCode="0">
                        <c:v>0</c:v>
                      </c:pt>
                      <c:pt idx="125" formatCode="0">
                        <c:v>0</c:v>
                      </c:pt>
                      <c:pt idx="126" formatCode="0">
                        <c:v>0</c:v>
                      </c:pt>
                      <c:pt idx="127" formatCode="0">
                        <c:v>0</c:v>
                      </c:pt>
                      <c:pt idx="128" formatCode="0">
                        <c:v>0</c:v>
                      </c:pt>
                      <c:pt idx="129" formatCode="0">
                        <c:v>0</c:v>
                      </c:pt>
                      <c:pt idx="130" formatCode="0">
                        <c:v>0</c:v>
                      </c:pt>
                      <c:pt idx="131" formatCode="0">
                        <c:v>0</c:v>
                      </c:pt>
                      <c:pt idx="132" formatCode="0">
                        <c:v>0</c:v>
                      </c:pt>
                      <c:pt idx="133" formatCode="0">
                        <c:v>0</c:v>
                      </c:pt>
                      <c:pt idx="134" formatCode="0">
                        <c:v>0</c:v>
                      </c:pt>
                      <c:pt idx="135" formatCode="0">
                        <c:v>0</c:v>
                      </c:pt>
                      <c:pt idx="136" formatCode="0">
                        <c:v>0</c:v>
                      </c:pt>
                      <c:pt idx="137" formatCode="0">
                        <c:v>0</c:v>
                      </c:pt>
                      <c:pt idx="138" formatCode="0">
                        <c:v>0</c:v>
                      </c:pt>
                      <c:pt idx="139" formatCode="0">
                        <c:v>0</c:v>
                      </c:pt>
                      <c:pt idx="140" formatCode="0">
                        <c:v>0</c:v>
                      </c:pt>
                      <c:pt idx="141" formatCode="0">
                        <c:v>0</c:v>
                      </c:pt>
                      <c:pt idx="142" formatCode="0">
                        <c:v>0</c:v>
                      </c:pt>
                      <c:pt idx="143" formatCode="0">
                        <c:v>0</c:v>
                      </c:pt>
                      <c:pt idx="144" formatCode="0">
                        <c:v>0</c:v>
                      </c:pt>
                      <c:pt idx="145" formatCode="0">
                        <c:v>0</c:v>
                      </c:pt>
                      <c:pt idx="146" formatCode="0">
                        <c:v>0</c:v>
                      </c:pt>
                      <c:pt idx="147" formatCode="0">
                        <c:v>0</c:v>
                      </c:pt>
                      <c:pt idx="148" formatCode="0">
                        <c:v>0</c:v>
                      </c:pt>
                      <c:pt idx="149" formatCode="0">
                        <c:v>0</c:v>
                      </c:pt>
                      <c:pt idx="150" formatCode="0">
                        <c:v>0</c:v>
                      </c:pt>
                      <c:pt idx="151" formatCode="0">
                        <c:v>0</c:v>
                      </c:pt>
                      <c:pt idx="152" formatCode="0">
                        <c:v>0</c:v>
                      </c:pt>
                      <c:pt idx="153" formatCode="0">
                        <c:v>0</c:v>
                      </c:pt>
                      <c:pt idx="154" formatCode="0">
                        <c:v>0</c:v>
                      </c:pt>
                      <c:pt idx="155" formatCode="0">
                        <c:v>0</c:v>
                      </c:pt>
                    </c:numCache>
                  </c:numRef>
                </c:val>
                <c:extLst xmlns:c15="http://schemas.microsoft.com/office/drawing/2012/chart">
                  <c:ext xmlns:c16="http://schemas.microsoft.com/office/drawing/2014/chart" uri="{C3380CC4-5D6E-409C-BE32-E72D297353CC}">
                    <c16:uniqueId val="{0000002F-4C01-4381-9874-374E1597C4A7}"/>
                  </c:ext>
                </c:extLst>
              </c15:ser>
            </c15:filteredAreaSeries>
            <c15:filteredAreaSeries>
              <c15:ser>
                <c:idx val="46"/>
                <c:order val="46"/>
                <c:tx>
                  <c:strRef>
                    <c:extLst xmlns:c15="http://schemas.microsoft.com/office/drawing/2012/chart">
                      <c:ext xmlns:c15="http://schemas.microsoft.com/office/drawing/2012/chart" uri="{02D57815-91ED-43cb-92C2-25804820EDAC}">
                        <c15:formulaRef>
                          <c15:sqref>'Table for graphs 25-27'!$A$48</c15:sqref>
                        </c15:formulaRef>
                      </c:ext>
                    </c:extLst>
                    <c:strCache>
                      <c:ptCount val="1"/>
                      <c:pt idx="0">
                        <c:v>Brain/CNS - Trajectory 26/27</c:v>
                      </c:pt>
                    </c:strCache>
                  </c:strRef>
                </c:tx>
                <c:spPr>
                  <a:solidFill>
                    <a:schemeClr val="accent5">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25-27'!$B$48:$FA$48</c15:sqref>
                        </c15:formulaRef>
                      </c:ext>
                    </c:extLst>
                    <c:numCache>
                      <c:formatCode>General</c:formatCode>
                      <c:ptCount val="156"/>
                      <c:pt idx="104" formatCode="0">
                        <c:v>0</c:v>
                      </c:pt>
                      <c:pt idx="105" formatCode="0">
                        <c:v>0</c:v>
                      </c:pt>
                      <c:pt idx="106" formatCode="0">
                        <c:v>0</c:v>
                      </c:pt>
                      <c:pt idx="107" formatCode="0">
                        <c:v>0</c:v>
                      </c:pt>
                      <c:pt idx="108" formatCode="0">
                        <c:v>0</c:v>
                      </c:pt>
                      <c:pt idx="109" formatCode="0">
                        <c:v>0</c:v>
                      </c:pt>
                      <c:pt idx="110" formatCode="0">
                        <c:v>0</c:v>
                      </c:pt>
                      <c:pt idx="111" formatCode="0">
                        <c:v>0</c:v>
                      </c:pt>
                      <c:pt idx="112" formatCode="0">
                        <c:v>0</c:v>
                      </c:pt>
                      <c:pt idx="113" formatCode="0">
                        <c:v>0</c:v>
                      </c:pt>
                      <c:pt idx="114" formatCode="0">
                        <c:v>0</c:v>
                      </c:pt>
                      <c:pt idx="115" formatCode="0">
                        <c:v>0</c:v>
                      </c:pt>
                      <c:pt idx="116" formatCode="0">
                        <c:v>0</c:v>
                      </c:pt>
                      <c:pt idx="117" formatCode="0">
                        <c:v>0</c:v>
                      </c:pt>
                      <c:pt idx="118" formatCode="0">
                        <c:v>0</c:v>
                      </c:pt>
                      <c:pt idx="119" formatCode="0">
                        <c:v>0</c:v>
                      </c:pt>
                      <c:pt idx="120" formatCode="0">
                        <c:v>0</c:v>
                      </c:pt>
                      <c:pt idx="121" formatCode="0">
                        <c:v>0</c:v>
                      </c:pt>
                      <c:pt idx="122" formatCode="0">
                        <c:v>0</c:v>
                      </c:pt>
                      <c:pt idx="123" formatCode="0">
                        <c:v>0</c:v>
                      </c:pt>
                      <c:pt idx="124" formatCode="0">
                        <c:v>0</c:v>
                      </c:pt>
                      <c:pt idx="125" formatCode="0">
                        <c:v>0</c:v>
                      </c:pt>
                      <c:pt idx="126" formatCode="0">
                        <c:v>0</c:v>
                      </c:pt>
                      <c:pt idx="127" formatCode="0">
                        <c:v>0</c:v>
                      </c:pt>
                      <c:pt idx="128" formatCode="0">
                        <c:v>0</c:v>
                      </c:pt>
                      <c:pt idx="129" formatCode="0">
                        <c:v>0</c:v>
                      </c:pt>
                      <c:pt idx="130" formatCode="0">
                        <c:v>0</c:v>
                      </c:pt>
                      <c:pt idx="131" formatCode="0">
                        <c:v>0</c:v>
                      </c:pt>
                      <c:pt idx="132" formatCode="0">
                        <c:v>0</c:v>
                      </c:pt>
                      <c:pt idx="133" formatCode="0">
                        <c:v>0</c:v>
                      </c:pt>
                      <c:pt idx="134" formatCode="0">
                        <c:v>0</c:v>
                      </c:pt>
                      <c:pt idx="135" formatCode="0">
                        <c:v>0</c:v>
                      </c:pt>
                      <c:pt idx="136" formatCode="0">
                        <c:v>0</c:v>
                      </c:pt>
                      <c:pt idx="137" formatCode="0">
                        <c:v>0</c:v>
                      </c:pt>
                      <c:pt idx="138" formatCode="0">
                        <c:v>0</c:v>
                      </c:pt>
                      <c:pt idx="139" formatCode="0">
                        <c:v>0</c:v>
                      </c:pt>
                      <c:pt idx="140" formatCode="0">
                        <c:v>0</c:v>
                      </c:pt>
                      <c:pt idx="141" formatCode="0">
                        <c:v>0</c:v>
                      </c:pt>
                      <c:pt idx="142" formatCode="0">
                        <c:v>0</c:v>
                      </c:pt>
                      <c:pt idx="143" formatCode="0">
                        <c:v>0</c:v>
                      </c:pt>
                      <c:pt idx="144" formatCode="0">
                        <c:v>0</c:v>
                      </c:pt>
                      <c:pt idx="145" formatCode="0">
                        <c:v>0</c:v>
                      </c:pt>
                      <c:pt idx="146" formatCode="0">
                        <c:v>0</c:v>
                      </c:pt>
                      <c:pt idx="147" formatCode="0">
                        <c:v>0</c:v>
                      </c:pt>
                      <c:pt idx="148" formatCode="0">
                        <c:v>0</c:v>
                      </c:pt>
                      <c:pt idx="149" formatCode="0">
                        <c:v>0</c:v>
                      </c:pt>
                      <c:pt idx="150" formatCode="0">
                        <c:v>0</c:v>
                      </c:pt>
                      <c:pt idx="151" formatCode="0">
                        <c:v>0</c:v>
                      </c:pt>
                      <c:pt idx="152" formatCode="0">
                        <c:v>0</c:v>
                      </c:pt>
                      <c:pt idx="153" formatCode="0">
                        <c:v>0</c:v>
                      </c:pt>
                      <c:pt idx="154" formatCode="0">
                        <c:v>0</c:v>
                      </c:pt>
                      <c:pt idx="155" formatCode="0">
                        <c:v>0</c:v>
                      </c:pt>
                    </c:numCache>
                  </c:numRef>
                </c:val>
                <c:extLst xmlns:c15="http://schemas.microsoft.com/office/drawing/2012/chart">
                  <c:ext xmlns:c16="http://schemas.microsoft.com/office/drawing/2014/chart" uri="{C3380CC4-5D6E-409C-BE32-E72D297353CC}">
                    <c16:uniqueId val="{00000030-4C01-4381-9874-374E1597C4A7}"/>
                  </c:ext>
                </c:extLst>
              </c15:ser>
            </c15:filteredAreaSeries>
            <c15:filteredAreaSeries>
              <c15:ser>
                <c:idx val="47"/>
                <c:order val="47"/>
                <c:tx>
                  <c:strRef>
                    <c:extLst xmlns:c15="http://schemas.microsoft.com/office/drawing/2012/chart">
                      <c:ext xmlns:c15="http://schemas.microsoft.com/office/drawing/2012/chart" uri="{02D57815-91ED-43cb-92C2-25804820EDAC}">
                        <c15:formulaRef>
                          <c15:sqref>'Table for graphs 25-27'!$A$49</c15:sqref>
                        </c15:formulaRef>
                      </c:ext>
                    </c:extLst>
                    <c:strCache>
                      <c:ptCount val="1"/>
                      <c:pt idx="0">
                        <c:v>Breast - Trajectory 26/27</c:v>
                      </c:pt>
                    </c:strCache>
                  </c:strRef>
                </c:tx>
                <c:spPr>
                  <a:solidFill>
                    <a:schemeClr val="accent6">
                      <a:lumMod val="7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25-27'!$B$49:$FA$49</c15:sqref>
                        </c15:formulaRef>
                      </c:ext>
                    </c:extLst>
                    <c:numCache>
                      <c:formatCode>General</c:formatCode>
                      <c:ptCount val="156"/>
                      <c:pt idx="104" formatCode="0">
                        <c:v>7</c:v>
                      </c:pt>
                      <c:pt idx="105" formatCode="0">
                        <c:v>7</c:v>
                      </c:pt>
                      <c:pt idx="106" formatCode="0">
                        <c:v>8</c:v>
                      </c:pt>
                      <c:pt idx="107" formatCode="0">
                        <c:v>8</c:v>
                      </c:pt>
                      <c:pt idx="108" formatCode="0">
                        <c:v>8</c:v>
                      </c:pt>
                      <c:pt idx="109" formatCode="0">
                        <c:v>7</c:v>
                      </c:pt>
                      <c:pt idx="110" formatCode="0">
                        <c:v>7</c:v>
                      </c:pt>
                      <c:pt idx="111" formatCode="0">
                        <c:v>7</c:v>
                      </c:pt>
                      <c:pt idx="112" formatCode="0">
                        <c:v>7</c:v>
                      </c:pt>
                      <c:pt idx="113" formatCode="0">
                        <c:v>6</c:v>
                      </c:pt>
                      <c:pt idx="114" formatCode="0">
                        <c:v>6</c:v>
                      </c:pt>
                      <c:pt idx="115" formatCode="0">
                        <c:v>6</c:v>
                      </c:pt>
                      <c:pt idx="116" formatCode="0">
                        <c:v>6</c:v>
                      </c:pt>
                      <c:pt idx="117" formatCode="0">
                        <c:v>6</c:v>
                      </c:pt>
                      <c:pt idx="118" formatCode="0">
                        <c:v>6</c:v>
                      </c:pt>
                      <c:pt idx="119" formatCode="0">
                        <c:v>6</c:v>
                      </c:pt>
                      <c:pt idx="120" formatCode="0">
                        <c:v>6</c:v>
                      </c:pt>
                      <c:pt idx="121" formatCode="0">
                        <c:v>7</c:v>
                      </c:pt>
                      <c:pt idx="122" formatCode="0">
                        <c:v>7</c:v>
                      </c:pt>
                      <c:pt idx="123" formatCode="0">
                        <c:v>7</c:v>
                      </c:pt>
                      <c:pt idx="124" formatCode="0">
                        <c:v>7</c:v>
                      </c:pt>
                      <c:pt idx="125" formatCode="0">
                        <c:v>7</c:v>
                      </c:pt>
                      <c:pt idx="126" formatCode="0">
                        <c:v>7</c:v>
                      </c:pt>
                      <c:pt idx="127" formatCode="0">
                        <c:v>6</c:v>
                      </c:pt>
                      <c:pt idx="128" formatCode="0">
                        <c:v>6</c:v>
                      </c:pt>
                      <c:pt idx="129" formatCode="0">
                        <c:v>6</c:v>
                      </c:pt>
                      <c:pt idx="130" formatCode="0">
                        <c:v>6</c:v>
                      </c:pt>
                      <c:pt idx="131" formatCode="0">
                        <c:v>6</c:v>
                      </c:pt>
                      <c:pt idx="132" formatCode="0">
                        <c:v>5</c:v>
                      </c:pt>
                      <c:pt idx="133" formatCode="0">
                        <c:v>5</c:v>
                      </c:pt>
                      <c:pt idx="134" formatCode="0">
                        <c:v>5</c:v>
                      </c:pt>
                      <c:pt idx="135" formatCode="0">
                        <c:v>5</c:v>
                      </c:pt>
                      <c:pt idx="136" formatCode="0">
                        <c:v>5</c:v>
                      </c:pt>
                      <c:pt idx="137" formatCode="0">
                        <c:v>5</c:v>
                      </c:pt>
                      <c:pt idx="138" formatCode="0">
                        <c:v>5</c:v>
                      </c:pt>
                      <c:pt idx="139" formatCode="0">
                        <c:v>6</c:v>
                      </c:pt>
                      <c:pt idx="140" formatCode="0">
                        <c:v>8</c:v>
                      </c:pt>
                      <c:pt idx="141" formatCode="0">
                        <c:v>10</c:v>
                      </c:pt>
                      <c:pt idx="142" formatCode="0">
                        <c:v>12</c:v>
                      </c:pt>
                      <c:pt idx="143" formatCode="0">
                        <c:v>13</c:v>
                      </c:pt>
                      <c:pt idx="144" formatCode="0">
                        <c:v>12</c:v>
                      </c:pt>
                      <c:pt idx="145" formatCode="0">
                        <c:v>11</c:v>
                      </c:pt>
                      <c:pt idx="146" formatCode="0">
                        <c:v>11</c:v>
                      </c:pt>
                      <c:pt idx="147" formatCode="0">
                        <c:v>9</c:v>
                      </c:pt>
                      <c:pt idx="148" formatCode="0">
                        <c:v>9</c:v>
                      </c:pt>
                      <c:pt idx="149" formatCode="0">
                        <c:v>8</c:v>
                      </c:pt>
                      <c:pt idx="150" formatCode="0">
                        <c:v>8</c:v>
                      </c:pt>
                      <c:pt idx="151" formatCode="0">
                        <c:v>7</c:v>
                      </c:pt>
                      <c:pt idx="152" formatCode="0">
                        <c:v>6</c:v>
                      </c:pt>
                      <c:pt idx="153" formatCode="0">
                        <c:v>5</c:v>
                      </c:pt>
                      <c:pt idx="154" formatCode="0">
                        <c:v>5</c:v>
                      </c:pt>
                      <c:pt idx="155" formatCode="0">
                        <c:v>5</c:v>
                      </c:pt>
                    </c:numCache>
                  </c:numRef>
                </c:val>
                <c:extLst xmlns:c15="http://schemas.microsoft.com/office/drawing/2012/chart">
                  <c:ext xmlns:c16="http://schemas.microsoft.com/office/drawing/2014/chart" uri="{C3380CC4-5D6E-409C-BE32-E72D297353CC}">
                    <c16:uniqueId val="{00000031-4C01-4381-9874-374E1597C4A7}"/>
                  </c:ext>
                </c:extLst>
              </c15:ser>
            </c15:filteredAreaSeries>
            <c15:filteredAreaSeries>
              <c15:ser>
                <c:idx val="48"/>
                <c:order val="48"/>
                <c:tx>
                  <c:strRef>
                    <c:extLst xmlns:c15="http://schemas.microsoft.com/office/drawing/2012/chart">
                      <c:ext xmlns:c15="http://schemas.microsoft.com/office/drawing/2012/chart" uri="{02D57815-91ED-43cb-92C2-25804820EDAC}">
                        <c15:formulaRef>
                          <c15:sqref>'Table for graphs 25-27'!$A$50</c15:sqref>
                        </c15:formulaRef>
                      </c:ext>
                    </c:extLst>
                    <c:strCache>
                      <c:ptCount val="1"/>
                      <c:pt idx="0">
                        <c:v>Children's cancer - Trajectory 26/27</c:v>
                      </c:pt>
                    </c:strCache>
                  </c:strRef>
                </c:tx>
                <c:spPr>
                  <a:solidFill>
                    <a:schemeClr val="accent1">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25-27'!$B$50:$FA$50</c15:sqref>
                        </c15:formulaRef>
                      </c:ext>
                    </c:extLst>
                    <c:numCache>
                      <c:formatCode>General</c:formatCode>
                      <c:ptCount val="156"/>
                      <c:pt idx="104" formatCode="0">
                        <c:v>0</c:v>
                      </c:pt>
                      <c:pt idx="105" formatCode="0">
                        <c:v>0</c:v>
                      </c:pt>
                      <c:pt idx="106" formatCode="0">
                        <c:v>0</c:v>
                      </c:pt>
                      <c:pt idx="107" formatCode="0">
                        <c:v>0</c:v>
                      </c:pt>
                      <c:pt idx="108" formatCode="0">
                        <c:v>0</c:v>
                      </c:pt>
                      <c:pt idx="109" formatCode="0">
                        <c:v>0</c:v>
                      </c:pt>
                      <c:pt idx="110" formatCode="0">
                        <c:v>0</c:v>
                      </c:pt>
                      <c:pt idx="111" formatCode="0">
                        <c:v>0</c:v>
                      </c:pt>
                      <c:pt idx="112" formatCode="0">
                        <c:v>0</c:v>
                      </c:pt>
                      <c:pt idx="113" formatCode="0">
                        <c:v>0</c:v>
                      </c:pt>
                      <c:pt idx="114" formatCode="0">
                        <c:v>0</c:v>
                      </c:pt>
                      <c:pt idx="115" formatCode="0">
                        <c:v>0</c:v>
                      </c:pt>
                      <c:pt idx="116" formatCode="0">
                        <c:v>0</c:v>
                      </c:pt>
                      <c:pt idx="117" formatCode="0">
                        <c:v>0</c:v>
                      </c:pt>
                      <c:pt idx="118" formatCode="0">
                        <c:v>0</c:v>
                      </c:pt>
                      <c:pt idx="119" formatCode="0">
                        <c:v>0</c:v>
                      </c:pt>
                      <c:pt idx="120" formatCode="0">
                        <c:v>0</c:v>
                      </c:pt>
                      <c:pt idx="121" formatCode="0">
                        <c:v>0</c:v>
                      </c:pt>
                      <c:pt idx="122" formatCode="0">
                        <c:v>0</c:v>
                      </c:pt>
                      <c:pt idx="123" formatCode="0">
                        <c:v>0</c:v>
                      </c:pt>
                      <c:pt idx="124" formatCode="0">
                        <c:v>0</c:v>
                      </c:pt>
                      <c:pt idx="125" formatCode="0">
                        <c:v>0</c:v>
                      </c:pt>
                      <c:pt idx="126" formatCode="0">
                        <c:v>0</c:v>
                      </c:pt>
                      <c:pt idx="127" formatCode="0">
                        <c:v>0</c:v>
                      </c:pt>
                      <c:pt idx="128" formatCode="0">
                        <c:v>0</c:v>
                      </c:pt>
                      <c:pt idx="129" formatCode="0">
                        <c:v>0</c:v>
                      </c:pt>
                      <c:pt idx="130" formatCode="0">
                        <c:v>0</c:v>
                      </c:pt>
                      <c:pt idx="131" formatCode="0">
                        <c:v>0</c:v>
                      </c:pt>
                      <c:pt idx="132" formatCode="0">
                        <c:v>0</c:v>
                      </c:pt>
                      <c:pt idx="133" formatCode="0">
                        <c:v>0</c:v>
                      </c:pt>
                      <c:pt idx="134" formatCode="0">
                        <c:v>0</c:v>
                      </c:pt>
                      <c:pt idx="135" formatCode="0">
                        <c:v>0</c:v>
                      </c:pt>
                      <c:pt idx="136" formatCode="0">
                        <c:v>0</c:v>
                      </c:pt>
                      <c:pt idx="137" formatCode="0">
                        <c:v>0</c:v>
                      </c:pt>
                      <c:pt idx="138" formatCode="0">
                        <c:v>0</c:v>
                      </c:pt>
                      <c:pt idx="139" formatCode="0">
                        <c:v>0</c:v>
                      </c:pt>
                      <c:pt idx="140" formatCode="0">
                        <c:v>0</c:v>
                      </c:pt>
                      <c:pt idx="141" formatCode="0">
                        <c:v>0</c:v>
                      </c:pt>
                      <c:pt idx="142" formatCode="0">
                        <c:v>0</c:v>
                      </c:pt>
                      <c:pt idx="143" formatCode="0">
                        <c:v>0</c:v>
                      </c:pt>
                      <c:pt idx="144" formatCode="0">
                        <c:v>0</c:v>
                      </c:pt>
                      <c:pt idx="145" formatCode="0">
                        <c:v>0</c:v>
                      </c:pt>
                      <c:pt idx="146" formatCode="0">
                        <c:v>0</c:v>
                      </c:pt>
                      <c:pt idx="147" formatCode="0">
                        <c:v>0</c:v>
                      </c:pt>
                      <c:pt idx="148" formatCode="0">
                        <c:v>0</c:v>
                      </c:pt>
                      <c:pt idx="149" formatCode="0">
                        <c:v>0</c:v>
                      </c:pt>
                      <c:pt idx="150" formatCode="0">
                        <c:v>0</c:v>
                      </c:pt>
                      <c:pt idx="151" formatCode="0">
                        <c:v>0</c:v>
                      </c:pt>
                      <c:pt idx="152" formatCode="0">
                        <c:v>0</c:v>
                      </c:pt>
                      <c:pt idx="153" formatCode="0">
                        <c:v>0</c:v>
                      </c:pt>
                      <c:pt idx="154" formatCode="0">
                        <c:v>0</c:v>
                      </c:pt>
                      <c:pt idx="155" formatCode="0">
                        <c:v>0</c:v>
                      </c:pt>
                    </c:numCache>
                  </c:numRef>
                </c:val>
                <c:extLst xmlns:c15="http://schemas.microsoft.com/office/drawing/2012/chart">
                  <c:ext xmlns:c16="http://schemas.microsoft.com/office/drawing/2014/chart" uri="{C3380CC4-5D6E-409C-BE32-E72D297353CC}">
                    <c16:uniqueId val="{00000032-4C01-4381-9874-374E1597C4A7}"/>
                  </c:ext>
                </c:extLst>
              </c15:ser>
            </c15:filteredAreaSeries>
            <c15:filteredAreaSeries>
              <c15:ser>
                <c:idx val="49"/>
                <c:order val="49"/>
                <c:tx>
                  <c:strRef>
                    <c:extLst xmlns:c15="http://schemas.microsoft.com/office/drawing/2012/chart">
                      <c:ext xmlns:c15="http://schemas.microsoft.com/office/drawing/2012/chart" uri="{02D57815-91ED-43cb-92C2-25804820EDAC}">
                        <c15:formulaRef>
                          <c15:sqref>'Table for graphs 25-27'!$A$51</c15:sqref>
                        </c15:formulaRef>
                      </c:ext>
                    </c:extLst>
                    <c:strCache>
                      <c:ptCount val="1"/>
                      <c:pt idx="0">
                        <c:v>Gynaecological - Trajectory 26/27</c:v>
                      </c:pt>
                    </c:strCache>
                  </c:strRef>
                </c:tx>
                <c:spPr>
                  <a:solidFill>
                    <a:schemeClr val="accent2">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25-27'!$B$51:$FA$51</c15:sqref>
                        </c15:formulaRef>
                      </c:ext>
                    </c:extLst>
                    <c:numCache>
                      <c:formatCode>General</c:formatCode>
                      <c:ptCount val="156"/>
                      <c:pt idx="104" formatCode="0">
                        <c:v>43</c:v>
                      </c:pt>
                      <c:pt idx="105" formatCode="0">
                        <c:v>43</c:v>
                      </c:pt>
                      <c:pt idx="106" formatCode="0">
                        <c:v>42</c:v>
                      </c:pt>
                      <c:pt idx="107" formatCode="0">
                        <c:v>42</c:v>
                      </c:pt>
                      <c:pt idx="108" formatCode="0">
                        <c:v>41</c:v>
                      </c:pt>
                      <c:pt idx="109" formatCode="0">
                        <c:v>41</c:v>
                      </c:pt>
                      <c:pt idx="110" formatCode="0">
                        <c:v>41</c:v>
                      </c:pt>
                      <c:pt idx="111" formatCode="0">
                        <c:v>40</c:v>
                      </c:pt>
                      <c:pt idx="112" formatCode="0">
                        <c:v>40</c:v>
                      </c:pt>
                      <c:pt idx="113" formatCode="0">
                        <c:v>39</c:v>
                      </c:pt>
                      <c:pt idx="114" formatCode="0">
                        <c:v>39</c:v>
                      </c:pt>
                      <c:pt idx="115" formatCode="0">
                        <c:v>38</c:v>
                      </c:pt>
                      <c:pt idx="116" formatCode="0">
                        <c:v>38</c:v>
                      </c:pt>
                      <c:pt idx="117" formatCode="0">
                        <c:v>37</c:v>
                      </c:pt>
                      <c:pt idx="118" formatCode="0">
                        <c:v>37</c:v>
                      </c:pt>
                      <c:pt idx="119" formatCode="0">
                        <c:v>36</c:v>
                      </c:pt>
                      <c:pt idx="120" formatCode="0">
                        <c:v>36</c:v>
                      </c:pt>
                      <c:pt idx="121" formatCode="0">
                        <c:v>36</c:v>
                      </c:pt>
                      <c:pt idx="122" formatCode="0">
                        <c:v>35</c:v>
                      </c:pt>
                      <c:pt idx="123" formatCode="0">
                        <c:v>35</c:v>
                      </c:pt>
                      <c:pt idx="124" formatCode="0">
                        <c:v>34</c:v>
                      </c:pt>
                      <c:pt idx="125" formatCode="0">
                        <c:v>34</c:v>
                      </c:pt>
                      <c:pt idx="126" formatCode="0">
                        <c:v>33</c:v>
                      </c:pt>
                      <c:pt idx="127" formatCode="0">
                        <c:v>33</c:v>
                      </c:pt>
                      <c:pt idx="128" formatCode="0">
                        <c:v>32</c:v>
                      </c:pt>
                      <c:pt idx="129" formatCode="0">
                        <c:v>32</c:v>
                      </c:pt>
                      <c:pt idx="130" formatCode="0">
                        <c:v>31</c:v>
                      </c:pt>
                      <c:pt idx="131" formatCode="0">
                        <c:v>31</c:v>
                      </c:pt>
                      <c:pt idx="132" formatCode="0">
                        <c:v>30</c:v>
                      </c:pt>
                      <c:pt idx="133" formatCode="0">
                        <c:v>30</c:v>
                      </c:pt>
                      <c:pt idx="134" formatCode="0">
                        <c:v>30</c:v>
                      </c:pt>
                      <c:pt idx="135" formatCode="0">
                        <c:v>29</c:v>
                      </c:pt>
                      <c:pt idx="136" formatCode="0">
                        <c:v>29</c:v>
                      </c:pt>
                      <c:pt idx="137" formatCode="0">
                        <c:v>28</c:v>
                      </c:pt>
                      <c:pt idx="138" formatCode="0">
                        <c:v>28</c:v>
                      </c:pt>
                      <c:pt idx="139" formatCode="0">
                        <c:v>27</c:v>
                      </c:pt>
                      <c:pt idx="140" formatCode="0">
                        <c:v>27</c:v>
                      </c:pt>
                      <c:pt idx="141" formatCode="0">
                        <c:v>29</c:v>
                      </c:pt>
                      <c:pt idx="142" formatCode="0">
                        <c:v>30</c:v>
                      </c:pt>
                      <c:pt idx="143" formatCode="0">
                        <c:v>32</c:v>
                      </c:pt>
                      <c:pt idx="144" formatCode="0">
                        <c:v>30</c:v>
                      </c:pt>
                      <c:pt idx="145" formatCode="0">
                        <c:v>28</c:v>
                      </c:pt>
                      <c:pt idx="146" formatCode="0">
                        <c:v>26</c:v>
                      </c:pt>
                      <c:pt idx="147" formatCode="0">
                        <c:v>24</c:v>
                      </c:pt>
                      <c:pt idx="148" formatCode="0">
                        <c:v>23</c:v>
                      </c:pt>
                      <c:pt idx="149" formatCode="0">
                        <c:v>23</c:v>
                      </c:pt>
                      <c:pt idx="150" formatCode="0">
                        <c:v>22</c:v>
                      </c:pt>
                      <c:pt idx="151" formatCode="0">
                        <c:v>22</c:v>
                      </c:pt>
                      <c:pt idx="152" formatCode="0">
                        <c:v>21</c:v>
                      </c:pt>
                      <c:pt idx="153" formatCode="0">
                        <c:v>21</c:v>
                      </c:pt>
                      <c:pt idx="154" formatCode="0">
                        <c:v>20</c:v>
                      </c:pt>
                      <c:pt idx="155" formatCode="0">
                        <c:v>20</c:v>
                      </c:pt>
                    </c:numCache>
                  </c:numRef>
                </c:val>
                <c:extLst xmlns:c15="http://schemas.microsoft.com/office/drawing/2012/chart">
                  <c:ext xmlns:c16="http://schemas.microsoft.com/office/drawing/2014/chart" uri="{C3380CC4-5D6E-409C-BE32-E72D297353CC}">
                    <c16:uniqueId val="{00000033-4C01-4381-9874-374E1597C4A7}"/>
                  </c:ext>
                </c:extLst>
              </c15:ser>
            </c15:filteredAreaSeries>
            <c15:filteredAreaSeries>
              <c15:ser>
                <c:idx val="50"/>
                <c:order val="50"/>
                <c:tx>
                  <c:strRef>
                    <c:extLst xmlns:c15="http://schemas.microsoft.com/office/drawing/2012/chart">
                      <c:ext xmlns:c15="http://schemas.microsoft.com/office/drawing/2012/chart" uri="{02D57815-91ED-43cb-92C2-25804820EDAC}">
                        <c15:formulaRef>
                          <c15:sqref>'Table for graphs 25-27'!$A$52</c15:sqref>
                        </c15:formulaRef>
                      </c:ext>
                    </c:extLst>
                    <c:strCache>
                      <c:ptCount val="1"/>
                      <c:pt idx="0">
                        <c:v>Haematological - Trajectory 26/27</c:v>
                      </c:pt>
                    </c:strCache>
                  </c:strRef>
                </c:tx>
                <c:spPr>
                  <a:solidFill>
                    <a:schemeClr val="accent3">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25-27'!$B$52:$FA$52</c15:sqref>
                        </c15:formulaRef>
                      </c:ext>
                    </c:extLst>
                    <c:numCache>
                      <c:formatCode>General</c:formatCode>
                      <c:ptCount val="156"/>
                      <c:pt idx="104" formatCode="0">
                        <c:v>9</c:v>
                      </c:pt>
                      <c:pt idx="105" formatCode="0">
                        <c:v>10</c:v>
                      </c:pt>
                      <c:pt idx="106" formatCode="0">
                        <c:v>11</c:v>
                      </c:pt>
                      <c:pt idx="107" formatCode="0">
                        <c:v>12</c:v>
                      </c:pt>
                      <c:pt idx="108" formatCode="0">
                        <c:v>11</c:v>
                      </c:pt>
                      <c:pt idx="109" formatCode="0">
                        <c:v>12</c:v>
                      </c:pt>
                      <c:pt idx="110" formatCode="0">
                        <c:v>10</c:v>
                      </c:pt>
                      <c:pt idx="111" formatCode="0">
                        <c:v>9</c:v>
                      </c:pt>
                      <c:pt idx="112" formatCode="0">
                        <c:v>11</c:v>
                      </c:pt>
                      <c:pt idx="113" formatCode="0">
                        <c:v>10</c:v>
                      </c:pt>
                      <c:pt idx="114" formatCode="0">
                        <c:v>10</c:v>
                      </c:pt>
                      <c:pt idx="115" formatCode="0">
                        <c:v>10</c:v>
                      </c:pt>
                      <c:pt idx="116" formatCode="0">
                        <c:v>9</c:v>
                      </c:pt>
                      <c:pt idx="117" formatCode="0">
                        <c:v>9</c:v>
                      </c:pt>
                      <c:pt idx="118" formatCode="0">
                        <c:v>9</c:v>
                      </c:pt>
                      <c:pt idx="119" formatCode="0">
                        <c:v>9</c:v>
                      </c:pt>
                      <c:pt idx="120" formatCode="0">
                        <c:v>9</c:v>
                      </c:pt>
                      <c:pt idx="121" formatCode="0">
                        <c:v>8</c:v>
                      </c:pt>
                      <c:pt idx="122" formatCode="0">
                        <c:v>8</c:v>
                      </c:pt>
                      <c:pt idx="123" formatCode="0">
                        <c:v>8</c:v>
                      </c:pt>
                      <c:pt idx="124" formatCode="0">
                        <c:v>8</c:v>
                      </c:pt>
                      <c:pt idx="125" formatCode="0">
                        <c:v>9</c:v>
                      </c:pt>
                      <c:pt idx="126" formatCode="0">
                        <c:v>10</c:v>
                      </c:pt>
                      <c:pt idx="127" formatCode="0">
                        <c:v>9</c:v>
                      </c:pt>
                      <c:pt idx="128" formatCode="0">
                        <c:v>10</c:v>
                      </c:pt>
                      <c:pt idx="129" formatCode="0">
                        <c:v>9</c:v>
                      </c:pt>
                      <c:pt idx="130" formatCode="0">
                        <c:v>8</c:v>
                      </c:pt>
                      <c:pt idx="131" formatCode="0">
                        <c:v>8</c:v>
                      </c:pt>
                      <c:pt idx="132" formatCode="0">
                        <c:v>8</c:v>
                      </c:pt>
                      <c:pt idx="133" formatCode="0">
                        <c:v>7</c:v>
                      </c:pt>
                      <c:pt idx="134" formatCode="0">
                        <c:v>7</c:v>
                      </c:pt>
                      <c:pt idx="135" formatCode="0">
                        <c:v>7</c:v>
                      </c:pt>
                      <c:pt idx="136" formatCode="0">
                        <c:v>7</c:v>
                      </c:pt>
                      <c:pt idx="137" formatCode="0">
                        <c:v>8</c:v>
                      </c:pt>
                      <c:pt idx="138" formatCode="0">
                        <c:v>8</c:v>
                      </c:pt>
                      <c:pt idx="139" formatCode="0">
                        <c:v>7</c:v>
                      </c:pt>
                      <c:pt idx="140" formatCode="0">
                        <c:v>7</c:v>
                      </c:pt>
                      <c:pt idx="141" formatCode="0">
                        <c:v>8</c:v>
                      </c:pt>
                      <c:pt idx="142" formatCode="0">
                        <c:v>9</c:v>
                      </c:pt>
                      <c:pt idx="143" formatCode="0">
                        <c:v>10</c:v>
                      </c:pt>
                      <c:pt idx="144" formatCode="0">
                        <c:v>11</c:v>
                      </c:pt>
                      <c:pt idx="145" formatCode="0">
                        <c:v>10</c:v>
                      </c:pt>
                      <c:pt idx="146" formatCode="0">
                        <c:v>8</c:v>
                      </c:pt>
                      <c:pt idx="147" formatCode="0">
                        <c:v>8</c:v>
                      </c:pt>
                      <c:pt idx="148" formatCode="0">
                        <c:v>8</c:v>
                      </c:pt>
                      <c:pt idx="149" formatCode="0">
                        <c:v>7</c:v>
                      </c:pt>
                      <c:pt idx="150" formatCode="0">
                        <c:v>7</c:v>
                      </c:pt>
                      <c:pt idx="151" formatCode="0">
                        <c:v>7</c:v>
                      </c:pt>
                      <c:pt idx="152" formatCode="0">
                        <c:v>8</c:v>
                      </c:pt>
                      <c:pt idx="153" formatCode="0">
                        <c:v>8</c:v>
                      </c:pt>
                      <c:pt idx="154" formatCode="0">
                        <c:v>8</c:v>
                      </c:pt>
                      <c:pt idx="155" formatCode="0">
                        <c:v>8</c:v>
                      </c:pt>
                    </c:numCache>
                  </c:numRef>
                </c:val>
                <c:extLst xmlns:c15="http://schemas.microsoft.com/office/drawing/2012/chart">
                  <c:ext xmlns:c16="http://schemas.microsoft.com/office/drawing/2014/chart" uri="{C3380CC4-5D6E-409C-BE32-E72D297353CC}">
                    <c16:uniqueId val="{00000034-4C01-4381-9874-374E1597C4A7}"/>
                  </c:ext>
                </c:extLst>
              </c15:ser>
            </c15:filteredAreaSeries>
            <c15:filteredAreaSeries>
              <c15:ser>
                <c:idx val="51"/>
                <c:order val="51"/>
                <c:tx>
                  <c:strRef>
                    <c:extLst xmlns:c15="http://schemas.microsoft.com/office/drawing/2012/chart">
                      <c:ext xmlns:c15="http://schemas.microsoft.com/office/drawing/2012/chart" uri="{02D57815-91ED-43cb-92C2-25804820EDAC}">
                        <c15:formulaRef>
                          <c15:sqref>'Table for graphs 25-27'!$A$53</c15:sqref>
                        </c15:formulaRef>
                      </c:ext>
                    </c:extLst>
                    <c:strCache>
                      <c:ptCount val="1"/>
                      <c:pt idx="0">
                        <c:v>Head and neck - Trajectory 26/27</c:v>
                      </c:pt>
                    </c:strCache>
                  </c:strRef>
                </c:tx>
                <c:spPr>
                  <a:solidFill>
                    <a:schemeClr val="accent4">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25-27'!$B$53:$FA$53</c15:sqref>
                        </c15:formulaRef>
                      </c:ext>
                    </c:extLst>
                    <c:numCache>
                      <c:formatCode>General</c:formatCode>
                      <c:ptCount val="156"/>
                      <c:pt idx="104" formatCode="0">
                        <c:v>32</c:v>
                      </c:pt>
                      <c:pt idx="105" formatCode="0">
                        <c:v>32</c:v>
                      </c:pt>
                      <c:pt idx="106" formatCode="0">
                        <c:v>30</c:v>
                      </c:pt>
                      <c:pt idx="107" formatCode="0">
                        <c:v>30</c:v>
                      </c:pt>
                      <c:pt idx="108" formatCode="0">
                        <c:v>29</c:v>
                      </c:pt>
                      <c:pt idx="109" formatCode="0">
                        <c:v>29</c:v>
                      </c:pt>
                      <c:pt idx="110" formatCode="0">
                        <c:v>28</c:v>
                      </c:pt>
                      <c:pt idx="111" formatCode="0">
                        <c:v>28</c:v>
                      </c:pt>
                      <c:pt idx="112" formatCode="0">
                        <c:v>28</c:v>
                      </c:pt>
                      <c:pt idx="113" formatCode="0">
                        <c:v>28</c:v>
                      </c:pt>
                      <c:pt idx="114" formatCode="0">
                        <c:v>25</c:v>
                      </c:pt>
                      <c:pt idx="115" formatCode="0">
                        <c:v>24</c:v>
                      </c:pt>
                      <c:pt idx="116" formatCode="0">
                        <c:v>22</c:v>
                      </c:pt>
                      <c:pt idx="117" formatCode="0">
                        <c:v>19</c:v>
                      </c:pt>
                      <c:pt idx="118" formatCode="0">
                        <c:v>19</c:v>
                      </c:pt>
                      <c:pt idx="119" formatCode="0">
                        <c:v>17</c:v>
                      </c:pt>
                      <c:pt idx="120" formatCode="0">
                        <c:v>17</c:v>
                      </c:pt>
                      <c:pt idx="121" formatCode="0">
                        <c:v>18</c:v>
                      </c:pt>
                      <c:pt idx="122" formatCode="0">
                        <c:v>18</c:v>
                      </c:pt>
                      <c:pt idx="123" formatCode="0">
                        <c:v>19</c:v>
                      </c:pt>
                      <c:pt idx="124" formatCode="0">
                        <c:v>19</c:v>
                      </c:pt>
                      <c:pt idx="125" formatCode="0">
                        <c:v>19</c:v>
                      </c:pt>
                      <c:pt idx="126" formatCode="0">
                        <c:v>18</c:v>
                      </c:pt>
                      <c:pt idx="127" formatCode="0">
                        <c:v>17</c:v>
                      </c:pt>
                      <c:pt idx="128" formatCode="0">
                        <c:v>16</c:v>
                      </c:pt>
                      <c:pt idx="129" formatCode="0">
                        <c:v>16</c:v>
                      </c:pt>
                      <c:pt idx="130" formatCode="0">
                        <c:v>14</c:v>
                      </c:pt>
                      <c:pt idx="131" formatCode="0">
                        <c:v>14</c:v>
                      </c:pt>
                      <c:pt idx="132" formatCode="0">
                        <c:v>14</c:v>
                      </c:pt>
                      <c:pt idx="133" formatCode="0">
                        <c:v>13</c:v>
                      </c:pt>
                      <c:pt idx="134" formatCode="0">
                        <c:v>13</c:v>
                      </c:pt>
                      <c:pt idx="135" formatCode="0">
                        <c:v>13</c:v>
                      </c:pt>
                      <c:pt idx="136" formatCode="0">
                        <c:v>12</c:v>
                      </c:pt>
                      <c:pt idx="137" formatCode="0">
                        <c:v>12</c:v>
                      </c:pt>
                      <c:pt idx="138" formatCode="0">
                        <c:v>13</c:v>
                      </c:pt>
                      <c:pt idx="139" formatCode="0">
                        <c:v>13</c:v>
                      </c:pt>
                      <c:pt idx="140" formatCode="0">
                        <c:v>12</c:v>
                      </c:pt>
                      <c:pt idx="141" formatCode="0">
                        <c:v>12</c:v>
                      </c:pt>
                      <c:pt idx="142" formatCode="0">
                        <c:v>14</c:v>
                      </c:pt>
                      <c:pt idx="143" formatCode="0">
                        <c:v>16</c:v>
                      </c:pt>
                      <c:pt idx="144" formatCode="0">
                        <c:v>16</c:v>
                      </c:pt>
                      <c:pt idx="145" formatCode="0">
                        <c:v>15</c:v>
                      </c:pt>
                      <c:pt idx="146" formatCode="0">
                        <c:v>14</c:v>
                      </c:pt>
                      <c:pt idx="147" formatCode="0">
                        <c:v>14</c:v>
                      </c:pt>
                      <c:pt idx="148" formatCode="0">
                        <c:v>14</c:v>
                      </c:pt>
                      <c:pt idx="149" formatCode="0">
                        <c:v>13</c:v>
                      </c:pt>
                      <c:pt idx="150" formatCode="0">
                        <c:v>13</c:v>
                      </c:pt>
                      <c:pt idx="151" formatCode="0">
                        <c:v>13</c:v>
                      </c:pt>
                      <c:pt idx="152" formatCode="0">
                        <c:v>12</c:v>
                      </c:pt>
                      <c:pt idx="153" formatCode="0">
                        <c:v>12</c:v>
                      </c:pt>
                      <c:pt idx="154" formatCode="0">
                        <c:v>12</c:v>
                      </c:pt>
                      <c:pt idx="155" formatCode="0">
                        <c:v>11</c:v>
                      </c:pt>
                    </c:numCache>
                  </c:numRef>
                </c:val>
                <c:extLst xmlns:c15="http://schemas.microsoft.com/office/drawing/2012/chart">
                  <c:ext xmlns:c16="http://schemas.microsoft.com/office/drawing/2014/chart" uri="{C3380CC4-5D6E-409C-BE32-E72D297353CC}">
                    <c16:uniqueId val="{00000035-4C01-4381-9874-374E1597C4A7}"/>
                  </c:ext>
                </c:extLst>
              </c15:ser>
            </c15:filteredAreaSeries>
            <c15:filteredAreaSeries>
              <c15:ser>
                <c:idx val="52"/>
                <c:order val="52"/>
                <c:tx>
                  <c:strRef>
                    <c:extLst xmlns:c15="http://schemas.microsoft.com/office/drawing/2012/chart">
                      <c:ext xmlns:c15="http://schemas.microsoft.com/office/drawing/2012/chart" uri="{02D57815-91ED-43cb-92C2-25804820EDAC}">
                        <c15:formulaRef>
                          <c15:sqref>'Table for graphs 25-27'!$A$54</c15:sqref>
                        </c15:formulaRef>
                      </c:ext>
                    </c:extLst>
                    <c:strCache>
                      <c:ptCount val="1"/>
                      <c:pt idx="0">
                        <c:v>Lower Gastrointestinal - Trajectory 26/27</c:v>
                      </c:pt>
                    </c:strCache>
                  </c:strRef>
                </c:tx>
                <c:spPr>
                  <a:solidFill>
                    <a:schemeClr val="accent5">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25-27'!$B$54:$FA$54</c15:sqref>
                        </c15:formulaRef>
                      </c:ext>
                    </c:extLst>
                    <c:numCache>
                      <c:formatCode>General</c:formatCode>
                      <c:ptCount val="156"/>
                      <c:pt idx="104" formatCode="0">
                        <c:v>66</c:v>
                      </c:pt>
                      <c:pt idx="105" formatCode="0">
                        <c:v>66</c:v>
                      </c:pt>
                      <c:pt idx="106" formatCode="0">
                        <c:v>65</c:v>
                      </c:pt>
                      <c:pt idx="107" formatCode="0">
                        <c:v>65</c:v>
                      </c:pt>
                      <c:pt idx="108" formatCode="0">
                        <c:v>66</c:v>
                      </c:pt>
                      <c:pt idx="109" formatCode="0">
                        <c:v>66</c:v>
                      </c:pt>
                      <c:pt idx="110" formatCode="0">
                        <c:v>65</c:v>
                      </c:pt>
                      <c:pt idx="111" formatCode="0">
                        <c:v>66</c:v>
                      </c:pt>
                      <c:pt idx="112" formatCode="0">
                        <c:v>66</c:v>
                      </c:pt>
                      <c:pt idx="113" formatCode="0">
                        <c:v>65</c:v>
                      </c:pt>
                      <c:pt idx="114" formatCode="0">
                        <c:v>63</c:v>
                      </c:pt>
                      <c:pt idx="115" formatCode="0">
                        <c:v>62</c:v>
                      </c:pt>
                      <c:pt idx="116" formatCode="0">
                        <c:v>62</c:v>
                      </c:pt>
                      <c:pt idx="117" formatCode="0">
                        <c:v>61</c:v>
                      </c:pt>
                      <c:pt idx="118" formatCode="0">
                        <c:v>60</c:v>
                      </c:pt>
                      <c:pt idx="119" formatCode="0">
                        <c:v>59</c:v>
                      </c:pt>
                      <c:pt idx="120" formatCode="0">
                        <c:v>58</c:v>
                      </c:pt>
                      <c:pt idx="121" formatCode="0">
                        <c:v>59</c:v>
                      </c:pt>
                      <c:pt idx="122" formatCode="0">
                        <c:v>59</c:v>
                      </c:pt>
                      <c:pt idx="123" formatCode="0">
                        <c:v>59</c:v>
                      </c:pt>
                      <c:pt idx="124" formatCode="0">
                        <c:v>60</c:v>
                      </c:pt>
                      <c:pt idx="125" formatCode="0">
                        <c:v>60</c:v>
                      </c:pt>
                      <c:pt idx="126" formatCode="0">
                        <c:v>56</c:v>
                      </c:pt>
                      <c:pt idx="127" formatCode="0">
                        <c:v>55</c:v>
                      </c:pt>
                      <c:pt idx="128" formatCode="0">
                        <c:v>54</c:v>
                      </c:pt>
                      <c:pt idx="129" formatCode="0">
                        <c:v>53</c:v>
                      </c:pt>
                      <c:pt idx="130" formatCode="0">
                        <c:v>52</c:v>
                      </c:pt>
                      <c:pt idx="131" formatCode="0">
                        <c:v>52</c:v>
                      </c:pt>
                      <c:pt idx="132" formatCode="0">
                        <c:v>51</c:v>
                      </c:pt>
                      <c:pt idx="133" formatCode="0">
                        <c:v>51</c:v>
                      </c:pt>
                      <c:pt idx="134" formatCode="0">
                        <c:v>51</c:v>
                      </c:pt>
                      <c:pt idx="135" formatCode="0">
                        <c:v>50</c:v>
                      </c:pt>
                      <c:pt idx="136" formatCode="0">
                        <c:v>50</c:v>
                      </c:pt>
                      <c:pt idx="137" formatCode="0">
                        <c:v>50</c:v>
                      </c:pt>
                      <c:pt idx="138" formatCode="0">
                        <c:v>50</c:v>
                      </c:pt>
                      <c:pt idx="139" formatCode="0">
                        <c:v>51</c:v>
                      </c:pt>
                      <c:pt idx="140" formatCode="0">
                        <c:v>51</c:v>
                      </c:pt>
                      <c:pt idx="141" formatCode="0">
                        <c:v>52</c:v>
                      </c:pt>
                      <c:pt idx="142" formatCode="0">
                        <c:v>52</c:v>
                      </c:pt>
                      <c:pt idx="143" formatCode="0">
                        <c:v>54</c:v>
                      </c:pt>
                      <c:pt idx="144" formatCode="0">
                        <c:v>55</c:v>
                      </c:pt>
                      <c:pt idx="145" formatCode="0">
                        <c:v>54</c:v>
                      </c:pt>
                      <c:pt idx="146" formatCode="0">
                        <c:v>54</c:v>
                      </c:pt>
                      <c:pt idx="147" formatCode="0">
                        <c:v>48</c:v>
                      </c:pt>
                      <c:pt idx="148" formatCode="0">
                        <c:v>47</c:v>
                      </c:pt>
                      <c:pt idx="149" formatCode="0">
                        <c:v>47</c:v>
                      </c:pt>
                      <c:pt idx="150" formatCode="0">
                        <c:v>47</c:v>
                      </c:pt>
                      <c:pt idx="151" formatCode="0">
                        <c:v>46</c:v>
                      </c:pt>
                      <c:pt idx="152" formatCode="0">
                        <c:v>46</c:v>
                      </c:pt>
                      <c:pt idx="153" formatCode="0">
                        <c:v>46</c:v>
                      </c:pt>
                      <c:pt idx="154" formatCode="0">
                        <c:v>45</c:v>
                      </c:pt>
                      <c:pt idx="155" formatCode="0">
                        <c:v>45</c:v>
                      </c:pt>
                    </c:numCache>
                  </c:numRef>
                </c:val>
                <c:extLst xmlns:c15="http://schemas.microsoft.com/office/drawing/2012/chart">
                  <c:ext xmlns:c16="http://schemas.microsoft.com/office/drawing/2014/chart" uri="{C3380CC4-5D6E-409C-BE32-E72D297353CC}">
                    <c16:uniqueId val="{00000036-4C01-4381-9874-374E1597C4A7}"/>
                  </c:ext>
                </c:extLst>
              </c15:ser>
            </c15:filteredAreaSeries>
            <c15:filteredAreaSeries>
              <c15:ser>
                <c:idx val="53"/>
                <c:order val="53"/>
                <c:tx>
                  <c:strRef>
                    <c:extLst xmlns:c15="http://schemas.microsoft.com/office/drawing/2012/chart">
                      <c:ext xmlns:c15="http://schemas.microsoft.com/office/drawing/2012/chart" uri="{02D57815-91ED-43cb-92C2-25804820EDAC}">
                        <c15:formulaRef>
                          <c15:sqref>'Table for graphs 25-27'!$A$55</c15:sqref>
                        </c15:formulaRef>
                      </c:ext>
                    </c:extLst>
                    <c:strCache>
                      <c:ptCount val="1"/>
                      <c:pt idx="0">
                        <c:v>Lung - Trajectory 26/27</c:v>
                      </c:pt>
                    </c:strCache>
                  </c:strRef>
                </c:tx>
                <c:spPr>
                  <a:solidFill>
                    <a:schemeClr val="accent6">
                      <a:lumMod val="50000"/>
                      <a:lumOff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25-27'!$B$55:$FA$55</c15:sqref>
                        </c15:formulaRef>
                      </c:ext>
                    </c:extLst>
                    <c:numCache>
                      <c:formatCode>General</c:formatCode>
                      <c:ptCount val="156"/>
                      <c:pt idx="104" formatCode="0">
                        <c:v>18</c:v>
                      </c:pt>
                      <c:pt idx="105" formatCode="0">
                        <c:v>18</c:v>
                      </c:pt>
                      <c:pt idx="106" formatCode="0">
                        <c:v>18</c:v>
                      </c:pt>
                      <c:pt idx="107" formatCode="0">
                        <c:v>19</c:v>
                      </c:pt>
                      <c:pt idx="108" formatCode="0">
                        <c:v>19</c:v>
                      </c:pt>
                      <c:pt idx="109" formatCode="0">
                        <c:v>20</c:v>
                      </c:pt>
                      <c:pt idx="110" formatCode="0">
                        <c:v>19</c:v>
                      </c:pt>
                      <c:pt idx="111" formatCode="0">
                        <c:v>18</c:v>
                      </c:pt>
                      <c:pt idx="112" formatCode="0">
                        <c:v>18</c:v>
                      </c:pt>
                      <c:pt idx="113" formatCode="0">
                        <c:v>19</c:v>
                      </c:pt>
                      <c:pt idx="114" formatCode="0">
                        <c:v>18</c:v>
                      </c:pt>
                      <c:pt idx="115" formatCode="0">
                        <c:v>18</c:v>
                      </c:pt>
                      <c:pt idx="116" formatCode="0">
                        <c:v>17</c:v>
                      </c:pt>
                      <c:pt idx="117" formatCode="0">
                        <c:v>15</c:v>
                      </c:pt>
                      <c:pt idx="118" formatCode="0">
                        <c:v>16</c:v>
                      </c:pt>
                      <c:pt idx="119" formatCode="0">
                        <c:v>14</c:v>
                      </c:pt>
                      <c:pt idx="120" formatCode="0">
                        <c:v>15</c:v>
                      </c:pt>
                      <c:pt idx="121" formatCode="0">
                        <c:v>17</c:v>
                      </c:pt>
                      <c:pt idx="122" formatCode="0">
                        <c:v>17</c:v>
                      </c:pt>
                      <c:pt idx="123" formatCode="0">
                        <c:v>16</c:v>
                      </c:pt>
                      <c:pt idx="124" formatCode="0">
                        <c:v>16</c:v>
                      </c:pt>
                      <c:pt idx="125" formatCode="0">
                        <c:v>16</c:v>
                      </c:pt>
                      <c:pt idx="126" formatCode="0">
                        <c:v>16</c:v>
                      </c:pt>
                      <c:pt idx="127" formatCode="0">
                        <c:v>16</c:v>
                      </c:pt>
                      <c:pt idx="128" formatCode="0">
                        <c:v>16</c:v>
                      </c:pt>
                      <c:pt idx="129" formatCode="0">
                        <c:v>16</c:v>
                      </c:pt>
                      <c:pt idx="130" formatCode="0">
                        <c:v>16</c:v>
                      </c:pt>
                      <c:pt idx="131" formatCode="0">
                        <c:v>16</c:v>
                      </c:pt>
                      <c:pt idx="132" formatCode="0">
                        <c:v>16</c:v>
                      </c:pt>
                      <c:pt idx="133" formatCode="0">
                        <c:v>16</c:v>
                      </c:pt>
                      <c:pt idx="134" formatCode="0">
                        <c:v>15</c:v>
                      </c:pt>
                      <c:pt idx="135" formatCode="0">
                        <c:v>15</c:v>
                      </c:pt>
                      <c:pt idx="136" formatCode="0">
                        <c:v>15</c:v>
                      </c:pt>
                      <c:pt idx="137" formatCode="0">
                        <c:v>15</c:v>
                      </c:pt>
                      <c:pt idx="138" formatCode="0">
                        <c:v>15</c:v>
                      </c:pt>
                      <c:pt idx="139" formatCode="0">
                        <c:v>15</c:v>
                      </c:pt>
                      <c:pt idx="140" formatCode="0">
                        <c:v>15</c:v>
                      </c:pt>
                      <c:pt idx="141" formatCode="0">
                        <c:v>15</c:v>
                      </c:pt>
                      <c:pt idx="142" formatCode="0">
                        <c:v>15</c:v>
                      </c:pt>
                      <c:pt idx="143" formatCode="0">
                        <c:v>14</c:v>
                      </c:pt>
                      <c:pt idx="144" formatCode="0">
                        <c:v>14</c:v>
                      </c:pt>
                      <c:pt idx="145" formatCode="0">
                        <c:v>14</c:v>
                      </c:pt>
                      <c:pt idx="146" formatCode="0">
                        <c:v>14</c:v>
                      </c:pt>
                      <c:pt idx="147" formatCode="0">
                        <c:v>14</c:v>
                      </c:pt>
                      <c:pt idx="148" formatCode="0">
                        <c:v>14</c:v>
                      </c:pt>
                      <c:pt idx="149" formatCode="0">
                        <c:v>14</c:v>
                      </c:pt>
                      <c:pt idx="150" formatCode="0">
                        <c:v>14</c:v>
                      </c:pt>
                      <c:pt idx="151" formatCode="0">
                        <c:v>14</c:v>
                      </c:pt>
                      <c:pt idx="152" formatCode="0">
                        <c:v>14</c:v>
                      </c:pt>
                      <c:pt idx="153" formatCode="0">
                        <c:v>14</c:v>
                      </c:pt>
                      <c:pt idx="154" formatCode="0">
                        <c:v>13</c:v>
                      </c:pt>
                      <c:pt idx="155" formatCode="0">
                        <c:v>13</c:v>
                      </c:pt>
                    </c:numCache>
                  </c:numRef>
                </c:val>
                <c:extLst xmlns:c15="http://schemas.microsoft.com/office/drawing/2012/chart">
                  <c:ext xmlns:c16="http://schemas.microsoft.com/office/drawing/2014/chart" uri="{C3380CC4-5D6E-409C-BE32-E72D297353CC}">
                    <c16:uniqueId val="{00000037-4C01-4381-9874-374E1597C4A7}"/>
                  </c:ext>
                </c:extLst>
              </c15:ser>
            </c15:filteredAreaSeries>
            <c15:filteredAreaSeries>
              <c15:ser>
                <c:idx val="54"/>
                <c:order val="54"/>
                <c:tx>
                  <c:strRef>
                    <c:extLst xmlns:c15="http://schemas.microsoft.com/office/drawing/2012/chart">
                      <c:ext xmlns:c15="http://schemas.microsoft.com/office/drawing/2012/chart" uri="{02D57815-91ED-43cb-92C2-25804820EDAC}">
                        <c15:formulaRef>
                          <c15:sqref>'Table for graphs 25-27'!$A$56</c15:sqref>
                        </c15:formulaRef>
                      </c:ext>
                    </c:extLst>
                    <c:strCache>
                      <c:ptCount val="1"/>
                      <c:pt idx="0">
                        <c:v>Other - Trajectory 26/27</c:v>
                      </c:pt>
                    </c:strCache>
                  </c:strRef>
                </c:tx>
                <c:spPr>
                  <a:solidFill>
                    <a:schemeClr val="accent1"/>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25-27'!$B$56:$FA$56</c15:sqref>
                        </c15:formulaRef>
                      </c:ext>
                    </c:extLst>
                    <c:numCache>
                      <c:formatCode>General</c:formatCode>
                      <c:ptCount val="156"/>
                      <c:pt idx="104" formatCode="0">
                        <c:v>0</c:v>
                      </c:pt>
                      <c:pt idx="105" formatCode="0">
                        <c:v>0</c:v>
                      </c:pt>
                      <c:pt idx="106" formatCode="0">
                        <c:v>1</c:v>
                      </c:pt>
                      <c:pt idx="107" formatCode="0">
                        <c:v>3</c:v>
                      </c:pt>
                      <c:pt idx="108" formatCode="0">
                        <c:v>2</c:v>
                      </c:pt>
                      <c:pt idx="109" formatCode="0">
                        <c:v>3</c:v>
                      </c:pt>
                      <c:pt idx="110" formatCode="0">
                        <c:v>1</c:v>
                      </c:pt>
                      <c:pt idx="111" formatCode="0">
                        <c:v>2</c:v>
                      </c:pt>
                      <c:pt idx="112" formatCode="0">
                        <c:v>1</c:v>
                      </c:pt>
                      <c:pt idx="113" formatCode="0">
                        <c:v>0</c:v>
                      </c:pt>
                      <c:pt idx="114" formatCode="0">
                        <c:v>0</c:v>
                      </c:pt>
                      <c:pt idx="115" formatCode="0">
                        <c:v>0</c:v>
                      </c:pt>
                      <c:pt idx="116" formatCode="0">
                        <c:v>1</c:v>
                      </c:pt>
                      <c:pt idx="117" formatCode="0">
                        <c:v>0</c:v>
                      </c:pt>
                      <c:pt idx="118" formatCode="0">
                        <c:v>0</c:v>
                      </c:pt>
                      <c:pt idx="119" formatCode="0">
                        <c:v>0</c:v>
                      </c:pt>
                      <c:pt idx="120" formatCode="0">
                        <c:v>1</c:v>
                      </c:pt>
                      <c:pt idx="121" formatCode="0">
                        <c:v>2</c:v>
                      </c:pt>
                      <c:pt idx="122" formatCode="0">
                        <c:v>2</c:v>
                      </c:pt>
                      <c:pt idx="123" formatCode="0">
                        <c:v>2</c:v>
                      </c:pt>
                      <c:pt idx="124" formatCode="0">
                        <c:v>2</c:v>
                      </c:pt>
                      <c:pt idx="125" formatCode="0">
                        <c:v>3</c:v>
                      </c:pt>
                      <c:pt idx="126" formatCode="0">
                        <c:v>1</c:v>
                      </c:pt>
                      <c:pt idx="127" formatCode="0">
                        <c:v>2</c:v>
                      </c:pt>
                      <c:pt idx="128" formatCode="0">
                        <c:v>2</c:v>
                      </c:pt>
                      <c:pt idx="129" formatCode="0">
                        <c:v>2</c:v>
                      </c:pt>
                      <c:pt idx="130" formatCode="0">
                        <c:v>1</c:v>
                      </c:pt>
                      <c:pt idx="131" formatCode="0">
                        <c:v>0</c:v>
                      </c:pt>
                      <c:pt idx="132" formatCode="0">
                        <c:v>0</c:v>
                      </c:pt>
                      <c:pt idx="133" formatCode="0">
                        <c:v>0</c:v>
                      </c:pt>
                      <c:pt idx="134" formatCode="0">
                        <c:v>2</c:v>
                      </c:pt>
                      <c:pt idx="135" formatCode="0">
                        <c:v>0</c:v>
                      </c:pt>
                      <c:pt idx="136" formatCode="0">
                        <c:v>0</c:v>
                      </c:pt>
                      <c:pt idx="137" formatCode="0">
                        <c:v>1</c:v>
                      </c:pt>
                      <c:pt idx="138" formatCode="0">
                        <c:v>3</c:v>
                      </c:pt>
                      <c:pt idx="139" formatCode="0">
                        <c:v>2</c:v>
                      </c:pt>
                      <c:pt idx="140" formatCode="0">
                        <c:v>1</c:v>
                      </c:pt>
                      <c:pt idx="141" formatCode="0">
                        <c:v>2</c:v>
                      </c:pt>
                      <c:pt idx="142" formatCode="0">
                        <c:v>3</c:v>
                      </c:pt>
                      <c:pt idx="143" formatCode="0">
                        <c:v>3</c:v>
                      </c:pt>
                      <c:pt idx="144" formatCode="0">
                        <c:v>4</c:v>
                      </c:pt>
                      <c:pt idx="145" formatCode="0">
                        <c:v>3</c:v>
                      </c:pt>
                      <c:pt idx="146" formatCode="0">
                        <c:v>3</c:v>
                      </c:pt>
                      <c:pt idx="147" formatCode="0">
                        <c:v>2</c:v>
                      </c:pt>
                      <c:pt idx="148" formatCode="0">
                        <c:v>0</c:v>
                      </c:pt>
                      <c:pt idx="149" formatCode="0">
                        <c:v>0</c:v>
                      </c:pt>
                      <c:pt idx="150" formatCode="0">
                        <c:v>0</c:v>
                      </c:pt>
                      <c:pt idx="151" formatCode="0">
                        <c:v>1</c:v>
                      </c:pt>
                      <c:pt idx="152" formatCode="0">
                        <c:v>2</c:v>
                      </c:pt>
                      <c:pt idx="153" formatCode="0">
                        <c:v>1</c:v>
                      </c:pt>
                      <c:pt idx="154" formatCode="0">
                        <c:v>1</c:v>
                      </c:pt>
                      <c:pt idx="155" formatCode="0">
                        <c:v>2</c:v>
                      </c:pt>
                    </c:numCache>
                  </c:numRef>
                </c:val>
                <c:extLst xmlns:c15="http://schemas.microsoft.com/office/drawing/2012/chart">
                  <c:ext xmlns:c16="http://schemas.microsoft.com/office/drawing/2014/chart" uri="{C3380CC4-5D6E-409C-BE32-E72D297353CC}">
                    <c16:uniqueId val="{00000038-4C01-4381-9874-374E1597C4A7}"/>
                  </c:ext>
                </c:extLst>
              </c15:ser>
            </c15:filteredAreaSeries>
            <c15:filteredAreaSeries>
              <c15:ser>
                <c:idx val="55"/>
                <c:order val="55"/>
                <c:tx>
                  <c:strRef>
                    <c:extLst xmlns:c15="http://schemas.microsoft.com/office/drawing/2012/chart">
                      <c:ext xmlns:c15="http://schemas.microsoft.com/office/drawing/2012/chart" uri="{02D57815-91ED-43cb-92C2-25804820EDAC}">
                        <c15:formulaRef>
                          <c15:sqref>'Table for graphs 25-27'!$A$57</c15:sqref>
                        </c15:formulaRef>
                      </c:ext>
                    </c:extLst>
                    <c:strCache>
                      <c:ptCount val="1"/>
                      <c:pt idx="0">
                        <c:v>Sarcoma - Trajectory 26/27</c:v>
                      </c:pt>
                    </c:strCache>
                  </c:strRef>
                </c:tx>
                <c:spPr>
                  <a:solidFill>
                    <a:schemeClr val="accent2"/>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25-27'!$B$57:$FA$57</c15:sqref>
                        </c15:formulaRef>
                      </c:ext>
                    </c:extLst>
                    <c:numCache>
                      <c:formatCode>General</c:formatCode>
                      <c:ptCount val="156"/>
                      <c:pt idx="104" formatCode="0">
                        <c:v>4</c:v>
                      </c:pt>
                      <c:pt idx="105" formatCode="0">
                        <c:v>4</c:v>
                      </c:pt>
                      <c:pt idx="106" formatCode="0">
                        <c:v>5</c:v>
                      </c:pt>
                      <c:pt idx="107" formatCode="0">
                        <c:v>5</c:v>
                      </c:pt>
                      <c:pt idx="108" formatCode="0">
                        <c:v>4</c:v>
                      </c:pt>
                      <c:pt idx="109" formatCode="0">
                        <c:v>4</c:v>
                      </c:pt>
                      <c:pt idx="110" formatCode="0">
                        <c:v>4</c:v>
                      </c:pt>
                      <c:pt idx="111" formatCode="0">
                        <c:v>3</c:v>
                      </c:pt>
                      <c:pt idx="112" formatCode="0">
                        <c:v>3</c:v>
                      </c:pt>
                      <c:pt idx="113" formatCode="0">
                        <c:v>3</c:v>
                      </c:pt>
                      <c:pt idx="114" formatCode="0">
                        <c:v>3</c:v>
                      </c:pt>
                      <c:pt idx="115" formatCode="0">
                        <c:v>3</c:v>
                      </c:pt>
                      <c:pt idx="116" formatCode="0">
                        <c:v>2</c:v>
                      </c:pt>
                      <c:pt idx="117" formatCode="0">
                        <c:v>2</c:v>
                      </c:pt>
                      <c:pt idx="118" formatCode="0">
                        <c:v>2</c:v>
                      </c:pt>
                      <c:pt idx="119" formatCode="0">
                        <c:v>2</c:v>
                      </c:pt>
                      <c:pt idx="120" formatCode="0">
                        <c:v>3</c:v>
                      </c:pt>
                      <c:pt idx="121" formatCode="0">
                        <c:v>3</c:v>
                      </c:pt>
                      <c:pt idx="122" formatCode="0">
                        <c:v>3</c:v>
                      </c:pt>
                      <c:pt idx="123" formatCode="0">
                        <c:v>4</c:v>
                      </c:pt>
                      <c:pt idx="124" formatCode="0">
                        <c:v>4</c:v>
                      </c:pt>
                      <c:pt idx="125" formatCode="0">
                        <c:v>4</c:v>
                      </c:pt>
                      <c:pt idx="126" formatCode="0">
                        <c:v>4</c:v>
                      </c:pt>
                      <c:pt idx="127" formatCode="0">
                        <c:v>3</c:v>
                      </c:pt>
                      <c:pt idx="128" formatCode="0">
                        <c:v>3</c:v>
                      </c:pt>
                      <c:pt idx="129" formatCode="0">
                        <c:v>3</c:v>
                      </c:pt>
                      <c:pt idx="130" formatCode="0">
                        <c:v>2</c:v>
                      </c:pt>
                      <c:pt idx="131" formatCode="0">
                        <c:v>2</c:v>
                      </c:pt>
                      <c:pt idx="132" formatCode="0">
                        <c:v>2</c:v>
                      </c:pt>
                      <c:pt idx="133" formatCode="0">
                        <c:v>3</c:v>
                      </c:pt>
                      <c:pt idx="134" formatCode="0">
                        <c:v>3</c:v>
                      </c:pt>
                      <c:pt idx="135" formatCode="0">
                        <c:v>3</c:v>
                      </c:pt>
                      <c:pt idx="136" formatCode="0">
                        <c:v>3</c:v>
                      </c:pt>
                      <c:pt idx="137" formatCode="0">
                        <c:v>4</c:v>
                      </c:pt>
                      <c:pt idx="138" formatCode="0">
                        <c:v>4</c:v>
                      </c:pt>
                      <c:pt idx="139" formatCode="0">
                        <c:v>3</c:v>
                      </c:pt>
                      <c:pt idx="140" formatCode="0">
                        <c:v>3</c:v>
                      </c:pt>
                      <c:pt idx="141" formatCode="0">
                        <c:v>4</c:v>
                      </c:pt>
                      <c:pt idx="142" formatCode="0">
                        <c:v>5</c:v>
                      </c:pt>
                      <c:pt idx="143" formatCode="0">
                        <c:v>6</c:v>
                      </c:pt>
                      <c:pt idx="144" formatCode="0">
                        <c:v>6</c:v>
                      </c:pt>
                      <c:pt idx="145" formatCode="0">
                        <c:v>5</c:v>
                      </c:pt>
                      <c:pt idx="146" formatCode="0">
                        <c:v>5</c:v>
                      </c:pt>
                      <c:pt idx="147" formatCode="0">
                        <c:v>4</c:v>
                      </c:pt>
                      <c:pt idx="148" formatCode="0">
                        <c:v>3</c:v>
                      </c:pt>
                      <c:pt idx="149" formatCode="0">
                        <c:v>3</c:v>
                      </c:pt>
                      <c:pt idx="150" formatCode="0">
                        <c:v>4</c:v>
                      </c:pt>
                      <c:pt idx="151" formatCode="0">
                        <c:v>4</c:v>
                      </c:pt>
                      <c:pt idx="152" formatCode="0">
                        <c:v>4</c:v>
                      </c:pt>
                      <c:pt idx="153" formatCode="0">
                        <c:v>3</c:v>
                      </c:pt>
                      <c:pt idx="154" formatCode="0">
                        <c:v>3</c:v>
                      </c:pt>
                      <c:pt idx="155" formatCode="0">
                        <c:v>3</c:v>
                      </c:pt>
                    </c:numCache>
                  </c:numRef>
                </c:val>
                <c:extLst xmlns:c15="http://schemas.microsoft.com/office/drawing/2012/chart">
                  <c:ext xmlns:c16="http://schemas.microsoft.com/office/drawing/2014/chart" uri="{C3380CC4-5D6E-409C-BE32-E72D297353CC}">
                    <c16:uniqueId val="{00000039-4C01-4381-9874-374E1597C4A7}"/>
                  </c:ext>
                </c:extLst>
              </c15:ser>
            </c15:filteredAreaSeries>
            <c15:filteredAreaSeries>
              <c15:ser>
                <c:idx val="56"/>
                <c:order val="56"/>
                <c:tx>
                  <c:strRef>
                    <c:extLst xmlns:c15="http://schemas.microsoft.com/office/drawing/2012/chart">
                      <c:ext xmlns:c15="http://schemas.microsoft.com/office/drawing/2012/chart" uri="{02D57815-91ED-43cb-92C2-25804820EDAC}">
                        <c15:formulaRef>
                          <c15:sqref>'Table for graphs 25-27'!$A$58</c15:sqref>
                        </c15:formulaRef>
                      </c:ext>
                    </c:extLst>
                    <c:strCache>
                      <c:ptCount val="1"/>
                      <c:pt idx="0">
                        <c:v>Skin - Trajectory 26/27</c:v>
                      </c:pt>
                    </c:strCache>
                  </c:strRef>
                </c:tx>
                <c:spPr>
                  <a:solidFill>
                    <a:schemeClr val="accent3"/>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25-27'!$B$58:$FA$58</c15:sqref>
                        </c15:formulaRef>
                      </c:ext>
                    </c:extLst>
                    <c:numCache>
                      <c:formatCode>General</c:formatCode>
                      <c:ptCount val="156"/>
                      <c:pt idx="104" formatCode="0">
                        <c:v>38</c:v>
                      </c:pt>
                      <c:pt idx="105" formatCode="0">
                        <c:v>37</c:v>
                      </c:pt>
                      <c:pt idx="106" formatCode="0">
                        <c:v>36</c:v>
                      </c:pt>
                      <c:pt idx="107" formatCode="0">
                        <c:v>35</c:v>
                      </c:pt>
                      <c:pt idx="108" formatCode="0">
                        <c:v>34</c:v>
                      </c:pt>
                      <c:pt idx="109" formatCode="0">
                        <c:v>34</c:v>
                      </c:pt>
                      <c:pt idx="110" formatCode="0">
                        <c:v>33</c:v>
                      </c:pt>
                      <c:pt idx="111" formatCode="0">
                        <c:v>32</c:v>
                      </c:pt>
                      <c:pt idx="112" formatCode="0">
                        <c:v>31</c:v>
                      </c:pt>
                      <c:pt idx="113" formatCode="0">
                        <c:v>30</c:v>
                      </c:pt>
                      <c:pt idx="114" formatCode="0">
                        <c:v>29</c:v>
                      </c:pt>
                      <c:pt idx="115" formatCode="0">
                        <c:v>29</c:v>
                      </c:pt>
                      <c:pt idx="116" formatCode="0">
                        <c:v>28</c:v>
                      </c:pt>
                      <c:pt idx="117" formatCode="0">
                        <c:v>27</c:v>
                      </c:pt>
                      <c:pt idx="118" formatCode="0">
                        <c:v>26</c:v>
                      </c:pt>
                      <c:pt idx="119" formatCode="0">
                        <c:v>25</c:v>
                      </c:pt>
                      <c:pt idx="120" formatCode="0">
                        <c:v>24</c:v>
                      </c:pt>
                      <c:pt idx="121" formatCode="0">
                        <c:v>23</c:v>
                      </c:pt>
                      <c:pt idx="122" formatCode="0">
                        <c:v>23</c:v>
                      </c:pt>
                      <c:pt idx="123" formatCode="0">
                        <c:v>24</c:v>
                      </c:pt>
                      <c:pt idx="124" formatCode="0">
                        <c:v>24</c:v>
                      </c:pt>
                      <c:pt idx="125" formatCode="0">
                        <c:v>25</c:v>
                      </c:pt>
                      <c:pt idx="126" formatCode="0">
                        <c:v>25</c:v>
                      </c:pt>
                      <c:pt idx="127" formatCode="0">
                        <c:v>26</c:v>
                      </c:pt>
                      <c:pt idx="128" formatCode="0">
                        <c:v>26</c:v>
                      </c:pt>
                      <c:pt idx="129" formatCode="0">
                        <c:v>27</c:v>
                      </c:pt>
                      <c:pt idx="130" formatCode="0">
                        <c:v>26</c:v>
                      </c:pt>
                      <c:pt idx="131" formatCode="0">
                        <c:v>25</c:v>
                      </c:pt>
                      <c:pt idx="132" formatCode="0">
                        <c:v>24</c:v>
                      </c:pt>
                      <c:pt idx="133" formatCode="0">
                        <c:v>23</c:v>
                      </c:pt>
                      <c:pt idx="134" formatCode="0">
                        <c:v>22</c:v>
                      </c:pt>
                      <c:pt idx="135" formatCode="0">
                        <c:v>20</c:v>
                      </c:pt>
                      <c:pt idx="136" formatCode="0">
                        <c:v>20</c:v>
                      </c:pt>
                      <c:pt idx="137" formatCode="0">
                        <c:v>20</c:v>
                      </c:pt>
                      <c:pt idx="138" formatCode="0">
                        <c:v>19</c:v>
                      </c:pt>
                      <c:pt idx="139" formatCode="0">
                        <c:v>19</c:v>
                      </c:pt>
                      <c:pt idx="140" formatCode="0">
                        <c:v>20</c:v>
                      </c:pt>
                      <c:pt idx="141" formatCode="0">
                        <c:v>20</c:v>
                      </c:pt>
                      <c:pt idx="142" formatCode="0">
                        <c:v>22</c:v>
                      </c:pt>
                      <c:pt idx="143" formatCode="0">
                        <c:v>24</c:v>
                      </c:pt>
                      <c:pt idx="144" formatCode="0">
                        <c:v>22</c:v>
                      </c:pt>
                      <c:pt idx="145" formatCode="0">
                        <c:v>21</c:v>
                      </c:pt>
                      <c:pt idx="146" formatCode="0">
                        <c:v>21</c:v>
                      </c:pt>
                      <c:pt idx="147" formatCode="0">
                        <c:v>20</c:v>
                      </c:pt>
                      <c:pt idx="148" formatCode="0">
                        <c:v>20</c:v>
                      </c:pt>
                      <c:pt idx="149" formatCode="0">
                        <c:v>20</c:v>
                      </c:pt>
                      <c:pt idx="150" formatCode="0">
                        <c:v>20</c:v>
                      </c:pt>
                      <c:pt idx="151" formatCode="0">
                        <c:v>20</c:v>
                      </c:pt>
                      <c:pt idx="152" formatCode="0">
                        <c:v>20</c:v>
                      </c:pt>
                      <c:pt idx="153" formatCode="0">
                        <c:v>19</c:v>
                      </c:pt>
                      <c:pt idx="154" formatCode="0">
                        <c:v>19</c:v>
                      </c:pt>
                      <c:pt idx="155" formatCode="0">
                        <c:v>19</c:v>
                      </c:pt>
                    </c:numCache>
                  </c:numRef>
                </c:val>
                <c:extLst xmlns:c15="http://schemas.microsoft.com/office/drawing/2012/chart">
                  <c:ext xmlns:c16="http://schemas.microsoft.com/office/drawing/2014/chart" uri="{C3380CC4-5D6E-409C-BE32-E72D297353CC}">
                    <c16:uniqueId val="{0000003A-4C01-4381-9874-374E1597C4A7}"/>
                  </c:ext>
                </c:extLst>
              </c15:ser>
            </c15:filteredAreaSeries>
            <c15:filteredAreaSeries>
              <c15:ser>
                <c:idx val="57"/>
                <c:order val="57"/>
                <c:tx>
                  <c:strRef>
                    <c:extLst xmlns:c15="http://schemas.microsoft.com/office/drawing/2012/chart">
                      <c:ext xmlns:c15="http://schemas.microsoft.com/office/drawing/2012/chart" uri="{02D57815-91ED-43cb-92C2-25804820EDAC}">
                        <c15:formulaRef>
                          <c15:sqref>'Table for graphs 25-27'!$A$59</c15:sqref>
                        </c15:formulaRef>
                      </c:ext>
                    </c:extLst>
                    <c:strCache>
                      <c:ptCount val="1"/>
                      <c:pt idx="0">
                        <c:v>Upper Gastrointestinal - Trajectory 26/27</c:v>
                      </c:pt>
                    </c:strCache>
                  </c:strRef>
                </c:tx>
                <c:spPr>
                  <a:solidFill>
                    <a:schemeClr val="accent4"/>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25-27'!$B$59:$FA$59</c15:sqref>
                        </c15:formulaRef>
                      </c:ext>
                    </c:extLst>
                    <c:numCache>
                      <c:formatCode>General</c:formatCode>
                      <c:ptCount val="156"/>
                      <c:pt idx="104" formatCode="0">
                        <c:v>26</c:v>
                      </c:pt>
                      <c:pt idx="105" formatCode="0">
                        <c:v>26</c:v>
                      </c:pt>
                      <c:pt idx="106" formatCode="0">
                        <c:v>26</c:v>
                      </c:pt>
                      <c:pt idx="107" formatCode="0">
                        <c:v>26</c:v>
                      </c:pt>
                      <c:pt idx="108" formatCode="0">
                        <c:v>26</c:v>
                      </c:pt>
                      <c:pt idx="109" formatCode="0">
                        <c:v>25</c:v>
                      </c:pt>
                      <c:pt idx="110" formatCode="0">
                        <c:v>25</c:v>
                      </c:pt>
                      <c:pt idx="111" formatCode="0">
                        <c:v>25</c:v>
                      </c:pt>
                      <c:pt idx="112" formatCode="0">
                        <c:v>25</c:v>
                      </c:pt>
                      <c:pt idx="113" formatCode="0">
                        <c:v>25</c:v>
                      </c:pt>
                      <c:pt idx="114" formatCode="0">
                        <c:v>25</c:v>
                      </c:pt>
                      <c:pt idx="115" formatCode="0">
                        <c:v>25</c:v>
                      </c:pt>
                      <c:pt idx="116" formatCode="0">
                        <c:v>24</c:v>
                      </c:pt>
                      <c:pt idx="117" formatCode="0">
                        <c:v>24</c:v>
                      </c:pt>
                      <c:pt idx="118" formatCode="0">
                        <c:v>24</c:v>
                      </c:pt>
                      <c:pt idx="119" formatCode="0">
                        <c:v>24</c:v>
                      </c:pt>
                      <c:pt idx="120" formatCode="0">
                        <c:v>24</c:v>
                      </c:pt>
                      <c:pt idx="121" formatCode="0">
                        <c:v>24</c:v>
                      </c:pt>
                      <c:pt idx="122" formatCode="0">
                        <c:v>24</c:v>
                      </c:pt>
                      <c:pt idx="123" formatCode="0">
                        <c:v>23</c:v>
                      </c:pt>
                      <c:pt idx="124" formatCode="0">
                        <c:v>23</c:v>
                      </c:pt>
                      <c:pt idx="125" formatCode="0">
                        <c:v>23</c:v>
                      </c:pt>
                      <c:pt idx="126" formatCode="0">
                        <c:v>23</c:v>
                      </c:pt>
                      <c:pt idx="127" formatCode="0">
                        <c:v>23</c:v>
                      </c:pt>
                      <c:pt idx="128" formatCode="0">
                        <c:v>23</c:v>
                      </c:pt>
                      <c:pt idx="129" formatCode="0">
                        <c:v>23</c:v>
                      </c:pt>
                      <c:pt idx="130" formatCode="0">
                        <c:v>22</c:v>
                      </c:pt>
                      <c:pt idx="131" formatCode="0">
                        <c:v>22</c:v>
                      </c:pt>
                      <c:pt idx="132" formatCode="0">
                        <c:v>22</c:v>
                      </c:pt>
                      <c:pt idx="133" formatCode="0">
                        <c:v>22</c:v>
                      </c:pt>
                      <c:pt idx="134" formatCode="0">
                        <c:v>22</c:v>
                      </c:pt>
                      <c:pt idx="135" formatCode="0">
                        <c:v>22</c:v>
                      </c:pt>
                      <c:pt idx="136" formatCode="0">
                        <c:v>22</c:v>
                      </c:pt>
                      <c:pt idx="137" formatCode="0">
                        <c:v>21</c:v>
                      </c:pt>
                      <c:pt idx="138" formatCode="0">
                        <c:v>21</c:v>
                      </c:pt>
                      <c:pt idx="139" formatCode="0">
                        <c:v>21</c:v>
                      </c:pt>
                      <c:pt idx="140" formatCode="0">
                        <c:v>21</c:v>
                      </c:pt>
                      <c:pt idx="141" formatCode="0">
                        <c:v>21</c:v>
                      </c:pt>
                      <c:pt idx="142" formatCode="0">
                        <c:v>22</c:v>
                      </c:pt>
                      <c:pt idx="143" formatCode="0">
                        <c:v>22</c:v>
                      </c:pt>
                      <c:pt idx="144" formatCode="0">
                        <c:v>21</c:v>
                      </c:pt>
                      <c:pt idx="145" formatCode="0">
                        <c:v>20</c:v>
                      </c:pt>
                      <c:pt idx="146" formatCode="0">
                        <c:v>20</c:v>
                      </c:pt>
                      <c:pt idx="147" formatCode="0">
                        <c:v>20</c:v>
                      </c:pt>
                      <c:pt idx="148" formatCode="0">
                        <c:v>20</c:v>
                      </c:pt>
                      <c:pt idx="149" formatCode="0">
                        <c:v>20</c:v>
                      </c:pt>
                      <c:pt idx="150" formatCode="0">
                        <c:v>20</c:v>
                      </c:pt>
                      <c:pt idx="151" formatCode="0">
                        <c:v>19</c:v>
                      </c:pt>
                      <c:pt idx="152" formatCode="0">
                        <c:v>19</c:v>
                      </c:pt>
                      <c:pt idx="153" formatCode="0">
                        <c:v>19</c:v>
                      </c:pt>
                      <c:pt idx="154" formatCode="0">
                        <c:v>18</c:v>
                      </c:pt>
                      <c:pt idx="155" formatCode="0">
                        <c:v>18</c:v>
                      </c:pt>
                    </c:numCache>
                  </c:numRef>
                </c:val>
                <c:extLst xmlns:c15="http://schemas.microsoft.com/office/drawing/2012/chart">
                  <c:ext xmlns:c16="http://schemas.microsoft.com/office/drawing/2014/chart" uri="{C3380CC4-5D6E-409C-BE32-E72D297353CC}">
                    <c16:uniqueId val="{0000003B-4C01-4381-9874-374E1597C4A7}"/>
                  </c:ext>
                </c:extLst>
              </c15:ser>
            </c15:filteredAreaSeries>
            <c15:filteredAreaSeries>
              <c15:ser>
                <c:idx val="58"/>
                <c:order val="58"/>
                <c:tx>
                  <c:strRef>
                    <c:extLst xmlns:c15="http://schemas.microsoft.com/office/drawing/2012/chart">
                      <c:ext xmlns:c15="http://schemas.microsoft.com/office/drawing/2012/chart" uri="{02D57815-91ED-43cb-92C2-25804820EDAC}">
                        <c15:formulaRef>
                          <c15:sqref>'Table for graphs 25-27'!$A$60</c15:sqref>
                        </c15:formulaRef>
                      </c:ext>
                    </c:extLst>
                    <c:strCache>
                      <c:ptCount val="1"/>
                      <c:pt idx="0">
                        <c:v>Urological - Trajectory 26/27</c:v>
                      </c:pt>
                    </c:strCache>
                  </c:strRef>
                </c:tx>
                <c:spPr>
                  <a:solidFill>
                    <a:schemeClr val="accent5"/>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25-27'!$B$60:$FA$60</c15:sqref>
                        </c15:formulaRef>
                      </c:ext>
                    </c:extLst>
                    <c:numCache>
                      <c:formatCode>General</c:formatCode>
                      <c:ptCount val="156"/>
                      <c:pt idx="104" formatCode="0">
                        <c:v>70</c:v>
                      </c:pt>
                      <c:pt idx="105" formatCode="0">
                        <c:v>69</c:v>
                      </c:pt>
                      <c:pt idx="106" formatCode="0">
                        <c:v>69</c:v>
                      </c:pt>
                      <c:pt idx="107" formatCode="0">
                        <c:v>60</c:v>
                      </c:pt>
                      <c:pt idx="108" formatCode="0">
                        <c:v>60</c:v>
                      </c:pt>
                      <c:pt idx="109" formatCode="0">
                        <c:v>60</c:v>
                      </c:pt>
                      <c:pt idx="110" formatCode="0">
                        <c:v>60</c:v>
                      </c:pt>
                      <c:pt idx="111" formatCode="0">
                        <c:v>59</c:v>
                      </c:pt>
                      <c:pt idx="112" formatCode="0">
                        <c:v>59</c:v>
                      </c:pt>
                      <c:pt idx="113" formatCode="0">
                        <c:v>59</c:v>
                      </c:pt>
                      <c:pt idx="114" formatCode="0">
                        <c:v>58</c:v>
                      </c:pt>
                      <c:pt idx="115" formatCode="0">
                        <c:v>58</c:v>
                      </c:pt>
                      <c:pt idx="116" formatCode="0">
                        <c:v>58</c:v>
                      </c:pt>
                      <c:pt idx="117" formatCode="0">
                        <c:v>58</c:v>
                      </c:pt>
                      <c:pt idx="118" formatCode="0">
                        <c:v>58</c:v>
                      </c:pt>
                      <c:pt idx="119" formatCode="0">
                        <c:v>57</c:v>
                      </c:pt>
                      <c:pt idx="120" formatCode="0">
                        <c:v>57</c:v>
                      </c:pt>
                      <c:pt idx="121" formatCode="0">
                        <c:v>57</c:v>
                      </c:pt>
                      <c:pt idx="122" formatCode="0">
                        <c:v>57</c:v>
                      </c:pt>
                      <c:pt idx="123" formatCode="0">
                        <c:v>58</c:v>
                      </c:pt>
                      <c:pt idx="124" formatCode="0">
                        <c:v>58</c:v>
                      </c:pt>
                      <c:pt idx="125" formatCode="0">
                        <c:v>59</c:v>
                      </c:pt>
                      <c:pt idx="126" formatCode="0">
                        <c:v>60</c:v>
                      </c:pt>
                      <c:pt idx="127" formatCode="0">
                        <c:v>58</c:v>
                      </c:pt>
                      <c:pt idx="128" formatCode="0">
                        <c:v>58</c:v>
                      </c:pt>
                      <c:pt idx="129" formatCode="0">
                        <c:v>57</c:v>
                      </c:pt>
                      <c:pt idx="130" formatCode="0">
                        <c:v>57</c:v>
                      </c:pt>
                      <c:pt idx="131" formatCode="0">
                        <c:v>56</c:v>
                      </c:pt>
                      <c:pt idx="132" formatCode="0">
                        <c:v>56</c:v>
                      </c:pt>
                      <c:pt idx="133" formatCode="0">
                        <c:v>55</c:v>
                      </c:pt>
                      <c:pt idx="134" formatCode="0">
                        <c:v>55</c:v>
                      </c:pt>
                      <c:pt idx="135" formatCode="0">
                        <c:v>54</c:v>
                      </c:pt>
                      <c:pt idx="136" formatCode="0">
                        <c:v>53</c:v>
                      </c:pt>
                      <c:pt idx="137" formatCode="0">
                        <c:v>53</c:v>
                      </c:pt>
                      <c:pt idx="138" formatCode="0">
                        <c:v>51</c:v>
                      </c:pt>
                      <c:pt idx="139" formatCode="0">
                        <c:v>49</c:v>
                      </c:pt>
                      <c:pt idx="140" formatCode="0">
                        <c:v>46</c:v>
                      </c:pt>
                      <c:pt idx="141" formatCode="0">
                        <c:v>49</c:v>
                      </c:pt>
                      <c:pt idx="142" formatCode="0">
                        <c:v>50</c:v>
                      </c:pt>
                      <c:pt idx="143" formatCode="0">
                        <c:v>52</c:v>
                      </c:pt>
                      <c:pt idx="144" formatCode="0">
                        <c:v>53</c:v>
                      </c:pt>
                      <c:pt idx="145" formatCode="0">
                        <c:v>50</c:v>
                      </c:pt>
                      <c:pt idx="146" formatCode="0">
                        <c:v>49</c:v>
                      </c:pt>
                      <c:pt idx="147" formatCode="0">
                        <c:v>48</c:v>
                      </c:pt>
                      <c:pt idx="148" formatCode="0">
                        <c:v>48</c:v>
                      </c:pt>
                      <c:pt idx="149" formatCode="0">
                        <c:v>47</c:v>
                      </c:pt>
                      <c:pt idx="150" formatCode="0">
                        <c:v>46</c:v>
                      </c:pt>
                      <c:pt idx="151" formatCode="0">
                        <c:v>46</c:v>
                      </c:pt>
                      <c:pt idx="152" formatCode="0">
                        <c:v>44</c:v>
                      </c:pt>
                      <c:pt idx="153" formatCode="0">
                        <c:v>43</c:v>
                      </c:pt>
                      <c:pt idx="154" formatCode="0">
                        <c:v>42</c:v>
                      </c:pt>
                      <c:pt idx="155" formatCode="0">
                        <c:v>41</c:v>
                      </c:pt>
                    </c:numCache>
                  </c:numRef>
                </c:val>
                <c:extLst xmlns:c15="http://schemas.microsoft.com/office/drawing/2012/chart">
                  <c:ext xmlns:c16="http://schemas.microsoft.com/office/drawing/2014/chart" uri="{C3380CC4-5D6E-409C-BE32-E72D297353CC}">
                    <c16:uniqueId val="{0000003C-4C01-4381-9874-374E1597C4A7}"/>
                  </c:ext>
                </c:extLst>
              </c15:ser>
            </c15:filteredAreaSeries>
            <c15:filteredAreaSeries>
              <c15:ser>
                <c:idx val="60"/>
                <c:order val="60"/>
                <c:tx>
                  <c:strRef>
                    <c:extLst xmlns:c15="http://schemas.microsoft.com/office/drawing/2012/chart">
                      <c:ext xmlns:c15="http://schemas.microsoft.com/office/drawing/2012/chart" uri="{02D57815-91ED-43cb-92C2-25804820EDAC}">
                        <c15:formulaRef>
                          <c15:sqref>'Table for graphs 25-27'!$A$62</c15:sqref>
                        </c15:formulaRef>
                      </c:ext>
                    </c:extLst>
                    <c:strCache>
                      <c:ptCount val="1"/>
                      <c:pt idx="0">
                        <c:v>Acute Leukaemia - Reported 63 - 103 days</c:v>
                      </c:pt>
                    </c:strCache>
                  </c:strRef>
                </c:tx>
                <c:spPr>
                  <a:solidFill>
                    <a:schemeClr val="accent1">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25-27'!$B$62:$FA$62</c15:sqref>
                        </c15:formulaRef>
                      </c:ext>
                    </c:extLst>
                    <c:numCache>
                      <c:formatCode>0</c:formatCode>
                      <c:ptCount val="156"/>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0</c:v>
                      </c:pt>
                      <c:pt idx="23" formatCode="General">
                        <c:v>0</c:v>
                      </c:pt>
                      <c:pt idx="24" formatCode="General">
                        <c:v>0</c:v>
                      </c:pt>
                      <c:pt idx="25" formatCode="General">
                        <c:v>0</c:v>
                      </c:pt>
                      <c:pt idx="26" formatCode="General">
                        <c:v>0</c:v>
                      </c:pt>
                      <c:pt idx="27" formatCode="General">
                        <c:v>0</c:v>
                      </c:pt>
                      <c:pt idx="28" formatCode="General">
                        <c:v>0</c:v>
                      </c:pt>
                      <c:pt idx="29" formatCode="General">
                        <c:v>0</c:v>
                      </c:pt>
                      <c:pt idx="30" formatCode="General">
                        <c:v>0</c:v>
                      </c:pt>
                      <c:pt idx="31" formatCode="General">
                        <c:v>0</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0</c:v>
                      </c:pt>
                      <c:pt idx="40" formatCode="General">
                        <c:v>0</c:v>
                      </c:pt>
                      <c:pt idx="41" formatCode="General">
                        <c:v>0</c:v>
                      </c:pt>
                      <c:pt idx="42" formatCode="General">
                        <c:v>0</c:v>
                      </c:pt>
                      <c:pt idx="43" formatCode="General">
                        <c:v>0</c:v>
                      </c:pt>
                      <c:pt idx="44" formatCode="General">
                        <c:v>0</c:v>
                      </c:pt>
                      <c:pt idx="45" formatCode="General">
                        <c:v>0</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pt idx="101" formatCode="General">
                        <c:v>0</c:v>
                      </c:pt>
                      <c:pt idx="102" formatCode="General">
                        <c:v>0</c:v>
                      </c:pt>
                      <c:pt idx="103" formatCode="General">
                        <c:v>0</c:v>
                      </c:pt>
                      <c:pt idx="104" formatCode="General">
                        <c:v>0</c:v>
                      </c:pt>
                    </c:numCache>
                  </c:numRef>
                </c:val>
                <c:extLst xmlns:c15="http://schemas.microsoft.com/office/drawing/2012/chart">
                  <c:ext xmlns:c16="http://schemas.microsoft.com/office/drawing/2014/chart" uri="{C3380CC4-5D6E-409C-BE32-E72D297353CC}">
                    <c16:uniqueId val="{0000003D-4C01-4381-9874-374E1597C4A7}"/>
                  </c:ext>
                </c:extLst>
              </c15:ser>
            </c15:filteredAreaSeries>
            <c15:filteredAreaSeries>
              <c15:ser>
                <c:idx val="61"/>
                <c:order val="61"/>
                <c:tx>
                  <c:strRef>
                    <c:extLst xmlns:c15="http://schemas.microsoft.com/office/drawing/2012/chart">
                      <c:ext xmlns:c15="http://schemas.microsoft.com/office/drawing/2012/chart" uri="{02D57815-91ED-43cb-92C2-25804820EDAC}">
                        <c15:formulaRef>
                          <c15:sqref>'Table for graphs 25-27'!$A$63</c15:sqref>
                        </c15:formulaRef>
                      </c:ext>
                    </c:extLst>
                    <c:strCache>
                      <c:ptCount val="1"/>
                      <c:pt idx="0">
                        <c:v>Brain/CNS - Reported 63 - 103 days</c:v>
                      </c:pt>
                    </c:strCache>
                  </c:strRef>
                </c:tx>
                <c:spPr>
                  <a:solidFill>
                    <a:schemeClr val="accent2">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25-27'!$B$63:$FA$63</c15:sqref>
                        </c15:formulaRef>
                      </c:ext>
                    </c:extLst>
                    <c:numCache>
                      <c:formatCode>0</c:formatCode>
                      <c:ptCount val="156"/>
                      <c:pt idx="0">
                        <c:v>0</c:v>
                      </c:pt>
                      <c:pt idx="1">
                        <c:v>0</c:v>
                      </c:pt>
                      <c:pt idx="2" formatCode="General">
                        <c:v>0</c:v>
                      </c:pt>
                      <c:pt idx="3" formatCode="General">
                        <c:v>0</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0</c:v>
                      </c:pt>
                      <c:pt idx="13" formatCode="General">
                        <c:v>0</c:v>
                      </c:pt>
                      <c:pt idx="14" formatCode="General">
                        <c:v>0</c:v>
                      </c:pt>
                      <c:pt idx="15" formatCode="General">
                        <c:v>0</c:v>
                      </c:pt>
                      <c:pt idx="16" formatCode="General">
                        <c:v>0</c:v>
                      </c:pt>
                      <c:pt idx="17" formatCode="General">
                        <c:v>0</c:v>
                      </c:pt>
                      <c:pt idx="18" formatCode="General">
                        <c:v>0</c:v>
                      </c:pt>
                      <c:pt idx="19" formatCode="General">
                        <c:v>1</c:v>
                      </c:pt>
                      <c:pt idx="20" formatCode="General">
                        <c:v>1</c:v>
                      </c:pt>
                      <c:pt idx="21" formatCode="General">
                        <c:v>0</c:v>
                      </c:pt>
                      <c:pt idx="22" formatCode="General">
                        <c:v>0</c:v>
                      </c:pt>
                      <c:pt idx="23" formatCode="General">
                        <c:v>0</c:v>
                      </c:pt>
                      <c:pt idx="24" formatCode="General">
                        <c:v>0</c:v>
                      </c:pt>
                      <c:pt idx="25" formatCode="General">
                        <c:v>0</c:v>
                      </c:pt>
                      <c:pt idx="26" formatCode="General">
                        <c:v>1</c:v>
                      </c:pt>
                      <c:pt idx="27" formatCode="General">
                        <c:v>1</c:v>
                      </c:pt>
                      <c:pt idx="28" formatCode="General">
                        <c:v>1</c:v>
                      </c:pt>
                      <c:pt idx="29" formatCode="General">
                        <c:v>1</c:v>
                      </c:pt>
                      <c:pt idx="30" formatCode="General">
                        <c:v>1</c:v>
                      </c:pt>
                      <c:pt idx="31" formatCode="General">
                        <c:v>1</c:v>
                      </c:pt>
                      <c:pt idx="32" formatCode="General">
                        <c:v>0</c:v>
                      </c:pt>
                      <c:pt idx="33" formatCode="General">
                        <c:v>0</c:v>
                      </c:pt>
                      <c:pt idx="34" formatCode="General">
                        <c:v>0</c:v>
                      </c:pt>
                      <c:pt idx="35" formatCode="General">
                        <c:v>0</c:v>
                      </c:pt>
                      <c:pt idx="36" formatCode="General">
                        <c:v>0</c:v>
                      </c:pt>
                      <c:pt idx="37" formatCode="General">
                        <c:v>0</c:v>
                      </c:pt>
                      <c:pt idx="38" formatCode="General">
                        <c:v>0</c:v>
                      </c:pt>
                      <c:pt idx="39" formatCode="General">
                        <c:v>1</c:v>
                      </c:pt>
                      <c:pt idx="40" formatCode="General">
                        <c:v>1</c:v>
                      </c:pt>
                      <c:pt idx="41" formatCode="General">
                        <c:v>1</c:v>
                      </c:pt>
                      <c:pt idx="42" formatCode="General">
                        <c:v>2</c:v>
                      </c:pt>
                      <c:pt idx="43" formatCode="General">
                        <c:v>1</c:v>
                      </c:pt>
                      <c:pt idx="44" formatCode="General">
                        <c:v>0</c:v>
                      </c:pt>
                      <c:pt idx="45" formatCode="General">
                        <c:v>0</c:v>
                      </c:pt>
                      <c:pt idx="46" formatCode="General">
                        <c:v>0</c:v>
                      </c:pt>
                      <c:pt idx="47" formatCode="General">
                        <c:v>0</c:v>
                      </c:pt>
                      <c:pt idx="48" formatCode="General">
                        <c:v>0</c:v>
                      </c:pt>
                      <c:pt idx="49" formatCode="General">
                        <c:v>0</c:v>
                      </c:pt>
                      <c:pt idx="50" formatCode="General">
                        <c:v>1</c:v>
                      </c:pt>
                      <c:pt idx="51" formatCode="General">
                        <c:v>1</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pt idx="101" formatCode="General">
                        <c:v>1</c:v>
                      </c:pt>
                      <c:pt idx="102" formatCode="General">
                        <c:v>0</c:v>
                      </c:pt>
                      <c:pt idx="103" formatCode="General">
                        <c:v>1</c:v>
                      </c:pt>
                      <c:pt idx="104" formatCode="General">
                        <c:v>0</c:v>
                      </c:pt>
                    </c:numCache>
                  </c:numRef>
                </c:val>
                <c:extLst xmlns:c15="http://schemas.microsoft.com/office/drawing/2012/chart">
                  <c:ext xmlns:c16="http://schemas.microsoft.com/office/drawing/2014/chart" uri="{C3380CC4-5D6E-409C-BE32-E72D297353CC}">
                    <c16:uniqueId val="{0000003E-4C01-4381-9874-374E1597C4A7}"/>
                  </c:ext>
                </c:extLst>
              </c15:ser>
            </c15:filteredAreaSeries>
            <c15:filteredAreaSeries>
              <c15:ser>
                <c:idx val="62"/>
                <c:order val="62"/>
                <c:tx>
                  <c:strRef>
                    <c:extLst xmlns:c15="http://schemas.microsoft.com/office/drawing/2012/chart">
                      <c:ext xmlns:c15="http://schemas.microsoft.com/office/drawing/2012/chart" uri="{02D57815-91ED-43cb-92C2-25804820EDAC}">
                        <c15:formulaRef>
                          <c15:sqref>'Table for graphs 25-27'!$A$64</c15:sqref>
                        </c15:formulaRef>
                      </c:ext>
                    </c:extLst>
                    <c:strCache>
                      <c:ptCount val="1"/>
                      <c:pt idx="0">
                        <c:v>Breast - Reported 63 - 103 days</c:v>
                      </c:pt>
                    </c:strCache>
                  </c:strRef>
                </c:tx>
                <c:spPr>
                  <a:solidFill>
                    <a:schemeClr val="accent3">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25-27'!$B$64:$FA$64</c15:sqref>
                        </c15:formulaRef>
                      </c:ext>
                    </c:extLst>
                    <c:numCache>
                      <c:formatCode>0</c:formatCode>
                      <c:ptCount val="156"/>
                      <c:pt idx="0">
                        <c:v>9</c:v>
                      </c:pt>
                      <c:pt idx="1">
                        <c:v>10</c:v>
                      </c:pt>
                      <c:pt idx="2" formatCode="General">
                        <c:v>10</c:v>
                      </c:pt>
                      <c:pt idx="3" formatCode="General">
                        <c:v>8</c:v>
                      </c:pt>
                      <c:pt idx="4" formatCode="General">
                        <c:v>13</c:v>
                      </c:pt>
                      <c:pt idx="5" formatCode="General">
                        <c:v>22</c:v>
                      </c:pt>
                      <c:pt idx="6" formatCode="General">
                        <c:v>17</c:v>
                      </c:pt>
                      <c:pt idx="7" formatCode="General">
                        <c:v>22</c:v>
                      </c:pt>
                      <c:pt idx="8" formatCode="General">
                        <c:v>18</c:v>
                      </c:pt>
                      <c:pt idx="9" formatCode="General">
                        <c:v>15</c:v>
                      </c:pt>
                      <c:pt idx="10" formatCode="General">
                        <c:v>13</c:v>
                      </c:pt>
                      <c:pt idx="11" formatCode="General">
                        <c:v>8</c:v>
                      </c:pt>
                      <c:pt idx="12" formatCode="General">
                        <c:v>10</c:v>
                      </c:pt>
                      <c:pt idx="13" formatCode="General">
                        <c:v>11</c:v>
                      </c:pt>
                      <c:pt idx="14" formatCode="General">
                        <c:v>13</c:v>
                      </c:pt>
                      <c:pt idx="15" formatCode="General">
                        <c:v>13</c:v>
                      </c:pt>
                      <c:pt idx="16" formatCode="General">
                        <c:v>12</c:v>
                      </c:pt>
                      <c:pt idx="17" formatCode="General">
                        <c:v>9</c:v>
                      </c:pt>
                      <c:pt idx="18" formatCode="General">
                        <c:v>15</c:v>
                      </c:pt>
                      <c:pt idx="19" formatCode="General">
                        <c:v>11</c:v>
                      </c:pt>
                      <c:pt idx="20" formatCode="General">
                        <c:v>12</c:v>
                      </c:pt>
                      <c:pt idx="21" formatCode="General">
                        <c:v>5</c:v>
                      </c:pt>
                      <c:pt idx="22" formatCode="General">
                        <c:v>8</c:v>
                      </c:pt>
                      <c:pt idx="23" formatCode="General">
                        <c:v>11</c:v>
                      </c:pt>
                      <c:pt idx="24" formatCode="General">
                        <c:v>6</c:v>
                      </c:pt>
                      <c:pt idx="25" formatCode="General">
                        <c:v>2</c:v>
                      </c:pt>
                      <c:pt idx="26" formatCode="General">
                        <c:v>3</c:v>
                      </c:pt>
                      <c:pt idx="27" formatCode="General">
                        <c:v>5</c:v>
                      </c:pt>
                      <c:pt idx="28" formatCode="General">
                        <c:v>3</c:v>
                      </c:pt>
                      <c:pt idx="29" formatCode="General">
                        <c:v>3</c:v>
                      </c:pt>
                      <c:pt idx="30" formatCode="General">
                        <c:v>4</c:v>
                      </c:pt>
                      <c:pt idx="31" formatCode="General">
                        <c:v>6</c:v>
                      </c:pt>
                      <c:pt idx="32" formatCode="General">
                        <c:v>6</c:v>
                      </c:pt>
                      <c:pt idx="33" formatCode="General">
                        <c:v>6</c:v>
                      </c:pt>
                      <c:pt idx="34" formatCode="General">
                        <c:v>2</c:v>
                      </c:pt>
                      <c:pt idx="35" formatCode="General">
                        <c:v>2</c:v>
                      </c:pt>
                      <c:pt idx="36" formatCode="General">
                        <c:v>4</c:v>
                      </c:pt>
                      <c:pt idx="37" formatCode="General">
                        <c:v>9</c:v>
                      </c:pt>
                      <c:pt idx="38" formatCode="General">
                        <c:v>8</c:v>
                      </c:pt>
                      <c:pt idx="39" formatCode="General">
                        <c:v>5</c:v>
                      </c:pt>
                      <c:pt idx="40" formatCode="General">
                        <c:v>4</c:v>
                      </c:pt>
                      <c:pt idx="41" formatCode="General">
                        <c:v>2</c:v>
                      </c:pt>
                      <c:pt idx="42" formatCode="General">
                        <c:v>2</c:v>
                      </c:pt>
                      <c:pt idx="43" formatCode="General">
                        <c:v>3</c:v>
                      </c:pt>
                      <c:pt idx="44" formatCode="General">
                        <c:v>1</c:v>
                      </c:pt>
                      <c:pt idx="45" formatCode="General">
                        <c:v>3</c:v>
                      </c:pt>
                      <c:pt idx="46" formatCode="General">
                        <c:v>6</c:v>
                      </c:pt>
                      <c:pt idx="47" formatCode="General">
                        <c:v>4</c:v>
                      </c:pt>
                      <c:pt idx="48" formatCode="General">
                        <c:v>7</c:v>
                      </c:pt>
                      <c:pt idx="49" formatCode="General">
                        <c:v>7</c:v>
                      </c:pt>
                      <c:pt idx="50" formatCode="General">
                        <c:v>7</c:v>
                      </c:pt>
                      <c:pt idx="51" formatCode="General">
                        <c:v>6</c:v>
                      </c:pt>
                      <c:pt idx="52" formatCode="General">
                        <c:v>7</c:v>
                      </c:pt>
                      <c:pt idx="53" formatCode="General">
                        <c:v>4</c:v>
                      </c:pt>
                      <c:pt idx="54" formatCode="General">
                        <c:v>3</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9</c:v>
                      </c:pt>
                      <c:pt idx="81" formatCode="General">
                        <c:v>8</c:v>
                      </c:pt>
                      <c:pt idx="82" formatCode="General">
                        <c:v>7</c:v>
                      </c:pt>
                      <c:pt idx="83" formatCode="General">
                        <c:v>9</c:v>
                      </c:pt>
                      <c:pt idx="84" formatCode="General">
                        <c:v>11</c:v>
                      </c:pt>
                      <c:pt idx="85" formatCode="General">
                        <c:v>10</c:v>
                      </c:pt>
                      <c:pt idx="86" formatCode="General">
                        <c:v>5</c:v>
                      </c:pt>
                      <c:pt idx="87" formatCode="General">
                        <c:v>3</c:v>
                      </c:pt>
                      <c:pt idx="88" formatCode="General">
                        <c:v>5</c:v>
                      </c:pt>
                      <c:pt idx="89" formatCode="General">
                        <c:v>4</c:v>
                      </c:pt>
                      <c:pt idx="90" formatCode="General">
                        <c:v>5</c:v>
                      </c:pt>
                      <c:pt idx="91" formatCode="General">
                        <c:v>7</c:v>
                      </c:pt>
                      <c:pt idx="92" formatCode="General">
                        <c:v>6</c:v>
                      </c:pt>
                      <c:pt idx="93" formatCode="General">
                        <c:v>6</c:v>
                      </c:pt>
                      <c:pt idx="94" formatCode="General">
                        <c:v>3</c:v>
                      </c:pt>
                      <c:pt idx="95" formatCode="General">
                        <c:v>7</c:v>
                      </c:pt>
                      <c:pt idx="96" formatCode="General">
                        <c:v>7</c:v>
                      </c:pt>
                      <c:pt idx="97" formatCode="General">
                        <c:v>5</c:v>
                      </c:pt>
                      <c:pt idx="98" formatCode="General">
                        <c:v>9</c:v>
                      </c:pt>
                      <c:pt idx="99" formatCode="General">
                        <c:v>8</c:v>
                      </c:pt>
                      <c:pt idx="100" formatCode="General">
                        <c:v>9</c:v>
                      </c:pt>
                      <c:pt idx="101" formatCode="General">
                        <c:v>10</c:v>
                      </c:pt>
                      <c:pt idx="102" formatCode="General">
                        <c:v>7</c:v>
                      </c:pt>
                      <c:pt idx="103" formatCode="General">
                        <c:v>6</c:v>
                      </c:pt>
                      <c:pt idx="104" formatCode="General">
                        <c:v>10</c:v>
                      </c:pt>
                    </c:numCache>
                  </c:numRef>
                </c:val>
                <c:extLst xmlns:c15="http://schemas.microsoft.com/office/drawing/2012/chart">
                  <c:ext xmlns:c16="http://schemas.microsoft.com/office/drawing/2014/chart" uri="{C3380CC4-5D6E-409C-BE32-E72D297353CC}">
                    <c16:uniqueId val="{0000003F-4C01-4381-9874-374E1597C4A7}"/>
                  </c:ext>
                </c:extLst>
              </c15:ser>
            </c15:filteredAreaSeries>
            <c15:filteredAreaSeries>
              <c15:ser>
                <c:idx val="63"/>
                <c:order val="63"/>
                <c:tx>
                  <c:strRef>
                    <c:extLst xmlns:c15="http://schemas.microsoft.com/office/drawing/2012/chart">
                      <c:ext xmlns:c15="http://schemas.microsoft.com/office/drawing/2012/chart" uri="{02D57815-91ED-43cb-92C2-25804820EDAC}">
                        <c15:formulaRef>
                          <c15:sqref>'Table for graphs 25-27'!$A$65</c15:sqref>
                        </c15:formulaRef>
                      </c:ext>
                    </c:extLst>
                    <c:strCache>
                      <c:ptCount val="1"/>
                      <c:pt idx="0">
                        <c:v>Children's cancer - Reported 63 - 103 days</c:v>
                      </c:pt>
                    </c:strCache>
                  </c:strRef>
                </c:tx>
                <c:spPr>
                  <a:solidFill>
                    <a:schemeClr val="accent4">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25-27'!$B$65:$FA$65</c15:sqref>
                        </c15:formulaRef>
                      </c:ext>
                    </c:extLst>
                    <c:numCache>
                      <c:formatCode>0</c:formatCode>
                      <c:ptCount val="156"/>
                      <c:pt idx="0">
                        <c:v>0</c:v>
                      </c:pt>
                      <c:pt idx="1">
                        <c:v>0</c:v>
                      </c:pt>
                      <c:pt idx="2" formatCode="General">
                        <c:v>0</c:v>
                      </c:pt>
                      <c:pt idx="3" formatCode="General">
                        <c:v>1</c:v>
                      </c:pt>
                      <c:pt idx="4" formatCode="General">
                        <c:v>0</c:v>
                      </c:pt>
                      <c:pt idx="5" formatCode="General">
                        <c:v>0</c:v>
                      </c:pt>
                      <c:pt idx="6" formatCode="General">
                        <c:v>0</c:v>
                      </c:pt>
                      <c:pt idx="7" formatCode="General">
                        <c:v>0</c:v>
                      </c:pt>
                      <c:pt idx="8" formatCode="General">
                        <c:v>0</c:v>
                      </c:pt>
                      <c:pt idx="9" formatCode="General">
                        <c:v>0</c:v>
                      </c:pt>
                      <c:pt idx="10" formatCode="General">
                        <c:v>0</c:v>
                      </c:pt>
                      <c:pt idx="11" formatCode="General">
                        <c:v>0</c:v>
                      </c:pt>
                      <c:pt idx="12" formatCode="General">
                        <c:v>1</c:v>
                      </c:pt>
                      <c:pt idx="13" formatCode="General">
                        <c:v>0</c:v>
                      </c:pt>
                      <c:pt idx="14" formatCode="General">
                        <c:v>0</c:v>
                      </c:pt>
                      <c:pt idx="15" formatCode="General">
                        <c:v>0</c:v>
                      </c:pt>
                      <c:pt idx="16" formatCode="General">
                        <c:v>0</c:v>
                      </c:pt>
                      <c:pt idx="17" formatCode="General">
                        <c:v>0</c:v>
                      </c:pt>
                      <c:pt idx="18" formatCode="General">
                        <c:v>0</c:v>
                      </c:pt>
                      <c:pt idx="19" formatCode="General">
                        <c:v>0</c:v>
                      </c:pt>
                      <c:pt idx="20" formatCode="General">
                        <c:v>0</c:v>
                      </c:pt>
                      <c:pt idx="21" formatCode="General">
                        <c:v>0</c:v>
                      </c:pt>
                      <c:pt idx="22" formatCode="General">
                        <c:v>1</c:v>
                      </c:pt>
                      <c:pt idx="23" formatCode="General">
                        <c:v>1</c:v>
                      </c:pt>
                      <c:pt idx="24" formatCode="General">
                        <c:v>1</c:v>
                      </c:pt>
                      <c:pt idx="25" formatCode="General">
                        <c:v>3</c:v>
                      </c:pt>
                      <c:pt idx="26" formatCode="General">
                        <c:v>3</c:v>
                      </c:pt>
                      <c:pt idx="27" formatCode="General">
                        <c:v>2</c:v>
                      </c:pt>
                      <c:pt idx="28" formatCode="General">
                        <c:v>2</c:v>
                      </c:pt>
                      <c:pt idx="29" formatCode="General">
                        <c:v>2</c:v>
                      </c:pt>
                      <c:pt idx="30" formatCode="General">
                        <c:v>1</c:v>
                      </c:pt>
                      <c:pt idx="31" formatCode="General">
                        <c:v>1</c:v>
                      </c:pt>
                      <c:pt idx="32" formatCode="General">
                        <c:v>2</c:v>
                      </c:pt>
                      <c:pt idx="33" formatCode="General">
                        <c:v>1</c:v>
                      </c:pt>
                      <c:pt idx="34" formatCode="General">
                        <c:v>1</c:v>
                      </c:pt>
                      <c:pt idx="35" formatCode="General">
                        <c:v>2</c:v>
                      </c:pt>
                      <c:pt idx="36" formatCode="General">
                        <c:v>2</c:v>
                      </c:pt>
                      <c:pt idx="37" formatCode="General">
                        <c:v>1</c:v>
                      </c:pt>
                      <c:pt idx="38" formatCode="General">
                        <c:v>0</c:v>
                      </c:pt>
                      <c:pt idx="39" formatCode="General">
                        <c:v>0</c:v>
                      </c:pt>
                      <c:pt idx="40" formatCode="General">
                        <c:v>0</c:v>
                      </c:pt>
                      <c:pt idx="41" formatCode="General">
                        <c:v>0</c:v>
                      </c:pt>
                      <c:pt idx="42" formatCode="General">
                        <c:v>1</c:v>
                      </c:pt>
                      <c:pt idx="43" formatCode="General">
                        <c:v>0</c:v>
                      </c:pt>
                      <c:pt idx="44" formatCode="General">
                        <c:v>1</c:v>
                      </c:pt>
                      <c:pt idx="45" formatCode="General">
                        <c:v>1</c:v>
                      </c:pt>
                      <c:pt idx="46" formatCode="General">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1" formatCode="General">
                        <c:v>1</c:v>
                      </c:pt>
                      <c:pt idx="82" formatCode="General">
                        <c:v>0</c:v>
                      </c:pt>
                      <c:pt idx="83" formatCode="General">
                        <c:v>1</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0</c:v>
                      </c:pt>
                      <c:pt idx="96" formatCode="General">
                        <c:v>0</c:v>
                      </c:pt>
                      <c:pt idx="97" formatCode="General">
                        <c:v>0</c:v>
                      </c:pt>
                      <c:pt idx="98" formatCode="General">
                        <c:v>0</c:v>
                      </c:pt>
                      <c:pt idx="99" formatCode="General">
                        <c:v>0</c:v>
                      </c:pt>
                      <c:pt idx="100" formatCode="General">
                        <c:v>0</c:v>
                      </c:pt>
                      <c:pt idx="101" formatCode="General">
                        <c:v>0</c:v>
                      </c:pt>
                      <c:pt idx="102" formatCode="General">
                        <c:v>0</c:v>
                      </c:pt>
                      <c:pt idx="103" formatCode="General">
                        <c:v>0</c:v>
                      </c:pt>
                      <c:pt idx="104" formatCode="General">
                        <c:v>0</c:v>
                      </c:pt>
                    </c:numCache>
                  </c:numRef>
                </c:val>
                <c:extLst xmlns:c15="http://schemas.microsoft.com/office/drawing/2012/chart">
                  <c:ext xmlns:c16="http://schemas.microsoft.com/office/drawing/2014/chart" uri="{C3380CC4-5D6E-409C-BE32-E72D297353CC}">
                    <c16:uniqueId val="{00000040-4C01-4381-9874-374E1597C4A7}"/>
                  </c:ext>
                </c:extLst>
              </c15:ser>
            </c15:filteredAreaSeries>
            <c15:filteredAreaSeries>
              <c15:ser>
                <c:idx val="64"/>
                <c:order val="64"/>
                <c:tx>
                  <c:strRef>
                    <c:extLst xmlns:c15="http://schemas.microsoft.com/office/drawing/2012/chart">
                      <c:ext xmlns:c15="http://schemas.microsoft.com/office/drawing/2012/chart" uri="{02D57815-91ED-43cb-92C2-25804820EDAC}">
                        <c15:formulaRef>
                          <c15:sqref>'Table for graphs 25-27'!$A$66</c15:sqref>
                        </c15:formulaRef>
                      </c:ext>
                    </c:extLst>
                    <c:strCache>
                      <c:ptCount val="1"/>
                      <c:pt idx="0">
                        <c:v>Gynaecological - Reported 63 - 103 days</c:v>
                      </c:pt>
                    </c:strCache>
                  </c:strRef>
                </c:tx>
                <c:spPr>
                  <a:solidFill>
                    <a:schemeClr val="accent5">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25-27'!$B$66:$FA$66</c15:sqref>
                        </c15:formulaRef>
                      </c:ext>
                    </c:extLst>
                    <c:numCache>
                      <c:formatCode>0</c:formatCode>
                      <c:ptCount val="156"/>
                      <c:pt idx="0">
                        <c:v>27</c:v>
                      </c:pt>
                      <c:pt idx="1">
                        <c:v>35</c:v>
                      </c:pt>
                      <c:pt idx="2" formatCode="General">
                        <c:v>35</c:v>
                      </c:pt>
                      <c:pt idx="3" formatCode="General">
                        <c:v>31</c:v>
                      </c:pt>
                      <c:pt idx="4" formatCode="General">
                        <c:v>27</c:v>
                      </c:pt>
                      <c:pt idx="5" formatCode="General">
                        <c:v>26</c:v>
                      </c:pt>
                      <c:pt idx="6" formatCode="General">
                        <c:v>26</c:v>
                      </c:pt>
                      <c:pt idx="7" formatCode="General">
                        <c:v>25</c:v>
                      </c:pt>
                      <c:pt idx="8" formatCode="General">
                        <c:v>24</c:v>
                      </c:pt>
                      <c:pt idx="9" formatCode="General">
                        <c:v>25</c:v>
                      </c:pt>
                      <c:pt idx="10" formatCode="General">
                        <c:v>25</c:v>
                      </c:pt>
                      <c:pt idx="11" formatCode="General">
                        <c:v>25</c:v>
                      </c:pt>
                      <c:pt idx="12" formatCode="General">
                        <c:v>19</c:v>
                      </c:pt>
                      <c:pt idx="13" formatCode="General">
                        <c:v>25</c:v>
                      </c:pt>
                      <c:pt idx="14" formatCode="General">
                        <c:v>26</c:v>
                      </c:pt>
                      <c:pt idx="15" formatCode="General">
                        <c:v>21</c:v>
                      </c:pt>
                      <c:pt idx="16" formatCode="General">
                        <c:v>26</c:v>
                      </c:pt>
                      <c:pt idx="17" formatCode="General">
                        <c:v>27</c:v>
                      </c:pt>
                      <c:pt idx="18" formatCode="General">
                        <c:v>27</c:v>
                      </c:pt>
                      <c:pt idx="19" formatCode="General">
                        <c:v>29</c:v>
                      </c:pt>
                      <c:pt idx="20" formatCode="General">
                        <c:v>27</c:v>
                      </c:pt>
                      <c:pt idx="21" formatCode="General">
                        <c:v>26</c:v>
                      </c:pt>
                      <c:pt idx="22" formatCode="General">
                        <c:v>23</c:v>
                      </c:pt>
                      <c:pt idx="23" formatCode="General">
                        <c:v>21</c:v>
                      </c:pt>
                      <c:pt idx="24" formatCode="General">
                        <c:v>20</c:v>
                      </c:pt>
                      <c:pt idx="25" formatCode="General">
                        <c:v>19</c:v>
                      </c:pt>
                      <c:pt idx="26" formatCode="General">
                        <c:v>17</c:v>
                      </c:pt>
                      <c:pt idx="27" formatCode="General">
                        <c:v>21</c:v>
                      </c:pt>
                      <c:pt idx="28" formatCode="General">
                        <c:v>23</c:v>
                      </c:pt>
                      <c:pt idx="29" formatCode="General">
                        <c:v>27</c:v>
                      </c:pt>
                      <c:pt idx="30" formatCode="General">
                        <c:v>25</c:v>
                      </c:pt>
                      <c:pt idx="31" formatCode="General">
                        <c:v>24</c:v>
                      </c:pt>
                      <c:pt idx="32" formatCode="General">
                        <c:v>17</c:v>
                      </c:pt>
                      <c:pt idx="33" formatCode="General">
                        <c:v>22</c:v>
                      </c:pt>
                      <c:pt idx="34" formatCode="General">
                        <c:v>19</c:v>
                      </c:pt>
                      <c:pt idx="35" formatCode="General">
                        <c:v>18</c:v>
                      </c:pt>
                      <c:pt idx="36" formatCode="General">
                        <c:v>18</c:v>
                      </c:pt>
                      <c:pt idx="37" formatCode="General">
                        <c:v>17</c:v>
                      </c:pt>
                      <c:pt idx="38" formatCode="General">
                        <c:v>20</c:v>
                      </c:pt>
                      <c:pt idx="39" formatCode="General">
                        <c:v>21</c:v>
                      </c:pt>
                      <c:pt idx="40" formatCode="General">
                        <c:v>17</c:v>
                      </c:pt>
                      <c:pt idx="41" formatCode="General">
                        <c:v>18</c:v>
                      </c:pt>
                      <c:pt idx="42" formatCode="General">
                        <c:v>20</c:v>
                      </c:pt>
                      <c:pt idx="43" formatCode="General">
                        <c:v>17</c:v>
                      </c:pt>
                      <c:pt idx="44" formatCode="General">
                        <c:v>18</c:v>
                      </c:pt>
                      <c:pt idx="45" formatCode="General">
                        <c:v>11</c:v>
                      </c:pt>
                      <c:pt idx="46" formatCode="General">
                        <c:v>12</c:v>
                      </c:pt>
                      <c:pt idx="47" formatCode="General">
                        <c:v>10</c:v>
                      </c:pt>
                      <c:pt idx="48" formatCode="General">
                        <c:v>10</c:v>
                      </c:pt>
                      <c:pt idx="49" formatCode="General">
                        <c:v>14</c:v>
                      </c:pt>
                      <c:pt idx="50" formatCode="General">
                        <c:v>12</c:v>
                      </c:pt>
                      <c:pt idx="51" formatCode="General">
                        <c:v>13</c:v>
                      </c:pt>
                      <c:pt idx="52" formatCode="General">
                        <c:v>12</c:v>
                      </c:pt>
                      <c:pt idx="53" formatCode="General">
                        <c:v>10</c:v>
                      </c:pt>
                      <c:pt idx="54" formatCode="General">
                        <c:v>15</c:v>
                      </c:pt>
                      <c:pt idx="55" formatCode="General">
                        <c:v>25</c:v>
                      </c:pt>
                      <c:pt idx="56" formatCode="General">
                        <c:v>27</c:v>
                      </c:pt>
                      <c:pt idx="57" formatCode="General">
                        <c:v>28</c:v>
                      </c:pt>
                      <c:pt idx="58" formatCode="General">
                        <c:v>27</c:v>
                      </c:pt>
                      <c:pt idx="59" formatCode="General">
                        <c:v>26</c:v>
                      </c:pt>
                      <c:pt idx="60" formatCode="General">
                        <c:v>21</c:v>
                      </c:pt>
                      <c:pt idx="61" formatCode="General">
                        <c:v>14</c:v>
                      </c:pt>
                      <c:pt idx="62" formatCode="General">
                        <c:v>16</c:v>
                      </c:pt>
                      <c:pt idx="63" formatCode="General">
                        <c:v>13</c:v>
                      </c:pt>
                      <c:pt idx="64" formatCode="General">
                        <c:v>11</c:v>
                      </c:pt>
                      <c:pt idx="65" formatCode="General">
                        <c:v>19</c:v>
                      </c:pt>
                      <c:pt idx="66" formatCode="General">
                        <c:v>19</c:v>
                      </c:pt>
                      <c:pt idx="67" formatCode="General">
                        <c:v>23</c:v>
                      </c:pt>
                      <c:pt idx="68" formatCode="General">
                        <c:v>19</c:v>
                      </c:pt>
                      <c:pt idx="69" formatCode="General">
                        <c:v>22</c:v>
                      </c:pt>
                      <c:pt idx="70" formatCode="General">
                        <c:v>26</c:v>
                      </c:pt>
                      <c:pt idx="71" formatCode="General">
                        <c:v>22</c:v>
                      </c:pt>
                      <c:pt idx="72" formatCode="General">
                        <c:v>22</c:v>
                      </c:pt>
                      <c:pt idx="73" formatCode="General">
                        <c:v>16</c:v>
                      </c:pt>
                      <c:pt idx="74" formatCode="General">
                        <c:v>22</c:v>
                      </c:pt>
                      <c:pt idx="75" formatCode="General">
                        <c:v>20</c:v>
                      </c:pt>
                      <c:pt idx="76" formatCode="General">
                        <c:v>19</c:v>
                      </c:pt>
                      <c:pt idx="77" formatCode="General">
                        <c:v>18</c:v>
                      </c:pt>
                      <c:pt idx="78" formatCode="General">
                        <c:v>24</c:v>
                      </c:pt>
                      <c:pt idx="79" formatCode="General">
                        <c:v>38</c:v>
                      </c:pt>
                      <c:pt idx="80" formatCode="General">
                        <c:v>23</c:v>
                      </c:pt>
                      <c:pt idx="81" formatCode="General">
                        <c:v>23</c:v>
                      </c:pt>
                      <c:pt idx="82" formatCode="General">
                        <c:v>22</c:v>
                      </c:pt>
                      <c:pt idx="83" formatCode="General">
                        <c:v>27</c:v>
                      </c:pt>
                      <c:pt idx="84" formatCode="General">
                        <c:v>31</c:v>
                      </c:pt>
                      <c:pt idx="85" formatCode="General">
                        <c:v>16</c:v>
                      </c:pt>
                      <c:pt idx="86" formatCode="General">
                        <c:v>18</c:v>
                      </c:pt>
                      <c:pt idx="87" formatCode="General">
                        <c:v>29</c:v>
                      </c:pt>
                      <c:pt idx="88" formatCode="General">
                        <c:v>25</c:v>
                      </c:pt>
                      <c:pt idx="89" formatCode="General">
                        <c:v>23</c:v>
                      </c:pt>
                      <c:pt idx="90" formatCode="General">
                        <c:v>26</c:v>
                      </c:pt>
                      <c:pt idx="91" formatCode="General">
                        <c:v>36</c:v>
                      </c:pt>
                      <c:pt idx="92" formatCode="General">
                        <c:v>32</c:v>
                      </c:pt>
                      <c:pt idx="93" formatCode="General">
                        <c:v>31</c:v>
                      </c:pt>
                      <c:pt idx="94" formatCode="General">
                        <c:v>35</c:v>
                      </c:pt>
                      <c:pt idx="95" formatCode="General">
                        <c:v>25</c:v>
                      </c:pt>
                      <c:pt idx="96" formatCode="General">
                        <c:v>24</c:v>
                      </c:pt>
                      <c:pt idx="97" formatCode="General">
                        <c:v>36</c:v>
                      </c:pt>
                      <c:pt idx="98" formatCode="General">
                        <c:v>35</c:v>
                      </c:pt>
                      <c:pt idx="99" formatCode="General">
                        <c:v>38</c:v>
                      </c:pt>
                      <c:pt idx="100" formatCode="General">
                        <c:v>41</c:v>
                      </c:pt>
                      <c:pt idx="101" formatCode="General">
                        <c:v>47</c:v>
                      </c:pt>
                      <c:pt idx="102" formatCode="General">
                        <c:v>55</c:v>
                      </c:pt>
                      <c:pt idx="103" formatCode="General">
                        <c:v>68</c:v>
                      </c:pt>
                      <c:pt idx="104" formatCode="General">
                        <c:v>70</c:v>
                      </c:pt>
                    </c:numCache>
                  </c:numRef>
                </c:val>
                <c:extLst xmlns:c15="http://schemas.microsoft.com/office/drawing/2012/chart">
                  <c:ext xmlns:c16="http://schemas.microsoft.com/office/drawing/2014/chart" uri="{C3380CC4-5D6E-409C-BE32-E72D297353CC}">
                    <c16:uniqueId val="{00000041-4C01-4381-9874-374E1597C4A7}"/>
                  </c:ext>
                </c:extLst>
              </c15:ser>
            </c15:filteredAreaSeries>
            <c15:filteredAreaSeries>
              <c15:ser>
                <c:idx val="65"/>
                <c:order val="65"/>
                <c:tx>
                  <c:strRef>
                    <c:extLst xmlns:c15="http://schemas.microsoft.com/office/drawing/2012/chart">
                      <c:ext xmlns:c15="http://schemas.microsoft.com/office/drawing/2012/chart" uri="{02D57815-91ED-43cb-92C2-25804820EDAC}">
                        <c15:formulaRef>
                          <c15:sqref>'Table for graphs 25-27'!$A$67</c15:sqref>
                        </c15:formulaRef>
                      </c:ext>
                    </c:extLst>
                    <c:strCache>
                      <c:ptCount val="1"/>
                      <c:pt idx="0">
                        <c:v>Haematological - Reported 63 - 103 days</c:v>
                      </c:pt>
                    </c:strCache>
                  </c:strRef>
                </c:tx>
                <c:spPr>
                  <a:solidFill>
                    <a:schemeClr val="accent6">
                      <a:lumMod val="6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25-27'!$B$67:$FA$67</c15:sqref>
                        </c15:formulaRef>
                      </c:ext>
                    </c:extLst>
                    <c:numCache>
                      <c:formatCode>0</c:formatCode>
                      <c:ptCount val="156"/>
                      <c:pt idx="0">
                        <c:v>6</c:v>
                      </c:pt>
                      <c:pt idx="1">
                        <c:v>4</c:v>
                      </c:pt>
                      <c:pt idx="2" formatCode="General">
                        <c:v>5</c:v>
                      </c:pt>
                      <c:pt idx="3" formatCode="General">
                        <c:v>4</c:v>
                      </c:pt>
                      <c:pt idx="4" formatCode="General">
                        <c:v>4</c:v>
                      </c:pt>
                      <c:pt idx="5" formatCode="General">
                        <c:v>4</c:v>
                      </c:pt>
                      <c:pt idx="6" formatCode="General">
                        <c:v>3</c:v>
                      </c:pt>
                      <c:pt idx="7" formatCode="General">
                        <c:v>4</c:v>
                      </c:pt>
                      <c:pt idx="8" formatCode="General">
                        <c:v>3</c:v>
                      </c:pt>
                      <c:pt idx="9" formatCode="General">
                        <c:v>3</c:v>
                      </c:pt>
                      <c:pt idx="10" formatCode="General">
                        <c:v>2</c:v>
                      </c:pt>
                      <c:pt idx="11" formatCode="General">
                        <c:v>7</c:v>
                      </c:pt>
                      <c:pt idx="12" formatCode="General">
                        <c:v>6</c:v>
                      </c:pt>
                      <c:pt idx="13" formatCode="General">
                        <c:v>6</c:v>
                      </c:pt>
                      <c:pt idx="14" formatCode="General">
                        <c:v>8</c:v>
                      </c:pt>
                      <c:pt idx="15" formatCode="General">
                        <c:v>7</c:v>
                      </c:pt>
                      <c:pt idx="16" formatCode="General">
                        <c:v>8</c:v>
                      </c:pt>
                      <c:pt idx="17" formatCode="General">
                        <c:v>5</c:v>
                      </c:pt>
                      <c:pt idx="18" formatCode="General">
                        <c:v>4</c:v>
                      </c:pt>
                      <c:pt idx="19" formatCode="General">
                        <c:v>4</c:v>
                      </c:pt>
                      <c:pt idx="20" formatCode="General">
                        <c:v>3</c:v>
                      </c:pt>
                      <c:pt idx="21" formatCode="General">
                        <c:v>4</c:v>
                      </c:pt>
                      <c:pt idx="22" formatCode="General">
                        <c:v>3</c:v>
                      </c:pt>
                      <c:pt idx="23" formatCode="General">
                        <c:v>2</c:v>
                      </c:pt>
                      <c:pt idx="24" formatCode="General">
                        <c:v>3</c:v>
                      </c:pt>
                      <c:pt idx="25" formatCode="General">
                        <c:v>6</c:v>
                      </c:pt>
                      <c:pt idx="26" formatCode="General">
                        <c:v>4</c:v>
                      </c:pt>
                      <c:pt idx="27" formatCode="General">
                        <c:v>5</c:v>
                      </c:pt>
                      <c:pt idx="28" formatCode="General">
                        <c:v>4</c:v>
                      </c:pt>
                      <c:pt idx="29" formatCode="General">
                        <c:v>5</c:v>
                      </c:pt>
                      <c:pt idx="30" formatCode="General">
                        <c:v>4</c:v>
                      </c:pt>
                      <c:pt idx="31" formatCode="General">
                        <c:v>3</c:v>
                      </c:pt>
                      <c:pt idx="32" formatCode="General">
                        <c:v>6</c:v>
                      </c:pt>
                      <c:pt idx="33" formatCode="General">
                        <c:v>5</c:v>
                      </c:pt>
                      <c:pt idx="34" formatCode="General">
                        <c:v>4</c:v>
                      </c:pt>
                      <c:pt idx="35" formatCode="General">
                        <c:v>6</c:v>
                      </c:pt>
                      <c:pt idx="36" formatCode="General">
                        <c:v>6</c:v>
                      </c:pt>
                      <c:pt idx="37" formatCode="General">
                        <c:v>6</c:v>
                      </c:pt>
                      <c:pt idx="38" formatCode="General">
                        <c:v>9</c:v>
                      </c:pt>
                      <c:pt idx="39" formatCode="General">
                        <c:v>7</c:v>
                      </c:pt>
                      <c:pt idx="40" formatCode="General">
                        <c:v>7</c:v>
                      </c:pt>
                      <c:pt idx="41" formatCode="General">
                        <c:v>6</c:v>
                      </c:pt>
                      <c:pt idx="42" formatCode="General">
                        <c:v>5</c:v>
                      </c:pt>
                      <c:pt idx="43" formatCode="General">
                        <c:v>7</c:v>
                      </c:pt>
                      <c:pt idx="44" formatCode="General">
                        <c:v>8</c:v>
                      </c:pt>
                      <c:pt idx="45" formatCode="General">
                        <c:v>6</c:v>
                      </c:pt>
                      <c:pt idx="46" formatCode="General">
                        <c:v>6</c:v>
                      </c:pt>
                      <c:pt idx="47" formatCode="General">
                        <c:v>5</c:v>
                      </c:pt>
                      <c:pt idx="48" formatCode="General">
                        <c:v>3</c:v>
                      </c:pt>
                      <c:pt idx="49" formatCode="General">
                        <c:v>6</c:v>
                      </c:pt>
                      <c:pt idx="50" formatCode="General">
                        <c:v>5</c:v>
                      </c:pt>
                      <c:pt idx="51" formatCode="General">
                        <c:v>6</c:v>
                      </c:pt>
                      <c:pt idx="52" formatCode="General">
                        <c:v>4</c:v>
                      </c:pt>
                      <c:pt idx="53" formatCode="General">
                        <c:v>5</c:v>
                      </c:pt>
                      <c:pt idx="54" formatCode="General">
                        <c:v>6</c:v>
                      </c:pt>
                      <c:pt idx="55" formatCode="General">
                        <c:v>7</c:v>
                      </c:pt>
                      <c:pt idx="56" formatCode="General">
                        <c:v>9</c:v>
                      </c:pt>
                      <c:pt idx="57" formatCode="General">
                        <c:v>8</c:v>
                      </c:pt>
                      <c:pt idx="58" formatCode="General">
                        <c:v>11</c:v>
                      </c:pt>
                      <c:pt idx="59" formatCode="General">
                        <c:v>11</c:v>
                      </c:pt>
                      <c:pt idx="60" formatCode="General">
                        <c:v>11</c:v>
                      </c:pt>
                      <c:pt idx="61" formatCode="General">
                        <c:v>10</c:v>
                      </c:pt>
                      <c:pt idx="62" formatCode="General">
                        <c:v>16</c:v>
                      </c:pt>
                      <c:pt idx="63" formatCode="General">
                        <c:v>10</c:v>
                      </c:pt>
                      <c:pt idx="64" formatCode="General">
                        <c:v>6</c:v>
                      </c:pt>
                      <c:pt idx="65" formatCode="General">
                        <c:v>6</c:v>
                      </c:pt>
                      <c:pt idx="66" formatCode="General">
                        <c:v>4</c:v>
                      </c:pt>
                      <c:pt idx="67" formatCode="General">
                        <c:v>6</c:v>
                      </c:pt>
                      <c:pt idx="68" formatCode="General">
                        <c:v>10</c:v>
                      </c:pt>
                      <c:pt idx="69" formatCode="General">
                        <c:v>11</c:v>
                      </c:pt>
                      <c:pt idx="70" formatCode="General">
                        <c:v>13</c:v>
                      </c:pt>
                      <c:pt idx="71" formatCode="General">
                        <c:v>14</c:v>
                      </c:pt>
                      <c:pt idx="72" formatCode="General">
                        <c:v>10</c:v>
                      </c:pt>
                      <c:pt idx="73" formatCode="General">
                        <c:v>8</c:v>
                      </c:pt>
                      <c:pt idx="74" formatCode="General">
                        <c:v>9</c:v>
                      </c:pt>
                      <c:pt idx="75" formatCode="General">
                        <c:v>9</c:v>
                      </c:pt>
                      <c:pt idx="76" formatCode="General">
                        <c:v>12</c:v>
                      </c:pt>
                      <c:pt idx="77" formatCode="General">
                        <c:v>13</c:v>
                      </c:pt>
                      <c:pt idx="78" formatCode="General">
                        <c:v>13</c:v>
                      </c:pt>
                      <c:pt idx="79" formatCode="General">
                        <c:v>14</c:v>
                      </c:pt>
                      <c:pt idx="80" formatCode="General">
                        <c:v>8</c:v>
                      </c:pt>
                      <c:pt idx="81" formatCode="General">
                        <c:v>5</c:v>
                      </c:pt>
                      <c:pt idx="82" formatCode="General">
                        <c:v>2</c:v>
                      </c:pt>
                      <c:pt idx="83" formatCode="General">
                        <c:v>4</c:v>
                      </c:pt>
                      <c:pt idx="84" formatCode="General">
                        <c:v>8</c:v>
                      </c:pt>
                      <c:pt idx="85" formatCode="General">
                        <c:v>9</c:v>
                      </c:pt>
                      <c:pt idx="86" formatCode="General">
                        <c:v>7</c:v>
                      </c:pt>
                      <c:pt idx="87" formatCode="General">
                        <c:v>8</c:v>
                      </c:pt>
                      <c:pt idx="88" formatCode="General">
                        <c:v>9</c:v>
                      </c:pt>
                      <c:pt idx="89" formatCode="General">
                        <c:v>6</c:v>
                      </c:pt>
                      <c:pt idx="90" formatCode="General">
                        <c:v>9</c:v>
                      </c:pt>
                      <c:pt idx="91" formatCode="General">
                        <c:v>7</c:v>
                      </c:pt>
                      <c:pt idx="92" formatCode="General">
                        <c:v>5</c:v>
                      </c:pt>
                      <c:pt idx="93" formatCode="General">
                        <c:v>6</c:v>
                      </c:pt>
                      <c:pt idx="94" formatCode="General">
                        <c:v>6</c:v>
                      </c:pt>
                      <c:pt idx="95" formatCode="General">
                        <c:v>4</c:v>
                      </c:pt>
                      <c:pt idx="96" formatCode="General">
                        <c:v>5</c:v>
                      </c:pt>
                      <c:pt idx="97" formatCode="General">
                        <c:v>3</c:v>
                      </c:pt>
                      <c:pt idx="98" formatCode="General">
                        <c:v>6</c:v>
                      </c:pt>
                      <c:pt idx="99" formatCode="General">
                        <c:v>7</c:v>
                      </c:pt>
                      <c:pt idx="100" formatCode="General">
                        <c:v>7</c:v>
                      </c:pt>
                      <c:pt idx="101" formatCode="General">
                        <c:v>6</c:v>
                      </c:pt>
                      <c:pt idx="102" formatCode="General">
                        <c:v>5</c:v>
                      </c:pt>
                      <c:pt idx="103" formatCode="General">
                        <c:v>7</c:v>
                      </c:pt>
                      <c:pt idx="104" formatCode="General">
                        <c:v>4</c:v>
                      </c:pt>
                    </c:numCache>
                  </c:numRef>
                </c:val>
                <c:extLst xmlns:c15="http://schemas.microsoft.com/office/drawing/2012/chart">
                  <c:ext xmlns:c16="http://schemas.microsoft.com/office/drawing/2014/chart" uri="{C3380CC4-5D6E-409C-BE32-E72D297353CC}">
                    <c16:uniqueId val="{00000042-4C01-4381-9874-374E1597C4A7}"/>
                  </c:ext>
                </c:extLst>
              </c15:ser>
            </c15:filteredAreaSeries>
            <c15:filteredAreaSeries>
              <c15:ser>
                <c:idx val="66"/>
                <c:order val="66"/>
                <c:tx>
                  <c:strRef>
                    <c:extLst xmlns:c15="http://schemas.microsoft.com/office/drawing/2012/chart">
                      <c:ext xmlns:c15="http://schemas.microsoft.com/office/drawing/2012/chart" uri="{02D57815-91ED-43cb-92C2-25804820EDAC}">
                        <c15:formulaRef>
                          <c15:sqref>'Table for graphs 25-27'!$A$68</c15:sqref>
                        </c15:formulaRef>
                      </c:ext>
                    </c:extLst>
                    <c:strCache>
                      <c:ptCount val="1"/>
                      <c:pt idx="0">
                        <c:v>Head and neck - Reported 63 - 103 days</c:v>
                      </c:pt>
                    </c:strCache>
                  </c:strRef>
                </c:tx>
                <c:spPr>
                  <a:solidFill>
                    <a:schemeClr val="accent1">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25-27'!$B$68:$FA$68</c15:sqref>
                        </c15:formulaRef>
                      </c:ext>
                    </c:extLst>
                    <c:numCache>
                      <c:formatCode>0</c:formatCode>
                      <c:ptCount val="156"/>
                      <c:pt idx="0">
                        <c:v>4</c:v>
                      </c:pt>
                      <c:pt idx="1">
                        <c:v>6</c:v>
                      </c:pt>
                      <c:pt idx="2" formatCode="General">
                        <c:v>9</c:v>
                      </c:pt>
                      <c:pt idx="3" formatCode="General">
                        <c:v>9</c:v>
                      </c:pt>
                      <c:pt idx="4" formatCode="General">
                        <c:v>7</c:v>
                      </c:pt>
                      <c:pt idx="5" formatCode="General">
                        <c:v>5</c:v>
                      </c:pt>
                      <c:pt idx="6" formatCode="General">
                        <c:v>4</c:v>
                      </c:pt>
                      <c:pt idx="7" formatCode="General">
                        <c:v>7</c:v>
                      </c:pt>
                      <c:pt idx="8" formatCode="General">
                        <c:v>5</c:v>
                      </c:pt>
                      <c:pt idx="9" formatCode="General">
                        <c:v>8</c:v>
                      </c:pt>
                      <c:pt idx="10" formatCode="General">
                        <c:v>11</c:v>
                      </c:pt>
                      <c:pt idx="11" formatCode="General">
                        <c:v>8</c:v>
                      </c:pt>
                      <c:pt idx="12" formatCode="General">
                        <c:v>10</c:v>
                      </c:pt>
                      <c:pt idx="13" formatCode="General">
                        <c:v>8</c:v>
                      </c:pt>
                      <c:pt idx="14" formatCode="General">
                        <c:v>12</c:v>
                      </c:pt>
                      <c:pt idx="15" formatCode="General">
                        <c:v>13</c:v>
                      </c:pt>
                      <c:pt idx="16" formatCode="General">
                        <c:v>14</c:v>
                      </c:pt>
                      <c:pt idx="17" formatCode="General">
                        <c:v>10</c:v>
                      </c:pt>
                      <c:pt idx="18" formatCode="General">
                        <c:v>9</c:v>
                      </c:pt>
                      <c:pt idx="19" formatCode="General">
                        <c:v>11</c:v>
                      </c:pt>
                      <c:pt idx="20" formatCode="General">
                        <c:v>13</c:v>
                      </c:pt>
                      <c:pt idx="21" formatCode="General">
                        <c:v>12</c:v>
                      </c:pt>
                      <c:pt idx="22" formatCode="General">
                        <c:v>11</c:v>
                      </c:pt>
                      <c:pt idx="23" formatCode="General">
                        <c:v>12</c:v>
                      </c:pt>
                      <c:pt idx="24" formatCode="General">
                        <c:v>10</c:v>
                      </c:pt>
                      <c:pt idx="25" formatCode="General">
                        <c:v>8</c:v>
                      </c:pt>
                      <c:pt idx="26" formatCode="General">
                        <c:v>12</c:v>
                      </c:pt>
                      <c:pt idx="27" formatCode="General">
                        <c:v>10</c:v>
                      </c:pt>
                      <c:pt idx="28" formatCode="General">
                        <c:v>6</c:v>
                      </c:pt>
                      <c:pt idx="29" formatCode="General">
                        <c:v>10</c:v>
                      </c:pt>
                      <c:pt idx="30" formatCode="General">
                        <c:v>6</c:v>
                      </c:pt>
                      <c:pt idx="31" formatCode="General">
                        <c:v>6</c:v>
                      </c:pt>
                      <c:pt idx="32" formatCode="General">
                        <c:v>4</c:v>
                      </c:pt>
                      <c:pt idx="33" formatCode="General">
                        <c:v>5</c:v>
                      </c:pt>
                      <c:pt idx="34" formatCode="General">
                        <c:v>8</c:v>
                      </c:pt>
                      <c:pt idx="35" formatCode="General">
                        <c:v>9</c:v>
                      </c:pt>
                      <c:pt idx="36" formatCode="General">
                        <c:v>8</c:v>
                      </c:pt>
                      <c:pt idx="37" formatCode="General">
                        <c:v>10</c:v>
                      </c:pt>
                      <c:pt idx="38" formatCode="General">
                        <c:v>12</c:v>
                      </c:pt>
                      <c:pt idx="39" formatCode="General">
                        <c:v>12</c:v>
                      </c:pt>
                      <c:pt idx="40" formatCode="General">
                        <c:v>11</c:v>
                      </c:pt>
                      <c:pt idx="41" formatCode="General">
                        <c:v>11</c:v>
                      </c:pt>
                      <c:pt idx="42" formatCode="General">
                        <c:v>11</c:v>
                      </c:pt>
                      <c:pt idx="43" formatCode="General">
                        <c:v>12</c:v>
                      </c:pt>
                      <c:pt idx="44" formatCode="General">
                        <c:v>10</c:v>
                      </c:pt>
                      <c:pt idx="45" formatCode="General">
                        <c:v>7</c:v>
                      </c:pt>
                      <c:pt idx="46" formatCode="General">
                        <c:v>4</c:v>
                      </c:pt>
                      <c:pt idx="47" formatCode="General">
                        <c:v>3</c:v>
                      </c:pt>
                      <c:pt idx="48" formatCode="General">
                        <c:v>4</c:v>
                      </c:pt>
                      <c:pt idx="49" formatCode="General">
                        <c:v>9</c:v>
                      </c:pt>
                      <c:pt idx="50" formatCode="General">
                        <c:v>8</c:v>
                      </c:pt>
                      <c:pt idx="51" formatCode="General">
                        <c:v>8</c:v>
                      </c:pt>
                      <c:pt idx="52" formatCode="General">
                        <c:v>9</c:v>
                      </c:pt>
                      <c:pt idx="53" formatCode="General">
                        <c:v>9</c:v>
                      </c:pt>
                      <c:pt idx="54" formatCode="General">
                        <c:v>7</c:v>
                      </c:pt>
                      <c:pt idx="55" formatCode="General">
                        <c:v>4</c:v>
                      </c:pt>
                      <c:pt idx="56" formatCode="General">
                        <c:v>4</c:v>
                      </c:pt>
                      <c:pt idx="57" formatCode="General">
                        <c:v>5</c:v>
                      </c:pt>
                      <c:pt idx="58" formatCode="General">
                        <c:v>6</c:v>
                      </c:pt>
                      <c:pt idx="59" formatCode="General">
                        <c:v>10</c:v>
                      </c:pt>
                      <c:pt idx="60" formatCode="General">
                        <c:v>13</c:v>
                      </c:pt>
                      <c:pt idx="61" formatCode="General">
                        <c:v>20</c:v>
                      </c:pt>
                      <c:pt idx="62" formatCode="General">
                        <c:v>17</c:v>
                      </c:pt>
                      <c:pt idx="63" formatCode="General">
                        <c:v>14</c:v>
                      </c:pt>
                      <c:pt idx="64" formatCode="General">
                        <c:v>15</c:v>
                      </c:pt>
                      <c:pt idx="65" formatCode="General">
                        <c:v>16</c:v>
                      </c:pt>
                      <c:pt idx="66" formatCode="General">
                        <c:v>11</c:v>
                      </c:pt>
                      <c:pt idx="67" formatCode="General">
                        <c:v>8</c:v>
                      </c:pt>
                      <c:pt idx="68" formatCode="General">
                        <c:v>6</c:v>
                      </c:pt>
                      <c:pt idx="69" formatCode="General">
                        <c:v>8</c:v>
                      </c:pt>
                      <c:pt idx="70" formatCode="General">
                        <c:v>6</c:v>
                      </c:pt>
                      <c:pt idx="71" formatCode="General">
                        <c:v>9</c:v>
                      </c:pt>
                      <c:pt idx="72" formatCode="General">
                        <c:v>12</c:v>
                      </c:pt>
                      <c:pt idx="73" formatCode="General">
                        <c:v>14</c:v>
                      </c:pt>
                      <c:pt idx="74" formatCode="General">
                        <c:v>9</c:v>
                      </c:pt>
                      <c:pt idx="75" formatCode="General">
                        <c:v>12</c:v>
                      </c:pt>
                      <c:pt idx="76" formatCode="General">
                        <c:v>13</c:v>
                      </c:pt>
                      <c:pt idx="77" formatCode="General">
                        <c:v>11</c:v>
                      </c:pt>
                      <c:pt idx="78" formatCode="General">
                        <c:v>12</c:v>
                      </c:pt>
                      <c:pt idx="79" formatCode="General">
                        <c:v>9</c:v>
                      </c:pt>
                      <c:pt idx="80" formatCode="General">
                        <c:v>9</c:v>
                      </c:pt>
                      <c:pt idx="81" formatCode="General">
                        <c:v>8</c:v>
                      </c:pt>
                      <c:pt idx="82" formatCode="General">
                        <c:v>12</c:v>
                      </c:pt>
                      <c:pt idx="83" formatCode="General">
                        <c:v>7</c:v>
                      </c:pt>
                      <c:pt idx="84" formatCode="General">
                        <c:v>7</c:v>
                      </c:pt>
                      <c:pt idx="85" formatCode="General">
                        <c:v>9</c:v>
                      </c:pt>
                      <c:pt idx="86" formatCode="General">
                        <c:v>13</c:v>
                      </c:pt>
                      <c:pt idx="87" formatCode="General">
                        <c:v>10</c:v>
                      </c:pt>
                      <c:pt idx="88" formatCode="General">
                        <c:v>11</c:v>
                      </c:pt>
                      <c:pt idx="89" formatCode="General">
                        <c:v>13</c:v>
                      </c:pt>
                      <c:pt idx="90" formatCode="General">
                        <c:v>16</c:v>
                      </c:pt>
                      <c:pt idx="91" formatCode="General">
                        <c:v>16</c:v>
                      </c:pt>
                      <c:pt idx="92" formatCode="General">
                        <c:v>12</c:v>
                      </c:pt>
                      <c:pt idx="93" formatCode="General">
                        <c:v>16</c:v>
                      </c:pt>
                      <c:pt idx="94" formatCode="General">
                        <c:v>12</c:v>
                      </c:pt>
                      <c:pt idx="95" formatCode="General">
                        <c:v>14</c:v>
                      </c:pt>
                      <c:pt idx="96" formatCode="General">
                        <c:v>23</c:v>
                      </c:pt>
                      <c:pt idx="97" formatCode="General">
                        <c:v>21</c:v>
                      </c:pt>
                      <c:pt idx="98" formatCode="General">
                        <c:v>26</c:v>
                      </c:pt>
                      <c:pt idx="99" formatCode="General">
                        <c:v>23</c:v>
                      </c:pt>
                      <c:pt idx="100" formatCode="General">
                        <c:v>23</c:v>
                      </c:pt>
                      <c:pt idx="101" formatCode="General">
                        <c:v>18</c:v>
                      </c:pt>
                      <c:pt idx="102" formatCode="General">
                        <c:v>20</c:v>
                      </c:pt>
                      <c:pt idx="103" formatCode="General">
                        <c:v>20</c:v>
                      </c:pt>
                      <c:pt idx="104" formatCode="General">
                        <c:v>25</c:v>
                      </c:pt>
                    </c:numCache>
                  </c:numRef>
                </c:val>
                <c:extLst xmlns:c15="http://schemas.microsoft.com/office/drawing/2012/chart">
                  <c:ext xmlns:c16="http://schemas.microsoft.com/office/drawing/2014/chart" uri="{C3380CC4-5D6E-409C-BE32-E72D297353CC}">
                    <c16:uniqueId val="{00000043-4C01-4381-9874-374E1597C4A7}"/>
                  </c:ext>
                </c:extLst>
              </c15:ser>
            </c15:filteredAreaSeries>
            <c15:filteredAreaSeries>
              <c15:ser>
                <c:idx val="67"/>
                <c:order val="67"/>
                <c:tx>
                  <c:strRef>
                    <c:extLst xmlns:c15="http://schemas.microsoft.com/office/drawing/2012/chart">
                      <c:ext xmlns:c15="http://schemas.microsoft.com/office/drawing/2012/chart" uri="{02D57815-91ED-43cb-92C2-25804820EDAC}">
                        <c15:formulaRef>
                          <c15:sqref>'Table for graphs 25-27'!$A$69</c15:sqref>
                        </c15:formulaRef>
                      </c:ext>
                    </c:extLst>
                    <c:strCache>
                      <c:ptCount val="1"/>
                      <c:pt idx="0">
                        <c:v>Lower Gastrointestinal - Reported 63 - 103 days</c:v>
                      </c:pt>
                    </c:strCache>
                  </c:strRef>
                </c:tx>
                <c:spPr>
                  <a:solidFill>
                    <a:schemeClr val="accent2">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25-27'!$B$69:$FA$69</c15:sqref>
                        </c15:formulaRef>
                      </c:ext>
                    </c:extLst>
                    <c:numCache>
                      <c:formatCode>0</c:formatCode>
                      <c:ptCount val="156"/>
                      <c:pt idx="0">
                        <c:v>21</c:v>
                      </c:pt>
                      <c:pt idx="1">
                        <c:v>22</c:v>
                      </c:pt>
                      <c:pt idx="2" formatCode="General">
                        <c:v>22</c:v>
                      </c:pt>
                      <c:pt idx="3" formatCode="General">
                        <c:v>21</c:v>
                      </c:pt>
                      <c:pt idx="4" formatCode="General">
                        <c:v>41</c:v>
                      </c:pt>
                      <c:pt idx="5" formatCode="General">
                        <c:v>48</c:v>
                      </c:pt>
                      <c:pt idx="6" formatCode="General">
                        <c:v>40</c:v>
                      </c:pt>
                      <c:pt idx="7" formatCode="General">
                        <c:v>43</c:v>
                      </c:pt>
                      <c:pt idx="8" formatCode="General">
                        <c:v>43</c:v>
                      </c:pt>
                      <c:pt idx="9" formatCode="General">
                        <c:v>38</c:v>
                      </c:pt>
                      <c:pt idx="10" formatCode="General">
                        <c:v>31</c:v>
                      </c:pt>
                      <c:pt idx="11" formatCode="General">
                        <c:v>43</c:v>
                      </c:pt>
                      <c:pt idx="12" formatCode="General">
                        <c:v>38</c:v>
                      </c:pt>
                      <c:pt idx="13" formatCode="General">
                        <c:v>44</c:v>
                      </c:pt>
                      <c:pt idx="14" formatCode="General">
                        <c:v>44</c:v>
                      </c:pt>
                      <c:pt idx="15" formatCode="General">
                        <c:v>37</c:v>
                      </c:pt>
                      <c:pt idx="16" formatCode="General">
                        <c:v>47</c:v>
                      </c:pt>
                      <c:pt idx="17" formatCode="General">
                        <c:v>41</c:v>
                      </c:pt>
                      <c:pt idx="18" formatCode="General">
                        <c:v>37</c:v>
                      </c:pt>
                      <c:pt idx="19" formatCode="General">
                        <c:v>43</c:v>
                      </c:pt>
                      <c:pt idx="20" formatCode="General">
                        <c:v>45</c:v>
                      </c:pt>
                      <c:pt idx="21" formatCode="General">
                        <c:v>44</c:v>
                      </c:pt>
                      <c:pt idx="22" formatCode="General">
                        <c:v>42</c:v>
                      </c:pt>
                      <c:pt idx="23" formatCode="General">
                        <c:v>39</c:v>
                      </c:pt>
                      <c:pt idx="24" formatCode="General">
                        <c:v>39</c:v>
                      </c:pt>
                      <c:pt idx="25" formatCode="General">
                        <c:v>24</c:v>
                      </c:pt>
                      <c:pt idx="26" formatCode="General">
                        <c:v>26</c:v>
                      </c:pt>
                      <c:pt idx="27" formatCode="General">
                        <c:v>26</c:v>
                      </c:pt>
                      <c:pt idx="28" formatCode="General">
                        <c:v>30</c:v>
                      </c:pt>
                      <c:pt idx="29" formatCode="General">
                        <c:v>37</c:v>
                      </c:pt>
                      <c:pt idx="30" formatCode="General">
                        <c:v>36</c:v>
                      </c:pt>
                      <c:pt idx="31" formatCode="General">
                        <c:v>32</c:v>
                      </c:pt>
                      <c:pt idx="32" formatCode="General">
                        <c:v>28</c:v>
                      </c:pt>
                      <c:pt idx="33" formatCode="General">
                        <c:v>32</c:v>
                      </c:pt>
                      <c:pt idx="34" formatCode="General">
                        <c:v>26</c:v>
                      </c:pt>
                      <c:pt idx="35" formatCode="General">
                        <c:v>27</c:v>
                      </c:pt>
                      <c:pt idx="36" formatCode="General">
                        <c:v>26</c:v>
                      </c:pt>
                      <c:pt idx="37" formatCode="General">
                        <c:v>25</c:v>
                      </c:pt>
                      <c:pt idx="38" formatCode="General">
                        <c:v>34</c:v>
                      </c:pt>
                      <c:pt idx="39" formatCode="General">
                        <c:v>36</c:v>
                      </c:pt>
                      <c:pt idx="40" formatCode="General">
                        <c:v>39</c:v>
                      </c:pt>
                      <c:pt idx="41" formatCode="General">
                        <c:v>35</c:v>
                      </c:pt>
                      <c:pt idx="42" formatCode="General">
                        <c:v>32</c:v>
                      </c:pt>
                      <c:pt idx="43" formatCode="General">
                        <c:v>31</c:v>
                      </c:pt>
                      <c:pt idx="44" formatCode="General">
                        <c:v>30</c:v>
                      </c:pt>
                      <c:pt idx="45" formatCode="General">
                        <c:v>29</c:v>
                      </c:pt>
                      <c:pt idx="46" formatCode="General">
                        <c:v>32</c:v>
                      </c:pt>
                      <c:pt idx="47" formatCode="General">
                        <c:v>29</c:v>
                      </c:pt>
                      <c:pt idx="48" formatCode="General">
                        <c:v>26</c:v>
                      </c:pt>
                      <c:pt idx="49" formatCode="General">
                        <c:v>22</c:v>
                      </c:pt>
                      <c:pt idx="50" formatCode="General">
                        <c:v>22</c:v>
                      </c:pt>
                      <c:pt idx="51" formatCode="General">
                        <c:v>29</c:v>
                      </c:pt>
                      <c:pt idx="52" formatCode="General">
                        <c:v>32</c:v>
                      </c:pt>
                      <c:pt idx="53" formatCode="General">
                        <c:v>38</c:v>
                      </c:pt>
                      <c:pt idx="54" formatCode="General">
                        <c:v>44</c:v>
                      </c:pt>
                      <c:pt idx="55" formatCode="General">
                        <c:v>47</c:v>
                      </c:pt>
                      <c:pt idx="56" formatCode="General">
                        <c:v>44</c:v>
                      </c:pt>
                      <c:pt idx="57" formatCode="General">
                        <c:v>47</c:v>
                      </c:pt>
                      <c:pt idx="58" formatCode="General">
                        <c:v>53</c:v>
                      </c:pt>
                      <c:pt idx="59" formatCode="General">
                        <c:v>52</c:v>
                      </c:pt>
                      <c:pt idx="60" formatCode="General">
                        <c:v>47</c:v>
                      </c:pt>
                      <c:pt idx="61" formatCode="General">
                        <c:v>48</c:v>
                      </c:pt>
                      <c:pt idx="62" formatCode="General">
                        <c:v>52</c:v>
                      </c:pt>
                      <c:pt idx="63" formatCode="General">
                        <c:v>42</c:v>
                      </c:pt>
                      <c:pt idx="64" formatCode="General">
                        <c:v>43</c:v>
                      </c:pt>
                      <c:pt idx="65" formatCode="General">
                        <c:v>46</c:v>
                      </c:pt>
                      <c:pt idx="66" formatCode="General">
                        <c:v>45</c:v>
                      </c:pt>
                      <c:pt idx="67" formatCode="General">
                        <c:v>51</c:v>
                      </c:pt>
                      <c:pt idx="68" formatCode="General">
                        <c:v>43</c:v>
                      </c:pt>
                      <c:pt idx="69" formatCode="General">
                        <c:v>43</c:v>
                      </c:pt>
                      <c:pt idx="70" formatCode="General">
                        <c:v>37</c:v>
                      </c:pt>
                      <c:pt idx="71" formatCode="General">
                        <c:v>38</c:v>
                      </c:pt>
                      <c:pt idx="72" formatCode="General">
                        <c:v>39</c:v>
                      </c:pt>
                      <c:pt idx="73" formatCode="General">
                        <c:v>28</c:v>
                      </c:pt>
                      <c:pt idx="74" formatCode="General">
                        <c:v>37</c:v>
                      </c:pt>
                      <c:pt idx="75" formatCode="General">
                        <c:v>40</c:v>
                      </c:pt>
                      <c:pt idx="76" formatCode="General">
                        <c:v>52</c:v>
                      </c:pt>
                      <c:pt idx="77" formatCode="General">
                        <c:v>53</c:v>
                      </c:pt>
                      <c:pt idx="78" formatCode="General">
                        <c:v>51</c:v>
                      </c:pt>
                      <c:pt idx="79" formatCode="General">
                        <c:v>68</c:v>
                      </c:pt>
                      <c:pt idx="80" formatCode="General">
                        <c:v>69</c:v>
                      </c:pt>
                      <c:pt idx="81" formatCode="General">
                        <c:v>83</c:v>
                      </c:pt>
                      <c:pt idx="82" formatCode="General">
                        <c:v>70</c:v>
                      </c:pt>
                      <c:pt idx="83" formatCode="General">
                        <c:v>67</c:v>
                      </c:pt>
                      <c:pt idx="84" formatCode="General">
                        <c:v>53</c:v>
                      </c:pt>
                      <c:pt idx="85" formatCode="General">
                        <c:v>55</c:v>
                      </c:pt>
                      <c:pt idx="86" formatCode="General">
                        <c:v>67</c:v>
                      </c:pt>
                      <c:pt idx="87" formatCode="General">
                        <c:v>63</c:v>
                      </c:pt>
                      <c:pt idx="88" formatCode="General">
                        <c:v>58</c:v>
                      </c:pt>
                      <c:pt idx="89" formatCode="General">
                        <c:v>46</c:v>
                      </c:pt>
                      <c:pt idx="90" formatCode="General">
                        <c:v>58</c:v>
                      </c:pt>
                      <c:pt idx="91" formatCode="General">
                        <c:v>67</c:v>
                      </c:pt>
                      <c:pt idx="92" formatCode="General">
                        <c:v>70</c:v>
                      </c:pt>
                      <c:pt idx="93" formatCode="General">
                        <c:v>58</c:v>
                      </c:pt>
                      <c:pt idx="94" formatCode="General">
                        <c:v>59</c:v>
                      </c:pt>
                      <c:pt idx="95" formatCode="General">
                        <c:v>43</c:v>
                      </c:pt>
                      <c:pt idx="96" formatCode="General">
                        <c:v>37</c:v>
                      </c:pt>
                      <c:pt idx="97" formatCode="General">
                        <c:v>43</c:v>
                      </c:pt>
                      <c:pt idx="98" formatCode="General">
                        <c:v>35</c:v>
                      </c:pt>
                      <c:pt idx="99" formatCode="General">
                        <c:v>30</c:v>
                      </c:pt>
                      <c:pt idx="100" formatCode="General">
                        <c:v>27</c:v>
                      </c:pt>
                      <c:pt idx="101" formatCode="General">
                        <c:v>30</c:v>
                      </c:pt>
                      <c:pt idx="102" formatCode="General">
                        <c:v>25</c:v>
                      </c:pt>
                      <c:pt idx="103" formatCode="General">
                        <c:v>32</c:v>
                      </c:pt>
                      <c:pt idx="104" formatCode="General">
                        <c:v>37</c:v>
                      </c:pt>
                    </c:numCache>
                  </c:numRef>
                </c:val>
                <c:extLst xmlns:c15="http://schemas.microsoft.com/office/drawing/2012/chart">
                  <c:ext xmlns:c16="http://schemas.microsoft.com/office/drawing/2014/chart" uri="{C3380CC4-5D6E-409C-BE32-E72D297353CC}">
                    <c16:uniqueId val="{00000044-4C01-4381-9874-374E1597C4A7}"/>
                  </c:ext>
                </c:extLst>
              </c15:ser>
            </c15:filteredAreaSeries>
            <c15:filteredAreaSeries>
              <c15:ser>
                <c:idx val="68"/>
                <c:order val="68"/>
                <c:tx>
                  <c:strRef>
                    <c:extLst xmlns:c15="http://schemas.microsoft.com/office/drawing/2012/chart">
                      <c:ext xmlns:c15="http://schemas.microsoft.com/office/drawing/2012/chart" uri="{02D57815-91ED-43cb-92C2-25804820EDAC}">
                        <c15:formulaRef>
                          <c15:sqref>'Table for graphs 25-27'!$A$70</c15:sqref>
                        </c15:formulaRef>
                      </c:ext>
                    </c:extLst>
                    <c:strCache>
                      <c:ptCount val="1"/>
                      <c:pt idx="0">
                        <c:v>Lung - Reported 63 - 103 days</c:v>
                      </c:pt>
                    </c:strCache>
                  </c:strRef>
                </c:tx>
                <c:spPr>
                  <a:solidFill>
                    <a:schemeClr val="accent3">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25-27'!$B$70:$FA$70</c15:sqref>
                        </c15:formulaRef>
                      </c:ext>
                    </c:extLst>
                    <c:numCache>
                      <c:formatCode>0</c:formatCode>
                      <c:ptCount val="156"/>
                      <c:pt idx="0">
                        <c:v>11</c:v>
                      </c:pt>
                      <c:pt idx="1">
                        <c:v>13</c:v>
                      </c:pt>
                      <c:pt idx="2" formatCode="General">
                        <c:v>16</c:v>
                      </c:pt>
                      <c:pt idx="3" formatCode="General">
                        <c:v>13</c:v>
                      </c:pt>
                      <c:pt idx="4" formatCode="General">
                        <c:v>11</c:v>
                      </c:pt>
                      <c:pt idx="5" formatCode="General">
                        <c:v>10</c:v>
                      </c:pt>
                      <c:pt idx="6" formatCode="General">
                        <c:v>6</c:v>
                      </c:pt>
                      <c:pt idx="7" formatCode="General">
                        <c:v>8</c:v>
                      </c:pt>
                      <c:pt idx="8" formatCode="General">
                        <c:v>9</c:v>
                      </c:pt>
                      <c:pt idx="9" formatCode="General">
                        <c:v>11</c:v>
                      </c:pt>
                      <c:pt idx="10" formatCode="General">
                        <c:v>8</c:v>
                      </c:pt>
                      <c:pt idx="11" formatCode="General">
                        <c:v>8</c:v>
                      </c:pt>
                      <c:pt idx="12" formatCode="General">
                        <c:v>11</c:v>
                      </c:pt>
                      <c:pt idx="13" formatCode="General">
                        <c:v>13</c:v>
                      </c:pt>
                      <c:pt idx="14" formatCode="General">
                        <c:v>14</c:v>
                      </c:pt>
                      <c:pt idx="15" formatCode="General">
                        <c:v>14</c:v>
                      </c:pt>
                      <c:pt idx="16" formatCode="General">
                        <c:v>16</c:v>
                      </c:pt>
                      <c:pt idx="17" formatCode="General">
                        <c:v>17</c:v>
                      </c:pt>
                      <c:pt idx="18" formatCode="General">
                        <c:v>16</c:v>
                      </c:pt>
                      <c:pt idx="19" formatCode="General">
                        <c:v>16</c:v>
                      </c:pt>
                      <c:pt idx="20" formatCode="General">
                        <c:v>15</c:v>
                      </c:pt>
                      <c:pt idx="21" formatCode="General">
                        <c:v>14</c:v>
                      </c:pt>
                      <c:pt idx="22" formatCode="General">
                        <c:v>13</c:v>
                      </c:pt>
                      <c:pt idx="23" formatCode="General">
                        <c:v>14</c:v>
                      </c:pt>
                      <c:pt idx="24" formatCode="General">
                        <c:v>13</c:v>
                      </c:pt>
                      <c:pt idx="25" formatCode="General">
                        <c:v>12</c:v>
                      </c:pt>
                      <c:pt idx="26" formatCode="General">
                        <c:v>14</c:v>
                      </c:pt>
                      <c:pt idx="27" formatCode="General">
                        <c:v>16</c:v>
                      </c:pt>
                      <c:pt idx="28" formatCode="General">
                        <c:v>17</c:v>
                      </c:pt>
                      <c:pt idx="29" formatCode="General">
                        <c:v>19</c:v>
                      </c:pt>
                      <c:pt idx="30" formatCode="General">
                        <c:v>18</c:v>
                      </c:pt>
                      <c:pt idx="31" formatCode="General">
                        <c:v>12</c:v>
                      </c:pt>
                      <c:pt idx="32" formatCode="General">
                        <c:v>10</c:v>
                      </c:pt>
                      <c:pt idx="33" formatCode="General">
                        <c:v>6</c:v>
                      </c:pt>
                      <c:pt idx="34" formatCode="General">
                        <c:v>9</c:v>
                      </c:pt>
                      <c:pt idx="35" formatCode="General">
                        <c:v>9</c:v>
                      </c:pt>
                      <c:pt idx="36" formatCode="General">
                        <c:v>7</c:v>
                      </c:pt>
                      <c:pt idx="37" formatCode="General">
                        <c:v>9</c:v>
                      </c:pt>
                      <c:pt idx="38" formatCode="General">
                        <c:v>12</c:v>
                      </c:pt>
                      <c:pt idx="39" formatCode="General">
                        <c:v>14</c:v>
                      </c:pt>
                      <c:pt idx="40" formatCode="General">
                        <c:v>18</c:v>
                      </c:pt>
                      <c:pt idx="41" formatCode="General">
                        <c:v>17</c:v>
                      </c:pt>
                      <c:pt idx="42" formatCode="General">
                        <c:v>16</c:v>
                      </c:pt>
                      <c:pt idx="43" formatCode="General">
                        <c:v>16</c:v>
                      </c:pt>
                      <c:pt idx="44" formatCode="General">
                        <c:v>14</c:v>
                      </c:pt>
                      <c:pt idx="45" formatCode="General">
                        <c:v>14</c:v>
                      </c:pt>
                      <c:pt idx="46" formatCode="General">
                        <c:v>8</c:v>
                      </c:pt>
                      <c:pt idx="47" formatCode="General">
                        <c:v>7</c:v>
                      </c:pt>
                      <c:pt idx="48" formatCode="General">
                        <c:v>9</c:v>
                      </c:pt>
                      <c:pt idx="49" formatCode="General">
                        <c:v>13</c:v>
                      </c:pt>
                      <c:pt idx="50" formatCode="General">
                        <c:v>18</c:v>
                      </c:pt>
                      <c:pt idx="51" formatCode="General">
                        <c:v>18</c:v>
                      </c:pt>
                      <c:pt idx="52" formatCode="General">
                        <c:v>15</c:v>
                      </c:pt>
                      <c:pt idx="53" formatCode="General">
                        <c:v>14</c:v>
                      </c:pt>
                      <c:pt idx="54" formatCode="General">
                        <c:v>18</c:v>
                      </c:pt>
                      <c:pt idx="55" formatCode="General">
                        <c:v>18</c:v>
                      </c:pt>
                      <c:pt idx="56" formatCode="General">
                        <c:v>19</c:v>
                      </c:pt>
                      <c:pt idx="57" formatCode="General">
                        <c:v>18</c:v>
                      </c:pt>
                      <c:pt idx="58" formatCode="General">
                        <c:v>17</c:v>
                      </c:pt>
                      <c:pt idx="59" formatCode="General">
                        <c:v>17</c:v>
                      </c:pt>
                      <c:pt idx="60" formatCode="General">
                        <c:v>14</c:v>
                      </c:pt>
                      <c:pt idx="61" formatCode="General">
                        <c:v>16</c:v>
                      </c:pt>
                      <c:pt idx="62" formatCode="General">
                        <c:v>12</c:v>
                      </c:pt>
                      <c:pt idx="63" formatCode="General">
                        <c:v>6</c:v>
                      </c:pt>
                      <c:pt idx="64" formatCode="General">
                        <c:v>4</c:v>
                      </c:pt>
                      <c:pt idx="65" formatCode="General">
                        <c:v>7</c:v>
                      </c:pt>
                      <c:pt idx="66" formatCode="General">
                        <c:v>10</c:v>
                      </c:pt>
                      <c:pt idx="67" formatCode="General">
                        <c:v>11</c:v>
                      </c:pt>
                      <c:pt idx="68" formatCode="General">
                        <c:v>12</c:v>
                      </c:pt>
                      <c:pt idx="69" formatCode="General">
                        <c:v>15</c:v>
                      </c:pt>
                      <c:pt idx="70" formatCode="General">
                        <c:v>11</c:v>
                      </c:pt>
                      <c:pt idx="71" formatCode="General">
                        <c:v>11</c:v>
                      </c:pt>
                      <c:pt idx="72" formatCode="General">
                        <c:v>10</c:v>
                      </c:pt>
                      <c:pt idx="73" formatCode="General">
                        <c:v>10</c:v>
                      </c:pt>
                      <c:pt idx="74" formatCode="General">
                        <c:v>10</c:v>
                      </c:pt>
                      <c:pt idx="75" formatCode="General">
                        <c:v>12</c:v>
                      </c:pt>
                      <c:pt idx="76" formatCode="General">
                        <c:v>13</c:v>
                      </c:pt>
                      <c:pt idx="77" formatCode="General">
                        <c:v>12</c:v>
                      </c:pt>
                      <c:pt idx="78" formatCode="General">
                        <c:v>14</c:v>
                      </c:pt>
                      <c:pt idx="79" formatCode="General">
                        <c:v>13</c:v>
                      </c:pt>
                      <c:pt idx="80" formatCode="General">
                        <c:v>13</c:v>
                      </c:pt>
                      <c:pt idx="81" formatCode="General">
                        <c:v>14</c:v>
                      </c:pt>
                      <c:pt idx="82" formatCode="General">
                        <c:v>14</c:v>
                      </c:pt>
                      <c:pt idx="83" formatCode="General">
                        <c:v>11</c:v>
                      </c:pt>
                      <c:pt idx="84" formatCode="General">
                        <c:v>9</c:v>
                      </c:pt>
                      <c:pt idx="85" formatCode="General">
                        <c:v>14</c:v>
                      </c:pt>
                      <c:pt idx="86" formatCode="General">
                        <c:v>13</c:v>
                      </c:pt>
                      <c:pt idx="87" formatCode="General">
                        <c:v>11</c:v>
                      </c:pt>
                      <c:pt idx="88" formatCode="General">
                        <c:v>13</c:v>
                      </c:pt>
                      <c:pt idx="89" formatCode="General">
                        <c:v>11</c:v>
                      </c:pt>
                      <c:pt idx="90" formatCode="General">
                        <c:v>13</c:v>
                      </c:pt>
                      <c:pt idx="91" formatCode="General">
                        <c:v>13</c:v>
                      </c:pt>
                      <c:pt idx="92" formatCode="General">
                        <c:v>10</c:v>
                      </c:pt>
                      <c:pt idx="93" formatCode="General">
                        <c:v>9</c:v>
                      </c:pt>
                      <c:pt idx="94" formatCode="General">
                        <c:v>10</c:v>
                      </c:pt>
                      <c:pt idx="95" formatCode="General">
                        <c:v>12</c:v>
                      </c:pt>
                      <c:pt idx="96" formatCode="General">
                        <c:v>13</c:v>
                      </c:pt>
                      <c:pt idx="97" formatCode="General">
                        <c:v>14</c:v>
                      </c:pt>
                      <c:pt idx="98" formatCode="General">
                        <c:v>15</c:v>
                      </c:pt>
                      <c:pt idx="99" formatCode="General">
                        <c:v>14</c:v>
                      </c:pt>
                      <c:pt idx="100" formatCode="General">
                        <c:v>9</c:v>
                      </c:pt>
                      <c:pt idx="101" formatCode="General">
                        <c:v>8</c:v>
                      </c:pt>
                      <c:pt idx="102" formatCode="General">
                        <c:v>9</c:v>
                      </c:pt>
                      <c:pt idx="103" formatCode="General">
                        <c:v>15</c:v>
                      </c:pt>
                      <c:pt idx="104" formatCode="General">
                        <c:v>15</c:v>
                      </c:pt>
                    </c:numCache>
                  </c:numRef>
                </c:val>
                <c:extLst xmlns:c15="http://schemas.microsoft.com/office/drawing/2012/chart">
                  <c:ext xmlns:c16="http://schemas.microsoft.com/office/drawing/2014/chart" uri="{C3380CC4-5D6E-409C-BE32-E72D297353CC}">
                    <c16:uniqueId val="{00000045-4C01-4381-9874-374E1597C4A7}"/>
                  </c:ext>
                </c:extLst>
              </c15:ser>
            </c15:filteredAreaSeries>
            <c15:filteredAreaSeries>
              <c15:ser>
                <c:idx val="69"/>
                <c:order val="69"/>
                <c:tx>
                  <c:strRef>
                    <c:extLst xmlns:c15="http://schemas.microsoft.com/office/drawing/2012/chart">
                      <c:ext xmlns:c15="http://schemas.microsoft.com/office/drawing/2012/chart" uri="{02D57815-91ED-43cb-92C2-25804820EDAC}">
                        <c15:formulaRef>
                          <c15:sqref>'Table for graphs 25-27'!$A$71</c15:sqref>
                        </c15:formulaRef>
                      </c:ext>
                    </c:extLst>
                    <c:strCache>
                      <c:ptCount val="1"/>
                      <c:pt idx="0">
                        <c:v>Other - Reported 63 - 103 days</c:v>
                      </c:pt>
                    </c:strCache>
                  </c:strRef>
                </c:tx>
                <c:spPr>
                  <a:solidFill>
                    <a:schemeClr val="accent4">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25-27'!$B$71:$FA$71</c15:sqref>
                        </c15:formulaRef>
                      </c:ext>
                    </c:extLst>
                    <c:numCache>
                      <c:formatCode>0</c:formatCode>
                      <c:ptCount val="156"/>
                      <c:pt idx="0">
                        <c:v>0</c:v>
                      </c:pt>
                      <c:pt idx="1">
                        <c:v>0</c:v>
                      </c:pt>
                      <c:pt idx="2" formatCode="General">
                        <c:v>0</c:v>
                      </c:pt>
                      <c:pt idx="3" formatCode="General">
                        <c:v>1</c:v>
                      </c:pt>
                      <c:pt idx="4" formatCode="General">
                        <c:v>1</c:v>
                      </c:pt>
                      <c:pt idx="5" formatCode="General">
                        <c:v>1</c:v>
                      </c:pt>
                      <c:pt idx="6" formatCode="General">
                        <c:v>3</c:v>
                      </c:pt>
                      <c:pt idx="7" formatCode="General">
                        <c:v>2</c:v>
                      </c:pt>
                      <c:pt idx="8" formatCode="General">
                        <c:v>2</c:v>
                      </c:pt>
                      <c:pt idx="9" formatCode="General">
                        <c:v>2</c:v>
                      </c:pt>
                      <c:pt idx="10" formatCode="General">
                        <c:v>1</c:v>
                      </c:pt>
                      <c:pt idx="11" formatCode="General">
                        <c:v>1</c:v>
                      </c:pt>
                      <c:pt idx="12" formatCode="General">
                        <c:v>0</c:v>
                      </c:pt>
                      <c:pt idx="13" formatCode="General">
                        <c:v>2</c:v>
                      </c:pt>
                      <c:pt idx="14" formatCode="General">
                        <c:v>1</c:v>
                      </c:pt>
                      <c:pt idx="15" formatCode="General">
                        <c:v>2</c:v>
                      </c:pt>
                      <c:pt idx="16" formatCode="General">
                        <c:v>2</c:v>
                      </c:pt>
                      <c:pt idx="17" formatCode="General">
                        <c:v>1</c:v>
                      </c:pt>
                      <c:pt idx="18" formatCode="General">
                        <c:v>0</c:v>
                      </c:pt>
                      <c:pt idx="19" formatCode="General">
                        <c:v>0</c:v>
                      </c:pt>
                      <c:pt idx="20" formatCode="General">
                        <c:v>1</c:v>
                      </c:pt>
                      <c:pt idx="21" formatCode="General">
                        <c:v>1</c:v>
                      </c:pt>
                      <c:pt idx="22" formatCode="General">
                        <c:v>1</c:v>
                      </c:pt>
                      <c:pt idx="23" formatCode="General">
                        <c:v>0</c:v>
                      </c:pt>
                      <c:pt idx="24" formatCode="General">
                        <c:v>2</c:v>
                      </c:pt>
                      <c:pt idx="25" formatCode="General">
                        <c:v>1</c:v>
                      </c:pt>
                      <c:pt idx="26" formatCode="General">
                        <c:v>1</c:v>
                      </c:pt>
                      <c:pt idx="27" formatCode="General">
                        <c:v>2</c:v>
                      </c:pt>
                      <c:pt idx="28" formatCode="General">
                        <c:v>2</c:v>
                      </c:pt>
                      <c:pt idx="29" formatCode="General">
                        <c:v>2</c:v>
                      </c:pt>
                      <c:pt idx="30" formatCode="General">
                        <c:v>1</c:v>
                      </c:pt>
                      <c:pt idx="31" formatCode="General">
                        <c:v>2</c:v>
                      </c:pt>
                      <c:pt idx="32" formatCode="General">
                        <c:v>1</c:v>
                      </c:pt>
                      <c:pt idx="33" formatCode="General">
                        <c:v>2</c:v>
                      </c:pt>
                      <c:pt idx="34" formatCode="General">
                        <c:v>1</c:v>
                      </c:pt>
                      <c:pt idx="35" formatCode="General">
                        <c:v>2</c:v>
                      </c:pt>
                      <c:pt idx="36" formatCode="General">
                        <c:v>2</c:v>
                      </c:pt>
                      <c:pt idx="37" formatCode="General">
                        <c:v>2</c:v>
                      </c:pt>
                      <c:pt idx="38" formatCode="General">
                        <c:v>4</c:v>
                      </c:pt>
                      <c:pt idx="39" formatCode="General">
                        <c:v>4</c:v>
                      </c:pt>
                      <c:pt idx="40" formatCode="General">
                        <c:v>4</c:v>
                      </c:pt>
                      <c:pt idx="41" formatCode="General">
                        <c:v>3</c:v>
                      </c:pt>
                      <c:pt idx="42" formatCode="General">
                        <c:v>1</c:v>
                      </c:pt>
                      <c:pt idx="43" formatCode="General">
                        <c:v>2</c:v>
                      </c:pt>
                      <c:pt idx="44" formatCode="General">
                        <c:v>0</c:v>
                      </c:pt>
                      <c:pt idx="45" formatCode="General">
                        <c:v>0</c:v>
                      </c:pt>
                      <c:pt idx="46" formatCode="General">
                        <c:v>0</c:v>
                      </c:pt>
                      <c:pt idx="47" formatCode="General">
                        <c:v>1</c:v>
                      </c:pt>
                      <c:pt idx="48" formatCode="General">
                        <c:v>3</c:v>
                      </c:pt>
                      <c:pt idx="49" formatCode="General">
                        <c:v>1</c:v>
                      </c:pt>
                      <c:pt idx="50" formatCode="General">
                        <c:v>2</c:v>
                      </c:pt>
                      <c:pt idx="51" formatCode="General">
                        <c:v>1</c:v>
                      </c:pt>
                      <c:pt idx="52" formatCode="General">
                        <c:v>1</c:v>
                      </c:pt>
                      <c:pt idx="53" formatCode="General">
                        <c:v>0</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2</c:v>
                      </c:pt>
                      <c:pt idx="72" formatCode="General">
                        <c:v>2</c:v>
                      </c:pt>
                      <c:pt idx="73" formatCode="General">
                        <c:v>5</c:v>
                      </c:pt>
                      <c:pt idx="74" formatCode="General">
                        <c:v>4</c:v>
                      </c:pt>
                      <c:pt idx="75" formatCode="General">
                        <c:v>3</c:v>
                      </c:pt>
                      <c:pt idx="76" formatCode="General">
                        <c:v>1</c:v>
                      </c:pt>
                      <c:pt idx="77" formatCode="General">
                        <c:v>2</c:v>
                      </c:pt>
                      <c:pt idx="78" formatCode="General">
                        <c:v>2</c:v>
                      </c:pt>
                      <c:pt idx="79" formatCode="General">
                        <c:v>1</c:v>
                      </c:pt>
                      <c:pt idx="80" formatCode="General">
                        <c:v>1</c:v>
                      </c:pt>
                      <c:pt idx="81" formatCode="General">
                        <c:v>3</c:v>
                      </c:pt>
                      <c:pt idx="82" formatCode="General">
                        <c:v>1</c:v>
                      </c:pt>
                      <c:pt idx="83" formatCode="General">
                        <c:v>0</c:v>
                      </c:pt>
                      <c:pt idx="84" formatCode="General">
                        <c:v>1</c:v>
                      </c:pt>
                      <c:pt idx="85" formatCode="General">
                        <c:v>1</c:v>
                      </c:pt>
                      <c:pt idx="86" formatCode="General">
                        <c:v>0</c:v>
                      </c:pt>
                      <c:pt idx="87" formatCode="General">
                        <c:v>0</c:v>
                      </c:pt>
                      <c:pt idx="88" formatCode="General">
                        <c:v>1</c:v>
                      </c:pt>
                      <c:pt idx="89" formatCode="General">
                        <c:v>4</c:v>
                      </c:pt>
                      <c:pt idx="90" formatCode="General">
                        <c:v>1</c:v>
                      </c:pt>
                      <c:pt idx="91" formatCode="General">
                        <c:v>2</c:v>
                      </c:pt>
                      <c:pt idx="92" formatCode="General">
                        <c:v>4</c:v>
                      </c:pt>
                      <c:pt idx="93" formatCode="General">
                        <c:v>4</c:v>
                      </c:pt>
                      <c:pt idx="94" formatCode="General">
                        <c:v>5</c:v>
                      </c:pt>
                      <c:pt idx="95" formatCode="General">
                        <c:v>4</c:v>
                      </c:pt>
                      <c:pt idx="96" formatCode="General">
                        <c:v>4</c:v>
                      </c:pt>
                      <c:pt idx="97" formatCode="General">
                        <c:v>5</c:v>
                      </c:pt>
                      <c:pt idx="98" formatCode="General">
                        <c:v>2</c:v>
                      </c:pt>
                      <c:pt idx="99" formatCode="General">
                        <c:v>2</c:v>
                      </c:pt>
                      <c:pt idx="100" formatCode="General">
                        <c:v>6</c:v>
                      </c:pt>
                      <c:pt idx="101" formatCode="General">
                        <c:v>4</c:v>
                      </c:pt>
                      <c:pt idx="102" formatCode="General">
                        <c:v>4</c:v>
                      </c:pt>
                      <c:pt idx="103" formatCode="General">
                        <c:v>3</c:v>
                      </c:pt>
                      <c:pt idx="104" formatCode="General">
                        <c:v>2</c:v>
                      </c:pt>
                    </c:numCache>
                  </c:numRef>
                </c:val>
                <c:extLst xmlns:c15="http://schemas.microsoft.com/office/drawing/2012/chart">
                  <c:ext xmlns:c16="http://schemas.microsoft.com/office/drawing/2014/chart" uri="{C3380CC4-5D6E-409C-BE32-E72D297353CC}">
                    <c16:uniqueId val="{00000046-4C01-4381-9874-374E1597C4A7}"/>
                  </c:ext>
                </c:extLst>
              </c15:ser>
            </c15:filteredAreaSeries>
            <c15:filteredAreaSeries>
              <c15:ser>
                <c:idx val="70"/>
                <c:order val="70"/>
                <c:tx>
                  <c:strRef>
                    <c:extLst xmlns:c15="http://schemas.microsoft.com/office/drawing/2012/chart">
                      <c:ext xmlns:c15="http://schemas.microsoft.com/office/drawing/2012/chart" uri="{02D57815-91ED-43cb-92C2-25804820EDAC}">
                        <c15:formulaRef>
                          <c15:sqref>'Table for graphs 25-27'!$A$72</c15:sqref>
                        </c15:formulaRef>
                      </c:ext>
                    </c:extLst>
                    <c:strCache>
                      <c:ptCount val="1"/>
                      <c:pt idx="0">
                        <c:v>Sarcoma - Reported 63 - 103 days</c:v>
                      </c:pt>
                    </c:strCache>
                  </c:strRef>
                </c:tx>
                <c:spPr>
                  <a:solidFill>
                    <a:schemeClr val="accent5">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25-27'!$B$72:$FA$72</c15:sqref>
                        </c15:formulaRef>
                      </c:ext>
                    </c:extLst>
                    <c:numCache>
                      <c:formatCode>0</c:formatCode>
                      <c:ptCount val="156"/>
                      <c:pt idx="0">
                        <c:v>1</c:v>
                      </c:pt>
                      <c:pt idx="1">
                        <c:v>2</c:v>
                      </c:pt>
                      <c:pt idx="2" formatCode="General">
                        <c:v>2</c:v>
                      </c:pt>
                      <c:pt idx="3" formatCode="General">
                        <c:v>1</c:v>
                      </c:pt>
                      <c:pt idx="4" formatCode="General">
                        <c:v>2</c:v>
                      </c:pt>
                      <c:pt idx="5" formatCode="General">
                        <c:v>2</c:v>
                      </c:pt>
                      <c:pt idx="6" formatCode="General">
                        <c:v>3</c:v>
                      </c:pt>
                      <c:pt idx="7" formatCode="General">
                        <c:v>2</c:v>
                      </c:pt>
                      <c:pt idx="8" formatCode="General">
                        <c:v>2</c:v>
                      </c:pt>
                      <c:pt idx="9" formatCode="General">
                        <c:v>3</c:v>
                      </c:pt>
                      <c:pt idx="10" formatCode="General">
                        <c:v>5</c:v>
                      </c:pt>
                      <c:pt idx="11" formatCode="General">
                        <c:v>4</c:v>
                      </c:pt>
                      <c:pt idx="12" formatCode="General">
                        <c:v>5</c:v>
                      </c:pt>
                      <c:pt idx="13" formatCode="General">
                        <c:v>7</c:v>
                      </c:pt>
                      <c:pt idx="14" formatCode="General">
                        <c:v>4</c:v>
                      </c:pt>
                      <c:pt idx="15" formatCode="General">
                        <c:v>5</c:v>
                      </c:pt>
                      <c:pt idx="16" formatCode="General">
                        <c:v>1</c:v>
                      </c:pt>
                      <c:pt idx="17" formatCode="General">
                        <c:v>0</c:v>
                      </c:pt>
                      <c:pt idx="18" formatCode="General">
                        <c:v>0</c:v>
                      </c:pt>
                      <c:pt idx="19" formatCode="General">
                        <c:v>0</c:v>
                      </c:pt>
                      <c:pt idx="20" formatCode="General">
                        <c:v>1</c:v>
                      </c:pt>
                      <c:pt idx="21" formatCode="General">
                        <c:v>2</c:v>
                      </c:pt>
                      <c:pt idx="22" formatCode="General">
                        <c:v>1</c:v>
                      </c:pt>
                      <c:pt idx="23" formatCode="General">
                        <c:v>3</c:v>
                      </c:pt>
                      <c:pt idx="24" formatCode="General">
                        <c:v>3</c:v>
                      </c:pt>
                      <c:pt idx="25" formatCode="General">
                        <c:v>2</c:v>
                      </c:pt>
                      <c:pt idx="26" formatCode="General">
                        <c:v>1</c:v>
                      </c:pt>
                      <c:pt idx="27" formatCode="General">
                        <c:v>0</c:v>
                      </c:pt>
                      <c:pt idx="28" formatCode="General">
                        <c:v>0</c:v>
                      </c:pt>
                      <c:pt idx="29" formatCode="General">
                        <c:v>2</c:v>
                      </c:pt>
                      <c:pt idx="30" formatCode="General">
                        <c:v>1</c:v>
                      </c:pt>
                      <c:pt idx="31" formatCode="General">
                        <c:v>2</c:v>
                      </c:pt>
                      <c:pt idx="32" formatCode="General">
                        <c:v>2</c:v>
                      </c:pt>
                      <c:pt idx="33" formatCode="General">
                        <c:v>2</c:v>
                      </c:pt>
                      <c:pt idx="34" formatCode="General">
                        <c:v>1</c:v>
                      </c:pt>
                      <c:pt idx="35" formatCode="General">
                        <c:v>2</c:v>
                      </c:pt>
                      <c:pt idx="36" formatCode="General">
                        <c:v>0</c:v>
                      </c:pt>
                      <c:pt idx="37" formatCode="General">
                        <c:v>3</c:v>
                      </c:pt>
                      <c:pt idx="38" formatCode="General">
                        <c:v>3</c:v>
                      </c:pt>
                      <c:pt idx="39" formatCode="General">
                        <c:v>3</c:v>
                      </c:pt>
                      <c:pt idx="40" formatCode="General">
                        <c:v>3</c:v>
                      </c:pt>
                      <c:pt idx="41" formatCode="General">
                        <c:v>3</c:v>
                      </c:pt>
                      <c:pt idx="42" formatCode="General">
                        <c:v>2</c:v>
                      </c:pt>
                      <c:pt idx="43" formatCode="General">
                        <c:v>3</c:v>
                      </c:pt>
                      <c:pt idx="44" formatCode="General">
                        <c:v>4</c:v>
                      </c:pt>
                      <c:pt idx="45" formatCode="General">
                        <c:v>4</c:v>
                      </c:pt>
                      <c:pt idx="46" formatCode="General">
                        <c:v>3</c:v>
                      </c:pt>
                      <c:pt idx="47" formatCode="General">
                        <c:v>3</c:v>
                      </c:pt>
                      <c:pt idx="48" formatCode="General">
                        <c:v>2</c:v>
                      </c:pt>
                      <c:pt idx="49" formatCode="General">
                        <c:v>1</c:v>
                      </c:pt>
                      <c:pt idx="50" formatCode="General">
                        <c:v>1</c:v>
                      </c:pt>
                      <c:pt idx="51" formatCode="General">
                        <c:v>2</c:v>
                      </c:pt>
                      <c:pt idx="52" formatCode="General">
                        <c:v>2</c:v>
                      </c:pt>
                      <c:pt idx="53" formatCode="General">
                        <c:v>3</c:v>
                      </c:pt>
                      <c:pt idx="54" formatCode="General">
                        <c:v>3</c:v>
                      </c:pt>
                      <c:pt idx="55" formatCode="General">
                        <c:v>5</c:v>
                      </c:pt>
                      <c:pt idx="56" formatCode="General">
                        <c:v>3</c:v>
                      </c:pt>
                      <c:pt idx="57" formatCode="General">
                        <c:v>0</c:v>
                      </c:pt>
                      <c:pt idx="58" formatCode="General">
                        <c:v>2</c:v>
                      </c:pt>
                      <c:pt idx="59" formatCode="General">
                        <c:v>2</c:v>
                      </c:pt>
                      <c:pt idx="60" formatCode="General">
                        <c:v>4</c:v>
                      </c:pt>
                      <c:pt idx="61" formatCode="General">
                        <c:v>4</c:v>
                      </c:pt>
                      <c:pt idx="62" formatCode="General">
                        <c:v>5</c:v>
                      </c:pt>
                      <c:pt idx="63" formatCode="General">
                        <c:v>4</c:v>
                      </c:pt>
                      <c:pt idx="64" formatCode="General">
                        <c:v>5</c:v>
                      </c:pt>
                      <c:pt idx="65" formatCode="General">
                        <c:v>7</c:v>
                      </c:pt>
                      <c:pt idx="66" formatCode="General">
                        <c:v>2</c:v>
                      </c:pt>
                      <c:pt idx="67" formatCode="General">
                        <c:v>2</c:v>
                      </c:pt>
                      <c:pt idx="68" formatCode="General">
                        <c:v>0</c:v>
                      </c:pt>
                      <c:pt idx="69" formatCode="General">
                        <c:v>0</c:v>
                      </c:pt>
                      <c:pt idx="70" formatCode="General">
                        <c:v>0</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4</c:v>
                      </c:pt>
                      <c:pt idx="85" formatCode="General">
                        <c:v>2</c:v>
                      </c:pt>
                      <c:pt idx="86" formatCode="General">
                        <c:v>2</c:v>
                      </c:pt>
                      <c:pt idx="87" formatCode="General">
                        <c:v>1</c:v>
                      </c:pt>
                      <c:pt idx="88" formatCode="General">
                        <c:v>2</c:v>
                      </c:pt>
                      <c:pt idx="89" formatCode="General">
                        <c:v>3</c:v>
                      </c:pt>
                      <c:pt idx="90" formatCode="General">
                        <c:v>4</c:v>
                      </c:pt>
                      <c:pt idx="91" formatCode="General">
                        <c:v>3</c:v>
                      </c:pt>
                      <c:pt idx="92" formatCode="General">
                        <c:v>2</c:v>
                      </c:pt>
                      <c:pt idx="93" formatCode="General">
                        <c:v>2</c:v>
                      </c:pt>
                      <c:pt idx="94" formatCode="General">
                        <c:v>1</c:v>
                      </c:pt>
                      <c:pt idx="95" formatCode="General">
                        <c:v>4</c:v>
                      </c:pt>
                      <c:pt idx="96" formatCode="General">
                        <c:v>4</c:v>
                      </c:pt>
                      <c:pt idx="97" formatCode="General">
                        <c:v>4</c:v>
                      </c:pt>
                      <c:pt idx="98" formatCode="General">
                        <c:v>2</c:v>
                      </c:pt>
                      <c:pt idx="99" formatCode="General">
                        <c:v>2</c:v>
                      </c:pt>
                      <c:pt idx="100" formatCode="General">
                        <c:v>4</c:v>
                      </c:pt>
                      <c:pt idx="101" formatCode="General">
                        <c:v>3</c:v>
                      </c:pt>
                      <c:pt idx="102" formatCode="General">
                        <c:v>4</c:v>
                      </c:pt>
                      <c:pt idx="103" formatCode="General">
                        <c:v>2</c:v>
                      </c:pt>
                      <c:pt idx="104" formatCode="General">
                        <c:v>6</c:v>
                      </c:pt>
                    </c:numCache>
                  </c:numRef>
                </c:val>
                <c:extLst xmlns:c15="http://schemas.microsoft.com/office/drawing/2012/chart">
                  <c:ext xmlns:c16="http://schemas.microsoft.com/office/drawing/2014/chart" uri="{C3380CC4-5D6E-409C-BE32-E72D297353CC}">
                    <c16:uniqueId val="{00000047-4C01-4381-9874-374E1597C4A7}"/>
                  </c:ext>
                </c:extLst>
              </c15:ser>
            </c15:filteredAreaSeries>
            <c15:filteredAreaSeries>
              <c15:ser>
                <c:idx val="71"/>
                <c:order val="71"/>
                <c:tx>
                  <c:strRef>
                    <c:extLst xmlns:c15="http://schemas.microsoft.com/office/drawing/2012/chart">
                      <c:ext xmlns:c15="http://schemas.microsoft.com/office/drawing/2012/chart" uri="{02D57815-91ED-43cb-92C2-25804820EDAC}">
                        <c15:formulaRef>
                          <c15:sqref>'Table for graphs 25-27'!$A$73</c15:sqref>
                        </c15:formulaRef>
                      </c:ext>
                    </c:extLst>
                    <c:strCache>
                      <c:ptCount val="1"/>
                      <c:pt idx="0">
                        <c:v>Skin - Reported 63 - 103 days</c:v>
                      </c:pt>
                    </c:strCache>
                  </c:strRef>
                </c:tx>
                <c:spPr>
                  <a:solidFill>
                    <a:schemeClr val="accent6">
                      <a:lumMod val="80000"/>
                      <a:lumOff val="2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25-27'!$B$73:$FA$73</c15:sqref>
                        </c15:formulaRef>
                      </c:ext>
                    </c:extLst>
                    <c:numCache>
                      <c:formatCode>0</c:formatCode>
                      <c:ptCount val="156"/>
                      <c:pt idx="0">
                        <c:v>12</c:v>
                      </c:pt>
                      <c:pt idx="1">
                        <c:v>15</c:v>
                      </c:pt>
                      <c:pt idx="2" formatCode="General">
                        <c:v>15</c:v>
                      </c:pt>
                      <c:pt idx="3" formatCode="General">
                        <c:v>17</c:v>
                      </c:pt>
                      <c:pt idx="4" formatCode="General">
                        <c:v>20</c:v>
                      </c:pt>
                      <c:pt idx="5" formatCode="General">
                        <c:v>16</c:v>
                      </c:pt>
                      <c:pt idx="6" formatCode="General">
                        <c:v>13</c:v>
                      </c:pt>
                      <c:pt idx="7" formatCode="General">
                        <c:v>17</c:v>
                      </c:pt>
                      <c:pt idx="8" formatCode="General">
                        <c:v>15</c:v>
                      </c:pt>
                      <c:pt idx="9" formatCode="General">
                        <c:v>12</c:v>
                      </c:pt>
                      <c:pt idx="10" formatCode="General">
                        <c:v>9</c:v>
                      </c:pt>
                      <c:pt idx="11" formatCode="General">
                        <c:v>16</c:v>
                      </c:pt>
                      <c:pt idx="12" formatCode="General">
                        <c:v>19</c:v>
                      </c:pt>
                      <c:pt idx="13" formatCode="General">
                        <c:v>21</c:v>
                      </c:pt>
                      <c:pt idx="14" formatCode="General">
                        <c:v>26</c:v>
                      </c:pt>
                      <c:pt idx="15" formatCode="General">
                        <c:v>27</c:v>
                      </c:pt>
                      <c:pt idx="16" formatCode="General">
                        <c:v>34</c:v>
                      </c:pt>
                      <c:pt idx="17" formatCode="General">
                        <c:v>31</c:v>
                      </c:pt>
                      <c:pt idx="18" formatCode="General">
                        <c:v>41</c:v>
                      </c:pt>
                      <c:pt idx="19" formatCode="General">
                        <c:v>32</c:v>
                      </c:pt>
                      <c:pt idx="20" formatCode="General">
                        <c:v>37</c:v>
                      </c:pt>
                      <c:pt idx="21" formatCode="General">
                        <c:v>70</c:v>
                      </c:pt>
                      <c:pt idx="22" formatCode="General">
                        <c:v>96</c:v>
                      </c:pt>
                      <c:pt idx="23" formatCode="General">
                        <c:v>105</c:v>
                      </c:pt>
                      <c:pt idx="24" formatCode="General">
                        <c:v>112</c:v>
                      </c:pt>
                      <c:pt idx="25" formatCode="General">
                        <c:v>135</c:v>
                      </c:pt>
                      <c:pt idx="26" formatCode="General">
                        <c:v>138</c:v>
                      </c:pt>
                      <c:pt idx="27" formatCode="General">
                        <c:v>104</c:v>
                      </c:pt>
                      <c:pt idx="28" formatCode="General">
                        <c:v>95</c:v>
                      </c:pt>
                      <c:pt idx="29" formatCode="General">
                        <c:v>105</c:v>
                      </c:pt>
                      <c:pt idx="30" formatCode="General">
                        <c:v>107</c:v>
                      </c:pt>
                      <c:pt idx="31" formatCode="General">
                        <c:v>120</c:v>
                      </c:pt>
                      <c:pt idx="32" formatCode="General">
                        <c:v>67</c:v>
                      </c:pt>
                      <c:pt idx="33" formatCode="General">
                        <c:v>73</c:v>
                      </c:pt>
                      <c:pt idx="34" formatCode="General">
                        <c:v>93</c:v>
                      </c:pt>
                      <c:pt idx="35" formatCode="General">
                        <c:v>103</c:v>
                      </c:pt>
                      <c:pt idx="36" formatCode="General">
                        <c:v>94</c:v>
                      </c:pt>
                      <c:pt idx="37" formatCode="General">
                        <c:v>117</c:v>
                      </c:pt>
                      <c:pt idx="38" formatCode="General">
                        <c:v>127</c:v>
                      </c:pt>
                      <c:pt idx="39" formatCode="General">
                        <c:v>138</c:v>
                      </c:pt>
                      <c:pt idx="40" formatCode="General">
                        <c:v>110</c:v>
                      </c:pt>
                      <c:pt idx="41" formatCode="General">
                        <c:v>58</c:v>
                      </c:pt>
                      <c:pt idx="42" formatCode="General">
                        <c:v>50</c:v>
                      </c:pt>
                      <c:pt idx="43" formatCode="General">
                        <c:v>36</c:v>
                      </c:pt>
                      <c:pt idx="44" formatCode="General">
                        <c:v>28</c:v>
                      </c:pt>
                      <c:pt idx="45" formatCode="General">
                        <c:v>23</c:v>
                      </c:pt>
                      <c:pt idx="46" formatCode="General">
                        <c:v>26</c:v>
                      </c:pt>
                      <c:pt idx="47" formatCode="General">
                        <c:v>19</c:v>
                      </c:pt>
                      <c:pt idx="48" formatCode="General">
                        <c:v>18</c:v>
                      </c:pt>
                      <c:pt idx="49" formatCode="General">
                        <c:v>22</c:v>
                      </c:pt>
                      <c:pt idx="50" formatCode="General">
                        <c:v>24</c:v>
                      </c:pt>
                      <c:pt idx="51" formatCode="General">
                        <c:v>25</c:v>
                      </c:pt>
                      <c:pt idx="52" formatCode="General">
                        <c:v>19</c:v>
                      </c:pt>
                      <c:pt idx="53" formatCode="General">
                        <c:v>25</c:v>
                      </c:pt>
                      <c:pt idx="54" formatCode="General">
                        <c:v>25</c:v>
                      </c:pt>
                      <c:pt idx="55" formatCode="General">
                        <c:v>65</c:v>
                      </c:pt>
                      <c:pt idx="56" formatCode="General">
                        <c:v>54</c:v>
                      </c:pt>
                      <c:pt idx="57" formatCode="General">
                        <c:v>34</c:v>
                      </c:pt>
                      <c:pt idx="58" formatCode="General">
                        <c:v>34</c:v>
                      </c:pt>
                      <c:pt idx="59" formatCode="General">
                        <c:v>30</c:v>
                      </c:pt>
                      <c:pt idx="60" formatCode="General">
                        <c:v>36</c:v>
                      </c:pt>
                      <c:pt idx="61" formatCode="General">
                        <c:v>28</c:v>
                      </c:pt>
                      <c:pt idx="62" formatCode="General">
                        <c:v>26</c:v>
                      </c:pt>
                      <c:pt idx="63" formatCode="General">
                        <c:v>26</c:v>
                      </c:pt>
                      <c:pt idx="64" formatCode="General">
                        <c:v>24</c:v>
                      </c:pt>
                      <c:pt idx="65" formatCode="General">
                        <c:v>35</c:v>
                      </c:pt>
                      <c:pt idx="66" formatCode="General">
                        <c:v>26</c:v>
                      </c:pt>
                      <c:pt idx="67" formatCode="General">
                        <c:v>32</c:v>
                      </c:pt>
                      <c:pt idx="68" formatCode="General">
                        <c:v>35</c:v>
                      </c:pt>
                      <c:pt idx="69" formatCode="General">
                        <c:v>50</c:v>
                      </c:pt>
                      <c:pt idx="70" formatCode="General">
                        <c:v>44</c:v>
                      </c:pt>
                      <c:pt idx="71" formatCode="General">
                        <c:v>49</c:v>
                      </c:pt>
                      <c:pt idx="72" formatCode="General">
                        <c:v>57</c:v>
                      </c:pt>
                      <c:pt idx="73" formatCode="General">
                        <c:v>77</c:v>
                      </c:pt>
                      <c:pt idx="74" formatCode="General">
                        <c:v>98</c:v>
                      </c:pt>
                      <c:pt idx="75" formatCode="General">
                        <c:v>98</c:v>
                      </c:pt>
                      <c:pt idx="76" formatCode="General">
                        <c:v>88</c:v>
                      </c:pt>
                      <c:pt idx="77" formatCode="General">
                        <c:v>74</c:v>
                      </c:pt>
                      <c:pt idx="78" formatCode="General">
                        <c:v>83</c:v>
                      </c:pt>
                      <c:pt idx="79" formatCode="General">
                        <c:v>66</c:v>
                      </c:pt>
                      <c:pt idx="80" formatCode="General">
                        <c:v>72</c:v>
                      </c:pt>
                      <c:pt idx="81" formatCode="General">
                        <c:v>64</c:v>
                      </c:pt>
                      <c:pt idx="82" formatCode="General">
                        <c:v>62</c:v>
                      </c:pt>
                      <c:pt idx="83" formatCode="General">
                        <c:v>57</c:v>
                      </c:pt>
                      <c:pt idx="84" formatCode="General">
                        <c:v>58</c:v>
                      </c:pt>
                      <c:pt idx="85" formatCode="General">
                        <c:v>46</c:v>
                      </c:pt>
                      <c:pt idx="86" formatCode="General">
                        <c:v>49</c:v>
                      </c:pt>
                      <c:pt idx="87" formatCode="General">
                        <c:v>45</c:v>
                      </c:pt>
                      <c:pt idx="88" formatCode="General">
                        <c:v>41</c:v>
                      </c:pt>
                      <c:pt idx="89" formatCode="General">
                        <c:v>42</c:v>
                      </c:pt>
                      <c:pt idx="90" formatCode="General">
                        <c:v>45</c:v>
                      </c:pt>
                      <c:pt idx="91" formatCode="General">
                        <c:v>49</c:v>
                      </c:pt>
                      <c:pt idx="92" formatCode="General">
                        <c:v>50</c:v>
                      </c:pt>
                      <c:pt idx="93" formatCode="General">
                        <c:v>43</c:v>
                      </c:pt>
                      <c:pt idx="94" formatCode="General">
                        <c:v>37</c:v>
                      </c:pt>
                      <c:pt idx="95" formatCode="General">
                        <c:v>42</c:v>
                      </c:pt>
                      <c:pt idx="96" formatCode="General">
                        <c:v>39</c:v>
                      </c:pt>
                      <c:pt idx="97" formatCode="General">
                        <c:v>36</c:v>
                      </c:pt>
                      <c:pt idx="98" formatCode="General">
                        <c:v>32</c:v>
                      </c:pt>
                      <c:pt idx="99" formatCode="General">
                        <c:v>22</c:v>
                      </c:pt>
                      <c:pt idx="100" formatCode="General">
                        <c:v>23</c:v>
                      </c:pt>
                      <c:pt idx="101" formatCode="General">
                        <c:v>24</c:v>
                      </c:pt>
                      <c:pt idx="102" formatCode="General">
                        <c:v>33</c:v>
                      </c:pt>
                      <c:pt idx="103" formatCode="General">
                        <c:v>41</c:v>
                      </c:pt>
                      <c:pt idx="104" formatCode="General">
                        <c:v>54</c:v>
                      </c:pt>
                    </c:numCache>
                  </c:numRef>
                </c:val>
                <c:extLst xmlns:c15="http://schemas.microsoft.com/office/drawing/2012/chart">
                  <c:ext xmlns:c16="http://schemas.microsoft.com/office/drawing/2014/chart" uri="{C3380CC4-5D6E-409C-BE32-E72D297353CC}">
                    <c16:uniqueId val="{00000048-4C01-4381-9874-374E1597C4A7}"/>
                  </c:ext>
                </c:extLst>
              </c15:ser>
            </c15:filteredAreaSeries>
            <c15:filteredAreaSeries>
              <c15:ser>
                <c:idx val="72"/>
                <c:order val="72"/>
                <c:tx>
                  <c:strRef>
                    <c:extLst xmlns:c15="http://schemas.microsoft.com/office/drawing/2012/chart">
                      <c:ext xmlns:c15="http://schemas.microsoft.com/office/drawing/2012/chart" uri="{02D57815-91ED-43cb-92C2-25804820EDAC}">
                        <c15:formulaRef>
                          <c15:sqref>'Table for graphs 25-27'!$A$74</c15:sqref>
                        </c15:formulaRef>
                      </c:ext>
                    </c:extLst>
                    <c:strCache>
                      <c:ptCount val="1"/>
                      <c:pt idx="0">
                        <c:v>Upper Gastrointestinal - Reported 63 - 103 days</c:v>
                      </c:pt>
                    </c:strCache>
                  </c:strRef>
                </c:tx>
                <c:spPr>
                  <a:solidFill>
                    <a:schemeClr val="accent1">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25-27'!$B$74:$FA$74</c15:sqref>
                        </c15:formulaRef>
                      </c:ext>
                    </c:extLst>
                    <c:numCache>
                      <c:formatCode>0</c:formatCode>
                      <c:ptCount val="156"/>
                      <c:pt idx="0">
                        <c:v>8</c:v>
                      </c:pt>
                      <c:pt idx="1">
                        <c:v>11</c:v>
                      </c:pt>
                      <c:pt idx="2" formatCode="General">
                        <c:v>12</c:v>
                      </c:pt>
                      <c:pt idx="3" formatCode="General">
                        <c:v>13</c:v>
                      </c:pt>
                      <c:pt idx="4" formatCode="General">
                        <c:v>12</c:v>
                      </c:pt>
                      <c:pt idx="5" formatCode="General">
                        <c:v>13</c:v>
                      </c:pt>
                      <c:pt idx="6" formatCode="General">
                        <c:v>15</c:v>
                      </c:pt>
                      <c:pt idx="7" formatCode="General">
                        <c:v>13</c:v>
                      </c:pt>
                      <c:pt idx="8" formatCode="General">
                        <c:v>9</c:v>
                      </c:pt>
                      <c:pt idx="9" formatCode="General">
                        <c:v>9</c:v>
                      </c:pt>
                      <c:pt idx="10" formatCode="General">
                        <c:v>9</c:v>
                      </c:pt>
                      <c:pt idx="11" formatCode="General">
                        <c:v>12</c:v>
                      </c:pt>
                      <c:pt idx="12" formatCode="General">
                        <c:v>13</c:v>
                      </c:pt>
                      <c:pt idx="13" formatCode="General">
                        <c:v>11</c:v>
                      </c:pt>
                      <c:pt idx="14" formatCode="General">
                        <c:v>15</c:v>
                      </c:pt>
                      <c:pt idx="15" formatCode="General">
                        <c:v>14</c:v>
                      </c:pt>
                      <c:pt idx="16" formatCode="General">
                        <c:v>12</c:v>
                      </c:pt>
                      <c:pt idx="17" formatCode="General">
                        <c:v>13</c:v>
                      </c:pt>
                      <c:pt idx="18" formatCode="General">
                        <c:v>12</c:v>
                      </c:pt>
                      <c:pt idx="19" formatCode="General">
                        <c:v>17</c:v>
                      </c:pt>
                      <c:pt idx="20" formatCode="General">
                        <c:v>13</c:v>
                      </c:pt>
                      <c:pt idx="21" formatCode="General">
                        <c:v>14</c:v>
                      </c:pt>
                      <c:pt idx="22" formatCode="General">
                        <c:v>14</c:v>
                      </c:pt>
                      <c:pt idx="23" formatCode="General">
                        <c:v>20</c:v>
                      </c:pt>
                      <c:pt idx="24" formatCode="General">
                        <c:v>17</c:v>
                      </c:pt>
                      <c:pt idx="25" formatCode="General">
                        <c:v>12</c:v>
                      </c:pt>
                      <c:pt idx="26" formatCode="General">
                        <c:v>15</c:v>
                      </c:pt>
                      <c:pt idx="27" formatCode="General">
                        <c:v>11</c:v>
                      </c:pt>
                      <c:pt idx="28" formatCode="General">
                        <c:v>11</c:v>
                      </c:pt>
                      <c:pt idx="29" formatCode="General">
                        <c:v>12</c:v>
                      </c:pt>
                      <c:pt idx="30" formatCode="General">
                        <c:v>10</c:v>
                      </c:pt>
                      <c:pt idx="31" formatCode="General">
                        <c:v>10</c:v>
                      </c:pt>
                      <c:pt idx="32" formatCode="General">
                        <c:v>16</c:v>
                      </c:pt>
                      <c:pt idx="33" formatCode="General">
                        <c:v>17</c:v>
                      </c:pt>
                      <c:pt idx="34" formatCode="General">
                        <c:v>14</c:v>
                      </c:pt>
                      <c:pt idx="35" formatCode="General">
                        <c:v>15</c:v>
                      </c:pt>
                      <c:pt idx="36" formatCode="General">
                        <c:v>10</c:v>
                      </c:pt>
                      <c:pt idx="37" formatCode="General">
                        <c:v>17</c:v>
                      </c:pt>
                      <c:pt idx="38" formatCode="General">
                        <c:v>15</c:v>
                      </c:pt>
                      <c:pt idx="39" formatCode="General">
                        <c:v>19</c:v>
                      </c:pt>
                      <c:pt idx="40" formatCode="General">
                        <c:v>12</c:v>
                      </c:pt>
                      <c:pt idx="41" formatCode="General">
                        <c:v>11</c:v>
                      </c:pt>
                      <c:pt idx="42" formatCode="General">
                        <c:v>14</c:v>
                      </c:pt>
                      <c:pt idx="43" formatCode="General">
                        <c:v>15</c:v>
                      </c:pt>
                      <c:pt idx="44" formatCode="General">
                        <c:v>16</c:v>
                      </c:pt>
                      <c:pt idx="45" formatCode="General">
                        <c:v>15</c:v>
                      </c:pt>
                      <c:pt idx="46" formatCode="General">
                        <c:v>20</c:v>
                      </c:pt>
                      <c:pt idx="47" formatCode="General">
                        <c:v>17</c:v>
                      </c:pt>
                      <c:pt idx="48" formatCode="General">
                        <c:v>13</c:v>
                      </c:pt>
                      <c:pt idx="49" formatCode="General">
                        <c:v>9</c:v>
                      </c:pt>
                      <c:pt idx="50" formatCode="General">
                        <c:v>8</c:v>
                      </c:pt>
                      <c:pt idx="51" formatCode="General">
                        <c:v>8</c:v>
                      </c:pt>
                      <c:pt idx="52" formatCode="General">
                        <c:v>7</c:v>
                      </c:pt>
                      <c:pt idx="53" formatCode="General">
                        <c:v>7</c:v>
                      </c:pt>
                      <c:pt idx="54" formatCode="General">
                        <c:v>13</c:v>
                      </c:pt>
                      <c:pt idx="55" formatCode="General">
                        <c:v>14</c:v>
                      </c:pt>
                      <c:pt idx="56" formatCode="General">
                        <c:v>12</c:v>
                      </c:pt>
                      <c:pt idx="57" formatCode="General">
                        <c:v>13</c:v>
                      </c:pt>
                      <c:pt idx="58" formatCode="General">
                        <c:v>12</c:v>
                      </c:pt>
                      <c:pt idx="59" formatCode="General">
                        <c:v>10</c:v>
                      </c:pt>
                      <c:pt idx="60" formatCode="General">
                        <c:v>13</c:v>
                      </c:pt>
                      <c:pt idx="61" formatCode="General">
                        <c:v>12</c:v>
                      </c:pt>
                      <c:pt idx="62" formatCode="General">
                        <c:v>11</c:v>
                      </c:pt>
                      <c:pt idx="63" formatCode="General">
                        <c:v>15</c:v>
                      </c:pt>
                      <c:pt idx="64" formatCode="General">
                        <c:v>13</c:v>
                      </c:pt>
                      <c:pt idx="65" formatCode="General">
                        <c:v>12</c:v>
                      </c:pt>
                      <c:pt idx="66" formatCode="General">
                        <c:v>10</c:v>
                      </c:pt>
                      <c:pt idx="67" formatCode="General">
                        <c:v>8</c:v>
                      </c:pt>
                      <c:pt idx="68" formatCode="General">
                        <c:v>10</c:v>
                      </c:pt>
                      <c:pt idx="69" formatCode="General">
                        <c:v>11</c:v>
                      </c:pt>
                      <c:pt idx="70" formatCode="General">
                        <c:v>16</c:v>
                      </c:pt>
                      <c:pt idx="71" formatCode="General">
                        <c:v>22</c:v>
                      </c:pt>
                      <c:pt idx="72" formatCode="General">
                        <c:v>19</c:v>
                      </c:pt>
                      <c:pt idx="73" formatCode="General">
                        <c:v>27</c:v>
                      </c:pt>
                      <c:pt idx="74" formatCode="General">
                        <c:v>19</c:v>
                      </c:pt>
                      <c:pt idx="75" formatCode="General">
                        <c:v>17</c:v>
                      </c:pt>
                      <c:pt idx="76" formatCode="General">
                        <c:v>16</c:v>
                      </c:pt>
                      <c:pt idx="77" formatCode="General">
                        <c:v>13</c:v>
                      </c:pt>
                      <c:pt idx="78" formatCode="General">
                        <c:v>10</c:v>
                      </c:pt>
                      <c:pt idx="79" formatCode="General">
                        <c:v>14</c:v>
                      </c:pt>
                      <c:pt idx="80" formatCode="General">
                        <c:v>11</c:v>
                      </c:pt>
                      <c:pt idx="81" formatCode="General">
                        <c:v>12</c:v>
                      </c:pt>
                      <c:pt idx="82" formatCode="General">
                        <c:v>10</c:v>
                      </c:pt>
                      <c:pt idx="83" formatCode="General">
                        <c:v>9</c:v>
                      </c:pt>
                      <c:pt idx="84" formatCode="General">
                        <c:v>11</c:v>
                      </c:pt>
                      <c:pt idx="85" formatCode="General">
                        <c:v>10</c:v>
                      </c:pt>
                      <c:pt idx="86" formatCode="General">
                        <c:v>6</c:v>
                      </c:pt>
                      <c:pt idx="87" formatCode="General">
                        <c:v>11</c:v>
                      </c:pt>
                      <c:pt idx="88" formatCode="General">
                        <c:v>16</c:v>
                      </c:pt>
                      <c:pt idx="89" formatCode="General">
                        <c:v>12</c:v>
                      </c:pt>
                      <c:pt idx="90" formatCode="General">
                        <c:v>15</c:v>
                      </c:pt>
                      <c:pt idx="91" formatCode="General">
                        <c:v>15</c:v>
                      </c:pt>
                      <c:pt idx="92" formatCode="General">
                        <c:v>16</c:v>
                      </c:pt>
                      <c:pt idx="93" formatCode="General">
                        <c:v>19</c:v>
                      </c:pt>
                      <c:pt idx="94" formatCode="General">
                        <c:v>14</c:v>
                      </c:pt>
                      <c:pt idx="95" formatCode="General">
                        <c:v>14</c:v>
                      </c:pt>
                      <c:pt idx="96" formatCode="General">
                        <c:v>22</c:v>
                      </c:pt>
                      <c:pt idx="97" formatCode="General">
                        <c:v>20</c:v>
                      </c:pt>
                      <c:pt idx="98" formatCode="General">
                        <c:v>16</c:v>
                      </c:pt>
                      <c:pt idx="99" formatCode="General">
                        <c:v>11</c:v>
                      </c:pt>
                      <c:pt idx="100" formatCode="General">
                        <c:v>9</c:v>
                      </c:pt>
                      <c:pt idx="101" formatCode="General">
                        <c:v>10</c:v>
                      </c:pt>
                      <c:pt idx="102" formatCode="General">
                        <c:v>10</c:v>
                      </c:pt>
                      <c:pt idx="103" formatCode="General">
                        <c:v>15</c:v>
                      </c:pt>
                      <c:pt idx="104" formatCode="General">
                        <c:v>16</c:v>
                      </c:pt>
                    </c:numCache>
                  </c:numRef>
                </c:val>
                <c:extLst xmlns:c15="http://schemas.microsoft.com/office/drawing/2012/chart">
                  <c:ext xmlns:c16="http://schemas.microsoft.com/office/drawing/2014/chart" uri="{C3380CC4-5D6E-409C-BE32-E72D297353CC}">
                    <c16:uniqueId val="{00000049-4C01-4381-9874-374E1597C4A7}"/>
                  </c:ext>
                </c:extLst>
              </c15:ser>
            </c15:filteredAreaSeries>
            <c15:filteredAreaSeries>
              <c15:ser>
                <c:idx val="73"/>
                <c:order val="73"/>
                <c:tx>
                  <c:strRef>
                    <c:extLst xmlns:c15="http://schemas.microsoft.com/office/drawing/2012/chart">
                      <c:ext xmlns:c15="http://schemas.microsoft.com/office/drawing/2012/chart" uri="{02D57815-91ED-43cb-92C2-25804820EDAC}">
                        <c15:formulaRef>
                          <c15:sqref>'Table for graphs 25-27'!$A$75</c15:sqref>
                        </c15:formulaRef>
                      </c:ext>
                    </c:extLst>
                    <c:strCache>
                      <c:ptCount val="1"/>
                      <c:pt idx="0">
                        <c:v>Urological - Reported 63 - 103 days</c:v>
                      </c:pt>
                    </c:strCache>
                  </c:strRef>
                </c:tx>
                <c:spPr>
                  <a:solidFill>
                    <a:schemeClr val="accent2">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25-27'!$B$75:$FA$75</c15:sqref>
                        </c15:formulaRef>
                      </c:ext>
                    </c:extLst>
                    <c:numCache>
                      <c:formatCode>0</c:formatCode>
                      <c:ptCount val="156"/>
                      <c:pt idx="0">
                        <c:v>30</c:v>
                      </c:pt>
                      <c:pt idx="1">
                        <c:v>22</c:v>
                      </c:pt>
                      <c:pt idx="2" formatCode="General">
                        <c:v>21</c:v>
                      </c:pt>
                      <c:pt idx="3" formatCode="General">
                        <c:v>17</c:v>
                      </c:pt>
                      <c:pt idx="4" formatCode="General">
                        <c:v>23</c:v>
                      </c:pt>
                      <c:pt idx="5" formatCode="General">
                        <c:v>24</c:v>
                      </c:pt>
                      <c:pt idx="6" formatCode="General">
                        <c:v>23</c:v>
                      </c:pt>
                      <c:pt idx="7" formatCode="General">
                        <c:v>25</c:v>
                      </c:pt>
                      <c:pt idx="8" formatCode="General">
                        <c:v>24</c:v>
                      </c:pt>
                      <c:pt idx="9" formatCode="General">
                        <c:v>28</c:v>
                      </c:pt>
                      <c:pt idx="10" formatCode="General">
                        <c:v>24</c:v>
                      </c:pt>
                      <c:pt idx="11" formatCode="General">
                        <c:v>19</c:v>
                      </c:pt>
                      <c:pt idx="12" formatCode="General">
                        <c:v>22</c:v>
                      </c:pt>
                      <c:pt idx="13" formatCode="General">
                        <c:v>26</c:v>
                      </c:pt>
                      <c:pt idx="14" formatCode="General">
                        <c:v>22</c:v>
                      </c:pt>
                      <c:pt idx="15" formatCode="General">
                        <c:v>19</c:v>
                      </c:pt>
                      <c:pt idx="16" formatCode="General">
                        <c:v>26</c:v>
                      </c:pt>
                      <c:pt idx="17" formatCode="General">
                        <c:v>20</c:v>
                      </c:pt>
                      <c:pt idx="18" formatCode="General">
                        <c:v>17</c:v>
                      </c:pt>
                      <c:pt idx="19" formatCode="General">
                        <c:v>16</c:v>
                      </c:pt>
                      <c:pt idx="20" formatCode="General">
                        <c:v>26</c:v>
                      </c:pt>
                      <c:pt idx="21" formatCode="General">
                        <c:v>29</c:v>
                      </c:pt>
                      <c:pt idx="22" formatCode="General">
                        <c:v>22</c:v>
                      </c:pt>
                      <c:pt idx="23" formatCode="General">
                        <c:v>26</c:v>
                      </c:pt>
                      <c:pt idx="24" formatCode="General">
                        <c:v>33</c:v>
                      </c:pt>
                      <c:pt idx="25" formatCode="General">
                        <c:v>31</c:v>
                      </c:pt>
                      <c:pt idx="26" formatCode="General">
                        <c:v>23</c:v>
                      </c:pt>
                      <c:pt idx="27" formatCode="General">
                        <c:v>19</c:v>
                      </c:pt>
                      <c:pt idx="28" formatCode="General">
                        <c:v>16</c:v>
                      </c:pt>
                      <c:pt idx="29" formatCode="General">
                        <c:v>17</c:v>
                      </c:pt>
                      <c:pt idx="30" formatCode="General">
                        <c:v>15</c:v>
                      </c:pt>
                      <c:pt idx="31" formatCode="General">
                        <c:v>13</c:v>
                      </c:pt>
                      <c:pt idx="32" formatCode="General">
                        <c:v>20</c:v>
                      </c:pt>
                      <c:pt idx="33" formatCode="General">
                        <c:v>22</c:v>
                      </c:pt>
                      <c:pt idx="34" formatCode="General">
                        <c:v>23</c:v>
                      </c:pt>
                      <c:pt idx="35" formatCode="General">
                        <c:v>19</c:v>
                      </c:pt>
                      <c:pt idx="36" formatCode="General">
                        <c:v>15</c:v>
                      </c:pt>
                      <c:pt idx="37" formatCode="General">
                        <c:v>20</c:v>
                      </c:pt>
                      <c:pt idx="38" formatCode="General">
                        <c:v>24</c:v>
                      </c:pt>
                      <c:pt idx="39" formatCode="General">
                        <c:v>25</c:v>
                      </c:pt>
                      <c:pt idx="40" formatCode="General">
                        <c:v>29</c:v>
                      </c:pt>
                      <c:pt idx="41" formatCode="General">
                        <c:v>29</c:v>
                      </c:pt>
                      <c:pt idx="42" formatCode="General">
                        <c:v>35</c:v>
                      </c:pt>
                      <c:pt idx="43" formatCode="General">
                        <c:v>28</c:v>
                      </c:pt>
                      <c:pt idx="44" formatCode="General">
                        <c:v>26</c:v>
                      </c:pt>
                      <c:pt idx="45" formatCode="General">
                        <c:v>34</c:v>
                      </c:pt>
                      <c:pt idx="46" formatCode="General">
                        <c:v>30</c:v>
                      </c:pt>
                      <c:pt idx="47" formatCode="General">
                        <c:v>26</c:v>
                      </c:pt>
                      <c:pt idx="48" formatCode="General">
                        <c:v>17</c:v>
                      </c:pt>
                      <c:pt idx="49" formatCode="General">
                        <c:v>22</c:v>
                      </c:pt>
                      <c:pt idx="50" formatCode="General">
                        <c:v>21</c:v>
                      </c:pt>
                      <c:pt idx="51" formatCode="General">
                        <c:v>18</c:v>
                      </c:pt>
                      <c:pt idx="52" formatCode="General">
                        <c:v>17</c:v>
                      </c:pt>
                      <c:pt idx="53" formatCode="General">
                        <c:v>28</c:v>
                      </c:pt>
                      <c:pt idx="54" formatCode="General">
                        <c:v>35</c:v>
                      </c:pt>
                      <c:pt idx="55" formatCode="General">
                        <c:v>37</c:v>
                      </c:pt>
                      <c:pt idx="56" formatCode="General">
                        <c:v>36</c:v>
                      </c:pt>
                      <c:pt idx="57" formatCode="General">
                        <c:v>30</c:v>
                      </c:pt>
                      <c:pt idx="58" formatCode="General">
                        <c:v>40</c:v>
                      </c:pt>
                      <c:pt idx="59" formatCode="General">
                        <c:v>47</c:v>
                      </c:pt>
                      <c:pt idx="60" formatCode="General">
                        <c:v>38</c:v>
                      </c:pt>
                      <c:pt idx="61" formatCode="General">
                        <c:v>38</c:v>
                      </c:pt>
                      <c:pt idx="62" formatCode="General">
                        <c:v>37</c:v>
                      </c:pt>
                      <c:pt idx="63" formatCode="General">
                        <c:v>40</c:v>
                      </c:pt>
                      <c:pt idx="64" formatCode="General">
                        <c:v>40</c:v>
                      </c:pt>
                      <c:pt idx="65" formatCode="General">
                        <c:v>35</c:v>
                      </c:pt>
                      <c:pt idx="66" formatCode="General">
                        <c:v>36</c:v>
                      </c:pt>
                      <c:pt idx="67" formatCode="General">
                        <c:v>34</c:v>
                      </c:pt>
                      <c:pt idx="68" formatCode="General">
                        <c:v>31</c:v>
                      </c:pt>
                      <c:pt idx="69" formatCode="General">
                        <c:v>33</c:v>
                      </c:pt>
                      <c:pt idx="70" formatCode="General">
                        <c:v>26</c:v>
                      </c:pt>
                      <c:pt idx="71" formatCode="General">
                        <c:v>26</c:v>
                      </c:pt>
                      <c:pt idx="72" formatCode="General">
                        <c:v>19</c:v>
                      </c:pt>
                      <c:pt idx="73" formatCode="General">
                        <c:v>20</c:v>
                      </c:pt>
                      <c:pt idx="74" formatCode="General">
                        <c:v>28</c:v>
                      </c:pt>
                      <c:pt idx="75" formatCode="General">
                        <c:v>33</c:v>
                      </c:pt>
                      <c:pt idx="76" formatCode="General">
                        <c:v>32</c:v>
                      </c:pt>
                      <c:pt idx="77" formatCode="General">
                        <c:v>31</c:v>
                      </c:pt>
                      <c:pt idx="78" formatCode="General">
                        <c:v>35</c:v>
                      </c:pt>
                      <c:pt idx="79" formatCode="General">
                        <c:v>41</c:v>
                      </c:pt>
                      <c:pt idx="80" formatCode="General">
                        <c:v>35</c:v>
                      </c:pt>
                      <c:pt idx="81" formatCode="General">
                        <c:v>40</c:v>
                      </c:pt>
                      <c:pt idx="82" formatCode="General">
                        <c:v>40</c:v>
                      </c:pt>
                      <c:pt idx="83" formatCode="General">
                        <c:v>37</c:v>
                      </c:pt>
                      <c:pt idx="84" formatCode="General">
                        <c:v>25</c:v>
                      </c:pt>
                      <c:pt idx="85" formatCode="General">
                        <c:v>25</c:v>
                      </c:pt>
                      <c:pt idx="86" formatCode="General">
                        <c:v>26</c:v>
                      </c:pt>
                      <c:pt idx="87" formatCode="General">
                        <c:v>22</c:v>
                      </c:pt>
                      <c:pt idx="88" formatCode="General">
                        <c:v>30</c:v>
                      </c:pt>
                      <c:pt idx="89" formatCode="General">
                        <c:v>31</c:v>
                      </c:pt>
                      <c:pt idx="90" formatCode="General">
                        <c:v>39</c:v>
                      </c:pt>
                      <c:pt idx="91" formatCode="General">
                        <c:v>37</c:v>
                      </c:pt>
                      <c:pt idx="92" formatCode="General">
                        <c:v>35</c:v>
                      </c:pt>
                      <c:pt idx="93" formatCode="General">
                        <c:v>31</c:v>
                      </c:pt>
                      <c:pt idx="94" formatCode="General">
                        <c:v>41</c:v>
                      </c:pt>
                      <c:pt idx="95" formatCode="General">
                        <c:v>36</c:v>
                      </c:pt>
                      <c:pt idx="96" formatCode="General">
                        <c:v>46</c:v>
                      </c:pt>
                      <c:pt idx="97" formatCode="General">
                        <c:v>46</c:v>
                      </c:pt>
                      <c:pt idx="98" formatCode="General">
                        <c:v>48</c:v>
                      </c:pt>
                      <c:pt idx="99" formatCode="General">
                        <c:v>48</c:v>
                      </c:pt>
                      <c:pt idx="100" formatCode="General">
                        <c:v>38</c:v>
                      </c:pt>
                      <c:pt idx="101" formatCode="General">
                        <c:v>43</c:v>
                      </c:pt>
                      <c:pt idx="102" formatCode="General">
                        <c:v>41</c:v>
                      </c:pt>
                      <c:pt idx="103" formatCode="General">
                        <c:v>46</c:v>
                      </c:pt>
                      <c:pt idx="104" formatCode="General">
                        <c:v>45</c:v>
                      </c:pt>
                    </c:numCache>
                  </c:numRef>
                </c:val>
                <c:extLst xmlns:c15="http://schemas.microsoft.com/office/drawing/2012/chart">
                  <c:ext xmlns:c16="http://schemas.microsoft.com/office/drawing/2014/chart" uri="{C3380CC4-5D6E-409C-BE32-E72D297353CC}">
                    <c16:uniqueId val="{0000004A-4C01-4381-9874-374E1597C4A7}"/>
                  </c:ext>
                </c:extLst>
              </c15:ser>
            </c15:filteredAreaSeries>
            <c15:filteredAreaSeries>
              <c15:ser>
                <c:idx val="74"/>
                <c:order val="74"/>
                <c:tx>
                  <c:strRef>
                    <c:extLst xmlns:c15="http://schemas.microsoft.com/office/drawing/2012/chart">
                      <c:ext xmlns:c15="http://schemas.microsoft.com/office/drawing/2012/chart" uri="{02D57815-91ED-43cb-92C2-25804820EDAC}">
                        <c15:formulaRef>
                          <c15:sqref>'Table for graphs 25-27'!$A$76</c15:sqref>
                        </c15:formulaRef>
                      </c:ext>
                    </c:extLst>
                    <c:strCache>
                      <c:ptCount val="1"/>
                      <c:pt idx="0">
                        <c:v>- Reported 63 - 103 days All Sites</c:v>
                      </c:pt>
                    </c:strCache>
                  </c:strRef>
                </c:tx>
                <c:spPr>
                  <a:solidFill>
                    <a:schemeClr val="accent3">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25-27'!$B$76:$FA$76</c15:sqref>
                        </c15:formulaRef>
                      </c:ext>
                    </c:extLst>
                    <c:numCache>
                      <c:formatCode>0</c:formatCode>
                      <c:ptCount val="156"/>
                      <c:pt idx="0">
                        <c:v>129</c:v>
                      </c:pt>
                      <c:pt idx="1">
                        <c:v>140</c:v>
                      </c:pt>
                      <c:pt idx="2">
                        <c:v>147</c:v>
                      </c:pt>
                      <c:pt idx="3">
                        <c:v>136</c:v>
                      </c:pt>
                      <c:pt idx="4">
                        <c:v>161</c:v>
                      </c:pt>
                      <c:pt idx="5">
                        <c:v>171</c:v>
                      </c:pt>
                      <c:pt idx="6">
                        <c:v>153</c:v>
                      </c:pt>
                      <c:pt idx="7">
                        <c:v>168</c:v>
                      </c:pt>
                      <c:pt idx="8">
                        <c:v>154</c:v>
                      </c:pt>
                      <c:pt idx="9">
                        <c:v>154</c:v>
                      </c:pt>
                      <c:pt idx="10">
                        <c:v>138</c:v>
                      </c:pt>
                      <c:pt idx="11">
                        <c:v>151</c:v>
                      </c:pt>
                      <c:pt idx="12">
                        <c:v>154</c:v>
                      </c:pt>
                      <c:pt idx="13">
                        <c:v>174</c:v>
                      </c:pt>
                      <c:pt idx="14">
                        <c:v>185</c:v>
                      </c:pt>
                      <c:pt idx="15">
                        <c:v>172</c:v>
                      </c:pt>
                      <c:pt idx="16">
                        <c:v>198</c:v>
                      </c:pt>
                      <c:pt idx="17">
                        <c:v>174</c:v>
                      </c:pt>
                      <c:pt idx="18">
                        <c:v>178</c:v>
                      </c:pt>
                      <c:pt idx="19">
                        <c:v>180</c:v>
                      </c:pt>
                      <c:pt idx="20">
                        <c:v>194</c:v>
                      </c:pt>
                      <c:pt idx="21">
                        <c:v>221</c:v>
                      </c:pt>
                      <c:pt idx="22">
                        <c:v>235</c:v>
                      </c:pt>
                      <c:pt idx="23">
                        <c:v>254</c:v>
                      </c:pt>
                      <c:pt idx="24">
                        <c:v>259</c:v>
                      </c:pt>
                      <c:pt idx="25">
                        <c:v>255</c:v>
                      </c:pt>
                      <c:pt idx="26">
                        <c:v>258</c:v>
                      </c:pt>
                      <c:pt idx="27">
                        <c:v>222</c:v>
                      </c:pt>
                      <c:pt idx="28">
                        <c:v>210</c:v>
                      </c:pt>
                      <c:pt idx="29">
                        <c:v>242</c:v>
                      </c:pt>
                      <c:pt idx="30">
                        <c:v>229</c:v>
                      </c:pt>
                      <c:pt idx="31">
                        <c:v>232</c:v>
                      </c:pt>
                      <c:pt idx="32">
                        <c:v>179</c:v>
                      </c:pt>
                      <c:pt idx="33">
                        <c:v>193</c:v>
                      </c:pt>
                      <c:pt idx="34">
                        <c:v>201</c:v>
                      </c:pt>
                      <c:pt idx="35">
                        <c:v>214</c:v>
                      </c:pt>
                      <c:pt idx="36">
                        <c:v>192</c:v>
                      </c:pt>
                      <c:pt idx="37">
                        <c:v>236</c:v>
                      </c:pt>
                      <c:pt idx="38">
                        <c:v>268</c:v>
                      </c:pt>
                      <c:pt idx="39">
                        <c:v>285</c:v>
                      </c:pt>
                      <c:pt idx="40">
                        <c:v>255</c:v>
                      </c:pt>
                      <c:pt idx="41">
                        <c:v>194</c:v>
                      </c:pt>
                      <c:pt idx="42">
                        <c:v>191</c:v>
                      </c:pt>
                      <c:pt idx="43">
                        <c:v>171</c:v>
                      </c:pt>
                      <c:pt idx="44">
                        <c:v>156</c:v>
                      </c:pt>
                      <c:pt idx="45">
                        <c:v>147</c:v>
                      </c:pt>
                      <c:pt idx="46">
                        <c:v>147</c:v>
                      </c:pt>
                      <c:pt idx="47">
                        <c:v>124</c:v>
                      </c:pt>
                      <c:pt idx="48">
                        <c:v>112</c:v>
                      </c:pt>
                      <c:pt idx="49">
                        <c:v>126</c:v>
                      </c:pt>
                      <c:pt idx="50">
                        <c:v>129</c:v>
                      </c:pt>
                      <c:pt idx="51">
                        <c:v>135</c:v>
                      </c:pt>
                      <c:pt idx="52">
                        <c:v>125</c:v>
                      </c:pt>
                      <c:pt idx="53">
                        <c:v>143</c:v>
                      </c:pt>
                      <c:pt idx="54">
                        <c:v>170</c:v>
                      </c:pt>
                      <c:pt idx="55">
                        <c:v>230</c:v>
                      </c:pt>
                      <c:pt idx="56">
                        <c:v>214</c:v>
                      </c:pt>
                      <c:pt idx="57">
                        <c:v>187</c:v>
                      </c:pt>
                      <c:pt idx="58">
                        <c:v>210</c:v>
                      </c:pt>
                      <c:pt idx="59">
                        <c:v>213</c:v>
                      </c:pt>
                      <c:pt idx="60">
                        <c:v>207</c:v>
                      </c:pt>
                      <c:pt idx="61">
                        <c:v>197</c:v>
                      </c:pt>
                      <c:pt idx="62">
                        <c:v>198</c:v>
                      </c:pt>
                      <c:pt idx="63">
                        <c:v>177</c:v>
                      </c:pt>
                      <c:pt idx="64">
                        <c:v>170</c:v>
                      </c:pt>
                      <c:pt idx="65">
                        <c:v>191</c:v>
                      </c:pt>
                      <c:pt idx="66">
                        <c:v>168</c:v>
                      </c:pt>
                      <c:pt idx="67">
                        <c:v>182</c:v>
                      </c:pt>
                      <c:pt idx="68">
                        <c:v>173</c:v>
                      </c:pt>
                      <c:pt idx="69">
                        <c:v>200</c:v>
                      </c:pt>
                      <c:pt idx="70">
                        <c:v>187</c:v>
                      </c:pt>
                      <c:pt idx="71">
                        <c:v>198</c:v>
                      </c:pt>
                      <c:pt idx="72">
                        <c:v>196</c:v>
                      </c:pt>
                      <c:pt idx="73">
                        <c:v>212</c:v>
                      </c:pt>
                      <c:pt idx="74">
                        <c:v>246</c:v>
                      </c:pt>
                      <c:pt idx="75">
                        <c:v>254</c:v>
                      </c:pt>
                      <c:pt idx="76">
                        <c:v>254</c:v>
                      </c:pt>
                      <c:pt idx="77">
                        <c:v>239</c:v>
                      </c:pt>
                      <c:pt idx="78">
                        <c:v>260</c:v>
                      </c:pt>
                      <c:pt idx="79">
                        <c:v>275</c:v>
                      </c:pt>
                      <c:pt idx="80">
                        <c:v>258</c:v>
                      </c:pt>
                      <c:pt idx="81">
                        <c:v>269</c:v>
                      </c:pt>
                      <c:pt idx="82">
                        <c:v>249</c:v>
                      </c:pt>
                      <c:pt idx="83">
                        <c:v>235</c:v>
                      </c:pt>
                      <c:pt idx="84">
                        <c:v>220</c:v>
                      </c:pt>
                      <c:pt idx="85">
                        <c:v>198</c:v>
                      </c:pt>
                      <c:pt idx="86">
                        <c:v>206</c:v>
                      </c:pt>
                      <c:pt idx="87">
                        <c:v>203</c:v>
                      </c:pt>
                      <c:pt idx="88">
                        <c:v>211</c:v>
                      </c:pt>
                      <c:pt idx="89">
                        <c:v>195</c:v>
                      </c:pt>
                      <c:pt idx="90">
                        <c:v>231</c:v>
                      </c:pt>
                      <c:pt idx="91">
                        <c:v>254</c:v>
                      </c:pt>
                      <c:pt idx="92">
                        <c:v>243</c:v>
                      </c:pt>
                      <c:pt idx="93">
                        <c:v>229</c:v>
                      </c:pt>
                      <c:pt idx="94">
                        <c:v>225</c:v>
                      </c:pt>
                      <c:pt idx="95">
                        <c:v>205</c:v>
                      </c:pt>
                      <c:pt idx="96">
                        <c:v>224</c:v>
                      </c:pt>
                      <c:pt idx="97">
                        <c:v>233</c:v>
                      </c:pt>
                      <c:pt idx="98">
                        <c:v>227</c:v>
                      </c:pt>
                      <c:pt idx="99">
                        <c:v>206</c:v>
                      </c:pt>
                      <c:pt idx="100">
                        <c:v>197</c:v>
                      </c:pt>
                      <c:pt idx="101">
                        <c:v>204</c:v>
                      </c:pt>
                      <c:pt idx="102">
                        <c:v>213</c:v>
                      </c:pt>
                      <c:pt idx="103">
                        <c:v>256</c:v>
                      </c:pt>
                      <c:pt idx="104">
                        <c:v>284</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numCache>
                  </c:numRef>
                </c:val>
                <c:extLst xmlns:c15="http://schemas.microsoft.com/office/drawing/2012/chart">
                  <c:ext xmlns:c16="http://schemas.microsoft.com/office/drawing/2014/chart" uri="{C3380CC4-5D6E-409C-BE32-E72D297353CC}">
                    <c16:uniqueId val="{0000004B-4C01-4381-9874-374E1597C4A7}"/>
                  </c:ext>
                </c:extLst>
              </c15:ser>
            </c15:filteredAreaSeries>
            <c15:filteredAreaSeries>
              <c15:ser>
                <c:idx val="75"/>
                <c:order val="75"/>
                <c:tx>
                  <c:strRef>
                    <c:extLst xmlns:c15="http://schemas.microsoft.com/office/drawing/2012/chart">
                      <c:ext xmlns:c15="http://schemas.microsoft.com/office/drawing/2012/chart" uri="{02D57815-91ED-43cb-92C2-25804820EDAC}">
                        <c15:formulaRef>
                          <c15:sqref>'Table for graphs 25-27'!$A$77</c15:sqref>
                        </c15:formulaRef>
                      </c:ext>
                    </c:extLst>
                    <c:strCache>
                      <c:ptCount val="1"/>
                      <c:pt idx="0">
                        <c:v>Acute Leukaemia - Reported &gt;103 days</c:v>
                      </c:pt>
                    </c:strCache>
                  </c:strRef>
                </c:tx>
                <c:spPr>
                  <a:solidFill>
                    <a:schemeClr val="accent4">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25-27'!$B$77:$FA$77</c15:sqref>
                        </c15:formulaRef>
                      </c:ext>
                    </c:extLst>
                    <c:numCache>
                      <c:formatCode>General</c:formatCode>
                      <c:ptCount val="156"/>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numCache>
                  </c:numRef>
                </c:val>
                <c:extLst xmlns:c15="http://schemas.microsoft.com/office/drawing/2012/chart">
                  <c:ext xmlns:c16="http://schemas.microsoft.com/office/drawing/2014/chart" uri="{C3380CC4-5D6E-409C-BE32-E72D297353CC}">
                    <c16:uniqueId val="{0000004C-4C01-4381-9874-374E1597C4A7}"/>
                  </c:ext>
                </c:extLst>
              </c15:ser>
            </c15:filteredAreaSeries>
            <c15:filteredAreaSeries>
              <c15:ser>
                <c:idx val="76"/>
                <c:order val="76"/>
                <c:tx>
                  <c:strRef>
                    <c:extLst xmlns:c15="http://schemas.microsoft.com/office/drawing/2012/chart">
                      <c:ext xmlns:c15="http://schemas.microsoft.com/office/drawing/2012/chart" uri="{02D57815-91ED-43cb-92C2-25804820EDAC}">
                        <c15:formulaRef>
                          <c15:sqref>'Table for graphs 25-27'!$A$78</c15:sqref>
                        </c15:formulaRef>
                      </c:ext>
                    </c:extLst>
                    <c:strCache>
                      <c:ptCount val="1"/>
                      <c:pt idx="0">
                        <c:v>Brain/CNS - Reported &gt;103 days</c:v>
                      </c:pt>
                    </c:strCache>
                  </c:strRef>
                </c:tx>
                <c:spPr>
                  <a:solidFill>
                    <a:schemeClr val="accent5">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25-27'!$B$78:$FA$78</c15:sqref>
                        </c15:formulaRef>
                      </c:ext>
                    </c:extLst>
                    <c:numCache>
                      <c:formatCode>General</c:formatCode>
                      <c:ptCount val="15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1</c:v>
                      </c:pt>
                      <c:pt idx="33">
                        <c:v>0</c:v>
                      </c:pt>
                      <c:pt idx="34">
                        <c:v>0</c:v>
                      </c:pt>
                      <c:pt idx="35">
                        <c:v>0</c:v>
                      </c:pt>
                      <c:pt idx="36">
                        <c:v>0</c:v>
                      </c:pt>
                      <c:pt idx="37">
                        <c:v>0</c:v>
                      </c:pt>
                      <c:pt idx="38">
                        <c:v>0</c:v>
                      </c:pt>
                      <c:pt idx="39">
                        <c:v>0</c:v>
                      </c:pt>
                      <c:pt idx="40">
                        <c:v>0</c:v>
                      </c:pt>
                      <c:pt idx="41">
                        <c:v>0</c:v>
                      </c:pt>
                      <c:pt idx="42">
                        <c:v>0</c:v>
                      </c:pt>
                      <c:pt idx="43">
                        <c:v>0</c:v>
                      </c:pt>
                      <c:pt idx="44">
                        <c:v>2</c:v>
                      </c:pt>
                      <c:pt idx="45">
                        <c:v>2</c:v>
                      </c:pt>
                      <c:pt idx="46">
                        <c:v>2</c:v>
                      </c:pt>
                      <c:pt idx="47">
                        <c:v>2</c:v>
                      </c:pt>
                      <c:pt idx="48">
                        <c:v>2</c:v>
                      </c:pt>
                      <c:pt idx="49">
                        <c:v>2</c:v>
                      </c:pt>
                      <c:pt idx="50">
                        <c:v>2</c:v>
                      </c:pt>
                      <c:pt idx="51">
                        <c:v>2</c:v>
                      </c:pt>
                      <c:pt idx="52">
                        <c:v>2</c:v>
                      </c:pt>
                      <c:pt idx="53">
                        <c:v>1</c:v>
                      </c:pt>
                      <c:pt idx="54">
                        <c:v>1</c:v>
                      </c:pt>
                      <c:pt idx="55">
                        <c:v>1</c:v>
                      </c:pt>
                      <c:pt idx="56">
                        <c:v>1</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1</c:v>
                      </c:pt>
                    </c:numCache>
                  </c:numRef>
                </c:val>
                <c:extLst xmlns:c15="http://schemas.microsoft.com/office/drawing/2012/chart">
                  <c:ext xmlns:c16="http://schemas.microsoft.com/office/drawing/2014/chart" uri="{C3380CC4-5D6E-409C-BE32-E72D297353CC}">
                    <c16:uniqueId val="{0000004D-4C01-4381-9874-374E1597C4A7}"/>
                  </c:ext>
                </c:extLst>
              </c15:ser>
            </c15:filteredAreaSeries>
            <c15:filteredAreaSeries>
              <c15:ser>
                <c:idx val="77"/>
                <c:order val="77"/>
                <c:tx>
                  <c:strRef>
                    <c:extLst xmlns:c15="http://schemas.microsoft.com/office/drawing/2012/chart">
                      <c:ext xmlns:c15="http://schemas.microsoft.com/office/drawing/2012/chart" uri="{02D57815-91ED-43cb-92C2-25804820EDAC}">
                        <c15:formulaRef>
                          <c15:sqref>'Table for graphs 25-27'!$A$79</c15:sqref>
                        </c15:formulaRef>
                      </c:ext>
                    </c:extLst>
                    <c:strCache>
                      <c:ptCount val="1"/>
                      <c:pt idx="0">
                        <c:v>Breast - Reported &gt;103 days</c:v>
                      </c:pt>
                    </c:strCache>
                  </c:strRef>
                </c:tx>
                <c:spPr>
                  <a:solidFill>
                    <a:schemeClr val="accent6">
                      <a:lumMod val="8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25-27'!$B$79:$FA$79</c15:sqref>
                        </c15:formulaRef>
                      </c:ext>
                    </c:extLst>
                    <c:numCache>
                      <c:formatCode>General</c:formatCode>
                      <c:ptCount val="156"/>
                      <c:pt idx="0">
                        <c:v>2</c:v>
                      </c:pt>
                      <c:pt idx="1">
                        <c:v>2</c:v>
                      </c:pt>
                      <c:pt idx="2">
                        <c:v>0</c:v>
                      </c:pt>
                      <c:pt idx="3">
                        <c:v>0</c:v>
                      </c:pt>
                      <c:pt idx="4">
                        <c:v>0</c:v>
                      </c:pt>
                      <c:pt idx="5">
                        <c:v>1</c:v>
                      </c:pt>
                      <c:pt idx="6">
                        <c:v>1</c:v>
                      </c:pt>
                      <c:pt idx="7">
                        <c:v>1</c:v>
                      </c:pt>
                      <c:pt idx="8">
                        <c:v>1</c:v>
                      </c:pt>
                      <c:pt idx="9">
                        <c:v>2</c:v>
                      </c:pt>
                      <c:pt idx="10">
                        <c:v>5</c:v>
                      </c:pt>
                      <c:pt idx="11">
                        <c:v>5</c:v>
                      </c:pt>
                      <c:pt idx="12">
                        <c:v>4</c:v>
                      </c:pt>
                      <c:pt idx="13">
                        <c:v>3</c:v>
                      </c:pt>
                      <c:pt idx="14">
                        <c:v>2</c:v>
                      </c:pt>
                      <c:pt idx="15">
                        <c:v>2</c:v>
                      </c:pt>
                      <c:pt idx="16">
                        <c:v>1</c:v>
                      </c:pt>
                      <c:pt idx="17">
                        <c:v>2</c:v>
                      </c:pt>
                      <c:pt idx="18">
                        <c:v>2</c:v>
                      </c:pt>
                      <c:pt idx="19">
                        <c:v>2</c:v>
                      </c:pt>
                      <c:pt idx="20">
                        <c:v>1</c:v>
                      </c:pt>
                      <c:pt idx="21">
                        <c:v>2</c:v>
                      </c:pt>
                      <c:pt idx="22">
                        <c:v>2</c:v>
                      </c:pt>
                      <c:pt idx="23">
                        <c:v>2</c:v>
                      </c:pt>
                      <c:pt idx="24">
                        <c:v>1</c:v>
                      </c:pt>
                      <c:pt idx="25">
                        <c:v>0</c:v>
                      </c:pt>
                      <c:pt idx="26">
                        <c:v>1</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1</c:v>
                      </c:pt>
                      <c:pt idx="47">
                        <c:v>1</c:v>
                      </c:pt>
                      <c:pt idx="48">
                        <c:v>0</c:v>
                      </c:pt>
                      <c:pt idx="49">
                        <c:v>0</c:v>
                      </c:pt>
                      <c:pt idx="50">
                        <c:v>0</c:v>
                      </c:pt>
                      <c:pt idx="51">
                        <c:v>0</c:v>
                      </c:pt>
                      <c:pt idx="52">
                        <c:v>0</c:v>
                      </c:pt>
                      <c:pt idx="53">
                        <c:v>2</c:v>
                      </c:pt>
                      <c:pt idx="54">
                        <c:v>2</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2</c:v>
                      </c:pt>
                      <c:pt idx="81">
                        <c:v>1</c:v>
                      </c:pt>
                      <c:pt idx="82">
                        <c:v>2</c:v>
                      </c:pt>
                      <c:pt idx="83">
                        <c:v>1</c:v>
                      </c:pt>
                      <c:pt idx="84">
                        <c:v>1</c:v>
                      </c:pt>
                      <c:pt idx="85">
                        <c:v>1</c:v>
                      </c:pt>
                      <c:pt idx="86">
                        <c:v>4</c:v>
                      </c:pt>
                      <c:pt idx="87">
                        <c:v>5</c:v>
                      </c:pt>
                      <c:pt idx="88">
                        <c:v>2</c:v>
                      </c:pt>
                      <c:pt idx="89">
                        <c:v>0</c:v>
                      </c:pt>
                      <c:pt idx="90">
                        <c:v>0</c:v>
                      </c:pt>
                      <c:pt idx="91">
                        <c:v>0</c:v>
                      </c:pt>
                      <c:pt idx="92">
                        <c:v>2</c:v>
                      </c:pt>
                      <c:pt idx="93">
                        <c:v>2</c:v>
                      </c:pt>
                      <c:pt idx="94">
                        <c:v>1</c:v>
                      </c:pt>
                      <c:pt idx="95">
                        <c:v>0</c:v>
                      </c:pt>
                      <c:pt idx="96">
                        <c:v>1</c:v>
                      </c:pt>
                      <c:pt idx="97">
                        <c:v>2</c:v>
                      </c:pt>
                      <c:pt idx="98">
                        <c:v>0</c:v>
                      </c:pt>
                      <c:pt idx="99">
                        <c:v>0</c:v>
                      </c:pt>
                      <c:pt idx="100">
                        <c:v>0</c:v>
                      </c:pt>
                      <c:pt idx="101">
                        <c:v>1</c:v>
                      </c:pt>
                      <c:pt idx="102">
                        <c:v>2</c:v>
                      </c:pt>
                      <c:pt idx="103">
                        <c:v>1</c:v>
                      </c:pt>
                      <c:pt idx="104">
                        <c:v>1</c:v>
                      </c:pt>
                    </c:numCache>
                  </c:numRef>
                </c:val>
                <c:extLst xmlns:c15="http://schemas.microsoft.com/office/drawing/2012/chart">
                  <c:ext xmlns:c16="http://schemas.microsoft.com/office/drawing/2014/chart" uri="{C3380CC4-5D6E-409C-BE32-E72D297353CC}">
                    <c16:uniqueId val="{0000004E-4C01-4381-9874-374E1597C4A7}"/>
                  </c:ext>
                </c:extLst>
              </c15:ser>
            </c15:filteredAreaSeries>
            <c15:filteredAreaSeries>
              <c15:ser>
                <c:idx val="78"/>
                <c:order val="78"/>
                <c:tx>
                  <c:strRef>
                    <c:extLst xmlns:c15="http://schemas.microsoft.com/office/drawing/2012/chart">
                      <c:ext xmlns:c15="http://schemas.microsoft.com/office/drawing/2012/chart" uri="{02D57815-91ED-43cb-92C2-25804820EDAC}">
                        <c15:formulaRef>
                          <c15:sqref>'Table for graphs 25-27'!$A$80</c15:sqref>
                        </c15:formulaRef>
                      </c:ext>
                    </c:extLst>
                    <c:strCache>
                      <c:ptCount val="1"/>
                      <c:pt idx="0">
                        <c:v>Children's cancer - Reported &gt;103 days</c:v>
                      </c:pt>
                    </c:strCache>
                  </c:strRef>
                </c:tx>
                <c:spPr>
                  <a:solidFill>
                    <a:schemeClr val="accent1">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25-27'!$B$80:$FA$80</c15:sqref>
                        </c15:formulaRef>
                      </c:ext>
                    </c:extLst>
                    <c:numCache>
                      <c:formatCode>General</c:formatCode>
                      <c:ptCount val="15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1</c:v>
                      </c:pt>
                      <c:pt idx="29">
                        <c:v>1</c:v>
                      </c:pt>
                      <c:pt idx="30">
                        <c:v>1</c:v>
                      </c:pt>
                      <c:pt idx="31">
                        <c:v>0</c:v>
                      </c:pt>
                      <c:pt idx="32">
                        <c:v>0</c:v>
                      </c:pt>
                      <c:pt idx="33">
                        <c:v>0</c:v>
                      </c:pt>
                      <c:pt idx="34">
                        <c:v>0</c:v>
                      </c:pt>
                      <c:pt idx="35">
                        <c:v>0</c:v>
                      </c:pt>
                      <c:pt idx="36">
                        <c:v>0</c:v>
                      </c:pt>
                      <c:pt idx="37">
                        <c:v>0</c:v>
                      </c:pt>
                      <c:pt idx="38">
                        <c:v>1</c:v>
                      </c:pt>
                      <c:pt idx="39">
                        <c:v>1</c:v>
                      </c:pt>
                      <c:pt idx="40">
                        <c:v>1</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1</c:v>
                      </c:pt>
                      <c:pt idx="84">
                        <c:v>0</c:v>
                      </c:pt>
                      <c:pt idx="85">
                        <c:v>0</c:v>
                      </c:pt>
                      <c:pt idx="86">
                        <c:v>0</c:v>
                      </c:pt>
                      <c:pt idx="87">
                        <c:v>0</c:v>
                      </c:pt>
                      <c:pt idx="88">
                        <c:v>0</c:v>
                      </c:pt>
                      <c:pt idx="89">
                        <c:v>0</c:v>
                      </c:pt>
                      <c:pt idx="90">
                        <c:v>0</c:v>
                      </c:pt>
                      <c:pt idx="91">
                        <c:v>0</c:v>
                      </c:pt>
                      <c:pt idx="92">
                        <c:v>0</c:v>
                      </c:pt>
                      <c:pt idx="93">
                        <c:v>0</c:v>
                      </c:pt>
                      <c:pt idx="94">
                        <c:v>0</c:v>
                      </c:pt>
                      <c:pt idx="95">
                        <c:v>1</c:v>
                      </c:pt>
                      <c:pt idx="96">
                        <c:v>1</c:v>
                      </c:pt>
                      <c:pt idx="97">
                        <c:v>1</c:v>
                      </c:pt>
                      <c:pt idx="98">
                        <c:v>1</c:v>
                      </c:pt>
                      <c:pt idx="99">
                        <c:v>1</c:v>
                      </c:pt>
                      <c:pt idx="100">
                        <c:v>1</c:v>
                      </c:pt>
                      <c:pt idx="101">
                        <c:v>0</c:v>
                      </c:pt>
                      <c:pt idx="102">
                        <c:v>0</c:v>
                      </c:pt>
                      <c:pt idx="103">
                        <c:v>0</c:v>
                      </c:pt>
                      <c:pt idx="104">
                        <c:v>0</c:v>
                      </c:pt>
                    </c:numCache>
                  </c:numRef>
                </c:val>
                <c:extLst xmlns:c15="http://schemas.microsoft.com/office/drawing/2012/chart">
                  <c:ext xmlns:c16="http://schemas.microsoft.com/office/drawing/2014/chart" uri="{C3380CC4-5D6E-409C-BE32-E72D297353CC}">
                    <c16:uniqueId val="{0000004F-4C01-4381-9874-374E1597C4A7}"/>
                  </c:ext>
                </c:extLst>
              </c15:ser>
            </c15:filteredAreaSeries>
            <c15:filteredAreaSeries>
              <c15:ser>
                <c:idx val="79"/>
                <c:order val="79"/>
                <c:tx>
                  <c:strRef>
                    <c:extLst xmlns:c15="http://schemas.microsoft.com/office/drawing/2012/chart">
                      <c:ext xmlns:c15="http://schemas.microsoft.com/office/drawing/2012/chart" uri="{02D57815-91ED-43cb-92C2-25804820EDAC}">
                        <c15:formulaRef>
                          <c15:sqref>'Table for graphs 25-27'!$A$81</c15:sqref>
                        </c15:formulaRef>
                      </c:ext>
                    </c:extLst>
                    <c:strCache>
                      <c:ptCount val="1"/>
                      <c:pt idx="0">
                        <c:v>Gynaecological - Reported &gt;103 days</c:v>
                      </c:pt>
                    </c:strCache>
                  </c:strRef>
                </c:tx>
                <c:spPr>
                  <a:solidFill>
                    <a:schemeClr val="accent2">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25-27'!$B$81:$FA$81</c15:sqref>
                        </c15:formulaRef>
                      </c:ext>
                    </c:extLst>
                    <c:numCache>
                      <c:formatCode>General</c:formatCode>
                      <c:ptCount val="156"/>
                      <c:pt idx="0">
                        <c:v>9</c:v>
                      </c:pt>
                      <c:pt idx="1">
                        <c:v>8</c:v>
                      </c:pt>
                      <c:pt idx="2">
                        <c:v>8</c:v>
                      </c:pt>
                      <c:pt idx="3">
                        <c:v>9</c:v>
                      </c:pt>
                      <c:pt idx="4">
                        <c:v>9</c:v>
                      </c:pt>
                      <c:pt idx="5">
                        <c:v>11</c:v>
                      </c:pt>
                      <c:pt idx="6">
                        <c:v>9</c:v>
                      </c:pt>
                      <c:pt idx="7">
                        <c:v>14</c:v>
                      </c:pt>
                      <c:pt idx="8">
                        <c:v>15</c:v>
                      </c:pt>
                      <c:pt idx="9">
                        <c:v>17</c:v>
                      </c:pt>
                      <c:pt idx="10">
                        <c:v>16</c:v>
                      </c:pt>
                      <c:pt idx="11">
                        <c:v>18</c:v>
                      </c:pt>
                      <c:pt idx="12">
                        <c:v>18</c:v>
                      </c:pt>
                      <c:pt idx="13">
                        <c:v>13</c:v>
                      </c:pt>
                      <c:pt idx="14">
                        <c:v>13</c:v>
                      </c:pt>
                      <c:pt idx="15">
                        <c:v>14</c:v>
                      </c:pt>
                      <c:pt idx="16">
                        <c:v>14</c:v>
                      </c:pt>
                      <c:pt idx="17">
                        <c:v>15</c:v>
                      </c:pt>
                      <c:pt idx="18">
                        <c:v>14</c:v>
                      </c:pt>
                      <c:pt idx="19">
                        <c:v>13</c:v>
                      </c:pt>
                      <c:pt idx="20">
                        <c:v>11</c:v>
                      </c:pt>
                      <c:pt idx="21">
                        <c:v>12</c:v>
                      </c:pt>
                      <c:pt idx="22">
                        <c:v>9</c:v>
                      </c:pt>
                      <c:pt idx="23">
                        <c:v>9</c:v>
                      </c:pt>
                      <c:pt idx="24">
                        <c:v>11</c:v>
                      </c:pt>
                      <c:pt idx="25">
                        <c:v>14</c:v>
                      </c:pt>
                      <c:pt idx="26">
                        <c:v>10</c:v>
                      </c:pt>
                      <c:pt idx="27">
                        <c:v>7</c:v>
                      </c:pt>
                      <c:pt idx="28">
                        <c:v>8</c:v>
                      </c:pt>
                      <c:pt idx="29">
                        <c:v>8</c:v>
                      </c:pt>
                      <c:pt idx="30">
                        <c:v>10</c:v>
                      </c:pt>
                      <c:pt idx="31">
                        <c:v>10</c:v>
                      </c:pt>
                      <c:pt idx="32">
                        <c:v>11</c:v>
                      </c:pt>
                      <c:pt idx="33">
                        <c:v>10</c:v>
                      </c:pt>
                      <c:pt idx="34">
                        <c:v>11</c:v>
                      </c:pt>
                      <c:pt idx="35">
                        <c:v>10</c:v>
                      </c:pt>
                      <c:pt idx="36">
                        <c:v>11</c:v>
                      </c:pt>
                      <c:pt idx="37">
                        <c:v>10</c:v>
                      </c:pt>
                      <c:pt idx="38">
                        <c:v>10</c:v>
                      </c:pt>
                      <c:pt idx="39">
                        <c:v>9</c:v>
                      </c:pt>
                      <c:pt idx="40">
                        <c:v>10</c:v>
                      </c:pt>
                      <c:pt idx="41">
                        <c:v>12</c:v>
                      </c:pt>
                      <c:pt idx="42">
                        <c:v>10</c:v>
                      </c:pt>
                      <c:pt idx="43">
                        <c:v>10</c:v>
                      </c:pt>
                      <c:pt idx="44">
                        <c:v>7</c:v>
                      </c:pt>
                      <c:pt idx="45">
                        <c:v>10</c:v>
                      </c:pt>
                      <c:pt idx="46">
                        <c:v>7</c:v>
                      </c:pt>
                      <c:pt idx="47">
                        <c:v>7</c:v>
                      </c:pt>
                      <c:pt idx="48">
                        <c:v>6</c:v>
                      </c:pt>
                      <c:pt idx="49">
                        <c:v>5</c:v>
                      </c:pt>
                      <c:pt idx="50">
                        <c:v>4</c:v>
                      </c:pt>
                      <c:pt idx="51">
                        <c:v>4</c:v>
                      </c:pt>
                      <c:pt idx="52">
                        <c:v>5</c:v>
                      </c:pt>
                      <c:pt idx="53">
                        <c:v>5</c:v>
                      </c:pt>
                      <c:pt idx="54">
                        <c:v>5</c:v>
                      </c:pt>
                      <c:pt idx="55">
                        <c:v>5</c:v>
                      </c:pt>
                      <c:pt idx="56">
                        <c:v>5</c:v>
                      </c:pt>
                      <c:pt idx="57">
                        <c:v>6</c:v>
                      </c:pt>
                      <c:pt idx="58">
                        <c:v>5</c:v>
                      </c:pt>
                      <c:pt idx="59">
                        <c:v>7</c:v>
                      </c:pt>
                      <c:pt idx="60">
                        <c:v>8</c:v>
                      </c:pt>
                      <c:pt idx="61">
                        <c:v>10</c:v>
                      </c:pt>
                      <c:pt idx="62">
                        <c:v>12</c:v>
                      </c:pt>
                      <c:pt idx="63">
                        <c:v>11</c:v>
                      </c:pt>
                      <c:pt idx="64">
                        <c:v>11</c:v>
                      </c:pt>
                      <c:pt idx="65">
                        <c:v>13</c:v>
                      </c:pt>
                      <c:pt idx="66">
                        <c:v>14</c:v>
                      </c:pt>
                      <c:pt idx="67">
                        <c:v>11</c:v>
                      </c:pt>
                      <c:pt idx="68">
                        <c:v>11</c:v>
                      </c:pt>
                      <c:pt idx="69">
                        <c:v>12</c:v>
                      </c:pt>
                      <c:pt idx="70">
                        <c:v>10</c:v>
                      </c:pt>
                      <c:pt idx="71">
                        <c:v>14</c:v>
                      </c:pt>
                      <c:pt idx="72">
                        <c:v>15</c:v>
                      </c:pt>
                      <c:pt idx="73">
                        <c:v>20</c:v>
                      </c:pt>
                      <c:pt idx="74">
                        <c:v>20</c:v>
                      </c:pt>
                      <c:pt idx="75">
                        <c:v>18</c:v>
                      </c:pt>
                      <c:pt idx="76">
                        <c:v>19</c:v>
                      </c:pt>
                      <c:pt idx="77">
                        <c:v>12</c:v>
                      </c:pt>
                      <c:pt idx="78">
                        <c:v>11</c:v>
                      </c:pt>
                      <c:pt idx="79">
                        <c:v>10</c:v>
                      </c:pt>
                      <c:pt idx="80">
                        <c:v>11</c:v>
                      </c:pt>
                      <c:pt idx="81">
                        <c:v>9</c:v>
                      </c:pt>
                      <c:pt idx="82">
                        <c:v>9</c:v>
                      </c:pt>
                      <c:pt idx="83">
                        <c:v>11</c:v>
                      </c:pt>
                      <c:pt idx="84">
                        <c:v>10</c:v>
                      </c:pt>
                      <c:pt idx="85">
                        <c:v>11</c:v>
                      </c:pt>
                      <c:pt idx="86">
                        <c:v>13</c:v>
                      </c:pt>
                      <c:pt idx="87">
                        <c:v>10</c:v>
                      </c:pt>
                      <c:pt idx="88">
                        <c:v>10</c:v>
                      </c:pt>
                      <c:pt idx="89">
                        <c:v>9</c:v>
                      </c:pt>
                      <c:pt idx="90">
                        <c:v>9</c:v>
                      </c:pt>
                      <c:pt idx="91">
                        <c:v>4</c:v>
                      </c:pt>
                      <c:pt idx="92">
                        <c:v>4</c:v>
                      </c:pt>
                      <c:pt idx="93">
                        <c:v>7</c:v>
                      </c:pt>
                      <c:pt idx="94">
                        <c:v>8</c:v>
                      </c:pt>
                      <c:pt idx="95">
                        <c:v>9</c:v>
                      </c:pt>
                      <c:pt idx="96">
                        <c:v>7</c:v>
                      </c:pt>
                      <c:pt idx="97">
                        <c:v>10</c:v>
                      </c:pt>
                      <c:pt idx="98">
                        <c:v>9</c:v>
                      </c:pt>
                      <c:pt idx="99">
                        <c:v>11</c:v>
                      </c:pt>
                      <c:pt idx="100">
                        <c:v>11</c:v>
                      </c:pt>
                      <c:pt idx="101">
                        <c:v>8</c:v>
                      </c:pt>
                      <c:pt idx="102">
                        <c:v>12</c:v>
                      </c:pt>
                      <c:pt idx="103">
                        <c:v>13</c:v>
                      </c:pt>
                      <c:pt idx="104">
                        <c:v>17</c:v>
                      </c:pt>
                    </c:numCache>
                  </c:numRef>
                </c:val>
                <c:extLst xmlns:c15="http://schemas.microsoft.com/office/drawing/2012/chart">
                  <c:ext xmlns:c16="http://schemas.microsoft.com/office/drawing/2014/chart" uri="{C3380CC4-5D6E-409C-BE32-E72D297353CC}">
                    <c16:uniqueId val="{00000050-4C01-4381-9874-374E1597C4A7}"/>
                  </c:ext>
                </c:extLst>
              </c15:ser>
            </c15:filteredAreaSeries>
            <c15:filteredAreaSeries>
              <c15:ser>
                <c:idx val="80"/>
                <c:order val="80"/>
                <c:tx>
                  <c:strRef>
                    <c:extLst xmlns:c15="http://schemas.microsoft.com/office/drawing/2012/chart">
                      <c:ext xmlns:c15="http://schemas.microsoft.com/office/drawing/2012/chart" uri="{02D57815-91ED-43cb-92C2-25804820EDAC}">
                        <c15:formulaRef>
                          <c15:sqref>'Table for graphs 25-27'!$A$82</c15:sqref>
                        </c15:formulaRef>
                      </c:ext>
                    </c:extLst>
                    <c:strCache>
                      <c:ptCount val="1"/>
                      <c:pt idx="0">
                        <c:v>Haematological - Reported &gt;103 days</c:v>
                      </c:pt>
                    </c:strCache>
                  </c:strRef>
                </c:tx>
                <c:spPr>
                  <a:solidFill>
                    <a:schemeClr val="accent3">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25-27'!$B$82:$FA$82</c15:sqref>
                        </c15:formulaRef>
                      </c:ext>
                    </c:extLst>
                    <c:numCache>
                      <c:formatCode>General</c:formatCode>
                      <c:ptCount val="156"/>
                      <c:pt idx="0">
                        <c:v>3</c:v>
                      </c:pt>
                      <c:pt idx="1">
                        <c:v>2</c:v>
                      </c:pt>
                      <c:pt idx="2">
                        <c:v>2</c:v>
                      </c:pt>
                      <c:pt idx="3">
                        <c:v>3</c:v>
                      </c:pt>
                      <c:pt idx="4">
                        <c:v>4</c:v>
                      </c:pt>
                      <c:pt idx="5">
                        <c:v>4</c:v>
                      </c:pt>
                      <c:pt idx="6">
                        <c:v>3</c:v>
                      </c:pt>
                      <c:pt idx="7">
                        <c:v>3</c:v>
                      </c:pt>
                      <c:pt idx="8">
                        <c:v>4</c:v>
                      </c:pt>
                      <c:pt idx="9">
                        <c:v>3</c:v>
                      </c:pt>
                      <c:pt idx="10">
                        <c:v>2</c:v>
                      </c:pt>
                      <c:pt idx="11">
                        <c:v>0</c:v>
                      </c:pt>
                      <c:pt idx="12">
                        <c:v>0</c:v>
                      </c:pt>
                      <c:pt idx="13">
                        <c:v>0</c:v>
                      </c:pt>
                      <c:pt idx="14">
                        <c:v>3</c:v>
                      </c:pt>
                      <c:pt idx="15">
                        <c:v>2</c:v>
                      </c:pt>
                      <c:pt idx="16">
                        <c:v>2</c:v>
                      </c:pt>
                      <c:pt idx="17">
                        <c:v>4</c:v>
                      </c:pt>
                      <c:pt idx="18">
                        <c:v>5</c:v>
                      </c:pt>
                      <c:pt idx="19">
                        <c:v>3</c:v>
                      </c:pt>
                      <c:pt idx="20">
                        <c:v>3</c:v>
                      </c:pt>
                      <c:pt idx="21">
                        <c:v>3</c:v>
                      </c:pt>
                      <c:pt idx="22">
                        <c:v>5</c:v>
                      </c:pt>
                      <c:pt idx="23">
                        <c:v>4</c:v>
                      </c:pt>
                      <c:pt idx="24">
                        <c:v>5</c:v>
                      </c:pt>
                      <c:pt idx="25">
                        <c:v>4</c:v>
                      </c:pt>
                      <c:pt idx="26">
                        <c:v>4</c:v>
                      </c:pt>
                      <c:pt idx="27">
                        <c:v>3</c:v>
                      </c:pt>
                      <c:pt idx="28">
                        <c:v>3</c:v>
                      </c:pt>
                      <c:pt idx="29">
                        <c:v>2</c:v>
                      </c:pt>
                      <c:pt idx="30">
                        <c:v>2</c:v>
                      </c:pt>
                      <c:pt idx="31">
                        <c:v>1</c:v>
                      </c:pt>
                      <c:pt idx="32">
                        <c:v>1</c:v>
                      </c:pt>
                      <c:pt idx="33">
                        <c:v>2</c:v>
                      </c:pt>
                      <c:pt idx="34">
                        <c:v>2</c:v>
                      </c:pt>
                      <c:pt idx="35">
                        <c:v>0</c:v>
                      </c:pt>
                      <c:pt idx="36">
                        <c:v>2</c:v>
                      </c:pt>
                      <c:pt idx="37">
                        <c:v>2</c:v>
                      </c:pt>
                      <c:pt idx="38">
                        <c:v>3</c:v>
                      </c:pt>
                      <c:pt idx="39">
                        <c:v>5</c:v>
                      </c:pt>
                      <c:pt idx="40">
                        <c:v>6</c:v>
                      </c:pt>
                      <c:pt idx="41">
                        <c:v>7</c:v>
                      </c:pt>
                      <c:pt idx="42">
                        <c:v>6</c:v>
                      </c:pt>
                      <c:pt idx="43">
                        <c:v>4</c:v>
                      </c:pt>
                      <c:pt idx="44">
                        <c:v>5</c:v>
                      </c:pt>
                      <c:pt idx="45">
                        <c:v>7</c:v>
                      </c:pt>
                      <c:pt idx="46">
                        <c:v>6</c:v>
                      </c:pt>
                      <c:pt idx="47">
                        <c:v>5</c:v>
                      </c:pt>
                      <c:pt idx="48">
                        <c:v>6</c:v>
                      </c:pt>
                      <c:pt idx="49">
                        <c:v>5</c:v>
                      </c:pt>
                      <c:pt idx="50">
                        <c:v>6</c:v>
                      </c:pt>
                      <c:pt idx="51">
                        <c:v>7</c:v>
                      </c:pt>
                      <c:pt idx="52">
                        <c:v>7</c:v>
                      </c:pt>
                      <c:pt idx="53">
                        <c:v>5</c:v>
                      </c:pt>
                      <c:pt idx="54">
                        <c:v>6</c:v>
                      </c:pt>
                      <c:pt idx="55">
                        <c:v>7</c:v>
                      </c:pt>
                      <c:pt idx="56">
                        <c:v>4</c:v>
                      </c:pt>
                      <c:pt idx="57">
                        <c:v>7</c:v>
                      </c:pt>
                      <c:pt idx="58">
                        <c:v>6</c:v>
                      </c:pt>
                      <c:pt idx="59">
                        <c:v>6</c:v>
                      </c:pt>
                      <c:pt idx="60">
                        <c:v>6</c:v>
                      </c:pt>
                      <c:pt idx="61">
                        <c:v>7</c:v>
                      </c:pt>
                      <c:pt idx="62">
                        <c:v>10</c:v>
                      </c:pt>
                      <c:pt idx="63">
                        <c:v>10</c:v>
                      </c:pt>
                      <c:pt idx="64">
                        <c:v>10</c:v>
                      </c:pt>
                      <c:pt idx="65">
                        <c:v>12</c:v>
                      </c:pt>
                      <c:pt idx="66">
                        <c:v>12</c:v>
                      </c:pt>
                      <c:pt idx="67">
                        <c:v>9</c:v>
                      </c:pt>
                      <c:pt idx="68">
                        <c:v>10</c:v>
                      </c:pt>
                      <c:pt idx="69">
                        <c:v>9</c:v>
                      </c:pt>
                      <c:pt idx="70">
                        <c:v>10</c:v>
                      </c:pt>
                      <c:pt idx="71">
                        <c:v>9</c:v>
                      </c:pt>
                      <c:pt idx="72">
                        <c:v>8</c:v>
                      </c:pt>
                      <c:pt idx="73">
                        <c:v>12</c:v>
                      </c:pt>
                      <c:pt idx="74">
                        <c:v>13</c:v>
                      </c:pt>
                      <c:pt idx="75">
                        <c:v>11</c:v>
                      </c:pt>
                      <c:pt idx="76">
                        <c:v>7</c:v>
                      </c:pt>
                      <c:pt idx="77">
                        <c:v>8</c:v>
                      </c:pt>
                      <c:pt idx="78">
                        <c:v>8</c:v>
                      </c:pt>
                      <c:pt idx="79">
                        <c:v>8</c:v>
                      </c:pt>
                      <c:pt idx="80">
                        <c:v>12</c:v>
                      </c:pt>
                      <c:pt idx="81">
                        <c:v>11</c:v>
                      </c:pt>
                      <c:pt idx="82">
                        <c:v>10</c:v>
                      </c:pt>
                      <c:pt idx="83">
                        <c:v>9</c:v>
                      </c:pt>
                      <c:pt idx="84">
                        <c:v>8</c:v>
                      </c:pt>
                      <c:pt idx="85">
                        <c:v>8</c:v>
                      </c:pt>
                      <c:pt idx="86">
                        <c:v>6</c:v>
                      </c:pt>
                      <c:pt idx="87">
                        <c:v>4</c:v>
                      </c:pt>
                      <c:pt idx="88">
                        <c:v>4</c:v>
                      </c:pt>
                      <c:pt idx="89">
                        <c:v>3</c:v>
                      </c:pt>
                      <c:pt idx="90">
                        <c:v>3</c:v>
                      </c:pt>
                      <c:pt idx="91">
                        <c:v>2</c:v>
                      </c:pt>
                      <c:pt idx="92">
                        <c:v>3</c:v>
                      </c:pt>
                      <c:pt idx="93">
                        <c:v>4</c:v>
                      </c:pt>
                      <c:pt idx="94">
                        <c:v>5</c:v>
                      </c:pt>
                      <c:pt idx="95">
                        <c:v>5</c:v>
                      </c:pt>
                      <c:pt idx="96">
                        <c:v>4</c:v>
                      </c:pt>
                      <c:pt idx="97">
                        <c:v>4</c:v>
                      </c:pt>
                      <c:pt idx="98">
                        <c:v>4</c:v>
                      </c:pt>
                      <c:pt idx="99">
                        <c:v>6</c:v>
                      </c:pt>
                      <c:pt idx="100">
                        <c:v>6</c:v>
                      </c:pt>
                      <c:pt idx="101">
                        <c:v>5</c:v>
                      </c:pt>
                      <c:pt idx="102">
                        <c:v>6</c:v>
                      </c:pt>
                      <c:pt idx="103">
                        <c:v>5</c:v>
                      </c:pt>
                      <c:pt idx="104">
                        <c:v>6</c:v>
                      </c:pt>
                    </c:numCache>
                  </c:numRef>
                </c:val>
                <c:extLst xmlns:c15="http://schemas.microsoft.com/office/drawing/2012/chart">
                  <c:ext xmlns:c16="http://schemas.microsoft.com/office/drawing/2014/chart" uri="{C3380CC4-5D6E-409C-BE32-E72D297353CC}">
                    <c16:uniqueId val="{00000051-4C01-4381-9874-374E1597C4A7}"/>
                  </c:ext>
                </c:extLst>
              </c15:ser>
            </c15:filteredAreaSeries>
            <c15:filteredAreaSeries>
              <c15:ser>
                <c:idx val="81"/>
                <c:order val="81"/>
                <c:tx>
                  <c:strRef>
                    <c:extLst xmlns:c15="http://schemas.microsoft.com/office/drawing/2012/chart">
                      <c:ext xmlns:c15="http://schemas.microsoft.com/office/drawing/2012/chart" uri="{02D57815-91ED-43cb-92C2-25804820EDAC}">
                        <c15:formulaRef>
                          <c15:sqref>'Table for graphs 25-27'!$A$83</c15:sqref>
                        </c15:formulaRef>
                      </c:ext>
                    </c:extLst>
                    <c:strCache>
                      <c:ptCount val="1"/>
                      <c:pt idx="0">
                        <c:v>Head and neck - Reported &gt;103 days</c:v>
                      </c:pt>
                    </c:strCache>
                  </c:strRef>
                </c:tx>
                <c:spPr>
                  <a:solidFill>
                    <a:schemeClr val="accent4">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25-27'!$B$83:$FA$83</c15:sqref>
                        </c15:formulaRef>
                      </c:ext>
                    </c:extLst>
                    <c:numCache>
                      <c:formatCode>General</c:formatCode>
                      <c:ptCount val="156"/>
                      <c:pt idx="0">
                        <c:v>2</c:v>
                      </c:pt>
                      <c:pt idx="1">
                        <c:v>4</c:v>
                      </c:pt>
                      <c:pt idx="2">
                        <c:v>4</c:v>
                      </c:pt>
                      <c:pt idx="3">
                        <c:v>3</c:v>
                      </c:pt>
                      <c:pt idx="4">
                        <c:v>2</c:v>
                      </c:pt>
                      <c:pt idx="5">
                        <c:v>1</c:v>
                      </c:pt>
                      <c:pt idx="6">
                        <c:v>1</c:v>
                      </c:pt>
                      <c:pt idx="7">
                        <c:v>1</c:v>
                      </c:pt>
                      <c:pt idx="8">
                        <c:v>1</c:v>
                      </c:pt>
                      <c:pt idx="9">
                        <c:v>3</c:v>
                      </c:pt>
                      <c:pt idx="10">
                        <c:v>4</c:v>
                      </c:pt>
                      <c:pt idx="11">
                        <c:v>3</c:v>
                      </c:pt>
                      <c:pt idx="12">
                        <c:v>1</c:v>
                      </c:pt>
                      <c:pt idx="13">
                        <c:v>3</c:v>
                      </c:pt>
                      <c:pt idx="14">
                        <c:v>2</c:v>
                      </c:pt>
                      <c:pt idx="15">
                        <c:v>3</c:v>
                      </c:pt>
                      <c:pt idx="16">
                        <c:v>2</c:v>
                      </c:pt>
                      <c:pt idx="17">
                        <c:v>2</c:v>
                      </c:pt>
                      <c:pt idx="18">
                        <c:v>3</c:v>
                      </c:pt>
                      <c:pt idx="19">
                        <c:v>3</c:v>
                      </c:pt>
                      <c:pt idx="20">
                        <c:v>4</c:v>
                      </c:pt>
                      <c:pt idx="21">
                        <c:v>6</c:v>
                      </c:pt>
                      <c:pt idx="22">
                        <c:v>4</c:v>
                      </c:pt>
                      <c:pt idx="23">
                        <c:v>4</c:v>
                      </c:pt>
                      <c:pt idx="24">
                        <c:v>4</c:v>
                      </c:pt>
                      <c:pt idx="25">
                        <c:v>5</c:v>
                      </c:pt>
                      <c:pt idx="26">
                        <c:v>4</c:v>
                      </c:pt>
                      <c:pt idx="27">
                        <c:v>3</c:v>
                      </c:pt>
                      <c:pt idx="28">
                        <c:v>3</c:v>
                      </c:pt>
                      <c:pt idx="29">
                        <c:v>3</c:v>
                      </c:pt>
                      <c:pt idx="30">
                        <c:v>1</c:v>
                      </c:pt>
                      <c:pt idx="31">
                        <c:v>1</c:v>
                      </c:pt>
                      <c:pt idx="32">
                        <c:v>3</c:v>
                      </c:pt>
                      <c:pt idx="33">
                        <c:v>2</c:v>
                      </c:pt>
                      <c:pt idx="34">
                        <c:v>2</c:v>
                      </c:pt>
                      <c:pt idx="35">
                        <c:v>2</c:v>
                      </c:pt>
                      <c:pt idx="36">
                        <c:v>2</c:v>
                      </c:pt>
                      <c:pt idx="37">
                        <c:v>2</c:v>
                      </c:pt>
                      <c:pt idx="38">
                        <c:v>2</c:v>
                      </c:pt>
                      <c:pt idx="39">
                        <c:v>1</c:v>
                      </c:pt>
                      <c:pt idx="40">
                        <c:v>1</c:v>
                      </c:pt>
                      <c:pt idx="41">
                        <c:v>4</c:v>
                      </c:pt>
                      <c:pt idx="42">
                        <c:v>6</c:v>
                      </c:pt>
                      <c:pt idx="43">
                        <c:v>3</c:v>
                      </c:pt>
                      <c:pt idx="44">
                        <c:v>3</c:v>
                      </c:pt>
                      <c:pt idx="45">
                        <c:v>3</c:v>
                      </c:pt>
                      <c:pt idx="46">
                        <c:v>3</c:v>
                      </c:pt>
                      <c:pt idx="47">
                        <c:v>2</c:v>
                      </c:pt>
                      <c:pt idx="48">
                        <c:v>2</c:v>
                      </c:pt>
                      <c:pt idx="49">
                        <c:v>0</c:v>
                      </c:pt>
                      <c:pt idx="50">
                        <c:v>0</c:v>
                      </c:pt>
                      <c:pt idx="51">
                        <c:v>0</c:v>
                      </c:pt>
                      <c:pt idx="52">
                        <c:v>1</c:v>
                      </c:pt>
                      <c:pt idx="53">
                        <c:v>1</c:v>
                      </c:pt>
                      <c:pt idx="54">
                        <c:v>0</c:v>
                      </c:pt>
                      <c:pt idx="55">
                        <c:v>4</c:v>
                      </c:pt>
                      <c:pt idx="56">
                        <c:v>0</c:v>
                      </c:pt>
                      <c:pt idx="57">
                        <c:v>0</c:v>
                      </c:pt>
                      <c:pt idx="58">
                        <c:v>2</c:v>
                      </c:pt>
                      <c:pt idx="59">
                        <c:v>3</c:v>
                      </c:pt>
                      <c:pt idx="60">
                        <c:v>2</c:v>
                      </c:pt>
                      <c:pt idx="61">
                        <c:v>1</c:v>
                      </c:pt>
                      <c:pt idx="62">
                        <c:v>1</c:v>
                      </c:pt>
                      <c:pt idx="63">
                        <c:v>3</c:v>
                      </c:pt>
                      <c:pt idx="64">
                        <c:v>1</c:v>
                      </c:pt>
                      <c:pt idx="65">
                        <c:v>0</c:v>
                      </c:pt>
                      <c:pt idx="66">
                        <c:v>2</c:v>
                      </c:pt>
                      <c:pt idx="67">
                        <c:v>4</c:v>
                      </c:pt>
                      <c:pt idx="68">
                        <c:v>3</c:v>
                      </c:pt>
                      <c:pt idx="69">
                        <c:v>3</c:v>
                      </c:pt>
                      <c:pt idx="70">
                        <c:v>4</c:v>
                      </c:pt>
                      <c:pt idx="71">
                        <c:v>5</c:v>
                      </c:pt>
                      <c:pt idx="72">
                        <c:v>4</c:v>
                      </c:pt>
                      <c:pt idx="73">
                        <c:v>4</c:v>
                      </c:pt>
                      <c:pt idx="74">
                        <c:v>5</c:v>
                      </c:pt>
                      <c:pt idx="75">
                        <c:v>5</c:v>
                      </c:pt>
                      <c:pt idx="76">
                        <c:v>5</c:v>
                      </c:pt>
                      <c:pt idx="77">
                        <c:v>4</c:v>
                      </c:pt>
                      <c:pt idx="78">
                        <c:v>3</c:v>
                      </c:pt>
                      <c:pt idx="79">
                        <c:v>5</c:v>
                      </c:pt>
                      <c:pt idx="80">
                        <c:v>4</c:v>
                      </c:pt>
                      <c:pt idx="81">
                        <c:v>4</c:v>
                      </c:pt>
                      <c:pt idx="82">
                        <c:v>3</c:v>
                      </c:pt>
                      <c:pt idx="83">
                        <c:v>5</c:v>
                      </c:pt>
                      <c:pt idx="84">
                        <c:v>5</c:v>
                      </c:pt>
                      <c:pt idx="85">
                        <c:v>5</c:v>
                      </c:pt>
                      <c:pt idx="86">
                        <c:v>2</c:v>
                      </c:pt>
                      <c:pt idx="87">
                        <c:v>4</c:v>
                      </c:pt>
                      <c:pt idx="88">
                        <c:v>1</c:v>
                      </c:pt>
                      <c:pt idx="89">
                        <c:v>1</c:v>
                      </c:pt>
                      <c:pt idx="90">
                        <c:v>2</c:v>
                      </c:pt>
                      <c:pt idx="91">
                        <c:v>2</c:v>
                      </c:pt>
                      <c:pt idx="92">
                        <c:v>3</c:v>
                      </c:pt>
                      <c:pt idx="93">
                        <c:v>4</c:v>
                      </c:pt>
                      <c:pt idx="94">
                        <c:v>4</c:v>
                      </c:pt>
                      <c:pt idx="95">
                        <c:v>5</c:v>
                      </c:pt>
                      <c:pt idx="96">
                        <c:v>3</c:v>
                      </c:pt>
                      <c:pt idx="97">
                        <c:v>5</c:v>
                      </c:pt>
                      <c:pt idx="98">
                        <c:v>5</c:v>
                      </c:pt>
                      <c:pt idx="99">
                        <c:v>4</c:v>
                      </c:pt>
                      <c:pt idx="100">
                        <c:v>5</c:v>
                      </c:pt>
                      <c:pt idx="101">
                        <c:v>5</c:v>
                      </c:pt>
                      <c:pt idx="102">
                        <c:v>11</c:v>
                      </c:pt>
                      <c:pt idx="103">
                        <c:v>7</c:v>
                      </c:pt>
                      <c:pt idx="104">
                        <c:v>11</c:v>
                      </c:pt>
                    </c:numCache>
                  </c:numRef>
                </c:val>
                <c:extLst xmlns:c15="http://schemas.microsoft.com/office/drawing/2012/chart">
                  <c:ext xmlns:c16="http://schemas.microsoft.com/office/drawing/2014/chart" uri="{C3380CC4-5D6E-409C-BE32-E72D297353CC}">
                    <c16:uniqueId val="{00000052-4C01-4381-9874-374E1597C4A7}"/>
                  </c:ext>
                </c:extLst>
              </c15:ser>
            </c15:filteredAreaSeries>
            <c15:filteredAreaSeries>
              <c15:ser>
                <c:idx val="82"/>
                <c:order val="82"/>
                <c:tx>
                  <c:strRef>
                    <c:extLst xmlns:c15="http://schemas.microsoft.com/office/drawing/2012/chart">
                      <c:ext xmlns:c15="http://schemas.microsoft.com/office/drawing/2012/chart" uri="{02D57815-91ED-43cb-92C2-25804820EDAC}">
                        <c15:formulaRef>
                          <c15:sqref>'Table for graphs 25-27'!$A$84</c15:sqref>
                        </c15:formulaRef>
                      </c:ext>
                    </c:extLst>
                    <c:strCache>
                      <c:ptCount val="1"/>
                      <c:pt idx="0">
                        <c:v>Lower Gastrointestinal - Reported &gt;103 days</c:v>
                      </c:pt>
                    </c:strCache>
                  </c:strRef>
                </c:tx>
                <c:spPr>
                  <a:solidFill>
                    <a:schemeClr val="accent5">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25-27'!$B$84:$FA$84</c15:sqref>
                        </c15:formulaRef>
                      </c:ext>
                    </c:extLst>
                    <c:numCache>
                      <c:formatCode>General</c:formatCode>
                      <c:ptCount val="156"/>
                      <c:pt idx="0">
                        <c:v>17</c:v>
                      </c:pt>
                      <c:pt idx="1">
                        <c:v>13</c:v>
                      </c:pt>
                      <c:pt idx="2">
                        <c:v>10</c:v>
                      </c:pt>
                      <c:pt idx="3">
                        <c:v>9</c:v>
                      </c:pt>
                      <c:pt idx="4">
                        <c:v>11</c:v>
                      </c:pt>
                      <c:pt idx="5">
                        <c:v>12</c:v>
                      </c:pt>
                      <c:pt idx="6">
                        <c:v>14</c:v>
                      </c:pt>
                      <c:pt idx="7">
                        <c:v>18</c:v>
                      </c:pt>
                      <c:pt idx="8">
                        <c:v>16</c:v>
                      </c:pt>
                      <c:pt idx="9">
                        <c:v>18</c:v>
                      </c:pt>
                      <c:pt idx="10">
                        <c:v>18</c:v>
                      </c:pt>
                      <c:pt idx="11">
                        <c:v>19</c:v>
                      </c:pt>
                      <c:pt idx="12">
                        <c:v>24</c:v>
                      </c:pt>
                      <c:pt idx="13">
                        <c:v>25</c:v>
                      </c:pt>
                      <c:pt idx="14">
                        <c:v>22</c:v>
                      </c:pt>
                      <c:pt idx="15">
                        <c:v>25</c:v>
                      </c:pt>
                      <c:pt idx="16">
                        <c:v>10</c:v>
                      </c:pt>
                      <c:pt idx="17">
                        <c:v>22</c:v>
                      </c:pt>
                      <c:pt idx="18">
                        <c:v>21</c:v>
                      </c:pt>
                      <c:pt idx="19">
                        <c:v>20</c:v>
                      </c:pt>
                      <c:pt idx="20">
                        <c:v>24</c:v>
                      </c:pt>
                      <c:pt idx="21">
                        <c:v>25</c:v>
                      </c:pt>
                      <c:pt idx="22">
                        <c:v>23</c:v>
                      </c:pt>
                      <c:pt idx="23">
                        <c:v>21</c:v>
                      </c:pt>
                      <c:pt idx="24">
                        <c:v>19</c:v>
                      </c:pt>
                      <c:pt idx="25">
                        <c:v>23</c:v>
                      </c:pt>
                      <c:pt idx="26">
                        <c:v>21</c:v>
                      </c:pt>
                      <c:pt idx="27">
                        <c:v>19</c:v>
                      </c:pt>
                      <c:pt idx="28">
                        <c:v>19</c:v>
                      </c:pt>
                      <c:pt idx="29">
                        <c:v>21</c:v>
                      </c:pt>
                      <c:pt idx="30">
                        <c:v>19</c:v>
                      </c:pt>
                      <c:pt idx="31">
                        <c:v>19</c:v>
                      </c:pt>
                      <c:pt idx="32">
                        <c:v>16</c:v>
                      </c:pt>
                      <c:pt idx="33">
                        <c:v>13</c:v>
                      </c:pt>
                      <c:pt idx="34">
                        <c:v>14</c:v>
                      </c:pt>
                      <c:pt idx="35">
                        <c:v>11</c:v>
                      </c:pt>
                      <c:pt idx="36">
                        <c:v>11</c:v>
                      </c:pt>
                      <c:pt idx="37">
                        <c:v>13</c:v>
                      </c:pt>
                      <c:pt idx="38">
                        <c:v>14</c:v>
                      </c:pt>
                      <c:pt idx="39">
                        <c:v>16</c:v>
                      </c:pt>
                      <c:pt idx="40">
                        <c:v>14</c:v>
                      </c:pt>
                      <c:pt idx="41">
                        <c:v>16</c:v>
                      </c:pt>
                      <c:pt idx="42">
                        <c:v>13</c:v>
                      </c:pt>
                      <c:pt idx="43">
                        <c:v>11</c:v>
                      </c:pt>
                      <c:pt idx="44">
                        <c:v>11</c:v>
                      </c:pt>
                      <c:pt idx="45">
                        <c:v>13</c:v>
                      </c:pt>
                      <c:pt idx="46">
                        <c:v>17</c:v>
                      </c:pt>
                      <c:pt idx="47">
                        <c:v>13</c:v>
                      </c:pt>
                      <c:pt idx="48">
                        <c:v>13</c:v>
                      </c:pt>
                      <c:pt idx="49">
                        <c:v>14</c:v>
                      </c:pt>
                      <c:pt idx="50">
                        <c:v>13</c:v>
                      </c:pt>
                      <c:pt idx="51">
                        <c:v>12</c:v>
                      </c:pt>
                      <c:pt idx="52">
                        <c:v>13</c:v>
                      </c:pt>
                      <c:pt idx="53">
                        <c:v>19</c:v>
                      </c:pt>
                      <c:pt idx="54">
                        <c:v>19</c:v>
                      </c:pt>
                      <c:pt idx="55">
                        <c:v>21</c:v>
                      </c:pt>
                      <c:pt idx="56">
                        <c:v>23</c:v>
                      </c:pt>
                      <c:pt idx="57">
                        <c:v>22</c:v>
                      </c:pt>
                      <c:pt idx="58">
                        <c:v>20</c:v>
                      </c:pt>
                      <c:pt idx="59">
                        <c:v>18</c:v>
                      </c:pt>
                      <c:pt idx="60">
                        <c:v>16</c:v>
                      </c:pt>
                      <c:pt idx="61">
                        <c:v>10</c:v>
                      </c:pt>
                      <c:pt idx="62">
                        <c:v>12</c:v>
                      </c:pt>
                      <c:pt idx="63">
                        <c:v>13</c:v>
                      </c:pt>
                      <c:pt idx="64">
                        <c:v>17</c:v>
                      </c:pt>
                      <c:pt idx="65">
                        <c:v>15</c:v>
                      </c:pt>
                      <c:pt idx="66">
                        <c:v>14</c:v>
                      </c:pt>
                      <c:pt idx="67">
                        <c:v>18</c:v>
                      </c:pt>
                      <c:pt idx="68">
                        <c:v>19</c:v>
                      </c:pt>
                      <c:pt idx="69">
                        <c:v>15</c:v>
                      </c:pt>
                      <c:pt idx="70">
                        <c:v>14</c:v>
                      </c:pt>
                      <c:pt idx="71">
                        <c:v>16</c:v>
                      </c:pt>
                      <c:pt idx="72">
                        <c:v>17</c:v>
                      </c:pt>
                      <c:pt idx="73">
                        <c:v>17</c:v>
                      </c:pt>
                      <c:pt idx="74">
                        <c:v>18</c:v>
                      </c:pt>
                      <c:pt idx="75">
                        <c:v>21</c:v>
                      </c:pt>
                      <c:pt idx="76">
                        <c:v>21</c:v>
                      </c:pt>
                      <c:pt idx="77">
                        <c:v>19</c:v>
                      </c:pt>
                      <c:pt idx="78">
                        <c:v>18</c:v>
                      </c:pt>
                      <c:pt idx="79">
                        <c:v>18</c:v>
                      </c:pt>
                      <c:pt idx="80">
                        <c:v>19</c:v>
                      </c:pt>
                      <c:pt idx="81">
                        <c:v>18</c:v>
                      </c:pt>
                      <c:pt idx="82">
                        <c:v>24</c:v>
                      </c:pt>
                      <c:pt idx="83">
                        <c:v>29</c:v>
                      </c:pt>
                      <c:pt idx="84">
                        <c:v>26</c:v>
                      </c:pt>
                      <c:pt idx="85">
                        <c:v>28</c:v>
                      </c:pt>
                      <c:pt idx="86">
                        <c:v>24</c:v>
                      </c:pt>
                      <c:pt idx="87">
                        <c:v>32</c:v>
                      </c:pt>
                      <c:pt idx="88">
                        <c:v>32</c:v>
                      </c:pt>
                      <c:pt idx="89">
                        <c:v>37</c:v>
                      </c:pt>
                      <c:pt idx="90">
                        <c:v>37</c:v>
                      </c:pt>
                      <c:pt idx="91">
                        <c:v>41</c:v>
                      </c:pt>
                      <c:pt idx="92">
                        <c:v>39</c:v>
                      </c:pt>
                      <c:pt idx="93">
                        <c:v>35</c:v>
                      </c:pt>
                      <c:pt idx="94">
                        <c:v>30</c:v>
                      </c:pt>
                      <c:pt idx="95">
                        <c:v>31</c:v>
                      </c:pt>
                      <c:pt idx="96">
                        <c:v>33</c:v>
                      </c:pt>
                      <c:pt idx="97">
                        <c:v>33</c:v>
                      </c:pt>
                      <c:pt idx="98">
                        <c:v>26</c:v>
                      </c:pt>
                      <c:pt idx="99">
                        <c:v>29</c:v>
                      </c:pt>
                      <c:pt idx="100">
                        <c:v>28</c:v>
                      </c:pt>
                      <c:pt idx="101">
                        <c:v>26</c:v>
                      </c:pt>
                      <c:pt idx="102">
                        <c:v>22</c:v>
                      </c:pt>
                      <c:pt idx="103">
                        <c:v>19</c:v>
                      </c:pt>
                      <c:pt idx="104">
                        <c:v>17</c:v>
                      </c:pt>
                    </c:numCache>
                  </c:numRef>
                </c:val>
                <c:extLst xmlns:c15="http://schemas.microsoft.com/office/drawing/2012/chart">
                  <c:ext xmlns:c16="http://schemas.microsoft.com/office/drawing/2014/chart" uri="{C3380CC4-5D6E-409C-BE32-E72D297353CC}">
                    <c16:uniqueId val="{00000053-4C01-4381-9874-374E1597C4A7}"/>
                  </c:ext>
                </c:extLst>
              </c15:ser>
            </c15:filteredAreaSeries>
            <c15:filteredAreaSeries>
              <c15:ser>
                <c:idx val="83"/>
                <c:order val="83"/>
                <c:tx>
                  <c:strRef>
                    <c:extLst xmlns:c15="http://schemas.microsoft.com/office/drawing/2012/chart">
                      <c:ext xmlns:c15="http://schemas.microsoft.com/office/drawing/2012/chart" uri="{02D57815-91ED-43cb-92C2-25804820EDAC}">
                        <c15:formulaRef>
                          <c15:sqref>'Table for graphs 25-27'!$A$85</c15:sqref>
                        </c15:formulaRef>
                      </c:ext>
                    </c:extLst>
                    <c:strCache>
                      <c:ptCount val="1"/>
                      <c:pt idx="0">
                        <c:v>Lung - Reported &gt;103 days</c:v>
                      </c:pt>
                    </c:strCache>
                  </c:strRef>
                </c:tx>
                <c:spPr>
                  <a:solidFill>
                    <a:schemeClr val="accent6">
                      <a:lumMod val="60000"/>
                      <a:lumOff val="4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25-27'!$B$85:$FA$85</c15:sqref>
                        </c15:formulaRef>
                      </c:ext>
                    </c:extLst>
                    <c:numCache>
                      <c:formatCode>General</c:formatCode>
                      <c:ptCount val="156"/>
                      <c:pt idx="0">
                        <c:v>8</c:v>
                      </c:pt>
                      <c:pt idx="1">
                        <c:v>8</c:v>
                      </c:pt>
                      <c:pt idx="2">
                        <c:v>8</c:v>
                      </c:pt>
                      <c:pt idx="3">
                        <c:v>8</c:v>
                      </c:pt>
                      <c:pt idx="4">
                        <c:v>8</c:v>
                      </c:pt>
                      <c:pt idx="5">
                        <c:v>9</c:v>
                      </c:pt>
                      <c:pt idx="6">
                        <c:v>9</c:v>
                      </c:pt>
                      <c:pt idx="7">
                        <c:v>8</c:v>
                      </c:pt>
                      <c:pt idx="8">
                        <c:v>9</c:v>
                      </c:pt>
                      <c:pt idx="9">
                        <c:v>8</c:v>
                      </c:pt>
                      <c:pt idx="10">
                        <c:v>7</c:v>
                      </c:pt>
                      <c:pt idx="11">
                        <c:v>8</c:v>
                      </c:pt>
                      <c:pt idx="12">
                        <c:v>5</c:v>
                      </c:pt>
                      <c:pt idx="13">
                        <c:v>4</c:v>
                      </c:pt>
                      <c:pt idx="14">
                        <c:v>3</c:v>
                      </c:pt>
                      <c:pt idx="15">
                        <c:v>6</c:v>
                      </c:pt>
                      <c:pt idx="16">
                        <c:v>19</c:v>
                      </c:pt>
                      <c:pt idx="17">
                        <c:v>4</c:v>
                      </c:pt>
                      <c:pt idx="18">
                        <c:v>4</c:v>
                      </c:pt>
                      <c:pt idx="19">
                        <c:v>7</c:v>
                      </c:pt>
                      <c:pt idx="20">
                        <c:v>6</c:v>
                      </c:pt>
                      <c:pt idx="21">
                        <c:v>8</c:v>
                      </c:pt>
                      <c:pt idx="22">
                        <c:v>7</c:v>
                      </c:pt>
                      <c:pt idx="23">
                        <c:v>7</c:v>
                      </c:pt>
                      <c:pt idx="24">
                        <c:v>6</c:v>
                      </c:pt>
                      <c:pt idx="25">
                        <c:v>9</c:v>
                      </c:pt>
                      <c:pt idx="26">
                        <c:v>7</c:v>
                      </c:pt>
                      <c:pt idx="27">
                        <c:v>6</c:v>
                      </c:pt>
                      <c:pt idx="28">
                        <c:v>4</c:v>
                      </c:pt>
                      <c:pt idx="29">
                        <c:v>5</c:v>
                      </c:pt>
                      <c:pt idx="30">
                        <c:v>4</c:v>
                      </c:pt>
                      <c:pt idx="31">
                        <c:v>5</c:v>
                      </c:pt>
                      <c:pt idx="32">
                        <c:v>3</c:v>
                      </c:pt>
                      <c:pt idx="33">
                        <c:v>5</c:v>
                      </c:pt>
                      <c:pt idx="34">
                        <c:v>5</c:v>
                      </c:pt>
                      <c:pt idx="35">
                        <c:v>6</c:v>
                      </c:pt>
                      <c:pt idx="36">
                        <c:v>7</c:v>
                      </c:pt>
                      <c:pt idx="37">
                        <c:v>5</c:v>
                      </c:pt>
                      <c:pt idx="38">
                        <c:v>5</c:v>
                      </c:pt>
                      <c:pt idx="39">
                        <c:v>6</c:v>
                      </c:pt>
                      <c:pt idx="40">
                        <c:v>4</c:v>
                      </c:pt>
                      <c:pt idx="41">
                        <c:v>5</c:v>
                      </c:pt>
                      <c:pt idx="42">
                        <c:v>5</c:v>
                      </c:pt>
                      <c:pt idx="43">
                        <c:v>5</c:v>
                      </c:pt>
                      <c:pt idx="44">
                        <c:v>6</c:v>
                      </c:pt>
                      <c:pt idx="45">
                        <c:v>5</c:v>
                      </c:pt>
                      <c:pt idx="46">
                        <c:v>9</c:v>
                      </c:pt>
                      <c:pt idx="47">
                        <c:v>9</c:v>
                      </c:pt>
                      <c:pt idx="48">
                        <c:v>8</c:v>
                      </c:pt>
                      <c:pt idx="49">
                        <c:v>7</c:v>
                      </c:pt>
                      <c:pt idx="50">
                        <c:v>5</c:v>
                      </c:pt>
                      <c:pt idx="51">
                        <c:v>6</c:v>
                      </c:pt>
                      <c:pt idx="52">
                        <c:v>8</c:v>
                      </c:pt>
                      <c:pt idx="53">
                        <c:v>5</c:v>
                      </c:pt>
                      <c:pt idx="54">
                        <c:v>5</c:v>
                      </c:pt>
                      <c:pt idx="55">
                        <c:v>6</c:v>
                      </c:pt>
                      <c:pt idx="56">
                        <c:v>7</c:v>
                      </c:pt>
                      <c:pt idx="57">
                        <c:v>5</c:v>
                      </c:pt>
                      <c:pt idx="58">
                        <c:v>6</c:v>
                      </c:pt>
                      <c:pt idx="59">
                        <c:v>3</c:v>
                      </c:pt>
                      <c:pt idx="60">
                        <c:v>2</c:v>
                      </c:pt>
                      <c:pt idx="61">
                        <c:v>2</c:v>
                      </c:pt>
                      <c:pt idx="62">
                        <c:v>2</c:v>
                      </c:pt>
                      <c:pt idx="63">
                        <c:v>3</c:v>
                      </c:pt>
                      <c:pt idx="64">
                        <c:v>3</c:v>
                      </c:pt>
                      <c:pt idx="65">
                        <c:v>4</c:v>
                      </c:pt>
                      <c:pt idx="66">
                        <c:v>5</c:v>
                      </c:pt>
                      <c:pt idx="67">
                        <c:v>5</c:v>
                      </c:pt>
                      <c:pt idx="68">
                        <c:v>3</c:v>
                      </c:pt>
                      <c:pt idx="69">
                        <c:v>3</c:v>
                      </c:pt>
                      <c:pt idx="70">
                        <c:v>4</c:v>
                      </c:pt>
                      <c:pt idx="71">
                        <c:v>5</c:v>
                      </c:pt>
                      <c:pt idx="72">
                        <c:v>3</c:v>
                      </c:pt>
                      <c:pt idx="73">
                        <c:v>5</c:v>
                      </c:pt>
                      <c:pt idx="74">
                        <c:v>3</c:v>
                      </c:pt>
                      <c:pt idx="75">
                        <c:v>2</c:v>
                      </c:pt>
                      <c:pt idx="76">
                        <c:v>3</c:v>
                      </c:pt>
                      <c:pt idx="77">
                        <c:v>4</c:v>
                      </c:pt>
                      <c:pt idx="78">
                        <c:v>2</c:v>
                      </c:pt>
                      <c:pt idx="79">
                        <c:v>3</c:v>
                      </c:pt>
                      <c:pt idx="80">
                        <c:v>4</c:v>
                      </c:pt>
                      <c:pt idx="81">
                        <c:v>5</c:v>
                      </c:pt>
                      <c:pt idx="82">
                        <c:v>5</c:v>
                      </c:pt>
                      <c:pt idx="83">
                        <c:v>4</c:v>
                      </c:pt>
                      <c:pt idx="84">
                        <c:v>5</c:v>
                      </c:pt>
                      <c:pt idx="85">
                        <c:v>5</c:v>
                      </c:pt>
                      <c:pt idx="86">
                        <c:v>5</c:v>
                      </c:pt>
                      <c:pt idx="87">
                        <c:v>4</c:v>
                      </c:pt>
                      <c:pt idx="88">
                        <c:v>5</c:v>
                      </c:pt>
                      <c:pt idx="89">
                        <c:v>6</c:v>
                      </c:pt>
                      <c:pt idx="90">
                        <c:v>6</c:v>
                      </c:pt>
                      <c:pt idx="91">
                        <c:v>6</c:v>
                      </c:pt>
                      <c:pt idx="92">
                        <c:v>8</c:v>
                      </c:pt>
                      <c:pt idx="93">
                        <c:v>9</c:v>
                      </c:pt>
                      <c:pt idx="94">
                        <c:v>9</c:v>
                      </c:pt>
                      <c:pt idx="95">
                        <c:v>7</c:v>
                      </c:pt>
                      <c:pt idx="96">
                        <c:v>5</c:v>
                      </c:pt>
                      <c:pt idx="97">
                        <c:v>5</c:v>
                      </c:pt>
                      <c:pt idx="98">
                        <c:v>4</c:v>
                      </c:pt>
                      <c:pt idx="99">
                        <c:v>4</c:v>
                      </c:pt>
                      <c:pt idx="100">
                        <c:v>4</c:v>
                      </c:pt>
                      <c:pt idx="101">
                        <c:v>5</c:v>
                      </c:pt>
                      <c:pt idx="102">
                        <c:v>5</c:v>
                      </c:pt>
                      <c:pt idx="103">
                        <c:v>6</c:v>
                      </c:pt>
                      <c:pt idx="104">
                        <c:v>3</c:v>
                      </c:pt>
                    </c:numCache>
                  </c:numRef>
                </c:val>
                <c:extLst xmlns:c15="http://schemas.microsoft.com/office/drawing/2012/chart">
                  <c:ext xmlns:c16="http://schemas.microsoft.com/office/drawing/2014/chart" uri="{C3380CC4-5D6E-409C-BE32-E72D297353CC}">
                    <c16:uniqueId val="{00000054-4C01-4381-9874-374E1597C4A7}"/>
                  </c:ext>
                </c:extLst>
              </c15:ser>
            </c15:filteredAreaSeries>
            <c15:filteredAreaSeries>
              <c15:ser>
                <c:idx val="84"/>
                <c:order val="84"/>
                <c:tx>
                  <c:strRef>
                    <c:extLst xmlns:c15="http://schemas.microsoft.com/office/drawing/2012/chart">
                      <c:ext xmlns:c15="http://schemas.microsoft.com/office/drawing/2012/chart" uri="{02D57815-91ED-43cb-92C2-25804820EDAC}">
                        <c15:formulaRef>
                          <c15:sqref>'Table for graphs 25-27'!$A$86</c15:sqref>
                        </c15:formulaRef>
                      </c:ext>
                    </c:extLst>
                    <c:strCache>
                      <c:ptCount val="1"/>
                      <c:pt idx="0">
                        <c:v>Other - Reported &gt;103 days</c:v>
                      </c:pt>
                    </c:strCache>
                  </c:strRef>
                </c:tx>
                <c:spPr>
                  <a:solidFill>
                    <a:schemeClr val="accent1">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25-27'!$B$86:$FA$86</c15:sqref>
                        </c15:formulaRef>
                      </c:ext>
                    </c:extLst>
                    <c:numCache>
                      <c:formatCode>General</c:formatCode>
                      <c:ptCount val="156"/>
                      <c:pt idx="0">
                        <c:v>0</c:v>
                      </c:pt>
                      <c:pt idx="1">
                        <c:v>0</c:v>
                      </c:pt>
                      <c:pt idx="2">
                        <c:v>0</c:v>
                      </c:pt>
                      <c:pt idx="3">
                        <c:v>0</c:v>
                      </c:pt>
                      <c:pt idx="4">
                        <c:v>1</c:v>
                      </c:pt>
                      <c:pt idx="5">
                        <c:v>1</c:v>
                      </c:pt>
                      <c:pt idx="6">
                        <c:v>1</c:v>
                      </c:pt>
                      <c:pt idx="7">
                        <c:v>1</c:v>
                      </c:pt>
                      <c:pt idx="8">
                        <c:v>2</c:v>
                      </c:pt>
                      <c:pt idx="9">
                        <c:v>1</c:v>
                      </c:pt>
                      <c:pt idx="10">
                        <c:v>2</c:v>
                      </c:pt>
                      <c:pt idx="11">
                        <c:v>0</c:v>
                      </c:pt>
                      <c:pt idx="12">
                        <c:v>1</c:v>
                      </c:pt>
                      <c:pt idx="13">
                        <c:v>1</c:v>
                      </c:pt>
                      <c:pt idx="14">
                        <c:v>0</c:v>
                      </c:pt>
                      <c:pt idx="15">
                        <c:v>0</c:v>
                      </c:pt>
                      <c:pt idx="16">
                        <c:v>0</c:v>
                      </c:pt>
                      <c:pt idx="17">
                        <c:v>0</c:v>
                      </c:pt>
                      <c:pt idx="18">
                        <c:v>0</c:v>
                      </c:pt>
                      <c:pt idx="19">
                        <c:v>0</c:v>
                      </c:pt>
                      <c:pt idx="20">
                        <c:v>0</c:v>
                      </c:pt>
                      <c:pt idx="21">
                        <c:v>0</c:v>
                      </c:pt>
                      <c:pt idx="22">
                        <c:v>0</c:v>
                      </c:pt>
                      <c:pt idx="23">
                        <c:v>1</c:v>
                      </c:pt>
                      <c:pt idx="24">
                        <c:v>0</c:v>
                      </c:pt>
                      <c:pt idx="25">
                        <c:v>0</c:v>
                      </c:pt>
                      <c:pt idx="26">
                        <c:v>0</c:v>
                      </c:pt>
                      <c:pt idx="27">
                        <c:v>1</c:v>
                      </c:pt>
                      <c:pt idx="28">
                        <c:v>1</c:v>
                      </c:pt>
                      <c:pt idx="29">
                        <c:v>1</c:v>
                      </c:pt>
                      <c:pt idx="30">
                        <c:v>2</c:v>
                      </c:pt>
                      <c:pt idx="31">
                        <c:v>1</c:v>
                      </c:pt>
                      <c:pt idx="32">
                        <c:v>2</c:v>
                      </c:pt>
                      <c:pt idx="33">
                        <c:v>1</c:v>
                      </c:pt>
                      <c:pt idx="34">
                        <c:v>1</c:v>
                      </c:pt>
                      <c:pt idx="35">
                        <c:v>1</c:v>
                      </c:pt>
                      <c:pt idx="36">
                        <c:v>0</c:v>
                      </c:pt>
                      <c:pt idx="37">
                        <c:v>1</c:v>
                      </c:pt>
                      <c:pt idx="38">
                        <c:v>1</c:v>
                      </c:pt>
                      <c:pt idx="39">
                        <c:v>1</c:v>
                      </c:pt>
                      <c:pt idx="40">
                        <c:v>1</c:v>
                      </c:pt>
                      <c:pt idx="41">
                        <c:v>1</c:v>
                      </c:pt>
                      <c:pt idx="42">
                        <c:v>0</c:v>
                      </c:pt>
                      <c:pt idx="43">
                        <c:v>0</c:v>
                      </c:pt>
                      <c:pt idx="44">
                        <c:v>0</c:v>
                      </c:pt>
                      <c:pt idx="45">
                        <c:v>0</c:v>
                      </c:pt>
                      <c:pt idx="46">
                        <c:v>0</c:v>
                      </c:pt>
                      <c:pt idx="47">
                        <c:v>0</c:v>
                      </c:pt>
                      <c:pt idx="48">
                        <c:v>0</c:v>
                      </c:pt>
                      <c:pt idx="49">
                        <c:v>0</c:v>
                      </c:pt>
                      <c:pt idx="50">
                        <c:v>0</c:v>
                      </c:pt>
                      <c:pt idx="51">
                        <c:v>0</c:v>
                      </c:pt>
                      <c:pt idx="52">
                        <c:v>0</c:v>
                      </c:pt>
                      <c:pt idx="53">
                        <c:v>1</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c:v>
                      </c:pt>
                      <c:pt idx="72">
                        <c:v>1</c:v>
                      </c:pt>
                      <c:pt idx="73">
                        <c:v>1</c:v>
                      </c:pt>
                      <c:pt idx="74">
                        <c:v>2</c:v>
                      </c:pt>
                      <c:pt idx="75">
                        <c:v>3</c:v>
                      </c:pt>
                      <c:pt idx="76">
                        <c:v>4</c:v>
                      </c:pt>
                      <c:pt idx="77">
                        <c:v>3</c:v>
                      </c:pt>
                      <c:pt idx="78">
                        <c:v>2</c:v>
                      </c:pt>
                      <c:pt idx="79">
                        <c:v>2</c:v>
                      </c:pt>
                      <c:pt idx="80">
                        <c:v>2</c:v>
                      </c:pt>
                      <c:pt idx="81">
                        <c:v>2</c:v>
                      </c:pt>
                      <c:pt idx="82">
                        <c:v>1</c:v>
                      </c:pt>
                      <c:pt idx="83">
                        <c:v>1</c:v>
                      </c:pt>
                      <c:pt idx="84">
                        <c:v>2</c:v>
                      </c:pt>
                      <c:pt idx="85">
                        <c:v>3</c:v>
                      </c:pt>
                      <c:pt idx="86">
                        <c:v>4</c:v>
                      </c:pt>
                      <c:pt idx="87">
                        <c:v>3</c:v>
                      </c:pt>
                      <c:pt idx="88">
                        <c:v>3</c:v>
                      </c:pt>
                      <c:pt idx="89">
                        <c:v>1</c:v>
                      </c:pt>
                      <c:pt idx="90">
                        <c:v>0</c:v>
                      </c:pt>
                      <c:pt idx="91">
                        <c:v>0</c:v>
                      </c:pt>
                      <c:pt idx="92">
                        <c:v>0</c:v>
                      </c:pt>
                      <c:pt idx="93">
                        <c:v>0</c:v>
                      </c:pt>
                      <c:pt idx="94">
                        <c:v>0</c:v>
                      </c:pt>
                      <c:pt idx="95">
                        <c:v>1</c:v>
                      </c:pt>
                      <c:pt idx="96">
                        <c:v>1</c:v>
                      </c:pt>
                      <c:pt idx="97">
                        <c:v>1</c:v>
                      </c:pt>
                      <c:pt idx="98">
                        <c:v>2</c:v>
                      </c:pt>
                      <c:pt idx="99">
                        <c:v>2</c:v>
                      </c:pt>
                      <c:pt idx="100">
                        <c:v>1</c:v>
                      </c:pt>
                      <c:pt idx="101">
                        <c:v>1</c:v>
                      </c:pt>
                      <c:pt idx="102">
                        <c:v>1</c:v>
                      </c:pt>
                      <c:pt idx="103">
                        <c:v>1</c:v>
                      </c:pt>
                      <c:pt idx="104">
                        <c:v>1</c:v>
                      </c:pt>
                    </c:numCache>
                  </c:numRef>
                </c:val>
                <c:extLst xmlns:c15="http://schemas.microsoft.com/office/drawing/2012/chart">
                  <c:ext xmlns:c16="http://schemas.microsoft.com/office/drawing/2014/chart" uri="{C3380CC4-5D6E-409C-BE32-E72D297353CC}">
                    <c16:uniqueId val="{00000055-4C01-4381-9874-374E1597C4A7}"/>
                  </c:ext>
                </c:extLst>
              </c15:ser>
            </c15:filteredAreaSeries>
            <c15:filteredAreaSeries>
              <c15:ser>
                <c:idx val="85"/>
                <c:order val="85"/>
                <c:tx>
                  <c:strRef>
                    <c:extLst xmlns:c15="http://schemas.microsoft.com/office/drawing/2012/chart">
                      <c:ext xmlns:c15="http://schemas.microsoft.com/office/drawing/2012/chart" uri="{02D57815-91ED-43cb-92C2-25804820EDAC}">
                        <c15:formulaRef>
                          <c15:sqref>'Table for graphs 25-27'!$A$87</c15:sqref>
                        </c15:formulaRef>
                      </c:ext>
                    </c:extLst>
                    <c:strCache>
                      <c:ptCount val="1"/>
                      <c:pt idx="0">
                        <c:v>Sarcoma - Reported &gt;103 days</c:v>
                      </c:pt>
                    </c:strCache>
                  </c:strRef>
                </c:tx>
                <c:spPr>
                  <a:solidFill>
                    <a:schemeClr val="accent2">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25-27'!$B$87:$FA$87</c15:sqref>
                        </c15:formulaRef>
                      </c:ext>
                    </c:extLst>
                    <c:numCache>
                      <c:formatCode>General</c:formatCode>
                      <c:ptCount val="156"/>
                      <c:pt idx="0">
                        <c:v>1</c:v>
                      </c:pt>
                      <c:pt idx="1">
                        <c:v>1</c:v>
                      </c:pt>
                      <c:pt idx="2">
                        <c:v>1</c:v>
                      </c:pt>
                      <c:pt idx="3">
                        <c:v>0</c:v>
                      </c:pt>
                      <c:pt idx="4">
                        <c:v>0</c:v>
                      </c:pt>
                      <c:pt idx="5">
                        <c:v>1</c:v>
                      </c:pt>
                      <c:pt idx="6">
                        <c:v>1</c:v>
                      </c:pt>
                      <c:pt idx="7">
                        <c:v>1</c:v>
                      </c:pt>
                      <c:pt idx="8">
                        <c:v>2</c:v>
                      </c:pt>
                      <c:pt idx="9">
                        <c:v>3</c:v>
                      </c:pt>
                      <c:pt idx="10">
                        <c:v>3</c:v>
                      </c:pt>
                      <c:pt idx="11">
                        <c:v>2</c:v>
                      </c:pt>
                      <c:pt idx="12">
                        <c:v>0</c:v>
                      </c:pt>
                      <c:pt idx="13">
                        <c:v>2</c:v>
                      </c:pt>
                      <c:pt idx="14">
                        <c:v>3</c:v>
                      </c:pt>
                      <c:pt idx="15">
                        <c:v>2</c:v>
                      </c:pt>
                      <c:pt idx="16">
                        <c:v>4</c:v>
                      </c:pt>
                      <c:pt idx="17">
                        <c:v>2</c:v>
                      </c:pt>
                      <c:pt idx="18">
                        <c:v>2</c:v>
                      </c:pt>
                      <c:pt idx="19">
                        <c:v>2</c:v>
                      </c:pt>
                      <c:pt idx="20">
                        <c:v>2</c:v>
                      </c:pt>
                      <c:pt idx="21">
                        <c:v>0</c:v>
                      </c:pt>
                      <c:pt idx="22">
                        <c:v>1</c:v>
                      </c:pt>
                      <c:pt idx="23">
                        <c:v>1</c:v>
                      </c:pt>
                      <c:pt idx="24">
                        <c:v>1</c:v>
                      </c:pt>
                      <c:pt idx="25">
                        <c:v>0</c:v>
                      </c:pt>
                      <c:pt idx="26">
                        <c:v>0</c:v>
                      </c:pt>
                      <c:pt idx="27">
                        <c:v>0</c:v>
                      </c:pt>
                      <c:pt idx="28">
                        <c:v>0</c:v>
                      </c:pt>
                      <c:pt idx="29">
                        <c:v>0</c:v>
                      </c:pt>
                      <c:pt idx="30">
                        <c:v>0</c:v>
                      </c:pt>
                      <c:pt idx="32">
                        <c:v>0</c:v>
                      </c:pt>
                      <c:pt idx="33">
                        <c:v>0</c:v>
                      </c:pt>
                      <c:pt idx="34">
                        <c:v>0</c:v>
                      </c:pt>
                      <c:pt idx="35">
                        <c:v>0</c:v>
                      </c:pt>
                      <c:pt idx="36">
                        <c:v>0</c:v>
                      </c:pt>
                      <c:pt idx="37">
                        <c:v>0</c:v>
                      </c:pt>
                      <c:pt idx="38">
                        <c:v>1</c:v>
                      </c:pt>
                      <c:pt idx="39">
                        <c:v>1</c:v>
                      </c:pt>
                      <c:pt idx="40">
                        <c:v>1</c:v>
                      </c:pt>
                      <c:pt idx="41">
                        <c:v>2</c:v>
                      </c:pt>
                      <c:pt idx="42">
                        <c:v>3</c:v>
                      </c:pt>
                      <c:pt idx="43">
                        <c:v>2</c:v>
                      </c:pt>
                      <c:pt idx="44">
                        <c:v>3</c:v>
                      </c:pt>
                      <c:pt idx="45">
                        <c:v>2</c:v>
                      </c:pt>
                      <c:pt idx="46">
                        <c:v>2</c:v>
                      </c:pt>
                      <c:pt idx="47">
                        <c:v>2</c:v>
                      </c:pt>
                      <c:pt idx="48">
                        <c:v>3</c:v>
                      </c:pt>
                      <c:pt idx="49">
                        <c:v>2</c:v>
                      </c:pt>
                      <c:pt idx="50">
                        <c:v>1</c:v>
                      </c:pt>
                      <c:pt idx="51">
                        <c:v>2</c:v>
                      </c:pt>
                      <c:pt idx="52">
                        <c:v>2</c:v>
                      </c:pt>
                      <c:pt idx="53">
                        <c:v>0</c:v>
                      </c:pt>
                      <c:pt idx="54">
                        <c:v>0</c:v>
                      </c:pt>
                      <c:pt idx="55">
                        <c:v>0</c:v>
                      </c:pt>
                      <c:pt idx="56">
                        <c:v>0</c:v>
                      </c:pt>
                      <c:pt idx="57">
                        <c:v>2</c:v>
                      </c:pt>
                      <c:pt idx="58">
                        <c:v>1</c:v>
                      </c:pt>
                      <c:pt idx="59">
                        <c:v>1</c:v>
                      </c:pt>
                      <c:pt idx="60">
                        <c:v>1</c:v>
                      </c:pt>
                      <c:pt idx="61">
                        <c:v>1</c:v>
                      </c:pt>
                      <c:pt idx="62">
                        <c:v>1</c:v>
                      </c:pt>
                      <c:pt idx="63">
                        <c:v>1</c:v>
                      </c:pt>
                      <c:pt idx="64">
                        <c:v>2</c:v>
                      </c:pt>
                      <c:pt idx="65">
                        <c:v>2</c:v>
                      </c:pt>
                      <c:pt idx="66">
                        <c:v>4</c:v>
                      </c:pt>
                      <c:pt idx="67">
                        <c:v>2</c:v>
                      </c:pt>
                      <c:pt idx="68">
                        <c:v>3</c:v>
                      </c:pt>
                      <c:pt idx="69">
                        <c:v>2</c:v>
                      </c:pt>
                      <c:pt idx="70">
                        <c:v>2</c:v>
                      </c:pt>
                      <c:pt idx="71">
                        <c:v>0</c:v>
                      </c:pt>
                      <c:pt idx="72">
                        <c:v>0</c:v>
                      </c:pt>
                      <c:pt idx="73">
                        <c:v>0</c:v>
                      </c:pt>
                      <c:pt idx="74">
                        <c:v>0</c:v>
                      </c:pt>
                      <c:pt idx="75">
                        <c:v>0</c:v>
                      </c:pt>
                      <c:pt idx="76">
                        <c:v>0</c:v>
                      </c:pt>
                      <c:pt idx="77">
                        <c:v>0</c:v>
                      </c:pt>
                      <c:pt idx="78">
                        <c:v>0</c:v>
                      </c:pt>
                      <c:pt idx="79">
                        <c:v>0</c:v>
                      </c:pt>
                      <c:pt idx="80">
                        <c:v>0</c:v>
                      </c:pt>
                      <c:pt idx="81">
                        <c:v>0</c:v>
                      </c:pt>
                      <c:pt idx="82">
                        <c:v>0</c:v>
                      </c:pt>
                      <c:pt idx="83">
                        <c:v>0</c:v>
                      </c:pt>
                      <c:pt idx="84">
                        <c:v>1</c:v>
                      </c:pt>
                      <c:pt idx="85">
                        <c:v>2</c:v>
                      </c:pt>
                      <c:pt idx="86">
                        <c:v>1</c:v>
                      </c:pt>
                      <c:pt idx="87">
                        <c:v>1</c:v>
                      </c:pt>
                      <c:pt idx="88">
                        <c:v>1</c:v>
                      </c:pt>
                      <c:pt idx="89">
                        <c:v>2</c:v>
                      </c:pt>
                      <c:pt idx="90">
                        <c:v>1</c:v>
                      </c:pt>
                      <c:pt idx="91">
                        <c:v>1</c:v>
                      </c:pt>
                      <c:pt idx="92">
                        <c:v>3</c:v>
                      </c:pt>
                      <c:pt idx="93">
                        <c:v>4</c:v>
                      </c:pt>
                      <c:pt idx="94">
                        <c:v>2</c:v>
                      </c:pt>
                      <c:pt idx="95">
                        <c:v>0</c:v>
                      </c:pt>
                      <c:pt idx="96">
                        <c:v>0</c:v>
                      </c:pt>
                      <c:pt idx="97">
                        <c:v>0</c:v>
                      </c:pt>
                      <c:pt idx="98">
                        <c:v>1</c:v>
                      </c:pt>
                      <c:pt idx="99">
                        <c:v>1</c:v>
                      </c:pt>
                      <c:pt idx="100">
                        <c:v>2</c:v>
                      </c:pt>
                      <c:pt idx="101">
                        <c:v>3</c:v>
                      </c:pt>
                      <c:pt idx="102">
                        <c:v>2</c:v>
                      </c:pt>
                      <c:pt idx="103">
                        <c:v>1</c:v>
                      </c:pt>
                      <c:pt idx="104">
                        <c:v>2</c:v>
                      </c:pt>
                    </c:numCache>
                  </c:numRef>
                </c:val>
                <c:extLst xmlns:c15="http://schemas.microsoft.com/office/drawing/2012/chart">
                  <c:ext xmlns:c16="http://schemas.microsoft.com/office/drawing/2014/chart" uri="{C3380CC4-5D6E-409C-BE32-E72D297353CC}">
                    <c16:uniqueId val="{00000056-4C01-4381-9874-374E1597C4A7}"/>
                  </c:ext>
                </c:extLst>
              </c15:ser>
            </c15:filteredAreaSeries>
            <c15:filteredAreaSeries>
              <c15:ser>
                <c:idx val="86"/>
                <c:order val="86"/>
                <c:tx>
                  <c:strRef>
                    <c:extLst xmlns:c15="http://schemas.microsoft.com/office/drawing/2012/chart">
                      <c:ext xmlns:c15="http://schemas.microsoft.com/office/drawing/2012/chart" uri="{02D57815-91ED-43cb-92C2-25804820EDAC}">
                        <c15:formulaRef>
                          <c15:sqref>'Table for graphs 25-27'!$A$88</c15:sqref>
                        </c15:formulaRef>
                      </c:ext>
                    </c:extLst>
                    <c:strCache>
                      <c:ptCount val="1"/>
                      <c:pt idx="0">
                        <c:v>Skin - Reported &gt;103 days</c:v>
                      </c:pt>
                    </c:strCache>
                  </c:strRef>
                </c:tx>
                <c:spPr>
                  <a:solidFill>
                    <a:schemeClr val="accent3">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25-27'!$B$88:$FA$88</c15:sqref>
                        </c15:formulaRef>
                      </c:ext>
                    </c:extLst>
                    <c:numCache>
                      <c:formatCode>General</c:formatCode>
                      <c:ptCount val="156"/>
                      <c:pt idx="0">
                        <c:v>5</c:v>
                      </c:pt>
                      <c:pt idx="1">
                        <c:v>3</c:v>
                      </c:pt>
                      <c:pt idx="2">
                        <c:v>3</c:v>
                      </c:pt>
                      <c:pt idx="3">
                        <c:v>3</c:v>
                      </c:pt>
                      <c:pt idx="4">
                        <c:v>2</c:v>
                      </c:pt>
                      <c:pt idx="5">
                        <c:v>3</c:v>
                      </c:pt>
                      <c:pt idx="6">
                        <c:v>4</c:v>
                      </c:pt>
                      <c:pt idx="7">
                        <c:v>4</c:v>
                      </c:pt>
                      <c:pt idx="8">
                        <c:v>6</c:v>
                      </c:pt>
                      <c:pt idx="9">
                        <c:v>5</c:v>
                      </c:pt>
                      <c:pt idx="10">
                        <c:v>3</c:v>
                      </c:pt>
                      <c:pt idx="11">
                        <c:v>3</c:v>
                      </c:pt>
                      <c:pt idx="12">
                        <c:v>2</c:v>
                      </c:pt>
                      <c:pt idx="13">
                        <c:v>3</c:v>
                      </c:pt>
                      <c:pt idx="14">
                        <c:v>2</c:v>
                      </c:pt>
                      <c:pt idx="15">
                        <c:v>3</c:v>
                      </c:pt>
                      <c:pt idx="16">
                        <c:v>4</c:v>
                      </c:pt>
                      <c:pt idx="17">
                        <c:v>3</c:v>
                      </c:pt>
                      <c:pt idx="18">
                        <c:v>6</c:v>
                      </c:pt>
                      <c:pt idx="19">
                        <c:v>5</c:v>
                      </c:pt>
                      <c:pt idx="20">
                        <c:v>6</c:v>
                      </c:pt>
                      <c:pt idx="21">
                        <c:v>5</c:v>
                      </c:pt>
                      <c:pt idx="22">
                        <c:v>4</c:v>
                      </c:pt>
                      <c:pt idx="23">
                        <c:v>5</c:v>
                      </c:pt>
                      <c:pt idx="24">
                        <c:v>3</c:v>
                      </c:pt>
                      <c:pt idx="25">
                        <c:v>5</c:v>
                      </c:pt>
                      <c:pt idx="26">
                        <c:v>5</c:v>
                      </c:pt>
                      <c:pt idx="27">
                        <c:v>4</c:v>
                      </c:pt>
                      <c:pt idx="28">
                        <c:v>8</c:v>
                      </c:pt>
                      <c:pt idx="29">
                        <c:v>10</c:v>
                      </c:pt>
                      <c:pt idx="30">
                        <c:v>9</c:v>
                      </c:pt>
                      <c:pt idx="31">
                        <c:v>8</c:v>
                      </c:pt>
                      <c:pt idx="32">
                        <c:v>8</c:v>
                      </c:pt>
                      <c:pt idx="33">
                        <c:v>14</c:v>
                      </c:pt>
                      <c:pt idx="34">
                        <c:v>15</c:v>
                      </c:pt>
                      <c:pt idx="35">
                        <c:v>13</c:v>
                      </c:pt>
                      <c:pt idx="36">
                        <c:v>12</c:v>
                      </c:pt>
                      <c:pt idx="37">
                        <c:v>8</c:v>
                      </c:pt>
                      <c:pt idx="38">
                        <c:v>8</c:v>
                      </c:pt>
                      <c:pt idx="39">
                        <c:v>10</c:v>
                      </c:pt>
                      <c:pt idx="40">
                        <c:v>18</c:v>
                      </c:pt>
                      <c:pt idx="41">
                        <c:v>17</c:v>
                      </c:pt>
                      <c:pt idx="42">
                        <c:v>22</c:v>
                      </c:pt>
                      <c:pt idx="43">
                        <c:v>20</c:v>
                      </c:pt>
                      <c:pt idx="44">
                        <c:v>18</c:v>
                      </c:pt>
                      <c:pt idx="45">
                        <c:v>15</c:v>
                      </c:pt>
                      <c:pt idx="46">
                        <c:v>11</c:v>
                      </c:pt>
                      <c:pt idx="47">
                        <c:v>16</c:v>
                      </c:pt>
                      <c:pt idx="48">
                        <c:v>15</c:v>
                      </c:pt>
                      <c:pt idx="49">
                        <c:v>12</c:v>
                      </c:pt>
                      <c:pt idx="50">
                        <c:v>12</c:v>
                      </c:pt>
                      <c:pt idx="51">
                        <c:v>12</c:v>
                      </c:pt>
                      <c:pt idx="52">
                        <c:v>10</c:v>
                      </c:pt>
                      <c:pt idx="53">
                        <c:v>8</c:v>
                      </c:pt>
                      <c:pt idx="54">
                        <c:v>8</c:v>
                      </c:pt>
                      <c:pt idx="55">
                        <c:v>9</c:v>
                      </c:pt>
                      <c:pt idx="56">
                        <c:v>8</c:v>
                      </c:pt>
                      <c:pt idx="57">
                        <c:v>8</c:v>
                      </c:pt>
                      <c:pt idx="58">
                        <c:v>9</c:v>
                      </c:pt>
                      <c:pt idx="59">
                        <c:v>10</c:v>
                      </c:pt>
                      <c:pt idx="60">
                        <c:v>7</c:v>
                      </c:pt>
                      <c:pt idx="61">
                        <c:v>10</c:v>
                      </c:pt>
                      <c:pt idx="62">
                        <c:v>9</c:v>
                      </c:pt>
                      <c:pt idx="63">
                        <c:v>10</c:v>
                      </c:pt>
                      <c:pt idx="64">
                        <c:v>15</c:v>
                      </c:pt>
                      <c:pt idx="65">
                        <c:v>10</c:v>
                      </c:pt>
                      <c:pt idx="66">
                        <c:v>7</c:v>
                      </c:pt>
                      <c:pt idx="67">
                        <c:v>5</c:v>
                      </c:pt>
                      <c:pt idx="68">
                        <c:v>4</c:v>
                      </c:pt>
                      <c:pt idx="69">
                        <c:v>2</c:v>
                      </c:pt>
                      <c:pt idx="70">
                        <c:v>3</c:v>
                      </c:pt>
                      <c:pt idx="71">
                        <c:v>7</c:v>
                      </c:pt>
                      <c:pt idx="72">
                        <c:v>12</c:v>
                      </c:pt>
                      <c:pt idx="73">
                        <c:v>14</c:v>
                      </c:pt>
                      <c:pt idx="74">
                        <c:v>8</c:v>
                      </c:pt>
                      <c:pt idx="75">
                        <c:v>8</c:v>
                      </c:pt>
                      <c:pt idx="76">
                        <c:v>9</c:v>
                      </c:pt>
                      <c:pt idx="77">
                        <c:v>9</c:v>
                      </c:pt>
                      <c:pt idx="78">
                        <c:v>11</c:v>
                      </c:pt>
                      <c:pt idx="79">
                        <c:v>10</c:v>
                      </c:pt>
                      <c:pt idx="80">
                        <c:v>12</c:v>
                      </c:pt>
                      <c:pt idx="81">
                        <c:v>11</c:v>
                      </c:pt>
                      <c:pt idx="82">
                        <c:v>13</c:v>
                      </c:pt>
                      <c:pt idx="83">
                        <c:v>12</c:v>
                      </c:pt>
                      <c:pt idx="84">
                        <c:v>12</c:v>
                      </c:pt>
                      <c:pt idx="85">
                        <c:v>8</c:v>
                      </c:pt>
                      <c:pt idx="86">
                        <c:v>17</c:v>
                      </c:pt>
                      <c:pt idx="87">
                        <c:v>16</c:v>
                      </c:pt>
                      <c:pt idx="88">
                        <c:v>12</c:v>
                      </c:pt>
                      <c:pt idx="89">
                        <c:v>12</c:v>
                      </c:pt>
                      <c:pt idx="90">
                        <c:v>12</c:v>
                      </c:pt>
                      <c:pt idx="91">
                        <c:v>11</c:v>
                      </c:pt>
                      <c:pt idx="92">
                        <c:v>7</c:v>
                      </c:pt>
                      <c:pt idx="93">
                        <c:v>10</c:v>
                      </c:pt>
                      <c:pt idx="94">
                        <c:v>9</c:v>
                      </c:pt>
                      <c:pt idx="95">
                        <c:v>8</c:v>
                      </c:pt>
                      <c:pt idx="96">
                        <c:v>7</c:v>
                      </c:pt>
                      <c:pt idx="97">
                        <c:v>7</c:v>
                      </c:pt>
                      <c:pt idx="98">
                        <c:v>8</c:v>
                      </c:pt>
                      <c:pt idx="99">
                        <c:v>12</c:v>
                      </c:pt>
                      <c:pt idx="100">
                        <c:v>13</c:v>
                      </c:pt>
                      <c:pt idx="101">
                        <c:v>13</c:v>
                      </c:pt>
                      <c:pt idx="102">
                        <c:v>11</c:v>
                      </c:pt>
                      <c:pt idx="103">
                        <c:v>8</c:v>
                      </c:pt>
                      <c:pt idx="104">
                        <c:v>12</c:v>
                      </c:pt>
                    </c:numCache>
                  </c:numRef>
                </c:val>
                <c:extLst xmlns:c15="http://schemas.microsoft.com/office/drawing/2012/chart">
                  <c:ext xmlns:c16="http://schemas.microsoft.com/office/drawing/2014/chart" uri="{C3380CC4-5D6E-409C-BE32-E72D297353CC}">
                    <c16:uniqueId val="{00000057-4C01-4381-9874-374E1597C4A7}"/>
                  </c:ext>
                </c:extLst>
              </c15:ser>
            </c15:filteredAreaSeries>
            <c15:filteredAreaSeries>
              <c15:ser>
                <c:idx val="87"/>
                <c:order val="87"/>
                <c:tx>
                  <c:strRef>
                    <c:extLst xmlns:c15="http://schemas.microsoft.com/office/drawing/2012/chart">
                      <c:ext xmlns:c15="http://schemas.microsoft.com/office/drawing/2012/chart" uri="{02D57815-91ED-43cb-92C2-25804820EDAC}">
                        <c15:formulaRef>
                          <c15:sqref>'Table for graphs 25-27'!$A$89</c15:sqref>
                        </c15:formulaRef>
                      </c:ext>
                    </c:extLst>
                    <c:strCache>
                      <c:ptCount val="1"/>
                      <c:pt idx="0">
                        <c:v>Upper Gastrointestinal - Reported &gt;103 days</c:v>
                      </c:pt>
                    </c:strCache>
                  </c:strRef>
                </c:tx>
                <c:spPr>
                  <a:solidFill>
                    <a:schemeClr val="accent4">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25-27'!$B$89:$FA$89</c15:sqref>
                        </c15:formulaRef>
                      </c:ext>
                    </c:extLst>
                    <c:numCache>
                      <c:formatCode>General</c:formatCode>
                      <c:ptCount val="156"/>
                      <c:pt idx="0">
                        <c:v>7</c:v>
                      </c:pt>
                      <c:pt idx="1">
                        <c:v>7</c:v>
                      </c:pt>
                      <c:pt idx="2">
                        <c:v>8</c:v>
                      </c:pt>
                      <c:pt idx="3">
                        <c:v>11</c:v>
                      </c:pt>
                      <c:pt idx="4">
                        <c:v>12</c:v>
                      </c:pt>
                      <c:pt idx="5">
                        <c:v>12</c:v>
                      </c:pt>
                      <c:pt idx="6">
                        <c:v>7</c:v>
                      </c:pt>
                      <c:pt idx="7">
                        <c:v>7</c:v>
                      </c:pt>
                      <c:pt idx="8">
                        <c:v>8</c:v>
                      </c:pt>
                      <c:pt idx="9">
                        <c:v>6</c:v>
                      </c:pt>
                      <c:pt idx="10">
                        <c:v>5</c:v>
                      </c:pt>
                      <c:pt idx="11">
                        <c:v>4</c:v>
                      </c:pt>
                      <c:pt idx="12">
                        <c:v>7</c:v>
                      </c:pt>
                      <c:pt idx="13">
                        <c:v>7</c:v>
                      </c:pt>
                      <c:pt idx="14">
                        <c:v>5</c:v>
                      </c:pt>
                      <c:pt idx="15">
                        <c:v>4</c:v>
                      </c:pt>
                      <c:pt idx="16">
                        <c:v>7</c:v>
                      </c:pt>
                      <c:pt idx="17">
                        <c:v>6</c:v>
                      </c:pt>
                      <c:pt idx="18">
                        <c:v>6</c:v>
                      </c:pt>
                      <c:pt idx="19">
                        <c:v>7</c:v>
                      </c:pt>
                      <c:pt idx="20">
                        <c:v>8</c:v>
                      </c:pt>
                      <c:pt idx="21">
                        <c:v>9</c:v>
                      </c:pt>
                      <c:pt idx="22">
                        <c:v>8</c:v>
                      </c:pt>
                      <c:pt idx="23">
                        <c:v>11</c:v>
                      </c:pt>
                      <c:pt idx="24">
                        <c:v>10</c:v>
                      </c:pt>
                      <c:pt idx="25">
                        <c:v>10</c:v>
                      </c:pt>
                      <c:pt idx="26">
                        <c:v>9</c:v>
                      </c:pt>
                      <c:pt idx="27">
                        <c:v>13</c:v>
                      </c:pt>
                      <c:pt idx="28">
                        <c:v>14</c:v>
                      </c:pt>
                      <c:pt idx="29">
                        <c:v>14</c:v>
                      </c:pt>
                      <c:pt idx="30">
                        <c:v>12</c:v>
                      </c:pt>
                      <c:pt idx="31">
                        <c:v>8</c:v>
                      </c:pt>
                      <c:pt idx="32">
                        <c:v>6</c:v>
                      </c:pt>
                      <c:pt idx="33">
                        <c:v>8</c:v>
                      </c:pt>
                      <c:pt idx="34">
                        <c:v>9</c:v>
                      </c:pt>
                      <c:pt idx="35">
                        <c:v>13</c:v>
                      </c:pt>
                      <c:pt idx="36">
                        <c:v>14</c:v>
                      </c:pt>
                      <c:pt idx="37">
                        <c:v>14</c:v>
                      </c:pt>
                      <c:pt idx="38">
                        <c:v>18</c:v>
                      </c:pt>
                      <c:pt idx="39">
                        <c:v>15</c:v>
                      </c:pt>
                      <c:pt idx="40">
                        <c:v>13</c:v>
                      </c:pt>
                      <c:pt idx="41">
                        <c:v>12</c:v>
                      </c:pt>
                      <c:pt idx="42">
                        <c:v>9</c:v>
                      </c:pt>
                      <c:pt idx="43">
                        <c:v>11</c:v>
                      </c:pt>
                      <c:pt idx="44">
                        <c:v>12</c:v>
                      </c:pt>
                      <c:pt idx="45">
                        <c:v>11</c:v>
                      </c:pt>
                      <c:pt idx="46">
                        <c:v>10</c:v>
                      </c:pt>
                      <c:pt idx="47">
                        <c:v>11</c:v>
                      </c:pt>
                      <c:pt idx="48">
                        <c:v>10</c:v>
                      </c:pt>
                      <c:pt idx="49">
                        <c:v>11</c:v>
                      </c:pt>
                      <c:pt idx="50">
                        <c:v>8</c:v>
                      </c:pt>
                      <c:pt idx="51">
                        <c:v>9</c:v>
                      </c:pt>
                      <c:pt idx="52">
                        <c:v>10</c:v>
                      </c:pt>
                      <c:pt idx="53">
                        <c:v>7</c:v>
                      </c:pt>
                      <c:pt idx="54">
                        <c:v>8</c:v>
                      </c:pt>
                      <c:pt idx="55">
                        <c:v>7</c:v>
                      </c:pt>
                      <c:pt idx="56">
                        <c:v>7</c:v>
                      </c:pt>
                      <c:pt idx="57">
                        <c:v>10</c:v>
                      </c:pt>
                      <c:pt idx="58">
                        <c:v>5</c:v>
                      </c:pt>
                      <c:pt idx="59">
                        <c:v>7</c:v>
                      </c:pt>
                      <c:pt idx="60">
                        <c:v>6</c:v>
                      </c:pt>
                      <c:pt idx="61">
                        <c:v>7</c:v>
                      </c:pt>
                      <c:pt idx="62">
                        <c:v>5</c:v>
                      </c:pt>
                      <c:pt idx="63">
                        <c:v>5</c:v>
                      </c:pt>
                      <c:pt idx="64">
                        <c:v>5</c:v>
                      </c:pt>
                      <c:pt idx="65">
                        <c:v>4</c:v>
                      </c:pt>
                      <c:pt idx="66">
                        <c:v>7</c:v>
                      </c:pt>
                      <c:pt idx="67">
                        <c:v>3</c:v>
                      </c:pt>
                      <c:pt idx="68">
                        <c:v>5</c:v>
                      </c:pt>
                      <c:pt idx="69">
                        <c:v>7</c:v>
                      </c:pt>
                      <c:pt idx="70">
                        <c:v>9</c:v>
                      </c:pt>
                      <c:pt idx="71">
                        <c:v>9</c:v>
                      </c:pt>
                      <c:pt idx="72">
                        <c:v>8</c:v>
                      </c:pt>
                      <c:pt idx="73">
                        <c:v>10</c:v>
                      </c:pt>
                      <c:pt idx="74">
                        <c:v>13</c:v>
                      </c:pt>
                      <c:pt idx="75">
                        <c:v>11</c:v>
                      </c:pt>
                      <c:pt idx="76">
                        <c:v>13</c:v>
                      </c:pt>
                      <c:pt idx="77">
                        <c:v>12</c:v>
                      </c:pt>
                      <c:pt idx="78">
                        <c:v>10</c:v>
                      </c:pt>
                      <c:pt idx="79">
                        <c:v>10</c:v>
                      </c:pt>
                      <c:pt idx="80">
                        <c:v>11</c:v>
                      </c:pt>
                      <c:pt idx="81">
                        <c:v>11</c:v>
                      </c:pt>
                      <c:pt idx="82">
                        <c:v>14</c:v>
                      </c:pt>
                      <c:pt idx="83">
                        <c:v>12</c:v>
                      </c:pt>
                      <c:pt idx="84">
                        <c:v>9</c:v>
                      </c:pt>
                      <c:pt idx="85">
                        <c:v>7</c:v>
                      </c:pt>
                      <c:pt idx="86">
                        <c:v>6</c:v>
                      </c:pt>
                      <c:pt idx="87">
                        <c:v>7</c:v>
                      </c:pt>
                      <c:pt idx="88">
                        <c:v>10</c:v>
                      </c:pt>
                      <c:pt idx="89">
                        <c:v>12</c:v>
                      </c:pt>
                      <c:pt idx="90">
                        <c:v>13</c:v>
                      </c:pt>
                      <c:pt idx="91">
                        <c:v>14</c:v>
                      </c:pt>
                      <c:pt idx="92">
                        <c:v>15</c:v>
                      </c:pt>
                      <c:pt idx="93">
                        <c:v>14</c:v>
                      </c:pt>
                      <c:pt idx="94">
                        <c:v>14</c:v>
                      </c:pt>
                      <c:pt idx="95">
                        <c:v>13</c:v>
                      </c:pt>
                      <c:pt idx="96">
                        <c:v>10</c:v>
                      </c:pt>
                      <c:pt idx="97">
                        <c:v>7</c:v>
                      </c:pt>
                      <c:pt idx="98">
                        <c:v>9</c:v>
                      </c:pt>
                      <c:pt idx="99">
                        <c:v>11</c:v>
                      </c:pt>
                      <c:pt idx="100">
                        <c:v>11</c:v>
                      </c:pt>
                      <c:pt idx="101">
                        <c:v>8</c:v>
                      </c:pt>
                      <c:pt idx="102">
                        <c:v>6</c:v>
                      </c:pt>
                      <c:pt idx="103">
                        <c:v>9</c:v>
                      </c:pt>
                      <c:pt idx="104">
                        <c:v>8</c:v>
                      </c:pt>
                    </c:numCache>
                  </c:numRef>
                </c:val>
                <c:extLst xmlns:c15="http://schemas.microsoft.com/office/drawing/2012/chart">
                  <c:ext xmlns:c16="http://schemas.microsoft.com/office/drawing/2014/chart" uri="{C3380CC4-5D6E-409C-BE32-E72D297353CC}">
                    <c16:uniqueId val="{00000058-4C01-4381-9874-374E1597C4A7}"/>
                  </c:ext>
                </c:extLst>
              </c15:ser>
            </c15:filteredAreaSeries>
            <c15:filteredAreaSeries>
              <c15:ser>
                <c:idx val="88"/>
                <c:order val="88"/>
                <c:tx>
                  <c:strRef>
                    <c:extLst xmlns:c15="http://schemas.microsoft.com/office/drawing/2012/chart">
                      <c:ext xmlns:c15="http://schemas.microsoft.com/office/drawing/2012/chart" uri="{02D57815-91ED-43cb-92C2-25804820EDAC}">
                        <c15:formulaRef>
                          <c15:sqref>'Table for graphs 25-27'!$A$90</c15:sqref>
                        </c15:formulaRef>
                      </c:ext>
                    </c:extLst>
                    <c:strCache>
                      <c:ptCount val="1"/>
                      <c:pt idx="0">
                        <c:v>Urological - Reported &gt;103 days</c:v>
                      </c:pt>
                    </c:strCache>
                  </c:strRef>
                </c:tx>
                <c:spPr>
                  <a:solidFill>
                    <a:schemeClr val="accent5">
                      <a:lumMod val="5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25-27'!$B$90:$FA$90</c15:sqref>
                        </c15:formulaRef>
                      </c:ext>
                    </c:extLst>
                    <c:numCache>
                      <c:formatCode>General</c:formatCode>
                      <c:ptCount val="156"/>
                      <c:pt idx="0">
                        <c:v>20</c:v>
                      </c:pt>
                      <c:pt idx="1">
                        <c:v>20</c:v>
                      </c:pt>
                      <c:pt idx="2">
                        <c:v>18</c:v>
                      </c:pt>
                      <c:pt idx="3">
                        <c:v>19</c:v>
                      </c:pt>
                      <c:pt idx="4">
                        <c:v>18</c:v>
                      </c:pt>
                      <c:pt idx="5">
                        <c:v>19</c:v>
                      </c:pt>
                      <c:pt idx="6">
                        <c:v>17</c:v>
                      </c:pt>
                      <c:pt idx="7">
                        <c:v>18</c:v>
                      </c:pt>
                      <c:pt idx="8">
                        <c:v>19</c:v>
                      </c:pt>
                      <c:pt idx="9">
                        <c:v>20</c:v>
                      </c:pt>
                      <c:pt idx="10">
                        <c:v>16</c:v>
                      </c:pt>
                      <c:pt idx="11">
                        <c:v>14</c:v>
                      </c:pt>
                      <c:pt idx="12">
                        <c:v>13</c:v>
                      </c:pt>
                      <c:pt idx="13">
                        <c:v>10</c:v>
                      </c:pt>
                      <c:pt idx="14">
                        <c:v>9</c:v>
                      </c:pt>
                      <c:pt idx="15">
                        <c:v>14</c:v>
                      </c:pt>
                      <c:pt idx="16">
                        <c:v>12</c:v>
                      </c:pt>
                      <c:pt idx="17">
                        <c:v>14</c:v>
                      </c:pt>
                      <c:pt idx="18">
                        <c:v>16</c:v>
                      </c:pt>
                      <c:pt idx="19">
                        <c:v>16</c:v>
                      </c:pt>
                      <c:pt idx="20">
                        <c:v>13</c:v>
                      </c:pt>
                      <c:pt idx="21">
                        <c:v>14</c:v>
                      </c:pt>
                      <c:pt idx="22">
                        <c:v>14</c:v>
                      </c:pt>
                      <c:pt idx="23">
                        <c:v>12</c:v>
                      </c:pt>
                      <c:pt idx="24">
                        <c:v>12</c:v>
                      </c:pt>
                      <c:pt idx="25">
                        <c:v>15</c:v>
                      </c:pt>
                      <c:pt idx="26">
                        <c:v>15</c:v>
                      </c:pt>
                      <c:pt idx="27">
                        <c:v>12</c:v>
                      </c:pt>
                      <c:pt idx="28">
                        <c:v>13</c:v>
                      </c:pt>
                      <c:pt idx="29">
                        <c:v>15</c:v>
                      </c:pt>
                      <c:pt idx="30">
                        <c:v>15</c:v>
                      </c:pt>
                      <c:pt idx="31">
                        <c:v>14</c:v>
                      </c:pt>
                      <c:pt idx="32">
                        <c:v>9</c:v>
                      </c:pt>
                      <c:pt idx="33">
                        <c:v>7</c:v>
                      </c:pt>
                      <c:pt idx="34">
                        <c:v>6</c:v>
                      </c:pt>
                      <c:pt idx="35">
                        <c:v>10</c:v>
                      </c:pt>
                      <c:pt idx="36">
                        <c:v>9</c:v>
                      </c:pt>
                      <c:pt idx="37">
                        <c:v>6</c:v>
                      </c:pt>
                      <c:pt idx="38">
                        <c:v>8</c:v>
                      </c:pt>
                      <c:pt idx="39">
                        <c:v>11</c:v>
                      </c:pt>
                      <c:pt idx="40">
                        <c:v>12</c:v>
                      </c:pt>
                      <c:pt idx="41">
                        <c:v>9</c:v>
                      </c:pt>
                      <c:pt idx="42">
                        <c:v>7</c:v>
                      </c:pt>
                      <c:pt idx="43">
                        <c:v>11</c:v>
                      </c:pt>
                      <c:pt idx="44">
                        <c:v>10</c:v>
                      </c:pt>
                      <c:pt idx="45">
                        <c:v>9</c:v>
                      </c:pt>
                      <c:pt idx="46">
                        <c:v>12</c:v>
                      </c:pt>
                      <c:pt idx="47">
                        <c:v>11</c:v>
                      </c:pt>
                      <c:pt idx="48">
                        <c:v>15</c:v>
                      </c:pt>
                      <c:pt idx="49">
                        <c:v>11</c:v>
                      </c:pt>
                      <c:pt idx="50">
                        <c:v>13</c:v>
                      </c:pt>
                      <c:pt idx="51">
                        <c:v>17</c:v>
                      </c:pt>
                      <c:pt idx="52">
                        <c:v>13</c:v>
                      </c:pt>
                      <c:pt idx="53">
                        <c:v>10</c:v>
                      </c:pt>
                      <c:pt idx="54">
                        <c:v>11</c:v>
                      </c:pt>
                      <c:pt idx="55">
                        <c:v>15</c:v>
                      </c:pt>
                      <c:pt idx="56">
                        <c:v>16</c:v>
                      </c:pt>
                      <c:pt idx="57">
                        <c:v>18</c:v>
                      </c:pt>
                      <c:pt idx="58">
                        <c:v>21</c:v>
                      </c:pt>
                      <c:pt idx="59">
                        <c:v>22</c:v>
                      </c:pt>
                      <c:pt idx="60">
                        <c:v>16</c:v>
                      </c:pt>
                      <c:pt idx="61">
                        <c:v>16</c:v>
                      </c:pt>
                      <c:pt idx="62">
                        <c:v>14</c:v>
                      </c:pt>
                      <c:pt idx="63">
                        <c:v>14</c:v>
                      </c:pt>
                      <c:pt idx="64">
                        <c:v>19</c:v>
                      </c:pt>
                      <c:pt idx="65">
                        <c:v>22</c:v>
                      </c:pt>
                      <c:pt idx="66">
                        <c:v>17</c:v>
                      </c:pt>
                      <c:pt idx="67">
                        <c:v>16</c:v>
                      </c:pt>
                      <c:pt idx="68">
                        <c:v>20</c:v>
                      </c:pt>
                      <c:pt idx="69">
                        <c:v>22</c:v>
                      </c:pt>
                      <c:pt idx="70">
                        <c:v>29</c:v>
                      </c:pt>
                      <c:pt idx="71">
                        <c:v>25</c:v>
                      </c:pt>
                      <c:pt idx="72">
                        <c:v>31</c:v>
                      </c:pt>
                      <c:pt idx="73">
                        <c:v>28</c:v>
                      </c:pt>
                      <c:pt idx="74">
                        <c:v>27</c:v>
                      </c:pt>
                      <c:pt idx="75">
                        <c:v>24</c:v>
                      </c:pt>
                      <c:pt idx="76">
                        <c:v>26</c:v>
                      </c:pt>
                      <c:pt idx="77">
                        <c:v>21</c:v>
                      </c:pt>
                      <c:pt idx="78">
                        <c:v>18</c:v>
                      </c:pt>
                      <c:pt idx="79">
                        <c:v>19</c:v>
                      </c:pt>
                      <c:pt idx="80">
                        <c:v>20</c:v>
                      </c:pt>
                      <c:pt idx="81">
                        <c:v>22</c:v>
                      </c:pt>
                      <c:pt idx="82">
                        <c:v>22</c:v>
                      </c:pt>
                      <c:pt idx="83">
                        <c:v>22</c:v>
                      </c:pt>
                      <c:pt idx="84">
                        <c:v>25</c:v>
                      </c:pt>
                      <c:pt idx="85">
                        <c:v>27</c:v>
                      </c:pt>
                      <c:pt idx="86">
                        <c:v>25</c:v>
                      </c:pt>
                      <c:pt idx="87">
                        <c:v>23</c:v>
                      </c:pt>
                      <c:pt idx="88">
                        <c:v>21</c:v>
                      </c:pt>
                      <c:pt idx="89">
                        <c:v>20</c:v>
                      </c:pt>
                      <c:pt idx="90">
                        <c:v>21</c:v>
                      </c:pt>
                      <c:pt idx="91">
                        <c:v>23</c:v>
                      </c:pt>
                      <c:pt idx="92">
                        <c:v>22</c:v>
                      </c:pt>
                      <c:pt idx="93">
                        <c:v>20</c:v>
                      </c:pt>
                      <c:pt idx="94">
                        <c:v>23</c:v>
                      </c:pt>
                      <c:pt idx="95">
                        <c:v>24</c:v>
                      </c:pt>
                      <c:pt idx="96">
                        <c:v>22</c:v>
                      </c:pt>
                      <c:pt idx="97">
                        <c:v>26</c:v>
                      </c:pt>
                      <c:pt idx="98">
                        <c:v>28</c:v>
                      </c:pt>
                      <c:pt idx="99">
                        <c:v>36</c:v>
                      </c:pt>
                      <c:pt idx="100">
                        <c:v>35</c:v>
                      </c:pt>
                      <c:pt idx="101">
                        <c:v>32</c:v>
                      </c:pt>
                      <c:pt idx="102">
                        <c:v>35</c:v>
                      </c:pt>
                      <c:pt idx="103">
                        <c:v>33</c:v>
                      </c:pt>
                      <c:pt idx="104">
                        <c:v>36</c:v>
                      </c:pt>
                    </c:numCache>
                  </c:numRef>
                </c:val>
                <c:extLst xmlns:c15="http://schemas.microsoft.com/office/drawing/2012/chart">
                  <c:ext xmlns:c16="http://schemas.microsoft.com/office/drawing/2014/chart" uri="{C3380CC4-5D6E-409C-BE32-E72D297353CC}">
                    <c16:uniqueId val="{00000059-4C01-4381-9874-374E1597C4A7}"/>
                  </c:ext>
                </c:extLst>
              </c15:ser>
            </c15:filteredAreaSeries>
            <c15:filteredAreaSeries>
              <c15:ser>
                <c:idx val="90"/>
                <c:order val="90"/>
                <c:tx>
                  <c:strRef>
                    <c:extLst xmlns:c15="http://schemas.microsoft.com/office/drawing/2012/chart">
                      <c:ext xmlns:c15="http://schemas.microsoft.com/office/drawing/2012/chart" uri="{02D57815-91ED-43cb-92C2-25804820EDAC}">
                        <c15:formulaRef>
                          <c15:sqref>'Table for graphs 25-27'!$A$92</c15:sqref>
                        </c15:formulaRef>
                      </c:ext>
                    </c:extLst>
                    <c:strCache>
                      <c:ptCount val="1"/>
                      <c:pt idx="0">
                        <c:v>Acute Leukaemia - Reported Backlog Total</c:v>
                      </c:pt>
                    </c:strCache>
                  </c:strRef>
                </c:tx>
                <c:spPr>
                  <a:solidFill>
                    <a:schemeClr val="accent1">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25-27'!$B$92:$FA$92</c15:sqref>
                        </c15:formulaRef>
                      </c:ext>
                    </c:extLst>
                    <c:numCache>
                      <c:formatCode>0</c:formatCode>
                      <c:ptCount val="156"/>
                      <c:pt idx="0">
                        <c:v>0</c:v>
                      </c:pt>
                      <c:pt idx="1">
                        <c:v>0</c:v>
                      </c:pt>
                      <c:pt idx="2">
                        <c:v>1</c:v>
                      </c:pt>
                      <c:pt idx="3">
                        <c:v>1</c:v>
                      </c:pt>
                      <c:pt idx="4">
                        <c:v>1</c:v>
                      </c:pt>
                      <c:pt idx="5">
                        <c:v>1</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0</c:v>
                      </c:pt>
                      <c:pt idx="56" formatCode="General">
                        <c:v>0</c:v>
                      </c:pt>
                      <c:pt idx="57" formatCode="General">
                        <c:v>0</c:v>
                      </c:pt>
                      <c:pt idx="58" formatCode="General">
                        <c:v>0</c:v>
                      </c:pt>
                      <c:pt idx="59" formatCode="General">
                        <c:v>0</c:v>
                      </c:pt>
                      <c:pt idx="60" formatCode="General">
                        <c:v>0</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0</c:v>
                      </c:pt>
                      <c:pt idx="72" formatCode="General">
                        <c:v>0</c:v>
                      </c:pt>
                      <c:pt idx="73" formatCode="General">
                        <c:v>0</c:v>
                      </c:pt>
                      <c:pt idx="74" formatCode="General">
                        <c:v>0</c:v>
                      </c:pt>
                      <c:pt idx="75" formatCode="General">
                        <c:v>0</c:v>
                      </c:pt>
                      <c:pt idx="76" formatCode="General">
                        <c:v>0</c:v>
                      </c:pt>
                      <c:pt idx="77" formatCode="General">
                        <c:v>0</c:v>
                      </c:pt>
                      <c:pt idx="78" formatCode="General">
                        <c:v>0</c:v>
                      </c:pt>
                      <c:pt idx="79" formatCode="General">
                        <c:v>0</c:v>
                      </c:pt>
                      <c:pt idx="80" formatCode="General">
                        <c:v>0</c:v>
                      </c:pt>
                      <c:pt idx="81" formatCode="General">
                        <c:v>0</c:v>
                      </c:pt>
                      <c:pt idx="82" formatCode="General">
                        <c:v>0</c:v>
                      </c:pt>
                      <c:pt idx="83" formatCode="General">
                        <c:v>0</c:v>
                      </c:pt>
                      <c:pt idx="84" formatCode="General">
                        <c:v>0</c:v>
                      </c:pt>
                      <c:pt idx="85" formatCode="General">
                        <c:v>0</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0</c:v>
                      </c:pt>
                      <c:pt idx="99" formatCode="General">
                        <c:v>0</c:v>
                      </c:pt>
                      <c:pt idx="100" formatCode="General">
                        <c:v>0</c:v>
                      </c:pt>
                      <c:pt idx="101" formatCode="General">
                        <c:v>0</c:v>
                      </c:pt>
                      <c:pt idx="102" formatCode="General">
                        <c:v>0</c:v>
                      </c:pt>
                      <c:pt idx="103" formatCode="General">
                        <c:v>0</c:v>
                      </c:pt>
                      <c:pt idx="104" formatCode="General">
                        <c:v>0</c:v>
                      </c:pt>
                    </c:numCache>
                  </c:numRef>
                </c:val>
                <c:extLst xmlns:c15="http://schemas.microsoft.com/office/drawing/2012/chart">
                  <c:ext xmlns:c16="http://schemas.microsoft.com/office/drawing/2014/chart" uri="{C3380CC4-5D6E-409C-BE32-E72D297353CC}">
                    <c16:uniqueId val="{0000005B-4C01-4381-9874-374E1597C4A7}"/>
                  </c:ext>
                </c:extLst>
              </c15:ser>
            </c15:filteredAreaSeries>
            <c15:filteredAreaSeries>
              <c15:ser>
                <c:idx val="91"/>
                <c:order val="91"/>
                <c:tx>
                  <c:strRef>
                    <c:extLst xmlns:c15="http://schemas.microsoft.com/office/drawing/2012/chart">
                      <c:ext xmlns:c15="http://schemas.microsoft.com/office/drawing/2012/chart" uri="{02D57815-91ED-43cb-92C2-25804820EDAC}">
                        <c15:formulaRef>
                          <c15:sqref>'Table for graphs 25-27'!$A$93</c15:sqref>
                        </c15:formulaRef>
                      </c:ext>
                    </c:extLst>
                    <c:strCache>
                      <c:ptCount val="1"/>
                      <c:pt idx="0">
                        <c:v>Brain/CNS - Reported Backlog Total</c:v>
                      </c:pt>
                    </c:strCache>
                  </c:strRef>
                </c:tx>
                <c:spPr>
                  <a:solidFill>
                    <a:schemeClr val="accent2">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25-27'!$B$93:$FA$93</c15:sqref>
                        </c15:formulaRef>
                      </c:ext>
                    </c:extLst>
                    <c:numCache>
                      <c:formatCode>0</c:formatCode>
                      <c:ptCount val="15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1</c:v>
                      </c:pt>
                      <c:pt idx="20">
                        <c:v>1</c:v>
                      </c:pt>
                      <c:pt idx="21">
                        <c:v>0</c:v>
                      </c:pt>
                      <c:pt idx="22">
                        <c:v>0</c:v>
                      </c:pt>
                      <c:pt idx="23">
                        <c:v>0</c:v>
                      </c:pt>
                      <c:pt idx="24">
                        <c:v>0</c:v>
                      </c:pt>
                      <c:pt idx="25">
                        <c:v>0</c:v>
                      </c:pt>
                      <c:pt idx="26">
                        <c:v>1</c:v>
                      </c:pt>
                      <c:pt idx="27">
                        <c:v>1</c:v>
                      </c:pt>
                      <c:pt idx="28">
                        <c:v>1</c:v>
                      </c:pt>
                      <c:pt idx="29">
                        <c:v>1</c:v>
                      </c:pt>
                      <c:pt idx="30">
                        <c:v>1</c:v>
                      </c:pt>
                      <c:pt idx="31">
                        <c:v>1</c:v>
                      </c:pt>
                      <c:pt idx="32">
                        <c:v>1</c:v>
                      </c:pt>
                      <c:pt idx="33">
                        <c:v>0</c:v>
                      </c:pt>
                      <c:pt idx="34">
                        <c:v>0</c:v>
                      </c:pt>
                      <c:pt idx="35">
                        <c:v>0</c:v>
                      </c:pt>
                      <c:pt idx="36">
                        <c:v>0</c:v>
                      </c:pt>
                      <c:pt idx="37">
                        <c:v>0</c:v>
                      </c:pt>
                      <c:pt idx="38">
                        <c:v>0</c:v>
                      </c:pt>
                      <c:pt idx="39">
                        <c:v>1</c:v>
                      </c:pt>
                      <c:pt idx="40">
                        <c:v>1</c:v>
                      </c:pt>
                      <c:pt idx="41">
                        <c:v>1</c:v>
                      </c:pt>
                      <c:pt idx="42">
                        <c:v>2</c:v>
                      </c:pt>
                      <c:pt idx="43">
                        <c:v>1</c:v>
                      </c:pt>
                      <c:pt idx="44">
                        <c:v>2</c:v>
                      </c:pt>
                      <c:pt idx="45">
                        <c:v>2</c:v>
                      </c:pt>
                      <c:pt idx="46">
                        <c:v>2</c:v>
                      </c:pt>
                      <c:pt idx="47" formatCode="General">
                        <c:v>2</c:v>
                      </c:pt>
                      <c:pt idx="48" formatCode="General">
                        <c:v>2</c:v>
                      </c:pt>
                      <c:pt idx="49" formatCode="General">
                        <c:v>2</c:v>
                      </c:pt>
                      <c:pt idx="50" formatCode="General">
                        <c:v>3</c:v>
                      </c:pt>
                      <c:pt idx="51" formatCode="General">
                        <c:v>3</c:v>
                      </c:pt>
                      <c:pt idx="52" formatCode="General">
                        <c:v>2</c:v>
                      </c:pt>
                      <c:pt idx="53" formatCode="General">
                        <c:v>1</c:v>
                      </c:pt>
                      <c:pt idx="54" formatCode="General">
                        <c:v>1</c:v>
                      </c:pt>
                      <c:pt idx="55" formatCode="General">
                        <c:v>1</c:v>
                      </c:pt>
                      <c:pt idx="56" formatCode="General">
                        <c:v>1</c:v>
                      </c:pt>
                      <c:pt idx="57" formatCode="General">
                        <c:v>0</c:v>
                      </c:pt>
                      <c:pt idx="58" formatCode="General">
                        <c:v>0</c:v>
                      </c:pt>
                      <c:pt idx="59" formatCode="General">
                        <c:v>1</c:v>
                      </c:pt>
                      <c:pt idx="60" formatCode="General">
                        <c:v>1</c:v>
                      </c:pt>
                      <c:pt idx="61" formatCode="General">
                        <c:v>2</c:v>
                      </c:pt>
                      <c:pt idx="62" formatCode="General">
                        <c:v>1</c:v>
                      </c:pt>
                      <c:pt idx="63" formatCode="General">
                        <c:v>1</c:v>
                      </c:pt>
                      <c:pt idx="64" formatCode="General">
                        <c:v>2</c:v>
                      </c:pt>
                      <c:pt idx="65" formatCode="General">
                        <c:v>1</c:v>
                      </c:pt>
                      <c:pt idx="66" formatCode="General">
                        <c:v>0</c:v>
                      </c:pt>
                      <c:pt idx="67" formatCode="General">
                        <c:v>1</c:v>
                      </c:pt>
                      <c:pt idx="68" formatCode="General">
                        <c:v>0</c:v>
                      </c:pt>
                      <c:pt idx="69" formatCode="General">
                        <c:v>0</c:v>
                      </c:pt>
                      <c:pt idx="70" formatCode="General">
                        <c:v>0</c:v>
                      </c:pt>
                      <c:pt idx="71" formatCode="General">
                        <c:v>0</c:v>
                      </c:pt>
                      <c:pt idx="72" formatCode="General">
                        <c:v>0</c:v>
                      </c:pt>
                      <c:pt idx="73" formatCode="General">
                        <c:v>0</c:v>
                      </c:pt>
                      <c:pt idx="74" formatCode="General">
                        <c:v>1</c:v>
                      </c:pt>
                      <c:pt idx="75" formatCode="General">
                        <c:v>0</c:v>
                      </c:pt>
                      <c:pt idx="76" formatCode="General">
                        <c:v>0</c:v>
                      </c:pt>
                      <c:pt idx="77" formatCode="General">
                        <c:v>0</c:v>
                      </c:pt>
                      <c:pt idx="78" formatCode="General">
                        <c:v>0</c:v>
                      </c:pt>
                      <c:pt idx="79" formatCode="General">
                        <c:v>0</c:v>
                      </c:pt>
                      <c:pt idx="80" formatCode="General">
                        <c:v>1</c:v>
                      </c:pt>
                      <c:pt idx="81" formatCode="General">
                        <c:v>1</c:v>
                      </c:pt>
                      <c:pt idx="82" formatCode="General">
                        <c:v>1</c:v>
                      </c:pt>
                      <c:pt idx="83" formatCode="General">
                        <c:v>1</c:v>
                      </c:pt>
                      <c:pt idx="84" formatCode="General">
                        <c:v>1</c:v>
                      </c:pt>
                      <c:pt idx="85" formatCode="General">
                        <c:v>1</c:v>
                      </c:pt>
                      <c:pt idx="86" formatCode="General">
                        <c:v>0</c:v>
                      </c:pt>
                      <c:pt idx="87" formatCode="General">
                        <c:v>0</c:v>
                      </c:pt>
                      <c:pt idx="88" formatCode="General">
                        <c:v>0</c:v>
                      </c:pt>
                      <c:pt idx="89" formatCode="General">
                        <c:v>0</c:v>
                      </c:pt>
                      <c:pt idx="90" formatCode="General">
                        <c:v>0</c:v>
                      </c:pt>
                      <c:pt idx="91" formatCode="General">
                        <c:v>0</c:v>
                      </c:pt>
                      <c:pt idx="92" formatCode="General">
                        <c:v>0</c:v>
                      </c:pt>
                      <c:pt idx="93" formatCode="General">
                        <c:v>0</c:v>
                      </c:pt>
                      <c:pt idx="94" formatCode="General">
                        <c:v>0</c:v>
                      </c:pt>
                      <c:pt idx="95" formatCode="General">
                        <c:v>0</c:v>
                      </c:pt>
                      <c:pt idx="96" formatCode="General">
                        <c:v>0</c:v>
                      </c:pt>
                      <c:pt idx="97" formatCode="General">
                        <c:v>0</c:v>
                      </c:pt>
                      <c:pt idx="98" formatCode="General">
                        <c:v>1</c:v>
                      </c:pt>
                      <c:pt idx="99" formatCode="General">
                        <c:v>1</c:v>
                      </c:pt>
                      <c:pt idx="100" formatCode="General">
                        <c:v>1</c:v>
                      </c:pt>
                      <c:pt idx="101" formatCode="General">
                        <c:v>1</c:v>
                      </c:pt>
                      <c:pt idx="102" formatCode="General">
                        <c:v>0</c:v>
                      </c:pt>
                      <c:pt idx="103" formatCode="General">
                        <c:v>1</c:v>
                      </c:pt>
                      <c:pt idx="104" formatCode="General">
                        <c:v>1</c:v>
                      </c:pt>
                    </c:numCache>
                  </c:numRef>
                </c:val>
                <c:extLst xmlns:c15="http://schemas.microsoft.com/office/drawing/2012/chart">
                  <c:ext xmlns:c16="http://schemas.microsoft.com/office/drawing/2014/chart" uri="{C3380CC4-5D6E-409C-BE32-E72D297353CC}">
                    <c16:uniqueId val="{0000005C-4C01-4381-9874-374E1597C4A7}"/>
                  </c:ext>
                </c:extLst>
              </c15:ser>
            </c15:filteredAreaSeries>
            <c15:filteredAreaSeries>
              <c15:ser>
                <c:idx val="92"/>
                <c:order val="92"/>
                <c:tx>
                  <c:strRef>
                    <c:extLst xmlns:c15="http://schemas.microsoft.com/office/drawing/2012/chart">
                      <c:ext xmlns:c15="http://schemas.microsoft.com/office/drawing/2012/chart" uri="{02D57815-91ED-43cb-92C2-25804820EDAC}">
                        <c15:formulaRef>
                          <c15:sqref>'Table for graphs 25-27'!$A$94</c15:sqref>
                        </c15:formulaRef>
                      </c:ext>
                    </c:extLst>
                    <c:strCache>
                      <c:ptCount val="1"/>
                      <c:pt idx="0">
                        <c:v>Breast - Reported Backlog Total</c:v>
                      </c:pt>
                    </c:strCache>
                  </c:strRef>
                </c:tx>
                <c:spPr>
                  <a:solidFill>
                    <a:schemeClr val="accent3">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25-27'!$B$94:$FA$94</c15:sqref>
                        </c15:formulaRef>
                      </c:ext>
                    </c:extLst>
                    <c:numCache>
                      <c:formatCode>0</c:formatCode>
                      <c:ptCount val="156"/>
                      <c:pt idx="0">
                        <c:v>11</c:v>
                      </c:pt>
                      <c:pt idx="1">
                        <c:v>12</c:v>
                      </c:pt>
                      <c:pt idx="2">
                        <c:v>10</c:v>
                      </c:pt>
                      <c:pt idx="3">
                        <c:v>8</c:v>
                      </c:pt>
                      <c:pt idx="4">
                        <c:v>13</c:v>
                      </c:pt>
                      <c:pt idx="5">
                        <c:v>23</c:v>
                      </c:pt>
                      <c:pt idx="6">
                        <c:v>18</c:v>
                      </c:pt>
                      <c:pt idx="7">
                        <c:v>23</c:v>
                      </c:pt>
                      <c:pt idx="8">
                        <c:v>19</c:v>
                      </c:pt>
                      <c:pt idx="9">
                        <c:v>17</c:v>
                      </c:pt>
                      <c:pt idx="10">
                        <c:v>18</c:v>
                      </c:pt>
                      <c:pt idx="11">
                        <c:v>13</c:v>
                      </c:pt>
                      <c:pt idx="12">
                        <c:v>14</c:v>
                      </c:pt>
                      <c:pt idx="13">
                        <c:v>14</c:v>
                      </c:pt>
                      <c:pt idx="14">
                        <c:v>15</c:v>
                      </c:pt>
                      <c:pt idx="15">
                        <c:v>15</c:v>
                      </c:pt>
                      <c:pt idx="16">
                        <c:v>13</c:v>
                      </c:pt>
                      <c:pt idx="17">
                        <c:v>11</c:v>
                      </c:pt>
                      <c:pt idx="18">
                        <c:v>17</c:v>
                      </c:pt>
                      <c:pt idx="19">
                        <c:v>13</c:v>
                      </c:pt>
                      <c:pt idx="20">
                        <c:v>13</c:v>
                      </c:pt>
                      <c:pt idx="21">
                        <c:v>7</c:v>
                      </c:pt>
                      <c:pt idx="22">
                        <c:v>10</c:v>
                      </c:pt>
                      <c:pt idx="23">
                        <c:v>13</c:v>
                      </c:pt>
                      <c:pt idx="24">
                        <c:v>7</c:v>
                      </c:pt>
                      <c:pt idx="25">
                        <c:v>2</c:v>
                      </c:pt>
                      <c:pt idx="26">
                        <c:v>4</c:v>
                      </c:pt>
                      <c:pt idx="27">
                        <c:v>5</c:v>
                      </c:pt>
                      <c:pt idx="28">
                        <c:v>4</c:v>
                      </c:pt>
                      <c:pt idx="29">
                        <c:v>3</c:v>
                      </c:pt>
                      <c:pt idx="30">
                        <c:v>4</c:v>
                      </c:pt>
                      <c:pt idx="31">
                        <c:v>6</c:v>
                      </c:pt>
                      <c:pt idx="32">
                        <c:v>6</c:v>
                      </c:pt>
                      <c:pt idx="33">
                        <c:v>6</c:v>
                      </c:pt>
                      <c:pt idx="34">
                        <c:v>2</c:v>
                      </c:pt>
                      <c:pt idx="35">
                        <c:v>2</c:v>
                      </c:pt>
                      <c:pt idx="36">
                        <c:v>4</c:v>
                      </c:pt>
                      <c:pt idx="37">
                        <c:v>9</c:v>
                      </c:pt>
                      <c:pt idx="38">
                        <c:v>8</c:v>
                      </c:pt>
                      <c:pt idx="39">
                        <c:v>5</c:v>
                      </c:pt>
                      <c:pt idx="40">
                        <c:v>4</c:v>
                      </c:pt>
                      <c:pt idx="41">
                        <c:v>2</c:v>
                      </c:pt>
                      <c:pt idx="42">
                        <c:v>2</c:v>
                      </c:pt>
                      <c:pt idx="43">
                        <c:v>3</c:v>
                      </c:pt>
                      <c:pt idx="44">
                        <c:v>1</c:v>
                      </c:pt>
                      <c:pt idx="45">
                        <c:v>3</c:v>
                      </c:pt>
                      <c:pt idx="46">
                        <c:v>7</c:v>
                      </c:pt>
                      <c:pt idx="47" formatCode="General">
                        <c:v>5</c:v>
                      </c:pt>
                      <c:pt idx="48" formatCode="General">
                        <c:v>7</c:v>
                      </c:pt>
                      <c:pt idx="49" formatCode="General">
                        <c:v>7</c:v>
                      </c:pt>
                      <c:pt idx="50" formatCode="General">
                        <c:v>7</c:v>
                      </c:pt>
                      <c:pt idx="51" formatCode="General">
                        <c:v>6</c:v>
                      </c:pt>
                      <c:pt idx="52" formatCode="General">
                        <c:v>7</c:v>
                      </c:pt>
                      <c:pt idx="53" formatCode="General">
                        <c:v>6</c:v>
                      </c:pt>
                      <c:pt idx="54" formatCode="General">
                        <c:v>5</c:v>
                      </c:pt>
                      <c:pt idx="55" formatCode="General">
                        <c:v>5</c:v>
                      </c:pt>
                      <c:pt idx="56" formatCode="General">
                        <c:v>5</c:v>
                      </c:pt>
                      <c:pt idx="57" formatCode="General">
                        <c:v>2</c:v>
                      </c:pt>
                      <c:pt idx="58" formatCode="General">
                        <c:v>6</c:v>
                      </c:pt>
                      <c:pt idx="59" formatCode="General">
                        <c:v>5</c:v>
                      </c:pt>
                      <c:pt idx="60" formatCode="General">
                        <c:v>7</c:v>
                      </c:pt>
                      <c:pt idx="61" formatCode="General">
                        <c:v>4</c:v>
                      </c:pt>
                      <c:pt idx="62" formatCode="General">
                        <c:v>5</c:v>
                      </c:pt>
                      <c:pt idx="63" formatCode="General">
                        <c:v>4</c:v>
                      </c:pt>
                      <c:pt idx="64" formatCode="General">
                        <c:v>4</c:v>
                      </c:pt>
                      <c:pt idx="65" formatCode="General">
                        <c:v>3</c:v>
                      </c:pt>
                      <c:pt idx="66" formatCode="General">
                        <c:v>2</c:v>
                      </c:pt>
                      <c:pt idx="67" formatCode="General">
                        <c:v>4</c:v>
                      </c:pt>
                      <c:pt idx="68" formatCode="General">
                        <c:v>4</c:v>
                      </c:pt>
                      <c:pt idx="69" formatCode="General">
                        <c:v>5</c:v>
                      </c:pt>
                      <c:pt idx="70" formatCode="General">
                        <c:v>4</c:v>
                      </c:pt>
                      <c:pt idx="71" formatCode="General">
                        <c:v>3</c:v>
                      </c:pt>
                      <c:pt idx="72" formatCode="General">
                        <c:v>4</c:v>
                      </c:pt>
                      <c:pt idx="73" formatCode="General">
                        <c:v>5</c:v>
                      </c:pt>
                      <c:pt idx="74" formatCode="General">
                        <c:v>6</c:v>
                      </c:pt>
                      <c:pt idx="75" formatCode="General">
                        <c:v>9</c:v>
                      </c:pt>
                      <c:pt idx="76" formatCode="General">
                        <c:v>8</c:v>
                      </c:pt>
                      <c:pt idx="77" formatCode="General">
                        <c:v>9</c:v>
                      </c:pt>
                      <c:pt idx="78" formatCode="General">
                        <c:v>10</c:v>
                      </c:pt>
                      <c:pt idx="79" formatCode="General">
                        <c:v>8</c:v>
                      </c:pt>
                      <c:pt idx="80" formatCode="General">
                        <c:v>11</c:v>
                      </c:pt>
                      <c:pt idx="81" formatCode="General">
                        <c:v>9</c:v>
                      </c:pt>
                      <c:pt idx="82" formatCode="General">
                        <c:v>9</c:v>
                      </c:pt>
                      <c:pt idx="83" formatCode="General">
                        <c:v>10</c:v>
                      </c:pt>
                      <c:pt idx="84" formatCode="General">
                        <c:v>12</c:v>
                      </c:pt>
                      <c:pt idx="85" formatCode="General">
                        <c:v>11</c:v>
                      </c:pt>
                      <c:pt idx="86" formatCode="General">
                        <c:v>9</c:v>
                      </c:pt>
                      <c:pt idx="87" formatCode="General">
                        <c:v>8</c:v>
                      </c:pt>
                      <c:pt idx="88" formatCode="General">
                        <c:v>7</c:v>
                      </c:pt>
                      <c:pt idx="89" formatCode="General">
                        <c:v>4</c:v>
                      </c:pt>
                      <c:pt idx="90" formatCode="General">
                        <c:v>5</c:v>
                      </c:pt>
                      <c:pt idx="91" formatCode="General">
                        <c:v>7</c:v>
                      </c:pt>
                      <c:pt idx="92" formatCode="General">
                        <c:v>8</c:v>
                      </c:pt>
                      <c:pt idx="93" formatCode="General">
                        <c:v>8</c:v>
                      </c:pt>
                      <c:pt idx="94" formatCode="General">
                        <c:v>4</c:v>
                      </c:pt>
                      <c:pt idx="95" formatCode="General">
                        <c:v>7</c:v>
                      </c:pt>
                      <c:pt idx="96" formatCode="General">
                        <c:v>8</c:v>
                      </c:pt>
                      <c:pt idx="97" formatCode="General">
                        <c:v>7</c:v>
                      </c:pt>
                      <c:pt idx="98" formatCode="General">
                        <c:v>9</c:v>
                      </c:pt>
                      <c:pt idx="99" formatCode="General">
                        <c:v>8</c:v>
                      </c:pt>
                      <c:pt idx="100" formatCode="General">
                        <c:v>9</c:v>
                      </c:pt>
                      <c:pt idx="101" formatCode="General">
                        <c:v>11</c:v>
                      </c:pt>
                      <c:pt idx="102" formatCode="General">
                        <c:v>9</c:v>
                      </c:pt>
                      <c:pt idx="103" formatCode="General">
                        <c:v>7</c:v>
                      </c:pt>
                      <c:pt idx="104" formatCode="General">
                        <c:v>11</c:v>
                      </c:pt>
                    </c:numCache>
                  </c:numRef>
                </c:val>
                <c:extLst xmlns:c15="http://schemas.microsoft.com/office/drawing/2012/chart">
                  <c:ext xmlns:c16="http://schemas.microsoft.com/office/drawing/2014/chart" uri="{C3380CC4-5D6E-409C-BE32-E72D297353CC}">
                    <c16:uniqueId val="{0000005D-4C01-4381-9874-374E1597C4A7}"/>
                  </c:ext>
                </c:extLst>
              </c15:ser>
            </c15:filteredAreaSeries>
            <c15:filteredAreaSeries>
              <c15:ser>
                <c:idx val="93"/>
                <c:order val="93"/>
                <c:tx>
                  <c:strRef>
                    <c:extLst xmlns:c15="http://schemas.microsoft.com/office/drawing/2012/chart">
                      <c:ext xmlns:c15="http://schemas.microsoft.com/office/drawing/2012/chart" uri="{02D57815-91ED-43cb-92C2-25804820EDAC}">
                        <c15:formulaRef>
                          <c15:sqref>'Table for graphs 25-27'!$A$95</c15:sqref>
                        </c15:formulaRef>
                      </c:ext>
                    </c:extLst>
                    <c:strCache>
                      <c:ptCount val="1"/>
                      <c:pt idx="0">
                        <c:v>Children's cancer - Reported Backlog Total</c:v>
                      </c:pt>
                    </c:strCache>
                  </c:strRef>
                </c:tx>
                <c:spPr>
                  <a:solidFill>
                    <a:schemeClr val="accent4">
                      <a:lumMod val="70000"/>
                      <a:lumOff val="30000"/>
                    </a:schemeClr>
                  </a:solidFill>
                  <a:ln>
                    <a:noFill/>
                  </a:ln>
                  <a:effectLst/>
                </c:spP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25-27'!$B$95:$FA$95</c15:sqref>
                        </c15:formulaRef>
                      </c:ext>
                    </c:extLst>
                    <c:numCache>
                      <c:formatCode>0</c:formatCode>
                      <c:ptCount val="156"/>
                      <c:pt idx="0">
                        <c:v>0</c:v>
                      </c:pt>
                      <c:pt idx="1">
                        <c:v>0</c:v>
                      </c:pt>
                      <c:pt idx="2">
                        <c:v>0</c:v>
                      </c:pt>
                      <c:pt idx="3">
                        <c:v>1</c:v>
                      </c:pt>
                      <c:pt idx="4">
                        <c:v>0</c:v>
                      </c:pt>
                      <c:pt idx="5">
                        <c:v>0</c:v>
                      </c:pt>
                      <c:pt idx="6">
                        <c:v>0</c:v>
                      </c:pt>
                      <c:pt idx="7">
                        <c:v>0</c:v>
                      </c:pt>
                      <c:pt idx="8">
                        <c:v>0</c:v>
                      </c:pt>
                      <c:pt idx="9">
                        <c:v>0</c:v>
                      </c:pt>
                      <c:pt idx="10">
                        <c:v>0</c:v>
                      </c:pt>
                      <c:pt idx="11">
                        <c:v>0</c:v>
                      </c:pt>
                      <c:pt idx="12">
                        <c:v>1</c:v>
                      </c:pt>
                      <c:pt idx="13">
                        <c:v>0</c:v>
                      </c:pt>
                      <c:pt idx="14">
                        <c:v>0</c:v>
                      </c:pt>
                      <c:pt idx="15">
                        <c:v>0</c:v>
                      </c:pt>
                      <c:pt idx="16">
                        <c:v>0</c:v>
                      </c:pt>
                      <c:pt idx="17">
                        <c:v>0</c:v>
                      </c:pt>
                      <c:pt idx="18">
                        <c:v>0</c:v>
                      </c:pt>
                      <c:pt idx="19">
                        <c:v>0</c:v>
                      </c:pt>
                      <c:pt idx="20">
                        <c:v>0</c:v>
                      </c:pt>
                      <c:pt idx="21">
                        <c:v>0</c:v>
                      </c:pt>
                      <c:pt idx="22">
                        <c:v>1</c:v>
                      </c:pt>
                      <c:pt idx="23">
                        <c:v>1</c:v>
                      </c:pt>
                      <c:pt idx="24">
                        <c:v>1</c:v>
                      </c:pt>
                      <c:pt idx="25">
                        <c:v>3</c:v>
                      </c:pt>
                      <c:pt idx="26">
                        <c:v>3</c:v>
                      </c:pt>
                      <c:pt idx="27">
                        <c:v>2</c:v>
                      </c:pt>
                      <c:pt idx="28">
                        <c:v>3</c:v>
                      </c:pt>
                      <c:pt idx="29">
                        <c:v>3</c:v>
                      </c:pt>
                      <c:pt idx="30">
                        <c:v>2</c:v>
                      </c:pt>
                      <c:pt idx="31">
                        <c:v>1</c:v>
                      </c:pt>
                      <c:pt idx="32">
                        <c:v>2</c:v>
                      </c:pt>
                      <c:pt idx="33">
                        <c:v>1</c:v>
                      </c:pt>
                      <c:pt idx="34">
                        <c:v>1</c:v>
                      </c:pt>
                      <c:pt idx="35">
                        <c:v>2</c:v>
                      </c:pt>
                      <c:pt idx="36">
                        <c:v>2</c:v>
                      </c:pt>
                      <c:pt idx="37">
                        <c:v>1</c:v>
                      </c:pt>
                      <c:pt idx="38">
                        <c:v>1</c:v>
                      </c:pt>
                      <c:pt idx="39">
                        <c:v>1</c:v>
                      </c:pt>
                      <c:pt idx="40">
                        <c:v>1</c:v>
                      </c:pt>
                      <c:pt idx="41">
                        <c:v>0</c:v>
                      </c:pt>
                      <c:pt idx="42">
                        <c:v>1</c:v>
                      </c:pt>
                      <c:pt idx="43">
                        <c:v>0</c:v>
                      </c:pt>
                      <c:pt idx="44">
                        <c:v>1</c:v>
                      </c:pt>
                      <c:pt idx="45">
                        <c:v>1</c:v>
                      </c:pt>
                      <c:pt idx="46">
                        <c:v>0</c:v>
                      </c:pt>
                      <c:pt idx="47" formatCode="General">
                        <c:v>0</c:v>
                      </c:pt>
                      <c:pt idx="48" formatCode="General">
                        <c:v>0</c:v>
                      </c:pt>
                      <c:pt idx="49" formatCode="General">
                        <c:v>0</c:v>
                      </c:pt>
                      <c:pt idx="50" formatCode="General">
                        <c:v>0</c:v>
                      </c:pt>
                      <c:pt idx="51" formatCode="General">
                        <c:v>0</c:v>
                      </c:pt>
                      <c:pt idx="52" formatCode="General">
                        <c:v>0</c:v>
                      </c:pt>
                      <c:pt idx="53" formatCode="General">
                        <c:v>0</c:v>
                      </c:pt>
                      <c:pt idx="54" formatCode="General">
                        <c:v>0</c:v>
                      </c:pt>
                      <c:pt idx="55" formatCode="General">
                        <c:v>1</c:v>
                      </c:pt>
                      <c:pt idx="56" formatCode="General">
                        <c:v>0</c:v>
                      </c:pt>
                      <c:pt idx="57" formatCode="General">
                        <c:v>0</c:v>
                      </c:pt>
                      <c:pt idx="58" formatCode="General">
                        <c:v>0</c:v>
                      </c:pt>
                      <c:pt idx="59" formatCode="General">
                        <c:v>1</c:v>
                      </c:pt>
                      <c:pt idx="60" formatCode="General">
                        <c:v>1</c:v>
                      </c:pt>
                      <c:pt idx="61" formatCode="General">
                        <c:v>0</c:v>
                      </c:pt>
                      <c:pt idx="62" formatCode="General">
                        <c:v>0</c:v>
                      </c:pt>
                      <c:pt idx="63" formatCode="General">
                        <c:v>0</c:v>
                      </c:pt>
                      <c:pt idx="64" formatCode="General">
                        <c:v>0</c:v>
                      </c:pt>
                      <c:pt idx="65" formatCode="General">
                        <c:v>0</c:v>
                      </c:pt>
                      <c:pt idx="66" formatCode="General">
                        <c:v>0</c:v>
                      </c:pt>
                      <c:pt idx="67" formatCode="General">
                        <c:v>0</c:v>
                      </c:pt>
                      <c:pt idx="68" formatCode="General">
                        <c:v>0</c:v>
                      </c:pt>
                      <c:pt idx="69" formatCode="General">
                        <c:v>0</c:v>
                      </c:pt>
                      <c:pt idx="70" formatCode="General">
                        <c:v>0</c:v>
                      </c:pt>
                      <c:pt idx="71" formatCode="General">
                        <c:v>1</c:v>
                      </c:pt>
                      <c:pt idx="72" formatCode="General">
                        <c:v>1</c:v>
                      </c:pt>
                      <c:pt idx="73" formatCode="General">
                        <c:v>1</c:v>
                      </c:pt>
                      <c:pt idx="74" formatCode="General">
                        <c:v>1</c:v>
                      </c:pt>
                      <c:pt idx="75" formatCode="General">
                        <c:v>0</c:v>
                      </c:pt>
                      <c:pt idx="76" formatCode="General">
                        <c:v>0</c:v>
                      </c:pt>
                      <c:pt idx="77" formatCode="General">
                        <c:v>1</c:v>
                      </c:pt>
                      <c:pt idx="78" formatCode="General">
                        <c:v>1</c:v>
                      </c:pt>
                      <c:pt idx="79" formatCode="General">
                        <c:v>0</c:v>
                      </c:pt>
                      <c:pt idx="80" formatCode="General">
                        <c:v>0</c:v>
                      </c:pt>
                      <c:pt idx="81" formatCode="General">
                        <c:v>1</c:v>
                      </c:pt>
                      <c:pt idx="82" formatCode="General">
                        <c:v>0</c:v>
                      </c:pt>
                      <c:pt idx="83" formatCode="General">
                        <c:v>2</c:v>
                      </c:pt>
                      <c:pt idx="84" formatCode="General">
                        <c:v>1</c:v>
                      </c:pt>
                      <c:pt idx="85" formatCode="General">
                        <c:v>0</c:v>
                      </c:pt>
                      <c:pt idx="86" formatCode="General">
                        <c:v>0</c:v>
                      </c:pt>
                      <c:pt idx="87" formatCode="General">
                        <c:v>0</c:v>
                      </c:pt>
                      <c:pt idx="88" formatCode="General">
                        <c:v>0</c:v>
                      </c:pt>
                      <c:pt idx="89" formatCode="General">
                        <c:v>0</c:v>
                      </c:pt>
                      <c:pt idx="90" formatCode="General">
                        <c:v>0</c:v>
                      </c:pt>
                      <c:pt idx="91" formatCode="General">
                        <c:v>2</c:v>
                      </c:pt>
                      <c:pt idx="92" formatCode="General">
                        <c:v>1</c:v>
                      </c:pt>
                      <c:pt idx="93" formatCode="General">
                        <c:v>4</c:v>
                      </c:pt>
                      <c:pt idx="94" formatCode="General">
                        <c:v>2</c:v>
                      </c:pt>
                      <c:pt idx="95" formatCode="General">
                        <c:v>1</c:v>
                      </c:pt>
                      <c:pt idx="96" formatCode="General">
                        <c:v>1</c:v>
                      </c:pt>
                      <c:pt idx="97" formatCode="General">
                        <c:v>1</c:v>
                      </c:pt>
                      <c:pt idx="98" formatCode="General">
                        <c:v>1</c:v>
                      </c:pt>
                      <c:pt idx="99" formatCode="General">
                        <c:v>1</c:v>
                      </c:pt>
                      <c:pt idx="100" formatCode="General">
                        <c:v>1</c:v>
                      </c:pt>
                      <c:pt idx="101" formatCode="General">
                        <c:v>0</c:v>
                      </c:pt>
                      <c:pt idx="102" formatCode="General">
                        <c:v>0</c:v>
                      </c:pt>
                      <c:pt idx="103" formatCode="General">
                        <c:v>0</c:v>
                      </c:pt>
                      <c:pt idx="104" formatCode="General">
                        <c:v>0</c:v>
                      </c:pt>
                    </c:numCache>
                  </c:numRef>
                </c:val>
                <c:extLst xmlns:c15="http://schemas.microsoft.com/office/drawing/2012/chart">
                  <c:ext xmlns:c16="http://schemas.microsoft.com/office/drawing/2014/chart" uri="{C3380CC4-5D6E-409C-BE32-E72D297353CC}">
                    <c16:uniqueId val="{0000005E-4C01-4381-9874-374E1597C4A7}"/>
                  </c:ext>
                </c:extLst>
              </c15:ser>
            </c15:filteredAreaSeries>
          </c:ext>
        </c:extLst>
      </c:areaChart>
      <c:lineChart>
        <c:grouping val="standard"/>
        <c:varyColors val="0"/>
        <c:ser>
          <c:idx val="104"/>
          <c:order val="104"/>
          <c:tx>
            <c:strRef>
              <c:f>'Table for graphs 25-27'!$A$106</c:f>
              <c:strCache>
                <c:ptCount val="1"/>
                <c:pt idx="0">
                  <c:v>Total Reported Backlog All Sites</c:v>
                </c:pt>
              </c:strCache>
            </c:strRef>
          </c:tx>
          <c:spPr>
            <a:ln w="28575" cap="rnd">
              <a:solidFill>
                <a:schemeClr val="tx1">
                  <a:lumMod val="75000"/>
                  <a:lumOff val="25000"/>
                </a:schemeClr>
              </a:solidFill>
              <a:round/>
            </a:ln>
            <a:effectLst/>
          </c:spPr>
          <c:marker>
            <c:symbol val="none"/>
          </c:marker>
          <c:dLbls>
            <c:spPr>
              <a:noFill/>
              <a:ln>
                <a:noFill/>
              </a:ln>
              <a:effectLst/>
            </c:spPr>
            <c:txPr>
              <a:bodyPr rot="-5400000" spcFirstLastPara="1" vertOverflow="ellipsis" wrap="square" lIns="38100" tIns="19050" rIns="38100" bIns="19050" anchor="ctr" anchorCtr="1">
                <a:spAutoFit/>
              </a:bodyPr>
              <a:lstStyle/>
              <a:p>
                <a:pPr>
                  <a:defRPr sz="1600" b="0" i="0" u="none" strike="noStrike" kern="1200" baseline="0">
                    <a:solidFill>
                      <a:sysClr val="windowText" lastClr="000000"/>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'Table for graphs 25-27'!$B$1:$FA$1</c:f>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f>'Table for graphs 25-27'!$B$106:$FA$106</c:f>
              <c:numCache>
                <c:formatCode>0</c:formatCode>
                <c:ptCount val="156"/>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196</c:v>
                </c:pt>
                <c:pt idx="53">
                  <c:v>207</c:v>
                </c:pt>
                <c:pt idx="54">
                  <c:v>235</c:v>
                </c:pt>
                <c:pt idx="55">
                  <c:v>305</c:v>
                </c:pt>
                <c:pt idx="56">
                  <c:v>285</c:v>
                </c:pt>
                <c:pt idx="57">
                  <c:v>265</c:v>
                </c:pt>
                <c:pt idx="58">
                  <c:v>285</c:v>
                </c:pt>
                <c:pt idx="59">
                  <c:v>290</c:v>
                </c:pt>
                <c:pt idx="60">
                  <c:v>271</c:v>
                </c:pt>
                <c:pt idx="61">
                  <c:v>261</c:v>
                </c:pt>
                <c:pt idx="62">
                  <c:v>264</c:v>
                </c:pt>
                <c:pt idx="63">
                  <c:v>247</c:v>
                </c:pt>
                <c:pt idx="64">
                  <c:v>253</c:v>
                </c:pt>
                <c:pt idx="65">
                  <c:v>273</c:v>
                </c:pt>
                <c:pt idx="66">
                  <c:v>250</c:v>
                </c:pt>
                <c:pt idx="67">
                  <c:v>255</c:v>
                </c:pt>
                <c:pt idx="68">
                  <c:v>251</c:v>
                </c:pt>
                <c:pt idx="69">
                  <c:v>275</c:v>
                </c:pt>
                <c:pt idx="70">
                  <c:v>272</c:v>
                </c:pt>
                <c:pt idx="71">
                  <c:v>289</c:v>
                </c:pt>
                <c:pt idx="72">
                  <c:v>295</c:v>
                </c:pt>
                <c:pt idx="73">
                  <c:v>323</c:v>
                </c:pt>
                <c:pt idx="74">
                  <c:v>355</c:v>
                </c:pt>
                <c:pt idx="75">
                  <c:v>357</c:v>
                </c:pt>
                <c:pt idx="76">
                  <c:v>361</c:v>
                </c:pt>
                <c:pt idx="77">
                  <c:v>331</c:v>
                </c:pt>
                <c:pt idx="78">
                  <c:v>343</c:v>
                </c:pt>
                <c:pt idx="79">
                  <c:v>360</c:v>
                </c:pt>
                <c:pt idx="80">
                  <c:v>355</c:v>
                </c:pt>
                <c:pt idx="81">
                  <c:v>363</c:v>
                </c:pt>
                <c:pt idx="82">
                  <c:v>352</c:v>
                </c:pt>
                <c:pt idx="83">
                  <c:v>342</c:v>
                </c:pt>
                <c:pt idx="84">
                  <c:v>324</c:v>
                </c:pt>
                <c:pt idx="85">
                  <c:v>303</c:v>
                </c:pt>
                <c:pt idx="86">
                  <c:v>313</c:v>
                </c:pt>
                <c:pt idx="87">
                  <c:v>312</c:v>
                </c:pt>
                <c:pt idx="88">
                  <c:v>312</c:v>
                </c:pt>
                <c:pt idx="89">
                  <c:v>298</c:v>
                </c:pt>
                <c:pt idx="90">
                  <c:v>335</c:v>
                </c:pt>
                <c:pt idx="91">
                  <c:v>358</c:v>
                </c:pt>
                <c:pt idx="92">
                  <c:v>349</c:v>
                </c:pt>
                <c:pt idx="93">
                  <c:v>338</c:v>
                </c:pt>
                <c:pt idx="94">
                  <c:v>330</c:v>
                </c:pt>
                <c:pt idx="95">
                  <c:v>309</c:v>
                </c:pt>
                <c:pt idx="96">
                  <c:v>318</c:v>
                </c:pt>
                <c:pt idx="97">
                  <c:v>334</c:v>
                </c:pt>
                <c:pt idx="98">
                  <c:v>324</c:v>
                </c:pt>
                <c:pt idx="99">
                  <c:v>323</c:v>
                </c:pt>
                <c:pt idx="100">
                  <c:v>314</c:v>
                </c:pt>
                <c:pt idx="101">
                  <c:v>311</c:v>
                </c:pt>
                <c:pt idx="102">
                  <c:v>326</c:v>
                </c:pt>
                <c:pt idx="103">
                  <c:v>359</c:v>
                </c:pt>
                <c:pt idx="104">
                  <c:v>399</c:v>
                </c:pt>
              </c:numCache>
            </c:numRef>
          </c:val>
          <c:smooth val="0"/>
          <c:extLst>
            <c:ext xmlns:c16="http://schemas.microsoft.com/office/drawing/2014/chart" uri="{C3380CC4-5D6E-409C-BE32-E72D297353CC}">
              <c16:uniqueId val="{00000002-4C01-4381-9874-374E1597C4A7}"/>
            </c:ext>
          </c:extLst>
        </c:ser>
        <c:dLbls>
          <c:showLegendKey val="0"/>
          <c:showVal val="0"/>
          <c:showCatName val="0"/>
          <c:showSerName val="0"/>
          <c:showPercent val="0"/>
          <c:showBubbleSize val="0"/>
        </c:dLbls>
        <c:marker val="1"/>
        <c:smooth val="0"/>
        <c:axId val="545995631"/>
        <c:axId val="545998543"/>
        <c:extLst>
          <c:ext xmlns:c15="http://schemas.microsoft.com/office/drawing/2012/chart" uri="{02D57815-91ED-43cb-92C2-25804820EDAC}">
            <c15:filteredLineSeries>
              <c15:ser>
                <c:idx val="89"/>
                <c:order val="89"/>
                <c:tx>
                  <c:strRef>
                    <c:extLst>
                      <c:ext uri="{02D57815-91ED-43cb-92C2-25804820EDAC}">
                        <c15:formulaRef>
                          <c15:sqref>'Table for graphs 25-27'!$A$91</c15:sqref>
                        </c15:formulaRef>
                      </c:ext>
                    </c:extLst>
                    <c:strCache>
                      <c:ptCount val="1"/>
                      <c:pt idx="0">
                        <c:v>Reported &gt;103 days All Sites</c:v>
                      </c:pt>
                    </c:strCache>
                  </c:strRef>
                </c:tx>
                <c:spPr>
                  <a:ln w="28575" cap="rnd">
                    <a:solidFill>
                      <a:schemeClr val="accent6">
                        <a:lumMod val="50000"/>
                      </a:schemeClr>
                    </a:solidFill>
                    <a:round/>
                  </a:ln>
                  <a:effectLst/>
                </c:spPr>
                <c:marker>
                  <c:symbol val="none"/>
                </c:marker>
                <c:cat>
                  <c:numRef>
                    <c:extLst>
                      <c:ex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c:ext uri="{02D57815-91ED-43cb-92C2-25804820EDAC}">
                        <c15:formulaRef>
                          <c15:sqref>'Table for graphs 25-27'!$B$91:$FA$91</c15:sqref>
                        </c15:formulaRef>
                      </c:ext>
                    </c:extLst>
                    <c:numCache>
                      <c:formatCode>0</c:formatCode>
                      <c:ptCount val="156"/>
                      <c:pt idx="0">
                        <c:v>74</c:v>
                      </c:pt>
                      <c:pt idx="1">
                        <c:v>68</c:v>
                      </c:pt>
                      <c:pt idx="2">
                        <c:v>63</c:v>
                      </c:pt>
                      <c:pt idx="3">
                        <c:v>66</c:v>
                      </c:pt>
                      <c:pt idx="4">
                        <c:v>68</c:v>
                      </c:pt>
                      <c:pt idx="5">
                        <c:v>75</c:v>
                      </c:pt>
                      <c:pt idx="6">
                        <c:v>67</c:v>
                      </c:pt>
                      <c:pt idx="7">
                        <c:v>76</c:v>
                      </c:pt>
                      <c:pt idx="8">
                        <c:v>83</c:v>
                      </c:pt>
                      <c:pt idx="9">
                        <c:v>86</c:v>
                      </c:pt>
                      <c:pt idx="10">
                        <c:v>81</c:v>
                      </c:pt>
                      <c:pt idx="11">
                        <c:v>76</c:v>
                      </c:pt>
                      <c:pt idx="12">
                        <c:v>75</c:v>
                      </c:pt>
                      <c:pt idx="13">
                        <c:v>71</c:v>
                      </c:pt>
                      <c:pt idx="14">
                        <c:v>64</c:v>
                      </c:pt>
                      <c:pt idx="15">
                        <c:v>75</c:v>
                      </c:pt>
                      <c:pt idx="16">
                        <c:v>75</c:v>
                      </c:pt>
                      <c:pt idx="17">
                        <c:v>74</c:v>
                      </c:pt>
                      <c:pt idx="18">
                        <c:v>79</c:v>
                      </c:pt>
                      <c:pt idx="19">
                        <c:v>78</c:v>
                      </c:pt>
                      <c:pt idx="20">
                        <c:v>78</c:v>
                      </c:pt>
                      <c:pt idx="21">
                        <c:v>84</c:v>
                      </c:pt>
                      <c:pt idx="22">
                        <c:v>77</c:v>
                      </c:pt>
                      <c:pt idx="23">
                        <c:v>77</c:v>
                      </c:pt>
                      <c:pt idx="24">
                        <c:v>72</c:v>
                      </c:pt>
                      <c:pt idx="25">
                        <c:v>85</c:v>
                      </c:pt>
                      <c:pt idx="26">
                        <c:v>76</c:v>
                      </c:pt>
                      <c:pt idx="27">
                        <c:v>68</c:v>
                      </c:pt>
                      <c:pt idx="28">
                        <c:v>75</c:v>
                      </c:pt>
                      <c:pt idx="29">
                        <c:v>80</c:v>
                      </c:pt>
                      <c:pt idx="30">
                        <c:v>75</c:v>
                      </c:pt>
                      <c:pt idx="31">
                        <c:v>67</c:v>
                      </c:pt>
                      <c:pt idx="32">
                        <c:v>60</c:v>
                      </c:pt>
                      <c:pt idx="33">
                        <c:v>62</c:v>
                      </c:pt>
                      <c:pt idx="34">
                        <c:v>65</c:v>
                      </c:pt>
                      <c:pt idx="35">
                        <c:v>66</c:v>
                      </c:pt>
                      <c:pt idx="36">
                        <c:v>68</c:v>
                      </c:pt>
                      <c:pt idx="37">
                        <c:v>61</c:v>
                      </c:pt>
                      <c:pt idx="38">
                        <c:v>71</c:v>
                      </c:pt>
                      <c:pt idx="39">
                        <c:v>76</c:v>
                      </c:pt>
                      <c:pt idx="40">
                        <c:v>81</c:v>
                      </c:pt>
                      <c:pt idx="41">
                        <c:v>85</c:v>
                      </c:pt>
                      <c:pt idx="42">
                        <c:v>81</c:v>
                      </c:pt>
                      <c:pt idx="43">
                        <c:v>77</c:v>
                      </c:pt>
                      <c:pt idx="44">
                        <c:v>77</c:v>
                      </c:pt>
                      <c:pt idx="45">
                        <c:v>77</c:v>
                      </c:pt>
                      <c:pt idx="46">
                        <c:v>80</c:v>
                      </c:pt>
                      <c:pt idx="47">
                        <c:v>79</c:v>
                      </c:pt>
                      <c:pt idx="48">
                        <c:v>80</c:v>
                      </c:pt>
                      <c:pt idx="49">
                        <c:v>69</c:v>
                      </c:pt>
                      <c:pt idx="50">
                        <c:v>64</c:v>
                      </c:pt>
                      <c:pt idx="51">
                        <c:v>71</c:v>
                      </c:pt>
                      <c:pt idx="52">
                        <c:v>71</c:v>
                      </c:pt>
                      <c:pt idx="53">
                        <c:v>64</c:v>
                      </c:pt>
                      <c:pt idx="54">
                        <c:v>65</c:v>
                      </c:pt>
                      <c:pt idx="55">
                        <c:v>75</c:v>
                      </c:pt>
                      <c:pt idx="56">
                        <c:v>71</c:v>
                      </c:pt>
                      <c:pt idx="57">
                        <c:v>78</c:v>
                      </c:pt>
                      <c:pt idx="58">
                        <c:v>75</c:v>
                      </c:pt>
                      <c:pt idx="59">
                        <c:v>77</c:v>
                      </c:pt>
                      <c:pt idx="60">
                        <c:v>64</c:v>
                      </c:pt>
                      <c:pt idx="61">
                        <c:v>64</c:v>
                      </c:pt>
                      <c:pt idx="62">
                        <c:v>66</c:v>
                      </c:pt>
                      <c:pt idx="63">
                        <c:v>70</c:v>
                      </c:pt>
                      <c:pt idx="64">
                        <c:v>83</c:v>
                      </c:pt>
                      <c:pt idx="65">
                        <c:v>82</c:v>
                      </c:pt>
                      <c:pt idx="66">
                        <c:v>82</c:v>
                      </c:pt>
                      <c:pt idx="67">
                        <c:v>73</c:v>
                      </c:pt>
                      <c:pt idx="68">
                        <c:v>78</c:v>
                      </c:pt>
                      <c:pt idx="69">
                        <c:v>75</c:v>
                      </c:pt>
                      <c:pt idx="70">
                        <c:v>85</c:v>
                      </c:pt>
                      <c:pt idx="71">
                        <c:v>91</c:v>
                      </c:pt>
                      <c:pt idx="72">
                        <c:v>99</c:v>
                      </c:pt>
                      <c:pt idx="73">
                        <c:v>111</c:v>
                      </c:pt>
                      <c:pt idx="74">
                        <c:v>109</c:v>
                      </c:pt>
                      <c:pt idx="75">
                        <c:v>103</c:v>
                      </c:pt>
                      <c:pt idx="76">
                        <c:v>107</c:v>
                      </c:pt>
                      <c:pt idx="77">
                        <c:v>92</c:v>
                      </c:pt>
                      <c:pt idx="78">
                        <c:v>83</c:v>
                      </c:pt>
                      <c:pt idx="79">
                        <c:v>85</c:v>
                      </c:pt>
                      <c:pt idx="80">
                        <c:v>97</c:v>
                      </c:pt>
                      <c:pt idx="81">
                        <c:v>94</c:v>
                      </c:pt>
                      <c:pt idx="82">
                        <c:v>103</c:v>
                      </c:pt>
                      <c:pt idx="83">
                        <c:v>107</c:v>
                      </c:pt>
                      <c:pt idx="84">
                        <c:v>104</c:v>
                      </c:pt>
                      <c:pt idx="85">
                        <c:v>105</c:v>
                      </c:pt>
                      <c:pt idx="86">
                        <c:v>107</c:v>
                      </c:pt>
                      <c:pt idx="87">
                        <c:v>109</c:v>
                      </c:pt>
                      <c:pt idx="88">
                        <c:v>101</c:v>
                      </c:pt>
                      <c:pt idx="89">
                        <c:v>103</c:v>
                      </c:pt>
                      <c:pt idx="90">
                        <c:v>104</c:v>
                      </c:pt>
                      <c:pt idx="91">
                        <c:v>104</c:v>
                      </c:pt>
                      <c:pt idx="92">
                        <c:v>106</c:v>
                      </c:pt>
                      <c:pt idx="93">
                        <c:v>109</c:v>
                      </c:pt>
                      <c:pt idx="94">
                        <c:v>105</c:v>
                      </c:pt>
                      <c:pt idx="95">
                        <c:v>104</c:v>
                      </c:pt>
                      <c:pt idx="96">
                        <c:v>94</c:v>
                      </c:pt>
                      <c:pt idx="97">
                        <c:v>101</c:v>
                      </c:pt>
                      <c:pt idx="98">
                        <c:v>97</c:v>
                      </c:pt>
                      <c:pt idx="99">
                        <c:v>117</c:v>
                      </c:pt>
                      <c:pt idx="100">
                        <c:v>117</c:v>
                      </c:pt>
                      <c:pt idx="101">
                        <c:v>107</c:v>
                      </c:pt>
                      <c:pt idx="102">
                        <c:v>113</c:v>
                      </c:pt>
                      <c:pt idx="103">
                        <c:v>103</c:v>
                      </c:pt>
                      <c:pt idx="104">
                        <c:v>115</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numCache>
                  </c:numRef>
                </c:val>
                <c:smooth val="0"/>
                <c:extLst>
                  <c:ext xmlns:c16="http://schemas.microsoft.com/office/drawing/2014/chart" uri="{C3380CC4-5D6E-409C-BE32-E72D297353CC}">
                    <c16:uniqueId val="{0000005A-4C01-4381-9874-374E1597C4A7}"/>
                  </c:ext>
                </c:extLst>
              </c15:ser>
            </c15:filteredLineSeries>
            <c15:filteredLineSeries>
              <c15:ser>
                <c:idx val="94"/>
                <c:order val="94"/>
                <c:tx>
                  <c:strRef>
                    <c:extLst xmlns:c15="http://schemas.microsoft.com/office/drawing/2012/chart">
                      <c:ext xmlns:c15="http://schemas.microsoft.com/office/drawing/2012/chart" uri="{02D57815-91ED-43cb-92C2-25804820EDAC}">
                        <c15:formulaRef>
                          <c15:sqref>'Table for graphs 25-27'!$A$96</c15:sqref>
                        </c15:formulaRef>
                      </c:ext>
                    </c:extLst>
                    <c:strCache>
                      <c:ptCount val="1"/>
                      <c:pt idx="0">
                        <c:v>Gynaecological - Reported Backlog Total</c:v>
                      </c:pt>
                    </c:strCache>
                  </c:strRef>
                </c:tx>
                <c:spPr>
                  <a:ln w="28575" cap="rnd">
                    <a:solidFill>
                      <a:schemeClr val="accent5">
                        <a:lumMod val="70000"/>
                        <a:lumOff val="3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25-27'!$B$96:$FA$96</c15:sqref>
                        </c15:formulaRef>
                      </c:ext>
                    </c:extLst>
                    <c:numCache>
                      <c:formatCode>0</c:formatCode>
                      <c:ptCount val="156"/>
                      <c:pt idx="0">
                        <c:v>36</c:v>
                      </c:pt>
                      <c:pt idx="1">
                        <c:v>43</c:v>
                      </c:pt>
                      <c:pt idx="2">
                        <c:v>43</c:v>
                      </c:pt>
                      <c:pt idx="3">
                        <c:v>40</c:v>
                      </c:pt>
                      <c:pt idx="4">
                        <c:v>36</c:v>
                      </c:pt>
                      <c:pt idx="5">
                        <c:v>37</c:v>
                      </c:pt>
                      <c:pt idx="6">
                        <c:v>35</c:v>
                      </c:pt>
                      <c:pt idx="7">
                        <c:v>39</c:v>
                      </c:pt>
                      <c:pt idx="8">
                        <c:v>39</c:v>
                      </c:pt>
                      <c:pt idx="9">
                        <c:v>42</c:v>
                      </c:pt>
                      <c:pt idx="10">
                        <c:v>41</c:v>
                      </c:pt>
                      <c:pt idx="11">
                        <c:v>43</c:v>
                      </c:pt>
                      <c:pt idx="12">
                        <c:v>37</c:v>
                      </c:pt>
                      <c:pt idx="13">
                        <c:v>38</c:v>
                      </c:pt>
                      <c:pt idx="14">
                        <c:v>39</c:v>
                      </c:pt>
                      <c:pt idx="15">
                        <c:v>35</c:v>
                      </c:pt>
                      <c:pt idx="16">
                        <c:v>40</c:v>
                      </c:pt>
                      <c:pt idx="17">
                        <c:v>42</c:v>
                      </c:pt>
                      <c:pt idx="18">
                        <c:v>41</c:v>
                      </c:pt>
                      <c:pt idx="19">
                        <c:v>42</c:v>
                      </c:pt>
                      <c:pt idx="20">
                        <c:v>38</c:v>
                      </c:pt>
                      <c:pt idx="21">
                        <c:v>38</c:v>
                      </c:pt>
                      <c:pt idx="22">
                        <c:v>32</c:v>
                      </c:pt>
                      <c:pt idx="23">
                        <c:v>30</c:v>
                      </c:pt>
                      <c:pt idx="24">
                        <c:v>31</c:v>
                      </c:pt>
                      <c:pt idx="25">
                        <c:v>33</c:v>
                      </c:pt>
                      <c:pt idx="26">
                        <c:v>27</c:v>
                      </c:pt>
                      <c:pt idx="27">
                        <c:v>28</c:v>
                      </c:pt>
                      <c:pt idx="28">
                        <c:v>31</c:v>
                      </c:pt>
                      <c:pt idx="29">
                        <c:v>35</c:v>
                      </c:pt>
                      <c:pt idx="30">
                        <c:v>35</c:v>
                      </c:pt>
                      <c:pt idx="31">
                        <c:v>34</c:v>
                      </c:pt>
                      <c:pt idx="32">
                        <c:v>28</c:v>
                      </c:pt>
                      <c:pt idx="33">
                        <c:v>32</c:v>
                      </c:pt>
                      <c:pt idx="34">
                        <c:v>30</c:v>
                      </c:pt>
                      <c:pt idx="35">
                        <c:v>28</c:v>
                      </c:pt>
                      <c:pt idx="36">
                        <c:v>29</c:v>
                      </c:pt>
                      <c:pt idx="37">
                        <c:v>27</c:v>
                      </c:pt>
                      <c:pt idx="38">
                        <c:v>30</c:v>
                      </c:pt>
                      <c:pt idx="39">
                        <c:v>30</c:v>
                      </c:pt>
                      <c:pt idx="40">
                        <c:v>27</c:v>
                      </c:pt>
                      <c:pt idx="41">
                        <c:v>30</c:v>
                      </c:pt>
                      <c:pt idx="42">
                        <c:v>30</c:v>
                      </c:pt>
                      <c:pt idx="43">
                        <c:v>27</c:v>
                      </c:pt>
                      <c:pt idx="44">
                        <c:v>25</c:v>
                      </c:pt>
                      <c:pt idx="45">
                        <c:v>21</c:v>
                      </c:pt>
                      <c:pt idx="46">
                        <c:v>19</c:v>
                      </c:pt>
                      <c:pt idx="47" formatCode="General">
                        <c:v>17</c:v>
                      </c:pt>
                      <c:pt idx="48" formatCode="General">
                        <c:v>16</c:v>
                      </c:pt>
                      <c:pt idx="49" formatCode="General">
                        <c:v>19</c:v>
                      </c:pt>
                      <c:pt idx="50" formatCode="General">
                        <c:v>16</c:v>
                      </c:pt>
                      <c:pt idx="51" formatCode="General">
                        <c:v>17</c:v>
                      </c:pt>
                      <c:pt idx="52" formatCode="General">
                        <c:v>17</c:v>
                      </c:pt>
                      <c:pt idx="53" formatCode="General">
                        <c:v>15</c:v>
                      </c:pt>
                      <c:pt idx="54" formatCode="General">
                        <c:v>20</c:v>
                      </c:pt>
                      <c:pt idx="55" formatCode="General">
                        <c:v>30</c:v>
                      </c:pt>
                      <c:pt idx="56" formatCode="General">
                        <c:v>32</c:v>
                      </c:pt>
                      <c:pt idx="57" formatCode="General">
                        <c:v>34</c:v>
                      </c:pt>
                      <c:pt idx="58" formatCode="General">
                        <c:v>32</c:v>
                      </c:pt>
                      <c:pt idx="59" formatCode="General">
                        <c:v>33</c:v>
                      </c:pt>
                      <c:pt idx="60" formatCode="General">
                        <c:v>29</c:v>
                      </c:pt>
                      <c:pt idx="61" formatCode="General">
                        <c:v>24</c:v>
                      </c:pt>
                      <c:pt idx="62" formatCode="General">
                        <c:v>28</c:v>
                      </c:pt>
                      <c:pt idx="63" formatCode="General">
                        <c:v>24</c:v>
                      </c:pt>
                      <c:pt idx="64" formatCode="General">
                        <c:v>22</c:v>
                      </c:pt>
                      <c:pt idx="65" formatCode="General">
                        <c:v>32</c:v>
                      </c:pt>
                      <c:pt idx="66" formatCode="General">
                        <c:v>33</c:v>
                      </c:pt>
                      <c:pt idx="67" formatCode="General">
                        <c:v>34</c:v>
                      </c:pt>
                      <c:pt idx="68" formatCode="General">
                        <c:v>30</c:v>
                      </c:pt>
                      <c:pt idx="69" formatCode="General">
                        <c:v>34</c:v>
                      </c:pt>
                      <c:pt idx="70" formatCode="General">
                        <c:v>36</c:v>
                      </c:pt>
                      <c:pt idx="71" formatCode="General">
                        <c:v>36</c:v>
                      </c:pt>
                      <c:pt idx="72" formatCode="General">
                        <c:v>37</c:v>
                      </c:pt>
                      <c:pt idx="73" formatCode="General">
                        <c:v>36</c:v>
                      </c:pt>
                      <c:pt idx="74" formatCode="General">
                        <c:v>42</c:v>
                      </c:pt>
                      <c:pt idx="75" formatCode="General">
                        <c:v>38</c:v>
                      </c:pt>
                      <c:pt idx="76" formatCode="General">
                        <c:v>38</c:v>
                      </c:pt>
                      <c:pt idx="77" formatCode="General">
                        <c:v>30</c:v>
                      </c:pt>
                      <c:pt idx="78" formatCode="General">
                        <c:v>35</c:v>
                      </c:pt>
                      <c:pt idx="79" formatCode="General">
                        <c:v>48</c:v>
                      </c:pt>
                      <c:pt idx="80" formatCode="General">
                        <c:v>34</c:v>
                      </c:pt>
                      <c:pt idx="81" formatCode="General">
                        <c:v>32</c:v>
                      </c:pt>
                      <c:pt idx="82" formatCode="General">
                        <c:v>31</c:v>
                      </c:pt>
                      <c:pt idx="83" formatCode="General">
                        <c:v>38</c:v>
                      </c:pt>
                      <c:pt idx="84" formatCode="General">
                        <c:v>41</c:v>
                      </c:pt>
                      <c:pt idx="85" formatCode="General">
                        <c:v>27</c:v>
                      </c:pt>
                      <c:pt idx="86" formatCode="General">
                        <c:v>31</c:v>
                      </c:pt>
                      <c:pt idx="87" formatCode="General">
                        <c:v>39</c:v>
                      </c:pt>
                      <c:pt idx="88" formatCode="General">
                        <c:v>35</c:v>
                      </c:pt>
                      <c:pt idx="89" formatCode="General">
                        <c:v>32</c:v>
                      </c:pt>
                      <c:pt idx="90" formatCode="General">
                        <c:v>35</c:v>
                      </c:pt>
                      <c:pt idx="91" formatCode="General">
                        <c:v>40</c:v>
                      </c:pt>
                      <c:pt idx="92" formatCode="General">
                        <c:v>36</c:v>
                      </c:pt>
                      <c:pt idx="93" formatCode="General">
                        <c:v>38</c:v>
                      </c:pt>
                      <c:pt idx="94" formatCode="General">
                        <c:v>43</c:v>
                      </c:pt>
                      <c:pt idx="95" formatCode="General">
                        <c:v>34</c:v>
                      </c:pt>
                      <c:pt idx="96" formatCode="General">
                        <c:v>31</c:v>
                      </c:pt>
                      <c:pt idx="97" formatCode="General">
                        <c:v>46</c:v>
                      </c:pt>
                      <c:pt idx="98" formatCode="General">
                        <c:v>44</c:v>
                      </c:pt>
                      <c:pt idx="99" formatCode="General">
                        <c:v>49</c:v>
                      </c:pt>
                      <c:pt idx="100" formatCode="General">
                        <c:v>52</c:v>
                      </c:pt>
                      <c:pt idx="101" formatCode="General">
                        <c:v>55</c:v>
                      </c:pt>
                      <c:pt idx="102" formatCode="General">
                        <c:v>67</c:v>
                      </c:pt>
                      <c:pt idx="103" formatCode="General">
                        <c:v>81</c:v>
                      </c:pt>
                      <c:pt idx="104" formatCode="General">
                        <c:v>87</c:v>
                      </c:pt>
                    </c:numCache>
                  </c:numRef>
                </c:val>
                <c:smooth val="0"/>
                <c:extLst xmlns:c15="http://schemas.microsoft.com/office/drawing/2012/chart">
                  <c:ext xmlns:c16="http://schemas.microsoft.com/office/drawing/2014/chart" uri="{C3380CC4-5D6E-409C-BE32-E72D297353CC}">
                    <c16:uniqueId val="{0000005F-4C01-4381-9874-374E1597C4A7}"/>
                  </c:ext>
                </c:extLst>
              </c15:ser>
            </c15:filteredLineSeries>
            <c15:filteredLineSeries>
              <c15:ser>
                <c:idx val="95"/>
                <c:order val="95"/>
                <c:tx>
                  <c:strRef>
                    <c:extLst xmlns:c15="http://schemas.microsoft.com/office/drawing/2012/chart">
                      <c:ext xmlns:c15="http://schemas.microsoft.com/office/drawing/2012/chart" uri="{02D57815-91ED-43cb-92C2-25804820EDAC}">
                        <c15:formulaRef>
                          <c15:sqref>'Table for graphs 25-27'!$A$97</c15:sqref>
                        </c15:formulaRef>
                      </c:ext>
                    </c:extLst>
                    <c:strCache>
                      <c:ptCount val="1"/>
                      <c:pt idx="0">
                        <c:v>Haematological - Reported Backlog Total</c:v>
                      </c:pt>
                    </c:strCache>
                  </c:strRef>
                </c:tx>
                <c:spPr>
                  <a:ln w="28575" cap="rnd">
                    <a:solidFill>
                      <a:schemeClr val="accent6">
                        <a:lumMod val="70000"/>
                        <a:lumOff val="3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25-27'!$B$97:$FA$97</c15:sqref>
                        </c15:formulaRef>
                      </c:ext>
                    </c:extLst>
                    <c:numCache>
                      <c:formatCode>0</c:formatCode>
                      <c:ptCount val="156"/>
                      <c:pt idx="0">
                        <c:v>9</c:v>
                      </c:pt>
                      <c:pt idx="1">
                        <c:v>6</c:v>
                      </c:pt>
                      <c:pt idx="2">
                        <c:v>7</c:v>
                      </c:pt>
                      <c:pt idx="3">
                        <c:v>7</c:v>
                      </c:pt>
                      <c:pt idx="4">
                        <c:v>8</c:v>
                      </c:pt>
                      <c:pt idx="5">
                        <c:v>8</c:v>
                      </c:pt>
                      <c:pt idx="6">
                        <c:v>6</c:v>
                      </c:pt>
                      <c:pt idx="7">
                        <c:v>7</c:v>
                      </c:pt>
                      <c:pt idx="8">
                        <c:v>7</c:v>
                      </c:pt>
                      <c:pt idx="9">
                        <c:v>6</c:v>
                      </c:pt>
                      <c:pt idx="10">
                        <c:v>4</c:v>
                      </c:pt>
                      <c:pt idx="11">
                        <c:v>7</c:v>
                      </c:pt>
                      <c:pt idx="12">
                        <c:v>6</c:v>
                      </c:pt>
                      <c:pt idx="13">
                        <c:v>6</c:v>
                      </c:pt>
                      <c:pt idx="14">
                        <c:v>11</c:v>
                      </c:pt>
                      <c:pt idx="15">
                        <c:v>9</c:v>
                      </c:pt>
                      <c:pt idx="16">
                        <c:v>10</c:v>
                      </c:pt>
                      <c:pt idx="17">
                        <c:v>9</c:v>
                      </c:pt>
                      <c:pt idx="18">
                        <c:v>9</c:v>
                      </c:pt>
                      <c:pt idx="19">
                        <c:v>7</c:v>
                      </c:pt>
                      <c:pt idx="20">
                        <c:v>6</c:v>
                      </c:pt>
                      <c:pt idx="21">
                        <c:v>7</c:v>
                      </c:pt>
                      <c:pt idx="22">
                        <c:v>8</c:v>
                      </c:pt>
                      <c:pt idx="23">
                        <c:v>6</c:v>
                      </c:pt>
                      <c:pt idx="24">
                        <c:v>8</c:v>
                      </c:pt>
                      <c:pt idx="25">
                        <c:v>10</c:v>
                      </c:pt>
                      <c:pt idx="26">
                        <c:v>8</c:v>
                      </c:pt>
                      <c:pt idx="27">
                        <c:v>8</c:v>
                      </c:pt>
                      <c:pt idx="28">
                        <c:v>7</c:v>
                      </c:pt>
                      <c:pt idx="29">
                        <c:v>7</c:v>
                      </c:pt>
                      <c:pt idx="30">
                        <c:v>6</c:v>
                      </c:pt>
                      <c:pt idx="31">
                        <c:v>4</c:v>
                      </c:pt>
                      <c:pt idx="32">
                        <c:v>7</c:v>
                      </c:pt>
                      <c:pt idx="33">
                        <c:v>7</c:v>
                      </c:pt>
                      <c:pt idx="34">
                        <c:v>6</c:v>
                      </c:pt>
                      <c:pt idx="35">
                        <c:v>6</c:v>
                      </c:pt>
                      <c:pt idx="36">
                        <c:v>8</c:v>
                      </c:pt>
                      <c:pt idx="37">
                        <c:v>8</c:v>
                      </c:pt>
                      <c:pt idx="38">
                        <c:v>12</c:v>
                      </c:pt>
                      <c:pt idx="39">
                        <c:v>12</c:v>
                      </c:pt>
                      <c:pt idx="40">
                        <c:v>13</c:v>
                      </c:pt>
                      <c:pt idx="41">
                        <c:v>13</c:v>
                      </c:pt>
                      <c:pt idx="42">
                        <c:v>11</c:v>
                      </c:pt>
                      <c:pt idx="43">
                        <c:v>11</c:v>
                      </c:pt>
                      <c:pt idx="44">
                        <c:v>13</c:v>
                      </c:pt>
                      <c:pt idx="45">
                        <c:v>13</c:v>
                      </c:pt>
                      <c:pt idx="46">
                        <c:v>12</c:v>
                      </c:pt>
                      <c:pt idx="47" formatCode="General">
                        <c:v>10</c:v>
                      </c:pt>
                      <c:pt idx="48" formatCode="General">
                        <c:v>9</c:v>
                      </c:pt>
                      <c:pt idx="49" formatCode="General">
                        <c:v>11</c:v>
                      </c:pt>
                      <c:pt idx="50" formatCode="General">
                        <c:v>11</c:v>
                      </c:pt>
                      <c:pt idx="51" formatCode="General">
                        <c:v>13</c:v>
                      </c:pt>
                      <c:pt idx="52" formatCode="General">
                        <c:v>11</c:v>
                      </c:pt>
                      <c:pt idx="53" formatCode="General">
                        <c:v>10</c:v>
                      </c:pt>
                      <c:pt idx="54" formatCode="General">
                        <c:v>12</c:v>
                      </c:pt>
                      <c:pt idx="55" formatCode="General">
                        <c:v>14</c:v>
                      </c:pt>
                      <c:pt idx="56" formatCode="General">
                        <c:v>13</c:v>
                      </c:pt>
                      <c:pt idx="57" formatCode="General">
                        <c:v>15</c:v>
                      </c:pt>
                      <c:pt idx="58" formatCode="General">
                        <c:v>17</c:v>
                      </c:pt>
                      <c:pt idx="59" formatCode="General">
                        <c:v>17</c:v>
                      </c:pt>
                      <c:pt idx="60" formatCode="General">
                        <c:v>17</c:v>
                      </c:pt>
                      <c:pt idx="61" formatCode="General">
                        <c:v>17</c:v>
                      </c:pt>
                      <c:pt idx="62" formatCode="General">
                        <c:v>26</c:v>
                      </c:pt>
                      <c:pt idx="63" formatCode="General">
                        <c:v>20</c:v>
                      </c:pt>
                      <c:pt idx="64" formatCode="General">
                        <c:v>16</c:v>
                      </c:pt>
                      <c:pt idx="65" formatCode="General">
                        <c:v>18</c:v>
                      </c:pt>
                      <c:pt idx="66" formatCode="General">
                        <c:v>16</c:v>
                      </c:pt>
                      <c:pt idx="67" formatCode="General">
                        <c:v>15</c:v>
                      </c:pt>
                      <c:pt idx="68" formatCode="General">
                        <c:v>20</c:v>
                      </c:pt>
                      <c:pt idx="69" formatCode="General">
                        <c:v>20</c:v>
                      </c:pt>
                      <c:pt idx="70" formatCode="General">
                        <c:v>23</c:v>
                      </c:pt>
                      <c:pt idx="71" formatCode="General">
                        <c:v>23</c:v>
                      </c:pt>
                      <c:pt idx="72" formatCode="General">
                        <c:v>18</c:v>
                      </c:pt>
                      <c:pt idx="73" formatCode="General">
                        <c:v>20</c:v>
                      </c:pt>
                      <c:pt idx="74" formatCode="General">
                        <c:v>22</c:v>
                      </c:pt>
                      <c:pt idx="75" formatCode="General">
                        <c:v>20</c:v>
                      </c:pt>
                      <c:pt idx="76" formatCode="General">
                        <c:v>19</c:v>
                      </c:pt>
                      <c:pt idx="77" formatCode="General">
                        <c:v>21</c:v>
                      </c:pt>
                      <c:pt idx="78" formatCode="General">
                        <c:v>21</c:v>
                      </c:pt>
                      <c:pt idx="79" formatCode="General">
                        <c:v>22</c:v>
                      </c:pt>
                      <c:pt idx="80" formatCode="General">
                        <c:v>20</c:v>
                      </c:pt>
                      <c:pt idx="81" formatCode="General">
                        <c:v>16</c:v>
                      </c:pt>
                      <c:pt idx="82" formatCode="General">
                        <c:v>12</c:v>
                      </c:pt>
                      <c:pt idx="83" formatCode="General">
                        <c:v>13</c:v>
                      </c:pt>
                      <c:pt idx="84" formatCode="General">
                        <c:v>16</c:v>
                      </c:pt>
                      <c:pt idx="85" formatCode="General">
                        <c:v>17</c:v>
                      </c:pt>
                      <c:pt idx="86" formatCode="General">
                        <c:v>13</c:v>
                      </c:pt>
                      <c:pt idx="87" formatCode="General">
                        <c:v>12</c:v>
                      </c:pt>
                      <c:pt idx="88" formatCode="General">
                        <c:v>13</c:v>
                      </c:pt>
                      <c:pt idx="89" formatCode="General">
                        <c:v>9</c:v>
                      </c:pt>
                      <c:pt idx="90" formatCode="General">
                        <c:v>12</c:v>
                      </c:pt>
                      <c:pt idx="91" formatCode="General">
                        <c:v>9</c:v>
                      </c:pt>
                      <c:pt idx="92" formatCode="General">
                        <c:v>8</c:v>
                      </c:pt>
                      <c:pt idx="93" formatCode="General">
                        <c:v>10</c:v>
                      </c:pt>
                      <c:pt idx="94" formatCode="General">
                        <c:v>11</c:v>
                      </c:pt>
                      <c:pt idx="95" formatCode="General">
                        <c:v>9</c:v>
                      </c:pt>
                      <c:pt idx="96" formatCode="General">
                        <c:v>9</c:v>
                      </c:pt>
                      <c:pt idx="97" formatCode="General">
                        <c:v>7</c:v>
                      </c:pt>
                      <c:pt idx="98" formatCode="General">
                        <c:v>10</c:v>
                      </c:pt>
                      <c:pt idx="99" formatCode="General">
                        <c:v>13</c:v>
                      </c:pt>
                      <c:pt idx="100" formatCode="General">
                        <c:v>13</c:v>
                      </c:pt>
                      <c:pt idx="101" formatCode="General">
                        <c:v>11</c:v>
                      </c:pt>
                      <c:pt idx="102" formatCode="General">
                        <c:v>11</c:v>
                      </c:pt>
                      <c:pt idx="103" formatCode="General">
                        <c:v>12</c:v>
                      </c:pt>
                      <c:pt idx="104" formatCode="General">
                        <c:v>10</c:v>
                      </c:pt>
                    </c:numCache>
                  </c:numRef>
                </c:val>
                <c:smooth val="0"/>
                <c:extLst xmlns:c15="http://schemas.microsoft.com/office/drawing/2012/chart">
                  <c:ext xmlns:c16="http://schemas.microsoft.com/office/drawing/2014/chart" uri="{C3380CC4-5D6E-409C-BE32-E72D297353CC}">
                    <c16:uniqueId val="{00000060-4C01-4381-9874-374E1597C4A7}"/>
                  </c:ext>
                </c:extLst>
              </c15:ser>
            </c15:filteredLineSeries>
            <c15:filteredLineSeries>
              <c15:ser>
                <c:idx val="96"/>
                <c:order val="96"/>
                <c:tx>
                  <c:strRef>
                    <c:extLst xmlns:c15="http://schemas.microsoft.com/office/drawing/2012/chart">
                      <c:ext xmlns:c15="http://schemas.microsoft.com/office/drawing/2012/chart" uri="{02D57815-91ED-43cb-92C2-25804820EDAC}">
                        <c15:formulaRef>
                          <c15:sqref>'Table for graphs 25-27'!$A$98</c15:sqref>
                        </c15:formulaRef>
                      </c:ext>
                    </c:extLst>
                    <c:strCache>
                      <c:ptCount val="1"/>
                      <c:pt idx="0">
                        <c:v>Head and neck - Reported Backlog Total</c:v>
                      </c:pt>
                    </c:strCache>
                  </c:strRef>
                </c:tx>
                <c:spPr>
                  <a:ln w="28575" cap="rnd">
                    <a:solidFill>
                      <a:schemeClr val="accent1">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25-27'!$B$98:$FA$98</c15:sqref>
                        </c15:formulaRef>
                      </c:ext>
                    </c:extLst>
                    <c:numCache>
                      <c:formatCode>0</c:formatCode>
                      <c:ptCount val="156"/>
                      <c:pt idx="0">
                        <c:v>6</c:v>
                      </c:pt>
                      <c:pt idx="1">
                        <c:v>10</c:v>
                      </c:pt>
                      <c:pt idx="2">
                        <c:v>13</c:v>
                      </c:pt>
                      <c:pt idx="3">
                        <c:v>12</c:v>
                      </c:pt>
                      <c:pt idx="4">
                        <c:v>9</c:v>
                      </c:pt>
                      <c:pt idx="5">
                        <c:v>6</c:v>
                      </c:pt>
                      <c:pt idx="6">
                        <c:v>5</c:v>
                      </c:pt>
                      <c:pt idx="7">
                        <c:v>8</c:v>
                      </c:pt>
                      <c:pt idx="8">
                        <c:v>6</c:v>
                      </c:pt>
                      <c:pt idx="9">
                        <c:v>11</c:v>
                      </c:pt>
                      <c:pt idx="10">
                        <c:v>15</c:v>
                      </c:pt>
                      <c:pt idx="11">
                        <c:v>11</c:v>
                      </c:pt>
                      <c:pt idx="12">
                        <c:v>11</c:v>
                      </c:pt>
                      <c:pt idx="13">
                        <c:v>11</c:v>
                      </c:pt>
                      <c:pt idx="14">
                        <c:v>14</c:v>
                      </c:pt>
                      <c:pt idx="15">
                        <c:v>16</c:v>
                      </c:pt>
                      <c:pt idx="16">
                        <c:v>16</c:v>
                      </c:pt>
                      <c:pt idx="17">
                        <c:v>12</c:v>
                      </c:pt>
                      <c:pt idx="18">
                        <c:v>12</c:v>
                      </c:pt>
                      <c:pt idx="19">
                        <c:v>14</c:v>
                      </c:pt>
                      <c:pt idx="20">
                        <c:v>17</c:v>
                      </c:pt>
                      <c:pt idx="21">
                        <c:v>18</c:v>
                      </c:pt>
                      <c:pt idx="22">
                        <c:v>15</c:v>
                      </c:pt>
                      <c:pt idx="23">
                        <c:v>16</c:v>
                      </c:pt>
                      <c:pt idx="24">
                        <c:v>14</c:v>
                      </c:pt>
                      <c:pt idx="25">
                        <c:v>13</c:v>
                      </c:pt>
                      <c:pt idx="26">
                        <c:v>16</c:v>
                      </c:pt>
                      <c:pt idx="27">
                        <c:v>13</c:v>
                      </c:pt>
                      <c:pt idx="28">
                        <c:v>9</c:v>
                      </c:pt>
                      <c:pt idx="29">
                        <c:v>13</c:v>
                      </c:pt>
                      <c:pt idx="30">
                        <c:v>7</c:v>
                      </c:pt>
                      <c:pt idx="31">
                        <c:v>7</c:v>
                      </c:pt>
                      <c:pt idx="32">
                        <c:v>7</c:v>
                      </c:pt>
                      <c:pt idx="33">
                        <c:v>7</c:v>
                      </c:pt>
                      <c:pt idx="34">
                        <c:v>10</c:v>
                      </c:pt>
                      <c:pt idx="35">
                        <c:v>11</c:v>
                      </c:pt>
                      <c:pt idx="36">
                        <c:v>10</c:v>
                      </c:pt>
                      <c:pt idx="37">
                        <c:v>12</c:v>
                      </c:pt>
                      <c:pt idx="38">
                        <c:v>14</c:v>
                      </c:pt>
                      <c:pt idx="39">
                        <c:v>13</c:v>
                      </c:pt>
                      <c:pt idx="40">
                        <c:v>12</c:v>
                      </c:pt>
                      <c:pt idx="41">
                        <c:v>15</c:v>
                      </c:pt>
                      <c:pt idx="42">
                        <c:v>17</c:v>
                      </c:pt>
                      <c:pt idx="43">
                        <c:v>15</c:v>
                      </c:pt>
                      <c:pt idx="44">
                        <c:v>13</c:v>
                      </c:pt>
                      <c:pt idx="45">
                        <c:v>10</c:v>
                      </c:pt>
                      <c:pt idx="46">
                        <c:v>7</c:v>
                      </c:pt>
                      <c:pt idx="47" formatCode="General">
                        <c:v>5</c:v>
                      </c:pt>
                      <c:pt idx="48" formatCode="General">
                        <c:v>6</c:v>
                      </c:pt>
                      <c:pt idx="49" formatCode="General">
                        <c:v>9</c:v>
                      </c:pt>
                      <c:pt idx="50" formatCode="General">
                        <c:v>8</c:v>
                      </c:pt>
                      <c:pt idx="51" formatCode="General">
                        <c:v>8</c:v>
                      </c:pt>
                      <c:pt idx="52" formatCode="General">
                        <c:v>10</c:v>
                      </c:pt>
                      <c:pt idx="53" formatCode="General">
                        <c:v>10</c:v>
                      </c:pt>
                      <c:pt idx="54" formatCode="General">
                        <c:v>7</c:v>
                      </c:pt>
                      <c:pt idx="55" formatCode="General">
                        <c:v>8</c:v>
                      </c:pt>
                      <c:pt idx="56" formatCode="General">
                        <c:v>4</c:v>
                      </c:pt>
                      <c:pt idx="57" formatCode="General">
                        <c:v>5</c:v>
                      </c:pt>
                      <c:pt idx="58" formatCode="General">
                        <c:v>8</c:v>
                      </c:pt>
                      <c:pt idx="59" formatCode="General">
                        <c:v>13</c:v>
                      </c:pt>
                      <c:pt idx="60" formatCode="General">
                        <c:v>15</c:v>
                      </c:pt>
                      <c:pt idx="61" formatCode="General">
                        <c:v>21</c:v>
                      </c:pt>
                      <c:pt idx="62" formatCode="General">
                        <c:v>18</c:v>
                      </c:pt>
                      <c:pt idx="63" formatCode="General">
                        <c:v>17</c:v>
                      </c:pt>
                      <c:pt idx="64" formatCode="General">
                        <c:v>16</c:v>
                      </c:pt>
                      <c:pt idx="65" formatCode="General">
                        <c:v>16</c:v>
                      </c:pt>
                      <c:pt idx="66" formatCode="General">
                        <c:v>13</c:v>
                      </c:pt>
                      <c:pt idx="67" formatCode="General">
                        <c:v>12</c:v>
                      </c:pt>
                      <c:pt idx="68" formatCode="General">
                        <c:v>9</c:v>
                      </c:pt>
                      <c:pt idx="69" formatCode="General">
                        <c:v>11</c:v>
                      </c:pt>
                      <c:pt idx="70" formatCode="General">
                        <c:v>10</c:v>
                      </c:pt>
                      <c:pt idx="71" formatCode="General">
                        <c:v>14</c:v>
                      </c:pt>
                      <c:pt idx="72" formatCode="General">
                        <c:v>16</c:v>
                      </c:pt>
                      <c:pt idx="73" formatCode="General">
                        <c:v>18</c:v>
                      </c:pt>
                      <c:pt idx="74" formatCode="General">
                        <c:v>14</c:v>
                      </c:pt>
                      <c:pt idx="75" formatCode="General">
                        <c:v>17</c:v>
                      </c:pt>
                      <c:pt idx="76" formatCode="General">
                        <c:v>18</c:v>
                      </c:pt>
                      <c:pt idx="77" formatCode="General">
                        <c:v>15</c:v>
                      </c:pt>
                      <c:pt idx="78" formatCode="General">
                        <c:v>15</c:v>
                      </c:pt>
                      <c:pt idx="79" formatCode="General">
                        <c:v>14</c:v>
                      </c:pt>
                      <c:pt idx="80" formatCode="General">
                        <c:v>13</c:v>
                      </c:pt>
                      <c:pt idx="81" formatCode="General">
                        <c:v>12</c:v>
                      </c:pt>
                      <c:pt idx="82" formatCode="General">
                        <c:v>15</c:v>
                      </c:pt>
                      <c:pt idx="83" formatCode="General">
                        <c:v>12</c:v>
                      </c:pt>
                      <c:pt idx="84" formatCode="General">
                        <c:v>12</c:v>
                      </c:pt>
                      <c:pt idx="85" formatCode="General">
                        <c:v>14</c:v>
                      </c:pt>
                      <c:pt idx="86" formatCode="General">
                        <c:v>15</c:v>
                      </c:pt>
                      <c:pt idx="87" formatCode="General">
                        <c:v>14</c:v>
                      </c:pt>
                      <c:pt idx="88" formatCode="General">
                        <c:v>12</c:v>
                      </c:pt>
                      <c:pt idx="89" formatCode="General">
                        <c:v>14</c:v>
                      </c:pt>
                      <c:pt idx="90" formatCode="General">
                        <c:v>18</c:v>
                      </c:pt>
                      <c:pt idx="91" formatCode="General">
                        <c:v>18</c:v>
                      </c:pt>
                      <c:pt idx="92" formatCode="General">
                        <c:v>15</c:v>
                      </c:pt>
                      <c:pt idx="93" formatCode="General">
                        <c:v>20</c:v>
                      </c:pt>
                      <c:pt idx="94" formatCode="General">
                        <c:v>16</c:v>
                      </c:pt>
                      <c:pt idx="95" formatCode="General">
                        <c:v>19</c:v>
                      </c:pt>
                      <c:pt idx="96" formatCode="General">
                        <c:v>26</c:v>
                      </c:pt>
                      <c:pt idx="97" formatCode="General">
                        <c:v>26</c:v>
                      </c:pt>
                      <c:pt idx="98" formatCode="General">
                        <c:v>31</c:v>
                      </c:pt>
                      <c:pt idx="99" formatCode="General">
                        <c:v>27</c:v>
                      </c:pt>
                      <c:pt idx="100" formatCode="General">
                        <c:v>28</c:v>
                      </c:pt>
                      <c:pt idx="101" formatCode="General">
                        <c:v>23</c:v>
                      </c:pt>
                      <c:pt idx="102" formatCode="General">
                        <c:v>31</c:v>
                      </c:pt>
                      <c:pt idx="103" formatCode="General">
                        <c:v>27</c:v>
                      </c:pt>
                      <c:pt idx="104" formatCode="General">
                        <c:v>36</c:v>
                      </c:pt>
                    </c:numCache>
                  </c:numRef>
                </c:val>
                <c:smooth val="0"/>
                <c:extLst xmlns:c15="http://schemas.microsoft.com/office/drawing/2012/chart">
                  <c:ext xmlns:c16="http://schemas.microsoft.com/office/drawing/2014/chart" uri="{C3380CC4-5D6E-409C-BE32-E72D297353CC}">
                    <c16:uniqueId val="{00000061-4C01-4381-9874-374E1597C4A7}"/>
                  </c:ext>
                </c:extLst>
              </c15:ser>
            </c15:filteredLineSeries>
            <c15:filteredLineSeries>
              <c15:ser>
                <c:idx val="97"/>
                <c:order val="97"/>
                <c:tx>
                  <c:strRef>
                    <c:extLst xmlns:c15="http://schemas.microsoft.com/office/drawing/2012/chart">
                      <c:ext xmlns:c15="http://schemas.microsoft.com/office/drawing/2012/chart" uri="{02D57815-91ED-43cb-92C2-25804820EDAC}">
                        <c15:formulaRef>
                          <c15:sqref>'Table for graphs 25-27'!$A$99</c15:sqref>
                        </c15:formulaRef>
                      </c:ext>
                    </c:extLst>
                    <c:strCache>
                      <c:ptCount val="1"/>
                      <c:pt idx="0">
                        <c:v>Lower Gastrointestinal - Reported Backlog Total</c:v>
                      </c:pt>
                    </c:strCache>
                  </c:strRef>
                </c:tx>
                <c:spPr>
                  <a:ln w="28575" cap="rnd">
                    <a:solidFill>
                      <a:schemeClr val="accent2">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25-27'!$B$99:$FA$99</c15:sqref>
                        </c15:formulaRef>
                      </c:ext>
                    </c:extLst>
                    <c:numCache>
                      <c:formatCode>0</c:formatCode>
                      <c:ptCount val="156"/>
                      <c:pt idx="0">
                        <c:v>38</c:v>
                      </c:pt>
                      <c:pt idx="1">
                        <c:v>35</c:v>
                      </c:pt>
                      <c:pt idx="2">
                        <c:v>32</c:v>
                      </c:pt>
                      <c:pt idx="3">
                        <c:v>30</c:v>
                      </c:pt>
                      <c:pt idx="4">
                        <c:v>52</c:v>
                      </c:pt>
                      <c:pt idx="5">
                        <c:v>60</c:v>
                      </c:pt>
                      <c:pt idx="6">
                        <c:v>54</c:v>
                      </c:pt>
                      <c:pt idx="7">
                        <c:v>61</c:v>
                      </c:pt>
                      <c:pt idx="8">
                        <c:v>59</c:v>
                      </c:pt>
                      <c:pt idx="9">
                        <c:v>56</c:v>
                      </c:pt>
                      <c:pt idx="10">
                        <c:v>49</c:v>
                      </c:pt>
                      <c:pt idx="11">
                        <c:v>62</c:v>
                      </c:pt>
                      <c:pt idx="12">
                        <c:v>62</c:v>
                      </c:pt>
                      <c:pt idx="13">
                        <c:v>69</c:v>
                      </c:pt>
                      <c:pt idx="14">
                        <c:v>66</c:v>
                      </c:pt>
                      <c:pt idx="15">
                        <c:v>62</c:v>
                      </c:pt>
                      <c:pt idx="16">
                        <c:v>57</c:v>
                      </c:pt>
                      <c:pt idx="17">
                        <c:v>63</c:v>
                      </c:pt>
                      <c:pt idx="18">
                        <c:v>58</c:v>
                      </c:pt>
                      <c:pt idx="19">
                        <c:v>63</c:v>
                      </c:pt>
                      <c:pt idx="20">
                        <c:v>69</c:v>
                      </c:pt>
                      <c:pt idx="21">
                        <c:v>69</c:v>
                      </c:pt>
                      <c:pt idx="22">
                        <c:v>65</c:v>
                      </c:pt>
                      <c:pt idx="23">
                        <c:v>60</c:v>
                      </c:pt>
                      <c:pt idx="24">
                        <c:v>58</c:v>
                      </c:pt>
                      <c:pt idx="25">
                        <c:v>47</c:v>
                      </c:pt>
                      <c:pt idx="26">
                        <c:v>47</c:v>
                      </c:pt>
                      <c:pt idx="27">
                        <c:v>45</c:v>
                      </c:pt>
                      <c:pt idx="28">
                        <c:v>49</c:v>
                      </c:pt>
                      <c:pt idx="29">
                        <c:v>58</c:v>
                      </c:pt>
                      <c:pt idx="30">
                        <c:v>55</c:v>
                      </c:pt>
                      <c:pt idx="31">
                        <c:v>51</c:v>
                      </c:pt>
                      <c:pt idx="32">
                        <c:v>44</c:v>
                      </c:pt>
                      <c:pt idx="33">
                        <c:v>45</c:v>
                      </c:pt>
                      <c:pt idx="34">
                        <c:v>40</c:v>
                      </c:pt>
                      <c:pt idx="35">
                        <c:v>38</c:v>
                      </c:pt>
                      <c:pt idx="36">
                        <c:v>37</c:v>
                      </c:pt>
                      <c:pt idx="37">
                        <c:v>38</c:v>
                      </c:pt>
                      <c:pt idx="38">
                        <c:v>48</c:v>
                      </c:pt>
                      <c:pt idx="39">
                        <c:v>52</c:v>
                      </c:pt>
                      <c:pt idx="40">
                        <c:v>53</c:v>
                      </c:pt>
                      <c:pt idx="41">
                        <c:v>51</c:v>
                      </c:pt>
                      <c:pt idx="42">
                        <c:v>45</c:v>
                      </c:pt>
                      <c:pt idx="43">
                        <c:v>42</c:v>
                      </c:pt>
                      <c:pt idx="44">
                        <c:v>41</c:v>
                      </c:pt>
                      <c:pt idx="45">
                        <c:v>42</c:v>
                      </c:pt>
                      <c:pt idx="46">
                        <c:v>49</c:v>
                      </c:pt>
                      <c:pt idx="47" formatCode="General">
                        <c:v>42</c:v>
                      </c:pt>
                      <c:pt idx="48" formatCode="General">
                        <c:v>39</c:v>
                      </c:pt>
                      <c:pt idx="49" formatCode="General">
                        <c:v>36</c:v>
                      </c:pt>
                      <c:pt idx="50" formatCode="General">
                        <c:v>35</c:v>
                      </c:pt>
                      <c:pt idx="51" formatCode="General">
                        <c:v>41</c:v>
                      </c:pt>
                      <c:pt idx="52" formatCode="General">
                        <c:v>45</c:v>
                      </c:pt>
                      <c:pt idx="53" formatCode="General">
                        <c:v>57</c:v>
                      </c:pt>
                      <c:pt idx="54" formatCode="General">
                        <c:v>63</c:v>
                      </c:pt>
                      <c:pt idx="55" formatCode="General">
                        <c:v>68</c:v>
                      </c:pt>
                      <c:pt idx="56" formatCode="General">
                        <c:v>67</c:v>
                      </c:pt>
                      <c:pt idx="57" formatCode="General">
                        <c:v>69</c:v>
                      </c:pt>
                      <c:pt idx="58" formatCode="General">
                        <c:v>73</c:v>
                      </c:pt>
                      <c:pt idx="59" formatCode="General">
                        <c:v>70</c:v>
                      </c:pt>
                      <c:pt idx="60" formatCode="General">
                        <c:v>63</c:v>
                      </c:pt>
                      <c:pt idx="61" formatCode="General">
                        <c:v>58</c:v>
                      </c:pt>
                      <c:pt idx="62" formatCode="General">
                        <c:v>64</c:v>
                      </c:pt>
                      <c:pt idx="63" formatCode="General">
                        <c:v>55</c:v>
                      </c:pt>
                      <c:pt idx="64" formatCode="General">
                        <c:v>60</c:v>
                      </c:pt>
                      <c:pt idx="65" formatCode="General">
                        <c:v>61</c:v>
                      </c:pt>
                      <c:pt idx="66" formatCode="General">
                        <c:v>59</c:v>
                      </c:pt>
                      <c:pt idx="67" formatCode="General">
                        <c:v>69</c:v>
                      </c:pt>
                      <c:pt idx="68" formatCode="General">
                        <c:v>62</c:v>
                      </c:pt>
                      <c:pt idx="69" formatCode="General">
                        <c:v>58</c:v>
                      </c:pt>
                      <c:pt idx="70" formatCode="General">
                        <c:v>51</c:v>
                      </c:pt>
                      <c:pt idx="71" formatCode="General">
                        <c:v>54</c:v>
                      </c:pt>
                      <c:pt idx="72" formatCode="General">
                        <c:v>56</c:v>
                      </c:pt>
                      <c:pt idx="73" formatCode="General">
                        <c:v>45</c:v>
                      </c:pt>
                      <c:pt idx="74" formatCode="General">
                        <c:v>55</c:v>
                      </c:pt>
                      <c:pt idx="75" formatCode="General">
                        <c:v>61</c:v>
                      </c:pt>
                      <c:pt idx="76" formatCode="General">
                        <c:v>73</c:v>
                      </c:pt>
                      <c:pt idx="77" formatCode="General">
                        <c:v>72</c:v>
                      </c:pt>
                      <c:pt idx="78" formatCode="General">
                        <c:v>69</c:v>
                      </c:pt>
                      <c:pt idx="79" formatCode="General">
                        <c:v>86</c:v>
                      </c:pt>
                      <c:pt idx="80" formatCode="General">
                        <c:v>88</c:v>
                      </c:pt>
                      <c:pt idx="81" formatCode="General">
                        <c:v>101</c:v>
                      </c:pt>
                      <c:pt idx="82" formatCode="General">
                        <c:v>94</c:v>
                      </c:pt>
                      <c:pt idx="83" formatCode="General">
                        <c:v>96</c:v>
                      </c:pt>
                      <c:pt idx="84" formatCode="General">
                        <c:v>79</c:v>
                      </c:pt>
                      <c:pt idx="85" formatCode="General">
                        <c:v>83</c:v>
                      </c:pt>
                      <c:pt idx="86" formatCode="General">
                        <c:v>91</c:v>
                      </c:pt>
                      <c:pt idx="87" formatCode="General">
                        <c:v>95</c:v>
                      </c:pt>
                      <c:pt idx="88" formatCode="General">
                        <c:v>90</c:v>
                      </c:pt>
                      <c:pt idx="89" formatCode="General">
                        <c:v>83</c:v>
                      </c:pt>
                      <c:pt idx="90" formatCode="General">
                        <c:v>95</c:v>
                      </c:pt>
                      <c:pt idx="91" formatCode="General">
                        <c:v>108</c:v>
                      </c:pt>
                      <c:pt idx="92" formatCode="General">
                        <c:v>109</c:v>
                      </c:pt>
                      <c:pt idx="93" formatCode="General">
                        <c:v>93</c:v>
                      </c:pt>
                      <c:pt idx="94" formatCode="General">
                        <c:v>89</c:v>
                      </c:pt>
                      <c:pt idx="95" formatCode="General">
                        <c:v>74</c:v>
                      </c:pt>
                      <c:pt idx="96" formatCode="General">
                        <c:v>70</c:v>
                      </c:pt>
                      <c:pt idx="97" formatCode="General">
                        <c:v>76</c:v>
                      </c:pt>
                      <c:pt idx="98" formatCode="General">
                        <c:v>61</c:v>
                      </c:pt>
                      <c:pt idx="99" formatCode="General">
                        <c:v>59</c:v>
                      </c:pt>
                      <c:pt idx="100" formatCode="General">
                        <c:v>55</c:v>
                      </c:pt>
                      <c:pt idx="101" formatCode="General">
                        <c:v>56</c:v>
                      </c:pt>
                      <c:pt idx="102" formatCode="General">
                        <c:v>47</c:v>
                      </c:pt>
                      <c:pt idx="103" formatCode="General">
                        <c:v>51</c:v>
                      </c:pt>
                      <c:pt idx="104" formatCode="General">
                        <c:v>54</c:v>
                      </c:pt>
                    </c:numCache>
                  </c:numRef>
                </c:val>
                <c:smooth val="0"/>
                <c:extLst xmlns:c15="http://schemas.microsoft.com/office/drawing/2012/chart">
                  <c:ext xmlns:c16="http://schemas.microsoft.com/office/drawing/2014/chart" uri="{C3380CC4-5D6E-409C-BE32-E72D297353CC}">
                    <c16:uniqueId val="{00000062-4C01-4381-9874-374E1597C4A7}"/>
                  </c:ext>
                </c:extLst>
              </c15:ser>
            </c15:filteredLineSeries>
            <c15:filteredLineSeries>
              <c15:ser>
                <c:idx val="98"/>
                <c:order val="98"/>
                <c:tx>
                  <c:strRef>
                    <c:extLst xmlns:c15="http://schemas.microsoft.com/office/drawing/2012/chart">
                      <c:ext xmlns:c15="http://schemas.microsoft.com/office/drawing/2012/chart" uri="{02D57815-91ED-43cb-92C2-25804820EDAC}">
                        <c15:formulaRef>
                          <c15:sqref>'Table for graphs 25-27'!$A$100</c15:sqref>
                        </c15:formulaRef>
                      </c:ext>
                    </c:extLst>
                    <c:strCache>
                      <c:ptCount val="1"/>
                      <c:pt idx="0">
                        <c:v>Lung - Reported Backlog Total</c:v>
                      </c:pt>
                    </c:strCache>
                  </c:strRef>
                </c:tx>
                <c:spPr>
                  <a:ln w="28575" cap="rnd">
                    <a:solidFill>
                      <a:schemeClr val="accent3">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25-27'!$B$100:$FA$100</c15:sqref>
                        </c15:formulaRef>
                      </c:ext>
                    </c:extLst>
                    <c:numCache>
                      <c:formatCode>0</c:formatCode>
                      <c:ptCount val="156"/>
                      <c:pt idx="0">
                        <c:v>19</c:v>
                      </c:pt>
                      <c:pt idx="1">
                        <c:v>21</c:v>
                      </c:pt>
                      <c:pt idx="2">
                        <c:v>24</c:v>
                      </c:pt>
                      <c:pt idx="3">
                        <c:v>21</c:v>
                      </c:pt>
                      <c:pt idx="4">
                        <c:v>19</c:v>
                      </c:pt>
                      <c:pt idx="5">
                        <c:v>19</c:v>
                      </c:pt>
                      <c:pt idx="6">
                        <c:v>15</c:v>
                      </c:pt>
                      <c:pt idx="7">
                        <c:v>16</c:v>
                      </c:pt>
                      <c:pt idx="8">
                        <c:v>18</c:v>
                      </c:pt>
                      <c:pt idx="9">
                        <c:v>19</c:v>
                      </c:pt>
                      <c:pt idx="10">
                        <c:v>15</c:v>
                      </c:pt>
                      <c:pt idx="11">
                        <c:v>16</c:v>
                      </c:pt>
                      <c:pt idx="12">
                        <c:v>16</c:v>
                      </c:pt>
                      <c:pt idx="13">
                        <c:v>17</c:v>
                      </c:pt>
                      <c:pt idx="14">
                        <c:v>17</c:v>
                      </c:pt>
                      <c:pt idx="15">
                        <c:v>20</c:v>
                      </c:pt>
                      <c:pt idx="16">
                        <c:v>35</c:v>
                      </c:pt>
                      <c:pt idx="17">
                        <c:v>21</c:v>
                      </c:pt>
                      <c:pt idx="18">
                        <c:v>20</c:v>
                      </c:pt>
                      <c:pt idx="19">
                        <c:v>23</c:v>
                      </c:pt>
                      <c:pt idx="20">
                        <c:v>21</c:v>
                      </c:pt>
                      <c:pt idx="21">
                        <c:v>22</c:v>
                      </c:pt>
                      <c:pt idx="22">
                        <c:v>20</c:v>
                      </c:pt>
                      <c:pt idx="23">
                        <c:v>21</c:v>
                      </c:pt>
                      <c:pt idx="24">
                        <c:v>19</c:v>
                      </c:pt>
                      <c:pt idx="25">
                        <c:v>21</c:v>
                      </c:pt>
                      <c:pt idx="26">
                        <c:v>21</c:v>
                      </c:pt>
                      <c:pt idx="27">
                        <c:v>22</c:v>
                      </c:pt>
                      <c:pt idx="28">
                        <c:v>21</c:v>
                      </c:pt>
                      <c:pt idx="29">
                        <c:v>24</c:v>
                      </c:pt>
                      <c:pt idx="30">
                        <c:v>22</c:v>
                      </c:pt>
                      <c:pt idx="31">
                        <c:v>17</c:v>
                      </c:pt>
                      <c:pt idx="32">
                        <c:v>13</c:v>
                      </c:pt>
                      <c:pt idx="33">
                        <c:v>11</c:v>
                      </c:pt>
                      <c:pt idx="34">
                        <c:v>14</c:v>
                      </c:pt>
                      <c:pt idx="35">
                        <c:v>15</c:v>
                      </c:pt>
                      <c:pt idx="36">
                        <c:v>14</c:v>
                      </c:pt>
                      <c:pt idx="37">
                        <c:v>14</c:v>
                      </c:pt>
                      <c:pt idx="38">
                        <c:v>17</c:v>
                      </c:pt>
                      <c:pt idx="39">
                        <c:v>20</c:v>
                      </c:pt>
                      <c:pt idx="40">
                        <c:v>22</c:v>
                      </c:pt>
                      <c:pt idx="41">
                        <c:v>22</c:v>
                      </c:pt>
                      <c:pt idx="42">
                        <c:v>21</c:v>
                      </c:pt>
                      <c:pt idx="43">
                        <c:v>21</c:v>
                      </c:pt>
                      <c:pt idx="44">
                        <c:v>20</c:v>
                      </c:pt>
                      <c:pt idx="45">
                        <c:v>19</c:v>
                      </c:pt>
                      <c:pt idx="46">
                        <c:v>17</c:v>
                      </c:pt>
                      <c:pt idx="47" formatCode="General">
                        <c:v>16</c:v>
                      </c:pt>
                      <c:pt idx="48" formatCode="General">
                        <c:v>17</c:v>
                      </c:pt>
                      <c:pt idx="49" formatCode="General">
                        <c:v>20</c:v>
                      </c:pt>
                      <c:pt idx="50" formatCode="General">
                        <c:v>23</c:v>
                      </c:pt>
                      <c:pt idx="51" formatCode="General">
                        <c:v>24</c:v>
                      </c:pt>
                      <c:pt idx="52" formatCode="General">
                        <c:v>23</c:v>
                      </c:pt>
                      <c:pt idx="53" formatCode="General">
                        <c:v>19</c:v>
                      </c:pt>
                      <c:pt idx="54" formatCode="General">
                        <c:v>23</c:v>
                      </c:pt>
                      <c:pt idx="55" formatCode="General">
                        <c:v>24</c:v>
                      </c:pt>
                      <c:pt idx="56" formatCode="General">
                        <c:v>26</c:v>
                      </c:pt>
                      <c:pt idx="57" formatCode="General">
                        <c:v>23</c:v>
                      </c:pt>
                      <c:pt idx="58" formatCode="General">
                        <c:v>23</c:v>
                      </c:pt>
                      <c:pt idx="59" formatCode="General">
                        <c:v>20</c:v>
                      </c:pt>
                      <c:pt idx="60" formatCode="General">
                        <c:v>16</c:v>
                      </c:pt>
                      <c:pt idx="61" formatCode="General">
                        <c:v>18</c:v>
                      </c:pt>
                      <c:pt idx="62" formatCode="General">
                        <c:v>14</c:v>
                      </c:pt>
                      <c:pt idx="63" formatCode="General">
                        <c:v>9</c:v>
                      </c:pt>
                      <c:pt idx="64" formatCode="General">
                        <c:v>7</c:v>
                      </c:pt>
                      <c:pt idx="65" formatCode="General">
                        <c:v>11</c:v>
                      </c:pt>
                      <c:pt idx="66" formatCode="General">
                        <c:v>15</c:v>
                      </c:pt>
                      <c:pt idx="67" formatCode="General">
                        <c:v>16</c:v>
                      </c:pt>
                      <c:pt idx="68" formatCode="General">
                        <c:v>15</c:v>
                      </c:pt>
                      <c:pt idx="69" formatCode="General">
                        <c:v>18</c:v>
                      </c:pt>
                      <c:pt idx="70" formatCode="General">
                        <c:v>15</c:v>
                      </c:pt>
                      <c:pt idx="71" formatCode="General">
                        <c:v>16</c:v>
                      </c:pt>
                      <c:pt idx="72" formatCode="General">
                        <c:v>13</c:v>
                      </c:pt>
                      <c:pt idx="73" formatCode="General">
                        <c:v>15</c:v>
                      </c:pt>
                      <c:pt idx="74" formatCode="General">
                        <c:v>13</c:v>
                      </c:pt>
                      <c:pt idx="75" formatCode="General">
                        <c:v>14</c:v>
                      </c:pt>
                      <c:pt idx="76" formatCode="General">
                        <c:v>16</c:v>
                      </c:pt>
                      <c:pt idx="77" formatCode="General">
                        <c:v>16</c:v>
                      </c:pt>
                      <c:pt idx="78" formatCode="General">
                        <c:v>16</c:v>
                      </c:pt>
                      <c:pt idx="79" formatCode="General">
                        <c:v>16</c:v>
                      </c:pt>
                      <c:pt idx="80" formatCode="General">
                        <c:v>17</c:v>
                      </c:pt>
                      <c:pt idx="81" formatCode="General">
                        <c:v>19</c:v>
                      </c:pt>
                      <c:pt idx="82" formatCode="General">
                        <c:v>19</c:v>
                      </c:pt>
                      <c:pt idx="83" formatCode="General">
                        <c:v>15</c:v>
                      </c:pt>
                      <c:pt idx="84" formatCode="General">
                        <c:v>14</c:v>
                      </c:pt>
                      <c:pt idx="85" formatCode="General">
                        <c:v>19</c:v>
                      </c:pt>
                      <c:pt idx="86" formatCode="General">
                        <c:v>18</c:v>
                      </c:pt>
                      <c:pt idx="87" formatCode="General">
                        <c:v>15</c:v>
                      </c:pt>
                      <c:pt idx="88" formatCode="General">
                        <c:v>18</c:v>
                      </c:pt>
                      <c:pt idx="89" formatCode="General">
                        <c:v>17</c:v>
                      </c:pt>
                      <c:pt idx="90" formatCode="General">
                        <c:v>19</c:v>
                      </c:pt>
                      <c:pt idx="91" formatCode="General">
                        <c:v>19</c:v>
                      </c:pt>
                      <c:pt idx="92" formatCode="General">
                        <c:v>18</c:v>
                      </c:pt>
                      <c:pt idx="93" formatCode="General">
                        <c:v>18</c:v>
                      </c:pt>
                      <c:pt idx="94" formatCode="General">
                        <c:v>19</c:v>
                      </c:pt>
                      <c:pt idx="95" formatCode="General">
                        <c:v>19</c:v>
                      </c:pt>
                      <c:pt idx="96" formatCode="General">
                        <c:v>18</c:v>
                      </c:pt>
                      <c:pt idx="97" formatCode="General">
                        <c:v>19</c:v>
                      </c:pt>
                      <c:pt idx="98" formatCode="General">
                        <c:v>19</c:v>
                      </c:pt>
                      <c:pt idx="99" formatCode="General">
                        <c:v>18</c:v>
                      </c:pt>
                      <c:pt idx="100" formatCode="General">
                        <c:v>13</c:v>
                      </c:pt>
                      <c:pt idx="101" formatCode="General">
                        <c:v>13</c:v>
                      </c:pt>
                      <c:pt idx="102" formatCode="General">
                        <c:v>14</c:v>
                      </c:pt>
                      <c:pt idx="103" formatCode="General">
                        <c:v>21</c:v>
                      </c:pt>
                      <c:pt idx="104" formatCode="General">
                        <c:v>18</c:v>
                      </c:pt>
                    </c:numCache>
                  </c:numRef>
                </c:val>
                <c:smooth val="0"/>
                <c:extLst xmlns:c15="http://schemas.microsoft.com/office/drawing/2012/chart">
                  <c:ext xmlns:c16="http://schemas.microsoft.com/office/drawing/2014/chart" uri="{C3380CC4-5D6E-409C-BE32-E72D297353CC}">
                    <c16:uniqueId val="{00000063-4C01-4381-9874-374E1597C4A7}"/>
                  </c:ext>
                </c:extLst>
              </c15:ser>
            </c15:filteredLineSeries>
            <c15:filteredLineSeries>
              <c15:ser>
                <c:idx val="99"/>
                <c:order val="99"/>
                <c:tx>
                  <c:strRef>
                    <c:extLst xmlns:c15="http://schemas.microsoft.com/office/drawing/2012/chart">
                      <c:ext xmlns:c15="http://schemas.microsoft.com/office/drawing/2012/chart" uri="{02D57815-91ED-43cb-92C2-25804820EDAC}">
                        <c15:formulaRef>
                          <c15:sqref>'Table for graphs 25-27'!$A$101</c15:sqref>
                        </c15:formulaRef>
                      </c:ext>
                    </c:extLst>
                    <c:strCache>
                      <c:ptCount val="1"/>
                      <c:pt idx="0">
                        <c:v>Other - Reported Backlog Total</c:v>
                      </c:pt>
                    </c:strCache>
                  </c:strRef>
                </c:tx>
                <c:spPr>
                  <a:ln w="28575" cap="rnd">
                    <a:solidFill>
                      <a:schemeClr val="accent4">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25-27'!$B$101:$FA$101</c15:sqref>
                        </c15:formulaRef>
                      </c:ext>
                    </c:extLst>
                    <c:numCache>
                      <c:formatCode>0</c:formatCode>
                      <c:ptCount val="156"/>
                      <c:pt idx="0">
                        <c:v>0</c:v>
                      </c:pt>
                      <c:pt idx="1">
                        <c:v>0</c:v>
                      </c:pt>
                      <c:pt idx="2">
                        <c:v>0</c:v>
                      </c:pt>
                      <c:pt idx="3">
                        <c:v>1</c:v>
                      </c:pt>
                      <c:pt idx="4">
                        <c:v>2</c:v>
                      </c:pt>
                      <c:pt idx="5">
                        <c:v>2</c:v>
                      </c:pt>
                      <c:pt idx="6">
                        <c:v>4</c:v>
                      </c:pt>
                      <c:pt idx="7">
                        <c:v>3</c:v>
                      </c:pt>
                      <c:pt idx="8">
                        <c:v>4</c:v>
                      </c:pt>
                      <c:pt idx="9">
                        <c:v>3</c:v>
                      </c:pt>
                      <c:pt idx="10">
                        <c:v>3</c:v>
                      </c:pt>
                      <c:pt idx="11">
                        <c:v>1</c:v>
                      </c:pt>
                      <c:pt idx="12">
                        <c:v>1</c:v>
                      </c:pt>
                      <c:pt idx="13">
                        <c:v>3</c:v>
                      </c:pt>
                      <c:pt idx="14">
                        <c:v>1</c:v>
                      </c:pt>
                      <c:pt idx="15">
                        <c:v>2</c:v>
                      </c:pt>
                      <c:pt idx="16">
                        <c:v>2</c:v>
                      </c:pt>
                      <c:pt idx="17">
                        <c:v>1</c:v>
                      </c:pt>
                      <c:pt idx="18">
                        <c:v>0</c:v>
                      </c:pt>
                      <c:pt idx="19">
                        <c:v>0</c:v>
                      </c:pt>
                      <c:pt idx="20">
                        <c:v>1</c:v>
                      </c:pt>
                      <c:pt idx="21">
                        <c:v>1</c:v>
                      </c:pt>
                      <c:pt idx="22">
                        <c:v>1</c:v>
                      </c:pt>
                      <c:pt idx="23">
                        <c:v>1</c:v>
                      </c:pt>
                      <c:pt idx="24">
                        <c:v>2</c:v>
                      </c:pt>
                      <c:pt idx="25">
                        <c:v>1</c:v>
                      </c:pt>
                      <c:pt idx="26">
                        <c:v>1</c:v>
                      </c:pt>
                      <c:pt idx="27">
                        <c:v>3</c:v>
                      </c:pt>
                      <c:pt idx="28">
                        <c:v>3</c:v>
                      </c:pt>
                      <c:pt idx="29">
                        <c:v>3</c:v>
                      </c:pt>
                      <c:pt idx="30">
                        <c:v>3</c:v>
                      </c:pt>
                      <c:pt idx="31">
                        <c:v>3</c:v>
                      </c:pt>
                      <c:pt idx="32">
                        <c:v>3</c:v>
                      </c:pt>
                      <c:pt idx="33">
                        <c:v>3</c:v>
                      </c:pt>
                      <c:pt idx="34">
                        <c:v>2</c:v>
                      </c:pt>
                      <c:pt idx="35">
                        <c:v>3</c:v>
                      </c:pt>
                      <c:pt idx="36">
                        <c:v>2</c:v>
                      </c:pt>
                      <c:pt idx="37">
                        <c:v>3</c:v>
                      </c:pt>
                      <c:pt idx="38">
                        <c:v>5</c:v>
                      </c:pt>
                      <c:pt idx="39">
                        <c:v>5</c:v>
                      </c:pt>
                      <c:pt idx="40">
                        <c:v>5</c:v>
                      </c:pt>
                      <c:pt idx="41">
                        <c:v>4</c:v>
                      </c:pt>
                      <c:pt idx="42">
                        <c:v>1</c:v>
                      </c:pt>
                      <c:pt idx="43">
                        <c:v>2</c:v>
                      </c:pt>
                      <c:pt idx="44">
                        <c:v>0</c:v>
                      </c:pt>
                      <c:pt idx="45">
                        <c:v>0</c:v>
                      </c:pt>
                      <c:pt idx="46">
                        <c:v>0</c:v>
                      </c:pt>
                      <c:pt idx="47" formatCode="General">
                        <c:v>1</c:v>
                      </c:pt>
                      <c:pt idx="48" formatCode="General">
                        <c:v>3</c:v>
                      </c:pt>
                      <c:pt idx="49" formatCode="General">
                        <c:v>1</c:v>
                      </c:pt>
                      <c:pt idx="50" formatCode="General">
                        <c:v>2</c:v>
                      </c:pt>
                      <c:pt idx="51" formatCode="General">
                        <c:v>1</c:v>
                      </c:pt>
                      <c:pt idx="52" formatCode="General">
                        <c:v>1</c:v>
                      </c:pt>
                      <c:pt idx="53" formatCode="General">
                        <c:v>1</c:v>
                      </c:pt>
                      <c:pt idx="54" formatCode="General">
                        <c:v>1</c:v>
                      </c:pt>
                      <c:pt idx="55" formatCode="General">
                        <c:v>2</c:v>
                      </c:pt>
                      <c:pt idx="56" formatCode="General">
                        <c:v>1</c:v>
                      </c:pt>
                      <c:pt idx="57" formatCode="General">
                        <c:v>2</c:v>
                      </c:pt>
                      <c:pt idx="58" formatCode="General">
                        <c:v>2</c:v>
                      </c:pt>
                      <c:pt idx="59" formatCode="General">
                        <c:v>1</c:v>
                      </c:pt>
                      <c:pt idx="60" formatCode="General">
                        <c:v>1</c:v>
                      </c:pt>
                      <c:pt idx="61" formatCode="General">
                        <c:v>1</c:v>
                      </c:pt>
                      <c:pt idx="62" formatCode="General">
                        <c:v>0</c:v>
                      </c:pt>
                      <c:pt idx="63" formatCode="General">
                        <c:v>2</c:v>
                      </c:pt>
                      <c:pt idx="64" formatCode="General">
                        <c:v>3</c:v>
                      </c:pt>
                      <c:pt idx="65" formatCode="General">
                        <c:v>4</c:v>
                      </c:pt>
                      <c:pt idx="66" formatCode="General">
                        <c:v>3</c:v>
                      </c:pt>
                      <c:pt idx="67" formatCode="General">
                        <c:v>2</c:v>
                      </c:pt>
                      <c:pt idx="68" formatCode="General">
                        <c:v>3</c:v>
                      </c:pt>
                      <c:pt idx="69" formatCode="General">
                        <c:v>2</c:v>
                      </c:pt>
                      <c:pt idx="70" formatCode="General">
                        <c:v>4</c:v>
                      </c:pt>
                      <c:pt idx="71" formatCode="General">
                        <c:v>3</c:v>
                      </c:pt>
                      <c:pt idx="72" formatCode="General">
                        <c:v>3</c:v>
                      </c:pt>
                      <c:pt idx="73" formatCode="General">
                        <c:v>6</c:v>
                      </c:pt>
                      <c:pt idx="74" formatCode="General">
                        <c:v>6</c:v>
                      </c:pt>
                      <c:pt idx="75" formatCode="General">
                        <c:v>6</c:v>
                      </c:pt>
                      <c:pt idx="76" formatCode="General">
                        <c:v>5</c:v>
                      </c:pt>
                      <c:pt idx="77" formatCode="General">
                        <c:v>5</c:v>
                      </c:pt>
                      <c:pt idx="78" formatCode="General">
                        <c:v>4</c:v>
                      </c:pt>
                      <c:pt idx="79" formatCode="General">
                        <c:v>3</c:v>
                      </c:pt>
                      <c:pt idx="80" formatCode="General">
                        <c:v>3</c:v>
                      </c:pt>
                      <c:pt idx="81" formatCode="General">
                        <c:v>5</c:v>
                      </c:pt>
                      <c:pt idx="82" formatCode="General">
                        <c:v>2</c:v>
                      </c:pt>
                      <c:pt idx="83" formatCode="General">
                        <c:v>1</c:v>
                      </c:pt>
                      <c:pt idx="84" formatCode="General">
                        <c:v>3</c:v>
                      </c:pt>
                      <c:pt idx="85" formatCode="General">
                        <c:v>4</c:v>
                      </c:pt>
                      <c:pt idx="86" formatCode="General">
                        <c:v>4</c:v>
                      </c:pt>
                      <c:pt idx="87" formatCode="General">
                        <c:v>3</c:v>
                      </c:pt>
                      <c:pt idx="88" formatCode="General">
                        <c:v>4</c:v>
                      </c:pt>
                      <c:pt idx="89" formatCode="General">
                        <c:v>5</c:v>
                      </c:pt>
                      <c:pt idx="90" formatCode="General">
                        <c:v>1</c:v>
                      </c:pt>
                      <c:pt idx="91" formatCode="General">
                        <c:v>2</c:v>
                      </c:pt>
                      <c:pt idx="92" formatCode="General">
                        <c:v>4</c:v>
                      </c:pt>
                      <c:pt idx="93" formatCode="General">
                        <c:v>4</c:v>
                      </c:pt>
                      <c:pt idx="94" formatCode="General">
                        <c:v>5</c:v>
                      </c:pt>
                      <c:pt idx="95" formatCode="General">
                        <c:v>5</c:v>
                      </c:pt>
                      <c:pt idx="96" formatCode="General">
                        <c:v>5</c:v>
                      </c:pt>
                      <c:pt idx="97" formatCode="General">
                        <c:v>6</c:v>
                      </c:pt>
                      <c:pt idx="98" formatCode="General">
                        <c:v>4</c:v>
                      </c:pt>
                      <c:pt idx="99" formatCode="General">
                        <c:v>4</c:v>
                      </c:pt>
                      <c:pt idx="100" formatCode="General">
                        <c:v>7</c:v>
                      </c:pt>
                      <c:pt idx="101" formatCode="General">
                        <c:v>5</c:v>
                      </c:pt>
                      <c:pt idx="102" formatCode="General">
                        <c:v>5</c:v>
                      </c:pt>
                      <c:pt idx="103" formatCode="General">
                        <c:v>4</c:v>
                      </c:pt>
                      <c:pt idx="104" formatCode="General">
                        <c:v>3</c:v>
                      </c:pt>
                    </c:numCache>
                  </c:numRef>
                </c:val>
                <c:smooth val="0"/>
                <c:extLst xmlns:c15="http://schemas.microsoft.com/office/drawing/2012/chart">
                  <c:ext xmlns:c16="http://schemas.microsoft.com/office/drawing/2014/chart" uri="{C3380CC4-5D6E-409C-BE32-E72D297353CC}">
                    <c16:uniqueId val="{00000064-4C01-4381-9874-374E1597C4A7}"/>
                  </c:ext>
                </c:extLst>
              </c15:ser>
            </c15:filteredLineSeries>
            <c15:filteredLineSeries>
              <c15:ser>
                <c:idx val="100"/>
                <c:order val="100"/>
                <c:tx>
                  <c:strRef>
                    <c:extLst xmlns:c15="http://schemas.microsoft.com/office/drawing/2012/chart">
                      <c:ext xmlns:c15="http://schemas.microsoft.com/office/drawing/2012/chart" uri="{02D57815-91ED-43cb-92C2-25804820EDAC}">
                        <c15:formulaRef>
                          <c15:sqref>'Table for graphs 25-27'!$A$102</c15:sqref>
                        </c15:formulaRef>
                      </c:ext>
                    </c:extLst>
                    <c:strCache>
                      <c:ptCount val="1"/>
                      <c:pt idx="0">
                        <c:v>Sarcoma - Reported Backlog Total</c:v>
                      </c:pt>
                    </c:strCache>
                  </c:strRef>
                </c:tx>
                <c:spPr>
                  <a:ln w="28575" cap="rnd">
                    <a:solidFill>
                      <a:schemeClr val="accent5">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25-27'!$B$102:$FA$102</c15:sqref>
                        </c15:formulaRef>
                      </c:ext>
                    </c:extLst>
                    <c:numCache>
                      <c:formatCode>0</c:formatCode>
                      <c:ptCount val="156"/>
                      <c:pt idx="0">
                        <c:v>2</c:v>
                      </c:pt>
                      <c:pt idx="1">
                        <c:v>3</c:v>
                      </c:pt>
                      <c:pt idx="2">
                        <c:v>3</c:v>
                      </c:pt>
                      <c:pt idx="3">
                        <c:v>1</c:v>
                      </c:pt>
                      <c:pt idx="4">
                        <c:v>2</c:v>
                      </c:pt>
                      <c:pt idx="5">
                        <c:v>3</c:v>
                      </c:pt>
                      <c:pt idx="6">
                        <c:v>4</c:v>
                      </c:pt>
                      <c:pt idx="7">
                        <c:v>3</c:v>
                      </c:pt>
                      <c:pt idx="8">
                        <c:v>4</c:v>
                      </c:pt>
                      <c:pt idx="9">
                        <c:v>6</c:v>
                      </c:pt>
                      <c:pt idx="10">
                        <c:v>8</c:v>
                      </c:pt>
                      <c:pt idx="11">
                        <c:v>6</c:v>
                      </c:pt>
                      <c:pt idx="12">
                        <c:v>5</c:v>
                      </c:pt>
                      <c:pt idx="13">
                        <c:v>9</c:v>
                      </c:pt>
                      <c:pt idx="14">
                        <c:v>7</c:v>
                      </c:pt>
                      <c:pt idx="15">
                        <c:v>7</c:v>
                      </c:pt>
                      <c:pt idx="16">
                        <c:v>5</c:v>
                      </c:pt>
                      <c:pt idx="17">
                        <c:v>2</c:v>
                      </c:pt>
                      <c:pt idx="18">
                        <c:v>2</c:v>
                      </c:pt>
                      <c:pt idx="19">
                        <c:v>2</c:v>
                      </c:pt>
                      <c:pt idx="20">
                        <c:v>3</c:v>
                      </c:pt>
                      <c:pt idx="21">
                        <c:v>2</c:v>
                      </c:pt>
                      <c:pt idx="22">
                        <c:v>2</c:v>
                      </c:pt>
                      <c:pt idx="23">
                        <c:v>4</c:v>
                      </c:pt>
                      <c:pt idx="24">
                        <c:v>4</c:v>
                      </c:pt>
                      <c:pt idx="25">
                        <c:v>2</c:v>
                      </c:pt>
                      <c:pt idx="26">
                        <c:v>1</c:v>
                      </c:pt>
                      <c:pt idx="27">
                        <c:v>0</c:v>
                      </c:pt>
                      <c:pt idx="28">
                        <c:v>0</c:v>
                      </c:pt>
                      <c:pt idx="29">
                        <c:v>2</c:v>
                      </c:pt>
                      <c:pt idx="30">
                        <c:v>1</c:v>
                      </c:pt>
                      <c:pt idx="31">
                        <c:v>2</c:v>
                      </c:pt>
                      <c:pt idx="32">
                        <c:v>2</c:v>
                      </c:pt>
                      <c:pt idx="33">
                        <c:v>2</c:v>
                      </c:pt>
                      <c:pt idx="34">
                        <c:v>1</c:v>
                      </c:pt>
                      <c:pt idx="35">
                        <c:v>2</c:v>
                      </c:pt>
                      <c:pt idx="36">
                        <c:v>0</c:v>
                      </c:pt>
                      <c:pt idx="37">
                        <c:v>3</c:v>
                      </c:pt>
                      <c:pt idx="38">
                        <c:v>4</c:v>
                      </c:pt>
                      <c:pt idx="39">
                        <c:v>4</c:v>
                      </c:pt>
                      <c:pt idx="40">
                        <c:v>4</c:v>
                      </c:pt>
                      <c:pt idx="41">
                        <c:v>5</c:v>
                      </c:pt>
                      <c:pt idx="42">
                        <c:v>5</c:v>
                      </c:pt>
                      <c:pt idx="43">
                        <c:v>5</c:v>
                      </c:pt>
                      <c:pt idx="44">
                        <c:v>7</c:v>
                      </c:pt>
                      <c:pt idx="45">
                        <c:v>6</c:v>
                      </c:pt>
                      <c:pt idx="46">
                        <c:v>5</c:v>
                      </c:pt>
                      <c:pt idx="47" formatCode="General">
                        <c:v>5</c:v>
                      </c:pt>
                      <c:pt idx="48" formatCode="General">
                        <c:v>5</c:v>
                      </c:pt>
                      <c:pt idx="49" formatCode="General">
                        <c:v>3</c:v>
                      </c:pt>
                      <c:pt idx="50" formatCode="General">
                        <c:v>2</c:v>
                      </c:pt>
                      <c:pt idx="51" formatCode="General">
                        <c:v>4</c:v>
                      </c:pt>
                      <c:pt idx="52" formatCode="General">
                        <c:v>4</c:v>
                      </c:pt>
                      <c:pt idx="53" formatCode="General">
                        <c:v>3</c:v>
                      </c:pt>
                      <c:pt idx="54" formatCode="General">
                        <c:v>3</c:v>
                      </c:pt>
                      <c:pt idx="55" formatCode="General">
                        <c:v>5</c:v>
                      </c:pt>
                      <c:pt idx="56" formatCode="General">
                        <c:v>3</c:v>
                      </c:pt>
                      <c:pt idx="57" formatCode="General">
                        <c:v>2</c:v>
                      </c:pt>
                      <c:pt idx="58" formatCode="General">
                        <c:v>3</c:v>
                      </c:pt>
                      <c:pt idx="59" formatCode="General">
                        <c:v>3</c:v>
                      </c:pt>
                      <c:pt idx="60" formatCode="General">
                        <c:v>5</c:v>
                      </c:pt>
                      <c:pt idx="61" formatCode="General">
                        <c:v>5</c:v>
                      </c:pt>
                      <c:pt idx="62" formatCode="General">
                        <c:v>6</c:v>
                      </c:pt>
                      <c:pt idx="63" formatCode="General">
                        <c:v>5</c:v>
                      </c:pt>
                      <c:pt idx="64" formatCode="General">
                        <c:v>7</c:v>
                      </c:pt>
                      <c:pt idx="65" formatCode="General">
                        <c:v>9</c:v>
                      </c:pt>
                      <c:pt idx="66" formatCode="General">
                        <c:v>6</c:v>
                      </c:pt>
                      <c:pt idx="67" formatCode="General">
                        <c:v>4</c:v>
                      </c:pt>
                      <c:pt idx="68" formatCode="General">
                        <c:v>3</c:v>
                      </c:pt>
                      <c:pt idx="69" formatCode="General">
                        <c:v>2</c:v>
                      </c:pt>
                      <c:pt idx="70" formatCode="General">
                        <c:v>2</c:v>
                      </c:pt>
                      <c:pt idx="71" formatCode="General">
                        <c:v>1</c:v>
                      </c:pt>
                      <c:pt idx="72" formatCode="General">
                        <c:v>1</c:v>
                      </c:pt>
                      <c:pt idx="73" formatCode="General">
                        <c:v>1</c:v>
                      </c:pt>
                      <c:pt idx="74" formatCode="General">
                        <c:v>2</c:v>
                      </c:pt>
                      <c:pt idx="75" formatCode="General">
                        <c:v>1</c:v>
                      </c:pt>
                      <c:pt idx="76" formatCode="General">
                        <c:v>0</c:v>
                      </c:pt>
                      <c:pt idx="77" formatCode="General">
                        <c:v>2</c:v>
                      </c:pt>
                      <c:pt idx="78" formatCode="General">
                        <c:v>5</c:v>
                      </c:pt>
                      <c:pt idx="79" formatCode="General">
                        <c:v>3</c:v>
                      </c:pt>
                      <c:pt idx="80" formatCode="General">
                        <c:v>7</c:v>
                      </c:pt>
                      <c:pt idx="81" formatCode="General">
                        <c:v>7</c:v>
                      </c:pt>
                      <c:pt idx="82" formatCode="General">
                        <c:v>8</c:v>
                      </c:pt>
                      <c:pt idx="83" formatCode="General">
                        <c:v>5</c:v>
                      </c:pt>
                      <c:pt idx="84" formatCode="General">
                        <c:v>5</c:v>
                      </c:pt>
                      <c:pt idx="85" formatCode="General">
                        <c:v>4</c:v>
                      </c:pt>
                      <c:pt idx="86" formatCode="General">
                        <c:v>3</c:v>
                      </c:pt>
                      <c:pt idx="87" formatCode="General">
                        <c:v>2</c:v>
                      </c:pt>
                      <c:pt idx="88" formatCode="General">
                        <c:v>3</c:v>
                      </c:pt>
                      <c:pt idx="89" formatCode="General">
                        <c:v>5</c:v>
                      </c:pt>
                      <c:pt idx="90" formatCode="General">
                        <c:v>5</c:v>
                      </c:pt>
                      <c:pt idx="91" formatCode="General">
                        <c:v>4</c:v>
                      </c:pt>
                      <c:pt idx="92" formatCode="General">
                        <c:v>5</c:v>
                      </c:pt>
                      <c:pt idx="93" formatCode="General">
                        <c:v>6</c:v>
                      </c:pt>
                      <c:pt idx="94" formatCode="General">
                        <c:v>3</c:v>
                      </c:pt>
                      <c:pt idx="95" formatCode="General">
                        <c:v>4</c:v>
                      </c:pt>
                      <c:pt idx="96" formatCode="General">
                        <c:v>4</c:v>
                      </c:pt>
                      <c:pt idx="97" formatCode="General">
                        <c:v>4</c:v>
                      </c:pt>
                      <c:pt idx="98" formatCode="General">
                        <c:v>3</c:v>
                      </c:pt>
                      <c:pt idx="99" formatCode="General">
                        <c:v>3</c:v>
                      </c:pt>
                      <c:pt idx="100" formatCode="General">
                        <c:v>6</c:v>
                      </c:pt>
                      <c:pt idx="101" formatCode="General">
                        <c:v>6</c:v>
                      </c:pt>
                      <c:pt idx="102" formatCode="General">
                        <c:v>6</c:v>
                      </c:pt>
                      <c:pt idx="103" formatCode="General">
                        <c:v>3</c:v>
                      </c:pt>
                      <c:pt idx="104" formatCode="General">
                        <c:v>8</c:v>
                      </c:pt>
                    </c:numCache>
                  </c:numRef>
                </c:val>
                <c:smooth val="0"/>
                <c:extLst xmlns:c15="http://schemas.microsoft.com/office/drawing/2012/chart">
                  <c:ext xmlns:c16="http://schemas.microsoft.com/office/drawing/2014/chart" uri="{C3380CC4-5D6E-409C-BE32-E72D297353CC}">
                    <c16:uniqueId val="{00000065-4C01-4381-9874-374E1597C4A7}"/>
                  </c:ext>
                </c:extLst>
              </c15:ser>
            </c15:filteredLineSeries>
            <c15:filteredLineSeries>
              <c15:ser>
                <c:idx val="101"/>
                <c:order val="101"/>
                <c:tx>
                  <c:strRef>
                    <c:extLst xmlns:c15="http://schemas.microsoft.com/office/drawing/2012/chart">
                      <c:ext xmlns:c15="http://schemas.microsoft.com/office/drawing/2012/chart" uri="{02D57815-91ED-43cb-92C2-25804820EDAC}">
                        <c15:formulaRef>
                          <c15:sqref>'Table for graphs 25-27'!$A$103</c15:sqref>
                        </c15:formulaRef>
                      </c:ext>
                    </c:extLst>
                    <c:strCache>
                      <c:ptCount val="1"/>
                      <c:pt idx="0">
                        <c:v>Skin - Reported Backlog Total</c:v>
                      </c:pt>
                    </c:strCache>
                  </c:strRef>
                </c:tx>
                <c:spPr>
                  <a:ln w="28575" cap="rnd">
                    <a:solidFill>
                      <a:schemeClr val="accent6">
                        <a:lumMod val="7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25-27'!$B$103:$FA$103</c15:sqref>
                        </c15:formulaRef>
                      </c:ext>
                    </c:extLst>
                    <c:numCache>
                      <c:formatCode>0</c:formatCode>
                      <c:ptCount val="156"/>
                      <c:pt idx="0">
                        <c:v>17</c:v>
                      </c:pt>
                      <c:pt idx="1">
                        <c:v>18</c:v>
                      </c:pt>
                      <c:pt idx="2">
                        <c:v>18</c:v>
                      </c:pt>
                      <c:pt idx="3">
                        <c:v>20</c:v>
                      </c:pt>
                      <c:pt idx="4">
                        <c:v>22</c:v>
                      </c:pt>
                      <c:pt idx="5">
                        <c:v>19</c:v>
                      </c:pt>
                      <c:pt idx="6">
                        <c:v>17</c:v>
                      </c:pt>
                      <c:pt idx="7">
                        <c:v>21</c:v>
                      </c:pt>
                      <c:pt idx="8">
                        <c:v>21</c:v>
                      </c:pt>
                      <c:pt idx="9">
                        <c:v>17</c:v>
                      </c:pt>
                      <c:pt idx="10">
                        <c:v>12</c:v>
                      </c:pt>
                      <c:pt idx="11">
                        <c:v>19</c:v>
                      </c:pt>
                      <c:pt idx="12">
                        <c:v>21</c:v>
                      </c:pt>
                      <c:pt idx="13">
                        <c:v>24</c:v>
                      </c:pt>
                      <c:pt idx="14">
                        <c:v>28</c:v>
                      </c:pt>
                      <c:pt idx="15">
                        <c:v>30</c:v>
                      </c:pt>
                      <c:pt idx="16">
                        <c:v>38</c:v>
                      </c:pt>
                      <c:pt idx="17">
                        <c:v>34</c:v>
                      </c:pt>
                      <c:pt idx="18">
                        <c:v>47</c:v>
                      </c:pt>
                      <c:pt idx="19">
                        <c:v>37</c:v>
                      </c:pt>
                      <c:pt idx="20">
                        <c:v>43</c:v>
                      </c:pt>
                      <c:pt idx="21">
                        <c:v>75</c:v>
                      </c:pt>
                      <c:pt idx="22">
                        <c:v>100</c:v>
                      </c:pt>
                      <c:pt idx="23">
                        <c:v>110</c:v>
                      </c:pt>
                      <c:pt idx="24">
                        <c:v>115</c:v>
                      </c:pt>
                      <c:pt idx="25">
                        <c:v>140</c:v>
                      </c:pt>
                      <c:pt idx="26">
                        <c:v>143</c:v>
                      </c:pt>
                      <c:pt idx="27">
                        <c:v>108</c:v>
                      </c:pt>
                      <c:pt idx="28">
                        <c:v>103</c:v>
                      </c:pt>
                      <c:pt idx="29">
                        <c:v>115</c:v>
                      </c:pt>
                      <c:pt idx="30">
                        <c:v>116</c:v>
                      </c:pt>
                      <c:pt idx="31">
                        <c:v>128</c:v>
                      </c:pt>
                      <c:pt idx="32">
                        <c:v>75</c:v>
                      </c:pt>
                      <c:pt idx="33">
                        <c:v>87</c:v>
                      </c:pt>
                      <c:pt idx="34">
                        <c:v>108</c:v>
                      </c:pt>
                      <c:pt idx="35">
                        <c:v>116</c:v>
                      </c:pt>
                      <c:pt idx="36">
                        <c:v>106</c:v>
                      </c:pt>
                      <c:pt idx="37">
                        <c:v>125</c:v>
                      </c:pt>
                      <c:pt idx="38">
                        <c:v>135</c:v>
                      </c:pt>
                      <c:pt idx="39">
                        <c:v>148</c:v>
                      </c:pt>
                      <c:pt idx="40">
                        <c:v>128</c:v>
                      </c:pt>
                      <c:pt idx="41">
                        <c:v>75</c:v>
                      </c:pt>
                      <c:pt idx="42">
                        <c:v>72</c:v>
                      </c:pt>
                      <c:pt idx="43">
                        <c:v>56</c:v>
                      </c:pt>
                      <c:pt idx="44">
                        <c:v>46</c:v>
                      </c:pt>
                      <c:pt idx="45">
                        <c:v>38</c:v>
                      </c:pt>
                      <c:pt idx="46">
                        <c:v>37</c:v>
                      </c:pt>
                      <c:pt idx="47" formatCode="General">
                        <c:v>35</c:v>
                      </c:pt>
                      <c:pt idx="48" formatCode="General">
                        <c:v>33</c:v>
                      </c:pt>
                      <c:pt idx="49" formatCode="General">
                        <c:v>34</c:v>
                      </c:pt>
                      <c:pt idx="50" formatCode="General">
                        <c:v>36</c:v>
                      </c:pt>
                      <c:pt idx="51" formatCode="General">
                        <c:v>37</c:v>
                      </c:pt>
                      <c:pt idx="52" formatCode="General">
                        <c:v>29</c:v>
                      </c:pt>
                      <c:pt idx="53" formatCode="General">
                        <c:v>33</c:v>
                      </c:pt>
                      <c:pt idx="54" formatCode="General">
                        <c:v>33</c:v>
                      </c:pt>
                      <c:pt idx="55" formatCode="General">
                        <c:v>74</c:v>
                      </c:pt>
                      <c:pt idx="56" formatCode="General">
                        <c:v>62</c:v>
                      </c:pt>
                      <c:pt idx="57" formatCode="General">
                        <c:v>42</c:v>
                      </c:pt>
                      <c:pt idx="58" formatCode="General">
                        <c:v>43</c:v>
                      </c:pt>
                      <c:pt idx="59" formatCode="General">
                        <c:v>40</c:v>
                      </c:pt>
                      <c:pt idx="60" formatCode="General">
                        <c:v>43</c:v>
                      </c:pt>
                      <c:pt idx="61" formatCode="General">
                        <c:v>38</c:v>
                      </c:pt>
                      <c:pt idx="62" formatCode="General">
                        <c:v>35</c:v>
                      </c:pt>
                      <c:pt idx="63" formatCode="General">
                        <c:v>36</c:v>
                      </c:pt>
                      <c:pt idx="64" formatCode="General">
                        <c:v>39</c:v>
                      </c:pt>
                      <c:pt idx="65" formatCode="General">
                        <c:v>45</c:v>
                      </c:pt>
                      <c:pt idx="66" formatCode="General">
                        <c:v>33</c:v>
                      </c:pt>
                      <c:pt idx="67" formatCode="General">
                        <c:v>37</c:v>
                      </c:pt>
                      <c:pt idx="68" formatCode="General">
                        <c:v>39</c:v>
                      </c:pt>
                      <c:pt idx="69" formatCode="General">
                        <c:v>52</c:v>
                      </c:pt>
                      <c:pt idx="70" formatCode="General">
                        <c:v>47</c:v>
                      </c:pt>
                      <c:pt idx="71" formatCode="General">
                        <c:v>56</c:v>
                      </c:pt>
                      <c:pt idx="72" formatCode="General">
                        <c:v>69</c:v>
                      </c:pt>
                      <c:pt idx="73" formatCode="General">
                        <c:v>91</c:v>
                      </c:pt>
                      <c:pt idx="74" formatCode="General">
                        <c:v>106</c:v>
                      </c:pt>
                      <c:pt idx="75" formatCode="General">
                        <c:v>106</c:v>
                      </c:pt>
                      <c:pt idx="76" formatCode="General">
                        <c:v>97</c:v>
                      </c:pt>
                      <c:pt idx="77" formatCode="General">
                        <c:v>83</c:v>
                      </c:pt>
                      <c:pt idx="78" formatCode="General">
                        <c:v>94</c:v>
                      </c:pt>
                      <c:pt idx="79" formatCode="General">
                        <c:v>76</c:v>
                      </c:pt>
                      <c:pt idx="80" formatCode="General">
                        <c:v>84</c:v>
                      </c:pt>
                      <c:pt idx="81" formatCode="General">
                        <c:v>75</c:v>
                      </c:pt>
                      <c:pt idx="82" formatCode="General">
                        <c:v>75</c:v>
                      </c:pt>
                      <c:pt idx="83" formatCode="General">
                        <c:v>69</c:v>
                      </c:pt>
                      <c:pt idx="84" formatCode="General">
                        <c:v>70</c:v>
                      </c:pt>
                      <c:pt idx="85" formatCode="General">
                        <c:v>54</c:v>
                      </c:pt>
                      <c:pt idx="86" formatCode="General">
                        <c:v>66</c:v>
                      </c:pt>
                      <c:pt idx="87" formatCode="General">
                        <c:v>61</c:v>
                      </c:pt>
                      <c:pt idx="88" formatCode="General">
                        <c:v>53</c:v>
                      </c:pt>
                      <c:pt idx="89" formatCode="General">
                        <c:v>54</c:v>
                      </c:pt>
                      <c:pt idx="90" formatCode="General">
                        <c:v>57</c:v>
                      </c:pt>
                      <c:pt idx="91" formatCode="General">
                        <c:v>60</c:v>
                      </c:pt>
                      <c:pt idx="92" formatCode="General">
                        <c:v>57</c:v>
                      </c:pt>
                      <c:pt idx="93" formatCode="General">
                        <c:v>53</c:v>
                      </c:pt>
                      <c:pt idx="94" formatCode="General">
                        <c:v>46</c:v>
                      </c:pt>
                      <c:pt idx="95" formatCode="General">
                        <c:v>50</c:v>
                      </c:pt>
                      <c:pt idx="96" formatCode="General">
                        <c:v>46</c:v>
                      </c:pt>
                      <c:pt idx="97" formatCode="General">
                        <c:v>43</c:v>
                      </c:pt>
                      <c:pt idx="98" formatCode="General">
                        <c:v>40</c:v>
                      </c:pt>
                      <c:pt idx="99" formatCode="General">
                        <c:v>34</c:v>
                      </c:pt>
                      <c:pt idx="100" formatCode="General">
                        <c:v>36</c:v>
                      </c:pt>
                      <c:pt idx="101" formatCode="General">
                        <c:v>37</c:v>
                      </c:pt>
                      <c:pt idx="102" formatCode="General">
                        <c:v>44</c:v>
                      </c:pt>
                      <c:pt idx="103" formatCode="General">
                        <c:v>49</c:v>
                      </c:pt>
                      <c:pt idx="104" formatCode="General">
                        <c:v>66</c:v>
                      </c:pt>
                    </c:numCache>
                  </c:numRef>
                </c:val>
                <c:smooth val="0"/>
                <c:extLst xmlns:c15="http://schemas.microsoft.com/office/drawing/2012/chart">
                  <c:ext xmlns:c16="http://schemas.microsoft.com/office/drawing/2014/chart" uri="{C3380CC4-5D6E-409C-BE32-E72D297353CC}">
                    <c16:uniqueId val="{00000066-4C01-4381-9874-374E1597C4A7}"/>
                  </c:ext>
                </c:extLst>
              </c15:ser>
            </c15:filteredLineSeries>
            <c15:filteredLineSeries>
              <c15:ser>
                <c:idx val="102"/>
                <c:order val="102"/>
                <c:tx>
                  <c:strRef>
                    <c:extLst xmlns:c15="http://schemas.microsoft.com/office/drawing/2012/chart">
                      <c:ext xmlns:c15="http://schemas.microsoft.com/office/drawing/2012/chart" uri="{02D57815-91ED-43cb-92C2-25804820EDAC}">
                        <c15:formulaRef>
                          <c15:sqref>'Table for graphs 25-27'!$A$104</c15:sqref>
                        </c15:formulaRef>
                      </c:ext>
                    </c:extLst>
                    <c:strCache>
                      <c:ptCount val="1"/>
                      <c:pt idx="0">
                        <c:v>Upper Gastrointestinal - Reported Backlog Total</c:v>
                      </c:pt>
                    </c:strCache>
                  </c:strRef>
                </c:tx>
                <c:spPr>
                  <a:ln w="28575" cap="rnd">
                    <a:solidFill>
                      <a:schemeClr val="accent1">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25-27'!$B$104:$FA$104</c15:sqref>
                        </c15:formulaRef>
                      </c:ext>
                    </c:extLst>
                    <c:numCache>
                      <c:formatCode>0</c:formatCode>
                      <c:ptCount val="156"/>
                      <c:pt idx="0">
                        <c:v>15</c:v>
                      </c:pt>
                      <c:pt idx="1">
                        <c:v>18</c:v>
                      </c:pt>
                      <c:pt idx="2">
                        <c:v>20</c:v>
                      </c:pt>
                      <c:pt idx="3">
                        <c:v>24</c:v>
                      </c:pt>
                      <c:pt idx="4">
                        <c:v>24</c:v>
                      </c:pt>
                      <c:pt idx="5">
                        <c:v>25</c:v>
                      </c:pt>
                      <c:pt idx="6">
                        <c:v>22</c:v>
                      </c:pt>
                      <c:pt idx="7">
                        <c:v>20</c:v>
                      </c:pt>
                      <c:pt idx="8">
                        <c:v>17</c:v>
                      </c:pt>
                      <c:pt idx="9">
                        <c:v>15</c:v>
                      </c:pt>
                      <c:pt idx="10">
                        <c:v>14</c:v>
                      </c:pt>
                      <c:pt idx="11">
                        <c:v>16</c:v>
                      </c:pt>
                      <c:pt idx="12">
                        <c:v>20</c:v>
                      </c:pt>
                      <c:pt idx="13">
                        <c:v>18</c:v>
                      </c:pt>
                      <c:pt idx="14">
                        <c:v>20</c:v>
                      </c:pt>
                      <c:pt idx="15">
                        <c:v>18</c:v>
                      </c:pt>
                      <c:pt idx="16">
                        <c:v>19</c:v>
                      </c:pt>
                      <c:pt idx="17">
                        <c:v>19</c:v>
                      </c:pt>
                      <c:pt idx="18">
                        <c:v>18</c:v>
                      </c:pt>
                      <c:pt idx="19">
                        <c:v>24</c:v>
                      </c:pt>
                      <c:pt idx="20">
                        <c:v>21</c:v>
                      </c:pt>
                      <c:pt idx="21">
                        <c:v>23</c:v>
                      </c:pt>
                      <c:pt idx="22">
                        <c:v>22</c:v>
                      </c:pt>
                      <c:pt idx="23">
                        <c:v>31</c:v>
                      </c:pt>
                      <c:pt idx="24">
                        <c:v>27</c:v>
                      </c:pt>
                      <c:pt idx="25">
                        <c:v>22</c:v>
                      </c:pt>
                      <c:pt idx="26">
                        <c:v>24</c:v>
                      </c:pt>
                      <c:pt idx="27">
                        <c:v>24</c:v>
                      </c:pt>
                      <c:pt idx="28">
                        <c:v>25</c:v>
                      </c:pt>
                      <c:pt idx="29">
                        <c:v>26</c:v>
                      </c:pt>
                      <c:pt idx="30">
                        <c:v>22</c:v>
                      </c:pt>
                      <c:pt idx="31">
                        <c:v>18</c:v>
                      </c:pt>
                      <c:pt idx="32">
                        <c:v>22</c:v>
                      </c:pt>
                      <c:pt idx="33">
                        <c:v>25</c:v>
                      </c:pt>
                      <c:pt idx="34">
                        <c:v>23</c:v>
                      </c:pt>
                      <c:pt idx="35">
                        <c:v>28</c:v>
                      </c:pt>
                      <c:pt idx="36">
                        <c:v>24</c:v>
                      </c:pt>
                      <c:pt idx="37">
                        <c:v>31</c:v>
                      </c:pt>
                      <c:pt idx="38">
                        <c:v>33</c:v>
                      </c:pt>
                      <c:pt idx="39">
                        <c:v>34</c:v>
                      </c:pt>
                      <c:pt idx="40">
                        <c:v>25</c:v>
                      </c:pt>
                      <c:pt idx="41">
                        <c:v>23</c:v>
                      </c:pt>
                      <c:pt idx="42">
                        <c:v>23</c:v>
                      </c:pt>
                      <c:pt idx="43">
                        <c:v>26</c:v>
                      </c:pt>
                      <c:pt idx="44">
                        <c:v>28</c:v>
                      </c:pt>
                      <c:pt idx="45">
                        <c:v>26</c:v>
                      </c:pt>
                      <c:pt idx="46">
                        <c:v>30</c:v>
                      </c:pt>
                      <c:pt idx="47" formatCode="General">
                        <c:v>28</c:v>
                      </c:pt>
                      <c:pt idx="48" formatCode="General">
                        <c:v>23</c:v>
                      </c:pt>
                      <c:pt idx="49" formatCode="General">
                        <c:v>20</c:v>
                      </c:pt>
                      <c:pt idx="50" formatCode="General">
                        <c:v>16</c:v>
                      </c:pt>
                      <c:pt idx="51" formatCode="General">
                        <c:v>17</c:v>
                      </c:pt>
                      <c:pt idx="52" formatCode="General">
                        <c:v>17</c:v>
                      </c:pt>
                      <c:pt idx="53" formatCode="General">
                        <c:v>14</c:v>
                      </c:pt>
                      <c:pt idx="54" formatCode="General">
                        <c:v>21</c:v>
                      </c:pt>
                      <c:pt idx="55" formatCode="General">
                        <c:v>21</c:v>
                      </c:pt>
                      <c:pt idx="56" formatCode="General">
                        <c:v>19</c:v>
                      </c:pt>
                      <c:pt idx="57" formatCode="General">
                        <c:v>23</c:v>
                      </c:pt>
                      <c:pt idx="58" formatCode="General">
                        <c:v>17</c:v>
                      </c:pt>
                      <c:pt idx="59" formatCode="General">
                        <c:v>17</c:v>
                      </c:pt>
                      <c:pt idx="60" formatCode="General">
                        <c:v>19</c:v>
                      </c:pt>
                      <c:pt idx="61" formatCode="General">
                        <c:v>19</c:v>
                      </c:pt>
                      <c:pt idx="62" formatCode="General">
                        <c:v>16</c:v>
                      </c:pt>
                      <c:pt idx="63" formatCode="General">
                        <c:v>20</c:v>
                      </c:pt>
                      <c:pt idx="64" formatCode="General">
                        <c:v>18</c:v>
                      </c:pt>
                      <c:pt idx="65" formatCode="General">
                        <c:v>16</c:v>
                      </c:pt>
                      <c:pt idx="66" formatCode="General">
                        <c:v>17</c:v>
                      </c:pt>
                      <c:pt idx="67" formatCode="General">
                        <c:v>11</c:v>
                      </c:pt>
                      <c:pt idx="68" formatCode="General">
                        <c:v>15</c:v>
                      </c:pt>
                      <c:pt idx="69" formatCode="General">
                        <c:v>18</c:v>
                      </c:pt>
                      <c:pt idx="70" formatCode="General">
                        <c:v>25</c:v>
                      </c:pt>
                      <c:pt idx="71" formatCode="General">
                        <c:v>31</c:v>
                      </c:pt>
                      <c:pt idx="72" formatCode="General">
                        <c:v>27</c:v>
                      </c:pt>
                      <c:pt idx="73" formatCode="General">
                        <c:v>37</c:v>
                      </c:pt>
                      <c:pt idx="74" formatCode="General">
                        <c:v>32</c:v>
                      </c:pt>
                      <c:pt idx="75" formatCode="General">
                        <c:v>28</c:v>
                      </c:pt>
                      <c:pt idx="76" formatCode="General">
                        <c:v>29</c:v>
                      </c:pt>
                      <c:pt idx="77" formatCode="General">
                        <c:v>25</c:v>
                      </c:pt>
                      <c:pt idx="78" formatCode="General">
                        <c:v>20</c:v>
                      </c:pt>
                      <c:pt idx="79" formatCode="General">
                        <c:v>24</c:v>
                      </c:pt>
                      <c:pt idx="80" formatCode="General">
                        <c:v>22</c:v>
                      </c:pt>
                      <c:pt idx="81" formatCode="General">
                        <c:v>23</c:v>
                      </c:pt>
                      <c:pt idx="82" formatCode="General">
                        <c:v>24</c:v>
                      </c:pt>
                      <c:pt idx="83" formatCode="General">
                        <c:v>21</c:v>
                      </c:pt>
                      <c:pt idx="84" formatCode="General">
                        <c:v>20</c:v>
                      </c:pt>
                      <c:pt idx="85" formatCode="General">
                        <c:v>17</c:v>
                      </c:pt>
                      <c:pt idx="86" formatCode="General">
                        <c:v>12</c:v>
                      </c:pt>
                      <c:pt idx="87" formatCode="General">
                        <c:v>18</c:v>
                      </c:pt>
                      <c:pt idx="88" formatCode="General">
                        <c:v>26</c:v>
                      </c:pt>
                      <c:pt idx="89" formatCode="General">
                        <c:v>24</c:v>
                      </c:pt>
                      <c:pt idx="90" formatCode="General">
                        <c:v>28</c:v>
                      </c:pt>
                      <c:pt idx="91" formatCode="General">
                        <c:v>29</c:v>
                      </c:pt>
                      <c:pt idx="92" formatCode="General">
                        <c:v>31</c:v>
                      </c:pt>
                      <c:pt idx="93" formatCode="General">
                        <c:v>33</c:v>
                      </c:pt>
                      <c:pt idx="94" formatCode="General">
                        <c:v>28</c:v>
                      </c:pt>
                      <c:pt idx="95" formatCode="General">
                        <c:v>27</c:v>
                      </c:pt>
                      <c:pt idx="96" formatCode="General">
                        <c:v>32</c:v>
                      </c:pt>
                      <c:pt idx="97" formatCode="General">
                        <c:v>27</c:v>
                      </c:pt>
                      <c:pt idx="98" formatCode="General">
                        <c:v>25</c:v>
                      </c:pt>
                      <c:pt idx="99" formatCode="General">
                        <c:v>22</c:v>
                      </c:pt>
                      <c:pt idx="100" formatCode="General">
                        <c:v>20</c:v>
                      </c:pt>
                      <c:pt idx="101" formatCode="General">
                        <c:v>18</c:v>
                      </c:pt>
                      <c:pt idx="102" formatCode="General">
                        <c:v>16</c:v>
                      </c:pt>
                      <c:pt idx="103" formatCode="General">
                        <c:v>24</c:v>
                      </c:pt>
                      <c:pt idx="104" formatCode="General">
                        <c:v>24</c:v>
                      </c:pt>
                    </c:numCache>
                  </c:numRef>
                </c:val>
                <c:smooth val="0"/>
                <c:extLst xmlns:c15="http://schemas.microsoft.com/office/drawing/2012/chart">
                  <c:ext xmlns:c16="http://schemas.microsoft.com/office/drawing/2014/chart" uri="{C3380CC4-5D6E-409C-BE32-E72D297353CC}">
                    <c16:uniqueId val="{00000067-4C01-4381-9874-374E1597C4A7}"/>
                  </c:ext>
                </c:extLst>
              </c15:ser>
            </c15:filteredLineSeries>
            <c15:filteredLineSeries>
              <c15:ser>
                <c:idx val="103"/>
                <c:order val="103"/>
                <c:tx>
                  <c:strRef>
                    <c:extLst xmlns:c15="http://schemas.microsoft.com/office/drawing/2012/chart">
                      <c:ext xmlns:c15="http://schemas.microsoft.com/office/drawing/2012/chart" uri="{02D57815-91ED-43cb-92C2-25804820EDAC}">
                        <c15:formulaRef>
                          <c15:sqref>'Table for graphs 25-27'!$A$105</c15:sqref>
                        </c15:formulaRef>
                      </c:ext>
                    </c:extLst>
                    <c:strCache>
                      <c:ptCount val="1"/>
                      <c:pt idx="0">
                        <c:v>Urological - Reported Backlog Total</c:v>
                      </c:pt>
                    </c:strCache>
                  </c:strRef>
                </c:tx>
                <c:spPr>
                  <a:ln w="28575" cap="rnd">
                    <a:solidFill>
                      <a:schemeClr val="accent2">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25-27'!$B$105:$FA$105</c15:sqref>
                        </c15:formulaRef>
                      </c:ext>
                    </c:extLst>
                    <c:numCache>
                      <c:formatCode>0</c:formatCode>
                      <c:ptCount val="156"/>
                      <c:pt idx="0">
                        <c:v>50</c:v>
                      </c:pt>
                      <c:pt idx="1">
                        <c:v>42</c:v>
                      </c:pt>
                      <c:pt idx="2">
                        <c:v>39</c:v>
                      </c:pt>
                      <c:pt idx="3">
                        <c:v>36</c:v>
                      </c:pt>
                      <c:pt idx="4">
                        <c:v>41</c:v>
                      </c:pt>
                      <c:pt idx="5">
                        <c:v>43</c:v>
                      </c:pt>
                      <c:pt idx="6">
                        <c:v>40</c:v>
                      </c:pt>
                      <c:pt idx="7">
                        <c:v>43</c:v>
                      </c:pt>
                      <c:pt idx="8">
                        <c:v>43</c:v>
                      </c:pt>
                      <c:pt idx="9">
                        <c:v>48</c:v>
                      </c:pt>
                      <c:pt idx="10">
                        <c:v>40</c:v>
                      </c:pt>
                      <c:pt idx="11">
                        <c:v>33</c:v>
                      </c:pt>
                      <c:pt idx="12">
                        <c:v>35</c:v>
                      </c:pt>
                      <c:pt idx="13">
                        <c:v>36</c:v>
                      </c:pt>
                      <c:pt idx="14">
                        <c:v>31</c:v>
                      </c:pt>
                      <c:pt idx="15">
                        <c:v>33</c:v>
                      </c:pt>
                      <c:pt idx="16">
                        <c:v>38</c:v>
                      </c:pt>
                      <c:pt idx="17">
                        <c:v>34</c:v>
                      </c:pt>
                      <c:pt idx="18">
                        <c:v>33</c:v>
                      </c:pt>
                      <c:pt idx="19">
                        <c:v>32</c:v>
                      </c:pt>
                      <c:pt idx="20">
                        <c:v>39</c:v>
                      </c:pt>
                      <c:pt idx="21">
                        <c:v>43</c:v>
                      </c:pt>
                      <c:pt idx="22">
                        <c:v>36</c:v>
                      </c:pt>
                      <c:pt idx="23">
                        <c:v>38</c:v>
                      </c:pt>
                      <c:pt idx="24">
                        <c:v>45</c:v>
                      </c:pt>
                      <c:pt idx="25">
                        <c:v>46</c:v>
                      </c:pt>
                      <c:pt idx="26">
                        <c:v>38</c:v>
                      </c:pt>
                      <c:pt idx="27">
                        <c:v>31</c:v>
                      </c:pt>
                      <c:pt idx="28">
                        <c:v>29</c:v>
                      </c:pt>
                      <c:pt idx="29">
                        <c:v>32</c:v>
                      </c:pt>
                      <c:pt idx="30">
                        <c:v>30</c:v>
                      </c:pt>
                      <c:pt idx="31">
                        <c:v>27</c:v>
                      </c:pt>
                      <c:pt idx="32">
                        <c:v>29</c:v>
                      </c:pt>
                      <c:pt idx="33">
                        <c:v>29</c:v>
                      </c:pt>
                      <c:pt idx="34">
                        <c:v>29</c:v>
                      </c:pt>
                      <c:pt idx="35">
                        <c:v>29</c:v>
                      </c:pt>
                      <c:pt idx="36">
                        <c:v>24</c:v>
                      </c:pt>
                      <c:pt idx="37">
                        <c:v>26</c:v>
                      </c:pt>
                      <c:pt idx="38">
                        <c:v>32</c:v>
                      </c:pt>
                      <c:pt idx="39">
                        <c:v>36</c:v>
                      </c:pt>
                      <c:pt idx="40">
                        <c:v>41</c:v>
                      </c:pt>
                      <c:pt idx="41">
                        <c:v>38</c:v>
                      </c:pt>
                      <c:pt idx="42">
                        <c:v>42</c:v>
                      </c:pt>
                      <c:pt idx="43">
                        <c:v>39</c:v>
                      </c:pt>
                      <c:pt idx="44">
                        <c:v>36</c:v>
                      </c:pt>
                      <c:pt idx="45">
                        <c:v>43</c:v>
                      </c:pt>
                      <c:pt idx="46">
                        <c:v>42</c:v>
                      </c:pt>
                      <c:pt idx="47" formatCode="General">
                        <c:v>37</c:v>
                      </c:pt>
                      <c:pt idx="48" formatCode="General">
                        <c:v>32</c:v>
                      </c:pt>
                      <c:pt idx="49" formatCode="General">
                        <c:v>33</c:v>
                      </c:pt>
                      <c:pt idx="50" formatCode="General">
                        <c:v>34</c:v>
                      </c:pt>
                      <c:pt idx="51" formatCode="General">
                        <c:v>35</c:v>
                      </c:pt>
                      <c:pt idx="52" formatCode="General">
                        <c:v>30</c:v>
                      </c:pt>
                      <c:pt idx="53" formatCode="General">
                        <c:v>38</c:v>
                      </c:pt>
                      <c:pt idx="54" formatCode="General">
                        <c:v>46</c:v>
                      </c:pt>
                      <c:pt idx="55" formatCode="General">
                        <c:v>52</c:v>
                      </c:pt>
                      <c:pt idx="56" formatCode="General">
                        <c:v>52</c:v>
                      </c:pt>
                      <c:pt idx="57" formatCode="General">
                        <c:v>48</c:v>
                      </c:pt>
                      <c:pt idx="58" formatCode="General">
                        <c:v>61</c:v>
                      </c:pt>
                      <c:pt idx="59" formatCode="General">
                        <c:v>69</c:v>
                      </c:pt>
                      <c:pt idx="60" formatCode="General">
                        <c:v>54</c:v>
                      </c:pt>
                      <c:pt idx="61" formatCode="General">
                        <c:v>54</c:v>
                      </c:pt>
                      <c:pt idx="62" formatCode="General">
                        <c:v>51</c:v>
                      </c:pt>
                      <c:pt idx="63" formatCode="General">
                        <c:v>54</c:v>
                      </c:pt>
                      <c:pt idx="64" formatCode="General">
                        <c:v>59</c:v>
                      </c:pt>
                      <c:pt idx="65" formatCode="General">
                        <c:v>57</c:v>
                      </c:pt>
                      <c:pt idx="66" formatCode="General">
                        <c:v>53</c:v>
                      </c:pt>
                      <c:pt idx="67" formatCode="General">
                        <c:v>50</c:v>
                      </c:pt>
                      <c:pt idx="68" formatCode="General">
                        <c:v>51</c:v>
                      </c:pt>
                      <c:pt idx="69" formatCode="General">
                        <c:v>55</c:v>
                      </c:pt>
                      <c:pt idx="70" formatCode="General">
                        <c:v>55</c:v>
                      </c:pt>
                      <c:pt idx="71" formatCode="General">
                        <c:v>51</c:v>
                      </c:pt>
                      <c:pt idx="72" formatCode="General">
                        <c:v>50</c:v>
                      </c:pt>
                      <c:pt idx="73" formatCode="General">
                        <c:v>48</c:v>
                      </c:pt>
                      <c:pt idx="74" formatCode="General">
                        <c:v>55</c:v>
                      </c:pt>
                      <c:pt idx="75" formatCode="General">
                        <c:v>57</c:v>
                      </c:pt>
                      <c:pt idx="76" formatCode="General">
                        <c:v>58</c:v>
                      </c:pt>
                      <c:pt idx="77" formatCode="General">
                        <c:v>52</c:v>
                      </c:pt>
                      <c:pt idx="78" formatCode="General">
                        <c:v>53</c:v>
                      </c:pt>
                      <c:pt idx="79" formatCode="General">
                        <c:v>60</c:v>
                      </c:pt>
                      <c:pt idx="80" formatCode="General">
                        <c:v>55</c:v>
                      </c:pt>
                      <c:pt idx="81" formatCode="General">
                        <c:v>62</c:v>
                      </c:pt>
                      <c:pt idx="82" formatCode="General">
                        <c:v>62</c:v>
                      </c:pt>
                      <c:pt idx="83" formatCode="General">
                        <c:v>59</c:v>
                      </c:pt>
                      <c:pt idx="84" formatCode="General">
                        <c:v>50</c:v>
                      </c:pt>
                      <c:pt idx="85" formatCode="General">
                        <c:v>52</c:v>
                      </c:pt>
                      <c:pt idx="86" formatCode="General">
                        <c:v>51</c:v>
                      </c:pt>
                      <c:pt idx="87" formatCode="General">
                        <c:v>45</c:v>
                      </c:pt>
                      <c:pt idx="88" formatCode="General">
                        <c:v>51</c:v>
                      </c:pt>
                      <c:pt idx="89" formatCode="General">
                        <c:v>51</c:v>
                      </c:pt>
                      <c:pt idx="90" formatCode="General">
                        <c:v>60</c:v>
                      </c:pt>
                      <c:pt idx="91" formatCode="General">
                        <c:v>60</c:v>
                      </c:pt>
                      <c:pt idx="92" formatCode="General">
                        <c:v>57</c:v>
                      </c:pt>
                      <c:pt idx="93" formatCode="General">
                        <c:v>51</c:v>
                      </c:pt>
                      <c:pt idx="94" formatCode="General">
                        <c:v>64</c:v>
                      </c:pt>
                      <c:pt idx="95" formatCode="General">
                        <c:v>60</c:v>
                      </c:pt>
                      <c:pt idx="96" formatCode="General">
                        <c:v>68</c:v>
                      </c:pt>
                      <c:pt idx="97" formatCode="General">
                        <c:v>72</c:v>
                      </c:pt>
                      <c:pt idx="98" formatCode="General">
                        <c:v>76</c:v>
                      </c:pt>
                      <c:pt idx="99" formatCode="General">
                        <c:v>84</c:v>
                      </c:pt>
                      <c:pt idx="100" formatCode="General">
                        <c:v>73</c:v>
                      </c:pt>
                      <c:pt idx="101" formatCode="General">
                        <c:v>75</c:v>
                      </c:pt>
                      <c:pt idx="102" formatCode="General">
                        <c:v>76</c:v>
                      </c:pt>
                      <c:pt idx="103" formatCode="General">
                        <c:v>79</c:v>
                      </c:pt>
                      <c:pt idx="104" formatCode="General">
                        <c:v>81</c:v>
                      </c:pt>
                    </c:numCache>
                  </c:numRef>
                </c:val>
                <c:smooth val="0"/>
                <c:extLst xmlns:c15="http://schemas.microsoft.com/office/drawing/2012/chart">
                  <c:ext xmlns:c16="http://schemas.microsoft.com/office/drawing/2014/chart" uri="{C3380CC4-5D6E-409C-BE32-E72D297353CC}">
                    <c16:uniqueId val="{00000068-4C01-4381-9874-374E1597C4A7}"/>
                  </c:ext>
                </c:extLst>
              </c15:ser>
            </c15:filteredLineSeries>
            <c15:filteredLineSeries>
              <c15:ser>
                <c:idx val="105"/>
                <c:order val="105"/>
                <c:tx>
                  <c:strRef>
                    <c:extLst xmlns:c15="http://schemas.microsoft.com/office/drawing/2012/chart">
                      <c:ext xmlns:c15="http://schemas.microsoft.com/office/drawing/2012/chart" uri="{02D57815-91ED-43cb-92C2-25804820EDAC}">
                        <c15:formulaRef>
                          <c15:sqref>'Table for graphs 25-27'!$A$107</c15:sqref>
                        </c15:formulaRef>
                      </c:ext>
                    </c:extLst>
                    <c:strCache>
                      <c:ptCount val="1"/>
                      <c:pt idx="0">
                        <c:v>Difference (Trajectory to reported)</c:v>
                      </c:pt>
                    </c:strCache>
                  </c:strRef>
                </c:tx>
                <c:spPr>
                  <a:ln w="28575" cap="rnd">
                    <a:solidFill>
                      <a:schemeClr val="accent4">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25-27'!$B$107:$FA$107</c15:sqref>
                        </c15:formulaRef>
                      </c:ext>
                    </c:extLst>
                    <c:numCache>
                      <c:formatCode>0</c:formatCode>
                      <c:ptCount val="156"/>
                      <c:pt idx="0">
                        <c:v>203</c:v>
                      </c:pt>
                      <c:pt idx="1">
                        <c:v>208</c:v>
                      </c:pt>
                      <c:pt idx="2">
                        <c:v>210</c:v>
                      </c:pt>
                      <c:pt idx="3">
                        <c:v>202</c:v>
                      </c:pt>
                      <c:pt idx="4">
                        <c:v>229</c:v>
                      </c:pt>
                      <c:pt idx="5">
                        <c:v>246</c:v>
                      </c:pt>
                      <c:pt idx="6">
                        <c:v>220</c:v>
                      </c:pt>
                      <c:pt idx="7">
                        <c:v>244</c:v>
                      </c:pt>
                      <c:pt idx="8">
                        <c:v>237</c:v>
                      </c:pt>
                      <c:pt idx="9">
                        <c:v>240</c:v>
                      </c:pt>
                      <c:pt idx="10">
                        <c:v>219</c:v>
                      </c:pt>
                      <c:pt idx="11">
                        <c:v>227</c:v>
                      </c:pt>
                      <c:pt idx="12">
                        <c:v>229</c:v>
                      </c:pt>
                      <c:pt idx="13">
                        <c:v>245</c:v>
                      </c:pt>
                      <c:pt idx="14">
                        <c:v>249</c:v>
                      </c:pt>
                      <c:pt idx="15">
                        <c:v>247</c:v>
                      </c:pt>
                      <c:pt idx="16">
                        <c:v>273</c:v>
                      </c:pt>
                      <c:pt idx="17">
                        <c:v>248</c:v>
                      </c:pt>
                      <c:pt idx="18">
                        <c:v>257</c:v>
                      </c:pt>
                      <c:pt idx="19">
                        <c:v>258</c:v>
                      </c:pt>
                      <c:pt idx="20">
                        <c:v>272</c:v>
                      </c:pt>
                      <c:pt idx="21">
                        <c:v>305</c:v>
                      </c:pt>
                      <c:pt idx="22">
                        <c:v>312</c:v>
                      </c:pt>
                      <c:pt idx="23">
                        <c:v>331</c:v>
                      </c:pt>
                      <c:pt idx="24">
                        <c:v>331</c:v>
                      </c:pt>
                      <c:pt idx="25">
                        <c:v>340</c:v>
                      </c:pt>
                      <c:pt idx="26">
                        <c:v>334</c:v>
                      </c:pt>
                      <c:pt idx="27">
                        <c:v>290</c:v>
                      </c:pt>
                      <c:pt idx="28">
                        <c:v>285</c:v>
                      </c:pt>
                      <c:pt idx="29">
                        <c:v>322</c:v>
                      </c:pt>
                      <c:pt idx="30">
                        <c:v>304</c:v>
                      </c:pt>
                      <c:pt idx="31">
                        <c:v>299</c:v>
                      </c:pt>
                      <c:pt idx="32">
                        <c:v>239</c:v>
                      </c:pt>
                      <c:pt idx="33">
                        <c:v>255</c:v>
                      </c:pt>
                      <c:pt idx="34">
                        <c:v>266</c:v>
                      </c:pt>
                      <c:pt idx="35">
                        <c:v>280</c:v>
                      </c:pt>
                      <c:pt idx="36">
                        <c:v>260</c:v>
                      </c:pt>
                      <c:pt idx="37">
                        <c:v>297</c:v>
                      </c:pt>
                      <c:pt idx="38">
                        <c:v>339</c:v>
                      </c:pt>
                      <c:pt idx="39">
                        <c:v>361</c:v>
                      </c:pt>
                      <c:pt idx="40">
                        <c:v>336</c:v>
                      </c:pt>
                      <c:pt idx="41">
                        <c:v>279</c:v>
                      </c:pt>
                      <c:pt idx="42">
                        <c:v>272</c:v>
                      </c:pt>
                      <c:pt idx="43">
                        <c:v>248</c:v>
                      </c:pt>
                      <c:pt idx="44">
                        <c:v>233</c:v>
                      </c:pt>
                      <c:pt idx="45">
                        <c:v>224</c:v>
                      </c:pt>
                      <c:pt idx="46">
                        <c:v>227</c:v>
                      </c:pt>
                      <c:pt idx="47">
                        <c:v>203</c:v>
                      </c:pt>
                      <c:pt idx="48">
                        <c:v>192</c:v>
                      </c:pt>
                      <c:pt idx="49">
                        <c:v>195</c:v>
                      </c:pt>
                      <c:pt idx="50">
                        <c:v>193</c:v>
                      </c:pt>
                      <c:pt idx="51">
                        <c:v>206</c:v>
                      </c:pt>
                      <c:pt idx="52">
                        <c:v>16.940425000000005</c:v>
                      </c:pt>
                      <c:pt idx="53">
                        <c:v>29.590821000000005</c:v>
                      </c:pt>
                      <c:pt idx="54">
                        <c:v>60.656118499999991</c:v>
                      </c:pt>
                      <c:pt idx="55">
                        <c:v>134.15757612499999</c:v>
                      </c:pt>
                      <c:pt idx="56">
                        <c:v>119.381605275</c:v>
                      </c:pt>
                      <c:pt idx="57">
                        <c:v>102.17439686874999</c:v>
                      </c:pt>
                      <c:pt idx="58">
                        <c:v>122.09238051874999</c:v>
                      </c:pt>
                      <c:pt idx="59">
                        <c:v>129.06678334718748</c:v>
                      </c:pt>
                      <c:pt idx="60">
                        <c:v>108.26079909846874</c:v>
                      </c:pt>
                      <c:pt idx="61">
                        <c:v>94.634622486503105</c:v>
                      </c:pt>
                      <c:pt idx="62">
                        <c:v>100.39499940115343</c:v>
                      </c:pt>
                      <c:pt idx="63">
                        <c:v>88.376056775439508</c:v>
                      </c:pt>
                      <c:pt idx="64">
                        <c:v>100.45073149740045</c:v>
                      </c:pt>
                      <c:pt idx="65">
                        <c:v>117.22460649740046</c:v>
                      </c:pt>
                      <c:pt idx="66">
                        <c:v>94.343990614720639</c:v>
                      </c:pt>
                      <c:pt idx="67">
                        <c:v>98.225006205424847</c:v>
                      </c:pt>
                      <c:pt idx="68">
                        <c:v>88.453204975944658</c:v>
                      </c:pt>
                      <c:pt idx="69">
                        <c:v>100.63158697380322</c:v>
                      </c:pt>
                      <c:pt idx="70">
                        <c:v>92.581754857751861</c:v>
                      </c:pt>
                      <c:pt idx="71">
                        <c:v>108.88825958939643</c:v>
                      </c:pt>
                      <c:pt idx="72">
                        <c:v>105.16932755810097</c:v>
                      </c:pt>
                      <c:pt idx="73">
                        <c:v>118.93049701647516</c:v>
                      </c:pt>
                      <c:pt idx="74">
                        <c:v>160.38793856870967</c:v>
                      </c:pt>
                      <c:pt idx="75">
                        <c:v>169.70742787205336</c:v>
                      </c:pt>
                      <c:pt idx="76">
                        <c:v>179.74953888436562</c:v>
                      </c:pt>
                      <c:pt idx="77">
                        <c:v>164.78129429002729</c:v>
                      </c:pt>
                      <c:pt idx="78">
                        <c:v>179.43863689836255</c:v>
                      </c:pt>
                      <c:pt idx="79">
                        <c:v>201.0884641227625</c:v>
                      </c:pt>
                      <c:pt idx="80">
                        <c:v>205.36568610520595</c:v>
                      </c:pt>
                      <c:pt idx="81">
                        <c:v>210.45668361171332</c:v>
                      </c:pt>
                      <c:pt idx="82">
                        <c:v>200.78480221247113</c:v>
                      </c:pt>
                      <c:pt idx="83">
                        <c:v>188.50214917546592</c:v>
                      </c:pt>
                      <c:pt idx="84">
                        <c:v>178.49164523558204</c:v>
                      </c:pt>
                      <c:pt idx="85">
                        <c:v>170.56666380051149</c:v>
                      </c:pt>
                      <c:pt idx="86">
                        <c:v>184.42351890487851</c:v>
                      </c:pt>
                      <c:pt idx="87">
                        <c:v>180.56867117105338</c:v>
                      </c:pt>
                      <c:pt idx="88">
                        <c:v>178.68740104697395</c:v>
                      </c:pt>
                      <c:pt idx="89">
                        <c:v>152.39142905769228</c:v>
                      </c:pt>
                      <c:pt idx="90">
                        <c:v>180.93519245899822</c:v>
                      </c:pt>
                      <c:pt idx="91">
                        <c:v>216.37422721812527</c:v>
                      </c:pt>
                      <c:pt idx="92">
                        <c:v>213.45907152516378</c:v>
                      </c:pt>
                      <c:pt idx="93">
                        <c:v>207.22803566022284</c:v>
                      </c:pt>
                      <c:pt idx="94">
                        <c:v>210.61262310132312</c:v>
                      </c:pt>
                      <c:pt idx="95">
                        <c:v>198.61906423241999</c:v>
                      </c:pt>
                      <c:pt idx="96">
                        <c:v>212.98945333704253</c:v>
                      </c:pt>
                      <c:pt idx="97">
                        <c:v>233.18640873478674</c:v>
                      </c:pt>
                      <c:pt idx="98">
                        <c:v>211.58645385910103</c:v>
                      </c:pt>
                      <c:pt idx="99">
                        <c:v>223.71307965862317</c:v>
                      </c:pt>
                      <c:pt idx="100">
                        <c:v>214.92031888908915</c:v>
                      </c:pt>
                      <c:pt idx="101">
                        <c:v>215.96797295795443</c:v>
                      </c:pt>
                      <c:pt idx="102">
                        <c:v>228.25070125504106</c:v>
                      </c:pt>
                      <c:pt idx="103">
                        <c:v>265.53164266950989</c:v>
                      </c:pt>
                      <c:pt idx="104">
                        <c:v>86</c:v>
                      </c:pt>
                    </c:numCache>
                  </c:numRef>
                </c:val>
                <c:smooth val="0"/>
                <c:extLst xmlns:c15="http://schemas.microsoft.com/office/drawing/2012/chart">
                  <c:ext xmlns:c16="http://schemas.microsoft.com/office/drawing/2014/chart" uri="{C3380CC4-5D6E-409C-BE32-E72D297353CC}">
                    <c16:uniqueId val="{00000069-4C01-4381-9874-374E1597C4A7}"/>
                  </c:ext>
                </c:extLst>
              </c15:ser>
            </c15:filteredLineSeries>
            <c15:filteredLineSeries>
              <c15:ser>
                <c:idx val="106"/>
                <c:order val="106"/>
                <c:tx>
                  <c:strRef>
                    <c:extLst xmlns:c15="http://schemas.microsoft.com/office/drawing/2012/chart">
                      <c:ext xmlns:c15="http://schemas.microsoft.com/office/drawing/2012/chart" uri="{02D57815-91ED-43cb-92C2-25804820EDAC}">
                        <c15:formulaRef>
                          <c15:sqref>'Table for graphs 25-27'!$A$108</c15:sqref>
                        </c15:formulaRef>
                      </c:ext>
                    </c:extLst>
                    <c:strCache>
                      <c:ptCount val="1"/>
                      <c:pt idx="0">
                        <c:v>% Difference (Trajectory to Reported)</c:v>
                      </c:pt>
                    </c:strCache>
                  </c:strRef>
                </c:tx>
                <c:spPr>
                  <a:ln w="28575" cap="rnd">
                    <a:solidFill>
                      <a:schemeClr val="accent5">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25-27'!$B$108:$FA$108</c15:sqref>
                        </c15:formulaRef>
                      </c:ext>
                    </c:extLst>
                    <c:numCache>
                      <c:formatCode>0%</c:formatCode>
                      <c:ptCount val="15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9.4607758339647602E-2</c:v>
                      </c:pt>
                      <c:pt idx="53">
                        <c:v>0.16679419389004674</c:v>
                      </c:pt>
                      <c:pt idx="54">
                        <c:v>0.34791079548151499</c:v>
                      </c:pt>
                      <c:pt idx="55">
                        <c:v>0.78527085417120301</c:v>
                      </c:pt>
                      <c:pt idx="56">
                        <c:v>0.7208233449746112</c:v>
                      </c:pt>
                      <c:pt idx="57">
                        <c:v>0.62750817379985102</c:v>
                      </c:pt>
                      <c:pt idx="58">
                        <c:v>0.74945776574190448</c:v>
                      </c:pt>
                      <c:pt idx="59">
                        <c:v>0.80198970747989373</c:v>
                      </c:pt>
                      <c:pt idx="60">
                        <c:v>0.66524106360811119</c:v>
                      </c:pt>
                      <c:pt idx="61">
                        <c:v>0.56883603969116459</c:v>
                      </c:pt>
                      <c:pt idx="62">
                        <c:v>0.61364260892806244</c:v>
                      </c:pt>
                      <c:pt idx="63">
                        <c:v>0.55714197351863481</c:v>
                      </c:pt>
                      <c:pt idx="64">
                        <c:v>0.65848058455743241</c:v>
                      </c:pt>
                      <c:pt idx="65">
                        <c:v>0.7525232571179109</c:v>
                      </c:pt>
                      <c:pt idx="66">
                        <c:v>0.60610567486155087</c:v>
                      </c:pt>
                      <c:pt idx="67">
                        <c:v>0.62653490730881922</c:v>
                      </c:pt>
                      <c:pt idx="68">
                        <c:v>0.54417071073504986</c:v>
                      </c:pt>
                      <c:pt idx="69">
                        <c:v>0.57712050724854924</c:v>
                      </c:pt>
                      <c:pt idx="70">
                        <c:v>0.5160108147549336</c:v>
                      </c:pt>
                      <c:pt idx="71">
                        <c:v>0.60455947702888302</c:v>
                      </c:pt>
                      <c:pt idx="72">
                        <c:v>0.55401651485109649</c:v>
                      </c:pt>
                      <c:pt idx="73">
                        <c:v>0.58279407396840077</c:v>
                      </c:pt>
                      <c:pt idx="74">
                        <c:v>0.82414182034311467</c:v>
                      </c:pt>
                      <c:pt idx="75">
                        <c:v>0.90610869370793734</c:v>
                      </c:pt>
                      <c:pt idx="76">
                        <c:v>0.99171907082591526</c:v>
                      </c:pt>
                      <c:pt idx="77">
                        <c:v>0.99135228845751278</c:v>
                      </c:pt>
                      <c:pt idx="78">
                        <c:v>1.0970722760904048</c:v>
                      </c:pt>
                      <c:pt idx="79">
                        <c:v>1.265411368738564</c:v>
                      </c:pt>
                      <c:pt idx="80">
                        <c:v>1.3724504811750327</c:v>
                      </c:pt>
                      <c:pt idx="81">
                        <c:v>1.3796519480146403</c:v>
                      </c:pt>
                      <c:pt idx="82">
                        <c:v>1.3278083496249635</c:v>
                      </c:pt>
                      <c:pt idx="83">
                        <c:v>1.228044224481982</c:v>
                      </c:pt>
                      <c:pt idx="84">
                        <c:v>1.2266762655970163</c:v>
                      </c:pt>
                      <c:pt idx="85">
                        <c:v>1.287943569914916</c:v>
                      </c:pt>
                      <c:pt idx="86">
                        <c:v>1.4343487808508393</c:v>
                      </c:pt>
                      <c:pt idx="87">
                        <c:v>1.3738632393046664</c:v>
                      </c:pt>
                      <c:pt idx="88">
                        <c:v>1.3403639449706934</c:v>
                      </c:pt>
                      <c:pt idx="89">
                        <c:v>1.0465828218180373</c:v>
                      </c:pt>
                      <c:pt idx="90">
                        <c:v>1.1744096224625817</c:v>
                      </c:pt>
                      <c:pt idx="91">
                        <c:v>1.5277885018242727</c:v>
                      </c:pt>
                      <c:pt idx="92">
                        <c:v>1.5748680042780836</c:v>
                      </c:pt>
                      <c:pt idx="93">
                        <c:v>1.5846518533727485</c:v>
                      </c:pt>
                      <c:pt idx="94">
                        <c:v>1.7641113204126126</c:v>
                      </c:pt>
                      <c:pt idx="95">
                        <c:v>1.7993964523967771</c:v>
                      </c:pt>
                      <c:pt idx="96">
                        <c:v>2.0282672560562403</c:v>
                      </c:pt>
                      <c:pt idx="97">
                        <c:v>2.3130453524003172</c:v>
                      </c:pt>
                      <c:pt idx="98">
                        <c:v>1.8822149209126351</c:v>
                      </c:pt>
                      <c:pt idx="99">
                        <c:v>2.2531978924256451</c:v>
                      </c:pt>
                      <c:pt idx="100">
                        <c:v>2.169166437349602</c:v>
                      </c:pt>
                      <c:pt idx="101">
                        <c:v>2.27258093592387</c:v>
                      </c:pt>
                      <c:pt idx="102">
                        <c:v>2.3350622887902022</c:v>
                      </c:pt>
                      <c:pt idx="103">
                        <c:v>2.8408720368394804</c:v>
                      </c:pt>
                      <c:pt idx="104">
                        <c:v>0.27476038338658149</c:v>
                      </c:pt>
                    </c:numCache>
                  </c:numRef>
                </c:val>
                <c:smooth val="0"/>
                <c:extLst xmlns:c15="http://schemas.microsoft.com/office/drawing/2012/chart">
                  <c:ext xmlns:c16="http://schemas.microsoft.com/office/drawing/2014/chart" uri="{C3380CC4-5D6E-409C-BE32-E72D297353CC}">
                    <c16:uniqueId val="{0000006A-4C01-4381-9874-374E1597C4A7}"/>
                  </c:ext>
                </c:extLst>
              </c15:ser>
            </c15:filteredLineSeries>
            <c15:filteredLineSeries>
              <c15:ser>
                <c:idx val="107"/>
                <c:order val="107"/>
                <c:tx>
                  <c:strRef>
                    <c:extLst xmlns:c15="http://schemas.microsoft.com/office/drawing/2012/chart">
                      <c:ext xmlns:c15="http://schemas.microsoft.com/office/drawing/2012/chart" uri="{02D57815-91ED-43cb-92C2-25804820EDAC}">
                        <c15:formulaRef>
                          <c15:sqref>'Table for graphs 25-27'!$A$109</c15:sqref>
                        </c15:formulaRef>
                      </c:ext>
                    </c:extLst>
                    <c:strCache>
                      <c:ptCount val="1"/>
                      <c:pt idx="0">
                        <c:v>Difference (Week to Week)</c:v>
                      </c:pt>
                    </c:strCache>
                  </c:strRef>
                </c:tx>
                <c:spPr>
                  <a:ln w="28575" cap="rnd">
                    <a:solidFill>
                      <a:schemeClr val="accent6">
                        <a:lumMod val="50000"/>
                        <a:lumOff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25-27'!$B$109:$FA$109</c15:sqref>
                        </c15:formulaRef>
                      </c:ext>
                    </c:extLst>
                    <c:numCache>
                      <c:formatCode>0</c:formatCode>
                      <c:ptCount val="156"/>
                      <c:pt idx="0">
                        <c:v>0</c:v>
                      </c:pt>
                      <c:pt idx="1">
                        <c:v>5</c:v>
                      </c:pt>
                      <c:pt idx="2">
                        <c:v>2</c:v>
                      </c:pt>
                      <c:pt idx="3">
                        <c:v>-8</c:v>
                      </c:pt>
                      <c:pt idx="4">
                        <c:v>27</c:v>
                      </c:pt>
                      <c:pt idx="5">
                        <c:v>17</c:v>
                      </c:pt>
                      <c:pt idx="6">
                        <c:v>-26</c:v>
                      </c:pt>
                      <c:pt idx="7">
                        <c:v>24</c:v>
                      </c:pt>
                      <c:pt idx="8">
                        <c:v>-7</c:v>
                      </c:pt>
                      <c:pt idx="9">
                        <c:v>3</c:v>
                      </c:pt>
                      <c:pt idx="10">
                        <c:v>-21</c:v>
                      </c:pt>
                      <c:pt idx="11">
                        <c:v>8</c:v>
                      </c:pt>
                      <c:pt idx="12">
                        <c:v>2</c:v>
                      </c:pt>
                      <c:pt idx="13">
                        <c:v>16</c:v>
                      </c:pt>
                      <c:pt idx="14">
                        <c:v>4</c:v>
                      </c:pt>
                      <c:pt idx="15">
                        <c:v>-2</c:v>
                      </c:pt>
                      <c:pt idx="16">
                        <c:v>26</c:v>
                      </c:pt>
                      <c:pt idx="17">
                        <c:v>-25</c:v>
                      </c:pt>
                      <c:pt idx="18">
                        <c:v>9</c:v>
                      </c:pt>
                      <c:pt idx="19">
                        <c:v>1</c:v>
                      </c:pt>
                      <c:pt idx="20">
                        <c:v>14</c:v>
                      </c:pt>
                      <c:pt idx="21">
                        <c:v>33</c:v>
                      </c:pt>
                      <c:pt idx="22">
                        <c:v>7</c:v>
                      </c:pt>
                      <c:pt idx="23">
                        <c:v>19</c:v>
                      </c:pt>
                      <c:pt idx="24">
                        <c:v>0</c:v>
                      </c:pt>
                      <c:pt idx="25">
                        <c:v>9</c:v>
                      </c:pt>
                      <c:pt idx="26">
                        <c:v>-6</c:v>
                      </c:pt>
                      <c:pt idx="27">
                        <c:v>-44</c:v>
                      </c:pt>
                      <c:pt idx="28">
                        <c:v>-5</c:v>
                      </c:pt>
                      <c:pt idx="29">
                        <c:v>37</c:v>
                      </c:pt>
                      <c:pt idx="30">
                        <c:v>-18</c:v>
                      </c:pt>
                      <c:pt idx="31">
                        <c:v>-5</c:v>
                      </c:pt>
                      <c:pt idx="32">
                        <c:v>-60</c:v>
                      </c:pt>
                      <c:pt idx="33">
                        <c:v>16</c:v>
                      </c:pt>
                      <c:pt idx="34">
                        <c:v>11</c:v>
                      </c:pt>
                      <c:pt idx="35">
                        <c:v>14</c:v>
                      </c:pt>
                      <c:pt idx="36">
                        <c:v>-20</c:v>
                      </c:pt>
                      <c:pt idx="37">
                        <c:v>37</c:v>
                      </c:pt>
                      <c:pt idx="38">
                        <c:v>42</c:v>
                      </c:pt>
                      <c:pt idx="39">
                        <c:v>22</c:v>
                      </c:pt>
                      <c:pt idx="40">
                        <c:v>-25</c:v>
                      </c:pt>
                      <c:pt idx="41">
                        <c:v>-57</c:v>
                      </c:pt>
                      <c:pt idx="42">
                        <c:v>-7</c:v>
                      </c:pt>
                      <c:pt idx="43">
                        <c:v>-24</c:v>
                      </c:pt>
                      <c:pt idx="44">
                        <c:v>-15</c:v>
                      </c:pt>
                      <c:pt idx="45">
                        <c:v>-9</c:v>
                      </c:pt>
                      <c:pt idx="46">
                        <c:v>3</c:v>
                      </c:pt>
                      <c:pt idx="47">
                        <c:v>-24</c:v>
                      </c:pt>
                      <c:pt idx="48">
                        <c:v>-11</c:v>
                      </c:pt>
                      <c:pt idx="49">
                        <c:v>3</c:v>
                      </c:pt>
                      <c:pt idx="50">
                        <c:v>-2</c:v>
                      </c:pt>
                      <c:pt idx="51">
                        <c:v>13</c:v>
                      </c:pt>
                      <c:pt idx="52">
                        <c:v>-10</c:v>
                      </c:pt>
                      <c:pt idx="53">
                        <c:v>11</c:v>
                      </c:pt>
                      <c:pt idx="54">
                        <c:v>28</c:v>
                      </c:pt>
                      <c:pt idx="55">
                        <c:v>70</c:v>
                      </c:pt>
                      <c:pt idx="56">
                        <c:v>-20</c:v>
                      </c:pt>
                      <c:pt idx="57">
                        <c:v>-20</c:v>
                      </c:pt>
                      <c:pt idx="58">
                        <c:v>20</c:v>
                      </c:pt>
                      <c:pt idx="59">
                        <c:v>5</c:v>
                      </c:pt>
                      <c:pt idx="60">
                        <c:v>-19</c:v>
                      </c:pt>
                      <c:pt idx="61">
                        <c:v>-10</c:v>
                      </c:pt>
                      <c:pt idx="62">
                        <c:v>3</c:v>
                      </c:pt>
                      <c:pt idx="63">
                        <c:v>-17</c:v>
                      </c:pt>
                      <c:pt idx="64">
                        <c:v>6</c:v>
                      </c:pt>
                      <c:pt idx="65">
                        <c:v>20</c:v>
                      </c:pt>
                      <c:pt idx="66">
                        <c:v>-23</c:v>
                      </c:pt>
                      <c:pt idx="67">
                        <c:v>5</c:v>
                      </c:pt>
                      <c:pt idx="68">
                        <c:v>-4</c:v>
                      </c:pt>
                      <c:pt idx="69">
                        <c:v>24</c:v>
                      </c:pt>
                      <c:pt idx="70">
                        <c:v>-3</c:v>
                      </c:pt>
                      <c:pt idx="71">
                        <c:v>17</c:v>
                      </c:pt>
                      <c:pt idx="72">
                        <c:v>6</c:v>
                      </c:pt>
                      <c:pt idx="73">
                        <c:v>28</c:v>
                      </c:pt>
                      <c:pt idx="74">
                        <c:v>32</c:v>
                      </c:pt>
                      <c:pt idx="75">
                        <c:v>2</c:v>
                      </c:pt>
                      <c:pt idx="76">
                        <c:v>4</c:v>
                      </c:pt>
                      <c:pt idx="77">
                        <c:v>-30</c:v>
                      </c:pt>
                      <c:pt idx="78">
                        <c:v>12</c:v>
                      </c:pt>
                      <c:pt idx="79">
                        <c:v>17</c:v>
                      </c:pt>
                      <c:pt idx="80">
                        <c:v>-5</c:v>
                      </c:pt>
                      <c:pt idx="81">
                        <c:v>8</c:v>
                      </c:pt>
                      <c:pt idx="82">
                        <c:v>-11</c:v>
                      </c:pt>
                      <c:pt idx="83">
                        <c:v>-10</c:v>
                      </c:pt>
                      <c:pt idx="84">
                        <c:v>-18</c:v>
                      </c:pt>
                      <c:pt idx="85">
                        <c:v>-21</c:v>
                      </c:pt>
                      <c:pt idx="86">
                        <c:v>10</c:v>
                      </c:pt>
                      <c:pt idx="87">
                        <c:v>-1</c:v>
                      </c:pt>
                      <c:pt idx="88">
                        <c:v>0</c:v>
                      </c:pt>
                      <c:pt idx="89">
                        <c:v>-14</c:v>
                      </c:pt>
                      <c:pt idx="90">
                        <c:v>37</c:v>
                      </c:pt>
                      <c:pt idx="91">
                        <c:v>23</c:v>
                      </c:pt>
                      <c:pt idx="92">
                        <c:v>-9</c:v>
                      </c:pt>
                      <c:pt idx="93">
                        <c:v>-11</c:v>
                      </c:pt>
                      <c:pt idx="94">
                        <c:v>-8</c:v>
                      </c:pt>
                      <c:pt idx="95">
                        <c:v>-21</c:v>
                      </c:pt>
                      <c:pt idx="96">
                        <c:v>9</c:v>
                      </c:pt>
                      <c:pt idx="97">
                        <c:v>16</c:v>
                      </c:pt>
                      <c:pt idx="98">
                        <c:v>-10</c:v>
                      </c:pt>
                      <c:pt idx="99">
                        <c:v>-1</c:v>
                      </c:pt>
                      <c:pt idx="100">
                        <c:v>-9</c:v>
                      </c:pt>
                      <c:pt idx="101">
                        <c:v>-3</c:v>
                      </c:pt>
                      <c:pt idx="102">
                        <c:v>15</c:v>
                      </c:pt>
                      <c:pt idx="103">
                        <c:v>33</c:v>
                      </c:pt>
                      <c:pt idx="104">
                        <c:v>40</c:v>
                      </c:pt>
                    </c:numCache>
                  </c:numRef>
                </c:val>
                <c:smooth val="0"/>
                <c:extLst xmlns:c15="http://schemas.microsoft.com/office/drawing/2012/chart">
                  <c:ext xmlns:c16="http://schemas.microsoft.com/office/drawing/2014/chart" uri="{C3380CC4-5D6E-409C-BE32-E72D297353CC}">
                    <c16:uniqueId val="{0000006B-4C01-4381-9874-374E1597C4A7}"/>
                  </c:ext>
                </c:extLst>
              </c15:ser>
            </c15:filteredLineSeries>
            <c15:filteredLineSeries>
              <c15:ser>
                <c:idx val="108"/>
                <c:order val="108"/>
                <c:tx>
                  <c:strRef>
                    <c:extLst xmlns:c15="http://schemas.microsoft.com/office/drawing/2012/chart">
                      <c:ext xmlns:c15="http://schemas.microsoft.com/office/drawing/2012/chart" uri="{02D57815-91ED-43cb-92C2-25804820EDAC}">
                        <c15:formulaRef>
                          <c15:sqref>'Table for graphs 25-27'!$A$110</c15:sqref>
                        </c15:formulaRef>
                      </c:ext>
                    </c:extLst>
                    <c:strCache>
                      <c:ptCount val="1"/>
                      <c:pt idx="0">
                        <c:v>% Difference (Week to Week)</c:v>
                      </c:pt>
                    </c:strCache>
                  </c:strRef>
                </c:tx>
                <c:spPr>
                  <a:ln w="28575" cap="rnd">
                    <a:solidFill>
                      <a:schemeClr val="accent1"/>
                    </a:solidFill>
                    <a:round/>
                  </a:ln>
                  <a:effectLst/>
                </c:spPr>
                <c:marker>
                  <c:symbol val="none"/>
                </c:marker>
                <c:cat>
                  <c:numRef>
                    <c:extLst xmlns:c15="http://schemas.microsoft.com/office/drawing/2012/chart">
                      <c:ext xmlns:c15="http://schemas.microsoft.com/office/drawing/2012/chart" uri="{02D57815-91ED-43cb-92C2-25804820EDAC}">
                        <c15:formulaRef>
                          <c15:sqref>'Table for graphs 25-27'!$B$1:$FA$1</c15:sqref>
                        </c15:formulaRef>
                      </c:ext>
                    </c:extLst>
                    <c:numCache>
                      <c:formatCode>m/d/yyyy</c:formatCode>
                      <c:ptCount val="156"/>
                      <c:pt idx="0">
                        <c:v>45389</c:v>
                      </c:pt>
                      <c:pt idx="1">
                        <c:v>45396</c:v>
                      </c:pt>
                      <c:pt idx="2">
                        <c:v>45403</c:v>
                      </c:pt>
                      <c:pt idx="3">
                        <c:v>45410</c:v>
                      </c:pt>
                      <c:pt idx="4">
                        <c:v>45417</c:v>
                      </c:pt>
                      <c:pt idx="5">
                        <c:v>45424</c:v>
                      </c:pt>
                      <c:pt idx="6">
                        <c:v>45431</c:v>
                      </c:pt>
                      <c:pt idx="7">
                        <c:v>45438</c:v>
                      </c:pt>
                      <c:pt idx="8">
                        <c:v>45445</c:v>
                      </c:pt>
                      <c:pt idx="9">
                        <c:v>45452</c:v>
                      </c:pt>
                      <c:pt idx="10">
                        <c:v>45459</c:v>
                      </c:pt>
                      <c:pt idx="11">
                        <c:v>45466</c:v>
                      </c:pt>
                      <c:pt idx="12">
                        <c:v>45473</c:v>
                      </c:pt>
                      <c:pt idx="13">
                        <c:v>45480</c:v>
                      </c:pt>
                      <c:pt idx="14">
                        <c:v>45487</c:v>
                      </c:pt>
                      <c:pt idx="15">
                        <c:v>45494</c:v>
                      </c:pt>
                      <c:pt idx="16">
                        <c:v>45501</c:v>
                      </c:pt>
                      <c:pt idx="17">
                        <c:v>45508</c:v>
                      </c:pt>
                      <c:pt idx="18">
                        <c:v>45515</c:v>
                      </c:pt>
                      <c:pt idx="19">
                        <c:v>45522</c:v>
                      </c:pt>
                      <c:pt idx="20">
                        <c:v>45529</c:v>
                      </c:pt>
                      <c:pt idx="21">
                        <c:v>45536</c:v>
                      </c:pt>
                      <c:pt idx="22">
                        <c:v>45543</c:v>
                      </c:pt>
                      <c:pt idx="23">
                        <c:v>45550</c:v>
                      </c:pt>
                      <c:pt idx="24">
                        <c:v>45557</c:v>
                      </c:pt>
                      <c:pt idx="25">
                        <c:v>45564</c:v>
                      </c:pt>
                      <c:pt idx="26">
                        <c:v>45571</c:v>
                      </c:pt>
                      <c:pt idx="27">
                        <c:v>45578</c:v>
                      </c:pt>
                      <c:pt idx="28">
                        <c:v>45585</c:v>
                      </c:pt>
                      <c:pt idx="29">
                        <c:v>45592</c:v>
                      </c:pt>
                      <c:pt idx="30">
                        <c:v>45599</c:v>
                      </c:pt>
                      <c:pt idx="31">
                        <c:v>45606</c:v>
                      </c:pt>
                      <c:pt idx="32">
                        <c:v>45613</c:v>
                      </c:pt>
                      <c:pt idx="33">
                        <c:v>45620</c:v>
                      </c:pt>
                      <c:pt idx="34">
                        <c:v>45627</c:v>
                      </c:pt>
                      <c:pt idx="35">
                        <c:v>45634</c:v>
                      </c:pt>
                      <c:pt idx="36">
                        <c:v>45641</c:v>
                      </c:pt>
                      <c:pt idx="37">
                        <c:v>45648</c:v>
                      </c:pt>
                      <c:pt idx="38">
                        <c:v>45655</c:v>
                      </c:pt>
                      <c:pt idx="39">
                        <c:v>45662</c:v>
                      </c:pt>
                      <c:pt idx="40">
                        <c:v>45669</c:v>
                      </c:pt>
                      <c:pt idx="41">
                        <c:v>45676</c:v>
                      </c:pt>
                      <c:pt idx="42">
                        <c:v>45683</c:v>
                      </c:pt>
                      <c:pt idx="43">
                        <c:v>45690</c:v>
                      </c:pt>
                      <c:pt idx="44">
                        <c:v>45697</c:v>
                      </c:pt>
                      <c:pt idx="45">
                        <c:v>45704</c:v>
                      </c:pt>
                      <c:pt idx="46">
                        <c:v>45711</c:v>
                      </c:pt>
                      <c:pt idx="47">
                        <c:v>45718</c:v>
                      </c:pt>
                      <c:pt idx="48">
                        <c:v>45725</c:v>
                      </c:pt>
                      <c:pt idx="49">
                        <c:v>45732</c:v>
                      </c:pt>
                      <c:pt idx="50">
                        <c:v>45739</c:v>
                      </c:pt>
                      <c:pt idx="51">
                        <c:v>45746</c:v>
                      </c:pt>
                      <c:pt idx="52">
                        <c:v>45753</c:v>
                      </c:pt>
                      <c:pt idx="53">
                        <c:v>45760</c:v>
                      </c:pt>
                      <c:pt idx="54">
                        <c:v>45767</c:v>
                      </c:pt>
                      <c:pt idx="55">
                        <c:v>45774</c:v>
                      </c:pt>
                      <c:pt idx="56">
                        <c:v>45781</c:v>
                      </c:pt>
                      <c:pt idx="57">
                        <c:v>45788</c:v>
                      </c:pt>
                      <c:pt idx="58">
                        <c:v>45795</c:v>
                      </c:pt>
                      <c:pt idx="59">
                        <c:v>45802</c:v>
                      </c:pt>
                      <c:pt idx="60">
                        <c:v>45809</c:v>
                      </c:pt>
                      <c:pt idx="61">
                        <c:v>45816</c:v>
                      </c:pt>
                      <c:pt idx="62">
                        <c:v>45823</c:v>
                      </c:pt>
                      <c:pt idx="63">
                        <c:v>45830</c:v>
                      </c:pt>
                      <c:pt idx="64">
                        <c:v>45837</c:v>
                      </c:pt>
                      <c:pt idx="65">
                        <c:v>45844</c:v>
                      </c:pt>
                      <c:pt idx="66">
                        <c:v>45851</c:v>
                      </c:pt>
                      <c:pt idx="67">
                        <c:v>45858</c:v>
                      </c:pt>
                      <c:pt idx="68">
                        <c:v>45865</c:v>
                      </c:pt>
                      <c:pt idx="69">
                        <c:v>45872</c:v>
                      </c:pt>
                      <c:pt idx="70">
                        <c:v>45879</c:v>
                      </c:pt>
                      <c:pt idx="71">
                        <c:v>45886</c:v>
                      </c:pt>
                      <c:pt idx="72">
                        <c:v>45893</c:v>
                      </c:pt>
                      <c:pt idx="73">
                        <c:v>45900</c:v>
                      </c:pt>
                      <c:pt idx="74">
                        <c:v>45907</c:v>
                      </c:pt>
                      <c:pt idx="75">
                        <c:v>45914</c:v>
                      </c:pt>
                      <c:pt idx="76">
                        <c:v>45921</c:v>
                      </c:pt>
                      <c:pt idx="77">
                        <c:v>45928</c:v>
                      </c:pt>
                      <c:pt idx="78">
                        <c:v>45935</c:v>
                      </c:pt>
                      <c:pt idx="79">
                        <c:v>45942</c:v>
                      </c:pt>
                      <c:pt idx="80">
                        <c:v>45949</c:v>
                      </c:pt>
                      <c:pt idx="81">
                        <c:v>45956</c:v>
                      </c:pt>
                      <c:pt idx="82">
                        <c:v>45963</c:v>
                      </c:pt>
                      <c:pt idx="83">
                        <c:v>45970</c:v>
                      </c:pt>
                      <c:pt idx="84">
                        <c:v>45977</c:v>
                      </c:pt>
                      <c:pt idx="85">
                        <c:v>45984</c:v>
                      </c:pt>
                      <c:pt idx="86">
                        <c:v>45991</c:v>
                      </c:pt>
                      <c:pt idx="87">
                        <c:v>45998</c:v>
                      </c:pt>
                      <c:pt idx="88">
                        <c:v>46005</c:v>
                      </c:pt>
                      <c:pt idx="89">
                        <c:v>46012</c:v>
                      </c:pt>
                      <c:pt idx="90">
                        <c:v>46019</c:v>
                      </c:pt>
                      <c:pt idx="91">
                        <c:v>46026</c:v>
                      </c:pt>
                      <c:pt idx="92">
                        <c:v>46033</c:v>
                      </c:pt>
                      <c:pt idx="93">
                        <c:v>46040</c:v>
                      </c:pt>
                      <c:pt idx="94">
                        <c:v>46047</c:v>
                      </c:pt>
                      <c:pt idx="95">
                        <c:v>46054</c:v>
                      </c:pt>
                      <c:pt idx="96">
                        <c:v>46061</c:v>
                      </c:pt>
                      <c:pt idx="97">
                        <c:v>46068</c:v>
                      </c:pt>
                      <c:pt idx="98">
                        <c:v>46075</c:v>
                      </c:pt>
                      <c:pt idx="99">
                        <c:v>46082</c:v>
                      </c:pt>
                      <c:pt idx="100">
                        <c:v>46089</c:v>
                      </c:pt>
                      <c:pt idx="101">
                        <c:v>46096</c:v>
                      </c:pt>
                      <c:pt idx="102">
                        <c:v>46103</c:v>
                      </c:pt>
                      <c:pt idx="103">
                        <c:v>46110</c:v>
                      </c:pt>
                      <c:pt idx="104">
                        <c:v>46117</c:v>
                      </c:pt>
                      <c:pt idx="105">
                        <c:v>46124</c:v>
                      </c:pt>
                      <c:pt idx="106">
                        <c:v>46131</c:v>
                      </c:pt>
                      <c:pt idx="107">
                        <c:v>46138</c:v>
                      </c:pt>
                      <c:pt idx="108">
                        <c:v>46145</c:v>
                      </c:pt>
                      <c:pt idx="109">
                        <c:v>46152</c:v>
                      </c:pt>
                      <c:pt idx="110">
                        <c:v>46159</c:v>
                      </c:pt>
                      <c:pt idx="111">
                        <c:v>46166</c:v>
                      </c:pt>
                      <c:pt idx="112">
                        <c:v>46173</c:v>
                      </c:pt>
                      <c:pt idx="113">
                        <c:v>46180</c:v>
                      </c:pt>
                      <c:pt idx="114">
                        <c:v>46187</c:v>
                      </c:pt>
                      <c:pt idx="115">
                        <c:v>46194</c:v>
                      </c:pt>
                      <c:pt idx="116">
                        <c:v>46201</c:v>
                      </c:pt>
                      <c:pt idx="117">
                        <c:v>46208</c:v>
                      </c:pt>
                      <c:pt idx="118">
                        <c:v>46215</c:v>
                      </c:pt>
                      <c:pt idx="119">
                        <c:v>46222</c:v>
                      </c:pt>
                      <c:pt idx="120">
                        <c:v>46229</c:v>
                      </c:pt>
                      <c:pt idx="121">
                        <c:v>46236</c:v>
                      </c:pt>
                      <c:pt idx="122">
                        <c:v>46243</c:v>
                      </c:pt>
                      <c:pt idx="123">
                        <c:v>46250</c:v>
                      </c:pt>
                      <c:pt idx="124">
                        <c:v>46257</c:v>
                      </c:pt>
                      <c:pt idx="125">
                        <c:v>46264</c:v>
                      </c:pt>
                      <c:pt idx="126">
                        <c:v>46271</c:v>
                      </c:pt>
                      <c:pt idx="127">
                        <c:v>46278</c:v>
                      </c:pt>
                      <c:pt idx="128">
                        <c:v>46285</c:v>
                      </c:pt>
                      <c:pt idx="129">
                        <c:v>46292</c:v>
                      </c:pt>
                      <c:pt idx="130">
                        <c:v>46299</c:v>
                      </c:pt>
                      <c:pt idx="131">
                        <c:v>46306</c:v>
                      </c:pt>
                      <c:pt idx="132">
                        <c:v>46313</c:v>
                      </c:pt>
                      <c:pt idx="133">
                        <c:v>46320</c:v>
                      </c:pt>
                      <c:pt idx="134">
                        <c:v>46327</c:v>
                      </c:pt>
                      <c:pt idx="135">
                        <c:v>46334</c:v>
                      </c:pt>
                      <c:pt idx="136">
                        <c:v>46341</c:v>
                      </c:pt>
                      <c:pt idx="137">
                        <c:v>46348</c:v>
                      </c:pt>
                      <c:pt idx="138">
                        <c:v>46355</c:v>
                      </c:pt>
                      <c:pt idx="139">
                        <c:v>46362</c:v>
                      </c:pt>
                      <c:pt idx="140">
                        <c:v>46369</c:v>
                      </c:pt>
                      <c:pt idx="141">
                        <c:v>46376</c:v>
                      </c:pt>
                      <c:pt idx="142">
                        <c:v>46383</c:v>
                      </c:pt>
                      <c:pt idx="143">
                        <c:v>46390</c:v>
                      </c:pt>
                      <c:pt idx="144">
                        <c:v>46397</c:v>
                      </c:pt>
                      <c:pt idx="145">
                        <c:v>46404</c:v>
                      </c:pt>
                      <c:pt idx="146">
                        <c:v>46411</c:v>
                      </c:pt>
                      <c:pt idx="147">
                        <c:v>46418</c:v>
                      </c:pt>
                      <c:pt idx="148">
                        <c:v>46425</c:v>
                      </c:pt>
                      <c:pt idx="149">
                        <c:v>46432</c:v>
                      </c:pt>
                      <c:pt idx="150">
                        <c:v>46439</c:v>
                      </c:pt>
                      <c:pt idx="151">
                        <c:v>46446</c:v>
                      </c:pt>
                      <c:pt idx="152">
                        <c:v>46453</c:v>
                      </c:pt>
                      <c:pt idx="153">
                        <c:v>46460</c:v>
                      </c:pt>
                      <c:pt idx="154">
                        <c:v>46467</c:v>
                      </c:pt>
                      <c:pt idx="155">
                        <c:v>46474</c:v>
                      </c:pt>
                    </c:numCache>
                  </c:numRef>
                </c:cat>
                <c:val>
                  <c:numRef>
                    <c:extLst xmlns:c15="http://schemas.microsoft.com/office/drawing/2012/chart">
                      <c:ext xmlns:c15="http://schemas.microsoft.com/office/drawing/2012/chart" uri="{02D57815-91ED-43cb-92C2-25804820EDAC}">
                        <c15:formulaRef>
                          <c15:sqref>'Table for graphs 25-27'!$B$110:$FA$110</c15:sqref>
                        </c15:formulaRef>
                      </c:ext>
                    </c:extLst>
                    <c:numCache>
                      <c:formatCode>0%</c:formatCode>
                      <c:ptCount val="156"/>
                      <c:pt idx="0">
                        <c:v>0</c:v>
                      </c:pt>
                      <c:pt idx="1">
                        <c:v>2.4630541871921183E-2</c:v>
                      </c:pt>
                      <c:pt idx="2">
                        <c:v>9.6153846153846159E-3</c:v>
                      </c:pt>
                      <c:pt idx="3">
                        <c:v>-3.8095238095238099E-2</c:v>
                      </c:pt>
                      <c:pt idx="4">
                        <c:v>0.13366336633663367</c:v>
                      </c:pt>
                      <c:pt idx="5">
                        <c:v>7.4235807860262015E-2</c:v>
                      </c:pt>
                      <c:pt idx="6">
                        <c:v>-0.10569105691056911</c:v>
                      </c:pt>
                      <c:pt idx="7">
                        <c:v>0.10909090909090909</c:v>
                      </c:pt>
                      <c:pt idx="8">
                        <c:v>-2.8688524590163935E-2</c:v>
                      </c:pt>
                      <c:pt idx="9">
                        <c:v>1.2658227848101266E-2</c:v>
                      </c:pt>
                      <c:pt idx="10">
                        <c:v>-8.7499999999999994E-2</c:v>
                      </c:pt>
                      <c:pt idx="11">
                        <c:v>3.6529680365296802E-2</c:v>
                      </c:pt>
                      <c:pt idx="12">
                        <c:v>8.8105726872246704E-3</c:v>
                      </c:pt>
                      <c:pt idx="13">
                        <c:v>6.9868995633187769E-2</c:v>
                      </c:pt>
                      <c:pt idx="14">
                        <c:v>1.6326530612244899E-2</c:v>
                      </c:pt>
                      <c:pt idx="15">
                        <c:v>-8.0321285140562242E-3</c:v>
                      </c:pt>
                      <c:pt idx="16">
                        <c:v>0.10526315789473684</c:v>
                      </c:pt>
                      <c:pt idx="17">
                        <c:v>-9.1575091575091569E-2</c:v>
                      </c:pt>
                      <c:pt idx="18">
                        <c:v>3.6290322580645164E-2</c:v>
                      </c:pt>
                      <c:pt idx="19">
                        <c:v>3.8910505836575876E-3</c:v>
                      </c:pt>
                      <c:pt idx="20">
                        <c:v>5.4263565891472867E-2</c:v>
                      </c:pt>
                      <c:pt idx="21">
                        <c:v>0.12132352941176471</c:v>
                      </c:pt>
                      <c:pt idx="22">
                        <c:v>2.2950819672131147E-2</c:v>
                      </c:pt>
                      <c:pt idx="23">
                        <c:v>6.0897435897435896E-2</c:v>
                      </c:pt>
                      <c:pt idx="24">
                        <c:v>0</c:v>
                      </c:pt>
                      <c:pt idx="25">
                        <c:v>2.7190332326283987E-2</c:v>
                      </c:pt>
                      <c:pt idx="26">
                        <c:v>-1.7647058823529412E-2</c:v>
                      </c:pt>
                      <c:pt idx="27">
                        <c:v>-0.1317365269461078</c:v>
                      </c:pt>
                      <c:pt idx="28">
                        <c:v>-1.7241379310344827E-2</c:v>
                      </c:pt>
                      <c:pt idx="29">
                        <c:v>0.12982456140350876</c:v>
                      </c:pt>
                      <c:pt idx="30">
                        <c:v>-5.5900621118012424E-2</c:v>
                      </c:pt>
                      <c:pt idx="31">
                        <c:v>-1.6447368421052631E-2</c:v>
                      </c:pt>
                      <c:pt idx="32">
                        <c:v>-0.20066889632107024</c:v>
                      </c:pt>
                      <c:pt idx="33">
                        <c:v>6.6945606694560664E-2</c:v>
                      </c:pt>
                      <c:pt idx="34">
                        <c:v>4.3137254901960784E-2</c:v>
                      </c:pt>
                      <c:pt idx="35">
                        <c:v>5.2631578947368418E-2</c:v>
                      </c:pt>
                      <c:pt idx="36">
                        <c:v>-7.1428571428571425E-2</c:v>
                      </c:pt>
                      <c:pt idx="37">
                        <c:v>0.1423076923076923</c:v>
                      </c:pt>
                      <c:pt idx="38">
                        <c:v>0.14141414141414141</c:v>
                      </c:pt>
                      <c:pt idx="39">
                        <c:v>6.4896755162241887E-2</c:v>
                      </c:pt>
                      <c:pt idx="40">
                        <c:v>-6.9252077562326875E-2</c:v>
                      </c:pt>
                      <c:pt idx="41">
                        <c:v>-0.16964285714285715</c:v>
                      </c:pt>
                      <c:pt idx="42">
                        <c:v>-2.5089605734767026E-2</c:v>
                      </c:pt>
                      <c:pt idx="43">
                        <c:v>-8.8235294117647065E-2</c:v>
                      </c:pt>
                      <c:pt idx="44">
                        <c:v>-6.0483870967741937E-2</c:v>
                      </c:pt>
                      <c:pt idx="45">
                        <c:v>-3.8626609442060089E-2</c:v>
                      </c:pt>
                      <c:pt idx="46">
                        <c:v>1.3392857142857142E-2</c:v>
                      </c:pt>
                      <c:pt idx="47">
                        <c:v>-0.10572687224669604</c:v>
                      </c:pt>
                      <c:pt idx="48">
                        <c:v>-5.4187192118226604E-2</c:v>
                      </c:pt>
                      <c:pt idx="49">
                        <c:v>1.5625E-2</c:v>
                      </c:pt>
                      <c:pt idx="50">
                        <c:v>-1.0256410256410256E-2</c:v>
                      </c:pt>
                      <c:pt idx="51">
                        <c:v>6.7357512953367879E-2</c:v>
                      </c:pt>
                      <c:pt idx="52">
                        <c:v>-4.8543689320388349E-2</c:v>
                      </c:pt>
                      <c:pt idx="53">
                        <c:v>5.6122448979591837E-2</c:v>
                      </c:pt>
                      <c:pt idx="54">
                        <c:v>0.13526570048309178</c:v>
                      </c:pt>
                      <c:pt idx="55">
                        <c:v>0.2978723404255319</c:v>
                      </c:pt>
                      <c:pt idx="56">
                        <c:v>-6.5573770491803282E-2</c:v>
                      </c:pt>
                      <c:pt idx="57">
                        <c:v>-7.0175438596491224E-2</c:v>
                      </c:pt>
                      <c:pt idx="58">
                        <c:v>7.5471698113207544E-2</c:v>
                      </c:pt>
                      <c:pt idx="59">
                        <c:v>1.7543859649122806E-2</c:v>
                      </c:pt>
                      <c:pt idx="60">
                        <c:v>-6.5517241379310351E-2</c:v>
                      </c:pt>
                      <c:pt idx="61">
                        <c:v>-3.6900369003690037E-2</c:v>
                      </c:pt>
                      <c:pt idx="62">
                        <c:v>1.1494252873563218E-2</c:v>
                      </c:pt>
                      <c:pt idx="63">
                        <c:v>-6.4393939393939392E-2</c:v>
                      </c:pt>
                      <c:pt idx="64">
                        <c:v>2.4291497975708502E-2</c:v>
                      </c:pt>
                      <c:pt idx="65">
                        <c:v>7.9051383399209488E-2</c:v>
                      </c:pt>
                      <c:pt idx="66">
                        <c:v>-8.4249084249084255E-2</c:v>
                      </c:pt>
                      <c:pt idx="67">
                        <c:v>0.02</c:v>
                      </c:pt>
                      <c:pt idx="68">
                        <c:v>-1.5686274509803921E-2</c:v>
                      </c:pt>
                      <c:pt idx="69">
                        <c:v>9.5617529880478086E-2</c:v>
                      </c:pt>
                      <c:pt idx="70">
                        <c:v>-1.090909090909091E-2</c:v>
                      </c:pt>
                      <c:pt idx="71">
                        <c:v>6.25E-2</c:v>
                      </c:pt>
                      <c:pt idx="72">
                        <c:v>2.0761245674740483E-2</c:v>
                      </c:pt>
                      <c:pt idx="73">
                        <c:v>9.4915254237288138E-2</c:v>
                      </c:pt>
                      <c:pt idx="74">
                        <c:v>9.9071207430340563E-2</c:v>
                      </c:pt>
                      <c:pt idx="75">
                        <c:v>5.6338028169014088E-3</c:v>
                      </c:pt>
                      <c:pt idx="76">
                        <c:v>1.1204481792717087E-2</c:v>
                      </c:pt>
                      <c:pt idx="77">
                        <c:v>-8.3102493074792241E-2</c:v>
                      </c:pt>
                      <c:pt idx="78">
                        <c:v>3.6253776435045321E-2</c:v>
                      </c:pt>
                      <c:pt idx="79">
                        <c:v>4.9562682215743441E-2</c:v>
                      </c:pt>
                      <c:pt idx="80">
                        <c:v>-1.3888888888888888E-2</c:v>
                      </c:pt>
                      <c:pt idx="81">
                        <c:v>2.2535211267605635E-2</c:v>
                      </c:pt>
                      <c:pt idx="82">
                        <c:v>-3.0303030303030304E-2</c:v>
                      </c:pt>
                      <c:pt idx="83">
                        <c:v>-2.8409090909090908E-2</c:v>
                      </c:pt>
                      <c:pt idx="84">
                        <c:v>-5.2631578947368418E-2</c:v>
                      </c:pt>
                      <c:pt idx="85">
                        <c:v>-6.4814814814814811E-2</c:v>
                      </c:pt>
                      <c:pt idx="86">
                        <c:v>3.3003300330033E-2</c:v>
                      </c:pt>
                      <c:pt idx="87">
                        <c:v>-3.1948881789137379E-3</c:v>
                      </c:pt>
                      <c:pt idx="88">
                        <c:v>0</c:v>
                      </c:pt>
                      <c:pt idx="89">
                        <c:v>-4.4871794871794872E-2</c:v>
                      </c:pt>
                      <c:pt idx="90">
                        <c:v>0.12416107382550336</c:v>
                      </c:pt>
                      <c:pt idx="91">
                        <c:v>6.8656716417910449E-2</c:v>
                      </c:pt>
                      <c:pt idx="92">
                        <c:v>-2.5139664804469275E-2</c:v>
                      </c:pt>
                      <c:pt idx="93">
                        <c:v>-3.151862464183381E-2</c:v>
                      </c:pt>
                      <c:pt idx="94">
                        <c:v>-2.3668639053254437E-2</c:v>
                      </c:pt>
                      <c:pt idx="95">
                        <c:v>-6.363636363636363E-2</c:v>
                      </c:pt>
                      <c:pt idx="96">
                        <c:v>2.9126213592233011E-2</c:v>
                      </c:pt>
                      <c:pt idx="97">
                        <c:v>5.0314465408805034E-2</c:v>
                      </c:pt>
                      <c:pt idx="98">
                        <c:v>-2.9940119760479042E-2</c:v>
                      </c:pt>
                      <c:pt idx="99">
                        <c:v>-3.0864197530864196E-3</c:v>
                      </c:pt>
                      <c:pt idx="100">
                        <c:v>-2.7863777089783281E-2</c:v>
                      </c:pt>
                      <c:pt idx="101">
                        <c:v>-9.5541401273885346E-3</c:v>
                      </c:pt>
                      <c:pt idx="102">
                        <c:v>4.8231511254019289E-2</c:v>
                      </c:pt>
                      <c:pt idx="103">
                        <c:v>0.10122699386503067</c:v>
                      </c:pt>
                      <c:pt idx="104">
                        <c:v>0.11142061281337047</c:v>
                      </c:pt>
                    </c:numCache>
                  </c:numRef>
                </c:val>
                <c:smooth val="0"/>
                <c:extLst xmlns:c15="http://schemas.microsoft.com/office/drawing/2012/chart">
                  <c:ext xmlns:c16="http://schemas.microsoft.com/office/drawing/2014/chart" uri="{C3380CC4-5D6E-409C-BE32-E72D297353CC}">
                    <c16:uniqueId val="{0000006C-4C01-4381-9874-374E1597C4A7}"/>
                  </c:ext>
                </c:extLst>
              </c15:ser>
            </c15:filteredLineSeries>
          </c:ext>
        </c:extLst>
      </c:lineChart>
      <c:dateAx>
        <c:axId val="545995631"/>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545998543"/>
        <c:crosses val="autoZero"/>
        <c:auto val="1"/>
        <c:lblOffset val="100"/>
        <c:baseTimeUnit val="days"/>
        <c:majorUnit val="1"/>
        <c:majorTimeUnit val="months"/>
        <c:minorUnit val="7"/>
        <c:minorTimeUnit val="days"/>
      </c:dateAx>
      <c:valAx>
        <c:axId val="545998543"/>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5995631"/>
        <c:crosses val="autoZero"/>
        <c:crossBetween val="between"/>
      </c:valAx>
      <c:spPr>
        <a:noFill/>
        <a:ln>
          <a:noFill/>
        </a:ln>
        <a:effectLst/>
      </c:spPr>
    </c:plotArea>
    <c:legend>
      <c:legendPos val="b"/>
      <c:layout>
        <c:manualLayout>
          <c:xMode val="edge"/>
          <c:yMode val="edge"/>
          <c:x val="2.6811905428817444E-2"/>
          <c:y val="0.9479143999248949"/>
          <c:w val="0.86271951121741708"/>
          <c:h val="5.1588260105103374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3175" cap="flat" cmpd="sng" algn="ctr">
      <a:solidFill>
        <a:schemeClr val="tx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050" b="1"/>
              <a:t>Formal</a:t>
            </a:r>
            <a:r>
              <a:rPr lang="en-GB" sz="1050" b="1" baseline="0"/>
              <a:t> c</a:t>
            </a:r>
            <a:r>
              <a:rPr lang="en-GB" sz="1050" b="1"/>
              <a:t>omplaints</a:t>
            </a:r>
            <a:r>
              <a:rPr lang="en-GB" sz="1050" b="1" baseline="0"/>
              <a:t> rec'd per month - closure against 30 working days</a:t>
            </a:r>
            <a:endParaRPr lang="en-GB" sz="1050" b="1"/>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stacked"/>
        <c:varyColors val="0"/>
        <c:ser>
          <c:idx val="0"/>
          <c:order val="0"/>
          <c:tx>
            <c:strRef>
              <c:f>'Closure against 30 days'!$B$1</c:f>
              <c:strCache>
                <c:ptCount val="1"/>
                <c:pt idx="0">
                  <c:v>Closed within 30 working days</c:v>
                </c:pt>
              </c:strCache>
            </c:strRef>
          </c:tx>
          <c:spPr>
            <a:solidFill>
              <a:schemeClr val="accent6"/>
            </a:solidFill>
            <a:ln>
              <a:noFill/>
            </a:ln>
            <a:effectLst/>
          </c:spPr>
          <c:invertIfNegative val="0"/>
          <c:cat>
            <c:strRef>
              <c:f>'Closure against 30 days'!$A$9:$A$14</c:f>
              <c:strCache>
                <c:ptCount val="6"/>
                <c:pt idx="0">
                  <c:v>Aug</c:v>
                </c:pt>
                <c:pt idx="1">
                  <c:v>Sep</c:v>
                </c:pt>
                <c:pt idx="2">
                  <c:v>Oct</c:v>
                </c:pt>
                <c:pt idx="3">
                  <c:v>Nov</c:v>
                </c:pt>
                <c:pt idx="4">
                  <c:v>Dec</c:v>
                </c:pt>
                <c:pt idx="5">
                  <c:v>Jan </c:v>
                </c:pt>
              </c:strCache>
            </c:strRef>
          </c:cat>
          <c:val>
            <c:numRef>
              <c:f>'Closure against 30 days'!$B$9:$B$14</c:f>
              <c:numCache>
                <c:formatCode>General</c:formatCode>
                <c:ptCount val="6"/>
                <c:pt idx="0">
                  <c:v>68</c:v>
                </c:pt>
                <c:pt idx="1">
                  <c:v>85</c:v>
                </c:pt>
                <c:pt idx="2">
                  <c:v>121</c:v>
                </c:pt>
                <c:pt idx="3">
                  <c:v>92</c:v>
                </c:pt>
                <c:pt idx="4">
                  <c:v>97</c:v>
                </c:pt>
                <c:pt idx="5">
                  <c:v>105</c:v>
                </c:pt>
              </c:numCache>
            </c:numRef>
          </c:val>
          <c:extLst>
            <c:ext xmlns:c16="http://schemas.microsoft.com/office/drawing/2014/chart" uri="{C3380CC4-5D6E-409C-BE32-E72D297353CC}">
              <c16:uniqueId val="{00000000-64FB-4FE8-8E0F-1E029EB29FA9}"/>
            </c:ext>
          </c:extLst>
        </c:ser>
        <c:ser>
          <c:idx val="1"/>
          <c:order val="1"/>
          <c:tx>
            <c:strRef>
              <c:f>'Closure against 30 days'!$C$1</c:f>
              <c:strCache>
                <c:ptCount val="1"/>
                <c:pt idx="0">
                  <c:v>Closed over 30 working days or still open</c:v>
                </c:pt>
              </c:strCache>
            </c:strRef>
          </c:tx>
          <c:spPr>
            <a:solidFill>
              <a:srgbClr val="FF0000"/>
            </a:solidFill>
            <a:ln>
              <a:noFill/>
            </a:ln>
            <a:effectLst/>
          </c:spPr>
          <c:invertIfNegative val="0"/>
          <c:cat>
            <c:strRef>
              <c:f>'Closure against 30 days'!$A$9:$A$14</c:f>
              <c:strCache>
                <c:ptCount val="6"/>
                <c:pt idx="0">
                  <c:v>Aug</c:v>
                </c:pt>
                <c:pt idx="1">
                  <c:v>Sep</c:v>
                </c:pt>
                <c:pt idx="2">
                  <c:v>Oct</c:v>
                </c:pt>
                <c:pt idx="3">
                  <c:v>Nov</c:v>
                </c:pt>
                <c:pt idx="4">
                  <c:v>Dec</c:v>
                </c:pt>
                <c:pt idx="5">
                  <c:v>Jan </c:v>
                </c:pt>
              </c:strCache>
            </c:strRef>
          </c:cat>
          <c:val>
            <c:numRef>
              <c:f>'Closure against 30 days'!$C$9:$C$14</c:f>
              <c:numCache>
                <c:formatCode>General</c:formatCode>
                <c:ptCount val="6"/>
                <c:pt idx="0">
                  <c:v>90</c:v>
                </c:pt>
                <c:pt idx="1">
                  <c:v>105</c:v>
                </c:pt>
                <c:pt idx="2">
                  <c:v>103</c:v>
                </c:pt>
                <c:pt idx="3">
                  <c:v>80</c:v>
                </c:pt>
                <c:pt idx="4">
                  <c:v>67</c:v>
                </c:pt>
                <c:pt idx="5">
                  <c:v>87</c:v>
                </c:pt>
              </c:numCache>
            </c:numRef>
          </c:val>
          <c:extLst>
            <c:ext xmlns:c16="http://schemas.microsoft.com/office/drawing/2014/chart" uri="{C3380CC4-5D6E-409C-BE32-E72D297353CC}">
              <c16:uniqueId val="{00000001-64FB-4FE8-8E0F-1E029EB29FA9}"/>
            </c:ext>
          </c:extLst>
        </c:ser>
        <c:dLbls>
          <c:showLegendKey val="0"/>
          <c:showVal val="0"/>
          <c:showCatName val="0"/>
          <c:showSerName val="0"/>
          <c:showPercent val="0"/>
          <c:showBubbleSize val="0"/>
        </c:dLbls>
        <c:gapWidth val="150"/>
        <c:overlap val="100"/>
        <c:axId val="298685408"/>
        <c:axId val="298702208"/>
      </c:barChart>
      <c:catAx>
        <c:axId val="298685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702208"/>
        <c:crosses val="autoZero"/>
        <c:auto val="1"/>
        <c:lblAlgn val="ctr"/>
        <c:lblOffset val="100"/>
        <c:noMultiLvlLbl val="0"/>
      </c:catAx>
      <c:valAx>
        <c:axId val="2987022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8685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'Number of complaints rec''d'!$B$1</c:f>
              <c:strCache>
                <c:ptCount val="1"/>
                <c:pt idx="0">
                  <c:v>Number of formal complaints rec'd</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'Number of complaints rec''d'!$A$8:$A$13</c:f>
              <c:numCache>
                <c:formatCode>mmm\-yy</c:formatCode>
                <c:ptCount val="6"/>
                <c:pt idx="0">
                  <c:v>45931</c:v>
                </c:pt>
                <c:pt idx="1">
                  <c:v>45962</c:v>
                </c:pt>
                <c:pt idx="2">
                  <c:v>45992</c:v>
                </c:pt>
                <c:pt idx="3">
                  <c:v>46023</c:v>
                </c:pt>
                <c:pt idx="4">
                  <c:v>46054</c:v>
                </c:pt>
                <c:pt idx="5">
                  <c:v>46082</c:v>
                </c:pt>
              </c:numCache>
            </c:numRef>
          </c:cat>
          <c:val>
            <c:numRef>
              <c:f>'Number of complaints rec''d'!$B$8:$B$13</c:f>
              <c:numCache>
                <c:formatCode>General</c:formatCode>
                <c:ptCount val="6"/>
                <c:pt idx="0">
                  <c:v>216</c:v>
                </c:pt>
                <c:pt idx="1">
                  <c:v>170</c:v>
                </c:pt>
                <c:pt idx="2">
                  <c:v>162</c:v>
                </c:pt>
                <c:pt idx="3">
                  <c:v>166</c:v>
                </c:pt>
                <c:pt idx="4">
                  <c:v>210</c:v>
                </c:pt>
                <c:pt idx="5">
                  <c:v>197</c:v>
                </c:pt>
              </c:numCache>
            </c:numRef>
          </c:val>
          <c:smooth val="0"/>
          <c:extLst>
            <c:ext xmlns:c16="http://schemas.microsoft.com/office/drawing/2014/chart" uri="{C3380CC4-5D6E-409C-BE32-E72D297353CC}">
              <c16:uniqueId val="{00000000-00CA-4BA2-97F5-DCAEA1B1FD5F}"/>
            </c:ext>
          </c:extLst>
        </c:ser>
        <c:dLbls>
          <c:showLegendKey val="0"/>
          <c:showVal val="0"/>
          <c:showCatName val="0"/>
          <c:showSerName val="0"/>
          <c:showPercent val="0"/>
          <c:showBubbleSize val="0"/>
        </c:dLbls>
        <c:marker val="1"/>
        <c:smooth val="0"/>
        <c:axId val="11910048"/>
        <c:axId val="11910528"/>
      </c:lineChart>
      <c:dateAx>
        <c:axId val="1191004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528"/>
        <c:crosses val="autoZero"/>
        <c:auto val="1"/>
        <c:lblOffset val="100"/>
        <c:baseTimeUnit val="months"/>
      </c:dateAx>
      <c:valAx>
        <c:axId val="1191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1004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'Average days to close'!$B$1</c:f>
              <c:strCache>
                <c:ptCount val="1"/>
                <c:pt idx="0">
                  <c:v>Average no. of days taken to close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'Average days to close'!$A$8:$A$14</c:f>
              <c:strCache>
                <c:ptCount val="7"/>
                <c:pt idx="0">
                  <c:v>Jul</c:v>
                </c:pt>
                <c:pt idx="1">
                  <c:v>Aug</c:v>
                </c:pt>
                <c:pt idx="2">
                  <c:v>Sep</c:v>
                </c:pt>
                <c:pt idx="3">
                  <c:v>Oct</c:v>
                </c:pt>
                <c:pt idx="4">
                  <c:v>Nov</c:v>
                </c:pt>
                <c:pt idx="5">
                  <c:v>Dec</c:v>
                </c:pt>
                <c:pt idx="6">
                  <c:v>Jan </c:v>
                </c:pt>
              </c:strCache>
            </c:strRef>
          </c:cat>
          <c:val>
            <c:numRef>
              <c:f>'Average days to close'!$B$8:$B$14</c:f>
              <c:numCache>
                <c:formatCode>General</c:formatCode>
                <c:ptCount val="7"/>
                <c:pt idx="0">
                  <c:v>30</c:v>
                </c:pt>
                <c:pt idx="1">
                  <c:v>34</c:v>
                </c:pt>
                <c:pt idx="2">
                  <c:v>33</c:v>
                </c:pt>
                <c:pt idx="3">
                  <c:v>29</c:v>
                </c:pt>
                <c:pt idx="4">
                  <c:v>30</c:v>
                </c:pt>
                <c:pt idx="5">
                  <c:v>28</c:v>
                </c:pt>
                <c:pt idx="6">
                  <c:v>29</c:v>
                </c:pt>
              </c:numCache>
            </c:numRef>
          </c:val>
          <c:smooth val="0"/>
          <c:extLst>
            <c:ext xmlns:c16="http://schemas.microsoft.com/office/drawing/2014/chart" uri="{C3380CC4-5D6E-409C-BE32-E72D297353CC}">
              <c16:uniqueId val="{00000000-497F-4196-BDA2-C2F10CC30A6D}"/>
            </c:ext>
          </c:extLst>
        </c:ser>
        <c:dLbls>
          <c:showLegendKey val="0"/>
          <c:showVal val="0"/>
          <c:showCatName val="0"/>
          <c:showSerName val="0"/>
          <c:showPercent val="0"/>
          <c:showBubbleSize val="0"/>
        </c:dLbls>
        <c:marker val="1"/>
        <c:smooth val="0"/>
        <c:axId val="457047039"/>
        <c:axId val="457047519"/>
      </c:lineChart>
      <c:catAx>
        <c:axId val="45704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519"/>
        <c:crosses val="autoZero"/>
        <c:auto val="1"/>
        <c:lblAlgn val="ctr"/>
        <c:lblOffset val="100"/>
        <c:noMultiLvlLbl val="0"/>
      </c:catAx>
      <c:valAx>
        <c:axId val="4570475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7047039"/>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05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'Overdue formals'!$B$3</c:f>
              <c:strCache>
                <c:ptCount val="1"/>
                <c:pt idx="0">
                  <c:v>Overdue formal complaints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'Overdue formals'!$A$19:$A$26</c:f>
              <c:strCache>
                <c:ptCount val="8"/>
                <c:pt idx="0">
                  <c:v>25th Nov 25</c:v>
                </c:pt>
                <c:pt idx="1">
                  <c:v>10th Dec  2025</c:v>
                </c:pt>
                <c:pt idx="2">
                  <c:v>30th Dec  2025</c:v>
                </c:pt>
                <c:pt idx="3">
                  <c:v>14th Jan 2026</c:v>
                </c:pt>
                <c:pt idx="4">
                  <c:v>27th Jan 2026</c:v>
                </c:pt>
                <c:pt idx="5">
                  <c:v>20th Feb 2026</c:v>
                </c:pt>
                <c:pt idx="6">
                  <c:v>2nd March</c:v>
                </c:pt>
                <c:pt idx="7">
                  <c:v>31st March</c:v>
                </c:pt>
              </c:strCache>
            </c:strRef>
          </c:cat>
          <c:val>
            <c:numRef>
              <c:f>'Overdue formals'!$B$19:$B$26</c:f>
              <c:numCache>
                <c:formatCode>General</c:formatCode>
                <c:ptCount val="8"/>
                <c:pt idx="0">
                  <c:v>300</c:v>
                </c:pt>
                <c:pt idx="1">
                  <c:v>321</c:v>
                </c:pt>
                <c:pt idx="2">
                  <c:v>330</c:v>
                </c:pt>
                <c:pt idx="3">
                  <c:v>326</c:v>
                </c:pt>
                <c:pt idx="4">
                  <c:v>302</c:v>
                </c:pt>
                <c:pt idx="5">
                  <c:v>259</c:v>
                </c:pt>
                <c:pt idx="6">
                  <c:v>258</c:v>
                </c:pt>
                <c:pt idx="7">
                  <c:v>297</c:v>
                </c:pt>
              </c:numCache>
            </c:numRef>
          </c:val>
          <c:smooth val="0"/>
          <c:extLst>
            <c:ext xmlns:c16="http://schemas.microsoft.com/office/drawing/2014/chart" uri="{C3380CC4-5D6E-409C-BE32-E72D297353CC}">
              <c16:uniqueId val="{00000000-B7A3-4CE8-AE29-DD1350120CC1}"/>
            </c:ext>
          </c:extLst>
        </c:ser>
        <c:dLbls>
          <c:showLegendKey val="0"/>
          <c:showVal val="0"/>
          <c:showCatName val="0"/>
          <c:showSerName val="0"/>
          <c:showPercent val="0"/>
          <c:showBubbleSize val="0"/>
        </c:dLbls>
        <c:marker val="1"/>
        <c:smooth val="0"/>
        <c:axId val="11891808"/>
        <c:axId val="11896128"/>
      </c:lineChart>
      <c:catAx>
        <c:axId val="11891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11896128"/>
        <c:crosses val="autoZero"/>
        <c:auto val="1"/>
        <c:lblAlgn val="ctr"/>
        <c:lblOffset val="100"/>
        <c:noMultiLvlLbl val="0"/>
      </c:catAx>
      <c:valAx>
        <c:axId val="11896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9180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svg"/><Relationship Id="rId1" Type="http://schemas.openxmlformats.org/officeDocument/2006/relationships/image" Target="../media/image1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svg"/><Relationship Id="rId1" Type="http://schemas.openxmlformats.org/officeDocument/2006/relationships/image" Target="../media/image1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B81A5-91B0-40F2-BAEE-DFAF8BCFE0C7}"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A234D1E4-870D-4C0F-95CE-D75C5CD14EC0}">
      <dgm:prSet phldrT="[Text]"/>
      <dgm:spPr>
        <a:solidFill>
          <a:srgbClr val="9E4ECA"/>
        </a:solidFill>
      </dgm:spPr>
      <dgm:t>
        <a:bodyPr/>
        <a:lstStyle/>
        <a:p>
          <a:pPr algn="ctr"/>
          <a:r>
            <a:rPr lang="en-GB" b="1" dirty="0"/>
            <a:t>Section 1: </a:t>
          </a:r>
          <a:r>
            <a:rPr lang="en-GB" dirty="0"/>
            <a:t>Updates against all Escalation areas with Welsh Government</a:t>
          </a:r>
        </a:p>
      </dgm:t>
    </dgm:pt>
    <dgm:pt modelId="{9DA472F7-1664-40F6-B438-D62D6F3C09E2}" type="parTrans" cxnId="{37826977-176F-40AD-8268-9564D1BE12FB}">
      <dgm:prSet/>
      <dgm:spPr/>
      <dgm:t>
        <a:bodyPr/>
        <a:lstStyle/>
        <a:p>
          <a:endParaRPr lang="en-GB"/>
        </a:p>
      </dgm:t>
    </dgm:pt>
    <dgm:pt modelId="{1ABC5F00-1D96-42C0-984F-5B39B031A9E7}" type="sibTrans" cxnId="{37826977-176F-40AD-8268-9564D1BE12FB}">
      <dgm:prSet/>
      <dgm:spPr/>
      <dgm:t>
        <a:bodyPr/>
        <a:lstStyle/>
        <a:p>
          <a:endParaRPr lang="en-GB"/>
        </a:p>
      </dgm:t>
    </dgm:pt>
    <dgm:pt modelId="{0986C25D-ACCD-455E-9E7A-A6DDC2F8DBD8}">
      <dgm:prSet phldrT="[Text]"/>
      <dgm:spPr>
        <a:solidFill>
          <a:schemeClr val="accent5">
            <a:lumMod val="60000"/>
            <a:lumOff val="40000"/>
          </a:schemeClr>
        </a:solidFill>
      </dgm:spPr>
      <dgm:t>
        <a:bodyPr/>
        <a:lstStyle/>
        <a:p>
          <a:pPr algn="ctr"/>
          <a:endParaRPr lang="en-GB" b="1" dirty="0"/>
        </a:p>
        <a:p>
          <a:pPr algn="ctr"/>
          <a:r>
            <a:rPr lang="en-GB" b="1" dirty="0"/>
            <a:t>Section 2</a:t>
          </a:r>
          <a:r>
            <a:rPr lang="en-GB" dirty="0"/>
            <a:t>: Performance against the Health Board’s Strategic Objectives</a:t>
          </a:r>
        </a:p>
      </dgm:t>
    </dgm:pt>
    <dgm:pt modelId="{96609BE5-B92D-4F92-8CB8-8D3C5BC1E3F5}" type="parTrans" cxnId="{5E297324-D474-424C-A20B-E2E9AEF18465}">
      <dgm:prSet/>
      <dgm:spPr/>
      <dgm:t>
        <a:bodyPr/>
        <a:lstStyle/>
        <a:p>
          <a:endParaRPr lang="en-GB"/>
        </a:p>
      </dgm:t>
    </dgm:pt>
    <dgm:pt modelId="{031278E4-47D8-40CC-8E9A-D8788D8D1381}" type="sibTrans" cxnId="{5E297324-D474-424C-A20B-E2E9AEF18465}">
      <dgm:prSet/>
      <dgm:spPr/>
      <dgm:t>
        <a:bodyPr/>
        <a:lstStyle/>
        <a:p>
          <a:endParaRPr lang="en-GB"/>
        </a:p>
      </dgm:t>
    </dgm:pt>
    <dgm:pt modelId="{FB9320CF-4C4C-46C8-9228-ECCB91AA990D}">
      <dgm:prSet/>
      <dgm:spPr>
        <a:solidFill>
          <a:schemeClr val="accent5">
            <a:lumMod val="60000"/>
            <a:lumOff val="40000"/>
          </a:schemeClr>
        </a:solidFill>
      </dgm:spPr>
      <dgm:t>
        <a:bodyPr/>
        <a:lstStyle/>
        <a:p>
          <a:pPr algn="l"/>
          <a:endParaRPr lang="en-GB" dirty="0"/>
        </a:p>
      </dgm:t>
    </dgm:pt>
    <dgm:pt modelId="{DCA3AF48-331A-4004-B0C9-0B02D352FEB4}" type="parTrans" cxnId="{67CF27F7-EB08-4567-A68B-EDF885977A72}">
      <dgm:prSet/>
      <dgm:spPr/>
      <dgm:t>
        <a:bodyPr/>
        <a:lstStyle/>
        <a:p>
          <a:endParaRPr lang="en-GB"/>
        </a:p>
      </dgm:t>
    </dgm:pt>
    <dgm:pt modelId="{1BD6215B-30CC-4468-AC86-462C69F0E2BC}" type="sibTrans" cxnId="{67CF27F7-EB08-4567-A68B-EDF885977A72}">
      <dgm:prSet/>
      <dgm:spPr/>
      <dgm:t>
        <a:bodyPr/>
        <a:lstStyle/>
        <a:p>
          <a:endParaRPr lang="en-GB"/>
        </a:p>
      </dgm:t>
    </dgm:pt>
    <dgm:pt modelId="{6FE8D014-F6A4-43E6-8B6E-27A7A69A9E0E}">
      <dgm:prSet phldrT="[Text]"/>
      <dgm:spPr>
        <a:solidFill>
          <a:srgbClr val="4EB3BE"/>
        </a:solidFill>
      </dgm:spPr>
      <dgm:t>
        <a:bodyPr/>
        <a:lstStyle/>
        <a:p>
          <a:pPr algn="ctr"/>
          <a:endParaRPr lang="en-GB" b="1" dirty="0"/>
        </a:p>
        <a:p>
          <a:pPr algn="ctr"/>
          <a:r>
            <a:rPr lang="en-GB" b="1" dirty="0"/>
            <a:t>Section 3</a:t>
          </a:r>
          <a:r>
            <a:rPr lang="en-GB" dirty="0"/>
            <a:t>: Welsh Government All Wales Dashboard Update</a:t>
          </a:r>
        </a:p>
      </dgm:t>
    </dgm:pt>
    <dgm:pt modelId="{F5E7A9B1-4FDC-4139-97DE-84AFD44C58F3}" type="parTrans" cxnId="{39BE43D5-384F-4B4C-890C-CD9AA8C4179D}">
      <dgm:prSet/>
      <dgm:spPr/>
      <dgm:t>
        <a:bodyPr/>
        <a:lstStyle/>
        <a:p>
          <a:endParaRPr lang="en-GB"/>
        </a:p>
      </dgm:t>
    </dgm:pt>
    <dgm:pt modelId="{34756629-E74C-4A2B-986C-B90824477568}" type="sibTrans" cxnId="{39BE43D5-384F-4B4C-890C-CD9AA8C4179D}">
      <dgm:prSet/>
      <dgm:spPr/>
      <dgm:t>
        <a:bodyPr/>
        <a:lstStyle/>
        <a:p>
          <a:endParaRPr lang="en-GB"/>
        </a:p>
      </dgm:t>
    </dgm:pt>
    <dgm:pt modelId="{4F84AD97-1977-4A55-A108-C3807F42D8B5}">
      <dgm:prSet/>
      <dgm:spPr>
        <a:solidFill>
          <a:srgbClr val="4EB3BE"/>
        </a:solidFill>
      </dgm:spPr>
      <dgm:t>
        <a:bodyPr/>
        <a:lstStyle/>
        <a:p>
          <a:pPr algn="l"/>
          <a:endParaRPr lang="en-GB"/>
        </a:p>
      </dgm:t>
    </dgm:pt>
    <dgm:pt modelId="{C99259A3-04A2-4E4C-ACCC-CB24B54DEF5E}" type="parTrans" cxnId="{0F7E7BA3-D435-4C08-AAEB-D423F7745409}">
      <dgm:prSet/>
      <dgm:spPr/>
      <dgm:t>
        <a:bodyPr/>
        <a:lstStyle/>
        <a:p>
          <a:endParaRPr lang="en-GB"/>
        </a:p>
      </dgm:t>
    </dgm:pt>
    <dgm:pt modelId="{53F8A35F-BF8C-4EDB-97AF-86195C8FB655}" type="sibTrans" cxnId="{0F7E7BA3-D435-4C08-AAEB-D423F7745409}">
      <dgm:prSet/>
      <dgm:spPr/>
      <dgm:t>
        <a:bodyPr/>
        <a:lstStyle/>
        <a:p>
          <a:endParaRPr lang="en-GB"/>
        </a:p>
      </dgm:t>
    </dgm:pt>
    <dgm:pt modelId="{FEFE71CE-EB5C-4199-8D48-4A7544A10A1A}" type="pres">
      <dgm:prSet presAssocID="{6CCB81A5-91B0-40F2-BAEE-DFAF8BCFE0C7}" presName="linearFlow" presStyleCnt="0">
        <dgm:presLayoutVars>
          <dgm:dir/>
          <dgm:resizeHandles val="exact"/>
        </dgm:presLayoutVars>
      </dgm:prSet>
      <dgm:spPr/>
    </dgm:pt>
    <dgm:pt modelId="{18DB83F6-6A68-46FF-AC90-5333A3AE1AD8}" type="pres">
      <dgm:prSet presAssocID="{A234D1E4-870D-4C0F-95CE-D75C5CD14EC0}" presName="composite" presStyleCnt="0"/>
      <dgm:spPr/>
    </dgm:pt>
    <dgm:pt modelId="{F9E476B7-A246-4EEE-9E1A-6E631012DA9E}" type="pres">
      <dgm:prSet presAssocID="{A234D1E4-870D-4C0F-95CE-D75C5CD14EC0}" presName="imgShp" presStyleLbl="fgImgPlace1" presStyleIdx="0" presStyleCnt="3"/>
      <dgm:spPr>
        <a:blipFill>
          <a:blip xmlns:r="http://schemas.openxmlformats.org/officeDocument/2006/relationships">
            <a:extLst>
              <a:ext uri="{96DAC541-7B7A-43D3-8B79-37D633B846F1}">
                <asvg:svgBlip xmlns:asvg="http://schemas.microsoft.com/office/drawing/2016/SVG/main" r:embed="rId1"/>
              </a:ext>
            </a:extLst>
          </a:blip>
          <a:srcRect/>
          <a:stretch>
            <a:fillRect/>
          </a:stretch>
        </a:blipFill>
        <a:ln>
          <a:noFill/>
        </a:ln>
      </dgm:spPr>
      <dgm:extLst>
        <a:ext uri="{E40237B7-FDA0-4F09-8148-C483321AD2D9}">
          <dgm14:cNvPr xmlns:dgm14="http://schemas.microsoft.com/office/drawing/2010/diagram" id="0" name="" descr="Checklist with solid fill"/>
        </a:ext>
      </dgm:extLst>
    </dgm:pt>
    <dgm:pt modelId="{2094783E-7C65-48B5-8ADA-5899B25B8974}" type="pres">
      <dgm:prSet presAssocID="{A234D1E4-870D-4C0F-95CE-D75C5CD14EC0}" presName="txShp" presStyleLbl="node1" presStyleIdx="0" presStyleCnt="3" custLinFactNeighborX="8345" custLinFactNeighborY="639">
        <dgm:presLayoutVars>
          <dgm:bulletEnabled val="1"/>
        </dgm:presLayoutVars>
      </dgm:prSet>
      <dgm:spPr/>
    </dgm:pt>
    <dgm:pt modelId="{D2E4F8DB-AD73-40B6-8430-D102E20CDADF}" type="pres">
      <dgm:prSet presAssocID="{1ABC5F00-1D96-42C0-984F-5B39B031A9E7}" presName="spacing" presStyleCnt="0"/>
      <dgm:spPr/>
    </dgm:pt>
    <dgm:pt modelId="{C72CFC3C-1B6E-449F-9600-CB2C06FA36D6}" type="pres">
      <dgm:prSet presAssocID="{0986C25D-ACCD-455E-9E7A-A6DDC2F8DBD8}" presName="composite" presStyleCnt="0"/>
      <dgm:spPr/>
    </dgm:pt>
    <dgm:pt modelId="{C0FBD90D-9B30-43B9-97E9-94BEF7DC7598}" type="pres">
      <dgm:prSet presAssocID="{0986C25D-ACCD-455E-9E7A-A6DDC2F8DBD8}" presName="imgShp" presStyleLbl="fgImgPlace1" presStyleIdx="1" presStyleCnt="3"/>
      <dgm:spPr>
        <a:blipFill>
          <a:blip xmlns:r="http://schemas.openxmlformats.org/officeDocument/2006/relationships">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Bar graph with upward trend with solid fill"/>
        </a:ext>
      </dgm:extLst>
    </dgm:pt>
    <dgm:pt modelId="{D2AFC09E-EE91-46FC-A104-32B60545D046}" type="pres">
      <dgm:prSet presAssocID="{0986C25D-ACCD-455E-9E7A-A6DDC2F8DBD8}" presName="txShp" presStyleLbl="node1" presStyleIdx="1" presStyleCnt="3" custLinFactNeighborX="9008" custLinFactNeighborY="-5786">
        <dgm:presLayoutVars>
          <dgm:bulletEnabled val="1"/>
        </dgm:presLayoutVars>
      </dgm:prSet>
      <dgm:spPr/>
    </dgm:pt>
    <dgm:pt modelId="{25DE397E-79C9-4433-B8B0-D589D30F6C07}" type="pres">
      <dgm:prSet presAssocID="{031278E4-47D8-40CC-8E9A-D8788D8D1381}" presName="spacing" presStyleCnt="0"/>
      <dgm:spPr/>
    </dgm:pt>
    <dgm:pt modelId="{F7B9B2D7-A503-40E1-B12E-6ECD9441DFF3}" type="pres">
      <dgm:prSet presAssocID="{6FE8D014-F6A4-43E6-8B6E-27A7A69A9E0E}" presName="composite" presStyleCnt="0"/>
      <dgm:spPr/>
    </dgm:pt>
    <dgm:pt modelId="{5BFA6665-1F33-4D4C-9527-789645D89B43}" type="pres">
      <dgm:prSet presAssocID="{6FE8D014-F6A4-43E6-8B6E-27A7A69A9E0E}" presName="imgShp" presStyleLbl="fgImgPlace1" presStyleIdx="2" presStyleCnt="3"/>
      <dgm:spPr>
        <a:blipFill>
          <a:blip xmlns:r="http://schemas.openxmlformats.org/officeDocument/2006/relationships">
            <a:extLst>
              <a:ext uri="{96DAC541-7B7A-43D3-8B79-37D633B846F1}">
                <asvg:svgBlip xmlns:asvg="http://schemas.microsoft.com/office/drawing/2016/SVG/main" r:embed="rId3"/>
              </a:ext>
            </a:extLst>
          </a:blip>
          <a:srcRect/>
          <a:stretch>
            <a:fillRect/>
          </a:stretch>
        </a:blipFill>
      </dgm:spPr>
      <dgm:extLst>
        <a:ext uri="{E40237B7-FDA0-4F09-8148-C483321AD2D9}">
          <dgm14:cNvPr xmlns:dgm14="http://schemas.microsoft.com/office/drawing/2010/diagram" id="0" name="" descr="Business Growth with solid fill"/>
        </a:ext>
      </dgm:extLst>
    </dgm:pt>
    <dgm:pt modelId="{5DDC43BC-921E-45A5-8DDB-80AAB6F63EE0}" type="pres">
      <dgm:prSet presAssocID="{6FE8D014-F6A4-43E6-8B6E-27A7A69A9E0E}" presName="txShp" presStyleLbl="node1" presStyleIdx="2" presStyleCnt="3" custLinFactNeighborX="9008" custLinFactNeighborY="-5786">
        <dgm:presLayoutVars>
          <dgm:bulletEnabled val="1"/>
        </dgm:presLayoutVars>
      </dgm:prSet>
      <dgm:spPr/>
    </dgm:pt>
  </dgm:ptLst>
  <dgm:cxnLst>
    <dgm:cxn modelId="{5E297324-D474-424C-A20B-E2E9AEF18465}" srcId="{6CCB81A5-91B0-40F2-BAEE-DFAF8BCFE0C7}" destId="{0986C25D-ACCD-455E-9E7A-A6DDC2F8DBD8}" srcOrd="1" destOrd="0" parTransId="{96609BE5-B92D-4F92-8CB8-8D3C5BC1E3F5}" sibTransId="{031278E4-47D8-40CC-8E9A-D8788D8D1381}"/>
    <dgm:cxn modelId="{66CE8366-BAAE-470E-A092-92D8DA48C2C7}" type="presOf" srcId="{6CCB81A5-91B0-40F2-BAEE-DFAF8BCFE0C7}" destId="{FEFE71CE-EB5C-4199-8D48-4A7544A10A1A}" srcOrd="0" destOrd="0" presId="urn:microsoft.com/office/officeart/2005/8/layout/vList3"/>
    <dgm:cxn modelId="{84C46467-F15D-4E74-A288-154C81A432F8}" type="presOf" srcId="{6FE8D014-F6A4-43E6-8B6E-27A7A69A9E0E}" destId="{5DDC43BC-921E-45A5-8DDB-80AAB6F63EE0}" srcOrd="0" destOrd="0" presId="urn:microsoft.com/office/officeart/2005/8/layout/vList3"/>
    <dgm:cxn modelId="{38B7266C-DE8F-43AB-9200-640B1382F0D0}" type="presOf" srcId="{0986C25D-ACCD-455E-9E7A-A6DDC2F8DBD8}" destId="{D2AFC09E-EE91-46FC-A104-32B60545D046}" srcOrd="0" destOrd="0" presId="urn:microsoft.com/office/officeart/2005/8/layout/vList3"/>
    <dgm:cxn modelId="{E5404F74-C553-46FE-9E48-F5581C14FCC3}" type="presOf" srcId="{4F84AD97-1977-4A55-A108-C3807F42D8B5}" destId="{5DDC43BC-921E-45A5-8DDB-80AAB6F63EE0}" srcOrd="0" destOrd="1" presId="urn:microsoft.com/office/officeart/2005/8/layout/vList3"/>
    <dgm:cxn modelId="{37826977-176F-40AD-8268-9564D1BE12FB}" srcId="{6CCB81A5-91B0-40F2-BAEE-DFAF8BCFE0C7}" destId="{A234D1E4-870D-4C0F-95CE-D75C5CD14EC0}" srcOrd="0" destOrd="0" parTransId="{9DA472F7-1664-40F6-B438-D62D6F3C09E2}" sibTransId="{1ABC5F00-1D96-42C0-984F-5B39B031A9E7}"/>
    <dgm:cxn modelId="{0F7E7BA3-D435-4C08-AAEB-D423F7745409}" srcId="{6FE8D014-F6A4-43E6-8B6E-27A7A69A9E0E}" destId="{4F84AD97-1977-4A55-A108-C3807F42D8B5}" srcOrd="0" destOrd="0" parTransId="{C99259A3-04A2-4E4C-ACCC-CB24B54DEF5E}" sibTransId="{53F8A35F-BF8C-4EDB-97AF-86195C8FB655}"/>
    <dgm:cxn modelId="{B5D6A3C8-EDDE-482E-B402-8596C2E4D51F}" type="presOf" srcId="{FB9320CF-4C4C-46C8-9228-ECCB91AA990D}" destId="{D2AFC09E-EE91-46FC-A104-32B60545D046}" srcOrd="0" destOrd="1" presId="urn:microsoft.com/office/officeart/2005/8/layout/vList3"/>
    <dgm:cxn modelId="{39BE43D5-384F-4B4C-890C-CD9AA8C4179D}" srcId="{6CCB81A5-91B0-40F2-BAEE-DFAF8BCFE0C7}" destId="{6FE8D014-F6A4-43E6-8B6E-27A7A69A9E0E}" srcOrd="2" destOrd="0" parTransId="{F5E7A9B1-4FDC-4139-97DE-84AFD44C58F3}" sibTransId="{34756629-E74C-4A2B-986C-B90824477568}"/>
    <dgm:cxn modelId="{149C4ADC-DD30-48BD-8E18-57A2B525BED9}" type="presOf" srcId="{A234D1E4-870D-4C0F-95CE-D75C5CD14EC0}" destId="{2094783E-7C65-48B5-8ADA-5899B25B8974}" srcOrd="0" destOrd="0" presId="urn:microsoft.com/office/officeart/2005/8/layout/vList3"/>
    <dgm:cxn modelId="{67CF27F7-EB08-4567-A68B-EDF885977A72}" srcId="{0986C25D-ACCD-455E-9E7A-A6DDC2F8DBD8}" destId="{FB9320CF-4C4C-46C8-9228-ECCB91AA990D}" srcOrd="0" destOrd="0" parTransId="{DCA3AF48-331A-4004-B0C9-0B02D352FEB4}" sibTransId="{1BD6215B-30CC-4468-AC86-462C69F0E2BC}"/>
    <dgm:cxn modelId="{8F37962A-363B-403F-8436-894FBB8926A7}" type="presParOf" srcId="{FEFE71CE-EB5C-4199-8D48-4A7544A10A1A}" destId="{18DB83F6-6A68-46FF-AC90-5333A3AE1AD8}" srcOrd="0" destOrd="0" presId="urn:microsoft.com/office/officeart/2005/8/layout/vList3"/>
    <dgm:cxn modelId="{E8A452AA-BEB8-4ABB-B701-78B024B44AD0}" type="presParOf" srcId="{18DB83F6-6A68-46FF-AC90-5333A3AE1AD8}" destId="{F9E476B7-A246-4EEE-9E1A-6E631012DA9E}" srcOrd="0" destOrd="0" presId="urn:microsoft.com/office/officeart/2005/8/layout/vList3"/>
    <dgm:cxn modelId="{65249FB1-8416-44EB-989B-5722279B4A79}" type="presParOf" srcId="{18DB83F6-6A68-46FF-AC90-5333A3AE1AD8}" destId="{2094783E-7C65-48B5-8ADA-5899B25B8974}" srcOrd="1" destOrd="0" presId="urn:microsoft.com/office/officeart/2005/8/layout/vList3"/>
    <dgm:cxn modelId="{110981BC-0F5E-44FF-92B1-02494AC8C4DD}" type="presParOf" srcId="{FEFE71CE-EB5C-4199-8D48-4A7544A10A1A}" destId="{D2E4F8DB-AD73-40B6-8430-D102E20CDADF}" srcOrd="1" destOrd="0" presId="urn:microsoft.com/office/officeart/2005/8/layout/vList3"/>
    <dgm:cxn modelId="{6C1C195C-0C7F-4F21-87E2-640BAFD80EB2}" type="presParOf" srcId="{FEFE71CE-EB5C-4199-8D48-4A7544A10A1A}" destId="{C72CFC3C-1B6E-449F-9600-CB2C06FA36D6}" srcOrd="2" destOrd="0" presId="urn:microsoft.com/office/officeart/2005/8/layout/vList3"/>
    <dgm:cxn modelId="{CFA8043F-1D4F-4D3A-AA82-99D34F7EB314}" type="presParOf" srcId="{C72CFC3C-1B6E-449F-9600-CB2C06FA36D6}" destId="{C0FBD90D-9B30-43B9-97E9-94BEF7DC7598}" srcOrd="0" destOrd="0" presId="urn:microsoft.com/office/officeart/2005/8/layout/vList3"/>
    <dgm:cxn modelId="{746B31CC-D077-48F2-8109-78CDA3A20290}" type="presParOf" srcId="{C72CFC3C-1B6E-449F-9600-CB2C06FA36D6}" destId="{D2AFC09E-EE91-46FC-A104-32B60545D046}" srcOrd="1" destOrd="0" presId="urn:microsoft.com/office/officeart/2005/8/layout/vList3"/>
    <dgm:cxn modelId="{BE82FB04-3463-473E-B73C-8C32E073691E}" type="presParOf" srcId="{FEFE71CE-EB5C-4199-8D48-4A7544A10A1A}" destId="{25DE397E-79C9-4433-B8B0-D589D30F6C07}" srcOrd="3" destOrd="0" presId="urn:microsoft.com/office/officeart/2005/8/layout/vList3"/>
    <dgm:cxn modelId="{A93199D4-1081-4422-BF99-E6E3B82230F6}" type="presParOf" srcId="{FEFE71CE-EB5C-4199-8D48-4A7544A10A1A}" destId="{F7B9B2D7-A503-40E1-B12E-6ECD9441DFF3}" srcOrd="4" destOrd="0" presId="urn:microsoft.com/office/officeart/2005/8/layout/vList3"/>
    <dgm:cxn modelId="{D05897A7-0B20-4FDC-98B4-268F0D8A602C}" type="presParOf" srcId="{F7B9B2D7-A503-40E1-B12E-6ECD9441DFF3}" destId="{5BFA6665-1F33-4D4C-9527-789645D89B43}" srcOrd="0" destOrd="0" presId="urn:microsoft.com/office/officeart/2005/8/layout/vList3"/>
    <dgm:cxn modelId="{E24E4B37-2C4A-4465-A1AA-C325634CA1EF}" type="presParOf" srcId="{F7B9B2D7-A503-40E1-B12E-6ECD9441DFF3}" destId="{5DDC43BC-921E-45A5-8DDB-80AAB6F63EE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4783E-7C65-48B5-8ADA-5899B25B8974}">
      <dsp:nvSpPr>
        <dsp:cNvPr id="0" name=""/>
        <dsp:cNvSpPr/>
      </dsp:nvSpPr>
      <dsp:spPr>
        <a:xfrm rot="10800000">
          <a:off x="4115286" y="14018"/>
          <a:ext cx="10692003" cy="2119763"/>
        </a:xfrm>
        <a:prstGeom prst="homePlate">
          <a:avLst/>
        </a:prstGeom>
        <a:solidFill>
          <a:srgbClr val="9E4ECA"/>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757" tIns="110490" rIns="206248" bIns="110490" numCol="1" spcCol="1270" anchor="ctr" anchorCtr="0">
          <a:noAutofit/>
        </a:bodyPr>
        <a:lstStyle/>
        <a:p>
          <a:pPr marL="0" lvl="0" indent="0" algn="ctr" defTabSz="1289050">
            <a:lnSpc>
              <a:spcPct val="90000"/>
            </a:lnSpc>
            <a:spcBef>
              <a:spcPct val="0"/>
            </a:spcBef>
            <a:spcAft>
              <a:spcPct val="35000"/>
            </a:spcAft>
            <a:buNone/>
          </a:pPr>
          <a:r>
            <a:rPr lang="en-GB" sz="2900" b="1" kern="1200" dirty="0"/>
            <a:t>Section 1: </a:t>
          </a:r>
          <a:r>
            <a:rPr lang="en-GB" sz="2900" kern="1200" dirty="0"/>
            <a:t>Updates against all Escalation areas with Welsh Government</a:t>
          </a:r>
        </a:p>
      </dsp:txBody>
      <dsp:txXfrm rot="10800000">
        <a:off x="4645227" y="14018"/>
        <a:ext cx="10162062" cy="2119763"/>
      </dsp:txXfrm>
    </dsp:sp>
    <dsp:sp modelId="{F9E476B7-A246-4EEE-9E1A-6E631012DA9E}">
      <dsp:nvSpPr>
        <dsp:cNvPr id="0" name=""/>
        <dsp:cNvSpPr/>
      </dsp:nvSpPr>
      <dsp:spPr>
        <a:xfrm>
          <a:off x="2163157" y="473"/>
          <a:ext cx="2119763" cy="2119763"/>
        </a:xfrm>
        <a:prstGeom prst="ellipse">
          <a:avLst/>
        </a:prstGeom>
        <a:blipFill>
          <a:blip xmlns:r="http://schemas.openxmlformats.org/officeDocument/2006/relationships">
            <a:extLst>
              <a:ext uri="{96DAC541-7B7A-43D3-8B79-37D633B846F1}">
                <asvg:svgBlip xmlns:asvg="http://schemas.microsoft.com/office/drawing/2016/SVG/main" r:embed="rId1"/>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 modelId="{D2AFC09E-EE91-46FC-A104-32B60545D046}">
      <dsp:nvSpPr>
        <dsp:cNvPr id="0" name=""/>
        <dsp:cNvSpPr/>
      </dsp:nvSpPr>
      <dsp:spPr>
        <a:xfrm rot="10800000">
          <a:off x="4186174" y="2630351"/>
          <a:ext cx="10692003" cy="2119763"/>
        </a:xfrm>
        <a:prstGeom prst="homePlate">
          <a:avLst/>
        </a:prstGeom>
        <a:solidFill>
          <a:schemeClr val="accent5">
            <a:lumMod val="60000"/>
            <a:lumOff val="4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757" tIns="110490" rIns="206248" bIns="110490" numCol="1" spcCol="1270" anchor="t" anchorCtr="0">
          <a:noAutofit/>
        </a:bodyPr>
        <a:lstStyle/>
        <a:p>
          <a:pPr marL="0" lvl="0" indent="0" algn="ctr" defTabSz="1289050">
            <a:lnSpc>
              <a:spcPct val="90000"/>
            </a:lnSpc>
            <a:spcBef>
              <a:spcPct val="0"/>
            </a:spcBef>
            <a:spcAft>
              <a:spcPct val="35000"/>
            </a:spcAft>
            <a:buNone/>
          </a:pPr>
          <a:endParaRPr lang="en-GB" sz="2900" b="1" kern="1200" dirty="0"/>
        </a:p>
        <a:p>
          <a:pPr marL="0" lvl="0" indent="0" algn="ctr" defTabSz="1289050">
            <a:lnSpc>
              <a:spcPct val="90000"/>
            </a:lnSpc>
            <a:spcBef>
              <a:spcPct val="0"/>
            </a:spcBef>
            <a:spcAft>
              <a:spcPct val="35000"/>
            </a:spcAft>
            <a:buNone/>
          </a:pPr>
          <a:r>
            <a:rPr lang="en-GB" sz="2900" b="1" kern="1200" dirty="0"/>
            <a:t>Section 2</a:t>
          </a:r>
          <a:r>
            <a:rPr lang="en-GB" sz="2900" kern="1200" dirty="0"/>
            <a:t>: Performance against the Health Board’s Strategic Objectives</a:t>
          </a:r>
        </a:p>
        <a:p>
          <a:pPr marL="228600" lvl="1" indent="-228600" algn="l" defTabSz="1022350">
            <a:lnSpc>
              <a:spcPct val="90000"/>
            </a:lnSpc>
            <a:spcBef>
              <a:spcPct val="0"/>
            </a:spcBef>
            <a:spcAft>
              <a:spcPct val="15000"/>
            </a:spcAft>
            <a:buChar char="•"/>
          </a:pPr>
          <a:endParaRPr lang="en-GB" sz="2300" kern="1200" dirty="0"/>
        </a:p>
      </dsp:txBody>
      <dsp:txXfrm rot="10800000">
        <a:off x="4716115" y="2630351"/>
        <a:ext cx="10162062" cy="2119763"/>
      </dsp:txXfrm>
    </dsp:sp>
    <dsp:sp modelId="{C0FBD90D-9B30-43B9-97E9-94BEF7DC7598}">
      <dsp:nvSpPr>
        <dsp:cNvPr id="0" name=""/>
        <dsp:cNvSpPr/>
      </dsp:nvSpPr>
      <dsp:spPr>
        <a:xfrm>
          <a:off x="2163157" y="2753001"/>
          <a:ext cx="2119763" cy="2119763"/>
        </a:xfrm>
        <a:prstGeom prst="ellipse">
          <a:avLst/>
        </a:prstGeom>
        <a:blipFill>
          <a:blip xmlns:r="http://schemas.openxmlformats.org/officeDocument/2006/relationships">
            <a:extLst>
              <a:ext uri="{96DAC541-7B7A-43D3-8B79-37D633B846F1}">
                <asvg:svgBlip xmlns:asvg="http://schemas.microsoft.com/office/drawing/2016/SVG/main" r:embed="rId2"/>
              </a:ext>
            </a:extLst>
          </a:blip>
          <a:srcRect/>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dsp:style>
    </dsp:sp>
    <dsp:sp modelId="{5DDC43BC-921E-45A5-8DDB-80AAB6F63EE0}">
      <dsp:nvSpPr>
        <dsp:cNvPr id="0" name=""/>
        <dsp:cNvSpPr/>
      </dsp:nvSpPr>
      <dsp:spPr>
        <a:xfrm rot="10800000">
          <a:off x="4186174" y="5382880"/>
          <a:ext cx="10692003" cy="2119763"/>
        </a:xfrm>
        <a:prstGeom prst="homePlate">
          <a:avLst/>
        </a:prstGeom>
        <a:solidFill>
          <a:srgbClr val="4EB3BE"/>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4757" tIns="110490" rIns="206248" bIns="110490" numCol="1" spcCol="1270" anchor="t" anchorCtr="0">
          <a:noAutofit/>
        </a:bodyPr>
        <a:lstStyle/>
        <a:p>
          <a:pPr marL="0" lvl="0" indent="0" algn="ctr" defTabSz="1289050">
            <a:lnSpc>
              <a:spcPct val="90000"/>
            </a:lnSpc>
            <a:spcBef>
              <a:spcPct val="0"/>
            </a:spcBef>
            <a:spcAft>
              <a:spcPct val="35000"/>
            </a:spcAft>
            <a:buNone/>
          </a:pPr>
          <a:endParaRPr lang="en-GB" sz="2900" b="1" kern="1200" dirty="0"/>
        </a:p>
        <a:p>
          <a:pPr marL="0" lvl="0" indent="0" algn="ctr" defTabSz="1289050">
            <a:lnSpc>
              <a:spcPct val="90000"/>
            </a:lnSpc>
            <a:spcBef>
              <a:spcPct val="0"/>
            </a:spcBef>
            <a:spcAft>
              <a:spcPct val="35000"/>
            </a:spcAft>
            <a:buNone/>
          </a:pPr>
          <a:r>
            <a:rPr lang="en-GB" sz="2900" b="1" kern="1200" dirty="0"/>
            <a:t>Section 3</a:t>
          </a:r>
          <a:r>
            <a:rPr lang="en-GB" sz="2900" kern="1200" dirty="0"/>
            <a:t>: Welsh Government All Wales Dashboard Update</a:t>
          </a:r>
        </a:p>
        <a:p>
          <a:pPr marL="228600" lvl="1" indent="-228600" algn="l" defTabSz="1022350">
            <a:lnSpc>
              <a:spcPct val="90000"/>
            </a:lnSpc>
            <a:spcBef>
              <a:spcPct val="0"/>
            </a:spcBef>
            <a:spcAft>
              <a:spcPct val="15000"/>
            </a:spcAft>
            <a:buChar char="•"/>
          </a:pPr>
          <a:endParaRPr lang="en-GB" sz="2300" kern="1200"/>
        </a:p>
      </dsp:txBody>
      <dsp:txXfrm rot="10800000">
        <a:off x="4716115" y="5382880"/>
        <a:ext cx="10162062" cy="2119763"/>
      </dsp:txXfrm>
    </dsp:sp>
    <dsp:sp modelId="{5BFA6665-1F33-4D4C-9527-789645D89B43}">
      <dsp:nvSpPr>
        <dsp:cNvPr id="0" name=""/>
        <dsp:cNvSpPr/>
      </dsp:nvSpPr>
      <dsp:spPr>
        <a:xfrm>
          <a:off x="2163157" y="5505529"/>
          <a:ext cx="2119763" cy="2119763"/>
        </a:xfrm>
        <a:prstGeom prst="ellipse">
          <a:avLst/>
        </a:prstGeom>
        <a:blipFill>
          <a:blip xmlns:r="http://schemas.openxmlformats.org/officeDocument/2006/relationships">
            <a:extLst>
              <a:ext uri="{96DAC541-7B7A-43D3-8B79-37D633B846F1}">
                <asvg:svgBlip xmlns:asvg="http://schemas.microsoft.com/office/drawing/2016/SVG/main" r:embed="rId3"/>
              </a:ext>
            </a:extLst>
          </a:blip>
          <a:srcRect/>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8EE7ECD9-44F3-DEBB-BA72-DE5516BF946D}"/>
              </a:ext>
            </a:extLst>
          </p:cNvPr>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F1BE2199-4116-BDE3-4F84-2224CBF2D687}"/>
              </a:ext>
            </a:extLst>
          </p:cNvPr>
          <p:cNvSpPr>
            <a:spLocks noGrp="1"/>
          </p:cNvSpPr>
          <p:nvPr>
            <p:ph type="dt" sz="quarter" idx="1"/>
          </p:nvPr>
        </p:nvSpPr>
        <p:spPr>
          <a:xfrm>
            <a:off x="11387138" y="0"/>
            <a:ext cx="8712200" cy="566738"/>
          </a:xfrm>
          <a:prstGeom prst="rect">
            <a:avLst/>
          </a:prstGeom>
        </p:spPr>
        <p:txBody>
          <a:bodyPr vert="horz" lIns="91440" tIns="45720" rIns="91440" bIns="45720" rtlCol="0"/>
          <a:lstStyle>
            <a:lvl1pPr algn="r">
              <a:defRPr sz="1200"/>
            </a:lvl1pPr>
          </a:lstStyle>
          <a:p>
            <a:fld id="{2333FF07-D416-4C2C-85F3-1B087AD86F7F}" type="datetimeFigureOut">
              <a:rPr lang="pt-BR" smtClean="0"/>
              <a:t>23/04/2026</a:t>
            </a:fld>
            <a:endParaRPr lang="pt-BR"/>
          </a:p>
        </p:txBody>
      </p:sp>
      <p:sp>
        <p:nvSpPr>
          <p:cNvPr id="4" name="Espaço Reservado para Rodapé 3">
            <a:extLst>
              <a:ext uri="{FF2B5EF4-FFF2-40B4-BE49-F238E27FC236}">
                <a16:creationId xmlns:a16="http://schemas.microsoft.com/office/drawing/2014/main" id="{4D68A4BD-4B7C-6155-441A-AE2DCD77C67D}"/>
              </a:ext>
            </a:extLst>
          </p:cNvPr>
          <p:cNvSpPr>
            <a:spLocks noGrp="1"/>
          </p:cNvSpPr>
          <p:nvPr>
            <p:ph type="ftr" sz="quarter" idx="2"/>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4C0BBA66-9424-88F5-D52A-96D4FF1EB8EC}"/>
              </a:ext>
            </a:extLst>
          </p:cNvPr>
          <p:cNvSpPr>
            <a:spLocks noGrp="1"/>
          </p:cNvSpPr>
          <p:nvPr>
            <p:ph type="sldNum" sz="quarter" idx="3"/>
          </p:nvPr>
        </p:nvSpPr>
        <p:spPr>
          <a:xfrm>
            <a:off x="11387138" y="10742613"/>
            <a:ext cx="8712200" cy="566737"/>
          </a:xfrm>
          <a:prstGeom prst="rect">
            <a:avLst/>
          </a:prstGeom>
        </p:spPr>
        <p:txBody>
          <a:bodyPr vert="horz" lIns="91440" tIns="45720" rIns="91440" bIns="45720" rtlCol="0" anchor="b"/>
          <a:lstStyle>
            <a:lvl1pPr algn="r">
              <a:defRPr sz="1200"/>
            </a:lvl1pPr>
          </a:lstStyle>
          <a:p>
            <a:fld id="{0BEBD6FC-EFCB-47FE-B920-DC5304983EAE}" type="slidenum">
              <a:rPr lang="pt-BR" smtClean="0"/>
              <a:t>‹#›</a:t>
            </a:fld>
            <a:endParaRPr lang="pt-BR"/>
          </a:p>
        </p:txBody>
      </p:sp>
    </p:spTree>
    <p:extLst>
      <p:ext uri="{BB962C8B-B14F-4D97-AF65-F5344CB8AC3E}">
        <p14:creationId xmlns:p14="http://schemas.microsoft.com/office/powerpoint/2010/main" val="407072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A8B3879D-8347-4C3B-8580-C424A6D4BD38}" type="datetimeFigureOut">
              <a:rPr lang="pt-BR" smtClean="0"/>
              <a:t>23/04/2026</a:t>
            </a:fld>
            <a:endParaRPr lang="pt-BR"/>
          </a:p>
        </p:txBody>
      </p:sp>
      <p:sp>
        <p:nvSpPr>
          <p:cNvPr id="4" name="Espaço Reservado para Imagem de Slide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632F1A2-D638-401F-83A8-37BE82B69C5E}" type="slidenum">
              <a:rPr lang="pt-BR" smtClean="0"/>
              <a:t>‹#›</a:t>
            </a:fld>
            <a:endParaRPr lang="pt-BR"/>
          </a:p>
        </p:txBody>
      </p:sp>
    </p:spTree>
    <p:extLst>
      <p:ext uri="{BB962C8B-B14F-4D97-AF65-F5344CB8AC3E}">
        <p14:creationId xmlns:p14="http://schemas.microsoft.com/office/powerpoint/2010/main" val="2224972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632F1A2-D638-401F-83A8-37BE82B69C5E}" type="slidenum">
              <a:rPr lang="pt-BR" smtClean="0"/>
              <a:t>1</a:t>
            </a:fld>
            <a:endParaRPr lang="pt-BR"/>
          </a:p>
        </p:txBody>
      </p:sp>
    </p:spTree>
    <p:extLst>
      <p:ext uri="{BB962C8B-B14F-4D97-AF65-F5344CB8AC3E}">
        <p14:creationId xmlns:p14="http://schemas.microsoft.com/office/powerpoint/2010/main" val="4022754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1255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32</a:t>
            </a:fld>
            <a:endParaRPr lang="pt-BR"/>
          </a:p>
        </p:txBody>
      </p:sp>
    </p:spTree>
    <p:extLst>
      <p:ext uri="{BB962C8B-B14F-4D97-AF65-F5344CB8AC3E}">
        <p14:creationId xmlns:p14="http://schemas.microsoft.com/office/powerpoint/2010/main" val="3918417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11C-42BC-CE84-B4F2-9CAC74C968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F257F94-7232-DC81-ED4A-B773F8E4B5A2}"/>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F4991615-E595-BADD-3B45-4D442E6852E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FD49B8E-1107-EDDF-1965-898366A389F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4366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8392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88DA12-68FA-46D7-A7F5-37BA9FC3181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1819979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04D-F516-ED81-4F98-D17A76076E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7F9049-5B5F-E7EB-EC76-ACB7B37D25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C17986-ECC9-9B5A-D8B3-356D02BB17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262DE8-A38A-DCC7-EA70-CC322A9CCC2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7241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1241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88DA12-68FA-46D7-A7F5-37BA9FC31814}"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904102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46AEFB-0653-4324-91FD-C86045907DC2}"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507650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8365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1575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C0931-F1C5-4936-CC41-4633B0E12D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D37C43-8870-9F2D-8EC7-7066EDF13E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B9157B-59F5-BE93-A2A1-27F7412B52E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64390C0-0214-7111-FF4A-D49DF5AC7768}"/>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4D267A-3C4D-4751-844D-141815D54B0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8955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E99A1-211D-92D7-5E9B-0CCB1171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8EF7D6-E710-4BBB-D723-E9AE9C098525}"/>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679083-9DB6-1CD4-61B9-2AF5AFEB5131}"/>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E51438EE-EC7A-F78E-F7BC-A78E71FEC8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85678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18E61-EADB-7F9E-65B2-7F5FA144DF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967B93-CA46-7E82-3A04-60D221F49B8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EF188680-9EE3-BAFB-C501-9A239EEAFF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4621D9-61D0-68D6-20E5-F82B920C8501}"/>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19723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531B6-C296-6073-EE37-5D16E7D4AC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61278E-4451-81F4-0098-0F1B49B62F8F}"/>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89305BA-8624-E708-586A-ACF4EA556A4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AF96C64C-0C58-6D49-3EE6-7FDC30AF3B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0094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FD86F-BA81-799F-7FB4-D2379CABFF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096422-694D-A694-D6FC-9B8AB05CC9AB}"/>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14099234-216B-199F-7215-7352CB44ACD7}"/>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448078D-51A7-F63D-637C-407291EA9DA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3818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F8C49A-5A58-631D-B35D-E2B6D39154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93E272-C28D-562E-3F94-D2775F8CDC04}"/>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27DC5A6B-216A-827A-C2B9-D5B5347070B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DD18DC5-F941-9CB7-F90D-6766FA70B5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98837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97135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5689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38859-7C18-9628-6B3A-5713580782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77F2FD-FC3E-8AB2-EB06-96A9DFBE6B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86E237-FC77-7E8D-1C56-EBA408B420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E09EEA4-E32F-18BB-3DD5-9C50BBD5EDC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21F573-1FD7-4402-A0AC-70555B10AB46}"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73617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27FAB-E63F-096C-FA83-AD9DD711F9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37627-B672-79C6-1608-4B507A7E1AB3}"/>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458C5E1A-3AD5-2713-9EB8-28EBFD4CDB6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A151C64-9541-3F79-3224-8480C419FC4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0467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EB9C5-9D3E-BD76-DB1C-B5642EC73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EEEE0C-C022-913F-55A5-8D6C2DF32789}"/>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B5E3CB4A-41F1-3D15-3401-8CA4F0272C5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37445D7-5E96-F7F9-50A8-CBA6E0385B5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3C719F-C571-4F44-AC6E-387F77D049B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722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49ED7-B01E-5D50-14BE-6A3506333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E5C9D4-ABAE-DB20-2209-AFBEABC3D7FD}"/>
              </a:ext>
            </a:extLst>
          </p:cNvPr>
          <p:cNvSpPr>
            <a:spLocks noGrp="1" noRot="1" noChangeAspect="1"/>
          </p:cNvSpPr>
          <p:nvPr>
            <p:ph type="sldImg"/>
          </p:nvPr>
        </p:nvSpPr>
        <p:spPr/>
        <p:txBody>
          <a:bodyPr/>
          <a:lstStyle/>
          <a:p>
            <a:endParaRPr lang="en-GB"/>
          </a:p>
        </p:txBody>
      </p:sp>
      <p:sp>
        <p:nvSpPr>
          <p:cNvPr id="3" name="Notes Placeholder 2">
            <a:extLst>
              <a:ext uri="{FF2B5EF4-FFF2-40B4-BE49-F238E27FC236}">
                <a16:creationId xmlns:a16="http://schemas.microsoft.com/office/drawing/2014/main" id="{316D2952-0BB0-FD93-D9B3-B57C91639E7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6636A57-EE4F-7DB1-25DB-A291FACEE1E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976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GB"/>
          </a:p>
        </p:txBody>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632F1A2-D638-401F-83A8-37BE82B69C5E}" type="slidenum">
              <a:rPr kumimoji="0" lang="pt-B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t-B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9540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632F1A2-D638-401F-83A8-37BE82B69C5E}" type="slidenum">
              <a:rPr lang="pt-BR" smtClean="0"/>
              <a:t>23</a:t>
            </a:fld>
            <a:endParaRPr lang="pt-BR"/>
          </a:p>
        </p:txBody>
      </p:sp>
    </p:spTree>
    <p:extLst>
      <p:ext uri="{BB962C8B-B14F-4D97-AF65-F5344CB8AC3E}">
        <p14:creationId xmlns:p14="http://schemas.microsoft.com/office/powerpoint/2010/main" val="23837210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B6AE9E-DB89-60E4-43F5-514372688F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07F783-F9F3-B566-8788-A781F3458A59}"/>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4BA6B99E-7DF6-CE62-CC36-09099C7BCA17}"/>
              </a:ext>
            </a:extLst>
          </p:cNvPr>
          <p:cNvSpPr>
            <a:spLocks noGrp="1"/>
          </p:cNvSpPr>
          <p:nvPr>
            <p:ph type="body" idx="1"/>
          </p:nvPr>
        </p:nvSpPr>
        <p:spPr/>
        <p:txBody>
          <a:bodyPr/>
          <a:lstStyle/>
          <a:p>
            <a:pPr marL="171450" indent="-171450">
              <a:buFontTx/>
              <a:buChar char="-"/>
            </a:pPr>
            <a:endParaRPr lang="en-US" dirty="0"/>
          </a:p>
        </p:txBody>
      </p:sp>
      <p:sp>
        <p:nvSpPr>
          <p:cNvPr id="4" name="Slide Number Placeholder 3">
            <a:extLst>
              <a:ext uri="{FF2B5EF4-FFF2-40B4-BE49-F238E27FC236}">
                <a16:creationId xmlns:a16="http://schemas.microsoft.com/office/drawing/2014/main" id="{39BFC011-5051-229D-524B-F02EDBE4E5F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4010D20-13DC-B041-B24B-7504F0E3955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82294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14.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7.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tretch>
            <a:fill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60"/>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2816592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137444" y="2965334"/>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137444" y="4327410"/>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rot="21058263" flipH="1">
            <a:off x="6803102" y="4202052"/>
            <a:ext cx="16581120" cy="9132570"/>
          </a:xfrm>
          <a:prstGeom prst="rect">
            <a:avLst/>
          </a:prstGeom>
        </p:spPr>
      </p:pic>
      <p:pic>
        <p:nvPicPr>
          <p:cNvPr id="12" name="Picture 35">
            <a:extLst>
              <a:ext uri="{FF2B5EF4-FFF2-40B4-BE49-F238E27FC236}">
                <a16:creationId xmlns:a16="http://schemas.microsoft.com/office/drawing/2014/main" id="{880117C7-5292-C5A0-3CFA-8F555548590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070272" y="9199508"/>
            <a:ext cx="3632200" cy="924559"/>
          </a:xfrm>
          <a:prstGeom prst="rect">
            <a:avLst/>
          </a:prstGeom>
        </p:spPr>
      </p:pic>
      <p:pic>
        <p:nvPicPr>
          <p:cNvPr id="13" name="Graphic 12">
            <a:extLst>
              <a:ext uri="{FF2B5EF4-FFF2-40B4-BE49-F238E27FC236}">
                <a16:creationId xmlns:a16="http://schemas.microsoft.com/office/drawing/2014/main" id="{679F988C-821F-E254-809E-195DAB6CD1A9}"/>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938603" y="8954135"/>
            <a:ext cx="5257800" cy="1424940"/>
          </a:xfrm>
          <a:prstGeom prst="rect">
            <a:avLst/>
          </a:prstGeom>
        </p:spPr>
      </p:pic>
    </p:spTree>
    <p:extLst>
      <p:ext uri="{BB962C8B-B14F-4D97-AF65-F5344CB8AC3E}">
        <p14:creationId xmlns:p14="http://schemas.microsoft.com/office/powerpoint/2010/main" val="10252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solidFill>
                  <a:srgbClr val="1F355E"/>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solidFill>
                  <a:srgbClr val="1F355E"/>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3"/>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3120285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flipH="1">
            <a:off x="9140184" y="7071681"/>
            <a:ext cx="12517882" cy="5416931"/>
          </a:xfrm>
          <a:prstGeom prst="rect">
            <a:avLst/>
          </a:prstGeom>
        </p:spPr>
      </p:pic>
    </p:spTree>
    <p:extLst>
      <p:ext uri="{BB962C8B-B14F-4D97-AF65-F5344CB8AC3E}">
        <p14:creationId xmlns:p14="http://schemas.microsoft.com/office/powerpoint/2010/main" val="2335478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sp>
      <p:pic>
        <p:nvPicPr>
          <p:cNvPr id="4" name="Picture 35">
            <a:extLst>
              <a:ext uri="{FF2B5EF4-FFF2-40B4-BE49-F238E27FC236}">
                <a16:creationId xmlns:a16="http://schemas.microsoft.com/office/drawing/2014/main" id="{92AF60C6-8F00-4FB9-8A81-44A5ED02EA9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B5EAF48B-D989-BB5E-399B-60B089452970}"/>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86327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sp>
      <p:pic>
        <p:nvPicPr>
          <p:cNvPr id="4" name="Picture 35">
            <a:extLst>
              <a:ext uri="{FF2B5EF4-FFF2-40B4-BE49-F238E27FC236}">
                <a16:creationId xmlns:a16="http://schemas.microsoft.com/office/drawing/2014/main" id="{9E6819C5-10E4-11EE-475B-2E1C8BABC34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8C608304-85CA-C40D-960E-9C587801BF0A}"/>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396705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sp>
      <p:pic>
        <p:nvPicPr>
          <p:cNvPr id="4" name="Picture 35">
            <a:extLst>
              <a:ext uri="{FF2B5EF4-FFF2-40B4-BE49-F238E27FC236}">
                <a16:creationId xmlns:a16="http://schemas.microsoft.com/office/drawing/2014/main" id="{11455CF3-88B5-EA9E-A87B-37FA49BB625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9D5EEEEE-1996-1B9A-88D8-899501F0EA9E}"/>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215784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sp>
      <p:pic>
        <p:nvPicPr>
          <p:cNvPr id="4" name="Picture 35">
            <a:extLst>
              <a:ext uri="{FF2B5EF4-FFF2-40B4-BE49-F238E27FC236}">
                <a16:creationId xmlns:a16="http://schemas.microsoft.com/office/drawing/2014/main" id="{1236929A-9807-81A2-D5EC-0713B080DCE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5" name="Graphic 4">
            <a:extLst>
              <a:ext uri="{FF2B5EF4-FFF2-40B4-BE49-F238E27FC236}">
                <a16:creationId xmlns:a16="http://schemas.microsoft.com/office/drawing/2014/main" id="{5826DD0B-5478-FC6B-8BDA-E87D4DC4BA74}"/>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3194445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sp>
      <p:pic>
        <p:nvPicPr>
          <p:cNvPr id="4" name="Picture 35">
            <a:extLst>
              <a:ext uri="{FF2B5EF4-FFF2-40B4-BE49-F238E27FC236}">
                <a16:creationId xmlns:a16="http://schemas.microsoft.com/office/drawing/2014/main" id="{2F88D6CB-3196-3E82-2D71-137C02D85AA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A0B1D5DE-49EA-123F-6303-945727420F75}"/>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54262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rgbClr val="1F355E"/>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rgbClr val="1F355E"/>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rgbClr val="1F355E"/>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rgbClr val="1F355E"/>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1F355E"/>
          </a:solidFill>
          <a:ln w="21035" cap="flat">
            <a:noFill/>
            <a:prstDash val="solid"/>
            <a:miter/>
          </a:ln>
        </p:spPr>
      </p:sp>
      <p:pic>
        <p:nvPicPr>
          <p:cNvPr id="5" name="Picture 35">
            <a:extLst>
              <a:ext uri="{FF2B5EF4-FFF2-40B4-BE49-F238E27FC236}">
                <a16:creationId xmlns:a16="http://schemas.microsoft.com/office/drawing/2014/main" id="{7BF977E4-2101-8463-2D74-2C33C4F137B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5"/>
          </a:xfrm>
          <a:prstGeom prst="rect">
            <a:avLst/>
          </a:prstGeom>
        </p:spPr>
      </p:pic>
      <p:pic>
        <p:nvPicPr>
          <p:cNvPr id="6" name="Graphic 5">
            <a:extLst>
              <a:ext uri="{FF2B5EF4-FFF2-40B4-BE49-F238E27FC236}">
                <a16:creationId xmlns:a16="http://schemas.microsoft.com/office/drawing/2014/main" id="{0BC690A0-DD15-056F-293F-892A5F2FEFE2}"/>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599" cy="888006"/>
          </a:xfrm>
          <a:prstGeom prst="rect">
            <a:avLst/>
          </a:prstGeom>
        </p:spPr>
      </p:pic>
    </p:spTree>
    <p:extLst>
      <p:ext uri="{BB962C8B-B14F-4D97-AF65-F5344CB8AC3E}">
        <p14:creationId xmlns:p14="http://schemas.microsoft.com/office/powerpoint/2010/main" val="1228747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0557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DF31-1F7B-EC0A-3A30-58386BFE8089}"/>
              </a:ext>
            </a:extLst>
          </p:cNvPr>
          <p:cNvSpPr>
            <a:spLocks noGrp="1"/>
          </p:cNvSpPr>
          <p:nvPr>
            <p:ph type="ctrTitle"/>
          </p:nvPr>
        </p:nvSpPr>
        <p:spPr>
          <a:xfrm>
            <a:off x="1289844" y="2063751"/>
            <a:ext cx="12115800" cy="1219200"/>
          </a:xfrm>
        </p:spPr>
        <p:txBody>
          <a:bodyPr anchor="t" anchorCtr="0"/>
          <a:lstStyle>
            <a:lvl1pPr algn="l">
              <a:defRPr sz="6000" b="1"/>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4A80A8BB-4B4B-33CA-A09A-C7224FF7DB9A}"/>
              </a:ext>
            </a:extLst>
          </p:cNvPr>
          <p:cNvSpPr>
            <a:spLocks noGrp="1"/>
          </p:cNvSpPr>
          <p:nvPr>
            <p:ph type="subTitle" idx="1"/>
          </p:nvPr>
        </p:nvSpPr>
        <p:spPr>
          <a:xfrm>
            <a:off x="1289844" y="3425827"/>
            <a:ext cx="12115800" cy="1543050"/>
          </a:xfrm>
        </p:spPr>
        <p:txBody>
          <a:bodyPr anchor="t" anchorCtr="0"/>
          <a:lstStyle>
            <a:lvl1pPr marL="0" indent="0" algn="l">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Graphic 9">
            <a:extLst>
              <a:ext uri="{FF2B5EF4-FFF2-40B4-BE49-F238E27FC236}">
                <a16:creationId xmlns:a16="http://schemas.microsoft.com/office/drawing/2014/main" id="{3D91B9D7-0661-FB85-D23A-807EB82B12D2}"/>
              </a:ext>
            </a:extLst>
          </p:cNvPr>
          <p:cNvPicPr>
            <a:picLocks noChangeAspect="1"/>
          </p:cNvPicPr>
          <p:nvPr userDrawn="1"/>
        </p:nvPicPr>
        <p:blipFill>
          <a:blip>
            <a:extLst>
              <a:ext uri="{96DAC541-7B7A-43D3-8B79-37D633B846F1}">
                <asvg:svgBlip xmlns:asvg="http://schemas.microsoft.com/office/drawing/2016/SVG/main" r:embed="rId2"/>
              </a:ext>
            </a:extLst>
          </a:blip>
          <a:srcRect/>
          <a:stretch/>
        </p:blipFill>
        <p:spPr>
          <a:xfrm>
            <a:off x="-4196556" y="4968877"/>
            <a:ext cx="26460450" cy="5124450"/>
          </a:xfrm>
          <a:prstGeom prst="rect">
            <a:avLst/>
          </a:prstGeom>
        </p:spPr>
      </p:pic>
      <p:pic>
        <p:nvPicPr>
          <p:cNvPr id="4" name="Picture 35">
            <a:extLst>
              <a:ext uri="{FF2B5EF4-FFF2-40B4-BE49-F238E27FC236}">
                <a16:creationId xmlns:a16="http://schemas.microsoft.com/office/drawing/2014/main" id="{5455B14C-E6A0-00EC-1771-75A8432318A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5905443" y="9475606"/>
            <a:ext cx="2814955" cy="716534"/>
          </a:xfrm>
          <a:prstGeom prst="rect">
            <a:avLst/>
          </a:prstGeom>
        </p:spPr>
      </p:pic>
      <p:pic>
        <p:nvPicPr>
          <p:cNvPr id="5" name="Graphic 4">
            <a:extLst>
              <a:ext uri="{FF2B5EF4-FFF2-40B4-BE49-F238E27FC236}">
                <a16:creationId xmlns:a16="http://schemas.microsoft.com/office/drawing/2014/main" id="{C8408971-AB40-3C42-8AAE-AFF7EC0B3F70}"/>
              </a:ext>
            </a:extLst>
          </p:cNvPr>
          <p:cNvPicPr>
            <a:picLocks noChangeAspect="1"/>
          </p:cNvPicPr>
          <p:nvPr userDrawn="1"/>
        </p:nvPicPr>
        <p:blipFill>
          <a:blip>
            <a:extLst>
              <a:ext uri="{96DAC541-7B7A-43D3-8B79-37D633B846F1}">
                <asvg:svgBlip xmlns:asvg="http://schemas.microsoft.com/office/drawing/2016/SVG/main" r:embed="rId4"/>
              </a:ext>
            </a:extLst>
          </a:blip>
          <a:srcRect/>
          <a:stretch/>
        </p:blipFill>
        <p:spPr>
          <a:xfrm>
            <a:off x="1137444" y="9311395"/>
            <a:ext cx="3855720" cy="1044956"/>
          </a:xfrm>
          <a:prstGeom prst="rect">
            <a:avLst/>
          </a:prstGeom>
        </p:spPr>
      </p:pic>
    </p:spTree>
    <p:extLst>
      <p:ext uri="{BB962C8B-B14F-4D97-AF65-F5344CB8AC3E}">
        <p14:creationId xmlns:p14="http://schemas.microsoft.com/office/powerpoint/2010/main" val="2242614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508989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6"/>
            <a:ext cx="17341156" cy="2473919"/>
          </a:xfrm>
        </p:spPr>
        <p:txBody>
          <a:bodyPr/>
          <a:lstStyle>
            <a:lvl1pPr marL="0" indent="0">
              <a:buNone/>
              <a:defRPr sz="3958">
                <a:solidFill>
                  <a:schemeClr val="tx1">
                    <a:tint val="75000"/>
                  </a:schemeClr>
                </a:solidFill>
              </a:defRPr>
            </a:lvl1pPr>
            <a:lvl2pPr marL="753969" indent="0">
              <a:buNone/>
              <a:defRPr sz="3298">
                <a:solidFill>
                  <a:schemeClr val="tx1">
                    <a:tint val="75000"/>
                  </a:schemeClr>
                </a:solidFill>
              </a:defRPr>
            </a:lvl2pPr>
            <a:lvl3pPr marL="1507937" indent="0">
              <a:buNone/>
              <a:defRPr sz="2968">
                <a:solidFill>
                  <a:schemeClr val="tx1">
                    <a:tint val="75000"/>
                  </a:schemeClr>
                </a:solidFill>
              </a:defRPr>
            </a:lvl3pPr>
            <a:lvl4pPr marL="2261906" indent="0">
              <a:buNone/>
              <a:defRPr sz="2639">
                <a:solidFill>
                  <a:schemeClr val="tx1">
                    <a:tint val="75000"/>
                  </a:schemeClr>
                </a:solidFill>
              </a:defRPr>
            </a:lvl4pPr>
            <a:lvl5pPr marL="3015874" indent="0">
              <a:buNone/>
              <a:defRPr sz="2639">
                <a:solidFill>
                  <a:schemeClr val="tx1">
                    <a:tint val="75000"/>
                  </a:schemeClr>
                </a:solidFill>
              </a:defRPr>
            </a:lvl5pPr>
            <a:lvl6pPr marL="3769843" indent="0">
              <a:buNone/>
              <a:defRPr sz="2639">
                <a:solidFill>
                  <a:schemeClr val="tx1">
                    <a:tint val="75000"/>
                  </a:schemeClr>
                </a:solidFill>
              </a:defRPr>
            </a:lvl6pPr>
            <a:lvl7pPr marL="4523811" indent="0">
              <a:buNone/>
              <a:defRPr sz="2639">
                <a:solidFill>
                  <a:schemeClr val="tx1">
                    <a:tint val="75000"/>
                  </a:schemeClr>
                </a:solidFill>
              </a:defRPr>
            </a:lvl7pPr>
            <a:lvl8pPr marL="5277780" indent="0">
              <a:buNone/>
              <a:defRPr sz="2639">
                <a:solidFill>
                  <a:schemeClr val="tx1">
                    <a:tint val="75000"/>
                  </a:schemeClr>
                </a:solidFill>
              </a:defRPr>
            </a:lvl8pPr>
            <a:lvl9pPr marL="6031748"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7176201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6016659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23/04/2026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893794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23/04/2026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665661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23/04/2026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6348588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67076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3451546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1796649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99439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pic>
        <p:nvPicPr>
          <p:cNvPr id="10" name="Graphic 9">
            <a:extLst>
              <a:ext uri="{FF2B5EF4-FFF2-40B4-BE49-F238E27FC236}">
                <a16:creationId xmlns:a16="http://schemas.microsoft.com/office/drawing/2014/main" id="{74D9D2A3-00F4-8038-D208-5AAA065A43DA}"/>
              </a:ext>
            </a:extLst>
          </p:cNvPr>
          <p:cNvPicPr>
            <a:picLocks noChangeAspect="1"/>
          </p:cNvPicPr>
          <p:nvPr userDrawn="1"/>
        </p:nvPicPr>
        <p:blipFill>
          <a:blip>
            <a:extLst>
              <a:ext uri="{96DAC541-7B7A-43D3-8B79-37D633B846F1}">
                <asvg:svgBlip xmlns:asvg="http://schemas.microsoft.com/office/drawing/2016/SVG/main" r:embed="rId4"/>
              </a:ext>
            </a:extLst>
          </a:blip>
          <a:stretch>
            <a:fillRect/>
          </a:stretch>
        </p:blipFill>
        <p:spPr>
          <a:xfrm flipH="1">
            <a:off x="9140184" y="7071681"/>
            <a:ext cx="12517882" cy="5416931"/>
          </a:xfrm>
          <a:prstGeom prst="rect">
            <a:avLst/>
          </a:prstGeom>
        </p:spPr>
      </p:pic>
    </p:spTree>
    <p:extLst>
      <p:ext uri="{BB962C8B-B14F-4D97-AF65-F5344CB8AC3E}">
        <p14:creationId xmlns:p14="http://schemas.microsoft.com/office/powerpoint/2010/main" val="10267031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p:cNvSpPr>
            <a:spLocks noGrp="1"/>
          </p:cNvSpPr>
          <p:nvPr>
            <p:ph type="subTitle" idx="1"/>
          </p:nvPr>
        </p:nvSpPr>
        <p:spPr>
          <a:xfrm>
            <a:off x="2513211" y="5940028"/>
            <a:ext cx="15079266" cy="2730474"/>
          </a:xfrm>
        </p:spPr>
        <p:txBody>
          <a:bodyPr/>
          <a:lstStyle>
            <a:lvl1pPr marL="0" indent="0" algn="ctr">
              <a:buNone/>
              <a:defRPr sz="3958"/>
            </a:lvl1pPr>
            <a:lvl2pPr marL="753980" indent="0" algn="ctr">
              <a:buNone/>
              <a:defRPr sz="3298"/>
            </a:lvl2pPr>
            <a:lvl3pPr marL="1507958" indent="0" algn="ctr">
              <a:buNone/>
              <a:defRPr sz="2968"/>
            </a:lvl3pPr>
            <a:lvl4pPr marL="2261939" indent="0" algn="ctr">
              <a:buNone/>
              <a:defRPr sz="2639"/>
            </a:lvl4pPr>
            <a:lvl5pPr marL="3015917" indent="0" algn="ctr">
              <a:buNone/>
              <a:defRPr sz="2639"/>
            </a:lvl5pPr>
            <a:lvl6pPr marL="3769897" indent="0" algn="ctr">
              <a:buNone/>
              <a:defRPr sz="2639"/>
            </a:lvl6pPr>
            <a:lvl7pPr marL="4523875" indent="0" algn="ctr">
              <a:buNone/>
              <a:defRPr sz="2639"/>
            </a:lvl7pPr>
            <a:lvl8pPr marL="5277855" indent="0" algn="ctr">
              <a:buNone/>
              <a:defRPr sz="2639"/>
            </a:lvl8pPr>
            <a:lvl9pPr marL="6031834" indent="0" algn="ctr">
              <a:buNone/>
              <a:defRPr sz="2639"/>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3942815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1287643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1794" y="2819487"/>
            <a:ext cx="17341156" cy="4704375"/>
          </a:xfrm>
        </p:spPr>
        <p:txBody>
          <a:bodyPr anchor="b"/>
          <a:lstStyle>
            <a:lvl1pPr>
              <a:defRPr sz="9895"/>
            </a:lvl1pPr>
          </a:lstStyle>
          <a:p>
            <a:r>
              <a:rPr lang="en-US"/>
              <a:t>Click to edit Master title style</a:t>
            </a:r>
            <a:endParaRPr lang="en-GB"/>
          </a:p>
        </p:txBody>
      </p:sp>
      <p:sp>
        <p:nvSpPr>
          <p:cNvPr id="3" name="Text Placeholder 2"/>
          <p:cNvSpPr>
            <a:spLocks noGrp="1"/>
          </p:cNvSpPr>
          <p:nvPr>
            <p:ph type="body" idx="1"/>
          </p:nvPr>
        </p:nvSpPr>
        <p:spPr>
          <a:xfrm>
            <a:off x="1371794" y="7568367"/>
            <a:ext cx="17341156" cy="2473919"/>
          </a:xfrm>
        </p:spPr>
        <p:txBody>
          <a:bodyPr/>
          <a:lstStyle>
            <a:lvl1pPr marL="0" indent="0">
              <a:buNone/>
              <a:defRPr sz="3958">
                <a:solidFill>
                  <a:schemeClr val="tx1">
                    <a:tint val="75000"/>
                  </a:schemeClr>
                </a:solidFill>
              </a:defRPr>
            </a:lvl1pPr>
            <a:lvl2pPr marL="753980" indent="0">
              <a:buNone/>
              <a:defRPr sz="3298">
                <a:solidFill>
                  <a:schemeClr val="tx1">
                    <a:tint val="75000"/>
                  </a:schemeClr>
                </a:solidFill>
              </a:defRPr>
            </a:lvl2pPr>
            <a:lvl3pPr marL="1507958" indent="0">
              <a:buNone/>
              <a:defRPr sz="2968">
                <a:solidFill>
                  <a:schemeClr val="tx1">
                    <a:tint val="75000"/>
                  </a:schemeClr>
                </a:solidFill>
              </a:defRPr>
            </a:lvl3pPr>
            <a:lvl4pPr marL="2261939" indent="0">
              <a:buNone/>
              <a:defRPr sz="2639">
                <a:solidFill>
                  <a:schemeClr val="tx1">
                    <a:tint val="75000"/>
                  </a:schemeClr>
                </a:solidFill>
              </a:defRPr>
            </a:lvl4pPr>
            <a:lvl5pPr marL="3015917" indent="0">
              <a:buNone/>
              <a:defRPr sz="2639">
                <a:solidFill>
                  <a:schemeClr val="tx1">
                    <a:tint val="75000"/>
                  </a:schemeClr>
                </a:solidFill>
              </a:defRPr>
            </a:lvl5pPr>
            <a:lvl6pPr marL="3769897" indent="0">
              <a:buNone/>
              <a:defRPr sz="2639">
                <a:solidFill>
                  <a:schemeClr val="tx1">
                    <a:tint val="75000"/>
                  </a:schemeClr>
                </a:solidFill>
              </a:defRPr>
            </a:lvl6pPr>
            <a:lvl7pPr marL="4523875" indent="0">
              <a:buNone/>
              <a:defRPr sz="2639">
                <a:solidFill>
                  <a:schemeClr val="tx1">
                    <a:tint val="75000"/>
                  </a:schemeClr>
                </a:solidFill>
              </a:defRPr>
            </a:lvl7pPr>
            <a:lvl8pPr marL="5277855" indent="0">
              <a:buNone/>
              <a:defRPr sz="2639">
                <a:solidFill>
                  <a:schemeClr val="tx1">
                    <a:tint val="75000"/>
                  </a:schemeClr>
                </a:solidFill>
              </a:defRPr>
            </a:lvl8pPr>
            <a:lvl9pPr marL="6031834" indent="0">
              <a:buNone/>
              <a:defRPr sz="2639">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0381628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382266"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178505" y="3010591"/>
            <a:ext cx="8544917" cy="71756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95737EB-C81B-4572-8A1C-16400FEF07F5}" type="datetimeFigureOut">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7709647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4885" y="602120"/>
            <a:ext cx="17341156" cy="2185952"/>
          </a:xfrm>
        </p:spPr>
        <p:txBody>
          <a:bodyPr/>
          <a:lstStyle/>
          <a:p>
            <a:r>
              <a:rPr lang="en-US"/>
              <a:t>Click to edit Master title style</a:t>
            </a:r>
            <a:endParaRPr lang="en-GB"/>
          </a:p>
        </p:txBody>
      </p:sp>
      <p:sp>
        <p:nvSpPr>
          <p:cNvPr id="3" name="Text Placeholder 2"/>
          <p:cNvSpPr>
            <a:spLocks noGrp="1"/>
          </p:cNvSpPr>
          <p:nvPr>
            <p:ph type="body" idx="1"/>
          </p:nvPr>
        </p:nvSpPr>
        <p:spPr>
          <a:xfrm>
            <a:off x="1384885" y="2772362"/>
            <a:ext cx="8505648"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4" name="Content Placeholder 3"/>
          <p:cNvSpPr>
            <a:spLocks noGrp="1"/>
          </p:cNvSpPr>
          <p:nvPr>
            <p:ph sz="half" idx="2"/>
          </p:nvPr>
        </p:nvSpPr>
        <p:spPr>
          <a:xfrm>
            <a:off x="1384885" y="4131054"/>
            <a:ext cx="8505648"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178505" y="2772362"/>
            <a:ext cx="8547536" cy="1358692"/>
          </a:xfrm>
        </p:spPr>
        <p:txBody>
          <a:bodyPr anchor="b"/>
          <a:lstStyle>
            <a:lvl1pPr marL="0" indent="0">
              <a:buNone/>
              <a:defRPr sz="3958" b="1"/>
            </a:lvl1pPr>
            <a:lvl2pPr marL="753980" indent="0">
              <a:buNone/>
              <a:defRPr sz="3298" b="1"/>
            </a:lvl2pPr>
            <a:lvl3pPr marL="1507958" indent="0">
              <a:buNone/>
              <a:defRPr sz="2968" b="1"/>
            </a:lvl3pPr>
            <a:lvl4pPr marL="2261939" indent="0">
              <a:buNone/>
              <a:defRPr sz="2639" b="1"/>
            </a:lvl4pPr>
            <a:lvl5pPr marL="3015917" indent="0">
              <a:buNone/>
              <a:defRPr sz="2639" b="1"/>
            </a:lvl5pPr>
            <a:lvl6pPr marL="3769897" indent="0">
              <a:buNone/>
              <a:defRPr sz="2639" b="1"/>
            </a:lvl6pPr>
            <a:lvl7pPr marL="4523875" indent="0">
              <a:buNone/>
              <a:defRPr sz="2639" b="1"/>
            </a:lvl7pPr>
            <a:lvl8pPr marL="5277855" indent="0">
              <a:buNone/>
              <a:defRPr sz="2639" b="1"/>
            </a:lvl8pPr>
            <a:lvl9pPr marL="6031834" indent="0">
              <a:buNone/>
              <a:defRPr sz="2639" b="1"/>
            </a:lvl9pPr>
          </a:lstStyle>
          <a:p>
            <a:pPr lvl="0"/>
            <a:r>
              <a:rPr lang="en-US"/>
              <a:t>Edit Master text styles</a:t>
            </a:r>
          </a:p>
        </p:txBody>
      </p:sp>
      <p:sp>
        <p:nvSpPr>
          <p:cNvPr id="6" name="Content Placeholder 5"/>
          <p:cNvSpPr>
            <a:spLocks noGrp="1"/>
          </p:cNvSpPr>
          <p:nvPr>
            <p:ph sz="quarter" idx="4"/>
          </p:nvPr>
        </p:nvSpPr>
        <p:spPr>
          <a:xfrm>
            <a:off x="10178505" y="4131054"/>
            <a:ext cx="8547536" cy="60761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95737EB-C81B-4572-8A1C-16400FEF07F5}" type="datetimeFigureOut">
              <a:rPr lang="en-GB" smtClean="0"/>
              <a:t>23/04/2026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1849360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95737EB-C81B-4572-8A1C-16400FEF07F5}" type="datetimeFigureOut">
              <a:rPr lang="en-GB" smtClean="0"/>
              <a:t>23/04/2026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206372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737EB-C81B-4572-8A1C-16400FEF07F5}" type="datetimeFigureOut">
              <a:rPr lang="en-GB" smtClean="0"/>
              <a:t>23/04/2026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858411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Content Placeholder 2"/>
          <p:cNvSpPr>
            <a:spLocks noGrp="1"/>
          </p:cNvSpPr>
          <p:nvPr>
            <p:ph idx="1"/>
          </p:nvPr>
        </p:nvSpPr>
        <p:spPr>
          <a:xfrm>
            <a:off x="8547536" y="1628339"/>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8645873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4887" y="753957"/>
            <a:ext cx="6484607" cy="2638848"/>
          </a:xfrm>
        </p:spPr>
        <p:txBody>
          <a:bodyPr anchor="b"/>
          <a:lstStyle>
            <a:lvl1pPr>
              <a:defRPr sz="5277"/>
            </a:lvl1pPr>
          </a:lstStyle>
          <a:p>
            <a:r>
              <a:rPr lang="en-US"/>
              <a:t>Click to edit Master title style</a:t>
            </a:r>
            <a:endParaRPr lang="en-GB"/>
          </a:p>
        </p:txBody>
      </p:sp>
      <p:sp>
        <p:nvSpPr>
          <p:cNvPr id="3" name="Picture Placeholder 2"/>
          <p:cNvSpPr>
            <a:spLocks noGrp="1"/>
          </p:cNvSpPr>
          <p:nvPr>
            <p:ph type="pic" idx="1"/>
          </p:nvPr>
        </p:nvSpPr>
        <p:spPr>
          <a:xfrm>
            <a:off x="8547536" y="1628339"/>
            <a:ext cx="10178505" cy="8036969"/>
          </a:xfrm>
        </p:spPr>
        <p:txBody>
          <a:bodyPr/>
          <a:lstStyle>
            <a:lvl1pPr marL="0" indent="0">
              <a:buNone/>
              <a:defRPr sz="5277"/>
            </a:lvl1pPr>
            <a:lvl2pPr marL="753980" indent="0">
              <a:buNone/>
              <a:defRPr sz="4617"/>
            </a:lvl2pPr>
            <a:lvl3pPr marL="1507958" indent="0">
              <a:buNone/>
              <a:defRPr sz="3958"/>
            </a:lvl3pPr>
            <a:lvl4pPr marL="2261939" indent="0">
              <a:buNone/>
              <a:defRPr sz="3298"/>
            </a:lvl4pPr>
            <a:lvl5pPr marL="3015917" indent="0">
              <a:buNone/>
              <a:defRPr sz="3298"/>
            </a:lvl5pPr>
            <a:lvl6pPr marL="3769897" indent="0">
              <a:buNone/>
              <a:defRPr sz="3298"/>
            </a:lvl6pPr>
            <a:lvl7pPr marL="4523875" indent="0">
              <a:buNone/>
              <a:defRPr sz="3298"/>
            </a:lvl7pPr>
            <a:lvl8pPr marL="5277855" indent="0">
              <a:buNone/>
              <a:defRPr sz="3298"/>
            </a:lvl8pPr>
            <a:lvl9pPr marL="6031834" indent="0">
              <a:buNone/>
              <a:defRPr sz="3298"/>
            </a:lvl9pPr>
          </a:lstStyle>
          <a:p>
            <a:endParaRPr lang="en-GB"/>
          </a:p>
        </p:txBody>
      </p:sp>
      <p:sp>
        <p:nvSpPr>
          <p:cNvPr id="4" name="Text Placeholder 3"/>
          <p:cNvSpPr>
            <a:spLocks noGrp="1"/>
          </p:cNvSpPr>
          <p:nvPr>
            <p:ph type="body" sz="half" idx="2"/>
          </p:nvPr>
        </p:nvSpPr>
        <p:spPr>
          <a:xfrm>
            <a:off x="1384887" y="3392805"/>
            <a:ext cx="6484607" cy="6285591"/>
          </a:xfrm>
        </p:spPr>
        <p:txBody>
          <a:bodyPr/>
          <a:lstStyle>
            <a:lvl1pPr marL="0" indent="0">
              <a:buNone/>
              <a:defRPr sz="2639"/>
            </a:lvl1pPr>
            <a:lvl2pPr marL="753980" indent="0">
              <a:buNone/>
              <a:defRPr sz="2309"/>
            </a:lvl2pPr>
            <a:lvl3pPr marL="1507958" indent="0">
              <a:buNone/>
              <a:defRPr sz="1979"/>
            </a:lvl3pPr>
            <a:lvl4pPr marL="2261939" indent="0">
              <a:buNone/>
              <a:defRPr sz="1649"/>
            </a:lvl4pPr>
            <a:lvl5pPr marL="3015917" indent="0">
              <a:buNone/>
              <a:defRPr sz="1649"/>
            </a:lvl5pPr>
            <a:lvl6pPr marL="3769897" indent="0">
              <a:buNone/>
              <a:defRPr sz="1649"/>
            </a:lvl6pPr>
            <a:lvl7pPr marL="4523875" indent="0">
              <a:buNone/>
              <a:defRPr sz="1649"/>
            </a:lvl7pPr>
            <a:lvl8pPr marL="5277855" indent="0">
              <a:buNone/>
              <a:defRPr sz="1649"/>
            </a:lvl8pPr>
            <a:lvl9pPr marL="6031834" indent="0">
              <a:buNone/>
              <a:defRPr sz="1649"/>
            </a:lvl9pPr>
          </a:lstStyle>
          <a:p>
            <a:pPr lvl="0"/>
            <a:r>
              <a:rPr lang="en-US"/>
              <a:t>Edit Master text styles</a:t>
            </a:r>
          </a:p>
        </p:txBody>
      </p:sp>
      <p:sp>
        <p:nvSpPr>
          <p:cNvPr id="5" name="Date Placeholder 4"/>
          <p:cNvSpPr>
            <a:spLocks noGrp="1"/>
          </p:cNvSpPr>
          <p:nvPr>
            <p:ph type="dt" sz="half" idx="10"/>
          </p:nvPr>
        </p:nvSpPr>
        <p:spPr/>
        <p:txBody>
          <a:bodyPr/>
          <a:lstStyle/>
          <a:p>
            <a:fld id="{395737EB-C81B-4572-8A1C-16400FEF07F5}" type="datetimeFigureOut">
              <a:rPr lang="en-GB" smtClean="0"/>
              <a:t>23/04/2026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4436286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3022971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4" name="Freeform 13">
            <a:extLst>
              <a:ext uri="{FF2B5EF4-FFF2-40B4-BE49-F238E27FC236}">
                <a16:creationId xmlns:a16="http://schemas.microsoft.com/office/drawing/2014/main" id="{1F44AA46-845C-D09D-1237-FBBC26F0DC61}"/>
              </a:ext>
            </a:extLst>
          </p:cNvPr>
          <p:cNvSpPr/>
          <p:nvPr/>
        </p:nvSpPr>
        <p:spPr>
          <a:xfrm flipH="1">
            <a:off x="10440000" y="8640000"/>
            <a:ext cx="10235137" cy="4010400"/>
          </a:xfrm>
          <a:custGeom>
            <a:avLst/>
            <a:gdLst>
              <a:gd name="csX0" fmla="*/ 0 w 10235137"/>
              <a:gd name="csY0" fmla="*/ 1319991 h 4011323"/>
              <a:gd name="csX1" fmla="*/ 1854195 w 10235137"/>
              <a:gd name="csY1" fmla="*/ 47698 h 4011323"/>
              <a:gd name="csX2" fmla="*/ 3197101 w 10235137"/>
              <a:gd name="csY2" fmla="*/ 62121 h 4011323"/>
              <a:gd name="csX3" fmla="*/ 4108802 w 10235137"/>
              <a:gd name="csY3" fmla="*/ 366533 h 4011323"/>
              <a:gd name="csX4" fmla="*/ 4752264 w 10235137"/>
              <a:gd name="csY4" fmla="*/ 786595 h 4011323"/>
              <a:gd name="csX5" fmla="*/ 5907296 w 10235137"/>
              <a:gd name="csY5" fmla="*/ 1777134 h 4011323"/>
              <a:gd name="csX6" fmla="*/ 6241155 w 10235137"/>
              <a:gd name="csY6" fmla="*/ 1954990 h 4011323"/>
              <a:gd name="csX7" fmla="*/ 7356004 w 10235137"/>
              <a:gd name="csY7" fmla="*/ 2162932 h 4011323"/>
              <a:gd name="csX8" fmla="*/ 9562286 w 10235137"/>
              <a:gd name="csY8" fmla="*/ 2687199 h 4011323"/>
              <a:gd name="csX9" fmla="*/ 10235138 w 10235137"/>
              <a:gd name="csY9" fmla="*/ 4011324 h 4011323"/>
              <a:gd name="csX10" fmla="*/ 10031401 w 10235137"/>
              <a:gd name="csY10" fmla="*/ 3280563 h 4011323"/>
              <a:gd name="csX11" fmla="*/ 8114798 w 10235137"/>
              <a:gd name="csY11" fmla="*/ 2257162 h 4011323"/>
              <a:gd name="csX12" fmla="*/ 6592350 w 10235137"/>
              <a:gd name="csY12" fmla="*/ 2108196 h 4011323"/>
              <a:gd name="csX13" fmla="*/ 6223189 w 10235137"/>
              <a:gd name="csY13" fmla="*/ 1996183 h 4011323"/>
              <a:gd name="csX14" fmla="*/ 5882555 w 10235137"/>
              <a:gd name="csY14" fmla="*/ 1816795 h 4011323"/>
              <a:gd name="csX15" fmla="*/ 4718055 w 10235137"/>
              <a:gd name="csY15" fmla="*/ 827978 h 4011323"/>
              <a:gd name="csX16" fmla="*/ 4083346 w 10235137"/>
              <a:gd name="csY16" fmla="*/ 418443 h 4011323"/>
              <a:gd name="csX17" fmla="*/ 3232509 w 10235137"/>
              <a:gd name="csY17" fmla="*/ 133786 h 4011323"/>
              <a:gd name="csX18" fmla="*/ 2620395 w 10235137"/>
              <a:gd name="csY18" fmla="*/ 70573 h 4011323"/>
              <a:gd name="csX19" fmla="*/ 536638 w 10235137"/>
              <a:gd name="csY19" fmla="*/ 774344 h 4011323"/>
              <a:gd name="csX20" fmla="*/ 72015 w 10235137"/>
              <a:gd name="csY20" fmla="*/ 1363284 h 4011323"/>
              <a:gd name="csX21" fmla="*/ 0 w 10235137"/>
              <a:gd name="csY21" fmla="*/ 1319991 h 4011323"/>
              <a:gd name="csX22" fmla="*/ 0 w 10235137"/>
              <a:gd name="csY22" fmla="*/ 1319991 h 401132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235137" h="4011323">
                <a:moveTo>
                  <a:pt x="0" y="1319991"/>
                </a:moveTo>
                <a:cubicBezTo>
                  <a:pt x="398877" y="641625"/>
                  <a:pt x="1072738" y="167604"/>
                  <a:pt x="1854195" y="47698"/>
                </a:cubicBezTo>
                <a:cubicBezTo>
                  <a:pt x="2299327" y="-27416"/>
                  <a:pt x="2753084" y="-7130"/>
                  <a:pt x="3197101" y="62121"/>
                </a:cubicBezTo>
                <a:cubicBezTo>
                  <a:pt x="3511373" y="126700"/>
                  <a:pt x="3820176" y="224584"/>
                  <a:pt x="4108802" y="366533"/>
                </a:cubicBezTo>
                <a:cubicBezTo>
                  <a:pt x="4339721" y="479046"/>
                  <a:pt x="4555049" y="622679"/>
                  <a:pt x="4752264" y="786595"/>
                </a:cubicBezTo>
                <a:cubicBezTo>
                  <a:pt x="5144063" y="1111067"/>
                  <a:pt x="5471232" y="1510318"/>
                  <a:pt x="5907296" y="1777134"/>
                </a:cubicBezTo>
                <a:cubicBezTo>
                  <a:pt x="6014403" y="1843795"/>
                  <a:pt x="6126474" y="1903130"/>
                  <a:pt x="6241155" y="1954990"/>
                </a:cubicBezTo>
                <a:cubicBezTo>
                  <a:pt x="6592581" y="2103703"/>
                  <a:pt x="6978827" y="2129066"/>
                  <a:pt x="7356004" y="2162932"/>
                </a:cubicBezTo>
                <a:cubicBezTo>
                  <a:pt x="8104805" y="2230203"/>
                  <a:pt x="8927955" y="2229762"/>
                  <a:pt x="9562286" y="2687199"/>
                </a:cubicBezTo>
                <a:cubicBezTo>
                  <a:pt x="9984864" y="2991702"/>
                  <a:pt x="10186455" y="3508158"/>
                  <a:pt x="10235138" y="4011324"/>
                </a:cubicBezTo>
                <a:cubicBezTo>
                  <a:pt x="10194744" y="3770375"/>
                  <a:pt x="10145893" y="3507381"/>
                  <a:pt x="10031401" y="3280563"/>
                </a:cubicBezTo>
                <a:cubicBezTo>
                  <a:pt x="9687254" y="2537331"/>
                  <a:pt x="8866250" y="2324538"/>
                  <a:pt x="8114798" y="2257162"/>
                </a:cubicBezTo>
                <a:cubicBezTo>
                  <a:pt x="7607729" y="2203664"/>
                  <a:pt x="7094854" y="2208724"/>
                  <a:pt x="6592350" y="2108196"/>
                </a:cubicBezTo>
                <a:cubicBezTo>
                  <a:pt x="6466435" y="2081888"/>
                  <a:pt x="6341656" y="2047413"/>
                  <a:pt x="6223189" y="1996183"/>
                </a:cubicBezTo>
                <a:cubicBezTo>
                  <a:pt x="6105562" y="1943778"/>
                  <a:pt x="5991976" y="1884129"/>
                  <a:pt x="5882555" y="1816795"/>
                </a:cubicBezTo>
                <a:cubicBezTo>
                  <a:pt x="5442788" y="1550798"/>
                  <a:pt x="5110338" y="1150195"/>
                  <a:pt x="4718055" y="827978"/>
                </a:cubicBezTo>
                <a:cubicBezTo>
                  <a:pt x="4523113" y="667330"/>
                  <a:pt x="4311256" y="527666"/>
                  <a:pt x="4083346" y="418443"/>
                </a:cubicBezTo>
                <a:cubicBezTo>
                  <a:pt x="3814201" y="287091"/>
                  <a:pt x="3525196" y="197575"/>
                  <a:pt x="3232509" y="133786"/>
                </a:cubicBezTo>
                <a:cubicBezTo>
                  <a:pt x="3031170" y="97089"/>
                  <a:pt x="2824867" y="79446"/>
                  <a:pt x="2620395" y="70573"/>
                </a:cubicBezTo>
                <a:cubicBezTo>
                  <a:pt x="1869869" y="34973"/>
                  <a:pt x="1082176" y="237892"/>
                  <a:pt x="536638" y="774344"/>
                </a:cubicBezTo>
                <a:cubicBezTo>
                  <a:pt x="355491" y="947621"/>
                  <a:pt x="201405" y="1148188"/>
                  <a:pt x="72015" y="1363284"/>
                </a:cubicBezTo>
                <a:lnTo>
                  <a:pt x="0" y="1319991"/>
                </a:lnTo>
                <a:lnTo>
                  <a:pt x="0" y="1319991"/>
                </a:lnTo>
                <a:close/>
              </a:path>
            </a:pathLst>
          </a:custGeom>
          <a:solidFill>
            <a:srgbClr val="FFD64F"/>
          </a:solidFill>
          <a:ln w="21035" cap="flat">
            <a:noFill/>
            <a:prstDash val="solid"/>
            <a:miter/>
          </a:ln>
        </p:spPr>
      </p:sp>
    </p:spTree>
    <p:extLst>
      <p:ext uri="{BB962C8B-B14F-4D97-AF65-F5344CB8AC3E}">
        <p14:creationId xmlns:p14="http://schemas.microsoft.com/office/powerpoint/2010/main" val="29424871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382266" y="602118"/>
            <a:ext cx="12754546" cy="95841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5737EB-C81B-4572-8A1C-16400FEF07F5}" type="datetimeFigureOut">
              <a:rPr lang="en-GB" smtClean="0"/>
              <a:t>23/04/2026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28686214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DCB6C-0320-CBCE-685B-FAB745D6E08C}"/>
              </a:ext>
            </a:extLst>
          </p:cNvPr>
          <p:cNvSpPr>
            <a:spLocks noGrp="1"/>
          </p:cNvSpPr>
          <p:nvPr>
            <p:ph type="ctrTitle"/>
          </p:nvPr>
        </p:nvSpPr>
        <p:spPr>
          <a:xfrm>
            <a:off x="2513211" y="1850860"/>
            <a:ext cx="15079266" cy="3937329"/>
          </a:xfrm>
        </p:spPr>
        <p:txBody>
          <a:bodyPr anchor="b"/>
          <a:lstStyle>
            <a:lvl1pPr algn="ctr">
              <a:defRPr sz="9895"/>
            </a:lvl1pPr>
          </a:lstStyle>
          <a:p>
            <a:r>
              <a:rPr lang="en-US"/>
              <a:t>Click to edit Master title style</a:t>
            </a:r>
            <a:endParaRPr lang="en-GB"/>
          </a:p>
        </p:txBody>
      </p:sp>
      <p:sp>
        <p:nvSpPr>
          <p:cNvPr id="3" name="Subtitle 2">
            <a:extLst>
              <a:ext uri="{FF2B5EF4-FFF2-40B4-BE49-F238E27FC236}">
                <a16:creationId xmlns:a16="http://schemas.microsoft.com/office/drawing/2014/main" id="{6A7B1A7E-FEF9-F1B7-25D4-C4D5F43C90C5}"/>
              </a:ext>
            </a:extLst>
          </p:cNvPr>
          <p:cNvSpPr>
            <a:spLocks noGrp="1"/>
          </p:cNvSpPr>
          <p:nvPr>
            <p:ph type="subTitle" idx="1"/>
          </p:nvPr>
        </p:nvSpPr>
        <p:spPr>
          <a:xfrm>
            <a:off x="2513211" y="5940028"/>
            <a:ext cx="15079266" cy="2730474"/>
          </a:xfrm>
        </p:spPr>
        <p:txBody>
          <a:bodyPr/>
          <a:lstStyle>
            <a:lvl1pPr marL="0" indent="0" algn="ctr">
              <a:buNone/>
              <a:defRPr sz="3958"/>
            </a:lvl1pPr>
            <a:lvl2pPr marL="753969" indent="0" algn="ctr">
              <a:buNone/>
              <a:defRPr sz="3298"/>
            </a:lvl2pPr>
            <a:lvl3pPr marL="1507937" indent="0" algn="ctr">
              <a:buNone/>
              <a:defRPr sz="2968"/>
            </a:lvl3pPr>
            <a:lvl4pPr marL="2261906" indent="0" algn="ctr">
              <a:buNone/>
              <a:defRPr sz="2639"/>
            </a:lvl4pPr>
            <a:lvl5pPr marL="3015874" indent="0" algn="ctr">
              <a:buNone/>
              <a:defRPr sz="2639"/>
            </a:lvl5pPr>
            <a:lvl6pPr marL="3769843" indent="0" algn="ctr">
              <a:buNone/>
              <a:defRPr sz="2639"/>
            </a:lvl6pPr>
            <a:lvl7pPr marL="4523811" indent="0" algn="ctr">
              <a:buNone/>
              <a:defRPr sz="2639"/>
            </a:lvl7pPr>
            <a:lvl8pPr marL="5277780" indent="0" algn="ctr">
              <a:buNone/>
              <a:defRPr sz="2639"/>
            </a:lvl8pPr>
            <a:lvl9pPr marL="6031748" indent="0" algn="ctr">
              <a:buNone/>
              <a:defRPr sz="2639"/>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F98FEB-E644-CC87-3DF9-1FEB1E980C9D}"/>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5" name="Footer Placeholder 4">
            <a:extLst>
              <a:ext uri="{FF2B5EF4-FFF2-40B4-BE49-F238E27FC236}">
                <a16:creationId xmlns:a16="http://schemas.microsoft.com/office/drawing/2014/main" id="{2407EEAC-21BC-A937-9C6D-8D3A80043F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87F0D-D9BA-7395-1E72-2EB4193C94E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6607011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23E51-7C40-1C1E-C3E9-939B01DD97B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5D3CB2-825C-D43A-4F6C-17A1B33BF9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02A43C-6D3D-70E0-B93C-43DE6BD91FAF}"/>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5" name="Footer Placeholder 4">
            <a:extLst>
              <a:ext uri="{FF2B5EF4-FFF2-40B4-BE49-F238E27FC236}">
                <a16:creationId xmlns:a16="http://schemas.microsoft.com/office/drawing/2014/main" id="{C28060F8-EB45-6C37-2AE1-FECE2BA758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0324763-A928-D735-6C48-8E7AF84962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12063264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213D-C636-01CD-BED0-5DC9FAEE63D1}"/>
              </a:ext>
            </a:extLst>
          </p:cNvPr>
          <p:cNvSpPr>
            <a:spLocks noGrp="1"/>
          </p:cNvSpPr>
          <p:nvPr>
            <p:ph type="title"/>
          </p:nvPr>
        </p:nvSpPr>
        <p:spPr>
          <a:xfrm>
            <a:off x="1371794" y="2819485"/>
            <a:ext cx="17341156" cy="4704375"/>
          </a:xfrm>
        </p:spPr>
        <p:txBody>
          <a:bodyPr anchor="b"/>
          <a:lstStyle>
            <a:lvl1pPr>
              <a:defRPr sz="989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A42D305-7845-4CA9-5ADA-EF759E25B08C}"/>
              </a:ext>
            </a:extLst>
          </p:cNvPr>
          <p:cNvSpPr>
            <a:spLocks noGrp="1"/>
          </p:cNvSpPr>
          <p:nvPr>
            <p:ph type="body" idx="1"/>
          </p:nvPr>
        </p:nvSpPr>
        <p:spPr>
          <a:xfrm>
            <a:off x="1371794" y="7568366"/>
            <a:ext cx="17341156" cy="2473919"/>
          </a:xfrm>
        </p:spPr>
        <p:txBody>
          <a:bodyPr/>
          <a:lstStyle>
            <a:lvl1pPr marL="0" indent="0">
              <a:buNone/>
              <a:defRPr sz="3958">
                <a:solidFill>
                  <a:schemeClr val="tx1">
                    <a:tint val="82000"/>
                  </a:schemeClr>
                </a:solidFill>
              </a:defRPr>
            </a:lvl1pPr>
            <a:lvl2pPr marL="753969" indent="0">
              <a:buNone/>
              <a:defRPr sz="3298">
                <a:solidFill>
                  <a:schemeClr val="tx1">
                    <a:tint val="82000"/>
                  </a:schemeClr>
                </a:solidFill>
              </a:defRPr>
            </a:lvl2pPr>
            <a:lvl3pPr marL="1507937" indent="0">
              <a:buNone/>
              <a:defRPr sz="2968">
                <a:solidFill>
                  <a:schemeClr val="tx1">
                    <a:tint val="82000"/>
                  </a:schemeClr>
                </a:solidFill>
              </a:defRPr>
            </a:lvl3pPr>
            <a:lvl4pPr marL="2261906" indent="0">
              <a:buNone/>
              <a:defRPr sz="2639">
                <a:solidFill>
                  <a:schemeClr val="tx1">
                    <a:tint val="82000"/>
                  </a:schemeClr>
                </a:solidFill>
              </a:defRPr>
            </a:lvl4pPr>
            <a:lvl5pPr marL="3015874" indent="0">
              <a:buNone/>
              <a:defRPr sz="2639">
                <a:solidFill>
                  <a:schemeClr val="tx1">
                    <a:tint val="82000"/>
                  </a:schemeClr>
                </a:solidFill>
              </a:defRPr>
            </a:lvl5pPr>
            <a:lvl6pPr marL="3769843" indent="0">
              <a:buNone/>
              <a:defRPr sz="2639">
                <a:solidFill>
                  <a:schemeClr val="tx1">
                    <a:tint val="82000"/>
                  </a:schemeClr>
                </a:solidFill>
              </a:defRPr>
            </a:lvl6pPr>
            <a:lvl7pPr marL="4523811" indent="0">
              <a:buNone/>
              <a:defRPr sz="2639">
                <a:solidFill>
                  <a:schemeClr val="tx1">
                    <a:tint val="82000"/>
                  </a:schemeClr>
                </a:solidFill>
              </a:defRPr>
            </a:lvl7pPr>
            <a:lvl8pPr marL="5277780" indent="0">
              <a:buNone/>
              <a:defRPr sz="2639">
                <a:solidFill>
                  <a:schemeClr val="tx1">
                    <a:tint val="82000"/>
                  </a:schemeClr>
                </a:solidFill>
              </a:defRPr>
            </a:lvl8pPr>
            <a:lvl9pPr marL="6031748" indent="0">
              <a:buNone/>
              <a:defRPr sz="2639">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CB1B78-C15E-9026-6457-0D8B1C96CE64}"/>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5" name="Footer Placeholder 4">
            <a:extLst>
              <a:ext uri="{FF2B5EF4-FFF2-40B4-BE49-F238E27FC236}">
                <a16:creationId xmlns:a16="http://schemas.microsoft.com/office/drawing/2014/main" id="{06560A08-F951-A480-50C1-56DEB5676DA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8E6B84-F7F2-5D01-94C0-4B6FB851279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2941154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42C2E-627E-814C-EC9E-DADD3DE9FF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93868E7-03AE-1D51-45FB-FC5FB94BAEB8}"/>
              </a:ext>
            </a:extLst>
          </p:cNvPr>
          <p:cNvSpPr>
            <a:spLocks noGrp="1"/>
          </p:cNvSpPr>
          <p:nvPr>
            <p:ph sz="half" idx="1"/>
          </p:nvPr>
        </p:nvSpPr>
        <p:spPr>
          <a:xfrm>
            <a:off x="1382266"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6A3D79C-495D-ECE0-588A-2837A0606E46}"/>
              </a:ext>
            </a:extLst>
          </p:cNvPr>
          <p:cNvSpPr>
            <a:spLocks noGrp="1"/>
          </p:cNvSpPr>
          <p:nvPr>
            <p:ph sz="half" idx="2"/>
          </p:nvPr>
        </p:nvSpPr>
        <p:spPr>
          <a:xfrm>
            <a:off x="10178505" y="3010591"/>
            <a:ext cx="8544917" cy="7175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F61AAD-CA34-3EB9-2037-B30EC5E21BAF}"/>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6" name="Footer Placeholder 5">
            <a:extLst>
              <a:ext uri="{FF2B5EF4-FFF2-40B4-BE49-F238E27FC236}">
                <a16:creationId xmlns:a16="http://schemas.microsoft.com/office/drawing/2014/main" id="{291AF2A2-B5E9-F6E3-0E5C-85D0C4B910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F98B93-06A0-C511-A4B8-4F46288D7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488419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E1F29-B57D-0CAE-9C92-1F85B8AD89B7}"/>
              </a:ext>
            </a:extLst>
          </p:cNvPr>
          <p:cNvSpPr>
            <a:spLocks noGrp="1"/>
          </p:cNvSpPr>
          <p:nvPr>
            <p:ph type="title"/>
          </p:nvPr>
        </p:nvSpPr>
        <p:spPr>
          <a:xfrm>
            <a:off x="1384885" y="602119"/>
            <a:ext cx="17341156" cy="218595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714219-2D46-5D88-1132-326CB0166699}"/>
              </a:ext>
            </a:extLst>
          </p:cNvPr>
          <p:cNvSpPr>
            <a:spLocks noGrp="1"/>
          </p:cNvSpPr>
          <p:nvPr>
            <p:ph type="body" idx="1"/>
          </p:nvPr>
        </p:nvSpPr>
        <p:spPr>
          <a:xfrm>
            <a:off x="1384885" y="2772362"/>
            <a:ext cx="8505648"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4" name="Content Placeholder 3">
            <a:extLst>
              <a:ext uri="{FF2B5EF4-FFF2-40B4-BE49-F238E27FC236}">
                <a16:creationId xmlns:a16="http://schemas.microsoft.com/office/drawing/2014/main" id="{E61B2026-086E-144F-26EE-D67F27C02CC0}"/>
              </a:ext>
            </a:extLst>
          </p:cNvPr>
          <p:cNvSpPr>
            <a:spLocks noGrp="1"/>
          </p:cNvSpPr>
          <p:nvPr>
            <p:ph sz="half" idx="2"/>
          </p:nvPr>
        </p:nvSpPr>
        <p:spPr>
          <a:xfrm>
            <a:off x="1384885" y="4131054"/>
            <a:ext cx="8505648"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E9022-7E85-BD36-B8D9-6E6D241A3FF1}"/>
              </a:ext>
            </a:extLst>
          </p:cNvPr>
          <p:cNvSpPr>
            <a:spLocks noGrp="1"/>
          </p:cNvSpPr>
          <p:nvPr>
            <p:ph type="body" sz="quarter" idx="3"/>
          </p:nvPr>
        </p:nvSpPr>
        <p:spPr>
          <a:xfrm>
            <a:off x="10178505" y="2772362"/>
            <a:ext cx="8547536" cy="1358692"/>
          </a:xfrm>
        </p:spPr>
        <p:txBody>
          <a:bodyPr anchor="b"/>
          <a:lstStyle>
            <a:lvl1pPr marL="0" indent="0">
              <a:buNone/>
              <a:defRPr sz="3958" b="1"/>
            </a:lvl1pPr>
            <a:lvl2pPr marL="753969" indent="0">
              <a:buNone/>
              <a:defRPr sz="3298" b="1"/>
            </a:lvl2pPr>
            <a:lvl3pPr marL="1507937" indent="0">
              <a:buNone/>
              <a:defRPr sz="2968" b="1"/>
            </a:lvl3pPr>
            <a:lvl4pPr marL="2261906" indent="0">
              <a:buNone/>
              <a:defRPr sz="2639" b="1"/>
            </a:lvl4pPr>
            <a:lvl5pPr marL="3015874" indent="0">
              <a:buNone/>
              <a:defRPr sz="2639" b="1"/>
            </a:lvl5pPr>
            <a:lvl6pPr marL="3769843" indent="0">
              <a:buNone/>
              <a:defRPr sz="2639" b="1"/>
            </a:lvl6pPr>
            <a:lvl7pPr marL="4523811" indent="0">
              <a:buNone/>
              <a:defRPr sz="2639" b="1"/>
            </a:lvl7pPr>
            <a:lvl8pPr marL="5277780" indent="0">
              <a:buNone/>
              <a:defRPr sz="2639" b="1"/>
            </a:lvl8pPr>
            <a:lvl9pPr marL="6031748" indent="0">
              <a:buNone/>
              <a:defRPr sz="2639" b="1"/>
            </a:lvl9pPr>
          </a:lstStyle>
          <a:p>
            <a:pPr lvl="0"/>
            <a:r>
              <a:rPr lang="en-US"/>
              <a:t>Click to edit Master text styles</a:t>
            </a:r>
          </a:p>
        </p:txBody>
      </p:sp>
      <p:sp>
        <p:nvSpPr>
          <p:cNvPr id="6" name="Content Placeholder 5">
            <a:extLst>
              <a:ext uri="{FF2B5EF4-FFF2-40B4-BE49-F238E27FC236}">
                <a16:creationId xmlns:a16="http://schemas.microsoft.com/office/drawing/2014/main" id="{F678242B-020C-56FF-4064-1BAF3DF83FA3}"/>
              </a:ext>
            </a:extLst>
          </p:cNvPr>
          <p:cNvSpPr>
            <a:spLocks noGrp="1"/>
          </p:cNvSpPr>
          <p:nvPr>
            <p:ph sz="quarter" idx="4"/>
          </p:nvPr>
        </p:nvSpPr>
        <p:spPr>
          <a:xfrm>
            <a:off x="10178505" y="4131054"/>
            <a:ext cx="8547536" cy="60761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5F52889-C29C-2D2B-C191-75CB219CCB8D}"/>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8" name="Footer Placeholder 7">
            <a:extLst>
              <a:ext uri="{FF2B5EF4-FFF2-40B4-BE49-F238E27FC236}">
                <a16:creationId xmlns:a16="http://schemas.microsoft.com/office/drawing/2014/main" id="{D6879492-39EB-EBBA-436D-CB87227D230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32F72E0-869D-0596-2314-208614F1E8CA}"/>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0808733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E385C-DFE1-02B6-80F3-2F94C97B91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9E9F60-D19C-1069-DBDA-4773146E1FEC}"/>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4" name="Footer Placeholder 3">
            <a:extLst>
              <a:ext uri="{FF2B5EF4-FFF2-40B4-BE49-F238E27FC236}">
                <a16:creationId xmlns:a16="http://schemas.microsoft.com/office/drawing/2014/main" id="{5875BC4E-1749-6818-6512-11E0FFE192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C04F7B1-D99A-568F-88D9-27658A241522}"/>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6970429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EB3CC5-0E86-3254-ADB0-ADB245E65AAB}"/>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3" name="Footer Placeholder 2">
            <a:extLst>
              <a:ext uri="{FF2B5EF4-FFF2-40B4-BE49-F238E27FC236}">
                <a16:creationId xmlns:a16="http://schemas.microsoft.com/office/drawing/2014/main" id="{42BB924F-8D28-C737-6A28-50B38A23A86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2EAA5E9-C6CC-A5F3-8306-0FF12EEC2C7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392745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D0A51-080F-B670-7A60-F79C3DA95CE7}"/>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2343DF2-430E-A82E-9036-06382D0D21E7}"/>
              </a:ext>
            </a:extLst>
          </p:cNvPr>
          <p:cNvSpPr>
            <a:spLocks noGrp="1"/>
          </p:cNvSpPr>
          <p:nvPr>
            <p:ph idx="1"/>
          </p:nvPr>
        </p:nvSpPr>
        <p:spPr>
          <a:xfrm>
            <a:off x="8547536" y="1628338"/>
            <a:ext cx="10178505" cy="8036969"/>
          </a:xfrm>
        </p:spPr>
        <p:txBody>
          <a:bodyPr/>
          <a:lstStyle>
            <a:lvl1pPr>
              <a:defRPr sz="5277"/>
            </a:lvl1pPr>
            <a:lvl2pPr>
              <a:defRPr sz="4617"/>
            </a:lvl2pPr>
            <a:lvl3pPr>
              <a:defRPr sz="3958"/>
            </a:lvl3pPr>
            <a:lvl4pPr>
              <a:defRPr sz="3298"/>
            </a:lvl4pPr>
            <a:lvl5pPr>
              <a:defRPr sz="3298"/>
            </a:lvl5pPr>
            <a:lvl6pPr>
              <a:defRPr sz="3298"/>
            </a:lvl6pPr>
            <a:lvl7pPr>
              <a:defRPr sz="3298"/>
            </a:lvl7pPr>
            <a:lvl8pPr>
              <a:defRPr sz="3298"/>
            </a:lvl8pPr>
            <a:lvl9pPr>
              <a:defRPr sz="329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CD2402-D02D-6A22-76EE-4722E30C37D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7A568690-992C-7740-94ED-54FECC646CF4}"/>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6" name="Footer Placeholder 5">
            <a:extLst>
              <a:ext uri="{FF2B5EF4-FFF2-40B4-BE49-F238E27FC236}">
                <a16:creationId xmlns:a16="http://schemas.microsoft.com/office/drawing/2014/main" id="{CD2338B9-410C-B385-6548-F0F810A0298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7B7FC4-1595-EB80-B5E1-1827EDFF357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21477961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4534C-7721-CDE5-3250-F9D68BE3E375}"/>
              </a:ext>
            </a:extLst>
          </p:cNvPr>
          <p:cNvSpPr>
            <a:spLocks noGrp="1"/>
          </p:cNvSpPr>
          <p:nvPr>
            <p:ph type="title"/>
          </p:nvPr>
        </p:nvSpPr>
        <p:spPr>
          <a:xfrm>
            <a:off x="1384886" y="753957"/>
            <a:ext cx="6484607" cy="2638848"/>
          </a:xfrm>
        </p:spPr>
        <p:txBody>
          <a:bodyPr anchor="b"/>
          <a:lstStyle>
            <a:lvl1pPr>
              <a:defRPr sz="527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7A301BB-F117-AC16-A0F4-80EC1EF42959}"/>
              </a:ext>
            </a:extLst>
          </p:cNvPr>
          <p:cNvSpPr>
            <a:spLocks noGrp="1"/>
          </p:cNvSpPr>
          <p:nvPr>
            <p:ph type="pic" idx="1"/>
          </p:nvPr>
        </p:nvSpPr>
        <p:spPr>
          <a:xfrm>
            <a:off x="8547536" y="1628338"/>
            <a:ext cx="10178505" cy="8036969"/>
          </a:xfrm>
        </p:spPr>
        <p:txBody>
          <a:bodyPr/>
          <a:lstStyle>
            <a:lvl1pPr marL="0" indent="0">
              <a:buNone/>
              <a:defRPr sz="5277"/>
            </a:lvl1pPr>
            <a:lvl2pPr marL="753969" indent="0">
              <a:buNone/>
              <a:defRPr sz="4617"/>
            </a:lvl2pPr>
            <a:lvl3pPr marL="1507937" indent="0">
              <a:buNone/>
              <a:defRPr sz="3958"/>
            </a:lvl3pPr>
            <a:lvl4pPr marL="2261906" indent="0">
              <a:buNone/>
              <a:defRPr sz="3298"/>
            </a:lvl4pPr>
            <a:lvl5pPr marL="3015874" indent="0">
              <a:buNone/>
              <a:defRPr sz="3298"/>
            </a:lvl5pPr>
            <a:lvl6pPr marL="3769843" indent="0">
              <a:buNone/>
              <a:defRPr sz="3298"/>
            </a:lvl6pPr>
            <a:lvl7pPr marL="4523811" indent="0">
              <a:buNone/>
              <a:defRPr sz="3298"/>
            </a:lvl7pPr>
            <a:lvl8pPr marL="5277780" indent="0">
              <a:buNone/>
              <a:defRPr sz="3298"/>
            </a:lvl8pPr>
            <a:lvl9pPr marL="6031748" indent="0">
              <a:buNone/>
              <a:defRPr sz="3298"/>
            </a:lvl9pPr>
          </a:lstStyle>
          <a:p>
            <a:endParaRPr lang="en-GB"/>
          </a:p>
        </p:txBody>
      </p:sp>
      <p:sp>
        <p:nvSpPr>
          <p:cNvPr id="4" name="Text Placeholder 3">
            <a:extLst>
              <a:ext uri="{FF2B5EF4-FFF2-40B4-BE49-F238E27FC236}">
                <a16:creationId xmlns:a16="http://schemas.microsoft.com/office/drawing/2014/main" id="{DA63D211-32D8-24FD-EF92-E39066799A2A}"/>
              </a:ext>
            </a:extLst>
          </p:cNvPr>
          <p:cNvSpPr>
            <a:spLocks noGrp="1"/>
          </p:cNvSpPr>
          <p:nvPr>
            <p:ph type="body" sz="half" idx="2"/>
          </p:nvPr>
        </p:nvSpPr>
        <p:spPr>
          <a:xfrm>
            <a:off x="1384886" y="3392805"/>
            <a:ext cx="6484607" cy="6285591"/>
          </a:xfrm>
        </p:spPr>
        <p:txBody>
          <a:bodyPr/>
          <a:lstStyle>
            <a:lvl1pPr marL="0" indent="0">
              <a:buNone/>
              <a:defRPr sz="2639"/>
            </a:lvl1pPr>
            <a:lvl2pPr marL="753969" indent="0">
              <a:buNone/>
              <a:defRPr sz="2309"/>
            </a:lvl2pPr>
            <a:lvl3pPr marL="1507937" indent="0">
              <a:buNone/>
              <a:defRPr sz="1979"/>
            </a:lvl3pPr>
            <a:lvl4pPr marL="2261906" indent="0">
              <a:buNone/>
              <a:defRPr sz="1649"/>
            </a:lvl4pPr>
            <a:lvl5pPr marL="3015874" indent="0">
              <a:buNone/>
              <a:defRPr sz="1649"/>
            </a:lvl5pPr>
            <a:lvl6pPr marL="3769843" indent="0">
              <a:buNone/>
              <a:defRPr sz="1649"/>
            </a:lvl6pPr>
            <a:lvl7pPr marL="4523811" indent="0">
              <a:buNone/>
              <a:defRPr sz="1649"/>
            </a:lvl7pPr>
            <a:lvl8pPr marL="5277780" indent="0">
              <a:buNone/>
              <a:defRPr sz="1649"/>
            </a:lvl8pPr>
            <a:lvl9pPr marL="6031748" indent="0">
              <a:buNone/>
              <a:defRPr sz="1649"/>
            </a:lvl9pPr>
          </a:lstStyle>
          <a:p>
            <a:pPr lvl="0"/>
            <a:r>
              <a:rPr lang="en-US"/>
              <a:t>Click to edit Master text styles</a:t>
            </a:r>
          </a:p>
        </p:txBody>
      </p:sp>
      <p:sp>
        <p:nvSpPr>
          <p:cNvPr id="5" name="Date Placeholder 4">
            <a:extLst>
              <a:ext uri="{FF2B5EF4-FFF2-40B4-BE49-F238E27FC236}">
                <a16:creationId xmlns:a16="http://schemas.microsoft.com/office/drawing/2014/main" id="{EE97AEC8-E650-F6F2-93E9-2D5AEA398D75}"/>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6" name="Footer Placeholder 5">
            <a:extLst>
              <a:ext uri="{FF2B5EF4-FFF2-40B4-BE49-F238E27FC236}">
                <a16:creationId xmlns:a16="http://schemas.microsoft.com/office/drawing/2014/main" id="{31977942-9898-5757-019D-488DE07AA6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8F1AFF1-E297-A3C4-74EE-C6EC4EFAEBF0}"/>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3344444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16" name="Freeform 15">
            <a:extLst>
              <a:ext uri="{FF2B5EF4-FFF2-40B4-BE49-F238E27FC236}">
                <a16:creationId xmlns:a16="http://schemas.microsoft.com/office/drawing/2014/main" id="{6666AD00-DAC0-FD02-4570-C328AFDBE450}"/>
              </a:ext>
            </a:extLst>
          </p:cNvPr>
          <p:cNvSpPr/>
          <p:nvPr userDrawn="1"/>
        </p:nvSpPr>
        <p:spPr>
          <a:xfrm flipH="1">
            <a:off x="10440000" y="8640000"/>
            <a:ext cx="10132158" cy="3796666"/>
          </a:xfrm>
          <a:custGeom>
            <a:avLst/>
            <a:gdLst>
              <a:gd name="csX0" fmla="*/ 0 w 10132158"/>
              <a:gd name="csY0" fmla="*/ 1335596 h 3796666"/>
              <a:gd name="csX1" fmla="*/ 1073471 w 10132158"/>
              <a:gd name="csY1" fmla="*/ 287138 h 3796666"/>
              <a:gd name="csX2" fmla="*/ 2924236 w 10132158"/>
              <a:gd name="csY2" fmla="*/ 38682 h 3796666"/>
              <a:gd name="csX3" fmla="*/ 3656837 w 10132158"/>
              <a:gd name="csY3" fmla="*/ 221213 h 3796666"/>
              <a:gd name="csX4" fmla="*/ 4632938 w 10132158"/>
              <a:gd name="csY4" fmla="*/ 786920 h 3796666"/>
              <a:gd name="csX5" fmla="*/ 5818897 w 10132158"/>
              <a:gd name="csY5" fmla="*/ 1691182 h 3796666"/>
              <a:gd name="csX6" fmla="*/ 7267163 w 10132158"/>
              <a:gd name="csY6" fmla="*/ 2004020 h 3796666"/>
              <a:gd name="csX7" fmla="*/ 9711537 w 10132158"/>
              <a:gd name="csY7" fmla="*/ 2768626 h 3796666"/>
              <a:gd name="csX8" fmla="*/ 10132159 w 10132158"/>
              <a:gd name="csY8" fmla="*/ 3796142 h 3796666"/>
              <a:gd name="csX9" fmla="*/ 10128182 w 10132158"/>
              <a:gd name="csY9" fmla="*/ 3796667 h 3796666"/>
              <a:gd name="csX10" fmla="*/ 9702595 w 10132158"/>
              <a:gd name="csY10" fmla="*/ 2776331 h 3796666"/>
              <a:gd name="csX11" fmla="*/ 7265080 w 10132158"/>
              <a:gd name="csY11" fmla="*/ 2033897 h 3796666"/>
              <a:gd name="csX12" fmla="*/ 5800657 w 10132158"/>
              <a:gd name="csY12" fmla="*/ 1727274 h 3796666"/>
              <a:gd name="csX13" fmla="*/ 4602327 w 10132158"/>
              <a:gd name="csY13" fmla="*/ 825201 h 3796666"/>
              <a:gd name="csX14" fmla="*/ 3637377 w 10132158"/>
              <a:gd name="csY14" fmla="*/ 273919 h 3796666"/>
              <a:gd name="csX15" fmla="*/ 2916242 w 10132158"/>
              <a:gd name="csY15" fmla="*/ 99641 h 3796666"/>
              <a:gd name="csX16" fmla="*/ 1805621 w 10132158"/>
              <a:gd name="csY16" fmla="*/ 117313 h 3796666"/>
              <a:gd name="csX17" fmla="*/ 332117 w 10132158"/>
              <a:gd name="csY17" fmla="*/ 995711 h 3796666"/>
              <a:gd name="csX18" fmla="*/ 221154 w 10132158"/>
              <a:gd name="csY18" fmla="*/ 1143274 h 3796666"/>
              <a:gd name="csX19" fmla="*/ 120675 w 10132158"/>
              <a:gd name="csY19" fmla="*/ 1298349 h 3796666"/>
              <a:gd name="csX20" fmla="*/ 72972 w 10132158"/>
              <a:gd name="csY20" fmla="*/ 1377525 h 3796666"/>
              <a:gd name="csX21" fmla="*/ 0 w 10132158"/>
              <a:gd name="csY21" fmla="*/ 1335617 h 3796666"/>
              <a:gd name="csX22" fmla="*/ 0 w 10132158"/>
              <a:gd name="csY22" fmla="*/ 1335617 h 379666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Lst>
            <a:rect l="l" t="t" r="r" b="b"/>
            <a:pathLst>
              <a:path w="10132158" h="3796666">
                <a:moveTo>
                  <a:pt x="0" y="1335596"/>
                </a:moveTo>
                <a:cubicBezTo>
                  <a:pt x="253654" y="897937"/>
                  <a:pt x="617544" y="515397"/>
                  <a:pt x="1073471" y="287138"/>
                </a:cubicBezTo>
                <a:cubicBezTo>
                  <a:pt x="1641311" y="-2529"/>
                  <a:pt x="2301309" y="-46501"/>
                  <a:pt x="2924236" y="38682"/>
                </a:cubicBezTo>
                <a:cubicBezTo>
                  <a:pt x="3174110" y="69056"/>
                  <a:pt x="3420870" y="132989"/>
                  <a:pt x="3656837" y="221213"/>
                </a:cubicBezTo>
                <a:cubicBezTo>
                  <a:pt x="4012366" y="350323"/>
                  <a:pt x="4340356" y="549887"/>
                  <a:pt x="4632938" y="786920"/>
                </a:cubicBezTo>
                <a:cubicBezTo>
                  <a:pt x="5021140" y="1098973"/>
                  <a:pt x="5369179" y="1467261"/>
                  <a:pt x="5818897" y="1691182"/>
                </a:cubicBezTo>
                <a:cubicBezTo>
                  <a:pt x="6263923" y="1926986"/>
                  <a:pt x="6772507" y="1969293"/>
                  <a:pt x="7267163" y="2004020"/>
                </a:cubicBezTo>
                <a:cubicBezTo>
                  <a:pt x="8109879" y="2072865"/>
                  <a:pt x="9111058" y="2084266"/>
                  <a:pt x="9711537" y="2768626"/>
                </a:cubicBezTo>
                <a:cubicBezTo>
                  <a:pt x="9958528" y="3055052"/>
                  <a:pt x="10083518" y="3426258"/>
                  <a:pt x="10132159" y="3796142"/>
                </a:cubicBezTo>
                <a:cubicBezTo>
                  <a:pt x="10132159" y="3796142"/>
                  <a:pt x="10128182" y="3796667"/>
                  <a:pt x="10128182" y="3796667"/>
                </a:cubicBezTo>
                <a:cubicBezTo>
                  <a:pt x="10077017" y="3428022"/>
                  <a:pt x="9950471" y="3059860"/>
                  <a:pt x="9702595" y="2776331"/>
                </a:cubicBezTo>
                <a:cubicBezTo>
                  <a:pt x="9101443" y="2100370"/>
                  <a:pt x="8103084" y="2096675"/>
                  <a:pt x="7265080" y="2033897"/>
                </a:cubicBezTo>
                <a:cubicBezTo>
                  <a:pt x="6767142" y="2002613"/>
                  <a:pt x="6250963" y="1963099"/>
                  <a:pt x="5800657" y="1727274"/>
                </a:cubicBezTo>
                <a:cubicBezTo>
                  <a:pt x="5346583" y="1504696"/>
                  <a:pt x="4992296" y="1135253"/>
                  <a:pt x="4602327" y="825201"/>
                </a:cubicBezTo>
                <a:cubicBezTo>
                  <a:pt x="4311239" y="592282"/>
                  <a:pt x="3988845" y="399151"/>
                  <a:pt x="3637377" y="273919"/>
                </a:cubicBezTo>
                <a:cubicBezTo>
                  <a:pt x="3404229" y="188489"/>
                  <a:pt x="3163528" y="128051"/>
                  <a:pt x="2916242" y="99641"/>
                </a:cubicBezTo>
                <a:cubicBezTo>
                  <a:pt x="2547943" y="52543"/>
                  <a:pt x="2170744" y="49207"/>
                  <a:pt x="1805621" y="117313"/>
                </a:cubicBezTo>
                <a:cubicBezTo>
                  <a:pt x="1227007" y="218306"/>
                  <a:pt x="693228" y="533252"/>
                  <a:pt x="332117" y="995711"/>
                </a:cubicBezTo>
                <a:cubicBezTo>
                  <a:pt x="295662" y="1038441"/>
                  <a:pt x="254384" y="1098973"/>
                  <a:pt x="221154" y="1143274"/>
                </a:cubicBezTo>
                <a:cubicBezTo>
                  <a:pt x="195494" y="1183817"/>
                  <a:pt x="144370" y="1255371"/>
                  <a:pt x="120675" y="1298349"/>
                </a:cubicBezTo>
                <a:cubicBezTo>
                  <a:pt x="120670" y="1298349"/>
                  <a:pt x="72972" y="1377525"/>
                  <a:pt x="72972" y="1377525"/>
                </a:cubicBezTo>
                <a:lnTo>
                  <a:pt x="0" y="1335617"/>
                </a:lnTo>
                <a:lnTo>
                  <a:pt x="0" y="1335617"/>
                </a:lnTo>
                <a:close/>
              </a:path>
            </a:pathLst>
          </a:custGeom>
          <a:solidFill>
            <a:srgbClr val="39B76F"/>
          </a:solidFill>
          <a:ln w="21035" cap="flat">
            <a:noFill/>
            <a:prstDash val="solid"/>
            <a:miter/>
          </a:ln>
        </p:spPr>
      </p:sp>
    </p:spTree>
    <p:extLst>
      <p:ext uri="{BB962C8B-B14F-4D97-AF65-F5344CB8AC3E}">
        <p14:creationId xmlns:p14="http://schemas.microsoft.com/office/powerpoint/2010/main" val="203188985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7B680-BC3B-E16E-E74D-FA86C070985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6BB8E9-4A04-1775-3B44-9AE8728018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80C0BE-8EDE-72B3-3487-86788AB333F5}"/>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5" name="Footer Placeholder 4">
            <a:extLst>
              <a:ext uri="{FF2B5EF4-FFF2-40B4-BE49-F238E27FC236}">
                <a16:creationId xmlns:a16="http://schemas.microsoft.com/office/drawing/2014/main" id="{F66B6842-982F-E6F9-62BE-7C610E87F1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B12E7B-BF07-45D1-584E-03EFA0A1C1FC}"/>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22705042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5010C-E395-B3EB-396F-F484E1E55F50}"/>
              </a:ext>
            </a:extLst>
          </p:cNvPr>
          <p:cNvSpPr>
            <a:spLocks noGrp="1"/>
          </p:cNvSpPr>
          <p:nvPr>
            <p:ph type="title" orient="vert"/>
          </p:nvPr>
        </p:nvSpPr>
        <p:spPr>
          <a:xfrm>
            <a:off x="14388133" y="602118"/>
            <a:ext cx="4335289" cy="958415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4D78A8E-F2DB-E91E-4D30-F5980BB4A552}"/>
              </a:ext>
            </a:extLst>
          </p:cNvPr>
          <p:cNvSpPr>
            <a:spLocks noGrp="1"/>
          </p:cNvSpPr>
          <p:nvPr>
            <p:ph type="body" orient="vert" idx="1"/>
          </p:nvPr>
        </p:nvSpPr>
        <p:spPr>
          <a:xfrm>
            <a:off x="1382266" y="602118"/>
            <a:ext cx="12754546" cy="95841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6BFB25-07D8-9134-5607-C789489EEAE1}"/>
              </a:ext>
            </a:extLst>
          </p:cNvPr>
          <p:cNvSpPr>
            <a:spLocks noGrp="1"/>
          </p:cNvSpPr>
          <p:nvPr>
            <p:ph type="dt" sz="half" idx="10"/>
          </p:nvPr>
        </p:nvSpPr>
        <p:spPr/>
        <p:txBody>
          <a:bodyPr/>
          <a:lstStyle/>
          <a:p>
            <a:fld id="{983591C0-8E51-4E72-897B-D13A95DE2F86}" type="datetimeFigureOut">
              <a:rPr lang="en-GB" smtClean="0"/>
              <a:t>23/04/2026</a:t>
            </a:fld>
            <a:endParaRPr lang="en-GB"/>
          </a:p>
        </p:txBody>
      </p:sp>
      <p:sp>
        <p:nvSpPr>
          <p:cNvPr id="5" name="Footer Placeholder 4">
            <a:extLst>
              <a:ext uri="{FF2B5EF4-FFF2-40B4-BE49-F238E27FC236}">
                <a16:creationId xmlns:a16="http://schemas.microsoft.com/office/drawing/2014/main" id="{E08369F6-CA4B-D2E5-0E35-4F018A6911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94C49E-D98C-BC34-F6C0-4AC9F02B8BCE}"/>
              </a:ext>
            </a:extLst>
          </p:cNvPr>
          <p:cNvSpPr>
            <a:spLocks noGrp="1"/>
          </p:cNvSpPr>
          <p:nvPr>
            <p:ph type="sldNum" sz="quarter" idx="12"/>
          </p:nvPr>
        </p:nvSpPr>
        <p:spPr/>
        <p:txBody>
          <a:bodyPr/>
          <a:lstStyle/>
          <a:p>
            <a:fld id="{8A25A9B9-B2CC-4CE9-9E9A-F0E085E3F9B2}" type="slidenum">
              <a:rPr lang="en-GB" smtClean="0"/>
              <a:t>‹#›</a:t>
            </a:fld>
            <a:endParaRPr lang="en-GB"/>
          </a:p>
        </p:txBody>
      </p:sp>
    </p:spTree>
    <p:extLst>
      <p:ext uri="{BB962C8B-B14F-4D97-AF65-F5344CB8AC3E}">
        <p14:creationId xmlns:p14="http://schemas.microsoft.com/office/powerpoint/2010/main" val="41868965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5" y="828677"/>
            <a:ext cx="12293599" cy="558800"/>
          </a:xfrm>
          <a:prstGeom prst="rect">
            <a:avLst/>
          </a:prstGeom>
        </p:spPr>
        <p:txBody>
          <a:bodyPr/>
          <a:lstStyle>
            <a:lvl1pPr marL="0" indent="0">
              <a:buFontTx/>
              <a:buNone/>
              <a:defRPr sz="4001"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4"/>
            <a:ext cx="17409186" cy="6273800"/>
          </a:xfrm>
          <a:prstGeom prst="rect">
            <a:avLst/>
          </a:prstGeom>
        </p:spPr>
        <p:txBody>
          <a:bodyPr/>
          <a:lstStyle>
            <a:lvl1pPr marL="0" indent="0">
              <a:buFontTx/>
              <a:buNone/>
              <a:defRPr sz="1801"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141032036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TYLE 01">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5" name="Picture 3" descr="A black background with blue text&#10;&#10;Description automatically generated">
            <a:extLst>
              <a:ext uri="{FF2B5EF4-FFF2-40B4-BE49-F238E27FC236}">
                <a16:creationId xmlns:a16="http://schemas.microsoft.com/office/drawing/2014/main" id="{A360D965-993E-0A85-F69A-4D2F4B256E4D}"/>
              </a:ext>
            </a:extLst>
          </p:cNvPr>
          <p:cNvPicPr>
            <a:picLocks noChangeAspect="1"/>
          </p:cNvPicPr>
          <p:nvPr userDrawn="1"/>
        </p:nvPicPr>
        <p:blipFill>
          <a:blip r:embed="rId2"/>
          <a:stretch>
            <a:fillRect/>
          </a:stretch>
        </p:blipFill>
        <p:spPr>
          <a:xfrm>
            <a:off x="755711" y="9333565"/>
            <a:ext cx="3690964" cy="1141845"/>
          </a:xfrm>
          <a:prstGeom prst="rect">
            <a:avLst/>
          </a:prstGeom>
        </p:spPr>
      </p:pic>
    </p:spTree>
    <p:extLst>
      <p:ext uri="{BB962C8B-B14F-4D97-AF65-F5344CB8AC3E}">
        <p14:creationId xmlns:p14="http://schemas.microsoft.com/office/powerpoint/2010/main" val="277358291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TYLE 02">
    <p:spTree>
      <p:nvGrpSpPr>
        <p:cNvPr id="1" name=""/>
        <p:cNvGrpSpPr/>
        <p:nvPr/>
      </p:nvGrpSpPr>
      <p:grpSpPr>
        <a:xfrm>
          <a:off x="0" y="0"/>
          <a:ext cx="0" cy="0"/>
          <a:chOff x="0" y="0"/>
          <a:chExt cx="0" cy="0"/>
        </a:xfrm>
      </p:grpSpPr>
      <p:sp>
        <p:nvSpPr>
          <p:cNvPr id="4" name="Espaço Reservado para Texto 12">
            <a:extLst>
              <a:ext uri="{FF2B5EF4-FFF2-40B4-BE49-F238E27FC236}">
                <a16:creationId xmlns:a16="http://schemas.microsoft.com/office/drawing/2014/main" id="{C32F7A55-771D-1B9E-1A6C-E5D1F6FCE2E4}"/>
              </a:ext>
            </a:extLst>
          </p:cNvPr>
          <p:cNvSpPr>
            <a:spLocks noGrp="1"/>
          </p:cNvSpPr>
          <p:nvPr>
            <p:ph type="body" sz="quarter" idx="10" hasCustomPrompt="1"/>
          </p:nvPr>
        </p:nvSpPr>
        <p:spPr>
          <a:xfrm>
            <a:off x="654844" y="828675"/>
            <a:ext cx="12293600" cy="558800"/>
          </a:xfrm>
          <a:prstGeom prst="rect">
            <a:avLst/>
          </a:prstGeom>
        </p:spPr>
        <p:txBody>
          <a:bodyPr/>
          <a:lstStyle>
            <a:lvl1pPr marL="0" indent="0">
              <a:buFontTx/>
              <a:buNone/>
              <a:defRPr sz="4000" b="0" cap="none" spc="0">
                <a:ln>
                  <a:noFill/>
                </a:ln>
                <a:solidFill>
                  <a:srgbClr val="1F355E"/>
                </a:solidFill>
                <a:effectLst/>
                <a:latin typeface="Arial Black" panose="020B0A04020102020204" pitchFamily="34" charset="0"/>
              </a:defRPr>
            </a:lvl1pPr>
          </a:lstStyle>
          <a:p>
            <a:pPr lvl="0"/>
            <a:r>
              <a:rPr lang="pt-BR"/>
              <a:t>Slide </a:t>
            </a:r>
            <a:r>
              <a:rPr lang="pt-BR" err="1"/>
              <a:t>title</a:t>
            </a:r>
            <a:r>
              <a:rPr lang="pt-BR"/>
              <a:t> </a:t>
            </a:r>
            <a:r>
              <a:rPr lang="pt-BR" err="1"/>
              <a:t>goes</a:t>
            </a:r>
            <a:r>
              <a:rPr lang="pt-BR"/>
              <a:t> </a:t>
            </a:r>
            <a:r>
              <a:rPr lang="pt-BR" err="1"/>
              <a:t>here</a:t>
            </a:r>
            <a:r>
              <a:rPr lang="pt-BR"/>
              <a:t> (delete </a:t>
            </a:r>
            <a:r>
              <a:rPr lang="pt-BR" err="1"/>
              <a:t>if</a:t>
            </a:r>
            <a:r>
              <a:rPr lang="pt-BR"/>
              <a:t> </a:t>
            </a:r>
            <a:r>
              <a:rPr lang="pt-BR" err="1"/>
              <a:t>not</a:t>
            </a:r>
            <a:r>
              <a:rPr lang="pt-BR"/>
              <a:t> </a:t>
            </a:r>
            <a:r>
              <a:rPr lang="pt-BR" err="1"/>
              <a:t>required</a:t>
            </a:r>
            <a:r>
              <a:rPr lang="pt-BR"/>
              <a:t>)</a:t>
            </a:r>
          </a:p>
        </p:txBody>
      </p:sp>
      <p:sp>
        <p:nvSpPr>
          <p:cNvPr id="3" name="Espaço Reservado para Texto 12">
            <a:extLst>
              <a:ext uri="{FF2B5EF4-FFF2-40B4-BE49-F238E27FC236}">
                <a16:creationId xmlns:a16="http://schemas.microsoft.com/office/drawing/2014/main" id="{944758CB-C348-DFDD-7677-CDE350610010}"/>
              </a:ext>
            </a:extLst>
          </p:cNvPr>
          <p:cNvSpPr>
            <a:spLocks noGrp="1"/>
          </p:cNvSpPr>
          <p:nvPr>
            <p:ph type="body" sz="quarter" idx="11" hasCustomPrompt="1"/>
          </p:nvPr>
        </p:nvSpPr>
        <p:spPr>
          <a:xfrm>
            <a:off x="756444" y="2581275"/>
            <a:ext cx="17409186" cy="6273800"/>
          </a:xfrm>
          <a:prstGeom prst="rect">
            <a:avLst/>
          </a:prstGeom>
        </p:spPr>
        <p:txBody>
          <a:bodyPr/>
          <a:lstStyle>
            <a:lvl1pPr marL="0" indent="0">
              <a:buFontTx/>
              <a:buNone/>
              <a:defRPr sz="1800" b="0" cap="none" spc="0">
                <a:ln>
                  <a:noFill/>
                </a:ln>
                <a:solidFill>
                  <a:schemeClr val="tx1"/>
                </a:solidFill>
                <a:effectLst/>
                <a:latin typeface="Arial" panose="020B0604020202020204" pitchFamily="34" charset="0"/>
                <a:cs typeface="Arial" panose="020B0604020202020204" pitchFamily="34" charset="0"/>
              </a:defRPr>
            </a:lvl1pPr>
          </a:lstStyle>
          <a:p>
            <a:pPr lvl="0"/>
            <a:r>
              <a:rPr lang="pt-BR"/>
              <a:t>Body Copy </a:t>
            </a:r>
            <a:r>
              <a:rPr lang="pt-BR" err="1"/>
              <a:t>goes</a:t>
            </a:r>
            <a:r>
              <a:rPr lang="pt-BR"/>
              <a:t> </a:t>
            </a:r>
            <a:r>
              <a:rPr lang="pt-BR" err="1"/>
              <a:t>here</a:t>
            </a:r>
            <a:endParaRPr lang="pt-BR"/>
          </a:p>
        </p:txBody>
      </p:sp>
      <p:pic>
        <p:nvPicPr>
          <p:cNvPr id="2" name="Picture 2">
            <a:extLst>
              <a:ext uri="{FF2B5EF4-FFF2-40B4-BE49-F238E27FC236}">
                <a16:creationId xmlns:a16="http://schemas.microsoft.com/office/drawing/2014/main" id="{54994229-318A-5CBA-FCBC-8B5B54254F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9359" y="9694840"/>
            <a:ext cx="18414786" cy="1141845"/>
          </a:xfrm>
          <a:prstGeom prst="rect">
            <a:avLst/>
          </a:prstGeom>
        </p:spPr>
      </p:pic>
    </p:spTree>
    <p:extLst>
      <p:ext uri="{BB962C8B-B14F-4D97-AF65-F5344CB8AC3E}">
        <p14:creationId xmlns:p14="http://schemas.microsoft.com/office/powerpoint/2010/main" val="65911471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A4C482-3B90-41EE-8B22-1F888E35B9B7}" type="datetime1">
              <a:rPr lang="en-GB" smtClean="0"/>
              <a:t>23/04/2026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C5F4030-F56C-4935-9E0F-578680E692CE}" type="slidenum">
              <a:rPr lang="en-GB" smtClean="0"/>
              <a:t>‹#›</a:t>
            </a:fld>
            <a:endParaRPr lang="en-GB"/>
          </a:p>
        </p:txBody>
      </p:sp>
    </p:spTree>
    <p:extLst>
      <p:ext uri="{BB962C8B-B14F-4D97-AF65-F5344CB8AC3E}">
        <p14:creationId xmlns:p14="http://schemas.microsoft.com/office/powerpoint/2010/main" val="1935941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9" name="Freeform 8">
            <a:extLst>
              <a:ext uri="{FF2B5EF4-FFF2-40B4-BE49-F238E27FC236}">
                <a16:creationId xmlns:a16="http://schemas.microsoft.com/office/drawing/2014/main" id="{BF965EA5-7D4E-EAF7-EAC0-3F3447C2E70F}"/>
              </a:ext>
            </a:extLst>
          </p:cNvPr>
          <p:cNvSpPr/>
          <p:nvPr userDrawn="1"/>
        </p:nvSpPr>
        <p:spPr>
          <a:xfrm flipH="1">
            <a:off x="10440000" y="8640000"/>
            <a:ext cx="10029148" cy="3584795"/>
          </a:xfrm>
          <a:custGeom>
            <a:avLst/>
            <a:gdLst>
              <a:gd name="csX0" fmla="*/ 0 w 10029148"/>
              <a:gd name="csY0" fmla="*/ 1354490 h 3584795"/>
              <a:gd name="csX1" fmla="*/ 3030516 w 10029148"/>
              <a:gd name="csY1" fmla="*/ 72019 h 3584795"/>
              <a:gd name="csX2" fmla="*/ 3904433 w 10029148"/>
              <a:gd name="csY2" fmla="*/ 382369 h 3584795"/>
              <a:gd name="csX3" fmla="*/ 5728719 w 10029148"/>
              <a:gd name="csY3" fmla="*/ 1618387 h 3584795"/>
              <a:gd name="csX4" fmla="*/ 6438241 w 10029148"/>
              <a:gd name="csY4" fmla="*/ 1789944 h 3584795"/>
              <a:gd name="csX5" fmla="*/ 9582859 w 10029148"/>
              <a:gd name="csY5" fmla="*/ 2587765 h 3584795"/>
              <a:gd name="csX6" fmla="*/ 10029149 w 10029148"/>
              <a:gd name="csY6" fmla="*/ 3584187 h 3584795"/>
              <a:gd name="csX7" fmla="*/ 10025445 w 10029148"/>
              <a:gd name="csY7" fmla="*/ 3584796 h 3584795"/>
              <a:gd name="csX8" fmla="*/ 9689440 w 10029148"/>
              <a:gd name="csY8" fmla="*/ 2738306 h 3584795"/>
              <a:gd name="csX9" fmla="*/ 7171011 w 10029148"/>
              <a:gd name="csY9" fmla="*/ 1876636 h 3584795"/>
              <a:gd name="csX10" fmla="*/ 5713362 w 10029148"/>
              <a:gd name="csY10" fmla="*/ 1656221 h 3584795"/>
              <a:gd name="csX11" fmla="*/ 3878429 w 10029148"/>
              <a:gd name="csY11" fmla="*/ 431371 h 3584795"/>
              <a:gd name="csX12" fmla="*/ 3108758 w 10029148"/>
              <a:gd name="csY12" fmla="*/ 150741 h 3584795"/>
              <a:gd name="csX13" fmla="*/ 496299 w 10029148"/>
              <a:gd name="csY13" fmla="*/ 806666 h 3584795"/>
              <a:gd name="csX14" fmla="*/ 73908 w 10029148"/>
              <a:gd name="csY14" fmla="*/ 1395012 h 3584795"/>
              <a:gd name="csX15" fmla="*/ 0 w 10029148"/>
              <a:gd name="csY15" fmla="*/ 1354490 h 3584795"/>
              <a:gd name="csX16" fmla="*/ 0 w 10029148"/>
              <a:gd name="csY16" fmla="*/ 1354490 h 358479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0029148" h="3584795">
                <a:moveTo>
                  <a:pt x="0" y="1354490"/>
                </a:moveTo>
                <a:cubicBezTo>
                  <a:pt x="645218" y="183465"/>
                  <a:pt x="1759941" y="-170032"/>
                  <a:pt x="3030516" y="72019"/>
                </a:cubicBezTo>
                <a:cubicBezTo>
                  <a:pt x="3335048" y="130106"/>
                  <a:pt x="3631206" y="236500"/>
                  <a:pt x="3904433" y="382369"/>
                </a:cubicBezTo>
                <a:cubicBezTo>
                  <a:pt x="4563000" y="720617"/>
                  <a:pt x="5037901" y="1338890"/>
                  <a:pt x="5728719" y="1618387"/>
                </a:cubicBezTo>
                <a:cubicBezTo>
                  <a:pt x="5954799" y="1712175"/>
                  <a:pt x="6195310" y="1762082"/>
                  <a:pt x="6438241" y="1789944"/>
                </a:cubicBezTo>
                <a:cubicBezTo>
                  <a:pt x="7469736" y="1917347"/>
                  <a:pt x="8811464" y="1762922"/>
                  <a:pt x="9582859" y="2587765"/>
                </a:cubicBezTo>
                <a:cubicBezTo>
                  <a:pt x="9831239" y="2862958"/>
                  <a:pt x="9971819" y="3221420"/>
                  <a:pt x="10029149" y="3584187"/>
                </a:cubicBezTo>
                <a:cubicBezTo>
                  <a:pt x="10029149" y="3584187"/>
                  <a:pt x="10025445" y="3584796"/>
                  <a:pt x="10025445" y="3584796"/>
                </a:cubicBezTo>
                <a:cubicBezTo>
                  <a:pt x="9974574" y="3283673"/>
                  <a:pt x="9870161" y="2986330"/>
                  <a:pt x="9689440" y="2738306"/>
                </a:cubicBezTo>
                <a:cubicBezTo>
                  <a:pt x="9119066" y="1958604"/>
                  <a:pt x="8053175" y="1928663"/>
                  <a:pt x="7171011" y="1876636"/>
                </a:cubicBezTo>
                <a:cubicBezTo>
                  <a:pt x="6681762" y="1847221"/>
                  <a:pt x="6174419" y="1843693"/>
                  <a:pt x="5713362" y="1656221"/>
                </a:cubicBezTo>
                <a:cubicBezTo>
                  <a:pt x="5018230" y="1381469"/>
                  <a:pt x="4538427" y="764762"/>
                  <a:pt x="3878429" y="431371"/>
                </a:cubicBezTo>
                <a:cubicBezTo>
                  <a:pt x="3636150" y="303647"/>
                  <a:pt x="3375862" y="210480"/>
                  <a:pt x="3108758" y="150741"/>
                </a:cubicBezTo>
                <a:cubicBezTo>
                  <a:pt x="2167308" y="-42665"/>
                  <a:pt x="1179132" y="72735"/>
                  <a:pt x="496299" y="806666"/>
                </a:cubicBezTo>
                <a:cubicBezTo>
                  <a:pt x="328989" y="982107"/>
                  <a:pt x="191547" y="1183458"/>
                  <a:pt x="73908" y="1395012"/>
                </a:cubicBezTo>
                <a:cubicBezTo>
                  <a:pt x="73906" y="1395012"/>
                  <a:pt x="0" y="1354490"/>
                  <a:pt x="0" y="1354490"/>
                </a:cubicBezTo>
                <a:lnTo>
                  <a:pt x="0" y="1354490"/>
                </a:lnTo>
                <a:close/>
              </a:path>
            </a:pathLst>
          </a:custGeom>
          <a:solidFill>
            <a:srgbClr val="7EB0DE"/>
          </a:solidFill>
          <a:ln w="21035" cap="flat">
            <a:noFill/>
            <a:prstDash val="solid"/>
            <a:miter/>
          </a:ln>
        </p:spPr>
      </p:sp>
    </p:spTree>
    <p:extLst>
      <p:ext uri="{BB962C8B-B14F-4D97-AF65-F5344CB8AC3E}">
        <p14:creationId xmlns:p14="http://schemas.microsoft.com/office/powerpoint/2010/main" val="673180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6" name="Freeform 5">
            <a:extLst>
              <a:ext uri="{FF2B5EF4-FFF2-40B4-BE49-F238E27FC236}">
                <a16:creationId xmlns:a16="http://schemas.microsoft.com/office/drawing/2014/main" id="{270BD420-968A-F94F-40C7-638F0D5C86D0}"/>
              </a:ext>
            </a:extLst>
          </p:cNvPr>
          <p:cNvSpPr/>
          <p:nvPr userDrawn="1"/>
        </p:nvSpPr>
        <p:spPr>
          <a:xfrm flipH="1">
            <a:off x="10440000" y="8640000"/>
            <a:ext cx="9926125" cy="3372482"/>
          </a:xfrm>
          <a:custGeom>
            <a:avLst/>
            <a:gdLst>
              <a:gd name="csX0" fmla="*/ 0 w 9926125"/>
              <a:gd name="csY0" fmla="*/ 1372942 h 3372482"/>
              <a:gd name="csX1" fmla="*/ 2410894 w 9926125"/>
              <a:gd name="csY1" fmla="*/ 5442 h 3372482"/>
              <a:gd name="csX2" fmla="*/ 4414807 w 9926125"/>
              <a:gd name="csY2" fmla="*/ 803933 h 3372482"/>
              <a:gd name="csX3" fmla="*/ 6256955 w 9926125"/>
              <a:gd name="csY3" fmla="*/ 1664721 h 3372482"/>
              <a:gd name="csX4" fmla="*/ 9452802 w 9926125"/>
              <a:gd name="csY4" fmla="*/ 2406253 h 3372482"/>
              <a:gd name="csX5" fmla="*/ 9926125 w 9926125"/>
              <a:gd name="csY5" fmla="*/ 3371789 h 3372482"/>
              <a:gd name="csX6" fmla="*/ 9922717 w 9926125"/>
              <a:gd name="csY6" fmla="*/ 3372482 h 3372482"/>
              <a:gd name="csX7" fmla="*/ 9505040 w 9926125"/>
              <a:gd name="csY7" fmla="*/ 2481250 h 3372482"/>
              <a:gd name="csX8" fmla="*/ 6346011 w 9926125"/>
              <a:gd name="csY8" fmla="*/ 1705117 h 3372482"/>
              <a:gd name="csX9" fmla="*/ 4383817 w 9926125"/>
              <a:gd name="csY9" fmla="*/ 844560 h 3372482"/>
              <a:gd name="csX10" fmla="*/ 3118207 w 9926125"/>
              <a:gd name="csY10" fmla="*/ 178928 h 3372482"/>
              <a:gd name="csX11" fmla="*/ 1693672 w 9926125"/>
              <a:gd name="csY11" fmla="*/ 124641 h 3372482"/>
              <a:gd name="csX12" fmla="*/ 477461 w 9926125"/>
              <a:gd name="csY12" fmla="*/ 823375 h 3372482"/>
              <a:gd name="csX13" fmla="*/ 74823 w 9926125"/>
              <a:gd name="csY13" fmla="*/ 1412036 h 3372482"/>
              <a:gd name="csX14" fmla="*/ 0 w 9926125"/>
              <a:gd name="csY14" fmla="*/ 1372942 h 3372482"/>
              <a:gd name="csX15" fmla="*/ 0 w 9926125"/>
              <a:gd name="csY15" fmla="*/ 1372942 h 33724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Lst>
            <a:rect l="l" t="t" r="r" b="b"/>
            <a:pathLst>
              <a:path w="9926125" h="3372482">
                <a:moveTo>
                  <a:pt x="0" y="1372942"/>
                </a:moveTo>
                <a:cubicBezTo>
                  <a:pt x="497867" y="422547"/>
                  <a:pt x="1337587" y="-57212"/>
                  <a:pt x="2410894" y="5442"/>
                </a:cubicBezTo>
                <a:cubicBezTo>
                  <a:pt x="3209892" y="46646"/>
                  <a:pt x="3796676" y="312981"/>
                  <a:pt x="4414807" y="803933"/>
                </a:cubicBezTo>
                <a:cubicBezTo>
                  <a:pt x="4999297" y="1261643"/>
                  <a:pt x="5479331" y="1637868"/>
                  <a:pt x="6256955" y="1664721"/>
                </a:cubicBezTo>
                <a:cubicBezTo>
                  <a:pt x="7283863" y="1723342"/>
                  <a:pt x="8683720" y="1605576"/>
                  <a:pt x="9452802" y="2406253"/>
                </a:cubicBezTo>
                <a:cubicBezTo>
                  <a:pt x="9705305" y="2669541"/>
                  <a:pt x="9856004" y="3017106"/>
                  <a:pt x="9926125" y="3371789"/>
                </a:cubicBezTo>
                <a:cubicBezTo>
                  <a:pt x="9926125" y="3371789"/>
                  <a:pt x="9922717" y="3372482"/>
                  <a:pt x="9922717" y="3372482"/>
                </a:cubicBezTo>
                <a:cubicBezTo>
                  <a:pt x="9855478" y="3048600"/>
                  <a:pt x="9723819" y="2731899"/>
                  <a:pt x="9505040" y="2481250"/>
                </a:cubicBezTo>
                <a:cubicBezTo>
                  <a:pt x="8774375" y="1637951"/>
                  <a:pt x="7368312" y="1747277"/>
                  <a:pt x="6346011" y="1705117"/>
                </a:cubicBezTo>
                <a:cubicBezTo>
                  <a:pt x="5493659" y="1696614"/>
                  <a:pt x="5025469" y="1339684"/>
                  <a:pt x="4383817" y="844560"/>
                </a:cubicBezTo>
                <a:cubicBezTo>
                  <a:pt x="4003337" y="552289"/>
                  <a:pt x="3587659" y="294229"/>
                  <a:pt x="3118207" y="178928"/>
                </a:cubicBezTo>
                <a:cubicBezTo>
                  <a:pt x="2654540" y="66689"/>
                  <a:pt x="2163040" y="27767"/>
                  <a:pt x="1693672" y="124641"/>
                </a:cubicBezTo>
                <a:cubicBezTo>
                  <a:pt x="1225680" y="217508"/>
                  <a:pt x="792483" y="465606"/>
                  <a:pt x="477461" y="823375"/>
                </a:cubicBezTo>
                <a:cubicBezTo>
                  <a:pt x="317325" y="1000286"/>
                  <a:pt x="186378" y="1201532"/>
                  <a:pt x="74823" y="1412036"/>
                </a:cubicBezTo>
                <a:cubicBezTo>
                  <a:pt x="74821" y="1412036"/>
                  <a:pt x="0" y="1372942"/>
                  <a:pt x="0" y="1372942"/>
                </a:cubicBezTo>
                <a:lnTo>
                  <a:pt x="0" y="1372942"/>
                </a:lnTo>
                <a:close/>
              </a:path>
            </a:pathLst>
          </a:custGeom>
          <a:solidFill>
            <a:srgbClr val="CE3736"/>
          </a:solidFill>
          <a:ln w="21035" cap="flat">
            <a:noFill/>
            <a:prstDash val="solid"/>
            <a:miter/>
          </a:ln>
        </p:spPr>
      </p:sp>
    </p:spTree>
    <p:extLst>
      <p:ext uri="{BB962C8B-B14F-4D97-AF65-F5344CB8AC3E}">
        <p14:creationId xmlns:p14="http://schemas.microsoft.com/office/powerpoint/2010/main" val="3443227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5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5" name="Freeform 4">
            <a:extLst>
              <a:ext uri="{FF2B5EF4-FFF2-40B4-BE49-F238E27FC236}">
                <a16:creationId xmlns:a16="http://schemas.microsoft.com/office/drawing/2014/main" id="{18B550FD-9E92-A4FD-A09F-CC806F20CFA6}"/>
              </a:ext>
            </a:extLst>
          </p:cNvPr>
          <p:cNvSpPr/>
          <p:nvPr userDrawn="1"/>
        </p:nvSpPr>
        <p:spPr>
          <a:xfrm flipH="1">
            <a:off x="10440000" y="8640000"/>
            <a:ext cx="9823091" cy="3159792"/>
          </a:xfrm>
          <a:custGeom>
            <a:avLst/>
            <a:gdLst>
              <a:gd name="csX0" fmla="*/ 0 w 9823091"/>
              <a:gd name="csY0" fmla="*/ 1391017 h 3159792"/>
              <a:gd name="csX1" fmla="*/ 1277586 w 9823091"/>
              <a:gd name="csY1" fmla="*/ 157586 h 3159792"/>
              <a:gd name="csX2" fmla="*/ 3060805 w 9823091"/>
              <a:gd name="csY2" fmla="*/ 121740 h 3159792"/>
              <a:gd name="csX3" fmla="*/ 3723622 w 9823091"/>
              <a:gd name="csY3" fmla="*/ 408810 h 3159792"/>
              <a:gd name="csX4" fmla="*/ 5547824 w 9823091"/>
              <a:gd name="csY4" fmla="*/ 1505466 h 3159792"/>
              <a:gd name="csX5" fmla="*/ 6252781 w 9823091"/>
              <a:gd name="csY5" fmla="*/ 1564590 h 3159792"/>
              <a:gd name="csX6" fmla="*/ 9289829 w 9823091"/>
              <a:gd name="csY6" fmla="*/ 2192177 h 3159792"/>
              <a:gd name="csX7" fmla="*/ 9823091 w 9823091"/>
              <a:gd name="csY7" fmla="*/ 3159015 h 3159792"/>
              <a:gd name="csX8" fmla="*/ 9819957 w 9823091"/>
              <a:gd name="csY8" fmla="*/ 3159792 h 3159792"/>
              <a:gd name="csX9" fmla="*/ 9313182 w 9823091"/>
              <a:gd name="csY9" fmla="*/ 2232300 h 3159792"/>
              <a:gd name="csX10" fmla="*/ 6969583 w 9823091"/>
              <a:gd name="csY10" fmla="*/ 1574332 h 3159792"/>
              <a:gd name="csX11" fmla="*/ 5537747 w 9823091"/>
              <a:gd name="csY11" fmla="*/ 1545862 h 3159792"/>
              <a:gd name="csX12" fmla="*/ 3693705 w 9823091"/>
              <a:gd name="csY12" fmla="*/ 459578 h 3159792"/>
              <a:gd name="csX13" fmla="*/ 3043996 w 9823091"/>
              <a:gd name="csY13" fmla="*/ 185630 h 3159792"/>
              <a:gd name="csX14" fmla="*/ 990554 w 9823091"/>
              <a:gd name="csY14" fmla="*/ 383751 h 3159792"/>
              <a:gd name="csX15" fmla="*/ 250055 w 9823091"/>
              <a:gd name="csY15" fmla="*/ 1122102 h 3159792"/>
              <a:gd name="csX16" fmla="*/ 75709 w 9823091"/>
              <a:gd name="csY16" fmla="*/ 1428684 h 3159792"/>
              <a:gd name="csX17" fmla="*/ 0 w 9823091"/>
              <a:gd name="csY17" fmla="*/ 1391017 h 3159792"/>
              <a:gd name="csX18" fmla="*/ 0 w 9823091"/>
              <a:gd name="csY18" fmla="*/ 1391017 h 315979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823091" h="3159792">
                <a:moveTo>
                  <a:pt x="0" y="1391017"/>
                </a:moveTo>
                <a:cubicBezTo>
                  <a:pt x="269679" y="848043"/>
                  <a:pt x="700499" y="375370"/>
                  <a:pt x="1277586" y="157586"/>
                </a:cubicBezTo>
                <a:cubicBezTo>
                  <a:pt x="1846045" y="-62003"/>
                  <a:pt x="2480207" y="-31089"/>
                  <a:pt x="3060805" y="121740"/>
                </a:cubicBezTo>
                <a:cubicBezTo>
                  <a:pt x="3294374" y="184891"/>
                  <a:pt x="3516772" y="284840"/>
                  <a:pt x="3723622" y="408810"/>
                </a:cubicBezTo>
                <a:cubicBezTo>
                  <a:pt x="4338155" y="774369"/>
                  <a:pt x="4838282" y="1331641"/>
                  <a:pt x="5547824" y="1505466"/>
                </a:cubicBezTo>
                <a:cubicBezTo>
                  <a:pt x="5777585" y="1565157"/>
                  <a:pt x="6016204" y="1578615"/>
                  <a:pt x="6252781" y="1564590"/>
                </a:cubicBezTo>
                <a:cubicBezTo>
                  <a:pt x="7249541" y="1525097"/>
                  <a:pt x="8511112" y="1467757"/>
                  <a:pt x="9289829" y="2192177"/>
                </a:cubicBezTo>
                <a:cubicBezTo>
                  <a:pt x="9561857" y="2450594"/>
                  <a:pt x="9736139" y="2797341"/>
                  <a:pt x="9823091" y="3159015"/>
                </a:cubicBezTo>
                <a:cubicBezTo>
                  <a:pt x="9823091" y="3159015"/>
                  <a:pt x="9819957" y="3159792"/>
                  <a:pt x="9819957" y="3159792"/>
                </a:cubicBezTo>
                <a:cubicBezTo>
                  <a:pt x="9733088" y="2814788"/>
                  <a:pt x="9570104" y="2482319"/>
                  <a:pt x="9313182" y="2232300"/>
                </a:cubicBezTo>
                <a:cubicBezTo>
                  <a:pt x="8702225" y="1636480"/>
                  <a:pt x="7780825" y="1570993"/>
                  <a:pt x="6969583" y="1574332"/>
                </a:cubicBezTo>
                <a:cubicBezTo>
                  <a:pt x="6492346" y="1566857"/>
                  <a:pt x="6008020" y="1666861"/>
                  <a:pt x="5537747" y="1545862"/>
                </a:cubicBezTo>
                <a:cubicBezTo>
                  <a:pt x="4825048" y="1379406"/>
                  <a:pt x="4304220" y="813883"/>
                  <a:pt x="3693705" y="459578"/>
                </a:cubicBezTo>
                <a:cubicBezTo>
                  <a:pt x="3490116" y="340294"/>
                  <a:pt x="3272200" y="245523"/>
                  <a:pt x="3043996" y="185630"/>
                </a:cubicBezTo>
                <a:cubicBezTo>
                  <a:pt x="2366431" y="10789"/>
                  <a:pt x="1601936" y="8404"/>
                  <a:pt x="990554" y="383751"/>
                </a:cubicBezTo>
                <a:cubicBezTo>
                  <a:pt x="688378" y="564998"/>
                  <a:pt x="438991" y="826481"/>
                  <a:pt x="250055" y="1122102"/>
                </a:cubicBezTo>
                <a:cubicBezTo>
                  <a:pt x="185147" y="1220111"/>
                  <a:pt x="129729" y="1324166"/>
                  <a:pt x="75709" y="1428684"/>
                </a:cubicBezTo>
                <a:lnTo>
                  <a:pt x="0" y="1391017"/>
                </a:lnTo>
                <a:lnTo>
                  <a:pt x="0" y="1391017"/>
                </a:lnTo>
                <a:close/>
              </a:path>
            </a:pathLst>
          </a:custGeom>
          <a:solidFill>
            <a:srgbClr val="8C58A4"/>
          </a:solidFill>
          <a:ln w="21035" cap="flat">
            <a:noFill/>
            <a:prstDash val="solid"/>
            <a:miter/>
          </a:ln>
        </p:spPr>
      </p:sp>
    </p:spTree>
    <p:extLst>
      <p:ext uri="{BB962C8B-B14F-4D97-AF65-F5344CB8AC3E}">
        <p14:creationId xmlns:p14="http://schemas.microsoft.com/office/powerpoint/2010/main" val="1058245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rgbClr val="1F355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77495-614C-795D-CE75-1FD72A51C2CF}"/>
              </a:ext>
            </a:extLst>
          </p:cNvPr>
          <p:cNvSpPr>
            <a:spLocks noGrp="1"/>
          </p:cNvSpPr>
          <p:nvPr>
            <p:ph type="title"/>
          </p:nvPr>
        </p:nvSpPr>
        <p:spPr>
          <a:xfrm>
            <a:off x="1061244" y="1158876"/>
            <a:ext cx="15011400" cy="2133600"/>
          </a:xfrm>
        </p:spPr>
        <p:txBody>
          <a:bodyPr lIns="0" tIns="0" rIns="0" bIns="0" anchor="t" anchorCtr="0">
            <a:noAutofit/>
          </a:bodyPr>
          <a:lstStyle>
            <a:lvl1pPr>
              <a:defRPr>
                <a:solidFill>
                  <a:schemeClr val="bg1"/>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4D748D1-7512-9008-9426-2580C465196D}"/>
              </a:ext>
            </a:extLst>
          </p:cNvPr>
          <p:cNvSpPr>
            <a:spLocks noGrp="1"/>
          </p:cNvSpPr>
          <p:nvPr>
            <p:ph idx="1"/>
          </p:nvPr>
        </p:nvSpPr>
        <p:spPr>
          <a:xfrm>
            <a:off x="1061244" y="3567112"/>
            <a:ext cx="14630400" cy="5364163"/>
          </a:xfrm>
        </p:spPr>
        <p:txBody>
          <a:bodyPr lIns="0" tIns="0" rIns="0" bIns="0" anchor="t" anchorCtr="0">
            <a:noAutofit/>
          </a:bodyPr>
          <a:lstStyle>
            <a:lvl1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1pPr>
            <a:lvl2pPr marL="216000" indent="-216000">
              <a:lnSpc>
                <a:spcPct val="100000"/>
              </a:lnSpc>
              <a:spcBef>
                <a:spcPts val="0"/>
              </a:spcBef>
              <a:spcAft>
                <a:spcPts val="1800"/>
              </a:spcAft>
              <a:buFont typeface="Arial" panose="020B0604020202020204" pitchFamily="34" charset="0"/>
              <a:buChar char="•"/>
              <a:defRPr sz="2400">
                <a:solidFill>
                  <a:schemeClr val="bg1"/>
                </a:solidFill>
                <a:latin typeface="Arial" panose="020B0604020202020204" pitchFamily="34" charset="0"/>
                <a:cs typeface="Arial" panose="020B0604020202020204" pitchFamily="34" charset="0"/>
              </a:defRPr>
            </a:lvl2pPr>
            <a:lvl3pPr marL="0" indent="0">
              <a:lnSpc>
                <a:spcPct val="100000"/>
              </a:lnSpc>
              <a:spcBef>
                <a:spcPts val="0"/>
              </a:spcBef>
              <a:spcAft>
                <a:spcPts val="1800"/>
              </a:spcAft>
              <a:buNone/>
              <a:defRPr sz="2400" b="1">
                <a:solidFill>
                  <a:schemeClr val="bg1"/>
                </a:solidFill>
                <a:latin typeface="Arial" panose="020B0604020202020204" pitchFamily="34" charset="0"/>
                <a:cs typeface="Arial" panose="020B0604020202020204" pitchFamily="34" charset="0"/>
              </a:defRPr>
            </a:lvl3pPr>
            <a:lvl4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4pPr>
            <a:lvl5pPr marL="0" indent="0">
              <a:lnSpc>
                <a:spcPct val="100000"/>
              </a:lnSpc>
              <a:spcBef>
                <a:spcPts val="0"/>
              </a:spcBef>
              <a:spcAft>
                <a:spcPts val="1800"/>
              </a:spcAft>
              <a:buNone/>
              <a:defRPr sz="2400">
                <a:solidFill>
                  <a:schemeClr val="bg1"/>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35">
            <a:extLst>
              <a:ext uri="{FF2B5EF4-FFF2-40B4-BE49-F238E27FC236}">
                <a16:creationId xmlns:a16="http://schemas.microsoft.com/office/drawing/2014/main" id="{20EE2C7A-DFAD-E612-2FAE-DA1523B501B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4566446" y="9780147"/>
            <a:ext cx="2633345" cy="670306"/>
          </a:xfrm>
          <a:prstGeom prst="rect">
            <a:avLst/>
          </a:prstGeom>
        </p:spPr>
      </p:pic>
      <p:pic>
        <p:nvPicPr>
          <p:cNvPr id="8" name="Graphic 7">
            <a:extLst>
              <a:ext uri="{FF2B5EF4-FFF2-40B4-BE49-F238E27FC236}">
                <a16:creationId xmlns:a16="http://schemas.microsoft.com/office/drawing/2014/main" id="{ABB8D855-5E02-B63B-C12A-DE5D8F02F391}"/>
              </a:ext>
            </a:extLst>
          </p:cNvPr>
          <p:cNvPicPr>
            <a:picLocks noChangeAspect="1"/>
          </p:cNvPicPr>
          <p:nvPr userDrawn="1"/>
        </p:nvPicPr>
        <p:blipFill>
          <a:blip>
            <a:extLst>
              <a:ext uri="{96DAC541-7B7A-43D3-8B79-37D633B846F1}">
                <asvg:svgBlip xmlns:asvg="http://schemas.microsoft.com/office/drawing/2016/SVG/main" r:embed="rId3"/>
              </a:ext>
            </a:extLst>
          </a:blip>
          <a:srcRect/>
          <a:stretch/>
        </p:blipFill>
        <p:spPr>
          <a:xfrm>
            <a:off x="832644" y="9679403"/>
            <a:ext cx="3276600" cy="888006"/>
          </a:xfrm>
          <a:prstGeom prst="rect">
            <a:avLst/>
          </a:prstGeom>
        </p:spPr>
      </p:pic>
      <p:sp>
        <p:nvSpPr>
          <p:cNvPr id="4" name="Freeform 3">
            <a:extLst>
              <a:ext uri="{FF2B5EF4-FFF2-40B4-BE49-F238E27FC236}">
                <a16:creationId xmlns:a16="http://schemas.microsoft.com/office/drawing/2014/main" id="{BD86B024-E7B3-D908-1C11-E24FC3149EFC}"/>
              </a:ext>
            </a:extLst>
          </p:cNvPr>
          <p:cNvSpPr/>
          <p:nvPr userDrawn="1"/>
        </p:nvSpPr>
        <p:spPr>
          <a:xfrm flipH="1">
            <a:off x="10440000" y="8640000"/>
            <a:ext cx="9720042" cy="2949736"/>
          </a:xfrm>
          <a:custGeom>
            <a:avLst/>
            <a:gdLst>
              <a:gd name="csX0" fmla="*/ 0 w 9720042"/>
              <a:gd name="csY0" fmla="*/ 1411769 h 2949736"/>
              <a:gd name="csX1" fmla="*/ 2992533 w 9720042"/>
              <a:gd name="csY1" fmla="*/ 128282 h 2949736"/>
              <a:gd name="csX2" fmla="*/ 4806259 w 9720042"/>
              <a:gd name="csY2" fmla="*/ 1223184 h 2949736"/>
              <a:gd name="csX3" fmla="*/ 6157096 w 9720042"/>
              <a:gd name="csY3" fmla="*/ 1477612 h 2949736"/>
              <a:gd name="csX4" fmla="*/ 7570502 w 9720042"/>
              <a:gd name="csY4" fmla="*/ 1410404 h 2949736"/>
              <a:gd name="csX5" fmla="*/ 9596274 w 9720042"/>
              <a:gd name="csY5" fmla="*/ 2618296 h 2949736"/>
              <a:gd name="csX6" fmla="*/ 9720043 w 9720042"/>
              <a:gd name="csY6" fmla="*/ 2948876 h 2949736"/>
              <a:gd name="csX7" fmla="*/ 9717202 w 9720042"/>
              <a:gd name="csY7" fmla="*/ 2949737 h 2949736"/>
              <a:gd name="csX8" fmla="*/ 9590698 w 9720042"/>
              <a:gd name="csY8" fmla="*/ 2620920 h 2949736"/>
              <a:gd name="csX9" fmla="*/ 7568356 w 9720042"/>
              <a:gd name="csY9" fmla="*/ 1438854 h 2949736"/>
              <a:gd name="csX10" fmla="*/ 6162756 w 9720042"/>
              <a:gd name="csY10" fmla="*/ 1518470 h 2949736"/>
              <a:gd name="csX11" fmla="*/ 4781644 w 9720042"/>
              <a:gd name="csY11" fmla="*/ 1268934 h 2949736"/>
              <a:gd name="csX12" fmla="*/ 2973557 w 9720042"/>
              <a:gd name="csY12" fmla="*/ 197285 h 2949736"/>
              <a:gd name="csX13" fmla="*/ 954700 w 9720042"/>
              <a:gd name="csY13" fmla="*/ 394982 h 2949736"/>
              <a:gd name="csX14" fmla="*/ 76574 w 9720042"/>
              <a:gd name="csY14" fmla="*/ 1447924 h 2949736"/>
              <a:gd name="csX15" fmla="*/ 0 w 9720042"/>
              <a:gd name="csY15" fmla="*/ 1411769 h 2949736"/>
              <a:gd name="csX16" fmla="*/ 0 w 9720042"/>
              <a:gd name="csY16" fmla="*/ 1411769 h 294973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9720042" h="2949736">
                <a:moveTo>
                  <a:pt x="0" y="1411769"/>
                </a:moveTo>
                <a:cubicBezTo>
                  <a:pt x="581242" y="166734"/>
                  <a:pt x="1700541" y="-234825"/>
                  <a:pt x="2992533" y="128282"/>
                </a:cubicBezTo>
                <a:cubicBezTo>
                  <a:pt x="3691010" y="316814"/>
                  <a:pt x="4188191" y="892940"/>
                  <a:pt x="4806259" y="1223184"/>
                </a:cubicBezTo>
                <a:cubicBezTo>
                  <a:pt x="5214931" y="1452081"/>
                  <a:pt x="5692567" y="1546395"/>
                  <a:pt x="6157096" y="1477612"/>
                </a:cubicBezTo>
                <a:cubicBezTo>
                  <a:pt x="6623582" y="1409481"/>
                  <a:pt x="7098567" y="1373473"/>
                  <a:pt x="7570502" y="1410404"/>
                </a:cubicBezTo>
                <a:cubicBezTo>
                  <a:pt x="8411850" y="1469403"/>
                  <a:pt x="9231467" y="1811425"/>
                  <a:pt x="9596274" y="2618296"/>
                </a:cubicBezTo>
                <a:cubicBezTo>
                  <a:pt x="9645693" y="2725270"/>
                  <a:pt x="9686718" y="2835981"/>
                  <a:pt x="9720043" y="2948876"/>
                </a:cubicBezTo>
                <a:cubicBezTo>
                  <a:pt x="9720043" y="2948876"/>
                  <a:pt x="9717202" y="2949737"/>
                  <a:pt x="9717202" y="2949737"/>
                </a:cubicBezTo>
                <a:cubicBezTo>
                  <a:pt x="9682889" y="2837262"/>
                  <a:pt x="9640938" y="2727139"/>
                  <a:pt x="9590698" y="2620920"/>
                </a:cubicBezTo>
                <a:cubicBezTo>
                  <a:pt x="9220821" y="1822280"/>
                  <a:pt x="8405118" y="1489916"/>
                  <a:pt x="7568356" y="1438854"/>
                </a:cubicBezTo>
                <a:cubicBezTo>
                  <a:pt x="7098904" y="1406394"/>
                  <a:pt x="6627726" y="1446370"/>
                  <a:pt x="6162756" y="1518470"/>
                </a:cubicBezTo>
                <a:cubicBezTo>
                  <a:pt x="5691053" y="1592354"/>
                  <a:pt x="5198857" y="1498923"/>
                  <a:pt x="4781644" y="1268934"/>
                </a:cubicBezTo>
                <a:cubicBezTo>
                  <a:pt x="4155708" y="939635"/>
                  <a:pt x="3665238" y="383917"/>
                  <a:pt x="2973557" y="197285"/>
                </a:cubicBezTo>
                <a:cubicBezTo>
                  <a:pt x="2308763" y="12305"/>
                  <a:pt x="1549842" y="10865"/>
                  <a:pt x="954700" y="394982"/>
                </a:cubicBezTo>
                <a:cubicBezTo>
                  <a:pt x="560877" y="643972"/>
                  <a:pt x="272850" y="1029854"/>
                  <a:pt x="76574" y="1447924"/>
                </a:cubicBezTo>
                <a:cubicBezTo>
                  <a:pt x="76574" y="1447924"/>
                  <a:pt x="0" y="1411769"/>
                  <a:pt x="0" y="1411769"/>
                </a:cubicBezTo>
                <a:lnTo>
                  <a:pt x="0" y="1411769"/>
                </a:lnTo>
                <a:close/>
              </a:path>
            </a:pathLst>
          </a:custGeom>
          <a:solidFill>
            <a:srgbClr val="FFFFFF"/>
          </a:solidFill>
          <a:ln w="21035" cap="flat">
            <a:noFill/>
            <a:prstDash val="solid"/>
            <a:miter/>
          </a:ln>
        </p:spPr>
      </p:sp>
    </p:spTree>
    <p:extLst>
      <p:ext uri="{BB962C8B-B14F-4D97-AF65-F5344CB8AC3E}">
        <p14:creationId xmlns:p14="http://schemas.microsoft.com/office/powerpoint/2010/main" val="31825412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slideLayout" Target="../slideLayouts/slideLayout3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theme" Target="../theme/theme5.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theme" Target="../theme/theme6.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5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605022"/>
      </p:ext>
    </p:extLst>
  </p:cSld>
  <p:clrMap bg1="lt1" tx1="dk1" bg2="lt2" tx2="dk2" accent1="accent1" accent2="accent2" accent3="accent3" accent4="accent4" accent5="accent5" accent6="accent6" hlink="hlink" folHlink="folHlink"/>
  <p:sldLayoutIdLst>
    <p:sldLayoutId id="2147483737" r:id="rId1"/>
    <p:sldLayoutId id="2147483738" r:id="rId2"/>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F355E"/>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796663761"/>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Lst>
  <p:txStyles>
    <p:titleStyle>
      <a:lvl1pPr algn="l"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FAB265-E955-F6C6-438A-E10E01C4F369}"/>
              </a:ext>
            </a:extLst>
          </p:cNvPr>
          <p:cNvSpPr>
            <a:spLocks noGrp="1"/>
          </p:cNvSpPr>
          <p:nvPr>
            <p:ph type="title"/>
          </p:nvPr>
        </p:nvSpPr>
        <p:spPr>
          <a:xfrm>
            <a:off x="908844" y="1125711"/>
            <a:ext cx="17340262" cy="2185987"/>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2F309A98-C072-EE8F-4DB4-BDA387A8EFE8}"/>
              </a:ext>
            </a:extLst>
          </p:cNvPr>
          <p:cNvSpPr>
            <a:spLocks noGrp="1"/>
          </p:cNvSpPr>
          <p:nvPr>
            <p:ph type="body" idx="1"/>
          </p:nvPr>
        </p:nvSpPr>
        <p:spPr>
          <a:xfrm>
            <a:off x="908844" y="3533948"/>
            <a:ext cx="11125200" cy="4863927"/>
          </a:xfrm>
          <a:prstGeom prst="rect">
            <a:avLst/>
          </a:prstGeom>
        </p:spPr>
        <p:txBody>
          <a:bodyPr vert="horz" lIns="0" tIns="0" rIns="0" bIns="0" rtlCol="0" anchor="t" anchorCtr="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5589800"/>
      </p:ext>
    </p:extLst>
  </p:cSld>
  <p:clrMap bg1="lt1" tx1="dk1" bg2="lt2" tx2="dk2" accent1="accent1" accent2="accent2" accent3="accent3" accent4="accent4" accent5="accent5" accent6="accent6" hlink="hlink" folHlink="folHlink"/>
  <p:sldLayoutIdLst>
    <p:sldLayoutId id="2147483749" r:id="rId1"/>
    <p:sldLayoutId id="2147483750" r:id="rId2"/>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1pPr>
      <a:lvl2pPr marL="198900" indent="-198900" algn="l" defTabSz="914400" rtl="0" eaLnBrk="1" latinLnBrk="0" hangingPunct="1">
        <a:lnSpc>
          <a:spcPct val="100000"/>
        </a:lnSpc>
        <a:spcBef>
          <a:spcPts val="0"/>
        </a:spcBef>
        <a:spcAft>
          <a:spcPts val="12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200"/>
        </a:spcAft>
        <a:buFontTx/>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200"/>
        </a:spcAft>
        <a:buFontTx/>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95C3DAE-2594-2ACE-7E97-F370CD10AA15}"/>
              </a:ext>
            </a:extLst>
          </p:cNvPr>
          <p:cNvSpPr>
            <a:spLocks noGrp="1"/>
          </p:cNvSpPr>
          <p:nvPr>
            <p:ph type="title"/>
          </p:nvPr>
        </p:nvSpPr>
        <p:spPr>
          <a:xfrm>
            <a:off x="1061244" y="1158875"/>
            <a:ext cx="17340262" cy="2185987"/>
          </a:xfrm>
          <a:prstGeom prst="rect">
            <a:avLst/>
          </a:prstGeom>
        </p:spPr>
        <p:txBody>
          <a:bodyPr vert="horz" lIns="0" tIns="0" rIns="0" bIns="0" rtlCol="0" anchor="t" anchorCtr="0">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70F31180-EBED-0553-2173-7E1E775AD46D}"/>
              </a:ext>
            </a:extLst>
          </p:cNvPr>
          <p:cNvSpPr>
            <a:spLocks noGrp="1"/>
          </p:cNvSpPr>
          <p:nvPr>
            <p:ph type="body" idx="1"/>
          </p:nvPr>
        </p:nvSpPr>
        <p:spPr>
          <a:xfrm>
            <a:off x="1061244" y="3567112"/>
            <a:ext cx="17340262" cy="717708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9935207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Lst>
  <p:txStyles>
    <p:titleStyle>
      <a:lvl1pPr algn="l" defTabSz="914400" rtl="0" eaLnBrk="1" latinLnBrk="0" hangingPunct="1">
        <a:lnSpc>
          <a:spcPct val="90000"/>
        </a:lnSpc>
        <a:spcBef>
          <a:spcPct val="0"/>
        </a:spcBef>
        <a:buNone/>
        <a:defRPr sz="4400" kern="1200">
          <a:solidFill>
            <a:srgbClr val="1F355E"/>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rgbClr val="1F355E"/>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rgbClr val="1F355E"/>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rgbClr val="1F355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75000"/>
                  </a:schemeClr>
                </a:solidFill>
              </a:defRPr>
            </a:lvl1pPr>
          </a:lstStyle>
          <a:p>
            <a:fld id="{395737EB-C81B-4572-8A1C-16400FEF07F5}" type="datetimeFigureOut">
              <a:rPr lang="en-GB" smtClean="0"/>
              <a:t>23/04/2026</a:t>
            </a:fld>
            <a:endParaRPr lang="en-GB"/>
          </a:p>
        </p:txBody>
      </p:sp>
      <p:sp>
        <p:nvSpPr>
          <p:cNvPr id="5" name="Footer Placeholder 4"/>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75000"/>
                  </a:schemeClr>
                </a:solidFill>
              </a:defRPr>
            </a:lvl1pPr>
          </a:lstStyle>
          <a:p>
            <a:fld id="{1C5F4030-F56C-4935-9E0F-578680E692CE}" type="slidenum">
              <a:rPr lang="en-GB" smtClean="0"/>
              <a:t>‹#›</a:t>
            </a:fld>
            <a:endParaRPr lang="en-GB"/>
          </a:p>
        </p:txBody>
      </p:sp>
    </p:spTree>
    <p:extLst>
      <p:ext uri="{BB962C8B-B14F-4D97-AF65-F5344CB8AC3E}">
        <p14:creationId xmlns:p14="http://schemas.microsoft.com/office/powerpoint/2010/main" val="1994657038"/>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09B4E6-EF76-11EE-3392-28FE1CA692F4}"/>
              </a:ext>
            </a:extLst>
          </p:cNvPr>
          <p:cNvSpPr>
            <a:spLocks noGrp="1"/>
          </p:cNvSpPr>
          <p:nvPr>
            <p:ph type="title"/>
          </p:nvPr>
        </p:nvSpPr>
        <p:spPr>
          <a:xfrm>
            <a:off x="1382266" y="602119"/>
            <a:ext cx="17341156" cy="218595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7299631-5E1D-B74C-5B03-ACA7B7BCAE5A}"/>
              </a:ext>
            </a:extLst>
          </p:cNvPr>
          <p:cNvSpPr>
            <a:spLocks noGrp="1"/>
          </p:cNvSpPr>
          <p:nvPr>
            <p:ph type="body" idx="1"/>
          </p:nvPr>
        </p:nvSpPr>
        <p:spPr>
          <a:xfrm>
            <a:off x="1382266" y="3010591"/>
            <a:ext cx="17341156" cy="71756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806085-D5A7-96E0-B49A-0F268514BAED}"/>
              </a:ext>
            </a:extLst>
          </p:cNvPr>
          <p:cNvSpPr>
            <a:spLocks noGrp="1"/>
          </p:cNvSpPr>
          <p:nvPr>
            <p:ph type="dt" sz="half" idx="2"/>
          </p:nvPr>
        </p:nvSpPr>
        <p:spPr>
          <a:xfrm>
            <a:off x="1382266" y="10482093"/>
            <a:ext cx="4523780" cy="602118"/>
          </a:xfrm>
          <a:prstGeom prst="rect">
            <a:avLst/>
          </a:prstGeom>
        </p:spPr>
        <p:txBody>
          <a:bodyPr vert="horz" lIns="91440" tIns="45720" rIns="91440" bIns="45720" rtlCol="0" anchor="ctr"/>
          <a:lstStyle>
            <a:lvl1pPr algn="l">
              <a:defRPr sz="1979">
                <a:solidFill>
                  <a:schemeClr val="tx1">
                    <a:tint val="82000"/>
                  </a:schemeClr>
                </a:solidFill>
              </a:defRPr>
            </a:lvl1pPr>
          </a:lstStyle>
          <a:p>
            <a:fld id="{983591C0-8E51-4E72-897B-D13A95DE2F86}" type="datetimeFigureOut">
              <a:rPr lang="en-GB" smtClean="0"/>
              <a:t>23/04/2026</a:t>
            </a:fld>
            <a:endParaRPr lang="en-GB"/>
          </a:p>
        </p:txBody>
      </p:sp>
      <p:sp>
        <p:nvSpPr>
          <p:cNvPr id="5" name="Footer Placeholder 4">
            <a:extLst>
              <a:ext uri="{FF2B5EF4-FFF2-40B4-BE49-F238E27FC236}">
                <a16:creationId xmlns:a16="http://schemas.microsoft.com/office/drawing/2014/main" id="{C4E7CD44-1EFD-A41D-5367-DEBA919612D7}"/>
              </a:ext>
            </a:extLst>
          </p:cNvPr>
          <p:cNvSpPr>
            <a:spLocks noGrp="1"/>
          </p:cNvSpPr>
          <p:nvPr>
            <p:ph type="ftr" sz="quarter" idx="3"/>
          </p:nvPr>
        </p:nvSpPr>
        <p:spPr>
          <a:xfrm>
            <a:off x="6660009" y="10482093"/>
            <a:ext cx="6785670" cy="602118"/>
          </a:xfrm>
          <a:prstGeom prst="rect">
            <a:avLst/>
          </a:prstGeom>
        </p:spPr>
        <p:txBody>
          <a:bodyPr vert="horz" lIns="91440" tIns="45720" rIns="91440" bIns="45720" rtlCol="0" anchor="ctr"/>
          <a:lstStyle>
            <a:lvl1pPr algn="ctr">
              <a:defRPr sz="1979">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F6FE003-AA84-18AD-6F96-372DDF212F50}"/>
              </a:ext>
            </a:extLst>
          </p:cNvPr>
          <p:cNvSpPr>
            <a:spLocks noGrp="1"/>
          </p:cNvSpPr>
          <p:nvPr>
            <p:ph type="sldNum" sz="quarter" idx="4"/>
          </p:nvPr>
        </p:nvSpPr>
        <p:spPr>
          <a:xfrm>
            <a:off x="14199642" y="10482093"/>
            <a:ext cx="4523780" cy="602118"/>
          </a:xfrm>
          <a:prstGeom prst="rect">
            <a:avLst/>
          </a:prstGeom>
        </p:spPr>
        <p:txBody>
          <a:bodyPr vert="horz" lIns="91440" tIns="45720" rIns="91440" bIns="45720" rtlCol="0" anchor="ctr"/>
          <a:lstStyle>
            <a:lvl1pPr algn="r">
              <a:defRPr sz="1979">
                <a:solidFill>
                  <a:schemeClr val="tx1">
                    <a:tint val="82000"/>
                  </a:schemeClr>
                </a:solidFill>
              </a:defRPr>
            </a:lvl1pPr>
          </a:lstStyle>
          <a:p>
            <a:fld id="{8A25A9B9-B2CC-4CE9-9E9A-F0E085E3F9B2}" type="slidenum">
              <a:rPr lang="en-GB" smtClean="0"/>
              <a:t>‹#›</a:t>
            </a:fld>
            <a:endParaRPr lang="en-GB"/>
          </a:p>
        </p:txBody>
      </p:sp>
    </p:spTree>
    <p:extLst>
      <p:ext uri="{BB962C8B-B14F-4D97-AF65-F5344CB8AC3E}">
        <p14:creationId xmlns:p14="http://schemas.microsoft.com/office/powerpoint/2010/main" val="4125832322"/>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Lst>
  <p:txStyles>
    <p:titleStyle>
      <a:lvl1pPr algn="l" defTabSz="1507937" rtl="0" eaLnBrk="1" latinLnBrk="0" hangingPunct="1">
        <a:lnSpc>
          <a:spcPct val="90000"/>
        </a:lnSpc>
        <a:spcBef>
          <a:spcPct val="0"/>
        </a:spcBef>
        <a:buNone/>
        <a:defRPr sz="7256" kern="1200">
          <a:solidFill>
            <a:schemeClr val="tx1"/>
          </a:solidFill>
          <a:latin typeface="+mj-lt"/>
          <a:ea typeface="+mj-ea"/>
          <a:cs typeface="+mj-cs"/>
        </a:defRPr>
      </a:lvl1pPr>
    </p:titleStyle>
    <p:bodyStyle>
      <a:lvl1pPr marL="376984" indent="-376984" algn="l" defTabSz="1507937" rtl="0" eaLnBrk="1" latinLnBrk="0" hangingPunct="1">
        <a:lnSpc>
          <a:spcPct val="90000"/>
        </a:lnSpc>
        <a:spcBef>
          <a:spcPts val="1649"/>
        </a:spcBef>
        <a:buFont typeface="Arial" panose="020B0604020202020204" pitchFamily="34" charset="0"/>
        <a:buChar char="•"/>
        <a:defRPr sz="4617" kern="1200">
          <a:solidFill>
            <a:schemeClr val="tx1"/>
          </a:solidFill>
          <a:latin typeface="+mn-lt"/>
          <a:ea typeface="+mn-ea"/>
          <a:cs typeface="+mn-cs"/>
        </a:defRPr>
      </a:lvl1pPr>
      <a:lvl2pPr marL="1130953" indent="-376984" algn="l" defTabSz="1507937" rtl="0" eaLnBrk="1" latinLnBrk="0" hangingPunct="1">
        <a:lnSpc>
          <a:spcPct val="90000"/>
        </a:lnSpc>
        <a:spcBef>
          <a:spcPts val="825"/>
        </a:spcBef>
        <a:buFont typeface="Arial" panose="020B0604020202020204" pitchFamily="34" charset="0"/>
        <a:buChar char="•"/>
        <a:defRPr sz="3958" kern="1200">
          <a:solidFill>
            <a:schemeClr val="tx1"/>
          </a:solidFill>
          <a:latin typeface="+mn-lt"/>
          <a:ea typeface="+mn-ea"/>
          <a:cs typeface="+mn-cs"/>
        </a:defRPr>
      </a:lvl2pPr>
      <a:lvl3pPr marL="1884921" indent="-376984" algn="l" defTabSz="1507937" rtl="0" eaLnBrk="1" latinLnBrk="0" hangingPunct="1">
        <a:lnSpc>
          <a:spcPct val="90000"/>
        </a:lnSpc>
        <a:spcBef>
          <a:spcPts val="825"/>
        </a:spcBef>
        <a:buFont typeface="Arial" panose="020B0604020202020204" pitchFamily="34" charset="0"/>
        <a:buChar char="•"/>
        <a:defRPr sz="3298" kern="1200">
          <a:solidFill>
            <a:schemeClr val="tx1"/>
          </a:solidFill>
          <a:latin typeface="+mn-lt"/>
          <a:ea typeface="+mn-ea"/>
          <a:cs typeface="+mn-cs"/>
        </a:defRPr>
      </a:lvl3pPr>
      <a:lvl4pPr marL="2638890"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4pPr>
      <a:lvl5pPr marL="3392858"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5pPr>
      <a:lvl6pPr marL="4146827"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6pPr>
      <a:lvl7pPr marL="4900795"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7pPr>
      <a:lvl8pPr marL="5654764"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8pPr>
      <a:lvl9pPr marL="6408732" indent="-376984" algn="l" defTabSz="1507937" rtl="0" eaLnBrk="1" latinLnBrk="0" hangingPunct="1">
        <a:lnSpc>
          <a:spcPct val="90000"/>
        </a:lnSpc>
        <a:spcBef>
          <a:spcPts val="825"/>
        </a:spcBef>
        <a:buFont typeface="Arial" panose="020B0604020202020204" pitchFamily="34" charset="0"/>
        <a:buChar char="•"/>
        <a:defRPr sz="2968" kern="1200">
          <a:solidFill>
            <a:schemeClr val="tx1"/>
          </a:solidFill>
          <a:latin typeface="+mn-lt"/>
          <a:ea typeface="+mn-ea"/>
          <a:cs typeface="+mn-cs"/>
        </a:defRPr>
      </a:lvl9pPr>
    </p:bodyStyle>
    <p:otherStyle>
      <a:defPPr>
        <a:defRPr lang="en-US"/>
      </a:defPPr>
      <a:lvl1pPr marL="0" algn="l" defTabSz="1507937" rtl="0" eaLnBrk="1" latinLnBrk="0" hangingPunct="1">
        <a:defRPr sz="2968" kern="1200">
          <a:solidFill>
            <a:schemeClr val="tx1"/>
          </a:solidFill>
          <a:latin typeface="+mn-lt"/>
          <a:ea typeface="+mn-ea"/>
          <a:cs typeface="+mn-cs"/>
        </a:defRPr>
      </a:lvl1pPr>
      <a:lvl2pPr marL="753969" algn="l" defTabSz="1507937" rtl="0" eaLnBrk="1" latinLnBrk="0" hangingPunct="1">
        <a:defRPr sz="2968" kern="1200">
          <a:solidFill>
            <a:schemeClr val="tx1"/>
          </a:solidFill>
          <a:latin typeface="+mn-lt"/>
          <a:ea typeface="+mn-ea"/>
          <a:cs typeface="+mn-cs"/>
        </a:defRPr>
      </a:lvl2pPr>
      <a:lvl3pPr marL="1507937" algn="l" defTabSz="1507937" rtl="0" eaLnBrk="1" latinLnBrk="0" hangingPunct="1">
        <a:defRPr sz="2968" kern="1200">
          <a:solidFill>
            <a:schemeClr val="tx1"/>
          </a:solidFill>
          <a:latin typeface="+mn-lt"/>
          <a:ea typeface="+mn-ea"/>
          <a:cs typeface="+mn-cs"/>
        </a:defRPr>
      </a:lvl3pPr>
      <a:lvl4pPr marL="2261906" algn="l" defTabSz="1507937" rtl="0" eaLnBrk="1" latinLnBrk="0" hangingPunct="1">
        <a:defRPr sz="2968" kern="1200">
          <a:solidFill>
            <a:schemeClr val="tx1"/>
          </a:solidFill>
          <a:latin typeface="+mn-lt"/>
          <a:ea typeface="+mn-ea"/>
          <a:cs typeface="+mn-cs"/>
        </a:defRPr>
      </a:lvl4pPr>
      <a:lvl5pPr marL="3015874" algn="l" defTabSz="1507937" rtl="0" eaLnBrk="1" latinLnBrk="0" hangingPunct="1">
        <a:defRPr sz="2968" kern="1200">
          <a:solidFill>
            <a:schemeClr val="tx1"/>
          </a:solidFill>
          <a:latin typeface="+mn-lt"/>
          <a:ea typeface="+mn-ea"/>
          <a:cs typeface="+mn-cs"/>
        </a:defRPr>
      </a:lvl5pPr>
      <a:lvl6pPr marL="3769843" algn="l" defTabSz="1507937" rtl="0" eaLnBrk="1" latinLnBrk="0" hangingPunct="1">
        <a:defRPr sz="2968" kern="1200">
          <a:solidFill>
            <a:schemeClr val="tx1"/>
          </a:solidFill>
          <a:latin typeface="+mn-lt"/>
          <a:ea typeface="+mn-ea"/>
          <a:cs typeface="+mn-cs"/>
        </a:defRPr>
      </a:lvl6pPr>
      <a:lvl7pPr marL="4523811" algn="l" defTabSz="1507937" rtl="0" eaLnBrk="1" latinLnBrk="0" hangingPunct="1">
        <a:defRPr sz="2968" kern="1200">
          <a:solidFill>
            <a:schemeClr val="tx1"/>
          </a:solidFill>
          <a:latin typeface="+mn-lt"/>
          <a:ea typeface="+mn-ea"/>
          <a:cs typeface="+mn-cs"/>
        </a:defRPr>
      </a:lvl7pPr>
      <a:lvl8pPr marL="5277780" algn="l" defTabSz="1507937" rtl="0" eaLnBrk="1" latinLnBrk="0" hangingPunct="1">
        <a:defRPr sz="2968" kern="1200">
          <a:solidFill>
            <a:schemeClr val="tx1"/>
          </a:solidFill>
          <a:latin typeface="+mn-lt"/>
          <a:ea typeface="+mn-ea"/>
          <a:cs typeface="+mn-cs"/>
        </a:defRPr>
      </a:lvl8pPr>
      <a:lvl9pPr marL="6031748" algn="l" defTabSz="1507937" rtl="0" eaLnBrk="1" latinLnBrk="0" hangingPunct="1">
        <a:defRPr sz="2968"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4008892"/>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9.svg"/><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image" Target="../media/image38.svg"/><Relationship Id="rId5" Type="http://schemas.openxmlformats.org/officeDocument/2006/relationships/hyperlink" Target="https://phw-tableau.cymru.nhs.uk/t/CorporateAnalyticsPreProduction/views/PHWSicknessDashboard/PHWSicknessAbsence?%3Alinktarget=_self&amp;%3Aembed=yes#1" TargetMode="External"/><Relationship Id="rId4" Type="http://schemas.openxmlformats.org/officeDocument/2006/relationships/image" Target="../media/image37.svg"/><Relationship Id="rId9" Type="http://schemas.openxmlformats.org/officeDocument/2006/relationships/image" Target="../media/image41.png"/></Relationships>
</file>

<file path=ppt/slides/_rels/slide17.xml.rels><?xml version="1.0" encoding="UTF-8" standalone="yes"?>
<Relationships xmlns="http://schemas.openxmlformats.org/package/2006/relationships"><Relationship Id="rId8" Type="http://schemas.openxmlformats.org/officeDocument/2006/relationships/hyperlink" Target="https://app.powerbi.com/groups/me/apps/b369379f-aa5b-4890-80cd-a0ae4c550b0c/reports/9b66533f-b1d2-405f-9d29-4c16155f0a55/ReportSection2b5d36c03ec96e829905?ctid=bb5628b8-e328-4082-a856-433c9edc8fae&amp;experience=power-bi" TargetMode="External"/><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2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20.sv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hyperlink" Target="https://app.powerbi.com/groups/me/apps/91f92297-8f0c-4d0e-9794-74bc601cc644/reports/e37586d0-c6f1-423f-9bc9-f80a86000651/ReportSection2b5d36c03ec96e829905?ctid=bb5628b8-e328-4082-a856-433c9edc8fae&amp;experience=power-bi" TargetMode="External"/><Relationship Id="rId7"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25.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20.svg"/></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8.xml"/><Relationship Id="rId1" Type="http://schemas.openxmlformats.org/officeDocument/2006/relationships/slideLayout" Target="../slideLayouts/slideLayout25.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chart" Target="../charts/chart2.xml"/><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5.xml"/><Relationship Id="rId5" Type="http://schemas.openxmlformats.org/officeDocument/2006/relationships/image" Target="../media/image64.png"/><Relationship Id="rId4" Type="http://schemas.openxmlformats.org/officeDocument/2006/relationships/image" Target="../media/image6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0.xml"/><Relationship Id="rId1" Type="http://schemas.openxmlformats.org/officeDocument/2006/relationships/slideLayout" Target="../slideLayouts/slideLayout25.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5.xml"/><Relationship Id="rId5" Type="http://schemas.openxmlformats.org/officeDocument/2006/relationships/image" Target="../media/image72.png"/><Relationship Id="rId4" Type="http://schemas.openxmlformats.org/officeDocument/2006/relationships/image" Target="../media/image71.png"/></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25.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32.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notesSlide" Target="../notesSlides/notesSlide11.xml"/><Relationship Id="rId1" Type="http://schemas.openxmlformats.org/officeDocument/2006/relationships/slideLayout" Target="../slideLayouts/slideLayout25.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3" Type="http://schemas.openxmlformats.org/officeDocument/2006/relationships/image" Target="../media/image20.svg"/><Relationship Id="rId7" Type="http://schemas.openxmlformats.org/officeDocument/2006/relationships/image" Target="../media/image92.png"/><Relationship Id="rId2" Type="http://schemas.openxmlformats.org/officeDocument/2006/relationships/hyperlink" Target="https://app.powerbi.com/groups/me/reports/a676d2c5-f997-44a4-8c95-1d527e5c0f3b/ReportSection457f3cc2c520a4bee1e1?experience=power-bi" TargetMode="External"/><Relationship Id="rId1" Type="http://schemas.openxmlformats.org/officeDocument/2006/relationships/slideLayout" Target="../slideLayouts/slideLayout25.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3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3.xml"/><Relationship Id="rId1" Type="http://schemas.openxmlformats.org/officeDocument/2006/relationships/slideLayout" Target="../slideLayouts/slideLayout25.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3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47.xml"/><Relationship Id="rId4" Type="http://schemas.openxmlformats.org/officeDocument/2006/relationships/image" Target="../media/image9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hyperlink" Target="https://app.powerbi.com/groups/me/reports/c95606a2-0de4-4e5b-ad29-cdce3dcd9431/ReportSection0340fdbd0019b01d0e40?ctid=bb5628b8-e328-4082-a856-433c9edc8fae&amp;experience=power-bi" TargetMode="Externa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5.xml"/><Relationship Id="rId1" Type="http://schemas.openxmlformats.org/officeDocument/2006/relationships/slideLayout" Target="../slideLayouts/slideLayout52.xml"/></Relationships>
</file>

<file path=ppt/slides/_rels/slide4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6.xml"/><Relationship Id="rId1" Type="http://schemas.openxmlformats.org/officeDocument/2006/relationships/slideLayout" Target="../slideLayouts/slideLayout25.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4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47.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08.png"/><Relationship Id="rId2" Type="http://schemas.openxmlformats.org/officeDocument/2006/relationships/notesSlide" Target="../notesSlides/notesSlide18.xml"/><Relationship Id="rId1" Type="http://schemas.openxmlformats.org/officeDocument/2006/relationships/slideLayout" Target="../slideLayouts/slideLayout47.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19.xml"/><Relationship Id="rId1" Type="http://schemas.openxmlformats.org/officeDocument/2006/relationships/slideLayout" Target="../slideLayouts/slideLayout25.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4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20.xml"/><Relationship Id="rId1" Type="http://schemas.openxmlformats.org/officeDocument/2006/relationships/slideLayout" Target="../slideLayouts/slideLayout52.xml"/><Relationship Id="rId4" Type="http://schemas.openxmlformats.org/officeDocument/2006/relationships/image" Target="../media/image114.png"/></Relationships>
</file>

<file path=ppt/slides/_rels/slide47.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hyperlink" Target="https://phw-tableau.cymru.nhs.uk/#/site/CorporateAnalyticsPreProduction/views/StatutoryMandatoryTraining_16959113156340/StatMandTraining?:iid=5" TargetMode="External"/><Relationship Id="rId7" Type="http://schemas.openxmlformats.org/officeDocument/2006/relationships/image" Target="../media/image39.svg"/><Relationship Id="rId2" Type="http://schemas.openxmlformats.org/officeDocument/2006/relationships/notesSlide" Target="../notesSlides/notesSlide21.xml"/><Relationship Id="rId1" Type="http://schemas.openxmlformats.org/officeDocument/2006/relationships/slideLayout" Target="../slideLayouts/slideLayout30.xml"/><Relationship Id="rId6" Type="http://schemas.openxmlformats.org/officeDocument/2006/relationships/image" Target="../media/image38.svg"/><Relationship Id="rId5" Type="http://schemas.openxmlformats.org/officeDocument/2006/relationships/hyperlink" Target="https://phw-tableau.cymru.nhs.uk/t/CorporateAnalyticsPreProduction/views/PHWSicknessDashboard/PHWSicknessAbsence?%3Alinktarget=_self&amp;%3Aembed=yes#1" TargetMode="External"/><Relationship Id="rId4" Type="http://schemas.openxmlformats.org/officeDocument/2006/relationships/image" Target="../media/image37.svg"/><Relationship Id="rId9" Type="http://schemas.openxmlformats.org/officeDocument/2006/relationships/image" Target="../media/image116.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23.xml"/><Relationship Id="rId1" Type="http://schemas.openxmlformats.org/officeDocument/2006/relationships/slideLayout" Target="../slideLayouts/slideLayout53.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5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24.xml"/><Relationship Id="rId1" Type="http://schemas.openxmlformats.org/officeDocument/2006/relationships/slideLayout" Target="../slideLayouts/slideLayout53.xml"/><Relationship Id="rId5" Type="http://schemas.openxmlformats.org/officeDocument/2006/relationships/image" Target="../media/image124.png"/><Relationship Id="rId4" Type="http://schemas.openxmlformats.org/officeDocument/2006/relationships/image" Target="../media/image123.png"/></Relationships>
</file>

<file path=ppt/slides/_rels/slide5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25.xml"/><Relationship Id="rId1" Type="http://schemas.openxmlformats.org/officeDocument/2006/relationships/slideLayout" Target="../slideLayouts/slideLayout53.xml"/><Relationship Id="rId5" Type="http://schemas.openxmlformats.org/officeDocument/2006/relationships/image" Target="../media/image127.png"/><Relationship Id="rId4" Type="http://schemas.openxmlformats.org/officeDocument/2006/relationships/image" Target="../media/image126.png"/></Relationships>
</file>

<file path=ppt/slides/_rels/slide54.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25.xml"/><Relationship Id="rId4" Type="http://schemas.openxmlformats.org/officeDocument/2006/relationships/image" Target="../media/image130.png"/></Relationships>
</file>

<file path=ppt/slides/_rels/slide5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28.png"/><Relationship Id="rId1" Type="http://schemas.openxmlformats.org/officeDocument/2006/relationships/slideLayout" Target="../slideLayouts/slideLayout25.xml"/></Relationships>
</file>

<file path=ppt/slides/_rels/slide57.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5.xml"/></Relationships>
</file>

<file path=ppt/slides/_rels/slide5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5.xml"/></Relationships>
</file>

<file path=ppt/slides/_rels/slide59.xml.rels><?xml version="1.0" encoding="UTF-8" standalone="yes"?>
<Relationships xmlns="http://schemas.openxmlformats.org/package/2006/relationships"><Relationship Id="rId3" Type="http://schemas.openxmlformats.org/officeDocument/2006/relationships/image" Target="../media/image134.png"/><Relationship Id="rId7" Type="http://schemas.openxmlformats.org/officeDocument/2006/relationships/image" Target="../media/image136.png"/><Relationship Id="rId2" Type="http://schemas.openxmlformats.org/officeDocument/2006/relationships/notesSlide" Target="../notesSlides/notesSlide26.xml"/><Relationship Id="rId1" Type="http://schemas.openxmlformats.org/officeDocument/2006/relationships/slideLayout" Target="../slideLayouts/slideLayout25.xml"/><Relationship Id="rId6" Type="http://schemas.openxmlformats.org/officeDocument/2006/relationships/image" Target="../media/image135.png"/><Relationship Id="rId5" Type="http://schemas.openxmlformats.org/officeDocument/2006/relationships/image" Target="../media/image20.svg"/><Relationship Id="rId4" Type="http://schemas.openxmlformats.org/officeDocument/2006/relationships/hyperlink" Target="https://app.powerbi.com/groups/me/reports/8df0bdaa-716f-4f38-ae5a-e355db1c9496/ReportSectionab0307511235a56572da?ctid=bb5628b8-e328-4082-a856-433c9edc8fae&amp;experience=power-bi"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27.xml"/><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png"/><Relationship Id="rId1" Type="http://schemas.openxmlformats.org/officeDocument/2006/relationships/slideLayout" Target="../slideLayouts/slideLayout25.xml"/></Relationships>
</file>

<file path=ppt/slides/_rels/slide63.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25.xml"/></Relationships>
</file>

<file path=ppt/slides/_rels/slide64.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144.png"/><Relationship Id="rId2" Type="http://schemas.microsoft.com/office/2011/relationships/webextension" Target="../webextensions/webextension1.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144.png"/><Relationship Id="rId2" Type="http://schemas.microsoft.com/office/2011/relationships/webextension" Target="../webextensions/webextension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0.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70.xml.rels><?xml version="1.0" encoding="UTF-8" standalone="yes"?>
<Relationships xmlns="http://schemas.openxmlformats.org/package/2006/relationships"><Relationship Id="rId3" Type="http://schemas.openxmlformats.org/officeDocument/2006/relationships/image" Target="../media/image144.png"/><Relationship Id="rId2" Type="http://schemas.microsoft.com/office/2011/relationships/webextension" Target="../webextensions/webextension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Texto 1">
            <a:extLst>
              <a:ext uri="{FF2B5EF4-FFF2-40B4-BE49-F238E27FC236}">
                <a16:creationId xmlns:a16="http://schemas.microsoft.com/office/drawing/2014/main" id="{3466C027-EF42-78AF-392D-A7255B748A80}"/>
              </a:ext>
            </a:extLst>
          </p:cNvPr>
          <p:cNvSpPr txBox="1">
            <a:spLocks/>
          </p:cNvSpPr>
          <p:nvPr/>
        </p:nvSpPr>
        <p:spPr>
          <a:xfrm>
            <a:off x="832644" y="2847023"/>
            <a:ext cx="17409186"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pt-BR" sz="60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Swansea Bay University Health Board </a:t>
            </a:r>
          </a:p>
          <a:p>
            <a:pPr marL="0" marR="0" lvl="0" indent="0" defTabSz="914400" eaLnBrk="1" fontAlgn="auto" latinLnBrk="0" hangingPunct="1">
              <a:lnSpc>
                <a:spcPct val="100000"/>
              </a:lnSpc>
              <a:spcBef>
                <a:spcPts val="0"/>
              </a:spcBef>
              <a:spcAft>
                <a:spcPts val="0"/>
              </a:spcAft>
              <a:buClrTx/>
              <a:buSzTx/>
              <a:buFontTx/>
              <a:buNone/>
              <a:tabLst/>
              <a:defRPr/>
            </a:pPr>
            <a:r>
              <a:rPr kumimoji="0" lang="pt-BR" sz="60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Integrated Performance Report</a:t>
            </a:r>
          </a:p>
          <a:p>
            <a:pPr marL="0" marR="0" lvl="0" indent="0" defTabSz="914400" eaLnBrk="1" fontAlgn="auto" latinLnBrk="0" hangingPunct="1">
              <a:lnSpc>
                <a:spcPct val="100000"/>
              </a:lnSpc>
              <a:spcBef>
                <a:spcPts val="0"/>
              </a:spcBef>
              <a:spcAft>
                <a:spcPts val="0"/>
              </a:spcAft>
              <a:buClrTx/>
              <a:buSzTx/>
              <a:buFontTx/>
              <a:buNone/>
              <a:tabLst/>
              <a:defRPr/>
            </a:pPr>
            <a:r>
              <a:rPr kumimoji="0" lang="pt-BR" sz="6000" b="0"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Arial" panose="020B0604020202020204" pitchFamily="34" charset="0"/>
              </a:rPr>
              <a:t>April</a:t>
            </a:r>
            <a:r>
              <a:rPr kumimoji="0" lang="pt-BR" sz="5400" b="0" i="0" u="none" strike="noStrike" kern="0" cap="none" spc="0" normalizeH="0" baseline="0" noProof="0" dirty="0">
                <a:ln>
                  <a:noFill/>
                </a:ln>
                <a:solidFill>
                  <a:sysClr val="window" lastClr="FFFFFF"/>
                </a:solidFill>
                <a:effectLst/>
                <a:uLnTx/>
                <a:uFillTx/>
                <a:latin typeface="Arial" panose="020B0604020202020204" pitchFamily="34" charset="0"/>
                <a:ea typeface="+mn-ea"/>
                <a:cs typeface="Arial" panose="020B0604020202020204" pitchFamily="34" charset="0"/>
              </a:rPr>
              <a:t> 2026</a:t>
            </a:r>
          </a:p>
          <a:p>
            <a:pPr marL="0" marR="0" lvl="0" indent="0" defTabSz="914400" eaLnBrk="1" fontAlgn="auto" latinLnBrk="0" hangingPunct="1">
              <a:lnSpc>
                <a:spcPct val="100000"/>
              </a:lnSpc>
              <a:spcBef>
                <a:spcPts val="0"/>
              </a:spcBef>
              <a:spcAft>
                <a:spcPts val="0"/>
              </a:spcAft>
              <a:buClrTx/>
              <a:buSzTx/>
              <a:buFontTx/>
              <a:buNone/>
              <a:tabLst/>
              <a:defRPr/>
            </a:pPr>
            <a:endParaRPr kumimoji="0" lang="pt-BR" sz="6800" b="0" i="0" u="none" strike="noStrike" kern="0" cap="none" spc="0" normalizeH="0" baseline="0" noProof="0" dirty="0">
              <a:ln>
                <a:noFill/>
              </a:ln>
              <a:solidFill>
                <a:sysClr val="window" lastClr="FFFFFF"/>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3241519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14773-1B32-2492-9FA1-BDD87E632F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2C7A49E-9D75-D6F8-8411-83BE3DAE35A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1C52184-A2F4-813B-D324-384B7A33D38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10</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36E6676-9E65-9F08-3068-269FDAC56082}"/>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Care is high quality, safe, efficient and delivers the best possible outcomes for people</a:t>
            </a:r>
            <a:endParaRPr kumimoji="0" lang="en-GB" sz="3200" b="1" i="0" u="none" strike="noStrike" kern="1200" cap="none" spc="0" normalizeH="0" baseline="0" noProof="0" dirty="0">
              <a:ln>
                <a:noFill/>
              </a:ln>
              <a:solidFill>
                <a:srgbClr val="7EB0D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0BB56E47-FF93-D2FE-5277-697837CA7DBF}"/>
              </a:ext>
            </a:extLst>
          </p:cNvPr>
          <p:cNvPicPr>
            <a:picLocks noChangeAspect="1"/>
          </p:cNvPicPr>
          <p:nvPr/>
        </p:nvPicPr>
        <p:blipFill>
          <a:blip r:embed="rId2"/>
          <a:stretch>
            <a:fillRect/>
          </a:stretch>
        </p:blipFill>
        <p:spPr>
          <a:xfrm>
            <a:off x="3423444" y="751857"/>
            <a:ext cx="13764390" cy="1362618"/>
          </a:xfrm>
          <a:prstGeom prst="rect">
            <a:avLst/>
          </a:prstGeom>
        </p:spPr>
      </p:pic>
      <p:graphicFrame>
        <p:nvGraphicFramePr>
          <p:cNvPr id="7" name="Table 6">
            <a:extLst>
              <a:ext uri="{FF2B5EF4-FFF2-40B4-BE49-F238E27FC236}">
                <a16:creationId xmlns:a16="http://schemas.microsoft.com/office/drawing/2014/main" id="{4D7012D6-D405-B408-3F09-4F0A58F21D56}"/>
              </a:ext>
            </a:extLst>
          </p:cNvPr>
          <p:cNvGraphicFramePr>
            <a:graphicFrameLocks noGrp="1"/>
          </p:cNvGraphicFramePr>
          <p:nvPr>
            <p:extLst>
              <p:ext uri="{D42A27DB-BD31-4B8C-83A1-F6EECF244321}">
                <p14:modId xmlns:p14="http://schemas.microsoft.com/office/powerpoint/2010/main" val="1076407804"/>
              </p:ext>
            </p:extLst>
          </p:nvPr>
        </p:nvGraphicFramePr>
        <p:xfrm>
          <a:off x="375444" y="2295624"/>
          <a:ext cx="19050000" cy="636738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511448">
                <a:tc>
                  <a:txBody>
                    <a:bodyPr/>
                    <a:lstStyle/>
                    <a:p>
                      <a:pPr algn="l" fontAlgn="b"/>
                      <a:r>
                        <a:rPr lang="en-GB" sz="2000" b="1" u="none" strike="noStrike" dirty="0">
                          <a:solidFill>
                            <a:schemeClr val="bg1"/>
                          </a:solidFill>
                          <a:effectLst/>
                          <a:latin typeface="Verdana" panose="020B0604030504040204" pitchFamily="34" charset="0"/>
                          <a:ea typeface="Verdana" panose="020B0604030504040204" pitchFamily="34" charset="0"/>
                        </a:rPr>
                        <a:t>Accident &amp; Emergency</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i="0" u="none" strike="noStrike" dirty="0">
                          <a:solidFill>
                            <a:schemeClr val="bg1"/>
                          </a:solidFill>
                          <a:effectLst/>
                          <a:latin typeface="Verdana" panose="020B0604030504040204" pitchFamily="34" charset="0"/>
                          <a:ea typeface="Verdana" panose="020B0604030504040204" pitchFamily="34" charset="0"/>
                        </a:rPr>
                        <a:t>March-26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487592">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4 -hour performance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effectLst/>
                          <a:latin typeface="Verdana" panose="020B0604030504040204" pitchFamily="34" charset="0"/>
                          <a:ea typeface="Verdana" panose="020B0604030504040204" pitchFamily="34" charset="0"/>
                        </a:rPr>
                        <a:t>95%</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68.41%</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6456631"/>
                  </a:ext>
                </a:extLst>
              </a:tr>
              <a:tr h="611154">
                <a:tc>
                  <a:txBody>
                    <a:bodyPr/>
                    <a:lstStyle/>
                    <a:p>
                      <a:pPr algn="l" fontAlgn="b"/>
                      <a:r>
                        <a:rPr lang="en-GB" sz="2000" u="none" strike="noStrike" dirty="0">
                          <a:effectLst/>
                          <a:latin typeface="Verdana" panose="020B0604030504040204" pitchFamily="34" charset="0"/>
                          <a:ea typeface="Verdana" panose="020B0604030504040204" pitchFamily="34" charset="0"/>
                        </a:rPr>
                        <a:t>12-hour performance</a:t>
                      </a:r>
                      <a:endParaRPr lang="en-GB" sz="200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u="none" strike="noStrike" dirty="0">
                          <a:solidFill>
                            <a:srgbClr val="FF0000"/>
                          </a:solidFill>
                          <a:effectLst/>
                          <a:latin typeface="Verdana" panose="020B0604030504040204" pitchFamily="34" charset="0"/>
                          <a:ea typeface="Verdana" panose="020B0604030504040204" pitchFamily="34" charset="0"/>
                        </a:rPr>
                        <a:t> 1,356</a:t>
                      </a:r>
                      <a:endParaRPr lang="en-GB" sz="2000" b="0" i="0" u="none" strike="noStrike" dirty="0">
                        <a:solidFill>
                          <a:srgbClr val="FF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4270130"/>
                  </a:ext>
                </a:extLst>
              </a:tr>
              <a:tr h="64110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Delayed Pathways of Care (HB wide)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Continuous Reduction</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0000"/>
                          </a:solidFill>
                          <a:effectLst/>
                          <a:latin typeface="Verdana" panose="020B0604030504040204" pitchFamily="34" charset="0"/>
                          <a:ea typeface="Verdana" panose="020B0604030504040204" pitchFamily="34" charset="0"/>
                        </a:rPr>
                        <a:t>223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623750793"/>
                  </a:ext>
                </a:extLst>
              </a:tr>
              <a:tr h="553834">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cancelled Electives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000000"/>
                          </a:solidFill>
                          <a:effectLst/>
                          <a:latin typeface="Verdana" panose="020B0604030504040204" pitchFamily="34" charset="0"/>
                          <a:ea typeface="Verdana" panose="020B0604030504040204" pitchFamily="34" charset="0"/>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dirty="0">
                          <a:solidFill>
                            <a:srgbClr val="FFC000"/>
                          </a:solidFill>
                          <a:effectLst/>
                          <a:latin typeface="Verdana" panose="020B0604030504040204" pitchFamily="34" charset="0"/>
                          <a:ea typeface="Verdana" panose="020B0604030504040204" pitchFamily="34" charset="0"/>
                        </a:rPr>
                        <a:t>11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462779250"/>
                  </a:ext>
                </a:extLst>
              </a:tr>
              <a:tr h="553834">
                <a:tc>
                  <a:txBody>
                    <a:bodyPr/>
                    <a:lstStyle/>
                    <a:p>
                      <a:pPr marL="0" algn="l"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Median time of arrival to assessment within 60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97%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 </a:t>
                      </a:r>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80.34%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671713100"/>
                  </a:ext>
                </a:extLst>
              </a:tr>
              <a:tr h="55383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Ambulance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l" fontAlgn="b"/>
                      <a:r>
                        <a:rPr lang="en-GB" sz="1050" u="none" strike="noStrike" dirty="0">
                          <a:effectLst/>
                          <a:latin typeface="Verdana" panose="020B0604030504040204" pitchFamily="34" charset="0"/>
                          <a:ea typeface="Verdana" panose="020B0604030504040204" pitchFamily="34" charset="0"/>
                        </a:rPr>
                        <a:t> </a:t>
                      </a:r>
                      <a:endParaRPr lang="en-GB" sz="1050" b="1" i="0" u="none" strike="noStrike" dirty="0">
                        <a:solidFill>
                          <a:srgbClr val="FFFFFF"/>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45954677"/>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purple: arrest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7.22</a:t>
                      </a:r>
                    </a:p>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(Feb-26)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04649624"/>
                  </a:ext>
                </a:extLst>
              </a:tr>
              <a:tr h="730969">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Median emergency ambulance response time to red: emergency category calls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6-8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8.33</a:t>
                      </a:r>
                    </a:p>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(Feb-26)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888390432"/>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Handovers lost over 15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 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2,577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301121370"/>
                  </a:ext>
                </a:extLst>
              </a:tr>
              <a:tr h="55383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Handover Delays &gt; 45 minutes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692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975197"/>
                  </a:ext>
                </a:extLst>
              </a:tr>
            </a:tbl>
          </a:graphicData>
        </a:graphic>
      </p:graphicFrame>
      <p:pic>
        <p:nvPicPr>
          <p:cNvPr id="8" name="Picture 7">
            <a:extLst>
              <a:ext uri="{FF2B5EF4-FFF2-40B4-BE49-F238E27FC236}">
                <a16:creationId xmlns:a16="http://schemas.microsoft.com/office/drawing/2014/main" id="{E610DC13-2698-16EB-D893-688F4CDF484F}"/>
              </a:ext>
            </a:extLst>
          </p:cNvPr>
          <p:cNvPicPr>
            <a:picLocks noChangeAspect="1"/>
          </p:cNvPicPr>
          <p:nvPr/>
        </p:nvPicPr>
        <p:blipFill>
          <a:blip r:embed="rId3"/>
          <a:stretch>
            <a:fillRect/>
          </a:stretch>
        </p:blipFill>
        <p:spPr>
          <a:xfrm>
            <a:off x="3422518" y="9250165"/>
            <a:ext cx="13260651" cy="1066949"/>
          </a:xfrm>
          <a:prstGeom prst="rect">
            <a:avLst/>
          </a:prstGeom>
        </p:spPr>
      </p:pic>
      <p:sp>
        <p:nvSpPr>
          <p:cNvPr id="9" name="Oval 8">
            <a:extLst>
              <a:ext uri="{FF2B5EF4-FFF2-40B4-BE49-F238E27FC236}">
                <a16:creationId xmlns:a16="http://schemas.microsoft.com/office/drawing/2014/main" id="{00FB6F97-91DE-01C5-0B27-F228AD3D3D9C}"/>
              </a:ext>
            </a:extLst>
          </p:cNvPr>
          <p:cNvSpPr/>
          <p:nvPr/>
        </p:nvSpPr>
        <p:spPr>
          <a:xfrm>
            <a:off x="14015244" y="330801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TI</a:t>
            </a:r>
          </a:p>
        </p:txBody>
      </p:sp>
      <p:sp>
        <p:nvSpPr>
          <p:cNvPr id="11" name="Oval 10">
            <a:extLst>
              <a:ext uri="{FF2B5EF4-FFF2-40B4-BE49-F238E27FC236}">
                <a16:creationId xmlns:a16="http://schemas.microsoft.com/office/drawing/2014/main" id="{B109CA38-644B-332A-03BF-38602CE233FA}"/>
              </a:ext>
            </a:extLst>
          </p:cNvPr>
          <p:cNvSpPr/>
          <p:nvPr/>
        </p:nvSpPr>
        <p:spPr>
          <a:xfrm>
            <a:off x="14030846" y="38564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TI</a:t>
            </a:r>
          </a:p>
        </p:txBody>
      </p:sp>
      <p:sp>
        <p:nvSpPr>
          <p:cNvPr id="13" name="Oval 12">
            <a:extLst>
              <a:ext uri="{FF2B5EF4-FFF2-40B4-BE49-F238E27FC236}">
                <a16:creationId xmlns:a16="http://schemas.microsoft.com/office/drawing/2014/main" id="{AE796AF8-A170-A1E1-35B4-4F7B4E565788}"/>
              </a:ext>
            </a:extLst>
          </p:cNvPr>
          <p:cNvSpPr/>
          <p:nvPr/>
        </p:nvSpPr>
        <p:spPr>
          <a:xfrm>
            <a:off x="14030846" y="509542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TI</a:t>
            </a:r>
          </a:p>
        </p:txBody>
      </p:sp>
      <p:sp>
        <p:nvSpPr>
          <p:cNvPr id="15" name="Oval 14">
            <a:extLst>
              <a:ext uri="{FF2B5EF4-FFF2-40B4-BE49-F238E27FC236}">
                <a16:creationId xmlns:a16="http://schemas.microsoft.com/office/drawing/2014/main" id="{1F2BF9A0-7546-FF3A-C4F5-EDB24F29872E}"/>
              </a:ext>
            </a:extLst>
          </p:cNvPr>
          <p:cNvSpPr/>
          <p:nvPr/>
        </p:nvSpPr>
        <p:spPr>
          <a:xfrm>
            <a:off x="13355970" y="3281316"/>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DE</a:t>
            </a:r>
          </a:p>
        </p:txBody>
      </p:sp>
      <p:sp>
        <p:nvSpPr>
          <p:cNvPr id="16" name="Oval 15">
            <a:extLst>
              <a:ext uri="{FF2B5EF4-FFF2-40B4-BE49-F238E27FC236}">
                <a16:creationId xmlns:a16="http://schemas.microsoft.com/office/drawing/2014/main" id="{A6672B9E-3411-4AA2-3047-AEBEE3642AC9}"/>
              </a:ext>
            </a:extLst>
          </p:cNvPr>
          <p:cNvSpPr/>
          <p:nvPr/>
        </p:nvSpPr>
        <p:spPr>
          <a:xfrm>
            <a:off x="13355970" y="386609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DE</a:t>
            </a:r>
          </a:p>
        </p:txBody>
      </p:sp>
    </p:spTree>
    <p:extLst>
      <p:ext uri="{BB962C8B-B14F-4D97-AF65-F5344CB8AC3E}">
        <p14:creationId xmlns:p14="http://schemas.microsoft.com/office/powerpoint/2010/main" val="2103752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2D2AA-94EF-4B8D-4A7C-D328418811F4}"/>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7F680BB-8B5F-01E8-9310-A58F92B252B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A8D463E9-5169-48AA-589E-2B87455CD44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609E6AEC-BE1F-C757-7166-C0A5183EEA0E}"/>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Care is high quality, safe, efficient and delivers the best possible outcomes for people</a:t>
            </a:r>
            <a:endParaRPr kumimoji="0" lang="en-GB" sz="3200" b="1" i="0" u="none" strike="noStrike" kern="1200" cap="none" spc="0" normalizeH="0" baseline="0" noProof="0" dirty="0">
              <a:ln>
                <a:noFill/>
              </a:ln>
              <a:solidFill>
                <a:srgbClr val="7EB0DE"/>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FF8515F6-F4E1-EBC4-0A4C-EAF60365B4C2}"/>
              </a:ext>
            </a:extLst>
          </p:cNvPr>
          <p:cNvGraphicFramePr>
            <a:graphicFrameLocks noGrp="1"/>
          </p:cNvGraphicFramePr>
          <p:nvPr>
            <p:extLst>
              <p:ext uri="{D42A27DB-BD31-4B8C-83A1-F6EECF244321}">
                <p14:modId xmlns:p14="http://schemas.microsoft.com/office/powerpoint/2010/main" val="3219458327"/>
              </p:ext>
            </p:extLst>
          </p:nvPr>
        </p:nvGraphicFramePr>
        <p:xfrm>
          <a:off x="527844" y="1006475"/>
          <a:ext cx="19050000" cy="7655707"/>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69986">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Stroke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Feb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admission within 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stroke patients receiving a CT scan within 20 minutes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40%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24.4%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69540">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assessed by a stroke consultant within 14 hours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95%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52.1%</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to receive a mechanical Thrombectomy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10%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10.2%</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156666740"/>
                  </a:ext>
                </a:extLst>
              </a:tr>
              <a:tr h="508937">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Planned Care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March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&lt; 26 weeks for an outpatient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75%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86.9%</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&lt; 36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78.53%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at Stage 1 &gt; 52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08937">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&gt; 104 Weeks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93117388"/>
                  </a:ext>
                </a:extLst>
              </a:tr>
              <a:tr h="508937">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Diagnostics &amp;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March – 26</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diagnostics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980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08937">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8 weeks for an Endoscopy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C000"/>
                          </a:solidFill>
                          <a:effectLst/>
                          <a:latin typeface="Verdana" panose="020B0604030504040204" pitchFamily="34" charset="0"/>
                          <a:ea typeface="Verdana" panose="020B0604030504040204" pitchFamily="34" charset="0"/>
                          <a:cs typeface="+mn-cs"/>
                        </a:rPr>
                        <a:t>285</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patients waiting &gt; 14 weeks for Therapies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08937">
                <a:tc>
                  <a:txBody>
                    <a:bodyPr/>
                    <a:lstStyle/>
                    <a:p>
                      <a:pPr algn="l" fontAlgn="b"/>
                      <a:r>
                        <a:rPr lang="en-GB" sz="2000" b="0" i="0" u="none" strike="noStrike" dirty="0">
                          <a:solidFill>
                            <a:schemeClr val="tx1"/>
                          </a:solidFill>
                          <a:effectLst/>
                          <a:latin typeface="Verdana" panose="020B0604030504040204" pitchFamily="34" charset="0"/>
                          <a:ea typeface="Verdana" panose="020B0604030504040204" pitchFamily="34" charset="0"/>
                        </a:rPr>
                        <a:t>Number of children waiting &gt; 6 weeks for Audiology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176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F72CC20C-E4AB-B721-140A-3104DA3F0B60}"/>
              </a:ext>
            </a:extLst>
          </p:cNvPr>
          <p:cNvPicPr>
            <a:picLocks noChangeAspect="1"/>
          </p:cNvPicPr>
          <p:nvPr/>
        </p:nvPicPr>
        <p:blipFill>
          <a:blip r:embed="rId2"/>
          <a:stretch>
            <a:fillRect/>
          </a:stretch>
        </p:blipFill>
        <p:spPr>
          <a:xfrm>
            <a:off x="3422518" y="9092170"/>
            <a:ext cx="13260651" cy="1066949"/>
          </a:xfrm>
          <a:prstGeom prst="rect">
            <a:avLst/>
          </a:prstGeom>
        </p:spPr>
      </p:pic>
      <p:sp>
        <p:nvSpPr>
          <p:cNvPr id="8" name="Oval 7">
            <a:extLst>
              <a:ext uri="{FF2B5EF4-FFF2-40B4-BE49-F238E27FC236}">
                <a16:creationId xmlns:a16="http://schemas.microsoft.com/office/drawing/2014/main" id="{6011E090-F240-AFC2-5FF2-D1543FC984DB}"/>
              </a:ext>
            </a:extLst>
          </p:cNvPr>
          <p:cNvSpPr/>
          <p:nvPr/>
        </p:nvSpPr>
        <p:spPr>
          <a:xfrm>
            <a:off x="14091444" y="4067365"/>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TI</a:t>
            </a:r>
          </a:p>
        </p:txBody>
      </p:sp>
      <p:sp>
        <p:nvSpPr>
          <p:cNvPr id="9" name="Oval 8">
            <a:extLst>
              <a:ext uri="{FF2B5EF4-FFF2-40B4-BE49-F238E27FC236}">
                <a16:creationId xmlns:a16="http://schemas.microsoft.com/office/drawing/2014/main" id="{205281EF-11BF-87DB-D87B-598309CB473D}"/>
              </a:ext>
            </a:extLst>
          </p:cNvPr>
          <p:cNvSpPr/>
          <p:nvPr/>
        </p:nvSpPr>
        <p:spPr>
          <a:xfrm>
            <a:off x="14091444" y="4595733"/>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TI</a:t>
            </a:r>
          </a:p>
        </p:txBody>
      </p:sp>
      <p:sp>
        <p:nvSpPr>
          <p:cNvPr id="10" name="Oval 9">
            <a:extLst>
              <a:ext uri="{FF2B5EF4-FFF2-40B4-BE49-F238E27FC236}">
                <a16:creationId xmlns:a16="http://schemas.microsoft.com/office/drawing/2014/main" id="{22769D44-209A-DAE2-0EA3-D303D2A27491}"/>
              </a:ext>
            </a:extLst>
          </p:cNvPr>
          <p:cNvSpPr/>
          <p:nvPr/>
        </p:nvSpPr>
        <p:spPr>
          <a:xfrm>
            <a:off x="14091444" y="5601372"/>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TI</a:t>
            </a:r>
          </a:p>
        </p:txBody>
      </p:sp>
      <p:sp>
        <p:nvSpPr>
          <p:cNvPr id="11" name="Oval 10">
            <a:extLst>
              <a:ext uri="{FF2B5EF4-FFF2-40B4-BE49-F238E27FC236}">
                <a16:creationId xmlns:a16="http://schemas.microsoft.com/office/drawing/2014/main" id="{59325FCC-A82D-5F35-0038-39F23B6B1B36}"/>
              </a:ext>
            </a:extLst>
          </p:cNvPr>
          <p:cNvSpPr/>
          <p:nvPr/>
        </p:nvSpPr>
        <p:spPr>
          <a:xfrm>
            <a:off x="14091444" y="5127111"/>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TI</a:t>
            </a:r>
          </a:p>
        </p:txBody>
      </p:sp>
      <p:sp>
        <p:nvSpPr>
          <p:cNvPr id="12" name="Oval 11">
            <a:extLst>
              <a:ext uri="{FF2B5EF4-FFF2-40B4-BE49-F238E27FC236}">
                <a16:creationId xmlns:a16="http://schemas.microsoft.com/office/drawing/2014/main" id="{EF444F15-1E44-2559-25FC-97EDF9333905}"/>
              </a:ext>
            </a:extLst>
          </p:cNvPr>
          <p:cNvSpPr/>
          <p:nvPr/>
        </p:nvSpPr>
        <p:spPr>
          <a:xfrm>
            <a:off x="13337556" y="5589002"/>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DE</a:t>
            </a:r>
          </a:p>
        </p:txBody>
      </p:sp>
      <p:sp>
        <p:nvSpPr>
          <p:cNvPr id="13" name="Oval 12">
            <a:extLst>
              <a:ext uri="{FF2B5EF4-FFF2-40B4-BE49-F238E27FC236}">
                <a16:creationId xmlns:a16="http://schemas.microsoft.com/office/drawing/2014/main" id="{5E922ACC-4842-D86F-C80B-DE8D89B17FDC}"/>
              </a:ext>
            </a:extLst>
          </p:cNvPr>
          <p:cNvSpPr/>
          <p:nvPr/>
        </p:nvSpPr>
        <p:spPr>
          <a:xfrm>
            <a:off x="14077959" y="6607011"/>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DE</a:t>
            </a:r>
          </a:p>
        </p:txBody>
      </p:sp>
    </p:spTree>
    <p:extLst>
      <p:ext uri="{BB962C8B-B14F-4D97-AF65-F5344CB8AC3E}">
        <p14:creationId xmlns:p14="http://schemas.microsoft.com/office/powerpoint/2010/main" val="1337389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FB823-D648-8955-20AD-13E65BC1190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8B42185-C29D-6709-E79F-06E2BE1F440A}"/>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298F0BF2-119C-9842-EA83-CB2ADFB6DE2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4055147-F550-8C5A-91DB-0D5CD19F3B19}"/>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Care is high quality, safe, efficient and delivers the best possible outcomes for people</a:t>
            </a:r>
            <a:endParaRPr kumimoji="0" lang="en-GB" sz="3200" b="1" i="0" u="none" strike="noStrike" kern="1200" cap="none" spc="0" normalizeH="0" baseline="0" noProof="0" dirty="0">
              <a:ln>
                <a:noFill/>
              </a:ln>
              <a:solidFill>
                <a:srgbClr val="7EB0DE"/>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5EC27E07-BA6E-2195-FCD9-0555DF51BE44}"/>
              </a:ext>
            </a:extLst>
          </p:cNvPr>
          <p:cNvGraphicFramePr>
            <a:graphicFrameLocks noGrp="1"/>
          </p:cNvGraphicFramePr>
          <p:nvPr>
            <p:extLst>
              <p:ext uri="{D42A27DB-BD31-4B8C-83A1-F6EECF244321}">
                <p14:modId xmlns:p14="http://schemas.microsoft.com/office/powerpoint/2010/main" val="2277416916"/>
              </p:ext>
            </p:extLst>
          </p:nvPr>
        </p:nvGraphicFramePr>
        <p:xfrm>
          <a:off x="527844" y="1006475"/>
          <a:ext cx="19050000" cy="7619999"/>
        </p:xfrm>
        <a:graphic>
          <a:graphicData uri="http://schemas.openxmlformats.org/drawingml/2006/table">
            <a:tbl>
              <a:tblPr>
                <a:tableStyleId>{5C22544A-7EE6-4342-B048-85BDC9FD1C3A}</a:tableStyleId>
              </a:tblPr>
              <a:tblGrid>
                <a:gridCol w="14478000">
                  <a:extLst>
                    <a:ext uri="{9D8B030D-6E8A-4147-A177-3AD203B41FA5}">
                      <a16:colId xmlns:a16="http://schemas.microsoft.com/office/drawing/2014/main" val="498750781"/>
                    </a:ext>
                  </a:extLst>
                </a:gridCol>
                <a:gridCol w="2209800">
                  <a:extLst>
                    <a:ext uri="{9D8B030D-6E8A-4147-A177-3AD203B41FA5}">
                      <a16:colId xmlns:a16="http://schemas.microsoft.com/office/drawing/2014/main" val="445886187"/>
                    </a:ext>
                  </a:extLst>
                </a:gridCol>
                <a:gridCol w="2362200">
                  <a:extLst>
                    <a:ext uri="{9D8B030D-6E8A-4147-A177-3AD203B41FA5}">
                      <a16:colId xmlns:a16="http://schemas.microsoft.com/office/drawing/2014/main" val="1408094447"/>
                    </a:ext>
                  </a:extLst>
                </a:gridCol>
              </a:tblGrid>
              <a:tr h="491943">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FUNB</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Target</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algn="ctr" fontAlgn="b"/>
                      <a:r>
                        <a:rPr lang="en-GB" sz="2000" b="1" u="none" strike="noStrike" dirty="0">
                          <a:solidFill>
                            <a:schemeClr val="bg1"/>
                          </a:solidFill>
                          <a:effectLst/>
                          <a:latin typeface="Verdana" panose="020B0604030504040204" pitchFamily="34" charset="0"/>
                          <a:ea typeface="Verdana" panose="020B0604030504040204" pitchFamily="34" charset="0"/>
                        </a:rPr>
                        <a:t>March -26</a:t>
                      </a:r>
                      <a:endParaRPr lang="en-GB" sz="2000" b="1" i="0" u="none" strike="noStrike" dirty="0">
                        <a:solidFill>
                          <a:schemeClr val="bg1"/>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2159694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patients waiting for an outpatient follow-up (booked and not booked) who are delayed past their agreed target date (All Specialties)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75,944</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90904092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100% over their target date</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46,236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038944656"/>
                  </a:ext>
                </a:extLst>
              </a:tr>
              <a:tr h="596148">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Total number of patients waiting for a follow-up appointment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fontAlgn="b"/>
                      <a:r>
                        <a:rPr lang="en-GB" sz="2000" b="0" i="0" u="none" strike="noStrike" kern="1200" dirty="0">
                          <a:solidFill>
                            <a:schemeClr val="tx1"/>
                          </a:solidFill>
                          <a:effectLst/>
                          <a:latin typeface="Verdana" panose="020B0604030504040204" pitchFamily="34" charset="0"/>
                          <a:ea typeface="Verdana" panose="020B0604030504040204" pitchFamily="34" charset="0"/>
                          <a:cs typeface="+mn-cs"/>
                        </a:rPr>
                        <a:t>159,543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48607313"/>
                  </a:ext>
                </a:extLst>
              </a:tr>
              <a:tr h="644723">
                <a:tc>
                  <a:txBody>
                    <a:bodyPr/>
                    <a:lstStyle/>
                    <a:p>
                      <a:pPr algn="l" fontAlgn="b"/>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Mental Health &amp; Learning Disabilities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algn="ctr" defTabSz="1507937" rtl="0" eaLnBrk="1" fontAlgn="b" latinLnBrk="0" hangingPunct="1"/>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March – 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1171922428"/>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mental health assessments undertaken within (up to and including) 28 days from the date of receipt of referral</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C62"/>
                          </a:solidFill>
                          <a:effectLst/>
                          <a:latin typeface="Verdana" panose="020B0604030504040204" pitchFamily="34" charset="0"/>
                          <a:ea typeface="Verdana" panose="020B0604030504040204" pitchFamily="34" charset="0"/>
                          <a:cs typeface="+mn-cs"/>
                        </a:rPr>
                        <a:t>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535451781"/>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therapeutic interventions started within (up to and including) 28 days following an         assessment by LPMHSS </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87%</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146008944"/>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Percentage of patients waiting less than 26 weeks to start a psychological therapy in Specialist Adult Mental Health</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39.3%</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067557193"/>
                  </a:ext>
                </a:extLst>
              </a:tr>
              <a:tr h="532714">
                <a:tc>
                  <a:txBody>
                    <a:bodyPr/>
                    <a:lstStyle/>
                    <a:p>
                      <a:pPr algn="l" fontAlgn="b"/>
                      <a:r>
                        <a:rPr lang="en-GB" sz="2000" b="1" i="0" u="none" strike="noStrike" dirty="0">
                          <a:solidFill>
                            <a:schemeClr val="bg1"/>
                          </a:solidFill>
                          <a:effectLst/>
                          <a:latin typeface="Verdana" panose="020B0604030504040204" pitchFamily="34" charset="0"/>
                          <a:ea typeface="Verdana" panose="020B0604030504040204" pitchFamily="34" charset="0"/>
                        </a:rPr>
                        <a:t>Quality &amp; Safety</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Target</a:t>
                      </a:r>
                    </a:p>
                    <a:p>
                      <a:pPr algn="ctr" fontAlgn="b"/>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2000" b="1" u="none" strike="noStrike" kern="1200" dirty="0">
                          <a:solidFill>
                            <a:schemeClr val="bg1"/>
                          </a:solidFill>
                          <a:effectLst/>
                          <a:latin typeface="Verdana" panose="020B0604030504040204" pitchFamily="34" charset="0"/>
                          <a:ea typeface="Verdana" panose="020B0604030504040204" pitchFamily="34" charset="0"/>
                          <a:cs typeface="+mn-cs"/>
                        </a:rPr>
                        <a:t>March – 26</a:t>
                      </a:r>
                      <a:endParaRPr lang="en-GB" sz="1050" b="0" i="0" u="none" strike="noStrike" dirty="0">
                        <a:solidFill>
                          <a:srgbClr val="000000"/>
                        </a:solidFill>
                        <a:effectLst/>
                        <a:latin typeface="Verdana" panose="020B0604030504040204" pitchFamily="34" charset="0"/>
                        <a:ea typeface="Verdana" panose="020B0604030504040204" pitchFamily="34" charset="0"/>
                      </a:endParaRP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7EB0DE"/>
                    </a:solidFill>
                  </a:tcPr>
                </a:tc>
                <a:extLst>
                  <a:ext uri="{0D108BD9-81ED-4DB2-BD59-A6C34878D82A}">
                    <a16:rowId xmlns:a16="http://schemas.microsoft.com/office/drawing/2014/main" val="3329387615"/>
                  </a:ext>
                </a:extLst>
              </a:tr>
              <a:tr h="644723">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service user feedback experience responses on CIVICA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Monthly improvement</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B050"/>
                          </a:solidFill>
                          <a:effectLst/>
                          <a:latin typeface="Verdana" panose="020B0604030504040204" pitchFamily="34" charset="0"/>
                          <a:ea typeface="Verdana" panose="020B0604030504040204" pitchFamily="34" charset="0"/>
                          <a:cs typeface="+mn-cs"/>
                        </a:rPr>
                        <a:t>6,888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71937747"/>
                  </a:ext>
                </a:extLst>
              </a:tr>
              <a:tr h="532714">
                <a:tc>
                  <a:txBody>
                    <a:bodyPr/>
                    <a:lstStyle/>
                    <a:p>
                      <a:pPr marL="0" marR="0" lvl="0" indent="0" algn="l" defTabSz="1507937" rtl="0" eaLnBrk="1" fontAlgn="b"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Verdana" panose="020B0604030504040204" pitchFamily="34" charset="0"/>
                          <a:ea typeface="Verdana" panose="020B0604030504040204" pitchFamily="34" charset="0"/>
                        </a:rPr>
                        <a:t>Percentage of complaint responses sent within 30 working days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FF0000"/>
                          </a:solidFill>
                          <a:effectLst/>
                          <a:latin typeface="Verdana" panose="020B0604030504040204" pitchFamily="34" charset="0"/>
                          <a:ea typeface="Verdana" panose="020B0604030504040204" pitchFamily="34" charset="0"/>
                          <a:cs typeface="+mn-cs"/>
                        </a:rPr>
                        <a:t>55% (Jan-26)</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637433049"/>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Nationally Reported Incidents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8</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11600211"/>
                  </a:ext>
                </a:extLst>
              </a:tr>
              <a:tr h="532714">
                <a:tc>
                  <a:txBody>
                    <a:bodyPr/>
                    <a:lstStyle/>
                    <a:p>
                      <a:pPr algn="l" fontAlgn="b"/>
                      <a:r>
                        <a:rPr lang="en-GB" sz="2000" b="0" i="0" u="none" strike="noStrike" dirty="0">
                          <a:solidFill>
                            <a:srgbClr val="000000"/>
                          </a:solidFill>
                          <a:effectLst/>
                          <a:latin typeface="Verdana" panose="020B0604030504040204" pitchFamily="34" charset="0"/>
                          <a:ea typeface="Verdana" panose="020B0604030504040204" pitchFamily="34" charset="0"/>
                        </a:rPr>
                        <a:t>Number of New Never Events</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N/A</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1507937" rtl="0" eaLnBrk="1" fontAlgn="b" latinLnBrk="0" hangingPunct="1"/>
                      <a:r>
                        <a:rPr lang="en-GB" sz="2000" b="0" i="0" u="none" strike="noStrike" kern="1200" dirty="0">
                          <a:solidFill>
                            <a:srgbClr val="000000"/>
                          </a:solidFill>
                          <a:effectLst/>
                          <a:latin typeface="Verdana" panose="020B0604030504040204" pitchFamily="34" charset="0"/>
                          <a:ea typeface="Verdana" panose="020B0604030504040204" pitchFamily="34" charset="0"/>
                          <a:cs typeface="+mn-cs"/>
                        </a:rPr>
                        <a:t>0</a:t>
                      </a:r>
                    </a:p>
                  </a:txBody>
                  <a:tcPr marL="6347" marR="6347" marT="6347"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047900945"/>
                  </a:ext>
                </a:extLst>
              </a:tr>
            </a:tbl>
          </a:graphicData>
        </a:graphic>
      </p:graphicFrame>
      <p:pic>
        <p:nvPicPr>
          <p:cNvPr id="7" name="Picture 6">
            <a:extLst>
              <a:ext uri="{FF2B5EF4-FFF2-40B4-BE49-F238E27FC236}">
                <a16:creationId xmlns:a16="http://schemas.microsoft.com/office/drawing/2014/main" id="{A9B093F0-7EE2-A4ED-5679-FBCE7BF5189A}"/>
              </a:ext>
            </a:extLst>
          </p:cNvPr>
          <p:cNvPicPr>
            <a:picLocks noChangeAspect="1"/>
          </p:cNvPicPr>
          <p:nvPr/>
        </p:nvPicPr>
        <p:blipFill>
          <a:blip r:embed="rId2"/>
          <a:stretch>
            <a:fillRect/>
          </a:stretch>
        </p:blipFill>
        <p:spPr>
          <a:xfrm>
            <a:off x="3422518" y="9062242"/>
            <a:ext cx="13260651" cy="1066949"/>
          </a:xfrm>
          <a:prstGeom prst="rect">
            <a:avLst/>
          </a:prstGeom>
        </p:spPr>
      </p:pic>
      <p:sp>
        <p:nvSpPr>
          <p:cNvPr id="8" name="Oval 7">
            <a:extLst>
              <a:ext uri="{FF2B5EF4-FFF2-40B4-BE49-F238E27FC236}">
                <a16:creationId xmlns:a16="http://schemas.microsoft.com/office/drawing/2014/main" id="{417FF749-25E0-A960-FCB6-04BC1AAC989D}"/>
              </a:ext>
            </a:extLst>
          </p:cNvPr>
          <p:cNvSpPr/>
          <p:nvPr/>
        </p:nvSpPr>
        <p:spPr>
          <a:xfrm>
            <a:off x="14320044" y="2151498"/>
            <a:ext cx="614717" cy="531378"/>
          </a:xfrm>
          <a:prstGeom prst="ellipse">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TI</a:t>
            </a:r>
          </a:p>
        </p:txBody>
      </p:sp>
      <p:sp>
        <p:nvSpPr>
          <p:cNvPr id="9" name="Oval 8">
            <a:extLst>
              <a:ext uri="{FF2B5EF4-FFF2-40B4-BE49-F238E27FC236}">
                <a16:creationId xmlns:a16="http://schemas.microsoft.com/office/drawing/2014/main" id="{3CB7BBDF-7B2E-E18E-A878-3378C9804049}"/>
              </a:ext>
            </a:extLst>
          </p:cNvPr>
          <p:cNvSpPr/>
          <p:nvPr/>
        </p:nvSpPr>
        <p:spPr>
          <a:xfrm>
            <a:off x="14320044" y="3974458"/>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DE</a:t>
            </a:r>
          </a:p>
        </p:txBody>
      </p:sp>
      <p:sp>
        <p:nvSpPr>
          <p:cNvPr id="10" name="Oval 9">
            <a:extLst>
              <a:ext uri="{FF2B5EF4-FFF2-40B4-BE49-F238E27FC236}">
                <a16:creationId xmlns:a16="http://schemas.microsoft.com/office/drawing/2014/main" id="{CBD6AC5B-BA9E-C1F2-B358-4703824ACA79}"/>
              </a:ext>
            </a:extLst>
          </p:cNvPr>
          <p:cNvSpPr/>
          <p:nvPr/>
        </p:nvSpPr>
        <p:spPr>
          <a:xfrm>
            <a:off x="14320044" y="4623569"/>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DE</a:t>
            </a:r>
          </a:p>
        </p:txBody>
      </p:sp>
      <p:sp>
        <p:nvSpPr>
          <p:cNvPr id="11" name="Oval 10">
            <a:extLst>
              <a:ext uri="{FF2B5EF4-FFF2-40B4-BE49-F238E27FC236}">
                <a16:creationId xmlns:a16="http://schemas.microsoft.com/office/drawing/2014/main" id="{5ACFC8E6-7D10-BC9D-7B89-F3FDC67C3CAD}"/>
              </a:ext>
            </a:extLst>
          </p:cNvPr>
          <p:cNvSpPr/>
          <p:nvPr/>
        </p:nvSpPr>
        <p:spPr>
          <a:xfrm>
            <a:off x="14315593" y="5266040"/>
            <a:ext cx="641686" cy="584775"/>
          </a:xfrm>
          <a:prstGeom prst="ellipse">
            <a:avLst/>
          </a:prstGeom>
          <a:solidFill>
            <a:srgbClr val="0070C0"/>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DE</a:t>
            </a:r>
          </a:p>
        </p:txBody>
      </p:sp>
    </p:spTree>
    <p:extLst>
      <p:ext uri="{BB962C8B-B14F-4D97-AF65-F5344CB8AC3E}">
        <p14:creationId xmlns:p14="http://schemas.microsoft.com/office/powerpoint/2010/main" val="2793061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AD3DB-12D1-66D0-7468-12ACECB5B9A9}"/>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8D0EF5D-6E90-7D0A-8A92-C690D03BED64}"/>
              </a:ext>
            </a:extLst>
          </p:cNvPr>
          <p:cNvSpPr>
            <a:spLocks noGrp="1"/>
          </p:cNvSpPr>
          <p:nvPr>
            <p:ph idx="1"/>
          </p:nvPr>
        </p:nvSpPr>
        <p:spPr/>
        <p:txBody>
          <a:bodyPr/>
          <a:lstStyle/>
          <a:p>
            <a:r>
              <a:rPr lang="en-GB" sz="8000" b="1" dirty="0">
                <a:effectLst/>
                <a:latin typeface="Calibri" panose="020F0502020204030204" pitchFamily="34" charset="0"/>
                <a:ea typeface="Calibri" panose="020F0502020204030204" pitchFamily="34" charset="0"/>
              </a:rPr>
              <a:t>Unscheduled Care</a:t>
            </a:r>
          </a:p>
        </p:txBody>
      </p:sp>
    </p:spTree>
    <p:extLst>
      <p:ext uri="{BB962C8B-B14F-4D97-AF65-F5344CB8AC3E}">
        <p14:creationId xmlns:p14="http://schemas.microsoft.com/office/powerpoint/2010/main" val="1872658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D435C-58F5-B37F-6662-BA03D3AEB9D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EA1F596-575B-78BE-CDF5-13B71D376AC6}"/>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Oversight &amp; Escalation Update (Level 4) – Unscheduled Care</a:t>
            </a:r>
          </a:p>
        </p:txBody>
      </p:sp>
      <p:graphicFrame>
        <p:nvGraphicFramePr>
          <p:cNvPr id="3" name="Table 2">
            <a:extLst>
              <a:ext uri="{FF2B5EF4-FFF2-40B4-BE49-F238E27FC236}">
                <a16:creationId xmlns:a16="http://schemas.microsoft.com/office/drawing/2014/main" id="{7A0E2D35-FF52-33E2-D127-65C2B36BDE2A}"/>
              </a:ext>
            </a:extLst>
          </p:cNvPr>
          <p:cNvGraphicFramePr>
            <a:graphicFrameLocks noGrp="1"/>
          </p:cNvGraphicFramePr>
          <p:nvPr/>
        </p:nvGraphicFramePr>
        <p:xfrm>
          <a:off x="680244" y="930275"/>
          <a:ext cx="18973800" cy="1929575"/>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dirty="0">
                          <a:effectLst/>
                        </a:rPr>
                        <a:t>Current Performance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528449">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A continuous reduction of ambulance handovers over an hour of at least 11% in three consecutive months and maintained for 3 months (Based on quarter 2 and 3 2023 baseline).</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445 (35% increase)</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501 (11.2% increase)</a:t>
                      </a:r>
                    </a:p>
                    <a:p>
                      <a:pPr marL="342900" marR="0" lvl="0" indent="-342900" algn="l" defTabSz="1507937" rtl="0" eaLnBrk="1" fontAlgn="auto" latinLnBrk="0" hangingPunct="1">
                        <a:lnSpc>
                          <a:spcPct val="107000"/>
                        </a:lnSpc>
                        <a:spcBef>
                          <a:spcPts val="0"/>
                        </a:spcBef>
                        <a:spcAft>
                          <a:spcPts val="800"/>
                        </a:spcAft>
                        <a:buClrTx/>
                        <a:buSzTx/>
                        <a:buFont typeface="Symbol" panose="05050102010706020507" pitchFamily="18" charset="2"/>
                        <a:buChar char=""/>
                        <a:tabLst/>
                        <a:defRPr/>
                      </a:pPr>
                      <a:r>
                        <a:rPr lang="en-GB" sz="2000" dirty="0">
                          <a:effectLst/>
                          <a:latin typeface="Verdana" panose="020B0604030504040204" pitchFamily="34" charset="0"/>
                          <a:ea typeface="Calibri" panose="020F0502020204030204" pitchFamily="34" charset="0"/>
                          <a:cs typeface="Arial" panose="020B0604020202020204" pitchFamily="34" charset="0"/>
                        </a:rPr>
                        <a:t>March - </a:t>
                      </a:r>
                      <a:r>
                        <a:rPr lang="en-GB" sz="1800" b="0" dirty="0">
                          <a:solidFill>
                            <a:schemeClr val="tx1"/>
                          </a:solidFill>
                          <a:latin typeface="Verdana" panose="020B0604030504040204" pitchFamily="34" charset="0"/>
                          <a:ea typeface="Verdana" panose="020B0604030504040204" pitchFamily="34" charset="0"/>
                        </a:rPr>
                        <a:t>595 (18.8% increase)</a:t>
                      </a:r>
                    </a:p>
                  </a:txBody>
                  <a:tcPr marL="68580" marR="68580" marT="0" marB="0"/>
                </a:tc>
                <a:extLst>
                  <a:ext uri="{0D108BD9-81ED-4DB2-BD59-A6C34878D82A}">
                    <a16:rowId xmlns:a16="http://schemas.microsoft.com/office/drawing/2014/main" val="2347710139"/>
                  </a:ext>
                </a:extLst>
              </a:tr>
            </a:tbl>
          </a:graphicData>
        </a:graphic>
      </p:graphicFrame>
      <p:sp>
        <p:nvSpPr>
          <p:cNvPr id="5" name="TextBox 4">
            <a:extLst>
              <a:ext uri="{FF2B5EF4-FFF2-40B4-BE49-F238E27FC236}">
                <a16:creationId xmlns:a16="http://schemas.microsoft.com/office/drawing/2014/main" id="{A93C0A43-DC01-55C1-84E2-9DB3434DE6B7}"/>
              </a:ext>
            </a:extLst>
          </p:cNvPr>
          <p:cNvSpPr txBox="1"/>
          <p:nvPr/>
        </p:nvSpPr>
        <p:spPr>
          <a:xfrm>
            <a:off x="9454553" y="3228525"/>
            <a:ext cx="9982200" cy="698973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200" b="1" i="0" u="none" strike="noStrike" kern="1200" cap="none" spc="0" normalizeH="0" baseline="0" noProof="0" dirty="0">
                <a:ln>
                  <a:noFill/>
                </a:ln>
                <a:solidFill>
                  <a:srgbClr val="5B9BD5"/>
                </a:solidFill>
                <a:effectLst/>
                <a:uLnTx/>
                <a:uFillTx/>
                <a:latin typeface="Verdana" panose="020B0604030504040204" pitchFamily="34" charset="0"/>
                <a:ea typeface="Calibri" panose="020F0502020204030204" pitchFamily="34" charset="0"/>
                <a:cs typeface="Arial" panose="020B0604020202020204" pitchFamily="34" charset="0"/>
              </a:rPr>
              <a:t>Actions being taken to improve flow include: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prstClr val="black"/>
                </a:solidFill>
                <a:effectLst/>
                <a:uLnTx/>
                <a:uFillTx/>
                <a:latin typeface="Calibri" panose="020F0502020204030204"/>
                <a:ea typeface="+mn-ea"/>
                <a:cs typeface="+mn-cs"/>
              </a:rPr>
              <a:t>Clinical conversation before conveyance</a:t>
            </a: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 has now been agreed with WAST and will commence on the 18</a:t>
            </a:r>
            <a:r>
              <a:rPr kumimoji="0" lang="en-GB" sz="2200" b="0" i="0" u="none" strike="noStrike" kern="1200" cap="none" spc="0" normalizeH="0" baseline="30000" noProof="0" dirty="0">
                <a:ln>
                  <a:noFill/>
                </a:ln>
                <a:solidFill>
                  <a:prstClr val="black"/>
                </a:solidFill>
                <a:effectLst/>
                <a:uLnTx/>
                <a:uFillTx/>
                <a:latin typeface="Calibri" panose="020F0502020204030204"/>
                <a:ea typeface="+mn-ea"/>
                <a:cs typeface="+mn-cs"/>
              </a:rPr>
              <a:t>th</a:t>
            </a: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 May for all potential conveyances from care homes, with primary care providing rapid access to community services to support the avoidance of conveyances to hospitals.</a:t>
            </a:r>
            <a:endParaRPr kumimoji="0" lang="en-GB" sz="22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prstClr val="black"/>
                </a:solidFill>
                <a:effectLst/>
                <a:uLnTx/>
                <a:uFillTx/>
                <a:latin typeface="Calibri" panose="020F0502020204030204"/>
                <a:ea typeface="+mn-ea"/>
                <a:cs typeface="+mn-cs"/>
              </a:rPr>
              <a:t>Revised flow operating model: </a:t>
            </a: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The revised operating models implemented as part of the test of change in Morriston remain in place. However, increase in demand for emergency care, high levels of patient occupancy driven by medical bed day utilisation has challenged the Health Board’s ability to maintain flow and thus the level of ambulance handover performance achieved following the tests of change. The emergency pressures have tipped the Health Board into three formal Business Continuity incidents since January 2026, and outside of these periods, the level of escalation has remained high. These system pressures continue, however there is evidence to demonstrate that the improvements implemented in June 2025 continue to have impact. This position is further complicated with an increase in the Clinically Optimised patient cohort, which significantly impacts patient flow.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1" i="0" u="none" strike="noStrike" kern="1200" cap="none" spc="0" normalizeH="0" baseline="0" noProof="0" dirty="0">
                <a:ln>
                  <a:noFill/>
                </a:ln>
                <a:solidFill>
                  <a:prstClr val="black"/>
                </a:solidFill>
                <a:effectLst/>
                <a:uLnTx/>
                <a:uFillTx/>
                <a:latin typeface="Calibri" panose="020F0502020204030204"/>
                <a:ea typeface="+mn-ea"/>
                <a:cs typeface="+mn-cs"/>
              </a:rPr>
              <a:t>UEC capital redesign – </a:t>
            </a:r>
            <a:r>
              <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rPr>
              <a:t>The Health Board ambition to co-locate assessment functions in Morriston into one facility adjacent to tis he Emergency Department features as part of the capital plan. This remains a priority in terms of UEC service delivery however is dependent on Capital funding to progress. </a:t>
            </a:r>
          </a:p>
        </p:txBody>
      </p:sp>
      <p:pic>
        <p:nvPicPr>
          <p:cNvPr id="6" name="Picture 5">
            <a:extLst>
              <a:ext uri="{FF2B5EF4-FFF2-40B4-BE49-F238E27FC236}">
                <a16:creationId xmlns:a16="http://schemas.microsoft.com/office/drawing/2014/main" id="{97A692A9-DE6E-5F28-7004-8C217683F1AE}"/>
              </a:ext>
            </a:extLst>
          </p:cNvPr>
          <p:cNvPicPr>
            <a:picLocks noChangeAspect="1"/>
          </p:cNvPicPr>
          <p:nvPr/>
        </p:nvPicPr>
        <p:blipFill>
          <a:blip r:embed="rId2"/>
          <a:stretch>
            <a:fillRect/>
          </a:stretch>
        </p:blipFill>
        <p:spPr>
          <a:xfrm>
            <a:off x="451644" y="3500336"/>
            <a:ext cx="8592594" cy="4949165"/>
          </a:xfrm>
          <a:prstGeom prst="rect">
            <a:avLst/>
          </a:prstGeom>
        </p:spPr>
      </p:pic>
    </p:spTree>
    <p:extLst>
      <p:ext uri="{BB962C8B-B14F-4D97-AF65-F5344CB8AC3E}">
        <p14:creationId xmlns:p14="http://schemas.microsoft.com/office/powerpoint/2010/main" val="2265015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1CE35-2E7F-F87B-A3AB-C9C9D8BD1345}"/>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39C5804-D0A5-CE08-C5DC-6AF1E40B0084}"/>
              </a:ext>
            </a:extLst>
          </p:cNvPr>
          <p:cNvGraphicFramePr>
            <a:graphicFrameLocks noGrp="1"/>
          </p:cNvGraphicFramePr>
          <p:nvPr/>
        </p:nvGraphicFramePr>
        <p:xfrm>
          <a:off x="565944" y="777875"/>
          <a:ext cx="18973800" cy="1641689"/>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40112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dirty="0">
                          <a:effectLst/>
                        </a:rPr>
                        <a:t>Current Performance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240563">
                <a:tc>
                  <a:txBody>
                    <a:bodyPr/>
                    <a:lstStyle/>
                    <a:p>
                      <a:pPr marL="342900" lvl="0" indent="-342900">
                        <a:lnSpc>
                          <a:spcPct val="107000"/>
                        </a:lnSpc>
                        <a:buFont typeface="Symbol" panose="05050102010706020507" pitchFamily="18" charset="2"/>
                        <a:buChar char=""/>
                      </a:pPr>
                      <a:r>
                        <a:rPr lang="en-GB" sz="2400" dirty="0">
                          <a:effectLst/>
                        </a:rPr>
                        <a:t>Median time from arrival at an emergency department to assessment by a clinical decision maker should not exceed 60 minutes.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84.11%</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82.93%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March – 80.34%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bl>
          </a:graphicData>
        </a:graphic>
      </p:graphicFrame>
      <p:sp>
        <p:nvSpPr>
          <p:cNvPr id="4" name="TextBox 3">
            <a:extLst>
              <a:ext uri="{FF2B5EF4-FFF2-40B4-BE49-F238E27FC236}">
                <a16:creationId xmlns:a16="http://schemas.microsoft.com/office/drawing/2014/main" id="{D3AE1AB9-0437-80C1-34CF-F2E93FE66E53}"/>
              </a:ext>
            </a:extLst>
          </p:cNvPr>
          <p:cNvSpPr txBox="1"/>
          <p:nvPr/>
        </p:nvSpPr>
        <p:spPr>
          <a:xfrm>
            <a:off x="20570" y="3167"/>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Oversight &amp; Escalation Update (Level 4) – Unscheduled Care</a:t>
            </a:r>
          </a:p>
        </p:txBody>
      </p:sp>
      <p:pic>
        <p:nvPicPr>
          <p:cNvPr id="10" name="Picture 9">
            <a:extLst>
              <a:ext uri="{FF2B5EF4-FFF2-40B4-BE49-F238E27FC236}">
                <a16:creationId xmlns:a16="http://schemas.microsoft.com/office/drawing/2014/main" id="{A2B8FE3F-DFF7-4635-9FDA-AB859F9D6820}"/>
              </a:ext>
            </a:extLst>
          </p:cNvPr>
          <p:cNvPicPr>
            <a:picLocks noChangeAspect="1"/>
          </p:cNvPicPr>
          <p:nvPr/>
        </p:nvPicPr>
        <p:blipFill>
          <a:blip r:embed="rId2"/>
          <a:stretch>
            <a:fillRect/>
          </a:stretch>
        </p:blipFill>
        <p:spPr>
          <a:xfrm>
            <a:off x="540906" y="3735491"/>
            <a:ext cx="7505700" cy="4503420"/>
          </a:xfrm>
          <a:prstGeom prst="rect">
            <a:avLst/>
          </a:prstGeom>
        </p:spPr>
      </p:pic>
      <p:sp>
        <p:nvSpPr>
          <p:cNvPr id="2" name="TextBox 1">
            <a:extLst>
              <a:ext uri="{FF2B5EF4-FFF2-40B4-BE49-F238E27FC236}">
                <a16:creationId xmlns:a16="http://schemas.microsoft.com/office/drawing/2014/main" id="{73B6A7DA-AA4F-1294-189E-37C04D88D4BC}"/>
              </a:ext>
            </a:extLst>
          </p:cNvPr>
          <p:cNvSpPr txBox="1"/>
          <p:nvPr/>
        </p:nvSpPr>
        <p:spPr>
          <a:xfrm>
            <a:off x="8909843" y="2622986"/>
            <a:ext cx="10687483" cy="78175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5B9BD5"/>
                </a:solidFill>
                <a:effectLst/>
                <a:uLnTx/>
                <a:uFillTx/>
                <a:latin typeface="Calibri" panose="020F0502020204030204"/>
                <a:ea typeface="Verdana" panose="020B0604030504040204" pitchFamily="34" charset="0"/>
                <a:cs typeface="+mn-cs"/>
              </a:rPr>
              <a:t>Actions/Updates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80% of patients are triaged within 1 hour arrival at ED.  The mean time to first clinical review in ED, is not yet measurable within the UHB’s system, although operational intelligence suggests that the mean is often in excess of an hour.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The service are currently running a number of </a:t>
            </a:r>
            <a:r>
              <a:rPr kumimoji="0" lang="en-GB" sz="2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tests of change </a:t>
            </a:r>
            <a:r>
              <a:rPr kumimoji="0" lang="en-GB"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including Rapid Assessment by senior clinicians, and senior decision making at the point of care. However, due to clinical decision making and assessment area capacity constraints these can only run for a few hours a day and thus the results are inconclusive.  Intention is to create the requisite capacity by moving assessment demand away from the 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Full implementation of D2RA model </a:t>
            </a:r>
            <a:r>
              <a:rPr kumimoji="0" lang="en-GB"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 recent communications between the Health Board Chair and CEO and council leaders have enabled a reprioritisation of the work programme to deliver discharge pathways whereby more of the patient assessment occurs within the community. There is a plan to centralise discharge through transfer resources into the IDH to enable clinically prioritised activities Health Board wide including Rapid Access fast track services, front door turnaround where admission is not indicated and the development of pathway specific teams.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9812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7F4D0-39BA-189D-DA0C-6BBAB5A90037}"/>
            </a:ext>
          </a:extLst>
        </p:cNvPr>
        <p:cNvGrpSpPr/>
        <p:nvPr/>
      </p:nvGrpSpPr>
      <p:grpSpPr>
        <a:xfrm>
          <a:off x="0" y="0"/>
          <a:ext cx="0" cy="0"/>
          <a:chOff x="0" y="0"/>
          <a:chExt cx="0" cy="0"/>
        </a:xfrm>
      </p:grpSpPr>
      <p:cxnSp>
        <p:nvCxnSpPr>
          <p:cNvPr id="41" name="Straight Connector 40">
            <a:extLst>
              <a:ext uri="{FF2B5EF4-FFF2-40B4-BE49-F238E27FC236}">
                <a16:creationId xmlns:a16="http://schemas.microsoft.com/office/drawing/2014/main" id="{98D9B9FF-65A5-E86F-B6AF-5F936D174AC0}"/>
              </a:ext>
              <a:ext uri="{C183D7F6-B498-43B3-948B-1728B52AA6E4}">
                <adec:decorative xmlns:adec="http://schemas.microsoft.com/office/drawing/2017/decorative" val="1"/>
              </a:ext>
            </a:extLst>
          </p:cNvPr>
          <p:cNvCxnSpPr/>
          <p:nvPr/>
        </p:nvCxnSpPr>
        <p:spPr>
          <a:xfrm>
            <a:off x="1812890" y="503608"/>
            <a:ext cx="0" cy="118733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E526EEAC-139B-2C11-8A83-A8D46E3EDDDB}"/>
              </a:ext>
            </a:extLst>
          </p:cNvPr>
          <p:cNvPicPr>
            <a:picLocks noChangeAspect="1"/>
          </p:cNvPicPr>
          <p:nvPr/>
        </p:nvPicPr>
        <p:blipFill>
          <a:blip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39668" y="3077685"/>
            <a:ext cx="672359" cy="672359"/>
          </a:xfrm>
          <a:prstGeom prst="rect">
            <a:avLst/>
          </a:prstGeom>
        </p:spPr>
      </p:pic>
      <p:sp>
        <p:nvSpPr>
          <p:cNvPr id="21" name="Text Box">
            <a:hlinkClick r:id="rId5"/>
            <a:extLst>
              <a:ext uri="{FF2B5EF4-FFF2-40B4-BE49-F238E27FC236}">
                <a16:creationId xmlns:a16="http://schemas.microsoft.com/office/drawing/2014/main" id="{C9FB6FAF-D4CA-AD15-E7C6-90085D6BC512}"/>
              </a:ext>
            </a:extLst>
          </p:cNvPr>
          <p:cNvSpPr txBox="1">
            <a:spLocks noChangeArrowheads="1"/>
          </p:cNvSpPr>
          <p:nvPr/>
        </p:nvSpPr>
        <p:spPr bwMode="auto">
          <a:xfrm>
            <a:off x="1267048" y="5533128"/>
            <a:ext cx="1091685"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5"/>
            <a:extLst>
              <a:ext uri="{FF2B5EF4-FFF2-40B4-BE49-F238E27FC236}">
                <a16:creationId xmlns:a16="http://schemas.microsoft.com/office/drawing/2014/main" id="{ABD75469-D6A1-1283-B788-B44D94887BFA}"/>
              </a:ext>
            </a:extLst>
          </p:cNvPr>
          <p:cNvPicPr>
            <a:picLocks noChangeAspect="1"/>
          </p:cNvPicPr>
          <p:nvPr/>
        </p:nvPicPr>
        <p:blipFill>
          <a:blip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02569" y="5450985"/>
            <a:ext cx="672359" cy="672359"/>
          </a:xfrm>
          <a:prstGeom prst="rect">
            <a:avLst/>
          </a:prstGeom>
        </p:spPr>
      </p:pic>
      <p:sp>
        <p:nvSpPr>
          <p:cNvPr id="82" name="Text Box">
            <a:hlinkClick r:id="rId3"/>
            <a:extLst>
              <a:ext uri="{FF2B5EF4-FFF2-40B4-BE49-F238E27FC236}">
                <a16:creationId xmlns:a16="http://schemas.microsoft.com/office/drawing/2014/main" id="{38E31EFF-2644-AB9C-B3D3-C272C286E23D}"/>
              </a:ext>
            </a:extLst>
          </p:cNvPr>
          <p:cNvSpPr txBox="1">
            <a:spLocks noChangeArrowheads="1"/>
          </p:cNvSpPr>
          <p:nvPr/>
        </p:nvSpPr>
        <p:spPr bwMode="auto">
          <a:xfrm>
            <a:off x="1273607" y="8624898"/>
            <a:ext cx="1268349" cy="532958"/>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0D6232FA-9F1E-3A23-AD44-920CD28F92A7}"/>
              </a:ext>
            </a:extLst>
          </p:cNvPr>
          <p:cNvPicPr>
            <a:picLocks noChangeAspect="1"/>
          </p:cNvPicPr>
          <p:nvPr/>
        </p:nvPicPr>
        <p:blipFill>
          <a:blip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09129" y="8542755"/>
            <a:ext cx="672359" cy="672359"/>
          </a:xfrm>
          <a:prstGeom prst="rect">
            <a:avLst/>
          </a:prstGeom>
        </p:spPr>
      </p:pic>
      <p:sp>
        <p:nvSpPr>
          <p:cNvPr id="9" name="Text Box 980076608">
            <a:extLst>
              <a:ext uri="{FF2B5EF4-FFF2-40B4-BE49-F238E27FC236}">
                <a16:creationId xmlns:a16="http://schemas.microsoft.com/office/drawing/2014/main" id="{703C230B-3B52-54F1-384F-1A007361B618}"/>
              </a:ext>
            </a:extLst>
          </p:cNvPr>
          <p:cNvSpPr txBox="1">
            <a:spLocks noChangeArrowheads="1"/>
          </p:cNvSpPr>
          <p:nvPr/>
        </p:nvSpPr>
        <p:spPr bwMode="auto">
          <a:xfrm>
            <a:off x="1988422" y="606917"/>
            <a:ext cx="16850215" cy="866031"/>
          </a:xfrm>
          <a:prstGeom prst="rect">
            <a:avLst/>
          </a:prstGeom>
          <a:noFill/>
          <a:ln w="9525">
            <a:noFill/>
            <a:miter lim="800000"/>
            <a:headEnd/>
            <a:tailEnd/>
          </a:ln>
        </p:spPr>
        <p:txBody>
          <a:bodyPr rot="0" vert="horz" wrap="square" lIns="150791" tIns="75396" rIns="150791" bIns="75396" anchor="t" anchorCtr="0">
            <a:no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Pathways of Care Delay: Action &amp; Intervention</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64E0BB65-0716-BF8A-35F6-F669109F43DE}"/>
              </a:ext>
            </a:extLst>
          </p:cNvPr>
          <p:cNvSpPr>
            <a:spLocks noGrp="1"/>
          </p:cNvSpPr>
          <p:nvPr>
            <p:ph type="sldNum" sz="quarter" idx="12"/>
          </p:nvPr>
        </p:nvSpPr>
        <p:spPr>
          <a:xfrm>
            <a:off x="19565251" y="10930637"/>
            <a:ext cx="608119" cy="364755"/>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16</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A9914C8D-1D2D-8EC2-D5B2-EB58A1B6A63A}"/>
              </a:ext>
            </a:extLst>
          </p:cNvPr>
          <p:cNvSpPr/>
          <p:nvPr/>
        </p:nvSpPr>
        <p:spPr>
          <a:xfrm>
            <a:off x="504979" y="502776"/>
            <a:ext cx="1132379" cy="1188165"/>
          </a:xfrm>
          <a:prstGeom prst="ellipse">
            <a:avLst/>
          </a:prstGeom>
          <a:blipFill>
            <a:blip>
              <a:extLst>
                <a:ext uri="{96DAC541-7B7A-43D3-8B79-37D633B846F1}">
                  <asvg:svgBlip xmlns:asvg="http://schemas.microsoft.com/office/drawing/2016/SVG/main" r:embed="rId7"/>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C1C3F765-8455-9007-FCA4-19A41D30B578}"/>
              </a:ext>
            </a:extLst>
          </p:cNvPr>
          <p:cNvPicPr>
            <a:picLocks noChangeAspect="1"/>
          </p:cNvPicPr>
          <p:nvPr/>
        </p:nvPicPr>
        <p:blipFill>
          <a:blip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6198380" y="7612414"/>
            <a:ext cx="716747" cy="624818"/>
          </a:xfrm>
          <a:prstGeom prst="rect">
            <a:avLst/>
          </a:prstGeom>
        </p:spPr>
      </p:pic>
      <p:sp>
        <p:nvSpPr>
          <p:cNvPr id="7" name="Heading 2">
            <a:extLst>
              <a:ext uri="{FF2B5EF4-FFF2-40B4-BE49-F238E27FC236}">
                <a16:creationId xmlns:a16="http://schemas.microsoft.com/office/drawing/2014/main" id="{9517F709-AA00-292F-A02B-BED644538B4C}"/>
              </a:ext>
            </a:extLst>
          </p:cNvPr>
          <p:cNvSpPr txBox="1">
            <a:spLocks noChangeArrowheads="1"/>
          </p:cNvSpPr>
          <p:nvPr/>
        </p:nvSpPr>
        <p:spPr bwMode="auto">
          <a:xfrm>
            <a:off x="213457" y="8323944"/>
            <a:ext cx="19528890" cy="3093811"/>
          </a:xfrm>
          <a:prstGeom prst="rect">
            <a:avLst/>
          </a:prstGeom>
          <a:noFill/>
          <a:ln w="9525">
            <a:noFill/>
            <a:miter lim="800000"/>
            <a:headEnd/>
            <a:tailEnd/>
          </a:ln>
        </p:spPr>
        <p:txBody>
          <a:bodyPr rot="0" vert="horz" wrap="square" lIns="91440" tIns="45720" rIns="91440" bIns="4572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What have we done to achieve the positive reduction:</a:t>
            </a:r>
          </a:p>
          <a:p>
            <a:pPr marL="285750" indent="-285750">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The </a:t>
            </a:r>
            <a:r>
              <a:rPr lang="en-GB" sz="2000" dirty="0" err="1">
                <a:solidFill>
                  <a:prstClr val="black"/>
                </a:solidFill>
                <a:latin typeface="Verdana" panose="020B0604030504040204" pitchFamily="34" charset="0"/>
                <a:ea typeface="Verdana" panose="020B0604030504040204" pitchFamily="34" charset="0"/>
              </a:rPr>
              <a:t>PoCD</a:t>
            </a:r>
            <a:r>
              <a:rPr lang="en-GB" sz="2000" dirty="0">
                <a:solidFill>
                  <a:prstClr val="black"/>
                </a:solidFill>
                <a:latin typeface="Verdana" panose="020B0604030504040204" pitchFamily="34" charset="0"/>
                <a:ea typeface="Verdana" panose="020B0604030504040204" pitchFamily="34" charset="0"/>
              </a:rPr>
              <a:t> position continues to challenge patient flow, despite significant effort being invested in managing the Clinically Optimised patients, the outputs remain limited resulting in patients spending extended periods of time in hospital when they are deemed clinically optimised. </a:t>
            </a:r>
          </a:p>
          <a:p>
            <a:pPr marL="285750" indent="-285750">
              <a:buFont typeface="Arial" panose="020B0604020202020204" pitchFamily="34" charset="0"/>
              <a:buChar char="•"/>
            </a:pPr>
            <a:r>
              <a:rPr lang="en-GB" sz="2000" dirty="0">
                <a:solidFill>
                  <a:prstClr val="black"/>
                </a:solidFill>
                <a:latin typeface="Verdana" panose="020B0604030504040204" pitchFamily="34" charset="0"/>
                <a:ea typeface="Verdana" panose="020B0604030504040204" pitchFamily="34" charset="0"/>
              </a:rPr>
              <a:t>There is a shift in focus to elevate the delay related harm that is caused from extended hospital stay in this frail older patient cohort, and there is a proposal to implement the Deconditioning Early Warning Indicator tool (DEWI).</a:t>
            </a: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Focus on individuals waiting for reablement and those needing a LTPOC.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Adjusted Integrated Discharged Hub processes to better meet increased demand and acuity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Used existing escalation and coordination arrangements to manage system pace and complexity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Reduce Length Of Stay through improved Board Rounds and enhanced Multi-Disciplinary Team approach</a:t>
            </a:r>
            <a:endPar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pic>
        <p:nvPicPr>
          <p:cNvPr id="20" name="Graphic 19" descr="Bullseye with solid fill">
            <a:extLst>
              <a:ext uri="{FF2B5EF4-FFF2-40B4-BE49-F238E27FC236}">
                <a16:creationId xmlns:a16="http://schemas.microsoft.com/office/drawing/2014/main" id="{9E0EC0AB-0D6C-C72F-B04C-9D5DCAF54E2A}"/>
              </a:ext>
            </a:extLst>
          </p:cNvPr>
          <p:cNvPicPr>
            <a:picLocks noChangeAspect="1"/>
          </p:cNvPicPr>
          <p:nvPr/>
        </p:nvPicPr>
        <p:blipFill>
          <a:blip>
            <a:extLst>
              <a:ext uri="{96DAC541-7B7A-43D3-8B79-37D633B846F1}">
                <asvg:svgBlip xmlns:asvg="http://schemas.microsoft.com/office/drawing/2016/SVG/main" r:embed="rId8"/>
              </a:ext>
            </a:extLst>
          </a:blip>
          <a:stretch>
            <a:fillRect/>
          </a:stretch>
        </p:blipFill>
        <p:spPr>
          <a:xfrm>
            <a:off x="920344" y="6488770"/>
            <a:ext cx="731177" cy="731177"/>
          </a:xfrm>
          <a:prstGeom prst="rect">
            <a:avLst/>
          </a:prstGeom>
        </p:spPr>
      </p:pic>
      <p:pic>
        <p:nvPicPr>
          <p:cNvPr id="22" name="Graphic 21" descr="Bullseye with solid fill">
            <a:extLst>
              <a:ext uri="{FF2B5EF4-FFF2-40B4-BE49-F238E27FC236}">
                <a16:creationId xmlns:a16="http://schemas.microsoft.com/office/drawing/2014/main" id="{C88A1684-F131-5EE2-3127-3760F5D56842}"/>
              </a:ext>
            </a:extLst>
          </p:cNvPr>
          <p:cNvPicPr>
            <a:picLocks noChangeAspect="1"/>
          </p:cNvPicPr>
          <p:nvPr/>
        </p:nvPicPr>
        <p:blipFill>
          <a:blip>
            <a:extLst>
              <a:ext uri="{96DAC541-7B7A-43D3-8B79-37D633B846F1}">
                <asvg:svgBlip xmlns:asvg="http://schemas.microsoft.com/office/drawing/2016/SVG/main" r:embed="rId8"/>
              </a:ext>
            </a:extLst>
          </a:blip>
          <a:stretch>
            <a:fillRect/>
          </a:stretch>
        </p:blipFill>
        <p:spPr>
          <a:xfrm>
            <a:off x="8850545" y="6488769"/>
            <a:ext cx="780027" cy="731177"/>
          </a:xfrm>
          <a:prstGeom prst="rect">
            <a:avLst/>
          </a:prstGeom>
        </p:spPr>
      </p:pic>
      <p:graphicFrame>
        <p:nvGraphicFramePr>
          <p:cNvPr id="5" name="Table 4">
            <a:extLst>
              <a:ext uri="{FF2B5EF4-FFF2-40B4-BE49-F238E27FC236}">
                <a16:creationId xmlns:a16="http://schemas.microsoft.com/office/drawing/2014/main" id="{9E3B6869-0521-6380-1524-91FCCFFB1FE5}"/>
              </a:ext>
            </a:extLst>
          </p:cNvPr>
          <p:cNvGraphicFramePr>
            <a:graphicFrameLocks noGrp="1"/>
          </p:cNvGraphicFramePr>
          <p:nvPr>
            <p:extLst>
              <p:ext uri="{D42A27DB-BD31-4B8C-83A1-F6EECF244321}">
                <p14:modId xmlns:p14="http://schemas.microsoft.com/office/powerpoint/2010/main" val="1817082768"/>
              </p:ext>
            </p:extLst>
          </p:nvPr>
        </p:nvGraphicFramePr>
        <p:xfrm>
          <a:off x="10052844" y="3135749"/>
          <a:ext cx="9149556" cy="4214608"/>
        </p:xfrm>
        <a:graphic>
          <a:graphicData uri="http://schemas.openxmlformats.org/drawingml/2006/table">
            <a:tbl>
              <a:tblPr/>
              <a:tblGrid>
                <a:gridCol w="1371238">
                  <a:extLst>
                    <a:ext uri="{9D8B030D-6E8A-4147-A177-3AD203B41FA5}">
                      <a16:colId xmlns:a16="http://schemas.microsoft.com/office/drawing/2014/main" val="1801267775"/>
                    </a:ext>
                  </a:extLst>
                </a:gridCol>
                <a:gridCol w="1533612">
                  <a:extLst>
                    <a:ext uri="{9D8B030D-6E8A-4147-A177-3AD203B41FA5}">
                      <a16:colId xmlns:a16="http://schemas.microsoft.com/office/drawing/2014/main" val="2316852373"/>
                    </a:ext>
                  </a:extLst>
                </a:gridCol>
                <a:gridCol w="1570837">
                  <a:extLst>
                    <a:ext uri="{9D8B030D-6E8A-4147-A177-3AD203B41FA5}">
                      <a16:colId xmlns:a16="http://schemas.microsoft.com/office/drawing/2014/main" val="4094950006"/>
                    </a:ext>
                  </a:extLst>
                </a:gridCol>
                <a:gridCol w="1570837">
                  <a:extLst>
                    <a:ext uri="{9D8B030D-6E8A-4147-A177-3AD203B41FA5}">
                      <a16:colId xmlns:a16="http://schemas.microsoft.com/office/drawing/2014/main" val="2139180870"/>
                    </a:ext>
                  </a:extLst>
                </a:gridCol>
                <a:gridCol w="1551516">
                  <a:extLst>
                    <a:ext uri="{9D8B030D-6E8A-4147-A177-3AD203B41FA5}">
                      <a16:colId xmlns:a16="http://schemas.microsoft.com/office/drawing/2014/main" val="1753244442"/>
                    </a:ext>
                  </a:extLst>
                </a:gridCol>
                <a:gridCol w="1551516">
                  <a:extLst>
                    <a:ext uri="{9D8B030D-6E8A-4147-A177-3AD203B41FA5}">
                      <a16:colId xmlns:a16="http://schemas.microsoft.com/office/drawing/2014/main" val="97111688"/>
                    </a:ext>
                  </a:extLst>
                </a:gridCol>
              </a:tblGrid>
              <a:tr h="1071172">
                <a:tc>
                  <a:txBody>
                    <a:bodyPr/>
                    <a:lstStyle/>
                    <a:p>
                      <a:pPr algn="l" fontAlgn="b">
                        <a:buNone/>
                      </a:pPr>
                      <a:r>
                        <a:rPr lang="en-GB" sz="1800" b="1" i="0" u="none" strike="noStrike" dirty="0">
                          <a:solidFill>
                            <a:srgbClr val="104861"/>
                          </a:solidFill>
                          <a:effectLst/>
                          <a:latin typeface="Aptos Narrow" panose="020B0004020202020204" pitchFamily="34" charset="0"/>
                        </a:rPr>
                        <a:t>Site</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a:t>
                      </a:r>
                    </a:p>
                    <a:p>
                      <a:pPr algn="ctr" fontAlgn="b">
                        <a:buNone/>
                      </a:pPr>
                      <a:r>
                        <a:rPr lang="en-GB" sz="1800" b="1" i="0" u="none" strike="noStrike" dirty="0">
                          <a:solidFill>
                            <a:srgbClr val="104861"/>
                          </a:solidFill>
                          <a:effectLst/>
                          <a:latin typeface="Aptos Narrow" panose="020B0004020202020204" pitchFamily="34" charset="0"/>
                        </a:rPr>
                        <a:t>March 3rd</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a:t>
                      </a:r>
                    </a:p>
                    <a:p>
                      <a:pPr algn="ctr" fontAlgn="b">
                        <a:buNone/>
                      </a:pPr>
                      <a:r>
                        <a:rPr lang="en-GB" sz="1800" b="1" i="0" u="none" strike="noStrike" dirty="0">
                          <a:solidFill>
                            <a:srgbClr val="104861"/>
                          </a:solidFill>
                          <a:effectLst/>
                          <a:latin typeface="Aptos Narrow" panose="020B0004020202020204" pitchFamily="34" charset="0"/>
                        </a:rPr>
                        <a:t>March 10</a:t>
                      </a:r>
                      <a:r>
                        <a:rPr lang="en-GB" sz="1800" b="1" i="0" u="none" strike="noStrike" baseline="30000" dirty="0">
                          <a:solidFill>
                            <a:srgbClr val="104861"/>
                          </a:solidFill>
                          <a:effectLst/>
                          <a:latin typeface="Aptos Narrow" panose="020B0004020202020204" pitchFamily="34" charset="0"/>
                        </a:rPr>
                        <a:t>th</a:t>
                      </a:r>
                      <a:r>
                        <a:rPr lang="en-GB" sz="1800" b="1" i="0" u="none" strike="noStrike" dirty="0">
                          <a:solidFill>
                            <a:srgbClr val="104861"/>
                          </a:solidFill>
                          <a:effectLst/>
                          <a:latin typeface="Aptos Narrow" panose="020B0004020202020204" pitchFamily="34" charset="0"/>
                        </a:rPr>
                        <a:t> </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a:t>
                      </a:r>
                    </a:p>
                    <a:p>
                      <a:pPr algn="ctr" fontAlgn="b">
                        <a:buNone/>
                      </a:pPr>
                      <a:r>
                        <a:rPr lang="en-GB" sz="1800" b="1" i="0" u="none" strike="noStrike" dirty="0">
                          <a:solidFill>
                            <a:srgbClr val="104861"/>
                          </a:solidFill>
                          <a:effectLst/>
                          <a:latin typeface="Aptos Narrow" panose="020B0004020202020204" pitchFamily="34" charset="0"/>
                        </a:rPr>
                        <a:t>March 18</a:t>
                      </a:r>
                      <a:r>
                        <a:rPr lang="en-GB" sz="1800" b="1" i="0" u="none" strike="noStrike" baseline="30000" dirty="0">
                          <a:solidFill>
                            <a:srgbClr val="104861"/>
                          </a:solidFill>
                          <a:effectLst/>
                          <a:latin typeface="Aptos Narrow" panose="020B0004020202020204" pitchFamily="34" charset="0"/>
                        </a:rPr>
                        <a:t>th</a:t>
                      </a:r>
                      <a:r>
                        <a:rPr lang="en-GB" sz="1800" b="1" i="0" u="none" strike="noStrike" dirty="0">
                          <a:solidFill>
                            <a:srgbClr val="104861"/>
                          </a:solidFill>
                          <a:effectLst/>
                          <a:latin typeface="Aptos Narrow" panose="020B0004020202020204" pitchFamily="34" charset="0"/>
                        </a:rPr>
                        <a:t> </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Delayed Pathways of Care: </a:t>
                      </a:r>
                    </a:p>
                    <a:p>
                      <a:pPr algn="ctr" fontAlgn="b">
                        <a:buNone/>
                      </a:pPr>
                      <a:r>
                        <a:rPr lang="en-GB" sz="1800" b="1" i="0" u="none" strike="noStrike" dirty="0">
                          <a:solidFill>
                            <a:srgbClr val="104861"/>
                          </a:solidFill>
                          <a:effectLst/>
                          <a:latin typeface="Aptos Narrow" panose="020B0004020202020204" pitchFamily="34" charset="0"/>
                        </a:rPr>
                        <a:t>March 24</a:t>
                      </a:r>
                      <a:r>
                        <a:rPr lang="en-GB" sz="1800" b="1" i="0" u="none" strike="noStrike" baseline="30000" dirty="0">
                          <a:solidFill>
                            <a:srgbClr val="104861"/>
                          </a:solidFill>
                          <a:effectLst/>
                          <a:latin typeface="Aptos Narrow" panose="020B0004020202020204" pitchFamily="34" charset="0"/>
                        </a:rPr>
                        <a:t>th</a:t>
                      </a:r>
                      <a:r>
                        <a:rPr lang="en-GB" sz="1800" b="1" i="0" u="none" strike="noStrike" dirty="0">
                          <a:solidFill>
                            <a:srgbClr val="104861"/>
                          </a:solidFill>
                          <a:effectLst/>
                          <a:latin typeface="Aptos Narrow" panose="020B0004020202020204" pitchFamily="34" charset="0"/>
                        </a:rPr>
                        <a:t> </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tc>
                  <a:txBody>
                    <a:bodyPr/>
                    <a:lstStyle/>
                    <a:p>
                      <a:pPr marL="0" marR="0" lvl="0" indent="0" algn="ctr" defTabSz="1507937" rtl="0" eaLnBrk="1" fontAlgn="b" latinLnBrk="0" hangingPunct="1">
                        <a:lnSpc>
                          <a:spcPct val="100000"/>
                        </a:lnSpc>
                        <a:spcBef>
                          <a:spcPts val="0"/>
                        </a:spcBef>
                        <a:spcAft>
                          <a:spcPts val="0"/>
                        </a:spcAft>
                        <a:buClrTx/>
                        <a:buSzTx/>
                        <a:buFontTx/>
                        <a:buNone/>
                        <a:tabLst/>
                        <a:defRPr/>
                      </a:pPr>
                      <a:r>
                        <a:rPr lang="en-GB" sz="1800" b="1" i="0" u="none" strike="noStrike" dirty="0">
                          <a:solidFill>
                            <a:srgbClr val="104861"/>
                          </a:solidFill>
                          <a:effectLst/>
                          <a:latin typeface="Aptos Narrow" panose="020B0004020202020204" pitchFamily="34" charset="0"/>
                        </a:rPr>
                        <a:t>Delayed Pathways of Care: </a:t>
                      </a:r>
                    </a:p>
                    <a:p>
                      <a:pPr marL="0" marR="0" lvl="0" indent="0" algn="ctr" defTabSz="1507937" rtl="0" eaLnBrk="1" fontAlgn="b" latinLnBrk="0" hangingPunct="1">
                        <a:lnSpc>
                          <a:spcPct val="100000"/>
                        </a:lnSpc>
                        <a:spcBef>
                          <a:spcPts val="0"/>
                        </a:spcBef>
                        <a:spcAft>
                          <a:spcPts val="0"/>
                        </a:spcAft>
                        <a:buClrTx/>
                        <a:buSzTx/>
                        <a:buFontTx/>
                        <a:buNone/>
                        <a:tabLst/>
                        <a:defRPr/>
                      </a:pPr>
                      <a:r>
                        <a:rPr lang="en-GB" sz="1800" b="1" i="0" u="none" strike="noStrike" dirty="0">
                          <a:solidFill>
                            <a:srgbClr val="104861"/>
                          </a:solidFill>
                          <a:effectLst/>
                          <a:latin typeface="Aptos Narrow" panose="020B0004020202020204" pitchFamily="34" charset="0"/>
                        </a:rPr>
                        <a:t>March 31</a:t>
                      </a:r>
                      <a:r>
                        <a:rPr lang="en-GB" sz="1800" b="1" i="0" u="none" strike="noStrike" baseline="30000" dirty="0">
                          <a:solidFill>
                            <a:srgbClr val="104861"/>
                          </a:solidFill>
                          <a:effectLst/>
                          <a:latin typeface="Aptos Narrow" panose="020B0004020202020204" pitchFamily="34" charset="0"/>
                        </a:rPr>
                        <a:t>st</a:t>
                      </a:r>
                      <a:r>
                        <a:rPr lang="en-GB" sz="1800" b="1" i="0" u="none" strike="noStrike" dirty="0">
                          <a:solidFill>
                            <a:srgbClr val="104861"/>
                          </a:solidFill>
                          <a:effectLst/>
                          <a:latin typeface="Aptos Narrow" panose="020B0004020202020204" pitchFamily="34" charset="0"/>
                        </a:rPr>
                        <a:t>  </a:t>
                      </a:r>
                    </a:p>
                  </a:txBody>
                  <a:tcPr marL="6350" marR="6350" marT="6350" marB="0" anchor="b">
                    <a:lnL>
                      <a:noFill/>
                    </a:lnL>
                    <a:lnR>
                      <a:noFill/>
                    </a:lnR>
                    <a:lnT w="6350" cap="flat" cmpd="sng" algn="ctr">
                      <a:solidFill>
                        <a:srgbClr val="156082"/>
                      </a:solidFill>
                      <a:prstDash val="solid"/>
                      <a:round/>
                      <a:headEnd type="none" w="med" len="med"/>
                      <a:tailEnd type="none" w="med" len="med"/>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268287668"/>
                  </a:ext>
                </a:extLst>
              </a:tr>
              <a:tr h="538667">
                <a:tc>
                  <a:txBody>
                    <a:bodyPr/>
                    <a:lstStyle/>
                    <a:p>
                      <a:pPr algn="l" fontAlgn="b">
                        <a:buNone/>
                      </a:pPr>
                      <a:r>
                        <a:rPr lang="en-GB" sz="1800" b="0" i="0" u="none" strike="noStrike" dirty="0">
                          <a:solidFill>
                            <a:srgbClr val="104861"/>
                          </a:solidFill>
                          <a:effectLst/>
                          <a:latin typeface="Aptos Narrow" panose="020B0004020202020204" pitchFamily="34" charset="0"/>
                        </a:rPr>
                        <a:t>Learning Disabilities</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8</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8</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8</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8</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8</a:t>
                      </a:r>
                    </a:p>
                  </a:txBody>
                  <a:tcPr marL="6350" marR="6350" marT="6350" marB="0" anchor="b">
                    <a:lnL>
                      <a:noFill/>
                    </a:lnL>
                    <a:lnR>
                      <a:noFill/>
                    </a:lnR>
                    <a:lnT w="6350" cap="flat" cmpd="sng" algn="ctr">
                      <a:solidFill>
                        <a:srgbClr val="156082"/>
                      </a:solidFill>
                      <a:prstDash val="solid"/>
                      <a:round/>
                      <a:headEnd type="none" w="med" len="med"/>
                      <a:tailEnd type="none" w="med" len="med"/>
                    </a:lnT>
                    <a:lnB>
                      <a:noFill/>
                    </a:lnB>
                    <a:solidFill>
                      <a:srgbClr val="C0E6F5"/>
                    </a:solidFill>
                  </a:tcPr>
                </a:tc>
                <a:extLst>
                  <a:ext uri="{0D108BD9-81ED-4DB2-BD59-A6C34878D82A}">
                    <a16:rowId xmlns:a16="http://schemas.microsoft.com/office/drawing/2014/main" val="695663171"/>
                  </a:ext>
                </a:extLst>
              </a:tr>
              <a:tr h="85635">
                <a:tc>
                  <a:txBody>
                    <a:bodyPr/>
                    <a:lstStyle/>
                    <a:p>
                      <a:pPr algn="l" fontAlgn="b">
                        <a:buNone/>
                      </a:pPr>
                      <a:r>
                        <a:rPr lang="en-GB" sz="1800" b="0" i="0" u="none" strike="noStrike" dirty="0">
                          <a:solidFill>
                            <a:srgbClr val="104861"/>
                          </a:solidFill>
                          <a:effectLst/>
                          <a:latin typeface="Aptos Narrow" panose="020B0004020202020204" pitchFamily="34" charset="0"/>
                        </a:rPr>
                        <a:t>Mental Health</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32</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32</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28</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27</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26</a:t>
                      </a:r>
                    </a:p>
                  </a:txBody>
                  <a:tcPr marL="6350" marR="6350" marT="6350" marB="0" anchor="b">
                    <a:lnL>
                      <a:noFill/>
                    </a:lnL>
                    <a:lnR>
                      <a:noFill/>
                    </a:lnR>
                    <a:lnT>
                      <a:noFill/>
                    </a:lnT>
                    <a:lnB>
                      <a:noFill/>
                    </a:lnB>
                    <a:noFill/>
                  </a:tcPr>
                </a:tc>
                <a:extLst>
                  <a:ext uri="{0D108BD9-81ED-4DB2-BD59-A6C34878D82A}">
                    <a16:rowId xmlns:a16="http://schemas.microsoft.com/office/drawing/2014/main" val="115574637"/>
                  </a:ext>
                </a:extLst>
              </a:tr>
              <a:tr h="538667">
                <a:tc>
                  <a:txBody>
                    <a:bodyPr/>
                    <a:lstStyle/>
                    <a:p>
                      <a:pPr algn="l" fontAlgn="b">
                        <a:buNone/>
                      </a:pPr>
                      <a:r>
                        <a:rPr lang="en-GB" sz="1800" b="0" i="0" u="none" strike="noStrike" dirty="0">
                          <a:solidFill>
                            <a:srgbClr val="104861"/>
                          </a:solidFill>
                          <a:effectLst/>
                          <a:latin typeface="Aptos Narrow" panose="020B0004020202020204" pitchFamily="34" charset="0"/>
                        </a:rPr>
                        <a:t>Morriston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96</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111</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109</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107</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95</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3015176923"/>
                  </a:ext>
                </a:extLst>
              </a:tr>
              <a:tr h="804920">
                <a:tc>
                  <a:txBody>
                    <a:bodyPr/>
                    <a:lstStyle/>
                    <a:p>
                      <a:pPr algn="l" fontAlgn="b">
                        <a:buNone/>
                      </a:pPr>
                      <a:r>
                        <a:rPr lang="en-GB" sz="1800" b="0" i="0" u="none" strike="noStrike" dirty="0">
                          <a:solidFill>
                            <a:srgbClr val="104861"/>
                          </a:solidFill>
                          <a:effectLst/>
                          <a:latin typeface="Aptos Narrow" panose="020B0004020202020204" pitchFamily="34" charset="0"/>
                        </a:rPr>
                        <a:t>Neath Port Talbot Hospital</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33</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41</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41</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45</a:t>
                      </a:r>
                    </a:p>
                  </a:txBody>
                  <a:tcPr marL="6350" marR="6350" marT="6350" marB="0" anchor="b">
                    <a:lnL>
                      <a:noFill/>
                    </a:lnL>
                    <a:lnR>
                      <a:noFill/>
                    </a:lnR>
                    <a:lnT>
                      <a:noFill/>
                    </a:lnT>
                    <a:lnB>
                      <a:noFill/>
                    </a:lnB>
                    <a:noFill/>
                  </a:tcPr>
                </a:tc>
                <a:tc>
                  <a:txBody>
                    <a:bodyPr/>
                    <a:lstStyle/>
                    <a:p>
                      <a:pPr algn="ctr" fontAlgn="b">
                        <a:buNone/>
                      </a:pPr>
                      <a:r>
                        <a:rPr lang="en-GB" sz="1800" b="0" i="0" u="none" strike="noStrike" dirty="0">
                          <a:solidFill>
                            <a:srgbClr val="104861"/>
                          </a:solidFill>
                          <a:effectLst/>
                          <a:latin typeface="Aptos Narrow" panose="020B0004020202020204" pitchFamily="34" charset="0"/>
                        </a:rPr>
                        <a:t>41</a:t>
                      </a:r>
                    </a:p>
                  </a:txBody>
                  <a:tcPr marL="6350" marR="6350" marT="6350" marB="0" anchor="b">
                    <a:lnL>
                      <a:noFill/>
                    </a:lnL>
                    <a:lnR>
                      <a:noFill/>
                    </a:lnR>
                    <a:lnT>
                      <a:noFill/>
                    </a:lnT>
                    <a:lnB>
                      <a:noFill/>
                    </a:lnB>
                    <a:noFill/>
                  </a:tcPr>
                </a:tc>
                <a:extLst>
                  <a:ext uri="{0D108BD9-81ED-4DB2-BD59-A6C34878D82A}">
                    <a16:rowId xmlns:a16="http://schemas.microsoft.com/office/drawing/2014/main" val="3751295141"/>
                  </a:ext>
                </a:extLst>
              </a:tr>
              <a:tr h="538667">
                <a:tc>
                  <a:txBody>
                    <a:bodyPr/>
                    <a:lstStyle/>
                    <a:p>
                      <a:pPr algn="l" fontAlgn="b">
                        <a:buNone/>
                      </a:pPr>
                      <a:r>
                        <a:rPr lang="en-GB" sz="1800" b="0" i="0" u="none" strike="noStrike" dirty="0">
                          <a:solidFill>
                            <a:srgbClr val="104861"/>
                          </a:solidFill>
                          <a:effectLst/>
                          <a:latin typeface="Aptos Narrow" panose="020B0004020202020204" pitchFamily="34" charset="0"/>
                        </a:rPr>
                        <a:t>Singleton Hospital</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45</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41</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37</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39</a:t>
                      </a:r>
                    </a:p>
                  </a:txBody>
                  <a:tcPr marL="6350" marR="6350" marT="6350" marB="0" anchor="b">
                    <a:lnL>
                      <a:noFill/>
                    </a:lnL>
                    <a:lnR>
                      <a:noFill/>
                    </a:lnR>
                    <a:lnT>
                      <a:noFill/>
                    </a:lnT>
                    <a:lnB>
                      <a:noFill/>
                    </a:lnB>
                    <a:solidFill>
                      <a:srgbClr val="C0E6F5"/>
                    </a:solidFill>
                  </a:tcPr>
                </a:tc>
                <a:tc>
                  <a:txBody>
                    <a:bodyPr/>
                    <a:lstStyle/>
                    <a:p>
                      <a:pPr algn="ctr" fontAlgn="b">
                        <a:buNone/>
                      </a:pPr>
                      <a:r>
                        <a:rPr lang="en-GB" sz="1800" b="0" i="0" u="none" strike="noStrike" dirty="0">
                          <a:solidFill>
                            <a:srgbClr val="104861"/>
                          </a:solidFill>
                          <a:effectLst/>
                          <a:latin typeface="Aptos Narrow" panose="020B0004020202020204" pitchFamily="34" charset="0"/>
                        </a:rPr>
                        <a:t>37</a:t>
                      </a:r>
                    </a:p>
                  </a:txBody>
                  <a:tcPr marL="6350" marR="6350" marT="6350" marB="0" anchor="b">
                    <a:lnL>
                      <a:noFill/>
                    </a:lnL>
                    <a:lnR>
                      <a:noFill/>
                    </a:lnR>
                    <a:lnT>
                      <a:noFill/>
                    </a:lnT>
                    <a:lnB>
                      <a:noFill/>
                    </a:lnB>
                    <a:solidFill>
                      <a:srgbClr val="C0E6F5"/>
                    </a:solidFill>
                  </a:tcPr>
                </a:tc>
                <a:extLst>
                  <a:ext uri="{0D108BD9-81ED-4DB2-BD59-A6C34878D82A}">
                    <a16:rowId xmlns:a16="http://schemas.microsoft.com/office/drawing/2014/main" val="928873691"/>
                  </a:ext>
                </a:extLst>
              </a:tr>
              <a:tr h="336028">
                <a:tc>
                  <a:txBody>
                    <a:bodyPr/>
                    <a:lstStyle/>
                    <a:p>
                      <a:pPr algn="l" fontAlgn="b">
                        <a:buNone/>
                      </a:pPr>
                      <a:r>
                        <a:rPr lang="en-GB" sz="1800" b="1" i="0" u="none" strike="noStrike">
                          <a:solidFill>
                            <a:srgbClr val="104861"/>
                          </a:solidFill>
                          <a:effectLst/>
                          <a:latin typeface="Aptos Narrow" panose="020B0004020202020204" pitchFamily="34" charset="0"/>
                        </a:rPr>
                        <a:t>Total</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214</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233</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223</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226</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ctr" fontAlgn="b">
                        <a:buNone/>
                      </a:pPr>
                      <a:r>
                        <a:rPr lang="en-GB" sz="1800" b="1" i="0" u="none" strike="noStrike" dirty="0">
                          <a:solidFill>
                            <a:srgbClr val="104861"/>
                          </a:solidFill>
                          <a:effectLst/>
                          <a:latin typeface="Aptos Narrow" panose="020B0004020202020204" pitchFamily="34" charset="0"/>
                        </a:rPr>
                        <a:t>207</a:t>
                      </a:r>
                    </a:p>
                  </a:txBody>
                  <a:tcPr marL="6350" marR="6350" marT="6350" marB="0" anchor="b">
                    <a:lnL>
                      <a:noFill/>
                    </a:lnL>
                    <a:lnR>
                      <a:noFill/>
                    </a:lnR>
                    <a:lnT>
                      <a:noFill/>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3355778579"/>
                  </a:ext>
                </a:extLst>
              </a:tr>
            </a:tbl>
          </a:graphicData>
        </a:graphic>
      </p:graphicFrame>
      <p:pic>
        <p:nvPicPr>
          <p:cNvPr id="8" name="Picture 7">
            <a:extLst>
              <a:ext uri="{FF2B5EF4-FFF2-40B4-BE49-F238E27FC236}">
                <a16:creationId xmlns:a16="http://schemas.microsoft.com/office/drawing/2014/main" id="{CE213D6B-62B8-791B-FB3D-5CCECB06A8FA}"/>
              </a:ext>
            </a:extLst>
          </p:cNvPr>
          <p:cNvPicPr>
            <a:picLocks noChangeAspect="1"/>
          </p:cNvPicPr>
          <p:nvPr/>
        </p:nvPicPr>
        <p:blipFill>
          <a:blip r:embed="rId9"/>
          <a:stretch>
            <a:fillRect/>
          </a:stretch>
        </p:blipFill>
        <p:spPr>
          <a:xfrm>
            <a:off x="1071168" y="3206385"/>
            <a:ext cx="7515559" cy="4128836"/>
          </a:xfrm>
          <a:prstGeom prst="rect">
            <a:avLst/>
          </a:prstGeom>
        </p:spPr>
      </p:pic>
      <p:graphicFrame>
        <p:nvGraphicFramePr>
          <p:cNvPr id="2" name="Table 1">
            <a:extLst>
              <a:ext uri="{FF2B5EF4-FFF2-40B4-BE49-F238E27FC236}">
                <a16:creationId xmlns:a16="http://schemas.microsoft.com/office/drawing/2014/main" id="{167B9359-4CAD-949D-84E1-EF9902DD4922}"/>
              </a:ext>
            </a:extLst>
          </p:cNvPr>
          <p:cNvGraphicFramePr>
            <a:graphicFrameLocks noGrp="1"/>
          </p:cNvGraphicFramePr>
          <p:nvPr>
            <p:extLst>
              <p:ext uri="{D42A27DB-BD31-4B8C-83A1-F6EECF244321}">
                <p14:modId xmlns:p14="http://schemas.microsoft.com/office/powerpoint/2010/main" val="1174636794"/>
              </p:ext>
            </p:extLst>
          </p:nvPr>
        </p:nvGraphicFramePr>
        <p:xfrm>
          <a:off x="842353" y="890919"/>
          <a:ext cx="18973800" cy="1826667"/>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861044139"/>
                    </a:ext>
                  </a:extLst>
                </a:gridCol>
                <a:gridCol w="8200191">
                  <a:extLst>
                    <a:ext uri="{9D8B030D-6E8A-4147-A177-3AD203B41FA5}">
                      <a16:colId xmlns:a16="http://schemas.microsoft.com/office/drawing/2014/main" val="3056220489"/>
                    </a:ext>
                  </a:extLst>
                </a:gridCol>
              </a:tblGrid>
              <a:tr h="572756">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c>
                  <a:txBody>
                    <a:bodyPr/>
                    <a:lstStyle/>
                    <a:p>
                      <a:pPr marL="228600">
                        <a:lnSpc>
                          <a:spcPct val="107000"/>
                        </a:lnSpc>
                        <a:spcAft>
                          <a:spcPts val="800"/>
                        </a:spcAft>
                        <a:buNone/>
                      </a:pPr>
                      <a:r>
                        <a:rPr lang="en-GB" sz="2400" dirty="0">
                          <a:effectLst/>
                        </a:rPr>
                        <a:t>Current Performance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1223908043"/>
                  </a:ext>
                </a:extLst>
              </a:tr>
              <a:tr h="1253911">
                <a:tc>
                  <a:txBody>
                    <a:bodyPr/>
                    <a:lstStyle/>
                    <a:p>
                      <a:pPr marL="342900" lvl="0" indent="-342900">
                        <a:lnSpc>
                          <a:spcPct val="107000"/>
                        </a:lnSpc>
                        <a:buFont typeface="Symbol" panose="05050102010706020507" pitchFamily="18" charset="2"/>
                        <a:buChar char=""/>
                      </a:pPr>
                      <a:r>
                        <a:rPr lang="en-GB" sz="2400" dirty="0">
                          <a:effectLst/>
                        </a:rPr>
                        <a:t>A continuous reduction in delayed pathways of care of 5% for three consecutive months and then maintained for three months (based on Oct-Dec 23 baseline).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175 (In target)</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200</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March - 223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33404285"/>
                  </a:ext>
                </a:extLst>
              </a:tr>
            </a:tbl>
          </a:graphicData>
        </a:graphic>
      </p:graphicFrame>
      <p:cxnSp>
        <p:nvCxnSpPr>
          <p:cNvPr id="3" name="Straight Connector 2">
            <a:extLst>
              <a:ext uri="{FF2B5EF4-FFF2-40B4-BE49-F238E27FC236}">
                <a16:creationId xmlns:a16="http://schemas.microsoft.com/office/drawing/2014/main" id="{CE7C30A7-C096-8294-0903-6CF0015CA2A9}"/>
              </a:ext>
            </a:extLst>
          </p:cNvPr>
          <p:cNvCxnSpPr/>
          <p:nvPr/>
        </p:nvCxnSpPr>
        <p:spPr>
          <a:xfrm>
            <a:off x="65514" y="8237232"/>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019061F-A0E4-EB26-951D-C313B5FD5913}"/>
              </a:ext>
            </a:extLst>
          </p:cNvPr>
          <p:cNvSpPr txBox="1"/>
          <p:nvPr/>
        </p:nvSpPr>
        <p:spPr>
          <a:xfrm>
            <a:off x="20570" y="3167"/>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Oversight &amp; Escalation Update (Level 4) – Unscheduled Care</a:t>
            </a:r>
          </a:p>
        </p:txBody>
      </p:sp>
    </p:spTree>
    <p:extLst>
      <p:ext uri="{BB962C8B-B14F-4D97-AF65-F5344CB8AC3E}">
        <p14:creationId xmlns:p14="http://schemas.microsoft.com/office/powerpoint/2010/main" val="1043206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A7CE-8BE2-9AD2-AEE8-54FE0375DB7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6A12A14F-276A-2CA0-A54F-CED70B9C0099}"/>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10917471-56BA-6302-FBFB-ACFA8895BFF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22C3864E-6B18-5955-C6E0-BAB223107F0D}"/>
              </a:ext>
            </a:extLst>
          </p:cNvPr>
          <p:cNvPicPr>
            <a:picLocks noChangeAspect="1"/>
          </p:cNvPicPr>
          <p:nvPr/>
        </p:nvPicPr>
        <p:blipFill>
          <a:blip r:embed="rId2"/>
          <a:stretch>
            <a:fillRect/>
          </a:stretch>
        </p:blipFill>
        <p:spPr>
          <a:xfrm>
            <a:off x="572738" y="2542312"/>
            <a:ext cx="5907790" cy="3467769"/>
          </a:xfrm>
          <a:prstGeom prst="rect">
            <a:avLst/>
          </a:prstGeom>
        </p:spPr>
      </p:pic>
      <p:pic>
        <p:nvPicPr>
          <p:cNvPr id="9" name="Picture 8">
            <a:extLst>
              <a:ext uri="{FF2B5EF4-FFF2-40B4-BE49-F238E27FC236}">
                <a16:creationId xmlns:a16="http://schemas.microsoft.com/office/drawing/2014/main" id="{BAE67DEC-ACC5-4806-34BC-637FAE042223}"/>
              </a:ext>
            </a:extLst>
          </p:cNvPr>
          <p:cNvPicPr>
            <a:picLocks noChangeAspect="1"/>
          </p:cNvPicPr>
          <p:nvPr/>
        </p:nvPicPr>
        <p:blipFill>
          <a:blip r:embed="rId3"/>
          <a:stretch>
            <a:fillRect/>
          </a:stretch>
        </p:blipFill>
        <p:spPr>
          <a:xfrm>
            <a:off x="6681481" y="2546837"/>
            <a:ext cx="5754609" cy="3383804"/>
          </a:xfrm>
          <a:prstGeom prst="rect">
            <a:avLst/>
          </a:prstGeom>
        </p:spPr>
      </p:pic>
      <p:pic>
        <p:nvPicPr>
          <p:cNvPr id="12" name="Picture 11">
            <a:extLst>
              <a:ext uri="{FF2B5EF4-FFF2-40B4-BE49-F238E27FC236}">
                <a16:creationId xmlns:a16="http://schemas.microsoft.com/office/drawing/2014/main" id="{8C726414-7334-82FC-4288-B82AB43A5846}"/>
              </a:ext>
            </a:extLst>
          </p:cNvPr>
          <p:cNvPicPr>
            <a:picLocks noChangeAspect="1"/>
          </p:cNvPicPr>
          <p:nvPr/>
        </p:nvPicPr>
        <p:blipFill>
          <a:blip r:embed="rId4"/>
          <a:stretch>
            <a:fillRect/>
          </a:stretch>
        </p:blipFill>
        <p:spPr>
          <a:xfrm>
            <a:off x="685004" y="6105239"/>
            <a:ext cx="5630924" cy="3441212"/>
          </a:xfrm>
          <a:prstGeom prst="rect">
            <a:avLst/>
          </a:prstGeom>
        </p:spPr>
      </p:pic>
      <p:pic>
        <p:nvPicPr>
          <p:cNvPr id="21" name="Picture 20">
            <a:extLst>
              <a:ext uri="{FF2B5EF4-FFF2-40B4-BE49-F238E27FC236}">
                <a16:creationId xmlns:a16="http://schemas.microsoft.com/office/drawing/2014/main" id="{CAFA3728-4541-B7F8-2CC1-3F19983B9866}"/>
              </a:ext>
            </a:extLst>
          </p:cNvPr>
          <p:cNvPicPr>
            <a:picLocks noChangeAspect="1"/>
          </p:cNvPicPr>
          <p:nvPr/>
        </p:nvPicPr>
        <p:blipFill>
          <a:blip r:embed="rId5"/>
          <a:stretch>
            <a:fillRect/>
          </a:stretch>
        </p:blipFill>
        <p:spPr>
          <a:xfrm>
            <a:off x="13046901" y="2526069"/>
            <a:ext cx="6096521" cy="3642550"/>
          </a:xfrm>
          <a:prstGeom prst="rect">
            <a:avLst/>
          </a:prstGeom>
        </p:spPr>
      </p:pic>
      <p:pic>
        <p:nvPicPr>
          <p:cNvPr id="23" name="Picture 22">
            <a:extLst>
              <a:ext uri="{FF2B5EF4-FFF2-40B4-BE49-F238E27FC236}">
                <a16:creationId xmlns:a16="http://schemas.microsoft.com/office/drawing/2014/main" id="{36A9E55D-EEB9-5D96-A44D-DE4740030F87}"/>
              </a:ext>
            </a:extLst>
          </p:cNvPr>
          <p:cNvPicPr>
            <a:picLocks noChangeAspect="1"/>
          </p:cNvPicPr>
          <p:nvPr/>
        </p:nvPicPr>
        <p:blipFill>
          <a:blip r:embed="rId6"/>
          <a:stretch>
            <a:fillRect/>
          </a:stretch>
        </p:blipFill>
        <p:spPr>
          <a:xfrm>
            <a:off x="6681481" y="6057669"/>
            <a:ext cx="6057482" cy="3420297"/>
          </a:xfrm>
          <a:prstGeom prst="rect">
            <a:avLst/>
          </a:prstGeom>
        </p:spPr>
      </p:pic>
      <p:pic>
        <p:nvPicPr>
          <p:cNvPr id="24" name="Picture 23">
            <a:extLst>
              <a:ext uri="{FF2B5EF4-FFF2-40B4-BE49-F238E27FC236}">
                <a16:creationId xmlns:a16="http://schemas.microsoft.com/office/drawing/2014/main" id="{2EA2EA06-4A0C-1681-7F95-AD241E0DCF89}"/>
              </a:ext>
            </a:extLst>
          </p:cNvPr>
          <p:cNvPicPr>
            <a:picLocks noChangeAspect="1"/>
          </p:cNvPicPr>
          <p:nvPr/>
        </p:nvPicPr>
        <p:blipFill>
          <a:blip r:embed="rId7"/>
          <a:stretch>
            <a:fillRect/>
          </a:stretch>
        </p:blipFill>
        <p:spPr>
          <a:xfrm>
            <a:off x="13247885" y="6105239"/>
            <a:ext cx="6057482" cy="3420296"/>
          </a:xfrm>
          <a:prstGeom prst="rect">
            <a:avLst/>
          </a:prstGeom>
        </p:spPr>
      </p:pic>
      <p:cxnSp>
        <p:nvCxnSpPr>
          <p:cNvPr id="5" name="Straight Connector 4">
            <a:extLst>
              <a:ext uri="{FF2B5EF4-FFF2-40B4-BE49-F238E27FC236}">
                <a16:creationId xmlns:a16="http://schemas.microsoft.com/office/drawing/2014/main" id="{0A95906C-9CE6-6FF4-ACD0-4E6068C474D0}"/>
              </a:ext>
            </a:extLst>
          </p:cNvPr>
          <p:cNvCxnSpPr/>
          <p:nvPr/>
        </p:nvCxnSpPr>
        <p:spPr>
          <a:xfrm>
            <a:off x="0" y="979888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8DB8CB6-6203-9A3B-693B-89B519A184E0}"/>
              </a:ext>
            </a:extLst>
          </p:cNvPr>
          <p:cNvSpPr txBox="1"/>
          <p:nvPr/>
        </p:nvSpPr>
        <p:spPr>
          <a:xfrm>
            <a:off x="212810" y="9840160"/>
            <a:ext cx="19583400" cy="15081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Seen deterioration in our KPI – ED activity stayed same, overall increase in bed occupancy and COP post Christmas negatively impacting flow</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Taking forward quality improvement on improving frailty, rehabilitation and COP pathways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Sickness and Absence continues to affect effectiveness of ACT &amp; OPAU key clinical services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graphicFrame>
        <p:nvGraphicFramePr>
          <p:cNvPr id="8" name="Table 7">
            <a:extLst>
              <a:ext uri="{FF2B5EF4-FFF2-40B4-BE49-F238E27FC236}">
                <a16:creationId xmlns:a16="http://schemas.microsoft.com/office/drawing/2014/main" id="{C86EC697-CC3B-B435-ED47-C5D5A77ABDFC}"/>
              </a:ext>
            </a:extLst>
          </p:cNvPr>
          <p:cNvGraphicFramePr>
            <a:graphicFrameLocks noGrp="1"/>
          </p:cNvGraphicFramePr>
          <p:nvPr>
            <p:extLst>
              <p:ext uri="{D42A27DB-BD31-4B8C-83A1-F6EECF244321}">
                <p14:modId xmlns:p14="http://schemas.microsoft.com/office/powerpoint/2010/main" val="1548582980"/>
              </p:ext>
            </p:extLst>
          </p:nvPr>
        </p:nvGraphicFramePr>
        <p:xfrm>
          <a:off x="565944" y="739599"/>
          <a:ext cx="18973800" cy="1645703"/>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20539615"/>
                    </a:ext>
                  </a:extLst>
                </a:gridCol>
                <a:gridCol w="8200191">
                  <a:extLst>
                    <a:ext uri="{9D8B030D-6E8A-4147-A177-3AD203B41FA5}">
                      <a16:colId xmlns:a16="http://schemas.microsoft.com/office/drawing/2014/main" val="2556423786"/>
                    </a:ext>
                  </a:extLst>
                </a:gridCol>
              </a:tblGrid>
              <a:tr h="481621">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c>
                  <a:txBody>
                    <a:bodyPr/>
                    <a:lstStyle/>
                    <a:p>
                      <a:pPr marL="228600">
                        <a:lnSpc>
                          <a:spcPct val="107000"/>
                        </a:lnSpc>
                        <a:spcAft>
                          <a:spcPts val="800"/>
                        </a:spcAft>
                        <a:buNone/>
                      </a:pPr>
                      <a:r>
                        <a:rPr lang="en-GB" sz="2400" dirty="0">
                          <a:effectLst/>
                        </a:rPr>
                        <a:t>Current Performance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1132261469"/>
                  </a:ext>
                </a:extLst>
              </a:tr>
              <a:tr h="1068658">
                <a:tc>
                  <a:txBody>
                    <a:bodyPr/>
                    <a:lstStyle/>
                    <a:p>
                      <a:pPr marL="342900" lvl="0" indent="-342900">
                        <a:lnSpc>
                          <a:spcPct val="107000"/>
                        </a:lnSpc>
                        <a:buFont typeface="Symbol" panose="05050102010706020507" pitchFamily="18" charset="2"/>
                        <a:buChar char=""/>
                      </a:pPr>
                      <a:r>
                        <a:rPr lang="en-GB" sz="2400" dirty="0">
                          <a:solidFill>
                            <a:schemeClr val="bg1"/>
                          </a:solidFill>
                          <a:effectLst/>
                        </a:rPr>
                        <a:t>Continuous improvement towards no more than 7% of patients waiting over 12 hours at each individual site and across the health board.</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11.66%</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11.86%</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March – 11.26%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2306286"/>
                  </a:ext>
                </a:extLst>
              </a:tr>
            </a:tbl>
          </a:graphicData>
        </a:graphic>
      </p:graphicFrame>
      <p:sp>
        <p:nvSpPr>
          <p:cNvPr id="10" name="TextBox 9">
            <a:extLst>
              <a:ext uri="{FF2B5EF4-FFF2-40B4-BE49-F238E27FC236}">
                <a16:creationId xmlns:a16="http://schemas.microsoft.com/office/drawing/2014/main" id="{8B6E30CC-D995-B94E-6D8E-F8C32ABA6079}"/>
              </a:ext>
            </a:extLst>
          </p:cNvPr>
          <p:cNvSpPr txBox="1"/>
          <p:nvPr/>
        </p:nvSpPr>
        <p:spPr>
          <a:xfrm>
            <a:off x="-21305" y="29003"/>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Oversight &amp; Escalation Update (Level 4) – Unscheduled Care</a:t>
            </a:r>
          </a:p>
        </p:txBody>
      </p:sp>
      <p:sp>
        <p:nvSpPr>
          <p:cNvPr id="16" name="Rectangle: Rounded Corners 15">
            <a:hlinkClick r:id="rId8"/>
            <a:extLst>
              <a:ext uri="{FF2B5EF4-FFF2-40B4-BE49-F238E27FC236}">
                <a16:creationId xmlns:a16="http://schemas.microsoft.com/office/drawing/2014/main" id="{0BD497C0-0353-9B1B-9471-F58F438D2E15}"/>
              </a:ext>
            </a:extLst>
          </p:cNvPr>
          <p:cNvSpPr/>
          <p:nvPr/>
        </p:nvSpPr>
        <p:spPr>
          <a:xfrm>
            <a:off x="17136144" y="17159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8" name="Graphic 17" descr="Cursor with solid fill">
            <a:extLst>
              <a:ext uri="{FF2B5EF4-FFF2-40B4-BE49-F238E27FC236}">
                <a16:creationId xmlns:a16="http://schemas.microsoft.com/office/drawing/2014/main" id="{F2954D28-8C96-E048-AD4F-F5F591880351}"/>
              </a:ext>
            </a:extLst>
          </p:cNvPr>
          <p:cNvPicPr>
            <a:picLocks noChangeAspect="1"/>
          </p:cNvPicPr>
          <p:nvPr/>
        </p:nvPicPr>
        <p:blipFill>
          <a:blip>
            <a:extLst>
              <a:ext uri="{96DAC541-7B7A-43D3-8B79-37D633B846F1}">
                <asvg:svgBlip xmlns:asvg="http://schemas.microsoft.com/office/drawing/2016/SVG/main" r:embed="rId9"/>
              </a:ext>
            </a:extLst>
          </a:blip>
          <a:stretch>
            <a:fillRect/>
          </a:stretch>
        </p:blipFill>
        <p:spPr>
          <a:xfrm>
            <a:off x="17136144" y="118765"/>
            <a:ext cx="914400" cy="914400"/>
          </a:xfrm>
          <a:prstGeom prst="rect">
            <a:avLst/>
          </a:prstGeom>
        </p:spPr>
      </p:pic>
      <p:sp>
        <p:nvSpPr>
          <p:cNvPr id="17" name="TextBox 16">
            <a:extLst>
              <a:ext uri="{FF2B5EF4-FFF2-40B4-BE49-F238E27FC236}">
                <a16:creationId xmlns:a16="http://schemas.microsoft.com/office/drawing/2014/main" id="{B2660089-4651-AC0D-5A76-C5DA79A77AC8}"/>
              </a:ext>
            </a:extLst>
          </p:cNvPr>
          <p:cNvSpPr txBox="1"/>
          <p:nvPr/>
        </p:nvSpPr>
        <p:spPr>
          <a:xfrm>
            <a:off x="17948151" y="352538"/>
            <a:ext cx="181392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spTree>
    <p:extLst>
      <p:ext uri="{BB962C8B-B14F-4D97-AF65-F5344CB8AC3E}">
        <p14:creationId xmlns:p14="http://schemas.microsoft.com/office/powerpoint/2010/main" val="2759207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6B4C96-CC88-E903-E8F6-930145521C5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141545C-32D7-927B-B4F7-1B6DD455775F}"/>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23F1619-11FD-E895-386B-E28DC079A55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18</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94AD0EB-EA55-A09F-CF36-0B87758D7175}"/>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Stroke</a:t>
            </a:r>
          </a:p>
        </p:txBody>
      </p:sp>
      <p:cxnSp>
        <p:nvCxnSpPr>
          <p:cNvPr id="5" name="Straight Connector 4">
            <a:extLst>
              <a:ext uri="{FF2B5EF4-FFF2-40B4-BE49-F238E27FC236}">
                <a16:creationId xmlns:a16="http://schemas.microsoft.com/office/drawing/2014/main" id="{AA64552B-2DE4-1925-F472-5380C0CF271F}"/>
              </a:ext>
            </a:extLst>
          </p:cNvPr>
          <p:cNvCxnSpPr/>
          <p:nvPr/>
        </p:nvCxnSpPr>
        <p:spPr>
          <a:xfrm>
            <a:off x="0" y="8321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F82F559-2DC6-CB0C-2910-F58FF1456958}"/>
              </a:ext>
            </a:extLst>
          </p:cNvPr>
          <p:cNvSpPr txBox="1"/>
          <p:nvPr/>
        </p:nvSpPr>
        <p:spPr>
          <a:xfrm>
            <a:off x="255588" y="8329529"/>
            <a:ext cx="19583400"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Sustained 4‑day reduction in Length of Stay on the Acute Stroke Unit (ASU), achieved despite continued growth in admission numbers.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Ongoing increase in admissions and timely discharges from the ASU, reducing the need to outlie stroke patients to other wards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Improved transfer processes, enabling more timely access to stroke‑specific therapy.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Consistent ability to maintain one ring‑fenced bed on the Acute Stroke Unit, supporting timely flow and improved patient experience.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Performance against KPI metrics remains challenging and below expected targets; however, steady and positive progress continues to be made.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Funding has not yet been secured to implement a 24/7 stroke consultant rota.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High compliance maintained in key areas including thrombolysis rates, swallow assessments, and therapeutic assessments. </a:t>
            </a:r>
          </a:p>
          <a:p>
            <a:pPr marL="285750" lvl="0" indent="-285750">
              <a:buFont typeface="Arial" panose="020B0604020202020204" pitchFamily="34" charset="0"/>
              <a:buChar char="•"/>
            </a:pPr>
            <a:r>
              <a:rPr lang="en-GB" dirty="0">
                <a:latin typeface="Verdana" panose="020B0604030504040204" pitchFamily="34" charset="0"/>
                <a:ea typeface="Verdana" panose="020B0604030504040204" pitchFamily="34" charset="0"/>
              </a:rPr>
              <a:t>Increasing Mechanical Thrombectomy access remains a key priority. </a:t>
            </a:r>
          </a:p>
          <a:p>
            <a:pPr marL="285750" indent="-285750">
              <a:buFont typeface="Arial" panose="020B0604020202020204" pitchFamily="34" charset="0"/>
              <a:buChar char="•"/>
            </a:pPr>
            <a:r>
              <a:rPr lang="en-GB" dirty="0">
                <a:latin typeface="Verdana" panose="020B0604030504040204" pitchFamily="34" charset="0"/>
                <a:ea typeface="Verdana" panose="020B0604030504040204" pitchFamily="34" charset="0"/>
              </a:rPr>
              <a:t>CT Perfusion and MRI Perfusion pathways are now embedded, supporting improved diagnostic accuracy and patient selection for advanced stroke treatments</a:t>
            </a:r>
            <a:endPar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p:txBody>
      </p:sp>
      <p:pic>
        <p:nvPicPr>
          <p:cNvPr id="7" name="Picture 6">
            <a:extLst>
              <a:ext uri="{FF2B5EF4-FFF2-40B4-BE49-F238E27FC236}">
                <a16:creationId xmlns:a16="http://schemas.microsoft.com/office/drawing/2014/main" id="{D886C958-B1C2-7AA7-9F7E-CA6A0437475A}"/>
              </a:ext>
            </a:extLst>
          </p:cNvPr>
          <p:cNvPicPr>
            <a:picLocks noChangeAspect="1"/>
          </p:cNvPicPr>
          <p:nvPr/>
        </p:nvPicPr>
        <p:blipFill>
          <a:blip r:embed="rId2"/>
          <a:stretch>
            <a:fillRect/>
          </a:stretch>
        </p:blipFill>
        <p:spPr>
          <a:xfrm>
            <a:off x="15865379" y="93700"/>
            <a:ext cx="3973609" cy="685800"/>
          </a:xfrm>
          <a:prstGeom prst="rect">
            <a:avLst/>
          </a:prstGeom>
        </p:spPr>
      </p:pic>
      <p:pic>
        <p:nvPicPr>
          <p:cNvPr id="9" name="Picture 8">
            <a:extLst>
              <a:ext uri="{FF2B5EF4-FFF2-40B4-BE49-F238E27FC236}">
                <a16:creationId xmlns:a16="http://schemas.microsoft.com/office/drawing/2014/main" id="{40DACF2D-7CDB-4A8F-5ACF-85651875C735}"/>
              </a:ext>
            </a:extLst>
          </p:cNvPr>
          <p:cNvPicPr>
            <a:picLocks noChangeAspect="1"/>
          </p:cNvPicPr>
          <p:nvPr/>
        </p:nvPicPr>
        <p:blipFill>
          <a:blip r:embed="rId3"/>
          <a:stretch>
            <a:fillRect/>
          </a:stretch>
        </p:blipFill>
        <p:spPr>
          <a:xfrm>
            <a:off x="2089178" y="779500"/>
            <a:ext cx="15927332" cy="7307854"/>
          </a:xfrm>
          <a:prstGeom prst="rect">
            <a:avLst/>
          </a:prstGeom>
        </p:spPr>
      </p:pic>
    </p:spTree>
    <p:extLst>
      <p:ext uri="{BB962C8B-B14F-4D97-AF65-F5344CB8AC3E}">
        <p14:creationId xmlns:p14="http://schemas.microsoft.com/office/powerpoint/2010/main" val="2167190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CCFB2-A739-8304-F9DE-E70B8F21C800}"/>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9072E0C6-B818-3F45-7AA1-7C8FDD5B5A07}"/>
              </a:ext>
            </a:extLst>
          </p:cNvPr>
          <p:cNvSpPr>
            <a:spLocks noGrp="1"/>
          </p:cNvSpPr>
          <p:nvPr>
            <p:ph type="subTitle" idx="1"/>
          </p:nvPr>
        </p:nvSpPr>
        <p:spPr/>
        <p:txBody>
          <a:bodyPr/>
          <a:lstStyle/>
          <a:p>
            <a:r>
              <a:rPr lang="en-GB" sz="8000" b="1" dirty="0">
                <a:latin typeface="Calibri" panose="020F0502020204030204" pitchFamily="34" charset="0"/>
                <a:ea typeface="Calibri" panose="020F0502020204030204" pitchFamily="34" charset="0"/>
              </a:rPr>
              <a:t>Planned</a:t>
            </a:r>
            <a:r>
              <a:rPr lang="en-GB" sz="8000" b="1" dirty="0">
                <a:effectLst/>
                <a:latin typeface="Calibri" panose="020F0502020204030204" pitchFamily="34" charset="0"/>
                <a:ea typeface="Calibri" panose="020F0502020204030204" pitchFamily="34" charset="0"/>
              </a:rPr>
              <a:t> Care</a:t>
            </a:r>
          </a:p>
        </p:txBody>
      </p:sp>
    </p:spTree>
    <p:extLst>
      <p:ext uri="{BB962C8B-B14F-4D97-AF65-F5344CB8AC3E}">
        <p14:creationId xmlns:p14="http://schemas.microsoft.com/office/powerpoint/2010/main" val="2787463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0D74F92-4F0C-EAB0-5440-A7242FE9232D}"/>
              </a:ext>
            </a:extLst>
          </p:cNvPr>
          <p:cNvSpPr>
            <a:spLocks noGrp="1"/>
          </p:cNvSpPr>
          <p:nvPr>
            <p:ph idx="1"/>
          </p:nvPr>
        </p:nvSpPr>
        <p:spPr>
          <a:xfrm>
            <a:off x="565944" y="290512"/>
            <a:ext cx="14630400" cy="5364163"/>
          </a:xfrm>
        </p:spPr>
        <p:txBody>
          <a:bodyPr/>
          <a:lstStyle/>
          <a:p>
            <a:r>
              <a:rPr lang="pt-BR" sz="4400" b="1" dirty="0">
                <a:latin typeface="Verdana" panose="020B0604030504040204" pitchFamily="34" charset="0"/>
                <a:ea typeface="Verdana" panose="020B0604030504040204" pitchFamily="34" charset="0"/>
              </a:rPr>
              <a:t>Report Overview</a:t>
            </a:r>
          </a:p>
        </p:txBody>
      </p:sp>
      <p:graphicFrame>
        <p:nvGraphicFramePr>
          <p:cNvPr id="18" name="Diagram 17">
            <a:extLst>
              <a:ext uri="{FF2B5EF4-FFF2-40B4-BE49-F238E27FC236}">
                <a16:creationId xmlns:a16="http://schemas.microsoft.com/office/drawing/2014/main" id="{46172A51-8F6A-1FB4-5FF3-21E961BD36D7}"/>
              </a:ext>
            </a:extLst>
          </p:cNvPr>
          <p:cNvGraphicFramePr/>
          <p:nvPr>
            <p:extLst>
              <p:ext uri="{D42A27DB-BD31-4B8C-83A1-F6EECF244321}">
                <p14:modId xmlns:p14="http://schemas.microsoft.com/office/powerpoint/2010/main" val="1816375732"/>
              </p:ext>
            </p:extLst>
          </p:nvPr>
        </p:nvGraphicFramePr>
        <p:xfrm>
          <a:off x="985044" y="1871638"/>
          <a:ext cx="16078200" cy="76257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a:extLst>
              <a:ext uri="{FF2B5EF4-FFF2-40B4-BE49-F238E27FC236}">
                <a16:creationId xmlns:a16="http://schemas.microsoft.com/office/drawing/2014/main" id="{84A4EC6F-6E2B-B310-4516-33263B66D093}"/>
              </a:ext>
            </a:extLst>
          </p:cNvPr>
          <p:cNvSpPr txBox="1"/>
          <p:nvPr/>
        </p:nvSpPr>
        <p:spPr>
          <a:xfrm>
            <a:off x="565944" y="833614"/>
            <a:ext cx="1897380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Health Board Integrated Performance Report will provide updates against all areas under escalation with Welsh Government, all performance metrics outlined within the NHS Wales Performance Framework 202-26, along with updates against the Delivery Expectations and the Ministerial Enabling actions as outlined in the NHS Wales Planning Framework 2025-2028 </a:t>
            </a:r>
          </a:p>
        </p:txBody>
      </p:sp>
    </p:spTree>
    <p:extLst>
      <p:ext uri="{BB962C8B-B14F-4D97-AF65-F5344CB8AC3E}">
        <p14:creationId xmlns:p14="http://schemas.microsoft.com/office/powerpoint/2010/main" val="4180633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ED7AA-EBB2-2C14-7CC4-76470B2BAD2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CA4E5F6-1AFF-BDD7-F087-EF4808FD6E88}"/>
              </a:ext>
            </a:extLst>
          </p:cNvPr>
          <p:cNvSpPr txBox="1"/>
          <p:nvPr/>
        </p:nvSpPr>
        <p:spPr>
          <a:xfrm>
            <a:off x="0" y="0"/>
            <a:ext cx="20105688" cy="549061"/>
          </a:xfrm>
          <a:prstGeom prst="rect">
            <a:avLst/>
          </a:prstGeom>
          <a:solidFill>
            <a:srgbClr val="7030A0"/>
          </a:solidFill>
        </p:spPr>
        <p:txBody>
          <a:bodyPr wrap="square" rtlCol="0">
            <a:spAutoFit/>
          </a:bodyPr>
          <a:lstStyle/>
          <a:p>
            <a:pPr marL="0" marR="0" lvl="0" indent="0" algn="ctr"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Oversight &amp; Escalation Update (Level 3) – Planned Care</a:t>
            </a:r>
          </a:p>
        </p:txBody>
      </p:sp>
      <p:graphicFrame>
        <p:nvGraphicFramePr>
          <p:cNvPr id="3" name="Table 2">
            <a:extLst>
              <a:ext uri="{FF2B5EF4-FFF2-40B4-BE49-F238E27FC236}">
                <a16:creationId xmlns:a16="http://schemas.microsoft.com/office/drawing/2014/main" id="{10E95488-CB47-2402-F2BA-A681449A7C1B}"/>
              </a:ext>
            </a:extLst>
          </p:cNvPr>
          <p:cNvGraphicFramePr>
            <a:graphicFrameLocks noGrp="1"/>
          </p:cNvGraphicFramePr>
          <p:nvPr>
            <p:extLst>
              <p:ext uri="{D42A27DB-BD31-4B8C-83A1-F6EECF244321}">
                <p14:modId xmlns:p14="http://schemas.microsoft.com/office/powerpoint/2010/main" val="3006649194"/>
              </p:ext>
            </p:extLst>
          </p:nvPr>
        </p:nvGraphicFramePr>
        <p:xfrm>
          <a:off x="337344" y="689343"/>
          <a:ext cx="19431000" cy="6629402"/>
        </p:xfrm>
        <a:graphic>
          <a:graphicData uri="http://schemas.openxmlformats.org/drawingml/2006/table">
            <a:tbl>
              <a:tblPr firstRow="1" firstCol="1" bandRow="1">
                <a:tableStyleId>{5C22544A-7EE6-4342-B048-85BDC9FD1C3A}</a:tableStyleId>
              </a:tblPr>
              <a:tblGrid>
                <a:gridCol w="14767560">
                  <a:extLst>
                    <a:ext uri="{9D8B030D-6E8A-4147-A177-3AD203B41FA5}">
                      <a16:colId xmlns:a16="http://schemas.microsoft.com/office/drawing/2014/main" val="1715366069"/>
                    </a:ext>
                  </a:extLst>
                </a:gridCol>
                <a:gridCol w="4663440">
                  <a:extLst>
                    <a:ext uri="{9D8B030D-6E8A-4147-A177-3AD203B41FA5}">
                      <a16:colId xmlns:a16="http://schemas.microsoft.com/office/drawing/2014/main" val="3338111523"/>
                    </a:ext>
                  </a:extLst>
                </a:gridCol>
              </a:tblGrid>
              <a:tr h="702773">
                <a:tc>
                  <a:txBody>
                    <a:bodyPr/>
                    <a:lstStyle/>
                    <a:p>
                      <a:pPr>
                        <a:lnSpc>
                          <a:spcPct val="107000"/>
                        </a:lnSpc>
                        <a:spcAft>
                          <a:spcPts val="800"/>
                        </a:spcAft>
                        <a:buNone/>
                      </a:pPr>
                      <a:r>
                        <a:rPr lang="en-GB" sz="1800" dirty="0">
                          <a:effectLst/>
                          <a:latin typeface="Verdana" panose="020B0604030504040204" pitchFamily="34" charset="0"/>
                          <a:ea typeface="Verdana" panose="020B0604030504040204" pitchFamily="34" charset="0"/>
                        </a:rPr>
                        <a:t>Criteria to Achieve</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tc>
                  <a:txBody>
                    <a:bodyPr/>
                    <a:lstStyle/>
                    <a:p>
                      <a:pPr algn="ctr">
                        <a:lnSpc>
                          <a:spcPct val="107000"/>
                        </a:lnSpc>
                        <a:spcAft>
                          <a:spcPts val="800"/>
                        </a:spcAft>
                        <a:buNone/>
                      </a:pPr>
                      <a:r>
                        <a:rPr lang="en-GB" sz="1800" dirty="0">
                          <a:effectLst/>
                          <a:latin typeface="Verdana" panose="020B0604030504040204" pitchFamily="34" charset="0"/>
                          <a:ea typeface="Verdana" panose="020B0604030504040204" pitchFamily="34" charset="0"/>
                        </a:rPr>
                        <a:t>Current Performance  </a:t>
                      </a:r>
                      <a:endParaRPr lang="en-GB" sz="1600" dirty="0">
                        <a:effectLst/>
                        <a:latin typeface="Verdana" panose="020B0604030504040204" pitchFamily="34" charset="0"/>
                        <a:ea typeface="Verdana" panose="020B0604030504040204" pitchFamily="34" charset="0"/>
                      </a:endParaRPr>
                    </a:p>
                    <a:p>
                      <a:pPr algn="ctr">
                        <a:lnSpc>
                          <a:spcPct val="107000"/>
                        </a:lnSpc>
                        <a:spcAft>
                          <a:spcPts val="800"/>
                        </a:spcAft>
                        <a:buNone/>
                      </a:pPr>
                      <a:r>
                        <a:rPr lang="en-GB" sz="1800" dirty="0">
                          <a:effectLst/>
                          <a:latin typeface="Verdana" panose="020B0604030504040204" pitchFamily="34" charset="0"/>
                          <a:ea typeface="Verdana" panose="020B0604030504040204" pitchFamily="34" charset="0"/>
                        </a:rPr>
                        <a:t>(March 2026)</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tc>
                <a:extLst>
                  <a:ext uri="{0D108BD9-81ED-4DB2-BD59-A6C34878D82A}">
                    <a16:rowId xmlns:a16="http://schemas.microsoft.com/office/drawing/2014/main" val="1906803581"/>
                  </a:ext>
                </a:extLst>
              </a:tr>
              <a:tr h="514030">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outpatient pathways to be waiting less than 52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tc>
                <a:extLst>
                  <a:ext uri="{0D108BD9-81ED-4DB2-BD59-A6C34878D82A}">
                    <a16:rowId xmlns:a16="http://schemas.microsoft.com/office/drawing/2014/main" val="3654065728"/>
                  </a:ext>
                </a:extLst>
              </a:tr>
              <a:tr h="514030">
                <a:tc>
                  <a:txBody>
                    <a:bodyPr/>
                    <a:lstStyle/>
                    <a:p>
                      <a:pPr marL="342900" lvl="0" indent="-342900" fontAlgn="base">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75% of all open outpatient pathways waiting less than 26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86.90%</a:t>
                      </a:r>
                    </a:p>
                  </a:txBody>
                  <a:tcPr marL="75396" marR="75396" marT="75396" marB="75396" anchor="ctr"/>
                </a:tc>
                <a:extLst>
                  <a:ext uri="{0D108BD9-81ED-4DB2-BD59-A6C34878D82A}">
                    <a16:rowId xmlns:a16="http://schemas.microsoft.com/office/drawing/2014/main" val="1517686131"/>
                  </a:ext>
                </a:extLst>
              </a:tr>
              <a:tr h="443753">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100% of open pathways to be waiting less than 104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050"/>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tc>
                <a:extLst>
                  <a:ext uri="{0D108BD9-81ED-4DB2-BD59-A6C34878D82A}">
                    <a16:rowId xmlns:a16="http://schemas.microsoft.com/office/drawing/2014/main" val="3959432145"/>
                  </a:ext>
                </a:extLst>
              </a:tr>
              <a:tr h="514030">
                <a:tc>
                  <a:txBody>
                    <a:bodyPr/>
                    <a:lstStyle/>
                    <a:p>
                      <a:pPr marL="342900" lvl="0" indent="-342900">
                        <a:lnSpc>
                          <a:spcPct val="107000"/>
                        </a:lnSpc>
                        <a:spcAft>
                          <a:spcPts val="800"/>
                        </a:spcAft>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Continuous improvement towards 80% of all open pathways waiting less than 36 weeks. </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C000"/>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78.53%</a:t>
                      </a:r>
                    </a:p>
                  </a:txBody>
                  <a:tcPr marL="75396" marR="75396" marT="75396" marB="75396" anchor="ctr"/>
                </a:tc>
                <a:extLst>
                  <a:ext uri="{0D108BD9-81ED-4DB2-BD59-A6C34878D82A}">
                    <a16:rowId xmlns:a16="http://schemas.microsoft.com/office/drawing/2014/main" val="2987817057"/>
                  </a:ext>
                </a:extLst>
              </a:tr>
              <a:tr h="795257">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rPr>
                        <a:t>12% reduction in the number of patients delayed by 100% for their follow up appointment in three consecutive months and maintained for 3 months (Based on the November 2024 baseline).</a:t>
                      </a: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FF0000"/>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20.29% </a:t>
                      </a:r>
                    </a:p>
                  </a:txBody>
                  <a:tcPr marL="75396" marR="75396" marT="75396" marB="75396" anchor="ctr"/>
                </a:tc>
                <a:extLst>
                  <a:ext uri="{0D108BD9-81ED-4DB2-BD59-A6C34878D82A}">
                    <a16:rowId xmlns:a16="http://schemas.microsoft.com/office/drawing/2014/main" val="2544877114"/>
                  </a:ext>
                </a:extLst>
              </a:tr>
              <a:tr h="846448">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68% R1 ophthalmology patient pathways to be waiting within or no longer than 25% of their target date for an outpatient appointment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C62"/>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71.03% </a:t>
                      </a:r>
                    </a:p>
                  </a:txBody>
                  <a:tcPr marL="75396" marR="75396" marT="75396" marB="75396" anchor="ctr"/>
                </a:tc>
                <a:extLst>
                  <a:ext uri="{0D108BD9-81ED-4DB2-BD59-A6C34878D82A}">
                    <a16:rowId xmlns:a16="http://schemas.microsoft.com/office/drawing/2014/main" val="3298939514"/>
                  </a:ext>
                </a:extLst>
              </a:tr>
              <a:tr h="595017">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diagnostic test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050"/>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93.11% </a:t>
                      </a:r>
                    </a:p>
                  </a:txBody>
                  <a:tcPr marL="75396" marR="75396" marT="75396" marB="75396" anchor="ctr"/>
                </a:tc>
                <a:extLst>
                  <a:ext uri="{0D108BD9-81ED-4DB2-BD59-A6C34878D82A}">
                    <a16:rowId xmlns:a16="http://schemas.microsoft.com/office/drawing/2014/main" val="4060202776"/>
                  </a:ext>
                </a:extLst>
              </a:tr>
              <a:tr h="595017">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diagnostic endoscopy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050"/>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83.14% </a:t>
                      </a:r>
                    </a:p>
                  </a:txBody>
                  <a:tcPr marL="75396" marR="75396" marT="75396" marB="75396" anchor="ctr"/>
                </a:tc>
                <a:extLst>
                  <a:ext uri="{0D108BD9-81ED-4DB2-BD59-A6C34878D82A}">
                    <a16:rowId xmlns:a16="http://schemas.microsoft.com/office/drawing/2014/main" val="3042451892"/>
                  </a:ext>
                </a:extLst>
              </a:tr>
              <a:tr h="595017">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85% of patients waiting for a NOUS and non-cardiac MRI to be waiting less than 8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050"/>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92.80%</a:t>
                      </a:r>
                    </a:p>
                  </a:txBody>
                  <a:tcPr marL="75396" marR="75396" marT="75396" marB="75396" anchor="ctr"/>
                </a:tc>
                <a:extLst>
                  <a:ext uri="{0D108BD9-81ED-4DB2-BD59-A6C34878D82A}">
                    <a16:rowId xmlns:a16="http://schemas.microsoft.com/office/drawing/2014/main" val="1740729140"/>
                  </a:ext>
                </a:extLst>
              </a:tr>
              <a:tr h="514030">
                <a:tc>
                  <a:txBody>
                    <a:bodyPr/>
                    <a:lstStyle/>
                    <a:p>
                      <a:pPr marL="342900" lvl="0" indent="-342900">
                        <a:lnSpc>
                          <a:spcPct val="107000"/>
                        </a:lnSpc>
                        <a:buFont typeface="Symbol" panose="05050102010706020507" pitchFamily="18" charset="2"/>
                        <a:buChar char=""/>
                      </a:pPr>
                      <a:r>
                        <a:rPr lang="en-GB" sz="1800" dirty="0">
                          <a:solidFill>
                            <a:schemeClr val="tx1"/>
                          </a:solidFill>
                          <a:effectLst/>
                          <a:latin typeface="Verdana" panose="020B0604030504040204" pitchFamily="34" charset="0"/>
                          <a:ea typeface="Verdana" panose="020B0604030504040204" pitchFamily="34" charset="0"/>
                        </a:rPr>
                        <a:t>90% of patients waiting for therapies to be waiting less than 14 weeks and maintained for 3 months.</a:t>
                      </a:r>
                      <a:endParaRPr lang="en-GB" sz="16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txBody>
                  <a:tcPr marL="55739" marR="55739" marT="0" marB="0">
                    <a:solidFill>
                      <a:srgbClr val="00B050"/>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tc>
                <a:extLst>
                  <a:ext uri="{0D108BD9-81ED-4DB2-BD59-A6C34878D82A}">
                    <a16:rowId xmlns:a16="http://schemas.microsoft.com/office/drawing/2014/main" val="2730509277"/>
                  </a:ext>
                </a:extLst>
              </a:tr>
            </a:tbl>
          </a:graphicData>
        </a:graphic>
      </p:graphicFrame>
      <p:sp>
        <p:nvSpPr>
          <p:cNvPr id="5" name="TextBox 4">
            <a:extLst>
              <a:ext uri="{FF2B5EF4-FFF2-40B4-BE49-F238E27FC236}">
                <a16:creationId xmlns:a16="http://schemas.microsoft.com/office/drawing/2014/main" id="{ADAF932C-C4C9-5E90-A82B-6587B783CB78}"/>
              </a:ext>
            </a:extLst>
          </p:cNvPr>
          <p:cNvSpPr txBox="1"/>
          <p:nvPr/>
        </p:nvSpPr>
        <p:spPr>
          <a:xfrm>
            <a:off x="337344" y="7342256"/>
            <a:ext cx="19659600" cy="3908762"/>
          </a:xfrm>
          <a:prstGeom prst="rect">
            <a:avLst/>
          </a:prstGeom>
          <a:noFill/>
        </p:spPr>
        <p:txBody>
          <a:bodyPr wrap="square">
            <a:spAutoFit/>
          </a:bodyPr>
          <a:lstStyle/>
          <a:p>
            <a:r>
              <a:rPr lang="en-GB" sz="2000" b="1" dirty="0">
                <a:solidFill>
                  <a:schemeClr val="accent5"/>
                </a:solidFill>
                <a:latin typeface="Verdana" panose="020B0604030504040204" pitchFamily="34" charset="0"/>
                <a:ea typeface="Verdana" panose="020B0604030504040204" pitchFamily="34" charset="0"/>
              </a:rPr>
              <a:t>Actions/Updates</a:t>
            </a:r>
          </a:p>
          <a:p>
            <a:pPr marL="285750" indent="-285750">
              <a:buFont typeface="Arial" panose="020B0604020202020204" pitchFamily="34" charset="0"/>
              <a:buChar char="•"/>
            </a:pPr>
            <a:r>
              <a:rPr lang="en-GB" sz="1900" dirty="0">
                <a:latin typeface="Verdana" panose="020B0604030504040204" pitchFamily="34" charset="0"/>
                <a:ea typeface="Verdana" panose="020B0604030504040204" pitchFamily="34" charset="0"/>
              </a:rPr>
              <a:t>Sustained delivery of key criteria: 52-week outpatients, 104-week pathways and therapies, reflecting 2025/26 recovery actions (additional capacity, validation, pathway management). </a:t>
            </a:r>
          </a:p>
          <a:p>
            <a:pPr marL="285750" indent="-285750">
              <a:buFont typeface="Arial" panose="020B0604020202020204" pitchFamily="34" charset="0"/>
              <a:buChar char="•"/>
            </a:pPr>
            <a:r>
              <a:rPr lang="en-GB" sz="1900" dirty="0">
                <a:latin typeface="Verdana" panose="020B0604030504040204" pitchFamily="34" charset="0"/>
                <a:ea typeface="Verdana" panose="020B0604030504040204" pitchFamily="34" charset="0"/>
              </a:rPr>
              <a:t>Underperformance remains in &lt;26 and &lt;36-week outpatient measures, driven by demand and pathway complexity; action underway to move to embedded redesign (referral management, PIFU, discharge optimisation).</a:t>
            </a:r>
          </a:p>
          <a:p>
            <a:pPr marL="285750" indent="-285750">
              <a:buFont typeface="Arial" panose="020B0604020202020204" pitchFamily="34" charset="0"/>
              <a:buChar char="•"/>
            </a:pPr>
            <a:r>
              <a:rPr lang="en-GB" sz="1900" dirty="0">
                <a:latin typeface="Verdana" panose="020B0604030504040204" pitchFamily="34" charset="0"/>
                <a:ea typeface="Verdana" panose="020B0604030504040204" pitchFamily="34" charset="0"/>
              </a:rPr>
              <a:t>Follow-up waiting list remains a key risk; delivery of the 12% reduction target impacted by backlog and demand growth. Actions include clinical validation, tighter booking controls, and strengthened performance management as well as full compliance with nationally recommended demand management initiatives (PIFU/SOS)</a:t>
            </a:r>
          </a:p>
          <a:p>
            <a:pPr marL="285750" indent="-285750">
              <a:buFont typeface="Arial" panose="020B0604020202020204" pitchFamily="34" charset="0"/>
              <a:buChar char="•"/>
            </a:pPr>
            <a:r>
              <a:rPr lang="en-GB" sz="1900" dirty="0">
                <a:latin typeface="Verdana" panose="020B0604030504040204" pitchFamily="34" charset="0"/>
                <a:ea typeface="Verdana" panose="020B0604030504040204" pitchFamily="34" charset="0"/>
              </a:rPr>
              <a:t>Diagnostic performance expected to deteriorate post-April; transition to a new electronic system limits visibility and predictability of 8-week performance. Mitigations focus on system stabilisation, data quality, and demand/capacity management.</a:t>
            </a:r>
          </a:p>
          <a:p>
            <a:pPr marL="285750" indent="-285750">
              <a:buFont typeface="Arial" panose="020B0604020202020204" pitchFamily="34" charset="0"/>
              <a:buChar char="•"/>
            </a:pPr>
            <a:r>
              <a:rPr lang="en-GB" sz="1900" dirty="0">
                <a:latin typeface="Verdana" panose="020B0604030504040204" pitchFamily="34" charset="0"/>
                <a:ea typeface="Verdana" panose="020B0604030504040204" pitchFamily="34" charset="0"/>
              </a:rPr>
              <a:t>Endoscopy remains challenged due to demand exceeding core capacity; additional capacity and pathway optimisation in place.</a:t>
            </a:r>
          </a:p>
          <a:p>
            <a:pPr marL="285750" indent="-285750">
              <a:buFont typeface="Arial" panose="020B0604020202020204" pitchFamily="34" charset="0"/>
              <a:buChar char="•"/>
            </a:pPr>
            <a:r>
              <a:rPr lang="en-GB" sz="1900" dirty="0">
                <a:latin typeface="Verdana" panose="020B0604030504040204" pitchFamily="34" charset="0"/>
                <a:ea typeface="Verdana" panose="020B0604030504040204" pitchFamily="34" charset="0"/>
              </a:rPr>
              <a:t>Performance likely to destabilise in May/June due to cessation of additional funding for this year however, overall transition underway from non-recurrent recovery activity to a more sustainable model focused on productivity, pathway redesign, and demand management.</a:t>
            </a:r>
          </a:p>
        </p:txBody>
      </p:sp>
    </p:spTree>
    <p:extLst>
      <p:ext uri="{BB962C8B-B14F-4D97-AF65-F5344CB8AC3E}">
        <p14:creationId xmlns:p14="http://schemas.microsoft.com/office/powerpoint/2010/main" val="1175560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0058-52BB-CA06-B956-AC72FDA7B83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8978B6A-4527-0415-2AFB-5537790182C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9E9CBAE-7DF2-C22F-A760-597350060854}"/>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21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49DBA734-2FBF-38B4-B1FB-4AB1B5EED6CF}"/>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Planned Care</a:t>
            </a:r>
          </a:p>
        </p:txBody>
      </p:sp>
      <p:cxnSp>
        <p:nvCxnSpPr>
          <p:cNvPr id="5" name="Straight Connector 4">
            <a:extLst>
              <a:ext uri="{FF2B5EF4-FFF2-40B4-BE49-F238E27FC236}">
                <a16:creationId xmlns:a16="http://schemas.microsoft.com/office/drawing/2014/main" id="{B4AA34D0-472A-74E2-CF6E-7F5208511763}"/>
              </a:ext>
            </a:extLst>
          </p:cNvPr>
          <p:cNvCxnSpPr/>
          <p:nvPr/>
        </p:nvCxnSpPr>
        <p:spPr>
          <a:xfrm>
            <a:off x="0" y="9083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6BFBAC9-D0FD-B853-B79D-77B12FC22AED}"/>
              </a:ext>
            </a:extLst>
          </p:cNvPr>
          <p:cNvSpPr txBox="1"/>
          <p:nvPr/>
        </p:nvSpPr>
        <p:spPr>
          <a:xfrm>
            <a:off x="261144" y="9264453"/>
            <a:ext cx="19583400"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The Health Board have maintained the Stage 1 &gt; 52 weeks target of 0 for March 2026.</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The Health Board have reported 0 patients waiting &gt; 104 weeks for treatment for March 2026. The breaches previously reported in February </a:t>
            </a:r>
            <a:r>
              <a:rPr lang="en-GB" sz="2000" dirty="0">
                <a:latin typeface="Verdana" panose="020B0604030504040204" pitchFamily="34" charset="0"/>
                <a:ea typeface="Verdana" panose="020B0604030504040204" pitchFamily="34" charset="0"/>
              </a:rPr>
              <a:t>were</a:t>
            </a:r>
            <a:r>
              <a:rPr kumimoji="0" lang="en-GB" sz="20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 result of the national bone cement shortage which affected the UK. All of these patients were successfully redated in March.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Q1 26/27 baseline reset within core capacity is planned via the Deloitte-supported productivity analysis.</a:t>
            </a:r>
          </a:p>
        </p:txBody>
      </p:sp>
      <p:sp>
        <p:nvSpPr>
          <p:cNvPr id="17" name="Rectangle: Rounded Corners 16">
            <a:hlinkClick r:id="rId3"/>
            <a:extLst>
              <a:ext uri="{FF2B5EF4-FFF2-40B4-BE49-F238E27FC236}">
                <a16:creationId xmlns:a16="http://schemas.microsoft.com/office/drawing/2014/main" id="{2B728D65-C516-CFD7-1E73-88645399C1CF}"/>
              </a:ext>
            </a:extLst>
          </p:cNvPr>
          <p:cNvSpPr/>
          <p:nvPr/>
        </p:nvSpPr>
        <p:spPr>
          <a:xfrm>
            <a:off x="17298779" y="730324"/>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3341C0B3-C222-4F23-B90C-7AC6A58B1E2A}"/>
              </a:ext>
            </a:extLst>
          </p:cNvPr>
          <p:cNvSpPr txBox="1"/>
          <p:nvPr/>
        </p:nvSpPr>
        <p:spPr>
          <a:xfrm>
            <a:off x="18144917" y="911269"/>
            <a:ext cx="181392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19" name="Graphic 18" descr="Cursor with solid fill">
            <a:extLst>
              <a:ext uri="{FF2B5EF4-FFF2-40B4-BE49-F238E27FC236}">
                <a16:creationId xmlns:a16="http://schemas.microsoft.com/office/drawing/2014/main" id="{9C636EA1-F172-CCDC-54F6-2876B2C5ED81}"/>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17298779" y="654124"/>
            <a:ext cx="914400" cy="914400"/>
          </a:xfrm>
          <a:prstGeom prst="rect">
            <a:avLst/>
          </a:prstGeom>
        </p:spPr>
      </p:pic>
      <p:pic>
        <p:nvPicPr>
          <p:cNvPr id="7" name="Picture 6">
            <a:extLst>
              <a:ext uri="{FF2B5EF4-FFF2-40B4-BE49-F238E27FC236}">
                <a16:creationId xmlns:a16="http://schemas.microsoft.com/office/drawing/2014/main" id="{159A4375-C530-85B5-18D7-09FF218D6635}"/>
              </a:ext>
            </a:extLst>
          </p:cNvPr>
          <p:cNvPicPr>
            <a:picLocks noChangeAspect="1"/>
          </p:cNvPicPr>
          <p:nvPr/>
        </p:nvPicPr>
        <p:blipFill>
          <a:blip r:embed="rId5"/>
          <a:stretch>
            <a:fillRect/>
          </a:stretch>
        </p:blipFill>
        <p:spPr>
          <a:xfrm>
            <a:off x="3222084" y="778283"/>
            <a:ext cx="5931027" cy="3689740"/>
          </a:xfrm>
          <a:prstGeom prst="rect">
            <a:avLst/>
          </a:prstGeom>
        </p:spPr>
      </p:pic>
      <p:pic>
        <p:nvPicPr>
          <p:cNvPr id="10" name="Picture 9">
            <a:extLst>
              <a:ext uri="{FF2B5EF4-FFF2-40B4-BE49-F238E27FC236}">
                <a16:creationId xmlns:a16="http://schemas.microsoft.com/office/drawing/2014/main" id="{435EC5CE-C42D-AA3F-2EE6-20903F89FCE0}"/>
              </a:ext>
            </a:extLst>
          </p:cNvPr>
          <p:cNvPicPr>
            <a:picLocks noChangeAspect="1"/>
          </p:cNvPicPr>
          <p:nvPr/>
        </p:nvPicPr>
        <p:blipFill>
          <a:blip r:embed="rId6"/>
          <a:stretch>
            <a:fillRect/>
          </a:stretch>
        </p:blipFill>
        <p:spPr>
          <a:xfrm>
            <a:off x="10503313" y="838140"/>
            <a:ext cx="6380287" cy="3629883"/>
          </a:xfrm>
          <a:prstGeom prst="rect">
            <a:avLst/>
          </a:prstGeom>
        </p:spPr>
      </p:pic>
      <p:pic>
        <p:nvPicPr>
          <p:cNvPr id="13" name="Picture 12">
            <a:extLst>
              <a:ext uri="{FF2B5EF4-FFF2-40B4-BE49-F238E27FC236}">
                <a16:creationId xmlns:a16="http://schemas.microsoft.com/office/drawing/2014/main" id="{CF056FA3-6165-0CAA-448E-7EA3E560FFED}"/>
              </a:ext>
            </a:extLst>
          </p:cNvPr>
          <p:cNvPicPr>
            <a:picLocks noChangeAspect="1"/>
          </p:cNvPicPr>
          <p:nvPr/>
        </p:nvPicPr>
        <p:blipFill>
          <a:blip r:embed="rId7"/>
          <a:stretch>
            <a:fillRect/>
          </a:stretch>
        </p:blipFill>
        <p:spPr>
          <a:xfrm>
            <a:off x="3240591" y="4804311"/>
            <a:ext cx="5912520" cy="3689741"/>
          </a:xfrm>
          <a:prstGeom prst="rect">
            <a:avLst/>
          </a:prstGeom>
        </p:spPr>
      </p:pic>
      <p:pic>
        <p:nvPicPr>
          <p:cNvPr id="21" name="Picture 20">
            <a:extLst>
              <a:ext uri="{FF2B5EF4-FFF2-40B4-BE49-F238E27FC236}">
                <a16:creationId xmlns:a16="http://schemas.microsoft.com/office/drawing/2014/main" id="{075EA4A3-DA5C-5DA7-E946-4B88D7FD616F}"/>
              </a:ext>
            </a:extLst>
          </p:cNvPr>
          <p:cNvPicPr>
            <a:picLocks noChangeAspect="1"/>
          </p:cNvPicPr>
          <p:nvPr/>
        </p:nvPicPr>
        <p:blipFill>
          <a:blip r:embed="rId8"/>
          <a:stretch>
            <a:fillRect/>
          </a:stretch>
        </p:blipFill>
        <p:spPr>
          <a:xfrm>
            <a:off x="10503313" y="4808155"/>
            <a:ext cx="6361784" cy="3685898"/>
          </a:xfrm>
          <a:prstGeom prst="rect">
            <a:avLst/>
          </a:prstGeom>
        </p:spPr>
      </p:pic>
    </p:spTree>
    <p:extLst>
      <p:ext uri="{BB962C8B-B14F-4D97-AF65-F5344CB8AC3E}">
        <p14:creationId xmlns:p14="http://schemas.microsoft.com/office/powerpoint/2010/main" val="11135410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ADB0-B179-EDAF-62F7-EE22CE24ACEA}"/>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B3BF7F5F-8C1F-C82F-363A-EC4EABCC2E0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383693AD-C805-CA80-2B22-80149A9E87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22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C510F0A0-8CC0-E9DF-F7C3-EF99AD92C7EF}"/>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Diagnostics and Therapies</a:t>
            </a:r>
          </a:p>
        </p:txBody>
      </p:sp>
      <p:cxnSp>
        <p:nvCxnSpPr>
          <p:cNvPr id="5" name="Straight Connector 4">
            <a:extLst>
              <a:ext uri="{FF2B5EF4-FFF2-40B4-BE49-F238E27FC236}">
                <a16:creationId xmlns:a16="http://schemas.microsoft.com/office/drawing/2014/main" id="{AF0C17A2-8249-1611-EEC0-D65525162FCC}"/>
              </a:ext>
            </a:extLst>
          </p:cNvPr>
          <p:cNvCxnSpPr/>
          <p:nvPr/>
        </p:nvCxnSpPr>
        <p:spPr>
          <a:xfrm>
            <a:off x="0" y="84740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E1059D0-93CA-DB46-9F23-6E0177D3D277}"/>
              </a:ext>
            </a:extLst>
          </p:cNvPr>
          <p:cNvSpPr txBox="1"/>
          <p:nvPr/>
        </p:nvSpPr>
        <p:spPr>
          <a:xfrm>
            <a:off x="261144" y="8677659"/>
            <a:ext cx="19583400"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ptos" panose="020B0004020202020204" pitchFamily="34" charset="0"/>
              </a:rPr>
              <a:t>The total number of patients waiting &gt; 8 weeks for diagnostics has decreased in March to 980 compared to 2,917 in February 2026.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As part of the recovery plan, the WG have funded a mobile Endoscopy unit which has been sited on Morriston Hospital to support additional capacity. The unit has been supporting the reduction of the number of patients waiting &gt; 8 weeks for an Endoscopy and the waiting list continues to reduce as a result of the additional capacity. It is important to note that the funding availability for this additional capacity has now come to an end and therefore this will result in an impact on the waiting list.</a:t>
            </a:r>
            <a:endParaRPr kumimoji="0" lang="en-GB" sz="20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ptos" panose="020B00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ptos" panose="020B0004020202020204" pitchFamily="34" charset="0"/>
              </a:rPr>
              <a:t>The number of patients waiting &gt; 14 weeks for therapies has been reported as 0 in </a:t>
            </a:r>
            <a:r>
              <a:rPr lang="en-GB" sz="2000" dirty="0">
                <a:latin typeface="Verdana" panose="020B0604030504040204" pitchFamily="34" charset="0"/>
                <a:ea typeface="Verdana" panose="020B0604030504040204" pitchFamily="34" charset="0"/>
                <a:cs typeface="Aptos" panose="020B0004020202020204" pitchFamily="34" charset="0"/>
              </a:rPr>
              <a:t>March</a:t>
            </a:r>
            <a:r>
              <a:rPr kumimoji="0" lang="en-GB" sz="20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Aptos" panose="020B0004020202020204" pitchFamily="34" charset="0"/>
              </a:rPr>
              <a:t> 2026</a:t>
            </a:r>
          </a:p>
        </p:txBody>
      </p:sp>
      <p:pic>
        <p:nvPicPr>
          <p:cNvPr id="7" name="Picture 6">
            <a:extLst>
              <a:ext uri="{FF2B5EF4-FFF2-40B4-BE49-F238E27FC236}">
                <a16:creationId xmlns:a16="http://schemas.microsoft.com/office/drawing/2014/main" id="{4BF20C4D-94B7-9417-E7DD-73CB34377F34}"/>
              </a:ext>
            </a:extLst>
          </p:cNvPr>
          <p:cNvPicPr>
            <a:picLocks noChangeAspect="1"/>
          </p:cNvPicPr>
          <p:nvPr/>
        </p:nvPicPr>
        <p:blipFill>
          <a:blip r:embed="rId2"/>
          <a:stretch>
            <a:fillRect/>
          </a:stretch>
        </p:blipFill>
        <p:spPr>
          <a:xfrm>
            <a:off x="744773" y="1564654"/>
            <a:ext cx="9128701" cy="5729488"/>
          </a:xfrm>
          <a:prstGeom prst="rect">
            <a:avLst/>
          </a:prstGeom>
        </p:spPr>
      </p:pic>
      <p:pic>
        <p:nvPicPr>
          <p:cNvPr id="11" name="Picture 10">
            <a:extLst>
              <a:ext uri="{FF2B5EF4-FFF2-40B4-BE49-F238E27FC236}">
                <a16:creationId xmlns:a16="http://schemas.microsoft.com/office/drawing/2014/main" id="{44624508-C4E0-82A7-5BCC-2C114D79AAAD}"/>
              </a:ext>
            </a:extLst>
          </p:cNvPr>
          <p:cNvPicPr>
            <a:picLocks noChangeAspect="1"/>
          </p:cNvPicPr>
          <p:nvPr/>
        </p:nvPicPr>
        <p:blipFill>
          <a:blip r:embed="rId3"/>
          <a:stretch>
            <a:fillRect/>
          </a:stretch>
        </p:blipFill>
        <p:spPr>
          <a:xfrm>
            <a:off x="10232216" y="1592561"/>
            <a:ext cx="8888428" cy="5450684"/>
          </a:xfrm>
          <a:prstGeom prst="rect">
            <a:avLst/>
          </a:prstGeom>
        </p:spPr>
      </p:pic>
    </p:spTree>
    <p:extLst>
      <p:ext uri="{BB962C8B-B14F-4D97-AF65-F5344CB8AC3E}">
        <p14:creationId xmlns:p14="http://schemas.microsoft.com/office/powerpoint/2010/main" val="186753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5C696-DD81-1F19-7B84-FD2423FAAFB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76319CE-6E14-261E-2ACB-EEDADF7F51AE}"/>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B7C6C82-F207-7834-1C1D-A72CA4F0E00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23</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D6361AC-38AD-A182-DBCA-61E786F05684}"/>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Follow-Ups &amp; Activity</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3D918891-A361-42D0-F422-1B3F7A6B352C}"/>
              </a:ext>
            </a:extLst>
          </p:cNvPr>
          <p:cNvPicPr>
            <a:picLocks noChangeAspect="1"/>
          </p:cNvPicPr>
          <p:nvPr/>
        </p:nvPicPr>
        <p:blipFill>
          <a:blip r:embed="rId3"/>
          <a:stretch>
            <a:fillRect/>
          </a:stretch>
        </p:blipFill>
        <p:spPr>
          <a:xfrm>
            <a:off x="2662696" y="1014198"/>
            <a:ext cx="6813832" cy="4263966"/>
          </a:xfrm>
          <a:prstGeom prst="rect">
            <a:avLst/>
          </a:prstGeom>
        </p:spPr>
      </p:pic>
      <p:pic>
        <p:nvPicPr>
          <p:cNvPr id="9" name="Picture 8">
            <a:extLst>
              <a:ext uri="{FF2B5EF4-FFF2-40B4-BE49-F238E27FC236}">
                <a16:creationId xmlns:a16="http://schemas.microsoft.com/office/drawing/2014/main" id="{43E4DE37-0941-389E-4A2C-54245A23E728}"/>
              </a:ext>
            </a:extLst>
          </p:cNvPr>
          <p:cNvPicPr>
            <a:picLocks noChangeAspect="1"/>
          </p:cNvPicPr>
          <p:nvPr/>
        </p:nvPicPr>
        <p:blipFill>
          <a:blip r:embed="rId4"/>
          <a:stretch>
            <a:fillRect/>
          </a:stretch>
        </p:blipFill>
        <p:spPr>
          <a:xfrm>
            <a:off x="11109506" y="1014197"/>
            <a:ext cx="6813831" cy="4263967"/>
          </a:xfrm>
          <a:prstGeom prst="rect">
            <a:avLst/>
          </a:prstGeom>
        </p:spPr>
      </p:pic>
      <p:pic>
        <p:nvPicPr>
          <p:cNvPr id="12" name="Picture 11">
            <a:extLst>
              <a:ext uri="{FF2B5EF4-FFF2-40B4-BE49-F238E27FC236}">
                <a16:creationId xmlns:a16="http://schemas.microsoft.com/office/drawing/2014/main" id="{65767598-DC9E-662A-5415-3A31C252C04B}"/>
              </a:ext>
            </a:extLst>
          </p:cNvPr>
          <p:cNvPicPr>
            <a:picLocks noChangeAspect="1"/>
          </p:cNvPicPr>
          <p:nvPr/>
        </p:nvPicPr>
        <p:blipFill>
          <a:blip r:embed="rId5"/>
          <a:stretch>
            <a:fillRect/>
          </a:stretch>
        </p:blipFill>
        <p:spPr>
          <a:xfrm>
            <a:off x="2662696" y="5721655"/>
            <a:ext cx="6813832" cy="4195801"/>
          </a:xfrm>
          <a:prstGeom prst="rect">
            <a:avLst/>
          </a:prstGeom>
        </p:spPr>
      </p:pic>
      <p:pic>
        <p:nvPicPr>
          <p:cNvPr id="15" name="Picture 14">
            <a:extLst>
              <a:ext uri="{FF2B5EF4-FFF2-40B4-BE49-F238E27FC236}">
                <a16:creationId xmlns:a16="http://schemas.microsoft.com/office/drawing/2014/main" id="{2799DFB1-BE28-3341-B269-A4AAE7824952}"/>
              </a:ext>
            </a:extLst>
          </p:cNvPr>
          <p:cNvPicPr>
            <a:picLocks noChangeAspect="1"/>
          </p:cNvPicPr>
          <p:nvPr/>
        </p:nvPicPr>
        <p:blipFill>
          <a:blip r:embed="rId6"/>
          <a:stretch>
            <a:fillRect/>
          </a:stretch>
        </p:blipFill>
        <p:spPr>
          <a:xfrm>
            <a:off x="11109505" y="5615344"/>
            <a:ext cx="6813832" cy="4195801"/>
          </a:xfrm>
          <a:prstGeom prst="rect">
            <a:avLst/>
          </a:prstGeom>
        </p:spPr>
      </p:pic>
      <p:cxnSp>
        <p:nvCxnSpPr>
          <p:cNvPr id="5" name="Straight Connector 4">
            <a:extLst>
              <a:ext uri="{FF2B5EF4-FFF2-40B4-BE49-F238E27FC236}">
                <a16:creationId xmlns:a16="http://schemas.microsoft.com/office/drawing/2014/main" id="{F35D121F-32DD-5F59-7E7F-25D09AD263BE}"/>
              </a:ext>
            </a:extLst>
          </p:cNvPr>
          <p:cNvCxnSpPr/>
          <p:nvPr/>
        </p:nvCxnSpPr>
        <p:spPr>
          <a:xfrm>
            <a:off x="-65006" y="100742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1121043-27EF-BC33-9E20-12D2291E1710}"/>
              </a:ext>
            </a:extLst>
          </p:cNvPr>
          <p:cNvSpPr txBox="1"/>
          <p:nvPr/>
        </p:nvSpPr>
        <p:spPr>
          <a:xfrm>
            <a:off x="261144" y="10138661"/>
            <a:ext cx="1958340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Preparation now in place to mandate PIFU &amp; SOS and monitor compliance and patient safety.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Digital and manual validation completed as a pilot, review of clinical administration will provide resource maintain this approach.</a:t>
            </a:r>
            <a:endParaRPr kumimoji="0" lang="en-GB" sz="180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18952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C0CFC9-E8E9-D421-AAB8-D55DD5144039}"/>
              </a:ext>
            </a:extLst>
          </p:cNvPr>
          <p:cNvSpPr txBox="1"/>
          <p:nvPr/>
        </p:nvSpPr>
        <p:spPr>
          <a:xfrm>
            <a:off x="0" y="0"/>
            <a:ext cx="20105688" cy="549061"/>
          </a:xfrm>
          <a:prstGeom prst="rect">
            <a:avLst/>
          </a:prstGeom>
          <a:solidFill>
            <a:srgbClr val="7030A0"/>
          </a:solidFill>
        </p:spPr>
        <p:txBody>
          <a:bodyPr wrap="square" rtlCol="0">
            <a:spAutoFit/>
          </a:bodyPr>
          <a:lstStyle/>
          <a:p>
            <a:pPr lvl="0" algn="ctr">
              <a:spcAft>
                <a:spcPts val="989"/>
              </a:spcAft>
              <a:defRPr/>
            </a:pPr>
            <a:r>
              <a:rPr lang="en-GB" sz="2968" b="1" dirty="0">
                <a:solidFill>
                  <a:prstClr val="white"/>
                </a:solidFill>
                <a:latin typeface="Aptos Black" panose="020F0502020204030204" pitchFamily="34" charset="0"/>
              </a:rPr>
              <a:t>Oversight &amp; Escalation Update (</a:t>
            </a: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Cancer</a:t>
            </a:r>
          </a:p>
        </p:txBody>
      </p:sp>
      <p:graphicFrame>
        <p:nvGraphicFramePr>
          <p:cNvPr id="3" name="Table 2">
            <a:extLst>
              <a:ext uri="{FF2B5EF4-FFF2-40B4-BE49-F238E27FC236}">
                <a16:creationId xmlns:a16="http://schemas.microsoft.com/office/drawing/2014/main" id="{DEE33EC1-2461-588B-6843-FF89C77335B0}"/>
              </a:ext>
            </a:extLst>
          </p:cNvPr>
          <p:cNvGraphicFramePr>
            <a:graphicFrameLocks noGrp="1"/>
          </p:cNvGraphicFramePr>
          <p:nvPr>
            <p:extLst>
              <p:ext uri="{D42A27DB-BD31-4B8C-83A1-F6EECF244321}">
                <p14:modId xmlns:p14="http://schemas.microsoft.com/office/powerpoint/2010/main" val="838467473"/>
              </p:ext>
            </p:extLst>
          </p:nvPr>
        </p:nvGraphicFramePr>
        <p:xfrm>
          <a:off x="375444" y="854075"/>
          <a:ext cx="19431000" cy="1817049"/>
        </p:xfrm>
        <a:graphic>
          <a:graphicData uri="http://schemas.openxmlformats.org/drawingml/2006/table">
            <a:tbl>
              <a:tblPr firstRow="1" firstCol="1" bandRow="1">
                <a:tableStyleId>{5C22544A-7EE6-4342-B048-85BDC9FD1C3A}</a:tableStyleId>
              </a:tblPr>
              <a:tblGrid>
                <a:gridCol w="9612637">
                  <a:extLst>
                    <a:ext uri="{9D8B030D-6E8A-4147-A177-3AD203B41FA5}">
                      <a16:colId xmlns:a16="http://schemas.microsoft.com/office/drawing/2014/main" val="103262134"/>
                    </a:ext>
                  </a:extLst>
                </a:gridCol>
                <a:gridCol w="9818363">
                  <a:extLst>
                    <a:ext uri="{9D8B030D-6E8A-4147-A177-3AD203B41FA5}">
                      <a16:colId xmlns:a16="http://schemas.microsoft.com/office/drawing/2014/main" val="356858179"/>
                    </a:ext>
                  </a:extLst>
                </a:gridCol>
              </a:tblGrid>
              <a:tr h="475929">
                <a:tc>
                  <a:txBody>
                    <a:bodyPr/>
                    <a:lstStyle/>
                    <a:p>
                      <a:pPr>
                        <a:lnSpc>
                          <a:spcPct val="107000"/>
                        </a:lnSpc>
                        <a:spcAft>
                          <a:spcPts val="800"/>
                        </a:spcAft>
                        <a:buNone/>
                      </a:pPr>
                      <a:r>
                        <a:rPr lang="en-GB" sz="2400">
                          <a:effectLst/>
                        </a:rPr>
                        <a:t>Criteria to Achieve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4047752"/>
                  </a:ext>
                </a:extLst>
              </a:tr>
              <a:tr h="978856">
                <a:tc>
                  <a:txBody>
                    <a:bodyPr/>
                    <a:lstStyle/>
                    <a:p>
                      <a:pPr marL="342900" lvl="0" indent="-342900">
                        <a:lnSpc>
                          <a:spcPct val="107000"/>
                        </a:lnSpc>
                        <a:buFont typeface="Symbol" panose="05050102010706020507" pitchFamily="18" charset="2"/>
                        <a:buChar char=""/>
                      </a:pPr>
                      <a:r>
                        <a:rPr lang="en-GB" sz="2400" dirty="0">
                          <a:effectLst/>
                        </a:rPr>
                        <a:t>60% performance maintained for 3 months against the Single Cancer Pathway (SCP) target.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0000"/>
                    </a:solidFill>
                  </a:tcPr>
                </a:tc>
                <a:tc>
                  <a:txBody>
                    <a:bodyPr/>
                    <a:lstStyle/>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December – 62%</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January – 55%</a:t>
                      </a:r>
                    </a:p>
                    <a:p>
                      <a:pPr marL="457200" indent="-457200">
                        <a:buFont typeface="Arial" panose="020B0604020202020204" pitchFamily="34" charset="0"/>
                        <a:buChar char="•"/>
                      </a:pPr>
                      <a:r>
                        <a:rPr lang="en-GB" sz="2400" kern="1200" dirty="0">
                          <a:solidFill>
                            <a:schemeClr val="dk1"/>
                          </a:solidFill>
                          <a:effectLst/>
                          <a:latin typeface="Verdana" panose="020B0604030504040204" pitchFamily="34" charset="0"/>
                          <a:ea typeface="Verdana" panose="020B0604030504040204" pitchFamily="34" charset="0"/>
                          <a:cs typeface="+mn-cs"/>
                        </a:rPr>
                        <a:t>February – 46%</a:t>
                      </a:r>
                    </a:p>
                    <a:p>
                      <a:pPr marL="457200" indent="-457200">
                        <a:buFont typeface="Arial" panose="020B0604020202020204" pitchFamily="34" charset="0"/>
                        <a:buChar char="•"/>
                      </a:pPr>
                      <a:endParaRPr lang="en-GB" sz="16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7844833"/>
                  </a:ext>
                </a:extLst>
              </a:tr>
            </a:tbl>
          </a:graphicData>
        </a:graphic>
      </p:graphicFrame>
      <p:sp>
        <p:nvSpPr>
          <p:cNvPr id="5" name="TextBox 4">
            <a:extLst>
              <a:ext uri="{FF2B5EF4-FFF2-40B4-BE49-F238E27FC236}">
                <a16:creationId xmlns:a16="http://schemas.microsoft.com/office/drawing/2014/main" id="{65040364-58A5-A5C1-4AB3-676C34758186}"/>
              </a:ext>
            </a:extLst>
          </p:cNvPr>
          <p:cNvSpPr txBox="1"/>
          <p:nvPr/>
        </p:nvSpPr>
        <p:spPr>
          <a:xfrm>
            <a:off x="12415044" y="3224963"/>
            <a:ext cx="7162800" cy="6155916"/>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2400" b="1"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Actions being taken to improve include:</a:t>
            </a:r>
            <a:endParaRPr kumimoji="0" lang="en-GB" sz="20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Continued focus on front end of pathway for all specialties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Commencing demand and capacity work in relation to the cancer pathway supported by Transformation Team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Outsourcing pathology backlog for Skin, Urology and LGI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Detailed Dermatology demand and capacity exercise, supported by Healthcare Systems Engineering team currently in progress.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Phase 2, business case development for the long-term provision of complex gynae-oncology surgery commences.</a:t>
            </a:r>
          </a:p>
        </p:txBody>
      </p:sp>
      <p:graphicFrame>
        <p:nvGraphicFramePr>
          <p:cNvPr id="7" name="Chart 6">
            <a:extLst>
              <a:ext uri="{FF2B5EF4-FFF2-40B4-BE49-F238E27FC236}">
                <a16:creationId xmlns:a16="http://schemas.microsoft.com/office/drawing/2014/main" id="{F994CE1D-E870-C4BA-22E6-D11C90D489E9}"/>
              </a:ext>
            </a:extLst>
          </p:cNvPr>
          <p:cNvGraphicFramePr>
            <a:graphicFrameLocks/>
          </p:cNvGraphicFramePr>
          <p:nvPr>
            <p:extLst>
              <p:ext uri="{D42A27DB-BD31-4B8C-83A1-F6EECF244321}">
                <p14:modId xmlns:p14="http://schemas.microsoft.com/office/powerpoint/2010/main" val="3614002392"/>
              </p:ext>
            </p:extLst>
          </p:nvPr>
        </p:nvGraphicFramePr>
        <p:xfrm>
          <a:off x="242075" y="3224963"/>
          <a:ext cx="12172969" cy="68395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775347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3A41F-7894-9DCD-7C90-68D884C9ABE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5B93DC1-46C1-605B-BC2A-6B3E12634018}"/>
              </a:ext>
            </a:extLst>
          </p:cNvPr>
          <p:cNvSpPr>
            <a:spLocks noChangeArrowheads="1"/>
          </p:cNvSpPr>
          <p:nvPr/>
        </p:nvSpPr>
        <p:spPr bwMode="auto">
          <a:xfrm>
            <a:off x="2089807" y="1323731"/>
            <a:ext cx="247474" cy="494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08" tIns="61253" rIns="122508" bIns="61253" numCol="1" anchor="ctr" anchorCtr="0" compatLnSpc="1">
            <a:prstTxWarp prst="textNoShape">
              <a:avLst/>
            </a:prstTxWarp>
            <a:spAutoFit/>
          </a:bodyPr>
          <a:lstStyle/>
          <a:p>
            <a:pPr defTabSz="1225020">
              <a:defRPr/>
            </a:pPr>
            <a:endParaRPr lang="en-GB" sz="2411">
              <a:solidFill>
                <a:prstClr val="black"/>
              </a:solidFill>
              <a:latin typeface="Calibri" panose="020F0502020204030204"/>
            </a:endParaRPr>
          </a:p>
        </p:txBody>
      </p:sp>
      <p:sp>
        <p:nvSpPr>
          <p:cNvPr id="4" name="Slide Number Placeholder 3">
            <a:extLst>
              <a:ext uri="{FF2B5EF4-FFF2-40B4-BE49-F238E27FC236}">
                <a16:creationId xmlns:a16="http://schemas.microsoft.com/office/drawing/2014/main" id="{713A589D-CD4D-A934-CD08-05FF0452D979}"/>
              </a:ext>
            </a:extLst>
          </p:cNvPr>
          <p:cNvSpPr>
            <a:spLocks noGrp="1"/>
          </p:cNvSpPr>
          <p:nvPr>
            <p:ph type="sldNum" sz="quarter" idx="12"/>
          </p:nvPr>
        </p:nvSpPr>
        <p:spPr>
          <a:xfrm>
            <a:off x="11537081" y="10481717"/>
            <a:ext cx="3675249" cy="602070"/>
          </a:xfrm>
          <a:prstGeom prst="rect">
            <a:avLst/>
          </a:prstGeom>
        </p:spPr>
        <p:txBody>
          <a:bodyPr vert="horz" lIns="150779" tIns="75390" rIns="150779" bIns="75390" rtlCol="0" anchor="ctr"/>
          <a:lstStyle>
            <a:defPPr>
              <a:defRPr lang="en-US"/>
            </a:defPPr>
            <a:lvl1pPr marL="0" algn="r" defTabSz="753894" rtl="0" eaLnBrk="1" latinLnBrk="0" hangingPunct="1">
              <a:defRPr sz="1484" kern="1200">
                <a:solidFill>
                  <a:schemeClr val="tx1">
                    <a:tint val="82000"/>
                  </a:schemeClr>
                </a:solidFill>
                <a:latin typeface="+mn-lt"/>
                <a:ea typeface="+mn-ea"/>
                <a:cs typeface="+mn-cs"/>
              </a:defRPr>
            </a:lvl1pPr>
            <a:lvl2pPr marL="753894" algn="l" defTabSz="753894" rtl="0" eaLnBrk="1" latinLnBrk="0" hangingPunct="1">
              <a:defRPr sz="2968" kern="1200">
                <a:solidFill>
                  <a:schemeClr val="tx1"/>
                </a:solidFill>
                <a:latin typeface="+mn-lt"/>
                <a:ea typeface="+mn-ea"/>
                <a:cs typeface="+mn-cs"/>
              </a:defRPr>
            </a:lvl2pPr>
            <a:lvl3pPr marL="1507786" algn="l" defTabSz="753894" rtl="0" eaLnBrk="1" latinLnBrk="0" hangingPunct="1">
              <a:defRPr sz="2968" kern="1200">
                <a:solidFill>
                  <a:schemeClr val="tx1"/>
                </a:solidFill>
                <a:latin typeface="+mn-lt"/>
                <a:ea typeface="+mn-ea"/>
                <a:cs typeface="+mn-cs"/>
              </a:defRPr>
            </a:lvl3pPr>
            <a:lvl4pPr marL="2261680" algn="l" defTabSz="753894" rtl="0" eaLnBrk="1" latinLnBrk="0" hangingPunct="1">
              <a:defRPr sz="2968" kern="1200">
                <a:solidFill>
                  <a:schemeClr val="tx1"/>
                </a:solidFill>
                <a:latin typeface="+mn-lt"/>
                <a:ea typeface="+mn-ea"/>
                <a:cs typeface="+mn-cs"/>
              </a:defRPr>
            </a:lvl4pPr>
            <a:lvl5pPr marL="3015572" algn="l" defTabSz="753894" rtl="0" eaLnBrk="1" latinLnBrk="0" hangingPunct="1">
              <a:defRPr sz="2968" kern="1200">
                <a:solidFill>
                  <a:schemeClr val="tx1"/>
                </a:solidFill>
                <a:latin typeface="+mn-lt"/>
                <a:ea typeface="+mn-ea"/>
                <a:cs typeface="+mn-cs"/>
              </a:defRPr>
            </a:lvl5pPr>
            <a:lvl6pPr marL="3769466" algn="l" defTabSz="753894" rtl="0" eaLnBrk="1" latinLnBrk="0" hangingPunct="1">
              <a:defRPr sz="2968" kern="1200">
                <a:solidFill>
                  <a:schemeClr val="tx1"/>
                </a:solidFill>
                <a:latin typeface="+mn-lt"/>
                <a:ea typeface="+mn-ea"/>
                <a:cs typeface="+mn-cs"/>
              </a:defRPr>
            </a:lvl6pPr>
            <a:lvl7pPr marL="4523359" algn="l" defTabSz="753894" rtl="0" eaLnBrk="1" latinLnBrk="0" hangingPunct="1">
              <a:defRPr sz="2968" kern="1200">
                <a:solidFill>
                  <a:schemeClr val="tx1"/>
                </a:solidFill>
                <a:latin typeface="+mn-lt"/>
                <a:ea typeface="+mn-ea"/>
                <a:cs typeface="+mn-cs"/>
              </a:defRPr>
            </a:lvl7pPr>
            <a:lvl8pPr marL="5277252" algn="l" defTabSz="753894" rtl="0" eaLnBrk="1" latinLnBrk="0" hangingPunct="1">
              <a:defRPr sz="2968" kern="1200">
                <a:solidFill>
                  <a:schemeClr val="tx1"/>
                </a:solidFill>
                <a:latin typeface="+mn-lt"/>
                <a:ea typeface="+mn-ea"/>
                <a:cs typeface="+mn-cs"/>
              </a:defRPr>
            </a:lvl8pPr>
            <a:lvl9pPr marL="6031145" algn="l" defTabSz="753894" rtl="0" eaLnBrk="1" latinLnBrk="0" hangingPunct="1">
              <a:defRPr sz="2968" kern="1200">
                <a:solidFill>
                  <a:schemeClr val="tx1"/>
                </a:solidFill>
                <a:latin typeface="+mn-lt"/>
                <a:ea typeface="+mn-ea"/>
                <a:cs typeface="+mn-cs"/>
              </a:defRPr>
            </a:lvl9pPr>
          </a:lstStyle>
          <a:p>
            <a:fld id="{1B571774-39BD-4D3C-8315-35C0B43D4F9A}" type="slidenum">
              <a:rPr lang="en-GB">
                <a:solidFill>
                  <a:prstClr val="black">
                    <a:tint val="82000"/>
                  </a:prstClr>
                </a:solidFill>
                <a:latin typeface="Calibri" panose="020F0502020204030204"/>
              </a:rPr>
              <a:pPr/>
              <a:t>25</a:t>
            </a:fld>
            <a:endParaRPr lang="en-GB" dirty="0">
              <a:solidFill>
                <a:prstClr val="black">
                  <a:tint val="82000"/>
                </a:prstClr>
              </a:solidFill>
              <a:latin typeface="Calibri" panose="020F0502020204030204"/>
            </a:endParaRPr>
          </a:p>
        </p:txBody>
      </p:sp>
      <p:sp>
        <p:nvSpPr>
          <p:cNvPr id="3" name="TextBox 2">
            <a:extLst>
              <a:ext uri="{FF2B5EF4-FFF2-40B4-BE49-F238E27FC236}">
                <a16:creationId xmlns:a16="http://schemas.microsoft.com/office/drawing/2014/main" id="{0F39C042-13F1-D706-9574-34E5D7F53B3A}"/>
              </a:ext>
            </a:extLst>
          </p:cNvPr>
          <p:cNvSpPr txBox="1"/>
          <p:nvPr/>
        </p:nvSpPr>
        <p:spPr>
          <a:xfrm>
            <a:off x="794" y="-13620"/>
            <a:ext cx="20104100" cy="584729"/>
          </a:xfrm>
          <a:prstGeom prst="rect">
            <a:avLst/>
          </a:prstGeom>
          <a:solidFill>
            <a:srgbClr val="7EB0DE"/>
          </a:solidFill>
        </p:spPr>
        <p:txBody>
          <a:bodyPr wrap="square" rtlCol="0">
            <a:spAutoFit/>
          </a:bodyPr>
          <a:lstStyle/>
          <a:p>
            <a:pPr algn="ctr" defTabSz="1507786">
              <a:spcAft>
                <a:spcPts val="1979"/>
              </a:spcAft>
              <a:defRPr/>
            </a:pPr>
            <a:r>
              <a:rPr lang="en-GB" sz="3200" b="1" dirty="0">
                <a:solidFill>
                  <a:prstClr val="white"/>
                </a:solidFill>
                <a:latin typeface="Calibri" panose="020F0502020204030204"/>
              </a:rPr>
              <a:t>Cancer Backlog</a:t>
            </a:r>
          </a:p>
        </p:txBody>
      </p:sp>
      <p:sp>
        <p:nvSpPr>
          <p:cNvPr id="9" name="TextBox 8">
            <a:extLst>
              <a:ext uri="{FF2B5EF4-FFF2-40B4-BE49-F238E27FC236}">
                <a16:creationId xmlns:a16="http://schemas.microsoft.com/office/drawing/2014/main" id="{9A92DECB-9B25-DB5B-C724-014C7DACEE58}"/>
              </a:ext>
            </a:extLst>
          </p:cNvPr>
          <p:cNvSpPr txBox="1"/>
          <p:nvPr/>
        </p:nvSpPr>
        <p:spPr>
          <a:xfrm>
            <a:off x="13100844" y="5790030"/>
            <a:ext cx="6629400" cy="5293757"/>
          </a:xfrm>
          <a:prstGeom prst="rect">
            <a:avLst/>
          </a:prstGeom>
          <a:noFill/>
        </p:spPr>
        <p:txBody>
          <a:bodyPr wrap="square" rtlCol="0">
            <a:spAutoFit/>
          </a:bodyPr>
          <a:lstStyle/>
          <a:p>
            <a:pPr marL="457200" indent="-457200">
              <a:buFont typeface="Arial" panose="020B0604020202020204" pitchFamily="34" charset="0"/>
              <a:buChar char="•"/>
            </a:pPr>
            <a:r>
              <a:rPr lang="en-GB" sz="2600" dirty="0">
                <a:solidFill>
                  <a:prstClr val="black"/>
                </a:solidFill>
                <a:latin typeface="Verdana" panose="020B0604030504040204" pitchFamily="34" charset="0"/>
                <a:ea typeface="Verdana" panose="020B0604030504040204" pitchFamily="34" charset="0"/>
              </a:rPr>
              <a:t>The majority of the backlog is at diagnostics, with approximately 40% waiting for pathology results. A programme has been developed to improve the Cellular pathology capacity with a view to implementation in May 2026.</a:t>
            </a:r>
          </a:p>
          <a:p>
            <a:pPr marL="457200" indent="-457200">
              <a:buFont typeface="Arial" panose="020B0604020202020204" pitchFamily="34" charset="0"/>
              <a:buChar char="•"/>
            </a:pPr>
            <a:r>
              <a:rPr lang="en-GB" sz="2600" dirty="0">
                <a:solidFill>
                  <a:prstClr val="black"/>
                </a:solidFill>
                <a:latin typeface="Verdana" panose="020B0604030504040204" pitchFamily="34" charset="0"/>
                <a:ea typeface="Verdana" panose="020B0604030504040204" pitchFamily="34" charset="0"/>
              </a:rPr>
              <a:t>Through the new internal cancer performance oversight forum, work to target the longest waiting cohort is underway with highest volumes seen in Gynae, H&amp;N, Urology and Skin. </a:t>
            </a:r>
          </a:p>
        </p:txBody>
      </p:sp>
      <p:graphicFrame>
        <p:nvGraphicFramePr>
          <p:cNvPr id="6" name="Chart 5">
            <a:extLst>
              <a:ext uri="{FF2B5EF4-FFF2-40B4-BE49-F238E27FC236}">
                <a16:creationId xmlns:a16="http://schemas.microsoft.com/office/drawing/2014/main" id="{00000000-0008-0000-0400-000002000000}"/>
              </a:ext>
            </a:extLst>
          </p:cNvPr>
          <p:cNvGraphicFramePr/>
          <p:nvPr>
            <p:extLst>
              <p:ext uri="{D42A27DB-BD31-4B8C-83A1-F6EECF244321}">
                <p14:modId xmlns:p14="http://schemas.microsoft.com/office/powerpoint/2010/main" val="567034883"/>
              </p:ext>
            </p:extLst>
          </p:nvPr>
        </p:nvGraphicFramePr>
        <p:xfrm>
          <a:off x="452402" y="595484"/>
          <a:ext cx="19430242" cy="5059176"/>
        </p:xfrm>
        <a:graphic>
          <a:graphicData uri="http://schemas.openxmlformats.org/drawingml/2006/chart">
            <c:chart xmlns:c="http://schemas.openxmlformats.org/drawingml/2006/chart" xmlns:r="http://schemas.openxmlformats.org/officeDocument/2006/relationships" r:id="rId2"/>
          </a:graphicData>
        </a:graphic>
      </p:graphicFrame>
      <p:pic>
        <p:nvPicPr>
          <p:cNvPr id="11" name="Picture 10">
            <a:extLst>
              <a:ext uri="{FF2B5EF4-FFF2-40B4-BE49-F238E27FC236}">
                <a16:creationId xmlns:a16="http://schemas.microsoft.com/office/drawing/2014/main" id="{36E24193-42DB-8AF5-E01E-210D33760A1E}"/>
              </a:ext>
            </a:extLst>
          </p:cNvPr>
          <p:cNvPicPr>
            <a:picLocks noChangeAspect="1"/>
          </p:cNvPicPr>
          <p:nvPr/>
        </p:nvPicPr>
        <p:blipFill>
          <a:blip r:embed="rId3"/>
          <a:stretch>
            <a:fillRect/>
          </a:stretch>
        </p:blipFill>
        <p:spPr>
          <a:xfrm>
            <a:off x="1518444" y="5686889"/>
            <a:ext cx="11084679" cy="5511040"/>
          </a:xfrm>
          <a:prstGeom prst="rect">
            <a:avLst/>
          </a:prstGeom>
        </p:spPr>
      </p:pic>
    </p:spTree>
    <p:extLst>
      <p:ext uri="{BB962C8B-B14F-4D97-AF65-F5344CB8AC3E}">
        <p14:creationId xmlns:p14="http://schemas.microsoft.com/office/powerpoint/2010/main" val="42471049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F7133-41CE-C211-CCF2-64C0AE18E5A6}"/>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D72077A8-5C0C-61CA-D281-2945CD5A260A}"/>
              </a:ext>
            </a:extLst>
          </p:cNvPr>
          <p:cNvSpPr txBox="1"/>
          <p:nvPr/>
        </p:nvSpPr>
        <p:spPr>
          <a:xfrm>
            <a:off x="490520" y="1158943"/>
            <a:ext cx="19124648" cy="1158394"/>
          </a:xfrm>
          <a:prstGeom prst="rect">
            <a:avLst/>
          </a:prstGeom>
          <a:solidFill>
            <a:schemeClr val="bg1"/>
          </a:solidFill>
        </p:spPr>
        <p:txBody>
          <a:bodyPr wrap="square">
            <a:spAutoFit/>
          </a:bodyPr>
          <a:lstStyle/>
          <a:p>
            <a:pPr defTabSz="1507696" fontAlgn="t">
              <a:spcAft>
                <a:spcPts val="660"/>
              </a:spcAft>
              <a:defRPr/>
            </a:pPr>
            <a:r>
              <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rPr>
              <a:t> As part of the refreshed approach to Cancer Improvement a successful multidisciplinary workshop was held 9</a:t>
            </a:r>
            <a:r>
              <a:rPr lang="en-GB" sz="2309" baseline="30000" dirty="0">
                <a:solidFill>
                  <a:prstClr val="black"/>
                </a:solidFill>
                <a:latin typeface="Verdana" panose="020B0604030504040204" pitchFamily="34" charset="0"/>
                <a:ea typeface="Verdana" panose="020B0604030504040204" pitchFamily="34" charset="0"/>
                <a:cs typeface="Arial" panose="020B0604020202020204" pitchFamily="34" charset="0"/>
              </a:rPr>
              <a:t>th</a:t>
            </a:r>
            <a:r>
              <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rPr>
              <a:t> March 2026, whilst significant challenges were raised, opportunities were identified. To maintain momentum, the following next steps will now be explored and plans for the 90 day sprint developed.</a:t>
            </a:r>
          </a:p>
        </p:txBody>
      </p:sp>
      <p:sp>
        <p:nvSpPr>
          <p:cNvPr id="4" name="TextBox 3">
            <a:extLst>
              <a:ext uri="{FF2B5EF4-FFF2-40B4-BE49-F238E27FC236}">
                <a16:creationId xmlns:a16="http://schemas.microsoft.com/office/drawing/2014/main" id="{72847C76-7242-D86C-2E46-F52E5E0C439A}"/>
              </a:ext>
            </a:extLst>
          </p:cNvPr>
          <p:cNvSpPr txBox="1"/>
          <p:nvPr/>
        </p:nvSpPr>
        <p:spPr>
          <a:xfrm>
            <a:off x="1367891" y="2759075"/>
            <a:ext cx="17369906" cy="7199407"/>
          </a:xfrm>
          <a:prstGeom prst="rect">
            <a:avLst/>
          </a:prstGeom>
          <a:noFill/>
        </p:spPr>
        <p:txBody>
          <a:bodyPr wrap="square">
            <a:spAutoFit/>
          </a:bodyPr>
          <a:lstStyle/>
          <a:p>
            <a:r>
              <a:rPr lang="en-GB" sz="2309" b="1" dirty="0">
                <a:solidFill>
                  <a:prstClr val="black"/>
                </a:solidFill>
                <a:latin typeface="Verdana" panose="020B0604030504040204" pitchFamily="34" charset="0"/>
                <a:ea typeface="Verdana" panose="020B0604030504040204" pitchFamily="34" charset="0"/>
                <a:cs typeface="Arial" panose="020B0604020202020204" pitchFamily="34" charset="0"/>
              </a:rPr>
              <a:t>1. Formalise Programme Structure</a:t>
            </a:r>
          </a:p>
          <a:p>
            <a:pPr marL="282721" indent="-282721">
              <a:buFont typeface="Arial" panose="020B0604020202020204" pitchFamily="34" charset="0"/>
              <a:buChar char="•"/>
            </a:pPr>
            <a:r>
              <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rPr>
              <a:t>Circulate a proposed programme structure for review and formal endorsement by the HB Executive Team.</a:t>
            </a:r>
          </a:p>
          <a:p>
            <a:pPr marL="282721" indent="-282721">
              <a:buFont typeface="Arial" panose="020B0604020202020204" pitchFamily="34" charset="0"/>
              <a:buChar char="•"/>
            </a:pPr>
            <a:r>
              <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rPr>
              <a:t>Confirm the establishment of the Cancer Improvement Programme Board and its initial membership.</a:t>
            </a:r>
          </a:p>
          <a:p>
            <a:endPar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endParaRPr>
          </a:p>
          <a:p>
            <a:r>
              <a:rPr lang="en-GB" sz="2309" b="1" dirty="0">
                <a:solidFill>
                  <a:prstClr val="black"/>
                </a:solidFill>
                <a:latin typeface="Verdana" panose="020B0604030504040204" pitchFamily="34" charset="0"/>
                <a:ea typeface="Verdana" panose="020B0604030504040204" pitchFamily="34" charset="0"/>
                <a:cs typeface="Arial" panose="020B0604020202020204" pitchFamily="34" charset="0"/>
              </a:rPr>
              <a:t>2. Launch 90-Day Sprints</a:t>
            </a:r>
          </a:p>
          <a:p>
            <a:pPr marL="282721" indent="-282721">
              <a:buFont typeface="Arial" panose="020B0604020202020204" pitchFamily="34" charset="0"/>
              <a:buChar char="•"/>
            </a:pPr>
            <a:r>
              <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rPr>
              <a:t>Develop and initiate the prioritised 90-day sprint plans, ensuring clear task allocation, owners, and regular check-ins.</a:t>
            </a:r>
          </a:p>
          <a:p>
            <a:pPr marL="282721" indent="-282721">
              <a:buFont typeface="Arial" panose="020B0604020202020204" pitchFamily="34" charset="0"/>
              <a:buChar char="•"/>
            </a:pPr>
            <a:r>
              <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rPr>
              <a:t>Communicate the sprint objectives and progress widely to maintain momentum and engagement.</a:t>
            </a:r>
          </a:p>
          <a:p>
            <a:endPar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endParaRPr>
          </a:p>
          <a:p>
            <a:r>
              <a:rPr lang="en-GB" sz="2309" b="1" dirty="0">
                <a:solidFill>
                  <a:prstClr val="black"/>
                </a:solidFill>
                <a:latin typeface="Verdana" panose="020B0604030504040204" pitchFamily="34" charset="0"/>
                <a:ea typeface="Verdana" panose="020B0604030504040204" pitchFamily="34" charset="0"/>
                <a:cs typeface="Arial" panose="020B0604020202020204" pitchFamily="34" charset="0"/>
              </a:rPr>
              <a:t>3. Deep Dive Data Analysis</a:t>
            </a:r>
          </a:p>
          <a:p>
            <a:pPr marL="282721" indent="-282721">
              <a:buFont typeface="Arial" panose="020B0604020202020204" pitchFamily="34" charset="0"/>
              <a:buChar char="•"/>
            </a:pPr>
            <a:r>
              <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rPr>
              <a:t>Commission further detailed local data analysis for all identified challenge areas (e.g., workforce gaps, specific pathway bottlenecks) to inform subsequent programme phases.</a:t>
            </a:r>
          </a:p>
          <a:p>
            <a:endPar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endParaRPr>
          </a:p>
          <a:p>
            <a:r>
              <a:rPr lang="en-GB" sz="2309" b="1" dirty="0">
                <a:solidFill>
                  <a:prstClr val="black"/>
                </a:solidFill>
                <a:latin typeface="Verdana" panose="020B0604030504040204" pitchFamily="34" charset="0"/>
                <a:ea typeface="Verdana" panose="020B0604030504040204" pitchFamily="34" charset="0"/>
                <a:cs typeface="Arial" panose="020B0604020202020204" pitchFamily="34" charset="0"/>
              </a:rPr>
              <a:t>4. Stakeholder Engagement Plan</a:t>
            </a:r>
          </a:p>
          <a:p>
            <a:pPr marL="282721" indent="-282721">
              <a:buFont typeface="Arial" panose="020B0604020202020204" pitchFamily="34" charset="0"/>
              <a:buChar char="•"/>
            </a:pPr>
            <a:r>
              <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rPr>
              <a:t>Develop a stakeholder engagement plan to ensure ongoing involvement of clinical staff, operational teams, primary care, public health, and patient representatives.</a:t>
            </a:r>
          </a:p>
          <a:p>
            <a:endPar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endParaRPr>
          </a:p>
          <a:p>
            <a:r>
              <a:rPr lang="en-GB" sz="2309" b="1" dirty="0">
                <a:solidFill>
                  <a:prstClr val="black"/>
                </a:solidFill>
                <a:latin typeface="Verdana" panose="020B0604030504040204" pitchFamily="34" charset="0"/>
                <a:ea typeface="Verdana" panose="020B0604030504040204" pitchFamily="34" charset="0"/>
                <a:cs typeface="Arial" panose="020B0604020202020204" pitchFamily="34" charset="0"/>
              </a:rPr>
              <a:t>5. Communication Strategy</a:t>
            </a:r>
          </a:p>
          <a:p>
            <a:pPr marL="282721" indent="-282721">
              <a:buFont typeface="Arial" panose="020B0604020202020204" pitchFamily="34" charset="0"/>
              <a:buChar char="•"/>
            </a:pPr>
            <a:r>
              <a:rPr lang="en-GB" sz="2309" dirty="0">
                <a:solidFill>
                  <a:prstClr val="black"/>
                </a:solidFill>
                <a:latin typeface="Verdana" panose="020B0604030504040204" pitchFamily="34" charset="0"/>
                <a:ea typeface="Verdana" panose="020B0604030504040204" pitchFamily="34" charset="0"/>
                <a:cs typeface="Arial" panose="020B0604020202020204" pitchFamily="34" charset="0"/>
              </a:rPr>
              <a:t>Establish a clear communication strategy to regularly update all staff and external partners on the programme's progress, successes, and challenges, fostering a shared sense of purpose and accountability.</a:t>
            </a:r>
          </a:p>
        </p:txBody>
      </p:sp>
      <p:sp>
        <p:nvSpPr>
          <p:cNvPr id="2" name="TextBox 1">
            <a:extLst>
              <a:ext uri="{FF2B5EF4-FFF2-40B4-BE49-F238E27FC236}">
                <a16:creationId xmlns:a16="http://schemas.microsoft.com/office/drawing/2014/main" id="{3205E45F-40C6-39D9-2058-EC61ECC8071B}"/>
              </a:ext>
            </a:extLst>
          </p:cNvPr>
          <p:cNvSpPr txBox="1"/>
          <p:nvPr/>
        </p:nvSpPr>
        <p:spPr>
          <a:xfrm>
            <a:off x="794" y="-13620"/>
            <a:ext cx="20104100" cy="584775"/>
          </a:xfrm>
          <a:prstGeom prst="rect">
            <a:avLst/>
          </a:prstGeom>
          <a:solidFill>
            <a:srgbClr val="7EB0DE"/>
          </a:solidFill>
        </p:spPr>
        <p:txBody>
          <a:bodyPr wrap="square" rtlCol="0">
            <a:spAutoFit/>
          </a:bodyPr>
          <a:lstStyle/>
          <a:p>
            <a:pPr algn="ctr">
              <a:lnSpc>
                <a:spcPct val="100000"/>
              </a:lnSpc>
              <a:spcBef>
                <a:spcPts val="0"/>
              </a:spcBef>
              <a:defRPr/>
            </a:pPr>
            <a:r>
              <a:rPr lang="en-GB" sz="3200" b="1" kern="0" dirty="0">
                <a:solidFill>
                  <a:schemeClr val="bg1"/>
                </a:solidFill>
                <a:latin typeface="Verdana" panose="020B0604030504040204" pitchFamily="34" charset="0"/>
                <a:ea typeface="Verdana" panose="020B0604030504040204" pitchFamily="34" charset="0"/>
              </a:rPr>
              <a:t>Cancer Improvement Workshop 9</a:t>
            </a:r>
            <a:r>
              <a:rPr lang="en-GB" sz="3200" b="1" kern="0" baseline="30000" dirty="0">
                <a:solidFill>
                  <a:schemeClr val="bg1"/>
                </a:solidFill>
                <a:latin typeface="Verdana" panose="020B0604030504040204" pitchFamily="34" charset="0"/>
                <a:ea typeface="Verdana" panose="020B0604030504040204" pitchFamily="34" charset="0"/>
              </a:rPr>
              <a:t>th</a:t>
            </a:r>
            <a:r>
              <a:rPr lang="en-GB" sz="3200" b="1" kern="0" dirty="0">
                <a:solidFill>
                  <a:schemeClr val="bg1"/>
                </a:solidFill>
                <a:latin typeface="Verdana" panose="020B0604030504040204" pitchFamily="34" charset="0"/>
                <a:ea typeface="Verdana" panose="020B0604030504040204" pitchFamily="34" charset="0"/>
              </a:rPr>
              <a:t> March 2026 - Next Steps</a:t>
            </a:r>
          </a:p>
        </p:txBody>
      </p:sp>
    </p:spTree>
    <p:extLst>
      <p:ext uri="{BB962C8B-B14F-4D97-AF65-F5344CB8AC3E}">
        <p14:creationId xmlns:p14="http://schemas.microsoft.com/office/powerpoint/2010/main" val="1470404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81158-C118-728D-6E97-786060E4977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9D8C50A-E1B3-90C3-EAC4-B43DCF63811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B9151C16-12EA-9039-F23B-A1B910CE044E}"/>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27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B640D1-1564-330D-2391-A8DD67043A0B}"/>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Mental Health &amp; Learning Disabilities</a:t>
            </a:r>
          </a:p>
        </p:txBody>
      </p:sp>
      <p:cxnSp>
        <p:nvCxnSpPr>
          <p:cNvPr id="15" name="Straight Connector 14">
            <a:extLst>
              <a:ext uri="{FF2B5EF4-FFF2-40B4-BE49-F238E27FC236}">
                <a16:creationId xmlns:a16="http://schemas.microsoft.com/office/drawing/2014/main" id="{19EDA504-FF05-85F9-129F-EA73CE40DF0C}"/>
              </a:ext>
            </a:extLst>
          </p:cNvPr>
          <p:cNvCxnSpPr/>
          <p:nvPr/>
        </p:nvCxnSpPr>
        <p:spPr>
          <a:xfrm>
            <a:off x="0" y="9388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F6F8F5C-7505-11C3-B85C-580F904D5887}"/>
              </a:ext>
            </a:extLst>
          </p:cNvPr>
          <p:cNvSpPr txBox="1"/>
          <p:nvPr/>
        </p:nvSpPr>
        <p:spPr>
          <a:xfrm>
            <a:off x="261144" y="9438045"/>
            <a:ext cx="19583400" cy="134511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The service continues to meet all of the Welsh Government targets, apart from for patients waiting &lt; 26 weeks for Psychological therapies. Waits within this area continue to be a concern Nationally and the service are working closely with Welsh Government colleagues for a solution. </a:t>
            </a: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The Health Board continues to report on the work being undertaken as part of the Transformation programme, routine updated are provided to Board.</a:t>
            </a:r>
            <a:endParaRPr kumimoji="0" lang="en-GB" sz="18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0586B3B1-EC9B-2C26-6A5F-AD0230889EAB}"/>
              </a:ext>
            </a:extLst>
          </p:cNvPr>
          <p:cNvPicPr>
            <a:picLocks noChangeAspect="1"/>
          </p:cNvPicPr>
          <p:nvPr/>
        </p:nvPicPr>
        <p:blipFill>
          <a:blip r:embed="rId2"/>
          <a:stretch>
            <a:fillRect/>
          </a:stretch>
        </p:blipFill>
        <p:spPr>
          <a:xfrm>
            <a:off x="2813844" y="1004494"/>
            <a:ext cx="6125565" cy="3648551"/>
          </a:xfrm>
          <a:prstGeom prst="rect">
            <a:avLst/>
          </a:prstGeom>
        </p:spPr>
      </p:pic>
      <p:pic>
        <p:nvPicPr>
          <p:cNvPr id="10" name="Picture 9">
            <a:extLst>
              <a:ext uri="{FF2B5EF4-FFF2-40B4-BE49-F238E27FC236}">
                <a16:creationId xmlns:a16="http://schemas.microsoft.com/office/drawing/2014/main" id="{B9E23FEB-8B49-8EC6-40D7-368876B30616}"/>
              </a:ext>
            </a:extLst>
          </p:cNvPr>
          <p:cNvPicPr>
            <a:picLocks noChangeAspect="1"/>
          </p:cNvPicPr>
          <p:nvPr/>
        </p:nvPicPr>
        <p:blipFill>
          <a:blip r:embed="rId3"/>
          <a:stretch>
            <a:fillRect/>
          </a:stretch>
        </p:blipFill>
        <p:spPr>
          <a:xfrm>
            <a:off x="10927598" y="1004493"/>
            <a:ext cx="5907047" cy="3648551"/>
          </a:xfrm>
          <a:prstGeom prst="rect">
            <a:avLst/>
          </a:prstGeom>
        </p:spPr>
      </p:pic>
      <p:pic>
        <p:nvPicPr>
          <p:cNvPr id="13" name="Picture 12">
            <a:extLst>
              <a:ext uri="{FF2B5EF4-FFF2-40B4-BE49-F238E27FC236}">
                <a16:creationId xmlns:a16="http://schemas.microsoft.com/office/drawing/2014/main" id="{C9BFBA45-4496-08CB-D7E2-616740BCDBEA}"/>
              </a:ext>
            </a:extLst>
          </p:cNvPr>
          <p:cNvPicPr>
            <a:picLocks noChangeAspect="1"/>
          </p:cNvPicPr>
          <p:nvPr/>
        </p:nvPicPr>
        <p:blipFill>
          <a:blip r:embed="rId4"/>
          <a:stretch>
            <a:fillRect/>
          </a:stretch>
        </p:blipFill>
        <p:spPr>
          <a:xfrm>
            <a:off x="2813843" y="5220897"/>
            <a:ext cx="6095027" cy="3733790"/>
          </a:xfrm>
          <a:prstGeom prst="rect">
            <a:avLst/>
          </a:prstGeom>
        </p:spPr>
      </p:pic>
      <p:pic>
        <p:nvPicPr>
          <p:cNvPr id="17" name="Picture 16">
            <a:extLst>
              <a:ext uri="{FF2B5EF4-FFF2-40B4-BE49-F238E27FC236}">
                <a16:creationId xmlns:a16="http://schemas.microsoft.com/office/drawing/2014/main" id="{59A15342-C01F-C3E7-5C3A-E61293F670B9}"/>
              </a:ext>
            </a:extLst>
          </p:cNvPr>
          <p:cNvPicPr>
            <a:picLocks noChangeAspect="1"/>
          </p:cNvPicPr>
          <p:nvPr/>
        </p:nvPicPr>
        <p:blipFill>
          <a:blip r:embed="rId5"/>
          <a:stretch>
            <a:fillRect/>
          </a:stretch>
        </p:blipFill>
        <p:spPr>
          <a:xfrm>
            <a:off x="10922042" y="5299394"/>
            <a:ext cx="5907047" cy="3655293"/>
          </a:xfrm>
          <a:prstGeom prst="rect">
            <a:avLst/>
          </a:prstGeom>
        </p:spPr>
      </p:pic>
    </p:spTree>
    <p:extLst>
      <p:ext uri="{BB962C8B-B14F-4D97-AF65-F5344CB8AC3E}">
        <p14:creationId xmlns:p14="http://schemas.microsoft.com/office/powerpoint/2010/main" val="37509954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CB37-0DF1-B143-B6A9-5CD00D5CBD69}"/>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EE410FE-7552-C655-F98A-CF0F23A8860B}"/>
              </a:ext>
            </a:extLst>
          </p:cNvPr>
          <p:cNvSpPr txBox="1"/>
          <p:nvPr/>
        </p:nvSpPr>
        <p:spPr>
          <a:xfrm>
            <a:off x="0" y="0"/>
            <a:ext cx="20105688" cy="549061"/>
          </a:xfrm>
          <a:prstGeom prst="rect">
            <a:avLst/>
          </a:prstGeom>
          <a:solidFill>
            <a:srgbClr val="7030A0"/>
          </a:solidFill>
        </p:spPr>
        <p:txBody>
          <a:bodyPr wrap="square" rtlCol="0">
            <a:spAutoFit/>
          </a:bodyPr>
          <a:lstStyle/>
          <a:p>
            <a:pPr lvl="0" algn="ctr">
              <a:spcAft>
                <a:spcPts val="989"/>
              </a:spcAft>
              <a:defRPr/>
            </a:pPr>
            <a:r>
              <a:rPr lang="en-GB" sz="2968" b="1" dirty="0">
                <a:solidFill>
                  <a:prstClr val="white"/>
                </a:solidFill>
                <a:latin typeface="Aptos Black" panose="020F0502020204030204" pitchFamily="34" charset="0"/>
              </a:rPr>
              <a:t>Oversight &amp; Escalation Update (Level 3) </a:t>
            </a: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 CAMHS</a:t>
            </a:r>
          </a:p>
        </p:txBody>
      </p:sp>
      <p:graphicFrame>
        <p:nvGraphicFramePr>
          <p:cNvPr id="3" name="Table 2">
            <a:extLst>
              <a:ext uri="{FF2B5EF4-FFF2-40B4-BE49-F238E27FC236}">
                <a16:creationId xmlns:a16="http://schemas.microsoft.com/office/drawing/2014/main" id="{822EE40B-1695-6E29-6917-FBD0EC9B60F7}"/>
              </a:ext>
            </a:extLst>
          </p:cNvPr>
          <p:cNvGraphicFramePr>
            <a:graphicFrameLocks noGrp="1"/>
          </p:cNvGraphicFramePr>
          <p:nvPr>
            <p:extLst>
              <p:ext uri="{D42A27DB-BD31-4B8C-83A1-F6EECF244321}">
                <p14:modId xmlns:p14="http://schemas.microsoft.com/office/powerpoint/2010/main" val="746915295"/>
              </p:ext>
            </p:extLst>
          </p:nvPr>
        </p:nvGraphicFramePr>
        <p:xfrm>
          <a:off x="451644" y="777875"/>
          <a:ext cx="19278600" cy="3963637"/>
        </p:xfrm>
        <a:graphic>
          <a:graphicData uri="http://schemas.openxmlformats.org/drawingml/2006/table">
            <a:tbl>
              <a:tblPr firstRow="1" firstCol="1" bandRow="1">
                <a:tableStyleId>{5C22544A-7EE6-4342-B048-85BDC9FD1C3A}</a:tableStyleId>
              </a:tblPr>
              <a:tblGrid>
                <a:gridCol w="11381342">
                  <a:extLst>
                    <a:ext uri="{9D8B030D-6E8A-4147-A177-3AD203B41FA5}">
                      <a16:colId xmlns:a16="http://schemas.microsoft.com/office/drawing/2014/main" val="1591008720"/>
                    </a:ext>
                  </a:extLst>
                </a:gridCol>
                <a:gridCol w="7897258">
                  <a:extLst>
                    <a:ext uri="{9D8B030D-6E8A-4147-A177-3AD203B41FA5}">
                      <a16:colId xmlns:a16="http://schemas.microsoft.com/office/drawing/2014/main" val="374824490"/>
                    </a:ext>
                  </a:extLst>
                </a:gridCol>
              </a:tblGrid>
              <a:tr h="457200">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199074">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93.5%</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94%</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March – 82%</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47710139"/>
                  </a:ext>
                </a:extLst>
              </a:tr>
              <a:tr h="1066800">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75.6%</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Times New Roman" panose="02020603050405020304" pitchFamily="18" charset="0"/>
                        </a:rPr>
                        <a:t>February – 76%</a:t>
                      </a:r>
                    </a:p>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Times New Roman" panose="02020603050405020304" pitchFamily="18" charset="0"/>
                        </a:rPr>
                        <a:t>March – 81%</a:t>
                      </a:r>
                    </a:p>
                  </a:txBody>
                  <a:tcPr marL="68580" marR="68580" marT="0" marB="0"/>
                </a:tc>
                <a:extLst>
                  <a:ext uri="{0D108BD9-81ED-4DB2-BD59-A6C34878D82A}">
                    <a16:rowId xmlns:a16="http://schemas.microsoft.com/office/drawing/2014/main" val="3997590235"/>
                  </a:ext>
                </a:extLst>
              </a:tr>
              <a:tr h="1240563">
                <a:tc>
                  <a:txBody>
                    <a:bodyPr/>
                    <a:lstStyle/>
                    <a:p>
                      <a:r>
                        <a:rPr lang="en-GB" sz="1800" b="1"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solidFill>
                      <a:srgbClr val="00BC62"/>
                    </a:solidFill>
                  </a:tcPr>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January – 97%</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February – 95%</a:t>
                      </a:r>
                    </a:p>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March – 90%</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76142807"/>
                  </a:ext>
                </a:extLst>
              </a:tr>
            </a:tbl>
          </a:graphicData>
        </a:graphic>
      </p:graphicFrame>
      <p:sp>
        <p:nvSpPr>
          <p:cNvPr id="6" name="TextBox 5">
            <a:extLst>
              <a:ext uri="{FF2B5EF4-FFF2-40B4-BE49-F238E27FC236}">
                <a16:creationId xmlns:a16="http://schemas.microsoft.com/office/drawing/2014/main" id="{BB9BB3F8-CDD6-FE03-41AB-79A93B1F6A75}"/>
              </a:ext>
            </a:extLst>
          </p:cNvPr>
          <p:cNvSpPr txBox="1"/>
          <p:nvPr/>
        </p:nvSpPr>
        <p:spPr>
          <a:xfrm>
            <a:off x="1617067" y="5349875"/>
            <a:ext cx="16947753" cy="4401205"/>
          </a:xfrm>
          <a:prstGeom prst="rect">
            <a:avLst/>
          </a:prstGeom>
          <a:noFill/>
        </p:spPr>
        <p:txBody>
          <a:bodyPr wrap="square">
            <a:spAutoFit/>
          </a:bodyPr>
          <a:lstStyle/>
          <a:p>
            <a:r>
              <a:rPr lang="en-GB" sz="2000" b="1" dirty="0">
                <a:latin typeface="Verdana" panose="020B0604030504040204" pitchFamily="34" charset="0"/>
                <a:ea typeface="Verdana" panose="020B0604030504040204" pitchFamily="34" charset="0"/>
              </a:rPr>
              <a:t>CAMHS 1A &amp; Part 2 </a:t>
            </a:r>
            <a:r>
              <a:rPr lang="en-US" sz="2000" dirty="0">
                <a:latin typeface="Verdana" panose="020B0604030504040204" pitchFamily="34" charset="0"/>
                <a:ea typeface="Verdana" panose="020B0604030504040204" pitchFamily="34" charset="0"/>
              </a:rPr>
              <a:t>​</a:t>
            </a:r>
            <a:endParaRPr lang="en-GB"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Performance remains strong in these areas and no issues anticipated to maintaining this in future. </a:t>
            </a:r>
            <a:r>
              <a:rPr lang="en-US" sz="2000" dirty="0">
                <a:latin typeface="Verdana" panose="020B0604030504040204" pitchFamily="34" charset="0"/>
                <a:ea typeface="Verdana" panose="020B0604030504040204" pitchFamily="34" charset="0"/>
              </a:rPr>
              <a:t>​</a:t>
            </a:r>
            <a:endParaRPr lang="en-GB" sz="2000" dirty="0">
              <a:latin typeface="Verdana" panose="020B0604030504040204" pitchFamily="34" charset="0"/>
              <a:ea typeface="Verdana" panose="020B0604030504040204" pitchFamily="34" charset="0"/>
            </a:endParaRPr>
          </a:p>
          <a:p>
            <a:r>
              <a:rPr lang="en-GB" sz="2000" dirty="0">
                <a:latin typeface="Verdana" panose="020B0604030504040204" pitchFamily="34" charset="0"/>
                <a:ea typeface="Verdana" panose="020B0604030504040204" pitchFamily="34" charset="0"/>
              </a:rPr>
              <a:t>​</a:t>
            </a:r>
          </a:p>
          <a:p>
            <a:r>
              <a:rPr lang="en-GB" sz="2000" b="1" dirty="0">
                <a:latin typeface="Verdana" panose="020B0604030504040204" pitchFamily="34" charset="0"/>
                <a:ea typeface="Verdana" panose="020B0604030504040204" pitchFamily="34" charset="0"/>
              </a:rPr>
              <a:t>CAMHS Part 1B:</a:t>
            </a:r>
            <a:r>
              <a:rPr lang="en-US" sz="2000" dirty="0">
                <a:latin typeface="Verdana" panose="020B0604030504040204" pitchFamily="34" charset="0"/>
                <a:ea typeface="Verdana" panose="020B0604030504040204" pitchFamily="34" charset="0"/>
              </a:rPr>
              <a:t>​</a:t>
            </a:r>
            <a:endParaRPr lang="en-GB"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Recovery of the trajectory continues and performance was back in compliance for the end of March 2026. 1B was reported to be 81% compliant (Target 80%).  </a:t>
            </a:r>
            <a:r>
              <a:rPr lang="en-US" sz="2000" dirty="0">
                <a:latin typeface="Verdana" panose="020B0604030504040204" pitchFamily="34" charset="0"/>
                <a:ea typeface="Verdana" panose="020B0604030504040204" pitchFamily="34" charset="0"/>
              </a:rPr>
              <a:t>​</a:t>
            </a:r>
            <a:endParaRPr lang="en-GB"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Weekly meetings continue over booking and utilisation of capacity and using our staffing resource as flexibly as possible.  </a:t>
            </a:r>
            <a:r>
              <a:rPr lang="en-US" sz="2000" dirty="0">
                <a:latin typeface="Verdana" panose="020B0604030504040204" pitchFamily="34" charset="0"/>
                <a:ea typeface="Verdana" panose="020B0604030504040204" pitchFamily="34" charset="0"/>
              </a:rPr>
              <a:t>​</a:t>
            </a:r>
            <a:endParaRPr lang="en-GB"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Future bookings are also under close scrutiny with chronological booking firmly in place and scrutinization over those booked over target to see if they can be accommodated in earlier cancellation slots to increase compliance. </a:t>
            </a:r>
            <a:r>
              <a:rPr lang="en-US" sz="2000" dirty="0">
                <a:latin typeface="Verdana" panose="020B0604030504040204" pitchFamily="34" charset="0"/>
                <a:ea typeface="Verdana" panose="020B0604030504040204" pitchFamily="34" charset="0"/>
              </a:rPr>
              <a:t>​</a:t>
            </a:r>
            <a:endParaRPr lang="en-GB" sz="2000" dirty="0">
              <a:latin typeface="Verdana" panose="020B0604030504040204" pitchFamily="34" charset="0"/>
              <a:ea typeface="Verdana" panose="020B0604030504040204" pitchFamily="34" charset="0"/>
            </a:endParaRP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To make aid in meeting the trajectory and target ongoing, 1.0wte B6 funding has been created by repurposing non-clinical posts to provide more 1B capacity, however awaiting break-glass process to enable recruitment.</a:t>
            </a:r>
          </a:p>
          <a:p>
            <a:pPr marL="285750" lvl="0" indent="-285750">
              <a:buFont typeface="Arial" panose="020B0604020202020204" pitchFamily="34" charset="0"/>
              <a:buChar char="•"/>
            </a:pPr>
            <a:r>
              <a:rPr lang="en-GB" sz="2000" dirty="0">
                <a:latin typeface="Verdana" panose="020B0604030504040204" pitchFamily="34" charset="0"/>
                <a:ea typeface="Verdana" panose="020B0604030504040204" pitchFamily="34" charset="0"/>
              </a:rPr>
              <a:t>Further clinical capacity continues to be sourced as one site is currently out of commission due to water ingress. There are multiple venues being pursued by the CAMHS directorate in order to ensure the capacity remains to allow the sustainability of the performance going forwards. </a:t>
            </a:r>
          </a:p>
        </p:txBody>
      </p:sp>
    </p:spTree>
    <p:extLst>
      <p:ext uri="{BB962C8B-B14F-4D97-AF65-F5344CB8AC3E}">
        <p14:creationId xmlns:p14="http://schemas.microsoft.com/office/powerpoint/2010/main" val="7248996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5E0F5-92AE-7867-F7AA-1AA502BA619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D458F0C-9812-44F6-A332-F832FAD5680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977EABB2-A5DB-F2DC-142C-5FB62CE7AF1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29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86FC3EF8-4FEA-BA23-F42E-7D47B6DFA779}"/>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Child and Adolescent Mental Health Service (CAMHS)</a:t>
            </a:r>
          </a:p>
        </p:txBody>
      </p:sp>
      <p:pic>
        <p:nvPicPr>
          <p:cNvPr id="6" name="Picture 5">
            <a:extLst>
              <a:ext uri="{FF2B5EF4-FFF2-40B4-BE49-F238E27FC236}">
                <a16:creationId xmlns:a16="http://schemas.microsoft.com/office/drawing/2014/main" id="{9FB6D603-3461-6E6C-2AF4-2567C7254828}"/>
              </a:ext>
            </a:extLst>
          </p:cNvPr>
          <p:cNvPicPr>
            <a:picLocks noChangeAspect="1"/>
          </p:cNvPicPr>
          <p:nvPr/>
        </p:nvPicPr>
        <p:blipFill>
          <a:blip r:embed="rId3"/>
          <a:stretch>
            <a:fillRect/>
          </a:stretch>
        </p:blipFill>
        <p:spPr>
          <a:xfrm>
            <a:off x="10746003" y="1045881"/>
            <a:ext cx="7569409" cy="3933709"/>
          </a:xfrm>
          <a:prstGeom prst="rect">
            <a:avLst/>
          </a:prstGeom>
        </p:spPr>
      </p:pic>
      <p:pic>
        <p:nvPicPr>
          <p:cNvPr id="9" name="Picture 8">
            <a:extLst>
              <a:ext uri="{FF2B5EF4-FFF2-40B4-BE49-F238E27FC236}">
                <a16:creationId xmlns:a16="http://schemas.microsoft.com/office/drawing/2014/main" id="{27667C0B-68BF-C3EE-FC56-D77302DFC195}"/>
              </a:ext>
            </a:extLst>
          </p:cNvPr>
          <p:cNvPicPr>
            <a:picLocks noChangeAspect="1"/>
          </p:cNvPicPr>
          <p:nvPr/>
        </p:nvPicPr>
        <p:blipFill>
          <a:blip r:embed="rId4"/>
          <a:stretch>
            <a:fillRect/>
          </a:stretch>
        </p:blipFill>
        <p:spPr>
          <a:xfrm>
            <a:off x="1376896" y="823892"/>
            <a:ext cx="7775272" cy="3958035"/>
          </a:xfrm>
          <a:prstGeom prst="rect">
            <a:avLst/>
          </a:prstGeom>
        </p:spPr>
      </p:pic>
      <p:pic>
        <p:nvPicPr>
          <p:cNvPr id="14" name="Picture 13">
            <a:extLst>
              <a:ext uri="{FF2B5EF4-FFF2-40B4-BE49-F238E27FC236}">
                <a16:creationId xmlns:a16="http://schemas.microsoft.com/office/drawing/2014/main" id="{97A68845-376C-D487-96CA-A8698C316491}"/>
              </a:ext>
            </a:extLst>
          </p:cNvPr>
          <p:cNvPicPr>
            <a:picLocks noChangeAspect="1"/>
          </p:cNvPicPr>
          <p:nvPr/>
        </p:nvPicPr>
        <p:blipFill>
          <a:blip r:embed="rId5"/>
          <a:stretch>
            <a:fillRect/>
          </a:stretch>
        </p:blipFill>
        <p:spPr>
          <a:xfrm>
            <a:off x="1607845" y="5281424"/>
            <a:ext cx="7522955" cy="4226733"/>
          </a:xfrm>
          <a:prstGeom prst="rect">
            <a:avLst/>
          </a:prstGeom>
        </p:spPr>
      </p:pic>
      <p:pic>
        <p:nvPicPr>
          <p:cNvPr id="17" name="Picture 16">
            <a:extLst>
              <a:ext uri="{FF2B5EF4-FFF2-40B4-BE49-F238E27FC236}">
                <a16:creationId xmlns:a16="http://schemas.microsoft.com/office/drawing/2014/main" id="{ACD36E66-0B82-DB24-00CB-7950546B781F}"/>
              </a:ext>
            </a:extLst>
          </p:cNvPr>
          <p:cNvPicPr>
            <a:picLocks noChangeAspect="1"/>
          </p:cNvPicPr>
          <p:nvPr/>
        </p:nvPicPr>
        <p:blipFill>
          <a:blip r:embed="rId6"/>
          <a:stretch>
            <a:fillRect/>
          </a:stretch>
        </p:blipFill>
        <p:spPr>
          <a:xfrm>
            <a:off x="10833539" y="5409293"/>
            <a:ext cx="7569409" cy="4226733"/>
          </a:xfrm>
          <a:prstGeom prst="rect">
            <a:avLst/>
          </a:prstGeom>
        </p:spPr>
      </p:pic>
      <p:cxnSp>
        <p:nvCxnSpPr>
          <p:cNvPr id="5" name="Straight Connector 4">
            <a:extLst>
              <a:ext uri="{FF2B5EF4-FFF2-40B4-BE49-F238E27FC236}">
                <a16:creationId xmlns:a16="http://schemas.microsoft.com/office/drawing/2014/main" id="{592F7EF8-0EA7-1310-0094-E172D434819C}"/>
              </a:ext>
            </a:extLst>
          </p:cNvPr>
          <p:cNvCxnSpPr/>
          <p:nvPr/>
        </p:nvCxnSpPr>
        <p:spPr>
          <a:xfrm>
            <a:off x="0" y="9831717"/>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C1532BB-1551-121C-06B2-C707F313E74E}"/>
              </a:ext>
            </a:extLst>
          </p:cNvPr>
          <p:cNvSpPr txBox="1"/>
          <p:nvPr/>
        </p:nvSpPr>
        <p:spPr>
          <a:xfrm>
            <a:off x="299244" y="9915380"/>
            <a:ext cx="19050000"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Maintained delivery of part 1 A and 2, Part 1B Achieved in line with trajectory, by re-alignment of internal resources to provide more capacity and provision of virtual treatment and the tidy minds apps.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From April, ND service is initiating preparation of SPOA ASD pilot with the objective of reducing demand</a:t>
            </a:r>
          </a:p>
        </p:txBody>
      </p:sp>
    </p:spTree>
    <p:extLst>
      <p:ext uri="{BB962C8B-B14F-4D97-AF65-F5344CB8AC3E}">
        <p14:creationId xmlns:p14="http://schemas.microsoft.com/office/powerpoint/2010/main" val="503161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41F65974-DAC7-D19E-5FA0-0ED348B114E6}"/>
              </a:ext>
            </a:extLst>
          </p:cNvPr>
          <p:cNvSpPr txBox="1">
            <a:spLocks/>
          </p:cNvSpPr>
          <p:nvPr/>
        </p:nvSpPr>
        <p:spPr>
          <a:xfrm>
            <a:off x="1348251" y="3749675"/>
            <a:ext cx="17409186"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8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Section 1: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800" b="0"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Updates against all Escalation areas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800" b="0"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with Welsh Government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6800" b="0" i="0" u="none" strike="noStrike" kern="0" cap="none" spc="0" normalizeH="0" baseline="0" noProof="0" dirty="0">
              <a:ln>
                <a:noFill/>
              </a:ln>
              <a:solidFill>
                <a:sysClr val="window" lastClr="FFFFFF"/>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2103795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65AC5-4285-A93F-31F7-3573F7C48A61}"/>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959E26C4-7274-0804-FFC2-A0BA53E70AC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2D5B22D-EEDE-5D50-5A34-BD71CB784AD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30</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CE7CB1C4-987F-7177-7DFD-B79F7737DE8E}"/>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Theatre Efficiency</a:t>
            </a:r>
          </a:p>
        </p:txBody>
      </p:sp>
      <p:cxnSp>
        <p:nvCxnSpPr>
          <p:cNvPr id="12" name="Straight Connector 11">
            <a:extLst>
              <a:ext uri="{FF2B5EF4-FFF2-40B4-BE49-F238E27FC236}">
                <a16:creationId xmlns:a16="http://schemas.microsoft.com/office/drawing/2014/main" id="{A5E86D77-49BD-934E-912C-BB10771DC2C4}"/>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BA19C20-84EA-EEC6-532E-24F58A09A425}"/>
              </a:ext>
            </a:extLst>
          </p:cNvPr>
          <p:cNvSpPr txBox="1"/>
          <p:nvPr/>
        </p:nvSpPr>
        <p:spPr>
          <a:xfrm>
            <a:off x="243556" y="9282663"/>
            <a:ext cx="19583400" cy="232647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Planning Framework sets out enabling actions that must underpin the delivery priorities to successfully achieve the core service and changes required. These include value </a:t>
            </a: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Calibri" panose="020F0502020204030204" pitchFamily="34" charset="0"/>
              </a:rPr>
              <a:t>projects, digital innovations, workforce developments, financial sustainability and ways of working.  </a:t>
            </a: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The enabling actions and planning framework have been incorporated into SBUHB’s Theatre performance framework and work is currently underway to report against these measures.</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NPTSSG are currently undertaking focussed work to reduce late starts and maximise efficiency within theatre’s, focussing on specific services which require improvement also</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E2B95285-827D-0329-09DA-1EEC396B5EB7}"/>
              </a:ext>
            </a:extLst>
          </p:cNvPr>
          <p:cNvPicPr>
            <a:picLocks noChangeAspect="1"/>
          </p:cNvPicPr>
          <p:nvPr/>
        </p:nvPicPr>
        <p:blipFill>
          <a:blip r:embed="rId2"/>
          <a:stretch>
            <a:fillRect/>
          </a:stretch>
        </p:blipFill>
        <p:spPr>
          <a:xfrm>
            <a:off x="2742574" y="849802"/>
            <a:ext cx="6558534" cy="3485496"/>
          </a:xfrm>
          <a:prstGeom prst="rect">
            <a:avLst/>
          </a:prstGeom>
        </p:spPr>
      </p:pic>
      <p:pic>
        <p:nvPicPr>
          <p:cNvPr id="9" name="Picture 8">
            <a:extLst>
              <a:ext uri="{FF2B5EF4-FFF2-40B4-BE49-F238E27FC236}">
                <a16:creationId xmlns:a16="http://schemas.microsoft.com/office/drawing/2014/main" id="{3682AF0B-28A7-C79F-F044-9A8F5CC33192}"/>
              </a:ext>
            </a:extLst>
          </p:cNvPr>
          <p:cNvPicPr>
            <a:picLocks noChangeAspect="1"/>
          </p:cNvPicPr>
          <p:nvPr/>
        </p:nvPicPr>
        <p:blipFill>
          <a:blip r:embed="rId3"/>
          <a:stretch>
            <a:fillRect/>
          </a:stretch>
        </p:blipFill>
        <p:spPr>
          <a:xfrm>
            <a:off x="10868727" y="863451"/>
            <a:ext cx="7032717" cy="3471847"/>
          </a:xfrm>
          <a:prstGeom prst="rect">
            <a:avLst/>
          </a:prstGeom>
        </p:spPr>
      </p:pic>
      <p:pic>
        <p:nvPicPr>
          <p:cNvPr id="14" name="Picture 13">
            <a:extLst>
              <a:ext uri="{FF2B5EF4-FFF2-40B4-BE49-F238E27FC236}">
                <a16:creationId xmlns:a16="http://schemas.microsoft.com/office/drawing/2014/main" id="{F7218B1E-97D6-F08C-735A-C35AE0D937DF}"/>
              </a:ext>
            </a:extLst>
          </p:cNvPr>
          <p:cNvPicPr>
            <a:picLocks noChangeAspect="1"/>
          </p:cNvPicPr>
          <p:nvPr/>
        </p:nvPicPr>
        <p:blipFill>
          <a:blip r:embed="rId4"/>
          <a:stretch>
            <a:fillRect/>
          </a:stretch>
        </p:blipFill>
        <p:spPr>
          <a:xfrm>
            <a:off x="11049729" y="5044364"/>
            <a:ext cx="6851715" cy="3658311"/>
          </a:xfrm>
          <a:prstGeom prst="rect">
            <a:avLst/>
          </a:prstGeom>
        </p:spPr>
      </p:pic>
      <p:pic>
        <p:nvPicPr>
          <p:cNvPr id="18" name="Picture 17">
            <a:extLst>
              <a:ext uri="{FF2B5EF4-FFF2-40B4-BE49-F238E27FC236}">
                <a16:creationId xmlns:a16="http://schemas.microsoft.com/office/drawing/2014/main" id="{E345A7B1-0BE8-E01B-FB1D-27690809BA21}"/>
              </a:ext>
            </a:extLst>
          </p:cNvPr>
          <p:cNvPicPr>
            <a:picLocks noChangeAspect="1"/>
          </p:cNvPicPr>
          <p:nvPr/>
        </p:nvPicPr>
        <p:blipFill>
          <a:blip r:embed="rId5"/>
          <a:stretch>
            <a:fillRect/>
          </a:stretch>
        </p:blipFill>
        <p:spPr>
          <a:xfrm>
            <a:off x="2966244" y="5020930"/>
            <a:ext cx="6334864" cy="3485497"/>
          </a:xfrm>
          <a:prstGeom prst="rect">
            <a:avLst/>
          </a:prstGeom>
        </p:spPr>
      </p:pic>
    </p:spTree>
    <p:extLst>
      <p:ext uri="{BB962C8B-B14F-4D97-AF65-F5344CB8AC3E}">
        <p14:creationId xmlns:p14="http://schemas.microsoft.com/office/powerpoint/2010/main" val="12611382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08A56-7B4C-5655-CEEB-294DF9A99C3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38370D2A-0B15-C387-6E34-0DACEA01FEB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3F06FF55-14A0-E6C0-36E6-61EDF82862C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3878B593-B899-C8D7-07A5-820148ED758C}"/>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Fractured Neck of Femur (NOF)</a:t>
            </a:r>
          </a:p>
        </p:txBody>
      </p:sp>
      <p:pic>
        <p:nvPicPr>
          <p:cNvPr id="7" name="Picture 6">
            <a:extLst>
              <a:ext uri="{FF2B5EF4-FFF2-40B4-BE49-F238E27FC236}">
                <a16:creationId xmlns:a16="http://schemas.microsoft.com/office/drawing/2014/main" id="{D68B26E4-A84C-EEE8-1192-AC18CCDEAD7C}"/>
              </a:ext>
            </a:extLst>
          </p:cNvPr>
          <p:cNvPicPr>
            <a:picLocks noChangeAspect="1"/>
          </p:cNvPicPr>
          <p:nvPr/>
        </p:nvPicPr>
        <p:blipFill>
          <a:blip r:embed="rId2"/>
          <a:stretch>
            <a:fillRect/>
          </a:stretch>
        </p:blipFill>
        <p:spPr>
          <a:xfrm>
            <a:off x="238000" y="1445687"/>
            <a:ext cx="6098015" cy="2859759"/>
          </a:xfrm>
          <a:prstGeom prst="rect">
            <a:avLst/>
          </a:prstGeom>
        </p:spPr>
      </p:pic>
      <p:pic>
        <p:nvPicPr>
          <p:cNvPr id="10" name="Picture 9">
            <a:extLst>
              <a:ext uri="{FF2B5EF4-FFF2-40B4-BE49-F238E27FC236}">
                <a16:creationId xmlns:a16="http://schemas.microsoft.com/office/drawing/2014/main" id="{D1A608B8-3EF0-8944-C599-8EB681AD27EF}"/>
              </a:ext>
            </a:extLst>
          </p:cNvPr>
          <p:cNvPicPr>
            <a:picLocks noChangeAspect="1"/>
          </p:cNvPicPr>
          <p:nvPr/>
        </p:nvPicPr>
        <p:blipFill>
          <a:blip r:embed="rId3"/>
          <a:stretch>
            <a:fillRect/>
          </a:stretch>
        </p:blipFill>
        <p:spPr>
          <a:xfrm>
            <a:off x="6911222" y="1480612"/>
            <a:ext cx="6089689" cy="2859759"/>
          </a:xfrm>
          <a:prstGeom prst="rect">
            <a:avLst/>
          </a:prstGeom>
        </p:spPr>
      </p:pic>
      <p:pic>
        <p:nvPicPr>
          <p:cNvPr id="13" name="Picture 12">
            <a:extLst>
              <a:ext uri="{FF2B5EF4-FFF2-40B4-BE49-F238E27FC236}">
                <a16:creationId xmlns:a16="http://schemas.microsoft.com/office/drawing/2014/main" id="{7DE90A4B-2965-562E-262A-FA0FD924C387}"/>
              </a:ext>
            </a:extLst>
          </p:cNvPr>
          <p:cNvPicPr>
            <a:picLocks noChangeAspect="1"/>
          </p:cNvPicPr>
          <p:nvPr/>
        </p:nvPicPr>
        <p:blipFill>
          <a:blip r:embed="rId4"/>
          <a:stretch>
            <a:fillRect/>
          </a:stretch>
        </p:blipFill>
        <p:spPr>
          <a:xfrm>
            <a:off x="13576467" y="1530238"/>
            <a:ext cx="5886487" cy="3022869"/>
          </a:xfrm>
          <a:prstGeom prst="rect">
            <a:avLst/>
          </a:prstGeom>
        </p:spPr>
      </p:pic>
      <p:pic>
        <p:nvPicPr>
          <p:cNvPr id="16" name="Picture 15">
            <a:extLst>
              <a:ext uri="{FF2B5EF4-FFF2-40B4-BE49-F238E27FC236}">
                <a16:creationId xmlns:a16="http://schemas.microsoft.com/office/drawing/2014/main" id="{694EEAF1-DB12-D9E9-35C7-4CD9EABF12E5}"/>
              </a:ext>
            </a:extLst>
          </p:cNvPr>
          <p:cNvPicPr>
            <a:picLocks noChangeAspect="1"/>
          </p:cNvPicPr>
          <p:nvPr/>
        </p:nvPicPr>
        <p:blipFill>
          <a:blip r:embed="rId5"/>
          <a:stretch>
            <a:fillRect/>
          </a:stretch>
        </p:blipFill>
        <p:spPr>
          <a:xfrm>
            <a:off x="13576468" y="5025776"/>
            <a:ext cx="6103100" cy="3038224"/>
          </a:xfrm>
          <a:prstGeom prst="rect">
            <a:avLst/>
          </a:prstGeom>
        </p:spPr>
      </p:pic>
      <p:pic>
        <p:nvPicPr>
          <p:cNvPr id="19" name="Picture 18">
            <a:extLst>
              <a:ext uri="{FF2B5EF4-FFF2-40B4-BE49-F238E27FC236}">
                <a16:creationId xmlns:a16="http://schemas.microsoft.com/office/drawing/2014/main" id="{B26DC074-63DF-73E7-869B-E25AF613F3D1}"/>
              </a:ext>
            </a:extLst>
          </p:cNvPr>
          <p:cNvPicPr>
            <a:picLocks noChangeAspect="1"/>
          </p:cNvPicPr>
          <p:nvPr/>
        </p:nvPicPr>
        <p:blipFill>
          <a:blip r:embed="rId6"/>
          <a:stretch>
            <a:fillRect/>
          </a:stretch>
        </p:blipFill>
        <p:spPr>
          <a:xfrm>
            <a:off x="6873768" y="5076328"/>
            <a:ext cx="6103101" cy="2859759"/>
          </a:xfrm>
          <a:prstGeom prst="rect">
            <a:avLst/>
          </a:prstGeom>
        </p:spPr>
      </p:pic>
      <p:pic>
        <p:nvPicPr>
          <p:cNvPr id="22" name="Picture 21">
            <a:extLst>
              <a:ext uri="{FF2B5EF4-FFF2-40B4-BE49-F238E27FC236}">
                <a16:creationId xmlns:a16="http://schemas.microsoft.com/office/drawing/2014/main" id="{7E2445EF-B3EF-DDBA-E959-69AD32E90002}"/>
              </a:ext>
            </a:extLst>
          </p:cNvPr>
          <p:cNvPicPr>
            <a:picLocks noChangeAspect="1"/>
          </p:cNvPicPr>
          <p:nvPr/>
        </p:nvPicPr>
        <p:blipFill>
          <a:blip r:embed="rId7"/>
          <a:stretch>
            <a:fillRect/>
          </a:stretch>
        </p:blipFill>
        <p:spPr>
          <a:xfrm>
            <a:off x="339314" y="5076328"/>
            <a:ext cx="5886488" cy="2859759"/>
          </a:xfrm>
          <a:prstGeom prst="rect">
            <a:avLst/>
          </a:prstGeom>
        </p:spPr>
      </p:pic>
      <p:cxnSp>
        <p:nvCxnSpPr>
          <p:cNvPr id="5" name="Straight Connector 4">
            <a:extLst>
              <a:ext uri="{FF2B5EF4-FFF2-40B4-BE49-F238E27FC236}">
                <a16:creationId xmlns:a16="http://schemas.microsoft.com/office/drawing/2014/main" id="{D2704AE9-E06B-B01A-0B1F-18810F624B7C}"/>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6123301-6351-B452-5675-850CFE56557C}"/>
              </a:ext>
            </a:extLst>
          </p:cNvPr>
          <p:cNvSpPr txBox="1"/>
          <p:nvPr/>
        </p:nvSpPr>
        <p:spPr>
          <a:xfrm>
            <a:off x="243556" y="9459547"/>
            <a:ext cx="19583400" cy="21327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To improve access to theatre time, since March Fracture NOF cases have been prioritised </a:t>
            </a:r>
            <a:r>
              <a:rPr lang="en-GB" dirty="0">
                <a:solidFill>
                  <a:prstClr val="black"/>
                </a:solidFill>
                <a:latin typeface="Verdana" panose="020B0604030504040204" pitchFamily="34" charset="0"/>
                <a:ea typeface="Verdana" panose="020B0604030504040204" pitchFamily="34" charset="0"/>
                <a:cs typeface="Times New Roman" panose="02020603050405020304" pitchFamily="18" charset="0"/>
              </a:rPr>
              <a:t>for access to </a:t>
            </a:r>
            <a:r>
              <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Theatre 6.</a:t>
            </a: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r>
              <a:rPr lang="en-GB" dirty="0">
                <a:latin typeface="Verdana" panose="020B0604030504040204" pitchFamily="34" charset="0"/>
                <a:ea typeface="Verdana" panose="020B0604030504040204" pitchFamily="34" charset="0"/>
                <a:cs typeface="Times New Roman" panose="02020603050405020304" pitchFamily="18" charset="0"/>
              </a:rPr>
              <a:t>Peer support from C&amp;VUHB continues to be received in support of aspects of improvement.</a:t>
            </a: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Times New Roman" panose="02020603050405020304" pitchFamily="18" charset="0"/>
              </a:rPr>
              <a:t> </a:t>
            </a:r>
          </a:p>
          <a:p>
            <a:pPr marL="285750" indent="-285750">
              <a:lnSpc>
                <a:spcPct val="107000"/>
              </a:lnSpc>
              <a:spcAft>
                <a:spcPts val="800"/>
              </a:spcAft>
              <a:buFont typeface="Arial" panose="020B0604020202020204" pitchFamily="34" charset="0"/>
              <a:buChar char="•"/>
              <a:defRPr/>
            </a:pPr>
            <a:r>
              <a:rPr lang="en-GB" dirty="0">
                <a:latin typeface="Verdana" panose="020B0604030504040204" pitchFamily="34" charset="0"/>
                <a:ea typeface="Verdana" panose="020B0604030504040204" pitchFamily="34" charset="0"/>
                <a:cs typeface="Times New Roman" panose="02020603050405020304" pitchFamily="18" charset="0"/>
              </a:rPr>
              <a:t>The demand and capacity work will be implemented in a phased timeline with additional capacity for spinal cases which will hopefully see </a:t>
            </a:r>
            <a:r>
              <a:rPr lang="en-GB" b="1" dirty="0">
                <a:solidFill>
                  <a:prstClr val="white"/>
                </a:solidFill>
              </a:rPr>
              <a:t>an impact on access to theatres for #NOF </a:t>
            </a:r>
            <a:endParaRPr lang="en-GB" dirty="0">
              <a:solidFill>
                <a:prstClr val="white"/>
              </a:solidFill>
              <a:ea typeface="Calibri"/>
              <a:cs typeface="Calibri"/>
            </a:endParaRPr>
          </a:p>
          <a:p>
            <a:pPr marL="285750" marR="0" lvl="0" indent="-285750" algn="l" defTabSz="914400" rtl="0" eaLnBrk="1" fontAlgn="auto" latinLnBrk="0" hangingPunct="1">
              <a:lnSpc>
                <a:spcPct val="107000"/>
              </a:lnSpc>
              <a:spcBef>
                <a:spcPts val="0"/>
              </a:spcBef>
              <a:spcAft>
                <a:spcPts val="80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2111985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84A3B-7F58-6B64-65D0-7A2C434496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6C34A25-8F45-6A08-0EDD-197E1AF0ACF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80880F59-8F38-A71C-71F3-400D23269B60}"/>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Primary Care</a:t>
            </a:r>
          </a:p>
        </p:txBody>
      </p:sp>
      <p:cxnSp>
        <p:nvCxnSpPr>
          <p:cNvPr id="22" name="Straight Connector 21">
            <a:extLst>
              <a:ext uri="{FF2B5EF4-FFF2-40B4-BE49-F238E27FC236}">
                <a16:creationId xmlns:a16="http://schemas.microsoft.com/office/drawing/2014/main" id="{ABC535ED-74FC-FF58-7135-5E8DBB6FF5B8}"/>
              </a:ext>
            </a:extLst>
          </p:cNvPr>
          <p:cNvCxnSpPr/>
          <p:nvPr/>
        </p:nvCxnSpPr>
        <p:spPr>
          <a:xfrm>
            <a:off x="17588" y="78644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ECF8EBC-2CE0-D522-A8FD-A3AAC522311C}"/>
              </a:ext>
            </a:extLst>
          </p:cNvPr>
          <p:cNvSpPr txBox="1"/>
          <p:nvPr/>
        </p:nvSpPr>
        <p:spPr>
          <a:xfrm>
            <a:off x="17588" y="7925106"/>
            <a:ext cx="20070512" cy="396345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285750" lvl="0" indent="-285750">
              <a:buFont typeface="Arial" panose="020B0604020202020204" pitchFamily="34" charset="0"/>
              <a:buChar char="•"/>
            </a:pPr>
            <a:r>
              <a:rPr lang="en-GB" dirty="0"/>
              <a:t>GMS escalation levels remain steady with 17 practices reporting level 3 or above. Currently GMS as a whole is reporting level 2. We have the third lowest escalation levels in Wales.  There is currently only one practice reporting level 4. Welsh Government has made </a:t>
            </a:r>
            <a:r>
              <a:rPr lang="en-GB" b="1" u="sng" dirty="0"/>
              <a:t>1.7 million</a:t>
            </a:r>
            <a:r>
              <a:rPr lang="en-GB" dirty="0"/>
              <a:t> available to GMS Practices in Swansea Bay this year through a non recurrent workforce fund that is to stabilise practices and enable them to prepare for community by design. </a:t>
            </a:r>
          </a:p>
          <a:p>
            <a:pPr marL="285750" lvl="0" indent="-285750">
              <a:buFont typeface="Arial" panose="020B0604020202020204" pitchFamily="34" charset="0"/>
              <a:buChar char="•"/>
            </a:pPr>
            <a:r>
              <a:rPr lang="en-GB" dirty="0"/>
              <a:t>Fluoride varnish remains over target for adults and children. The number of ACORNs has increased month on month and now stands at 79.5%  A new dental contractual regulatory framework came into place on the 1</a:t>
            </a:r>
            <a:r>
              <a:rPr lang="en-GB" baseline="30000" dirty="0"/>
              <a:t>st</a:t>
            </a:r>
            <a:r>
              <a:rPr lang="en-GB" dirty="0"/>
              <a:t> April 2026. The majority of dental practices in SBUHB have continued with the provision of NHS dental care. There will be a period of settling in and this new framework is a substantive change. It has meant a large number of patients have been allocated a dentists after waiting on the dental access portal. New patients under the new framework have to be allocated from the Heath Board.</a:t>
            </a:r>
          </a:p>
          <a:p>
            <a:pPr marL="285750" lvl="0" indent="-285750">
              <a:buFont typeface="Arial" panose="020B0604020202020204" pitchFamily="34" charset="0"/>
              <a:buChar char="•"/>
            </a:pPr>
            <a:r>
              <a:rPr lang="en-GB" dirty="0"/>
              <a:t>The number of patients for eye health care Wales (emergency eye care) has increased from an average of 2,245 per month in 24/25 to an average of 2,617 in 25/26. This is an additional 4470 patients who have accessed the service. </a:t>
            </a:r>
          </a:p>
          <a:p>
            <a:pPr marL="285750" lvl="0" indent="-285750">
              <a:buFont typeface="Arial" panose="020B0604020202020204" pitchFamily="34" charset="0"/>
              <a:buChar char="•"/>
            </a:pPr>
            <a:r>
              <a:rPr lang="en-GB" dirty="0"/>
              <a:t>There has been a significant increase in the number of patients receiving low vision services with an increase in domiciliary visits in particular. A review into this is underway. </a:t>
            </a:r>
          </a:p>
          <a:p>
            <a:pPr marL="285750" lvl="0" indent="-285750">
              <a:buFont typeface="Arial" panose="020B0604020202020204" pitchFamily="34" charset="0"/>
              <a:buChar char="•"/>
            </a:pPr>
            <a:r>
              <a:rPr lang="en-GB" dirty="0"/>
              <a:t>There has been a significant increase in 25/26 in the number of patients who have been accessing the common ailments service run by community pharmacy – this has exceeded 75,000 consultations, an increase of 14692 ( 24%) on the year before. This will partly be due to the launch of a Urinary Tract Infection service in Community Pharmacy. Consultations now average over 6,000 per month.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ABD77CC9-5815-EFAA-A825-6A74DAB3A7CE}"/>
              </a:ext>
            </a:extLst>
          </p:cNvPr>
          <p:cNvPicPr>
            <a:picLocks noChangeAspect="1"/>
          </p:cNvPicPr>
          <p:nvPr/>
        </p:nvPicPr>
        <p:blipFill>
          <a:blip r:embed="rId3"/>
          <a:stretch>
            <a:fillRect/>
          </a:stretch>
        </p:blipFill>
        <p:spPr>
          <a:xfrm>
            <a:off x="860287" y="683957"/>
            <a:ext cx="5656342" cy="3423576"/>
          </a:xfrm>
          <a:prstGeom prst="rect">
            <a:avLst/>
          </a:prstGeom>
        </p:spPr>
      </p:pic>
      <p:pic>
        <p:nvPicPr>
          <p:cNvPr id="8" name="Picture 7">
            <a:extLst>
              <a:ext uri="{FF2B5EF4-FFF2-40B4-BE49-F238E27FC236}">
                <a16:creationId xmlns:a16="http://schemas.microsoft.com/office/drawing/2014/main" id="{3BB3CBE2-2596-6528-B9E1-9BCEBB36C0BC}"/>
              </a:ext>
            </a:extLst>
          </p:cNvPr>
          <p:cNvPicPr>
            <a:picLocks noChangeAspect="1"/>
          </p:cNvPicPr>
          <p:nvPr/>
        </p:nvPicPr>
        <p:blipFill>
          <a:blip r:embed="rId4"/>
          <a:stretch>
            <a:fillRect/>
          </a:stretch>
        </p:blipFill>
        <p:spPr>
          <a:xfrm>
            <a:off x="7469453" y="709870"/>
            <a:ext cx="5656342" cy="3307558"/>
          </a:xfrm>
          <a:prstGeom prst="rect">
            <a:avLst/>
          </a:prstGeom>
        </p:spPr>
      </p:pic>
      <p:pic>
        <p:nvPicPr>
          <p:cNvPr id="11" name="Picture 10">
            <a:extLst>
              <a:ext uri="{FF2B5EF4-FFF2-40B4-BE49-F238E27FC236}">
                <a16:creationId xmlns:a16="http://schemas.microsoft.com/office/drawing/2014/main" id="{1CE0FCA5-0AAD-8FE4-CAE9-D4A568C8CE9A}"/>
              </a:ext>
            </a:extLst>
          </p:cNvPr>
          <p:cNvPicPr>
            <a:picLocks noChangeAspect="1"/>
          </p:cNvPicPr>
          <p:nvPr/>
        </p:nvPicPr>
        <p:blipFill>
          <a:blip r:embed="rId5"/>
          <a:stretch>
            <a:fillRect/>
          </a:stretch>
        </p:blipFill>
        <p:spPr>
          <a:xfrm>
            <a:off x="14339432" y="706727"/>
            <a:ext cx="5300662" cy="3307557"/>
          </a:xfrm>
          <a:prstGeom prst="rect">
            <a:avLst/>
          </a:prstGeom>
        </p:spPr>
      </p:pic>
      <p:pic>
        <p:nvPicPr>
          <p:cNvPr id="14" name="Picture 13">
            <a:extLst>
              <a:ext uri="{FF2B5EF4-FFF2-40B4-BE49-F238E27FC236}">
                <a16:creationId xmlns:a16="http://schemas.microsoft.com/office/drawing/2014/main" id="{AD074FBE-65E1-B96F-1F11-EFB8F76C21DB}"/>
              </a:ext>
            </a:extLst>
          </p:cNvPr>
          <p:cNvPicPr>
            <a:picLocks noChangeAspect="1"/>
          </p:cNvPicPr>
          <p:nvPr/>
        </p:nvPicPr>
        <p:blipFill>
          <a:blip r:embed="rId6"/>
          <a:stretch>
            <a:fillRect/>
          </a:stretch>
        </p:blipFill>
        <p:spPr>
          <a:xfrm>
            <a:off x="732522" y="4377979"/>
            <a:ext cx="5911872" cy="3346342"/>
          </a:xfrm>
          <a:prstGeom prst="rect">
            <a:avLst/>
          </a:prstGeom>
        </p:spPr>
      </p:pic>
      <p:pic>
        <p:nvPicPr>
          <p:cNvPr id="17" name="Picture 16">
            <a:extLst>
              <a:ext uri="{FF2B5EF4-FFF2-40B4-BE49-F238E27FC236}">
                <a16:creationId xmlns:a16="http://schemas.microsoft.com/office/drawing/2014/main" id="{0D52AA17-E6BA-DC09-03FC-7DA596C34515}"/>
              </a:ext>
            </a:extLst>
          </p:cNvPr>
          <p:cNvPicPr>
            <a:picLocks noChangeAspect="1"/>
          </p:cNvPicPr>
          <p:nvPr/>
        </p:nvPicPr>
        <p:blipFill>
          <a:blip r:embed="rId7"/>
          <a:stretch>
            <a:fillRect/>
          </a:stretch>
        </p:blipFill>
        <p:spPr>
          <a:xfrm>
            <a:off x="7469453" y="4360102"/>
            <a:ext cx="5656342" cy="3294558"/>
          </a:xfrm>
          <a:prstGeom prst="rect">
            <a:avLst/>
          </a:prstGeom>
        </p:spPr>
      </p:pic>
      <p:pic>
        <p:nvPicPr>
          <p:cNvPr id="20" name="Picture 19">
            <a:extLst>
              <a:ext uri="{FF2B5EF4-FFF2-40B4-BE49-F238E27FC236}">
                <a16:creationId xmlns:a16="http://schemas.microsoft.com/office/drawing/2014/main" id="{5C70D7B2-2D53-C4A1-6F5F-FE49A0A772C9}"/>
              </a:ext>
            </a:extLst>
          </p:cNvPr>
          <p:cNvPicPr>
            <a:picLocks noChangeAspect="1"/>
          </p:cNvPicPr>
          <p:nvPr/>
        </p:nvPicPr>
        <p:blipFill>
          <a:blip r:embed="rId8"/>
          <a:stretch>
            <a:fillRect/>
          </a:stretch>
        </p:blipFill>
        <p:spPr>
          <a:xfrm>
            <a:off x="14320044" y="4268217"/>
            <a:ext cx="5320050" cy="3294557"/>
          </a:xfrm>
          <a:prstGeom prst="rect">
            <a:avLst/>
          </a:prstGeom>
        </p:spPr>
      </p:pic>
    </p:spTree>
    <p:extLst>
      <p:ext uri="{BB962C8B-B14F-4D97-AF65-F5344CB8AC3E}">
        <p14:creationId xmlns:p14="http://schemas.microsoft.com/office/powerpoint/2010/main" val="487489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5BAC9-87C0-CC68-3908-D8F6D8F48DD8}"/>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047D0D51-471D-4616-E474-94DE4E7500A6}"/>
              </a:ext>
            </a:extLst>
          </p:cNvPr>
          <p:cNvSpPr>
            <a:spLocks noGrp="1"/>
          </p:cNvSpPr>
          <p:nvPr>
            <p:ph type="subTitle" idx="1"/>
          </p:nvPr>
        </p:nvSpPr>
        <p:spPr/>
        <p:txBody>
          <a:bodyPr/>
          <a:lstStyle/>
          <a:p>
            <a:r>
              <a:rPr lang="en-GB" sz="8000" b="1" dirty="0">
                <a:latin typeface="Calibri" panose="020F0502020204030204" pitchFamily="34" charset="0"/>
                <a:ea typeface="Calibri" panose="020F0502020204030204" pitchFamily="34" charset="0"/>
              </a:rPr>
              <a:t>Quality &amp; Safety</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1366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452A0-DAA9-663A-1F79-E7E60CEF85F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2877D6C-8811-D931-A6CC-93DC326EB0D1}"/>
              </a:ext>
            </a:extLst>
          </p:cNvPr>
          <p:cNvSpPr txBox="1"/>
          <p:nvPr/>
        </p:nvSpPr>
        <p:spPr>
          <a:xfrm>
            <a:off x="0" y="0"/>
            <a:ext cx="20105688" cy="549061"/>
          </a:xfrm>
          <a:prstGeom prst="rect">
            <a:avLst/>
          </a:prstGeom>
          <a:solidFill>
            <a:srgbClr val="7030A0"/>
          </a:solidFill>
        </p:spPr>
        <p:txBody>
          <a:bodyPr wrap="square" rtlCol="0">
            <a:spAutoFit/>
          </a:bodyPr>
          <a:lstStyle/>
          <a:p>
            <a:pPr lvl="0" algn="ctr">
              <a:spcAft>
                <a:spcPts val="989"/>
              </a:spcAft>
              <a:defRPr/>
            </a:pPr>
            <a:r>
              <a:rPr lang="en-GB" sz="2968" b="1" dirty="0">
                <a:solidFill>
                  <a:prstClr val="white"/>
                </a:solidFill>
                <a:latin typeface="Aptos Black" panose="020F0502020204030204" pitchFamily="34" charset="0"/>
              </a:rPr>
              <a:t>Oversight &amp; Escalation Update (</a:t>
            </a: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Healthcare Acquired Infections</a:t>
            </a:r>
          </a:p>
        </p:txBody>
      </p:sp>
      <p:graphicFrame>
        <p:nvGraphicFramePr>
          <p:cNvPr id="5" name="Table 4">
            <a:extLst>
              <a:ext uri="{FF2B5EF4-FFF2-40B4-BE49-F238E27FC236}">
                <a16:creationId xmlns:a16="http://schemas.microsoft.com/office/drawing/2014/main" id="{59109AF9-37EF-6FFC-43D2-8EFE85040EC6}"/>
              </a:ext>
            </a:extLst>
          </p:cNvPr>
          <p:cNvGraphicFramePr>
            <a:graphicFrameLocks noGrp="1"/>
          </p:cNvGraphicFramePr>
          <p:nvPr>
            <p:extLst>
              <p:ext uri="{D42A27DB-BD31-4B8C-83A1-F6EECF244321}">
                <p14:modId xmlns:p14="http://schemas.microsoft.com/office/powerpoint/2010/main" val="1300856047"/>
              </p:ext>
            </p:extLst>
          </p:nvPr>
        </p:nvGraphicFramePr>
        <p:xfrm>
          <a:off x="565944" y="777876"/>
          <a:ext cx="18973800" cy="3436617"/>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360117">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73443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p>
                  </a:txBody>
                  <a:tcPr marL="75396" marR="75396" marT="75396" marB="75396">
                    <a:solidFill>
                      <a:srgbClr val="00BC62"/>
                    </a:solidFill>
                  </a:tcPr>
                </a:tc>
                <a:tc>
                  <a:txBody>
                    <a:bodyPr/>
                    <a:lstStyle/>
                    <a:p>
                      <a:pPr marL="342900" lvl="0" indent="-342900">
                        <a:lnSpc>
                          <a:spcPct val="107000"/>
                        </a:lnSpc>
                        <a:buFont typeface="Symbol" panose="05050102010706020507" pitchFamily="18" charset="2"/>
                        <a:buChar char=""/>
                      </a:pPr>
                      <a:r>
                        <a:rPr lang="en-GB" sz="2400" dirty="0">
                          <a:effectLst/>
                        </a:rPr>
                        <a:t>In Place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22854366"/>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7</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March – 12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0</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March - 5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6" name="Picture 5">
            <a:extLst>
              <a:ext uri="{FF2B5EF4-FFF2-40B4-BE49-F238E27FC236}">
                <a16:creationId xmlns:a16="http://schemas.microsoft.com/office/drawing/2014/main" id="{CFCF987B-9427-166E-8E30-26BB0879387A}"/>
              </a:ext>
            </a:extLst>
          </p:cNvPr>
          <p:cNvPicPr>
            <a:picLocks noChangeAspect="1"/>
          </p:cNvPicPr>
          <p:nvPr/>
        </p:nvPicPr>
        <p:blipFill>
          <a:blip r:embed="rId2"/>
          <a:stretch>
            <a:fillRect/>
          </a:stretch>
        </p:blipFill>
        <p:spPr>
          <a:xfrm>
            <a:off x="565944" y="4869217"/>
            <a:ext cx="9250525" cy="4976458"/>
          </a:xfrm>
          <a:prstGeom prst="rect">
            <a:avLst/>
          </a:prstGeom>
        </p:spPr>
      </p:pic>
      <p:pic>
        <p:nvPicPr>
          <p:cNvPr id="7" name="Picture 6">
            <a:extLst>
              <a:ext uri="{FF2B5EF4-FFF2-40B4-BE49-F238E27FC236}">
                <a16:creationId xmlns:a16="http://schemas.microsoft.com/office/drawing/2014/main" id="{BBB0BA98-1FE2-39DE-67AD-62AF6779FA4B}"/>
              </a:ext>
            </a:extLst>
          </p:cNvPr>
          <p:cNvPicPr>
            <a:picLocks noChangeAspect="1"/>
          </p:cNvPicPr>
          <p:nvPr/>
        </p:nvPicPr>
        <p:blipFill>
          <a:blip r:embed="rId3"/>
          <a:stretch>
            <a:fillRect/>
          </a:stretch>
        </p:blipFill>
        <p:spPr>
          <a:xfrm>
            <a:off x="10289221" y="4869216"/>
            <a:ext cx="9250525" cy="4976459"/>
          </a:xfrm>
          <a:prstGeom prst="rect">
            <a:avLst/>
          </a:prstGeom>
        </p:spPr>
      </p:pic>
    </p:spTree>
    <p:extLst>
      <p:ext uri="{BB962C8B-B14F-4D97-AF65-F5344CB8AC3E}">
        <p14:creationId xmlns:p14="http://schemas.microsoft.com/office/powerpoint/2010/main" val="17630247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AFD73-6D20-5877-5CBC-306B5716AF2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3BB94D2-62DA-7AE7-4470-10E9AE0164D5}"/>
              </a:ext>
            </a:extLst>
          </p:cNvPr>
          <p:cNvSpPr txBox="1"/>
          <p:nvPr/>
        </p:nvSpPr>
        <p:spPr>
          <a:xfrm>
            <a:off x="0" y="0"/>
            <a:ext cx="20105688" cy="549061"/>
          </a:xfrm>
          <a:prstGeom prst="rect">
            <a:avLst/>
          </a:prstGeom>
          <a:solidFill>
            <a:srgbClr val="7030A0"/>
          </a:solidFill>
        </p:spPr>
        <p:txBody>
          <a:bodyPr wrap="square" rtlCol="0">
            <a:spAutoFit/>
          </a:bodyPr>
          <a:lstStyle/>
          <a:p>
            <a:pPr lvl="0" algn="ctr">
              <a:spcAft>
                <a:spcPts val="989"/>
              </a:spcAft>
              <a:defRPr/>
            </a:pPr>
            <a:r>
              <a:rPr lang="en-GB" sz="2968" b="1" dirty="0">
                <a:solidFill>
                  <a:prstClr val="white"/>
                </a:solidFill>
                <a:latin typeface="Aptos Black" panose="020F0502020204030204" pitchFamily="34" charset="0"/>
              </a:rPr>
              <a:t>Oversight &amp; Escalation Update (</a:t>
            </a: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Healthcare Acquired Infections</a:t>
            </a:r>
          </a:p>
        </p:txBody>
      </p:sp>
      <p:graphicFrame>
        <p:nvGraphicFramePr>
          <p:cNvPr id="3" name="Table 2">
            <a:extLst>
              <a:ext uri="{FF2B5EF4-FFF2-40B4-BE49-F238E27FC236}">
                <a16:creationId xmlns:a16="http://schemas.microsoft.com/office/drawing/2014/main" id="{D4BBDAA8-1147-5FBF-1BEE-3D4B1C1CB552}"/>
              </a:ext>
            </a:extLst>
          </p:cNvPr>
          <p:cNvGraphicFramePr>
            <a:graphicFrameLocks noGrp="1"/>
          </p:cNvGraphicFramePr>
          <p:nvPr>
            <p:extLst>
              <p:ext uri="{D42A27DB-BD31-4B8C-83A1-F6EECF244321}">
                <p14:modId xmlns:p14="http://schemas.microsoft.com/office/powerpoint/2010/main" val="3480776446"/>
              </p:ext>
            </p:extLst>
          </p:nvPr>
        </p:nvGraphicFramePr>
        <p:xfrm>
          <a:off x="565944" y="777876"/>
          <a:ext cx="18973800" cy="2847665"/>
        </p:xfrm>
        <a:graphic>
          <a:graphicData uri="http://schemas.openxmlformats.org/drawingml/2006/table">
            <a:tbl>
              <a:tblPr firstRow="1" firstCol="1" bandRow="1">
                <a:tableStyleId>{5C22544A-7EE6-4342-B048-85BDC9FD1C3A}</a:tableStyleId>
              </a:tblPr>
              <a:tblGrid>
                <a:gridCol w="10773609">
                  <a:extLst>
                    <a:ext uri="{9D8B030D-6E8A-4147-A177-3AD203B41FA5}">
                      <a16:colId xmlns:a16="http://schemas.microsoft.com/office/drawing/2014/main" val="1591008720"/>
                    </a:ext>
                  </a:extLst>
                </a:gridCol>
                <a:gridCol w="8200191">
                  <a:extLst>
                    <a:ext uri="{9D8B030D-6E8A-4147-A177-3AD203B41FA5}">
                      <a16:colId xmlns:a16="http://schemas.microsoft.com/office/drawing/2014/main" val="374824490"/>
                    </a:ext>
                  </a:extLst>
                </a:gridCol>
              </a:tblGrid>
              <a:tr h="519501">
                <a:tc>
                  <a:txBody>
                    <a:bodyPr/>
                    <a:lstStyle/>
                    <a:p>
                      <a:pPr marL="228600">
                        <a:lnSpc>
                          <a:spcPct val="107000"/>
                        </a:lnSpc>
                        <a:buNone/>
                      </a:pPr>
                      <a:r>
                        <a:rPr lang="en-GB" sz="2400" dirty="0">
                          <a:effectLst/>
                        </a:rPr>
                        <a:t>Criteria to Achieve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2400">
                          <a:effectLst/>
                        </a:rPr>
                        <a:t>Current Performance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2234261"/>
                  </a:ext>
                </a:extLst>
              </a:tr>
              <a:tr h="1038458">
                <a:tc>
                  <a:txBody>
                    <a:bodyPr/>
                    <a:lstStyle/>
                    <a:p>
                      <a:pPr marL="285750" indent="-285750">
                        <a:buFont typeface="Arial" panose="020B0604020202020204" pitchFamily="34" charset="0"/>
                        <a:buChar char="•"/>
                      </a:pPr>
                      <a:r>
                        <a:rPr lang="en-GB" sz="1800" b="1" i="0" dirty="0">
                          <a:solidFill>
                            <a:schemeClr val="bg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solidFill>
                      <a:srgbClr val="FF0000"/>
                    </a:solidFill>
                  </a:tcPr>
                </a:tc>
                <a:tc>
                  <a:txBody>
                    <a:bodyPr/>
                    <a:lstStyle/>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-3</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6</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March - 6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05810822"/>
                  </a:ext>
                </a:extLst>
              </a:tr>
              <a:tr h="1011430">
                <a:tc>
                  <a:txBody>
                    <a:bodyPr/>
                    <a:lstStyle/>
                    <a:p>
                      <a:pPr marL="285750" indent="-285750">
                        <a:buFont typeface="Arial" panose="020B0604020202020204" pitchFamily="34" charset="0"/>
                        <a:buChar char="•"/>
                      </a:pPr>
                      <a:r>
                        <a:rPr lang="en-GB" sz="1800" b="1"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solidFill>
                      <a:srgbClr val="FFC000"/>
                    </a:solidFill>
                  </a:tcPr>
                </a:tc>
                <a:tc>
                  <a:txBody>
                    <a:bodyPr/>
                    <a:lstStyle/>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January – 2</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February – 2</a:t>
                      </a:r>
                    </a:p>
                    <a:p>
                      <a:pPr marL="342900" lvl="0" indent="-342900">
                        <a:lnSpc>
                          <a:spcPct val="107000"/>
                        </a:lnSpc>
                        <a:spcAft>
                          <a:spcPts val="800"/>
                        </a:spcAft>
                        <a:buFont typeface="Symbol" panose="05050102010706020507" pitchFamily="18" charset="2"/>
                        <a:buChar char=""/>
                      </a:pPr>
                      <a:r>
                        <a:rPr lang="en-GB" sz="2000" dirty="0">
                          <a:effectLst/>
                          <a:latin typeface="Verdana" panose="020B0604030504040204" pitchFamily="34" charset="0"/>
                          <a:ea typeface="Calibri" panose="020F0502020204030204" pitchFamily="34" charset="0"/>
                          <a:cs typeface="Arial" panose="020B0604020202020204" pitchFamily="34" charset="0"/>
                        </a:rPr>
                        <a:t>March - 4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3541243"/>
                  </a:ext>
                </a:extLst>
              </a:tr>
            </a:tbl>
          </a:graphicData>
        </a:graphic>
      </p:graphicFrame>
      <p:pic>
        <p:nvPicPr>
          <p:cNvPr id="6" name="Picture 5">
            <a:extLst>
              <a:ext uri="{FF2B5EF4-FFF2-40B4-BE49-F238E27FC236}">
                <a16:creationId xmlns:a16="http://schemas.microsoft.com/office/drawing/2014/main" id="{11CF420F-D9DD-8DCC-C2B3-F76483392AC3}"/>
              </a:ext>
            </a:extLst>
          </p:cNvPr>
          <p:cNvPicPr>
            <a:picLocks noChangeAspect="1"/>
          </p:cNvPicPr>
          <p:nvPr/>
        </p:nvPicPr>
        <p:blipFill>
          <a:blip r:embed="rId2"/>
          <a:stretch>
            <a:fillRect/>
          </a:stretch>
        </p:blipFill>
        <p:spPr>
          <a:xfrm>
            <a:off x="640905" y="4664075"/>
            <a:ext cx="9250525" cy="5105400"/>
          </a:xfrm>
          <a:prstGeom prst="rect">
            <a:avLst/>
          </a:prstGeom>
        </p:spPr>
      </p:pic>
      <p:pic>
        <p:nvPicPr>
          <p:cNvPr id="7" name="Picture 6">
            <a:extLst>
              <a:ext uri="{FF2B5EF4-FFF2-40B4-BE49-F238E27FC236}">
                <a16:creationId xmlns:a16="http://schemas.microsoft.com/office/drawing/2014/main" id="{6B45FDB2-838F-F41E-4485-B3B391951A3E}"/>
              </a:ext>
            </a:extLst>
          </p:cNvPr>
          <p:cNvPicPr>
            <a:picLocks noChangeAspect="1"/>
          </p:cNvPicPr>
          <p:nvPr/>
        </p:nvPicPr>
        <p:blipFill>
          <a:blip r:embed="rId3"/>
          <a:stretch>
            <a:fillRect/>
          </a:stretch>
        </p:blipFill>
        <p:spPr>
          <a:xfrm>
            <a:off x="10227752" y="4664075"/>
            <a:ext cx="9237031" cy="5105400"/>
          </a:xfrm>
          <a:prstGeom prst="rect">
            <a:avLst/>
          </a:prstGeom>
        </p:spPr>
      </p:pic>
    </p:spTree>
    <p:extLst>
      <p:ext uri="{BB962C8B-B14F-4D97-AF65-F5344CB8AC3E}">
        <p14:creationId xmlns:p14="http://schemas.microsoft.com/office/powerpoint/2010/main" val="7920610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D788C-9414-3036-8FA4-03BB77787A87}"/>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F7E659C7-0F73-390E-5D31-8974AC00DAD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E0281F76-75C7-7948-EED5-CEB9F82B93E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C3E45FE-D6FC-B713-6A85-98477A3C6999}"/>
              </a:ext>
            </a:extLst>
          </p:cNvPr>
          <p:cNvSpPr txBox="1"/>
          <p:nvPr/>
        </p:nvSpPr>
        <p:spPr>
          <a:xfrm>
            <a:off x="0" y="-1406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Infection, Prevention &amp; Control</a:t>
            </a:r>
          </a:p>
        </p:txBody>
      </p:sp>
      <p:cxnSp>
        <p:nvCxnSpPr>
          <p:cNvPr id="5" name="Straight Connector 4">
            <a:extLst>
              <a:ext uri="{FF2B5EF4-FFF2-40B4-BE49-F238E27FC236}">
                <a16:creationId xmlns:a16="http://schemas.microsoft.com/office/drawing/2014/main" id="{2B6A4112-B72E-03F5-2729-3206839B3F81}"/>
              </a:ext>
            </a:extLst>
          </p:cNvPr>
          <p:cNvCxnSpPr/>
          <p:nvPr/>
        </p:nvCxnSpPr>
        <p:spPr>
          <a:xfrm>
            <a:off x="0" y="8671843"/>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7FE908A-8117-DBDA-C012-3F5522EAEBF5}"/>
              </a:ext>
            </a:extLst>
          </p:cNvPr>
          <p:cNvSpPr txBox="1"/>
          <p:nvPr/>
        </p:nvSpPr>
        <p:spPr>
          <a:xfrm>
            <a:off x="241493" y="8763919"/>
            <a:ext cx="19834562"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endParaRPr kumimoji="0" lang="en-GB" sz="1800" b="1" i="0" u="none" strike="noStrike" kern="1200" cap="none" spc="0" normalizeH="0" baseline="0" noProof="0" dirty="0">
              <a:ln>
                <a:noFill/>
              </a:ln>
              <a:solidFill>
                <a:srgbClr val="5B9BD5"/>
              </a:solidFill>
              <a:effectLst/>
              <a:highlight>
                <a:srgbClr val="FFFF00"/>
              </a:highlight>
              <a:uLnTx/>
              <a:uFillTx/>
              <a:latin typeface="Verdana" panose="020B0604030504040204" pitchFamily="34" charset="0"/>
              <a:ea typeface="Verdana" panose="020B0604030504040204" pitchFamily="34" charset="0"/>
              <a:cs typeface="+mn-cs"/>
            </a:endParaRPr>
          </a:p>
          <a:p>
            <a:pPr marL="285750" lvl="0" indent="-285750">
              <a:buFont typeface="Arial" panose="020B0604020202020204" pitchFamily="34" charset="0"/>
              <a:buChar char="•"/>
            </a:pPr>
            <a:r>
              <a:rPr lang="en-GB" dirty="0"/>
              <a:t>Currently mapping trajectories based on WHC 2025/039 for each acute hospital site and community on their individual infection reduction goals and circulating these by 30</a:t>
            </a:r>
            <a:r>
              <a:rPr lang="en-GB" baseline="30000" dirty="0"/>
              <a:t>th</a:t>
            </a:r>
            <a:r>
              <a:rPr lang="en-GB" dirty="0"/>
              <a:t> April 2026.</a:t>
            </a:r>
          </a:p>
          <a:p>
            <a:pPr marL="285750" lvl="0" indent="-285750">
              <a:buFont typeface="Arial" panose="020B0604020202020204" pitchFamily="34" charset="0"/>
              <a:buChar char="•"/>
            </a:pPr>
            <a:r>
              <a:rPr lang="en-GB" dirty="0"/>
              <a:t>Gold </a:t>
            </a:r>
            <a:r>
              <a:rPr lang="en-GB" i="1" dirty="0"/>
              <a:t>C. difficile</a:t>
            </a:r>
            <a:r>
              <a:rPr lang="en-GB" dirty="0"/>
              <a:t> High Incidence Management Group will continue as Health Board continues to have highest incidence of C. difficile in Wales.</a:t>
            </a:r>
          </a:p>
          <a:p>
            <a:pPr marL="285750" lvl="0" indent="-285750">
              <a:buFont typeface="Arial" panose="020B0604020202020204" pitchFamily="34" charset="0"/>
              <a:buChar char="•"/>
            </a:pPr>
            <a:r>
              <a:rPr lang="en-GB" dirty="0"/>
              <a:t>Continuation of QI Project in Acute Medical Unit focusing on AMS and 72-hour review, improving switch to oral route for administration.</a:t>
            </a:r>
          </a:p>
          <a:p>
            <a:pPr marL="285750" lvl="0" indent="-285750">
              <a:buFont typeface="Arial" panose="020B0604020202020204" pitchFamily="34" charset="0"/>
              <a:buChar char="•"/>
            </a:pPr>
            <a:r>
              <a:rPr lang="en-GB" dirty="0"/>
              <a:t>Undertaking risk-based impact assessment of new NHS Wales Standards for Healthcare Cleanliness, to identify quality and financial impact of moving towards implementation.</a:t>
            </a:r>
          </a:p>
          <a:p>
            <a:pPr marL="285750" lvl="0" indent="-285750">
              <a:buFont typeface="Arial" panose="020B0604020202020204" pitchFamily="34" charset="0"/>
              <a:buChar char="•"/>
            </a:pPr>
            <a:r>
              <a:rPr lang="en-GB" dirty="0"/>
              <a:t>Trial of new microfibre cleaning systems.</a:t>
            </a:r>
          </a:p>
          <a:p>
            <a:pPr marL="285750" lvl="0" indent="-285750">
              <a:buFont typeface="Arial" panose="020B0604020202020204" pitchFamily="34" charset="0"/>
              <a:buChar char="•"/>
            </a:pPr>
            <a:r>
              <a:rPr lang="en-GB" dirty="0"/>
              <a:t>Procurement of additional high-level disinfection equipment (UV-C).</a:t>
            </a:r>
          </a:p>
          <a:p>
            <a:pPr marL="285750" lvl="0" indent="-285750">
              <a:buFont typeface="Arial" panose="020B0604020202020204" pitchFamily="34" charset="0"/>
              <a:buChar char="•"/>
            </a:pPr>
            <a:r>
              <a:rPr lang="en-GB" dirty="0"/>
              <a:t>Primary care QI projects to reduce urinary tract infections in care home residents.</a:t>
            </a:r>
          </a:p>
          <a:p>
            <a:pPr marL="285750" lvl="0" indent="-285750">
              <a:buFont typeface="Arial" panose="020B0604020202020204" pitchFamily="34" charset="0"/>
              <a:buChar char="•"/>
            </a:pPr>
            <a:r>
              <a:rPr lang="en-GB" dirty="0"/>
              <a:t>Repeat Hospital Acquired Pneumonia antimicrobial audit.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mn-cs"/>
            </a:endParaRPr>
          </a:p>
        </p:txBody>
      </p:sp>
      <p:sp>
        <p:nvSpPr>
          <p:cNvPr id="20" name="Rectangle: Rounded Corners 19">
            <a:hlinkClick r:id="rId2"/>
            <a:extLst>
              <a:ext uri="{FF2B5EF4-FFF2-40B4-BE49-F238E27FC236}">
                <a16:creationId xmlns:a16="http://schemas.microsoft.com/office/drawing/2014/main" id="{2DCC67AF-F4BA-6A90-30D1-64DE45B02053}"/>
              </a:ext>
            </a:extLst>
          </p:cNvPr>
          <p:cNvSpPr/>
          <p:nvPr/>
        </p:nvSpPr>
        <p:spPr>
          <a:xfrm>
            <a:off x="17399852" y="918423"/>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CA684AF5-66AC-35D8-7C23-A3DB977F502B}"/>
              </a:ext>
            </a:extLst>
          </p:cNvPr>
          <p:cNvSpPr txBox="1"/>
          <p:nvPr/>
        </p:nvSpPr>
        <p:spPr>
          <a:xfrm>
            <a:off x="18229584" y="1099368"/>
            <a:ext cx="181392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22" name="Graphic 21" descr="Cursor with solid fill">
            <a:extLst>
              <a:ext uri="{FF2B5EF4-FFF2-40B4-BE49-F238E27FC236}">
                <a16:creationId xmlns:a16="http://schemas.microsoft.com/office/drawing/2014/main" id="{73CC4752-8F62-C9AD-E67D-BC4883A182E8}"/>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7408441" y="843950"/>
            <a:ext cx="914400" cy="914400"/>
          </a:xfrm>
          <a:prstGeom prst="rect">
            <a:avLst/>
          </a:prstGeom>
        </p:spPr>
      </p:pic>
      <p:pic>
        <p:nvPicPr>
          <p:cNvPr id="7" name="Picture 6">
            <a:extLst>
              <a:ext uri="{FF2B5EF4-FFF2-40B4-BE49-F238E27FC236}">
                <a16:creationId xmlns:a16="http://schemas.microsoft.com/office/drawing/2014/main" id="{2E6DFA87-9E20-0D8C-F4AB-F46B81AAF4F7}"/>
              </a:ext>
            </a:extLst>
          </p:cNvPr>
          <p:cNvPicPr>
            <a:picLocks noChangeAspect="1"/>
          </p:cNvPicPr>
          <p:nvPr/>
        </p:nvPicPr>
        <p:blipFill>
          <a:blip r:embed="rId4"/>
          <a:stretch>
            <a:fillRect/>
          </a:stretch>
        </p:blipFill>
        <p:spPr>
          <a:xfrm>
            <a:off x="2778607" y="746598"/>
            <a:ext cx="6518253" cy="3756227"/>
          </a:xfrm>
          <a:prstGeom prst="rect">
            <a:avLst/>
          </a:prstGeom>
        </p:spPr>
      </p:pic>
      <p:pic>
        <p:nvPicPr>
          <p:cNvPr id="10" name="Picture 9">
            <a:extLst>
              <a:ext uri="{FF2B5EF4-FFF2-40B4-BE49-F238E27FC236}">
                <a16:creationId xmlns:a16="http://schemas.microsoft.com/office/drawing/2014/main" id="{A91B69DF-A228-886B-5DD8-A95FB8D675F6}"/>
              </a:ext>
            </a:extLst>
          </p:cNvPr>
          <p:cNvPicPr>
            <a:picLocks noChangeAspect="1"/>
          </p:cNvPicPr>
          <p:nvPr/>
        </p:nvPicPr>
        <p:blipFill>
          <a:blip r:embed="rId5"/>
          <a:stretch>
            <a:fillRect/>
          </a:stretch>
        </p:blipFill>
        <p:spPr>
          <a:xfrm>
            <a:off x="2778607" y="4718972"/>
            <a:ext cx="6518252" cy="3756225"/>
          </a:xfrm>
          <a:prstGeom prst="rect">
            <a:avLst/>
          </a:prstGeom>
        </p:spPr>
      </p:pic>
      <p:pic>
        <p:nvPicPr>
          <p:cNvPr id="13" name="Picture 12">
            <a:extLst>
              <a:ext uri="{FF2B5EF4-FFF2-40B4-BE49-F238E27FC236}">
                <a16:creationId xmlns:a16="http://schemas.microsoft.com/office/drawing/2014/main" id="{7631BE3A-1DE1-332E-7E5A-98DEABEA3912}"/>
              </a:ext>
            </a:extLst>
          </p:cNvPr>
          <p:cNvPicPr>
            <a:picLocks noChangeAspect="1"/>
          </p:cNvPicPr>
          <p:nvPr/>
        </p:nvPicPr>
        <p:blipFill>
          <a:blip r:embed="rId6"/>
          <a:stretch>
            <a:fillRect/>
          </a:stretch>
        </p:blipFill>
        <p:spPr>
          <a:xfrm>
            <a:off x="10667791" y="746598"/>
            <a:ext cx="6409577" cy="3756227"/>
          </a:xfrm>
          <a:prstGeom prst="rect">
            <a:avLst/>
          </a:prstGeom>
        </p:spPr>
      </p:pic>
      <p:pic>
        <p:nvPicPr>
          <p:cNvPr id="16" name="Picture 15">
            <a:extLst>
              <a:ext uri="{FF2B5EF4-FFF2-40B4-BE49-F238E27FC236}">
                <a16:creationId xmlns:a16="http://schemas.microsoft.com/office/drawing/2014/main" id="{7F6D2553-4666-3815-80E5-D486ACABAD3C}"/>
              </a:ext>
            </a:extLst>
          </p:cNvPr>
          <p:cNvPicPr>
            <a:picLocks noChangeAspect="1"/>
          </p:cNvPicPr>
          <p:nvPr/>
        </p:nvPicPr>
        <p:blipFill>
          <a:blip r:embed="rId7"/>
          <a:stretch>
            <a:fillRect/>
          </a:stretch>
        </p:blipFill>
        <p:spPr>
          <a:xfrm>
            <a:off x="10803275" y="4739725"/>
            <a:ext cx="6274093" cy="3735472"/>
          </a:xfrm>
          <a:prstGeom prst="rect">
            <a:avLst/>
          </a:prstGeom>
        </p:spPr>
      </p:pic>
    </p:spTree>
    <p:extLst>
      <p:ext uri="{BB962C8B-B14F-4D97-AF65-F5344CB8AC3E}">
        <p14:creationId xmlns:p14="http://schemas.microsoft.com/office/powerpoint/2010/main" val="28635670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6924D-6E68-BB0E-956E-2760BB2BBB5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9F13C04-5CB0-FDA8-6865-A6B724E2324C}"/>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5D9894C-ED5E-D903-F94C-F0D87C947A01}"/>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37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2CCEBF9A-9975-6228-4506-A9ABF2FC8F6D}"/>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Serious Incidents and Risks</a:t>
            </a:r>
          </a:p>
        </p:txBody>
      </p:sp>
      <p:cxnSp>
        <p:nvCxnSpPr>
          <p:cNvPr id="12" name="Straight Connector 11">
            <a:extLst>
              <a:ext uri="{FF2B5EF4-FFF2-40B4-BE49-F238E27FC236}">
                <a16:creationId xmlns:a16="http://schemas.microsoft.com/office/drawing/2014/main" id="{BAE0E20C-120D-6127-D8FB-62EA69658E68}"/>
              </a:ext>
            </a:extLst>
          </p:cNvPr>
          <p:cNvCxnSpPr/>
          <p:nvPr/>
        </p:nvCxnSpPr>
        <p:spPr>
          <a:xfrm>
            <a:off x="0" y="91598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C639AF-8C86-E9D7-26F8-90B33E67BF0F}"/>
              </a:ext>
            </a:extLst>
          </p:cNvPr>
          <p:cNvSpPr txBox="1"/>
          <p:nvPr/>
        </p:nvSpPr>
        <p:spPr>
          <a:xfrm>
            <a:off x="243556" y="9263966"/>
            <a:ext cx="19583400" cy="20404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There were 8 Nationally Reported Incidents reported in March 2026 and there were no new never events reported. The detail surrounding the nature of the reported NRI’s can be found on the subsequent pages.</a:t>
            </a: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In </a:t>
            </a:r>
            <a:r>
              <a:rPr lang="en-GB" dirty="0">
                <a:latin typeface="Verdana" panose="020B0604030504040204" pitchFamily="34" charset="0"/>
                <a:ea typeface="Calibri" panose="020F0502020204030204" pitchFamily="34" charset="0"/>
                <a:cs typeface="Arial" panose="020B0604020202020204" pitchFamily="34" charset="0"/>
              </a:rPr>
              <a:t>March</a:t>
            </a: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 2026, there were 114 open risks with a score &gt;20 recorded for the Health Bord which is slightly above the figure reported in February. There were 257 open risks with a score &gt;16, which again is a slight increase compared to 251 in February 2026. </a:t>
            </a: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There were 211 hospital falls recorded in March 2026</a:t>
            </a:r>
            <a:endParaRPr kumimoji="0" lang="en-GB" sz="1800" b="0" i="0" u="none" strike="noStrike" kern="1200" cap="none" spc="0" normalizeH="0" baseline="0" noProof="0" dirty="0">
              <a:ln>
                <a:noFill/>
              </a:ln>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CB6102DA-5836-FA24-9CBD-BF3878BFD9FE}"/>
              </a:ext>
            </a:extLst>
          </p:cNvPr>
          <p:cNvPicPr>
            <a:picLocks noChangeAspect="1"/>
          </p:cNvPicPr>
          <p:nvPr/>
        </p:nvPicPr>
        <p:blipFill>
          <a:blip r:embed="rId3"/>
          <a:stretch>
            <a:fillRect/>
          </a:stretch>
        </p:blipFill>
        <p:spPr>
          <a:xfrm>
            <a:off x="3194843" y="893401"/>
            <a:ext cx="6260657" cy="3675834"/>
          </a:xfrm>
          <a:prstGeom prst="rect">
            <a:avLst/>
          </a:prstGeom>
        </p:spPr>
      </p:pic>
      <p:pic>
        <p:nvPicPr>
          <p:cNvPr id="9" name="Picture 8">
            <a:extLst>
              <a:ext uri="{FF2B5EF4-FFF2-40B4-BE49-F238E27FC236}">
                <a16:creationId xmlns:a16="http://schemas.microsoft.com/office/drawing/2014/main" id="{70ED361F-2DA0-8D71-F6BD-AB581ED5C463}"/>
              </a:ext>
            </a:extLst>
          </p:cNvPr>
          <p:cNvPicPr>
            <a:picLocks noChangeAspect="1"/>
          </p:cNvPicPr>
          <p:nvPr/>
        </p:nvPicPr>
        <p:blipFill>
          <a:blip r:embed="rId4"/>
          <a:stretch>
            <a:fillRect/>
          </a:stretch>
        </p:blipFill>
        <p:spPr>
          <a:xfrm>
            <a:off x="10910583" y="943822"/>
            <a:ext cx="6260656" cy="3625413"/>
          </a:xfrm>
          <a:prstGeom prst="rect">
            <a:avLst/>
          </a:prstGeom>
        </p:spPr>
      </p:pic>
      <p:pic>
        <p:nvPicPr>
          <p:cNvPr id="14" name="Picture 13">
            <a:extLst>
              <a:ext uri="{FF2B5EF4-FFF2-40B4-BE49-F238E27FC236}">
                <a16:creationId xmlns:a16="http://schemas.microsoft.com/office/drawing/2014/main" id="{47D3C43D-BD38-93A2-A08D-93C608EC9D37}"/>
              </a:ext>
            </a:extLst>
          </p:cNvPr>
          <p:cNvPicPr>
            <a:picLocks noChangeAspect="1"/>
          </p:cNvPicPr>
          <p:nvPr/>
        </p:nvPicPr>
        <p:blipFill>
          <a:blip r:embed="rId5"/>
          <a:stretch>
            <a:fillRect/>
          </a:stretch>
        </p:blipFill>
        <p:spPr>
          <a:xfrm>
            <a:off x="3194843" y="5159917"/>
            <a:ext cx="6260656" cy="3565779"/>
          </a:xfrm>
          <a:prstGeom prst="rect">
            <a:avLst/>
          </a:prstGeom>
        </p:spPr>
      </p:pic>
      <p:pic>
        <p:nvPicPr>
          <p:cNvPr id="16" name="Picture 15">
            <a:extLst>
              <a:ext uri="{FF2B5EF4-FFF2-40B4-BE49-F238E27FC236}">
                <a16:creationId xmlns:a16="http://schemas.microsoft.com/office/drawing/2014/main" id="{99EE5A6E-9696-BB66-FA38-F7E87006E04D}"/>
              </a:ext>
            </a:extLst>
          </p:cNvPr>
          <p:cNvPicPr>
            <a:picLocks noChangeAspect="1"/>
          </p:cNvPicPr>
          <p:nvPr/>
        </p:nvPicPr>
        <p:blipFill>
          <a:blip r:embed="rId6"/>
          <a:stretch>
            <a:fillRect/>
          </a:stretch>
        </p:blipFill>
        <p:spPr>
          <a:xfrm>
            <a:off x="11062073" y="5159917"/>
            <a:ext cx="6260656" cy="3565779"/>
          </a:xfrm>
          <a:prstGeom prst="rect">
            <a:avLst/>
          </a:prstGeom>
        </p:spPr>
      </p:pic>
    </p:spTree>
    <p:extLst>
      <p:ext uri="{BB962C8B-B14F-4D97-AF65-F5344CB8AC3E}">
        <p14:creationId xmlns:p14="http://schemas.microsoft.com/office/powerpoint/2010/main" val="1208477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754B9F0-21D9-5966-A529-E4824F27F6FA}"/>
              </a:ext>
            </a:extLst>
          </p:cNvPr>
          <p:cNvSpPr txBox="1"/>
          <p:nvPr/>
        </p:nvSpPr>
        <p:spPr>
          <a:xfrm>
            <a:off x="195072" y="1535175"/>
            <a:ext cx="8519333" cy="9289381"/>
          </a:xfrm>
          <a:prstGeom prst="rect">
            <a:avLst/>
          </a:prstGeom>
          <a:solidFill>
            <a:schemeClr val="tx2">
              <a:lumMod val="10000"/>
              <a:lumOff val="90000"/>
            </a:schemeClr>
          </a:solidFill>
          <a:ln>
            <a:solidFill>
              <a:schemeClr val="tx2">
                <a:lumMod val="75000"/>
                <a:lumOff val="25000"/>
              </a:schemeClr>
            </a:solidFill>
          </a:ln>
        </p:spPr>
        <p:txBody>
          <a:bodyPr wrap="square" lIns="150791" tIns="75396" rIns="150791" bIns="75396" anchor="t">
            <a:spAutoFit/>
          </a:bodyPr>
          <a:lstStyle/>
          <a:p>
            <a:pPr defTabSz="1075350">
              <a:defRPr/>
            </a:pPr>
            <a:r>
              <a:rPr lang="en-GB" sz="1979" b="1" dirty="0">
                <a:solidFill>
                  <a:prstClr val="black"/>
                </a:solidFill>
                <a:latin typeface="Arial"/>
                <a:cs typeface="Arial"/>
              </a:rPr>
              <a:t>What is the data telling us?</a:t>
            </a:r>
          </a:p>
          <a:p>
            <a:pPr defTabSz="1075350">
              <a:buFont typeface="Arial" panose="020B0604020202020204" pitchFamily="34" charset="0"/>
              <a:buChar char="•"/>
              <a:defRPr/>
            </a:pPr>
            <a:r>
              <a:rPr lang="en-GB" sz="1979" b="1" dirty="0">
                <a:solidFill>
                  <a:prstClr val="black"/>
                </a:solidFill>
                <a:latin typeface="Arial"/>
                <a:cs typeface="Arial"/>
              </a:rPr>
              <a:t>Graph 1:</a:t>
            </a:r>
            <a:r>
              <a:rPr lang="en-GB" sz="1979" dirty="0">
                <a:solidFill>
                  <a:prstClr val="black"/>
                </a:solidFill>
                <a:latin typeface="Arial"/>
                <a:cs typeface="Arial"/>
              </a:rPr>
              <a:t> 8 NRIs reported to P&amp;I (includes 3 retrospective avoidable pressure damage, 1 avoidable inpatient fall, and 1 neonatal death).</a:t>
            </a:r>
          </a:p>
          <a:p>
            <a:pPr defTabSz="1075350">
              <a:buFont typeface="Arial" panose="020B0604020202020204" pitchFamily="34" charset="0"/>
              <a:buChar char="•"/>
              <a:defRPr/>
            </a:pPr>
            <a:r>
              <a:rPr lang="en-GB" sz="1979" b="1" dirty="0">
                <a:solidFill>
                  <a:prstClr val="black"/>
                </a:solidFill>
                <a:latin typeface="Arial"/>
                <a:cs typeface="Arial"/>
              </a:rPr>
              <a:t>Graph 2:</a:t>
            </a:r>
            <a:r>
              <a:rPr lang="en-GB" sz="1979" dirty="0">
                <a:solidFill>
                  <a:prstClr val="black"/>
                </a:solidFill>
                <a:latin typeface="Arial"/>
                <a:cs typeface="Arial"/>
              </a:rPr>
              <a:t> 40 NRIs open with NHS W&amp;P&amp;I; 16 overdue (8 awaiting external review outcomes, 2 under investigation, 6 awaiting outcome forms from service groups).</a:t>
            </a:r>
          </a:p>
          <a:p>
            <a:pPr defTabSz="1075350">
              <a:buFont typeface="Arial" panose="020B0604020202020204" pitchFamily="34" charset="0"/>
              <a:buChar char="•"/>
              <a:defRPr/>
            </a:pPr>
            <a:r>
              <a:rPr lang="en-GB" sz="1979" b="1" dirty="0">
                <a:solidFill>
                  <a:prstClr val="black"/>
                </a:solidFill>
                <a:latin typeface="Arial"/>
                <a:cs typeface="Arial"/>
              </a:rPr>
              <a:t>Graph 3:</a:t>
            </a:r>
            <a:r>
              <a:rPr lang="en-GB" sz="1979" dirty="0">
                <a:solidFill>
                  <a:prstClr val="black"/>
                </a:solidFill>
                <a:latin typeface="Arial"/>
                <a:cs typeface="Arial"/>
              </a:rPr>
              <a:t> Outcome forms submitted this month – </a:t>
            </a:r>
            <a:r>
              <a:rPr lang="en-GB" sz="1979" b="1" dirty="0">
                <a:solidFill>
                  <a:prstClr val="black"/>
                </a:solidFill>
                <a:latin typeface="Arial"/>
                <a:cs typeface="Arial"/>
              </a:rPr>
              <a:t>67% compliance</a:t>
            </a:r>
            <a:r>
              <a:rPr lang="en-GB" sz="1979" dirty="0">
                <a:solidFill>
                  <a:prstClr val="black"/>
                </a:solidFill>
                <a:latin typeface="Arial"/>
                <a:cs typeface="Arial"/>
              </a:rPr>
              <a:t>.</a:t>
            </a:r>
          </a:p>
          <a:p>
            <a:pPr defTabSz="1075350">
              <a:defRPr/>
            </a:pPr>
            <a:endParaRPr lang="en-GB" sz="1979" dirty="0">
              <a:solidFill>
                <a:prstClr val="black"/>
              </a:solidFill>
              <a:latin typeface="Arial"/>
              <a:cs typeface="Arial"/>
            </a:endParaRPr>
          </a:p>
          <a:p>
            <a:pPr defTabSz="1075350">
              <a:defRPr/>
            </a:pPr>
            <a:endParaRPr lang="en-GB" sz="1979" dirty="0">
              <a:solidFill>
                <a:prstClr val="black"/>
              </a:solidFill>
              <a:latin typeface="Arial"/>
              <a:cs typeface="Arial"/>
            </a:endParaRPr>
          </a:p>
          <a:p>
            <a:pPr defTabSz="1075350">
              <a:defRPr/>
            </a:pPr>
            <a:r>
              <a:rPr lang="en-GB" sz="1979" b="1" dirty="0">
                <a:solidFill>
                  <a:prstClr val="black"/>
                </a:solidFill>
                <a:latin typeface="Arial"/>
                <a:cs typeface="Arial"/>
              </a:rPr>
              <a:t>What are we doing about it?</a:t>
            </a:r>
          </a:p>
          <a:p>
            <a:pPr marL="282738" indent="-282738" defTabSz="1075350">
              <a:buFont typeface="Arial" panose="020B0604020202020204" pitchFamily="34" charset="0"/>
              <a:buChar char="•"/>
              <a:defRPr/>
            </a:pPr>
            <a:r>
              <a:rPr lang="en-GB" sz="1979" dirty="0">
                <a:solidFill>
                  <a:prstClr val="black"/>
                </a:solidFill>
                <a:latin typeface="Arial"/>
                <a:cs typeface="Arial"/>
              </a:rPr>
              <a:t>Weekly review with PSI investigator to: </a:t>
            </a:r>
          </a:p>
          <a:p>
            <a:pPr marL="471230" lvl="1" indent="-188492" defTabSz="1075350">
              <a:buFont typeface="Wingdings" panose="05000000000000000000" pitchFamily="2" charset="2"/>
              <a:buChar char="ü"/>
              <a:defRPr/>
            </a:pPr>
            <a:r>
              <a:rPr lang="en-GB" sz="1979" dirty="0">
                <a:solidFill>
                  <a:prstClr val="black"/>
                </a:solidFill>
                <a:latin typeface="Arial"/>
                <a:cs typeface="Arial"/>
              </a:rPr>
              <a:t>monitor  progress of corporate investigations; identify barriers </a:t>
            </a:r>
          </a:p>
          <a:p>
            <a:pPr marL="471230" lvl="1" indent="-188492" defTabSz="1075350">
              <a:buFont typeface="Wingdings" panose="05000000000000000000" pitchFamily="2" charset="2"/>
              <a:buChar char="ü"/>
              <a:defRPr/>
            </a:pPr>
            <a:r>
              <a:rPr lang="en-GB" sz="1979" dirty="0">
                <a:solidFill>
                  <a:prstClr val="black"/>
                </a:solidFill>
                <a:latin typeface="Arial"/>
                <a:cs typeface="Arial"/>
              </a:rPr>
              <a:t>escalate outstanding actions required</a:t>
            </a:r>
          </a:p>
          <a:p>
            <a:pPr marL="282738" indent="-282738" defTabSz="1075350">
              <a:buFont typeface="Arial" panose="020B0604020202020204" pitchFamily="34" charset="0"/>
              <a:buChar char="•"/>
              <a:defRPr/>
            </a:pPr>
            <a:r>
              <a:rPr lang="en-GB" sz="1979" dirty="0">
                <a:solidFill>
                  <a:prstClr val="black"/>
                </a:solidFill>
                <a:latin typeface="Arial"/>
                <a:cs typeface="Arial"/>
              </a:rPr>
              <a:t>Fortnightly service group meetings: </a:t>
            </a:r>
          </a:p>
          <a:p>
            <a:pPr marL="471230" lvl="1" indent="-188492" defTabSz="1075350">
              <a:buFont typeface="Wingdings" panose="05000000000000000000" pitchFamily="2" charset="2"/>
              <a:buChar char="ü"/>
              <a:defRPr/>
            </a:pPr>
            <a:r>
              <a:rPr lang="en-GB" sz="1979" dirty="0">
                <a:solidFill>
                  <a:prstClr val="black"/>
                </a:solidFill>
                <a:latin typeface="Arial"/>
                <a:cs typeface="Arial"/>
              </a:rPr>
              <a:t>service group investigations - progress towards closure date discussed</a:t>
            </a:r>
          </a:p>
          <a:p>
            <a:pPr marL="471230" lvl="1" indent="-188492" defTabSz="1075350">
              <a:buFont typeface="Wingdings" panose="05000000000000000000" pitchFamily="2" charset="2"/>
              <a:buChar char="ü"/>
              <a:defRPr/>
            </a:pPr>
            <a:r>
              <a:rPr lang="en-GB" sz="1979" dirty="0">
                <a:solidFill>
                  <a:prstClr val="black"/>
                </a:solidFill>
                <a:latin typeface="Arial"/>
                <a:cs typeface="Arial"/>
              </a:rPr>
              <a:t>updates on PSI investigation given</a:t>
            </a:r>
          </a:p>
          <a:p>
            <a:pPr marL="471230" lvl="1" indent="-188492" defTabSz="1075350">
              <a:buFont typeface="Wingdings" panose="05000000000000000000" pitchFamily="2" charset="2"/>
              <a:buChar char="ü"/>
              <a:defRPr/>
            </a:pPr>
            <a:r>
              <a:rPr lang="en-GB" sz="1979" dirty="0">
                <a:solidFill>
                  <a:prstClr val="black"/>
                </a:solidFill>
                <a:latin typeface="Arial"/>
                <a:cs typeface="Arial"/>
              </a:rPr>
              <a:t>escalate to service group barriers identified with corporate PSI investigations </a:t>
            </a:r>
          </a:p>
          <a:p>
            <a:pPr marL="282738" indent="-282738" defTabSz="1075350">
              <a:buFont typeface="Arial" panose="020B0604020202020204" pitchFamily="34" charset="0"/>
              <a:buChar char="•"/>
              <a:defRPr/>
            </a:pPr>
            <a:r>
              <a:rPr lang="en-GB" sz="1979" dirty="0">
                <a:solidFill>
                  <a:prstClr val="black"/>
                </a:solidFill>
                <a:latin typeface="Arial"/>
                <a:cs typeface="Arial"/>
              </a:rPr>
              <a:t>Service Group Directors contacted separately for outstanding actions</a:t>
            </a:r>
          </a:p>
          <a:p>
            <a:pPr marL="282738" indent="-282738" defTabSz="1075350">
              <a:buFont typeface="Arial" panose="020B0604020202020204" pitchFamily="34" charset="0"/>
              <a:buChar char="•"/>
              <a:defRPr/>
            </a:pPr>
            <a:r>
              <a:rPr lang="en-GB" sz="1979" dirty="0">
                <a:solidFill>
                  <a:prstClr val="black"/>
                </a:solidFill>
                <a:latin typeface="Arial"/>
                <a:cs typeface="Arial"/>
              </a:rPr>
              <a:t>Data presented and discussed at health board Patient Safety and Compliance Group; Quality and Safety Group; Patient Stakeholder and Experience Group - Service Group assurance sought against outstanding actions for completion of investigation / outcome form</a:t>
            </a:r>
          </a:p>
          <a:p>
            <a:pPr marL="282738" indent="-282738" defTabSz="1075350">
              <a:buFont typeface="Arial" panose="020B0604020202020204" pitchFamily="34" charset="0"/>
              <a:buChar char="•"/>
              <a:defRPr/>
            </a:pPr>
            <a:endParaRPr lang="en-GB" sz="1979" dirty="0">
              <a:solidFill>
                <a:prstClr val="black"/>
              </a:solidFill>
              <a:latin typeface="Arial"/>
              <a:cs typeface="Arial"/>
            </a:endParaRPr>
          </a:p>
          <a:p>
            <a:pPr defTabSz="1075350">
              <a:defRPr/>
            </a:pPr>
            <a:r>
              <a:rPr lang="en-GB" sz="1979" b="1" dirty="0">
                <a:solidFill>
                  <a:prstClr val="black"/>
                </a:solidFill>
                <a:latin typeface="Arial"/>
                <a:cs typeface="Arial"/>
              </a:rPr>
              <a:t>What do we expect to see change and when?</a:t>
            </a:r>
          </a:p>
          <a:p>
            <a:pPr marL="282738" indent="-282738" defTabSz="1075350">
              <a:buFont typeface="Arial" panose="020B0604020202020204" pitchFamily="34" charset="0"/>
              <a:buChar char="•"/>
              <a:defRPr/>
            </a:pPr>
            <a:r>
              <a:rPr lang="en-GB" sz="1979" dirty="0">
                <a:solidFill>
                  <a:prstClr val="black"/>
                </a:solidFill>
                <a:latin typeface="Arial"/>
                <a:cs typeface="Arial"/>
              </a:rPr>
              <a:t>Reduction in number of overdue investigation outcomes forms </a:t>
            </a:r>
          </a:p>
          <a:p>
            <a:pPr marL="282738" indent="-282738" defTabSz="1075350">
              <a:buFont typeface="Arial" panose="020B0604020202020204" pitchFamily="34" charset="0"/>
              <a:buChar char="•"/>
              <a:defRPr/>
            </a:pPr>
            <a:r>
              <a:rPr lang="en-GB" sz="1979" dirty="0">
                <a:solidFill>
                  <a:prstClr val="black"/>
                </a:solidFill>
                <a:latin typeface="Arial"/>
                <a:cs typeface="Arial"/>
              </a:rPr>
              <a:t>Reduction in number of NRIs/NEs reported through recommendations/learning monthly</a:t>
            </a:r>
            <a:endParaRPr lang="en-GB" sz="1979" b="1" dirty="0">
              <a:solidFill>
                <a:prstClr val="black"/>
              </a:solidFill>
              <a:latin typeface="Arial"/>
              <a:cs typeface="Arial"/>
            </a:endParaRPr>
          </a:p>
        </p:txBody>
      </p:sp>
      <p:sp>
        <p:nvSpPr>
          <p:cNvPr id="3" name="TextBox 2">
            <a:extLst>
              <a:ext uri="{FF2B5EF4-FFF2-40B4-BE49-F238E27FC236}">
                <a16:creationId xmlns:a16="http://schemas.microsoft.com/office/drawing/2014/main" id="{6ED965DB-DD58-4A81-A3DF-6015162EF38A}"/>
              </a:ext>
            </a:extLst>
          </p:cNvPr>
          <p:cNvSpPr txBox="1"/>
          <p:nvPr/>
        </p:nvSpPr>
        <p:spPr>
          <a:xfrm>
            <a:off x="14491517" y="6183489"/>
            <a:ext cx="5266163" cy="2855377"/>
          </a:xfrm>
          <a:prstGeom prst="rect">
            <a:avLst/>
          </a:prstGeom>
          <a:solidFill>
            <a:schemeClr val="accent2">
              <a:lumMod val="60000"/>
              <a:lumOff val="40000"/>
            </a:schemeClr>
          </a:solidFill>
          <a:ln>
            <a:solidFill>
              <a:srgbClr val="4472C4"/>
            </a:solidFill>
          </a:ln>
        </p:spPr>
        <p:txBody>
          <a:bodyPr wrap="square" lIns="150791" tIns="75396" rIns="150791" bIns="75396" anchor="t">
            <a:spAutoFit/>
          </a:bodyPr>
          <a:lstStyle/>
          <a:p>
            <a:pPr defTabSz="1507937"/>
            <a:r>
              <a:rPr lang="en-GB" sz="1979" b="1">
                <a:solidFill>
                  <a:prstClr val="black"/>
                </a:solidFill>
                <a:latin typeface="Arial"/>
                <a:cs typeface="Arial"/>
              </a:rPr>
              <a:t>EWNs – March  2026 </a:t>
            </a:r>
          </a:p>
          <a:p>
            <a:pPr defTabSz="1507937"/>
            <a:endParaRPr lang="en-GB" sz="1979" b="1">
              <a:solidFill>
                <a:prstClr val="black"/>
              </a:solidFill>
              <a:latin typeface="Arial" panose="020B0604020202020204" pitchFamily="34" charset="0"/>
              <a:cs typeface="Arial" panose="020B0604020202020204" pitchFamily="34" charset="0"/>
            </a:endParaRPr>
          </a:p>
          <a:p>
            <a:pPr marL="282738" indent="-282738" defTabSz="1507937">
              <a:buFont typeface="Arial" panose="020B0604020202020204" pitchFamily="34" charset="0"/>
              <a:buChar char="•"/>
            </a:pPr>
            <a:r>
              <a:rPr lang="en-GB" sz="1979">
                <a:solidFill>
                  <a:prstClr val="black"/>
                </a:solidFill>
                <a:latin typeface="Arial"/>
                <a:cs typeface="Arial"/>
              </a:rPr>
              <a:t>Suspected inpatient suicide – Adult mental health</a:t>
            </a:r>
            <a:endParaRPr lang="en-GB" sz="1979">
              <a:solidFill>
                <a:prstClr val="black"/>
              </a:solidFill>
              <a:latin typeface="Arial"/>
              <a:ea typeface="+mn-lt"/>
              <a:cs typeface="Arial"/>
            </a:endParaRPr>
          </a:p>
          <a:p>
            <a:pPr marL="282738" indent="-282738" defTabSz="1507937">
              <a:buFont typeface="Arial" panose="020B0604020202020204" pitchFamily="34" charset="0"/>
              <a:buChar char="•"/>
            </a:pPr>
            <a:r>
              <a:rPr lang="en-GB" sz="1979">
                <a:solidFill>
                  <a:prstClr val="black"/>
                </a:solidFill>
                <a:latin typeface="Arial"/>
                <a:cs typeface="Arial"/>
              </a:rPr>
              <a:t>Infection outbreak – Neurorehabilitation</a:t>
            </a:r>
          </a:p>
          <a:p>
            <a:pPr marL="282738" indent="-282738" defTabSz="1507937">
              <a:buFont typeface="Arial" panose="020B0604020202020204" pitchFamily="34" charset="0"/>
              <a:buChar char="•"/>
            </a:pPr>
            <a:r>
              <a:rPr lang="en-GB" sz="1979">
                <a:solidFill>
                  <a:prstClr val="black"/>
                </a:solidFill>
                <a:latin typeface="Arial"/>
                <a:cs typeface="Arial"/>
              </a:rPr>
              <a:t>Abscondment – Adult mental health </a:t>
            </a:r>
          </a:p>
          <a:p>
            <a:pPr marL="282738" indent="-282738" defTabSz="1507937">
              <a:buFont typeface="Arial" panose="020B0604020202020204" pitchFamily="34" charset="0"/>
              <a:buChar char="•"/>
            </a:pPr>
            <a:r>
              <a:rPr lang="en-GB" sz="1979">
                <a:solidFill>
                  <a:prstClr val="black"/>
                </a:solidFill>
                <a:latin typeface="Arial"/>
                <a:cs typeface="Arial"/>
              </a:rPr>
              <a:t>Potential adverse media coverage - inquest</a:t>
            </a:r>
            <a:endParaRPr lang="en-GB" sz="1979">
              <a:solidFill>
                <a:prstClr val="black"/>
              </a:solidFill>
              <a:latin typeface="Aptos" panose="02110004020202020204"/>
            </a:endParaRPr>
          </a:p>
          <a:p>
            <a:pPr defTabSz="1507937"/>
            <a:endParaRPr lang="en-GB" sz="1732">
              <a:solidFill>
                <a:prstClr val="black"/>
              </a:solidFill>
              <a:latin typeface="Aptos" panose="02110004020202020204"/>
            </a:endParaRPr>
          </a:p>
        </p:txBody>
      </p:sp>
      <p:pic>
        <p:nvPicPr>
          <p:cNvPr id="1025" name="Picture 1">
            <a:extLst>
              <a:ext uri="{FF2B5EF4-FFF2-40B4-BE49-F238E27FC236}">
                <a16:creationId xmlns:a16="http://schemas.microsoft.com/office/drawing/2014/main" id="{A726A1F8-51B9-5A6B-5F09-440016C5B1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78853" y="2357636"/>
            <a:ext cx="5464200" cy="29358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graph with a red line and a green line&#10;&#10;AI-generated content may be incorrect.">
            <a:extLst>
              <a:ext uri="{FF2B5EF4-FFF2-40B4-BE49-F238E27FC236}">
                <a16:creationId xmlns:a16="http://schemas.microsoft.com/office/drawing/2014/main" id="{9F7D5ACE-178E-A2DC-CBE5-B3E17B22546E}"/>
              </a:ext>
            </a:extLst>
          </p:cNvPr>
          <p:cNvPicPr>
            <a:picLocks noChangeAspect="1"/>
          </p:cNvPicPr>
          <p:nvPr/>
        </p:nvPicPr>
        <p:blipFill>
          <a:blip r:embed="rId3"/>
          <a:stretch>
            <a:fillRect/>
          </a:stretch>
        </p:blipFill>
        <p:spPr>
          <a:xfrm>
            <a:off x="14487576" y="2405855"/>
            <a:ext cx="5436385" cy="2840631"/>
          </a:xfrm>
          <a:prstGeom prst="rect">
            <a:avLst/>
          </a:prstGeom>
        </p:spPr>
      </p:pic>
      <p:pic>
        <p:nvPicPr>
          <p:cNvPr id="7" name="Picture 6">
            <a:extLst>
              <a:ext uri="{FF2B5EF4-FFF2-40B4-BE49-F238E27FC236}">
                <a16:creationId xmlns:a16="http://schemas.microsoft.com/office/drawing/2014/main" id="{940B2857-802C-B548-0AD9-CCF8F0240034}"/>
              </a:ext>
            </a:extLst>
          </p:cNvPr>
          <p:cNvPicPr>
            <a:picLocks noChangeAspect="1"/>
          </p:cNvPicPr>
          <p:nvPr/>
        </p:nvPicPr>
        <p:blipFill>
          <a:blip r:embed="rId4"/>
          <a:stretch>
            <a:fillRect/>
          </a:stretch>
        </p:blipFill>
        <p:spPr>
          <a:xfrm>
            <a:off x="9240490" y="6179866"/>
            <a:ext cx="4766198" cy="2864392"/>
          </a:xfrm>
          <a:prstGeom prst="rect">
            <a:avLst/>
          </a:prstGeom>
        </p:spPr>
      </p:pic>
      <p:sp>
        <p:nvSpPr>
          <p:cNvPr id="9" name="Rectangle 8">
            <a:extLst>
              <a:ext uri="{FF2B5EF4-FFF2-40B4-BE49-F238E27FC236}">
                <a16:creationId xmlns:a16="http://schemas.microsoft.com/office/drawing/2014/main" id="{F3FED503-7127-31C3-6B22-EA703583A7E4}"/>
              </a:ext>
            </a:extLst>
          </p:cNvPr>
          <p:cNvSpPr/>
          <p:nvPr/>
        </p:nvSpPr>
        <p:spPr>
          <a:xfrm>
            <a:off x="8970776" y="6056086"/>
            <a:ext cx="5392884" cy="3176390"/>
          </a:xfrm>
          <a:prstGeom prst="rect">
            <a:avLst/>
          </a:prstGeom>
          <a:noFill/>
          <a:ln w="6350">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endParaRPr lang="en-GB" sz="2968">
              <a:solidFill>
                <a:prstClr val="white"/>
              </a:solidFill>
              <a:latin typeface="Aptos" panose="02110004020202020204"/>
            </a:endParaRPr>
          </a:p>
        </p:txBody>
      </p:sp>
      <p:sp>
        <p:nvSpPr>
          <p:cNvPr id="10" name="Rectangle 9">
            <a:extLst>
              <a:ext uri="{FF2B5EF4-FFF2-40B4-BE49-F238E27FC236}">
                <a16:creationId xmlns:a16="http://schemas.microsoft.com/office/drawing/2014/main" id="{E2C202C3-B216-3277-4F88-E08804882473}"/>
              </a:ext>
            </a:extLst>
          </p:cNvPr>
          <p:cNvSpPr/>
          <p:nvPr/>
        </p:nvSpPr>
        <p:spPr>
          <a:xfrm>
            <a:off x="14468377" y="2373567"/>
            <a:ext cx="5532505" cy="2897148"/>
          </a:xfrm>
          <a:prstGeom prst="rect">
            <a:avLst/>
          </a:prstGeom>
          <a:noFill/>
          <a:ln w="6350">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507937"/>
            <a:endParaRPr lang="en-GB" sz="2968">
              <a:solidFill>
                <a:prstClr val="white"/>
              </a:solidFill>
              <a:latin typeface="Aptos" panose="02110004020202020204"/>
            </a:endParaRPr>
          </a:p>
        </p:txBody>
      </p:sp>
      <p:sp>
        <p:nvSpPr>
          <p:cNvPr id="4" name="TextBox 3">
            <a:extLst>
              <a:ext uri="{FF2B5EF4-FFF2-40B4-BE49-F238E27FC236}">
                <a16:creationId xmlns:a16="http://schemas.microsoft.com/office/drawing/2014/main" id="{EB29B191-F66D-23C0-98E4-D2ADEE83C9BD}"/>
              </a:ext>
            </a:extLst>
          </p:cNvPr>
          <p:cNvSpPr txBox="1"/>
          <p:nvPr/>
        </p:nvSpPr>
        <p:spPr>
          <a:xfrm>
            <a:off x="-17588" y="-15498"/>
            <a:ext cx="20105688" cy="1077218"/>
          </a:xfrm>
          <a:prstGeom prst="rect">
            <a:avLst/>
          </a:prstGeom>
          <a:solidFill>
            <a:srgbClr val="7EB0DE"/>
          </a:solidFill>
        </p:spPr>
        <p:txBody>
          <a:bodyPr wrap="square" rtlCol="0">
            <a:spAutoFit/>
          </a:bodyPr>
          <a:lstStyle/>
          <a:p>
            <a:pPr algn="ctr" defTabSz="914413">
              <a:defRPr/>
            </a:pPr>
            <a:r>
              <a:rPr lang="en-GB" sz="3200" b="1" dirty="0">
                <a:solidFill>
                  <a:schemeClr val="bg1"/>
                </a:solidFill>
                <a:latin typeface="Verdana" panose="020B0604030504040204" pitchFamily="34" charset="0"/>
                <a:ea typeface="Verdana" panose="020B0604030504040204" pitchFamily="34" charset="0"/>
              </a:rPr>
              <a:t>Nationally Reportable Incidents (NRIs) Never Events (NE’s)</a:t>
            </a:r>
            <a:endParaRPr lang="en-GB" sz="3200" dirty="0">
              <a:solidFill>
                <a:schemeClr val="bg1"/>
              </a:solidFill>
              <a:latin typeface="Verdana" panose="020B0604030504040204" pitchFamily="34" charset="0"/>
              <a:ea typeface="Verdana" panose="020B0604030504040204" pitchFamily="34" charset="0"/>
            </a:endParaRPr>
          </a:p>
          <a:p>
            <a:pPr algn="ctr" defTabSz="914413">
              <a:defRPr/>
            </a:pPr>
            <a:r>
              <a:rPr lang="en-GB" sz="3200" b="1" dirty="0">
                <a:solidFill>
                  <a:schemeClr val="bg1"/>
                </a:solidFill>
                <a:latin typeface="Verdana" panose="020B0604030504040204" pitchFamily="34" charset="0"/>
                <a:ea typeface="Verdana" panose="020B0604030504040204" pitchFamily="34" charset="0"/>
              </a:rPr>
              <a:t>Early Warning Notifications (EWNs) – March 2026</a:t>
            </a:r>
            <a:endParaRPr lang="en-GB" sz="32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331933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FE480-89DC-3A87-3A4D-1B1F6C1ABF62}"/>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F32E5ABA-4310-4B2F-8D3C-28403A10A60E}"/>
              </a:ext>
            </a:extLst>
          </p:cNvPr>
          <p:cNvSpPr txBox="1">
            <a:spLocks/>
          </p:cNvSpPr>
          <p:nvPr/>
        </p:nvSpPr>
        <p:spPr>
          <a:xfrm>
            <a:off x="635796" y="2404866"/>
            <a:ext cx="18561049" cy="736461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00E0A784-D412-F3AB-1DCE-37FCDA5C44BC}"/>
              </a:ext>
            </a:extLst>
          </p:cNvPr>
          <p:cNvSpPr/>
          <p:nvPr/>
        </p:nvSpPr>
        <p:spPr>
          <a:xfrm>
            <a:off x="878455" y="1590017"/>
            <a:ext cx="6528542" cy="4469850"/>
          </a:xfrm>
          <a:prstGeom prst="rect">
            <a:avLst/>
          </a:prstGeom>
          <a:solidFill>
            <a:schemeClr val="tx2">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lIns="150791" tIns="75396" rIns="150791" bIns="75396" rtlCol="0" anchor="ctr"/>
          <a:lstStyle/>
          <a:p>
            <a:pPr algn="ctr" defTabSz="1507937"/>
            <a:r>
              <a:rPr lang="en-GB" sz="2968" dirty="0">
                <a:solidFill>
                  <a:prstClr val="white"/>
                </a:solidFill>
                <a:latin typeface="Aptos" panose="02110004020202020204"/>
              </a:rPr>
              <a:t>Situational Factors:</a:t>
            </a:r>
          </a:p>
          <a:p>
            <a:pPr algn="ctr" defTabSz="1507937"/>
            <a:r>
              <a:rPr lang="en-GB" sz="2968" dirty="0">
                <a:solidFill>
                  <a:prstClr val="white"/>
                </a:solidFill>
                <a:latin typeface="Aptos" panose="02110004020202020204"/>
              </a:rPr>
              <a:t>Co-</a:t>
            </a:r>
            <a:r>
              <a:rPr lang="en-GB" sz="2968" dirty="0" err="1">
                <a:solidFill>
                  <a:prstClr val="white"/>
                </a:solidFill>
                <a:latin typeface="Aptos" panose="02110004020202020204"/>
              </a:rPr>
              <a:t>horting</a:t>
            </a:r>
            <a:r>
              <a:rPr lang="en-GB" sz="2968" dirty="0">
                <a:solidFill>
                  <a:prstClr val="white"/>
                </a:solidFill>
                <a:latin typeface="Aptos" panose="02110004020202020204"/>
              </a:rPr>
              <a:t> patients into high acuity bay may increase risk of falls where staffing ratio too low.</a:t>
            </a:r>
          </a:p>
          <a:p>
            <a:pPr algn="ctr" defTabSz="1507937"/>
            <a:r>
              <a:rPr lang="en-GB" sz="2968" dirty="0">
                <a:solidFill>
                  <a:prstClr val="white"/>
                </a:solidFill>
                <a:latin typeface="Aptos" panose="02110004020202020204"/>
              </a:rPr>
              <a:t>Incontinence leading to greater moisture damage risk </a:t>
            </a:r>
          </a:p>
        </p:txBody>
      </p:sp>
      <p:sp>
        <p:nvSpPr>
          <p:cNvPr id="10" name="Rectangle 9">
            <a:extLst>
              <a:ext uri="{FF2B5EF4-FFF2-40B4-BE49-F238E27FC236}">
                <a16:creationId xmlns:a16="http://schemas.microsoft.com/office/drawing/2014/main" id="{43E37233-3AE9-E409-2423-79D0BF27FD11}"/>
              </a:ext>
            </a:extLst>
          </p:cNvPr>
          <p:cNvSpPr/>
          <p:nvPr/>
        </p:nvSpPr>
        <p:spPr>
          <a:xfrm>
            <a:off x="14392972" y="1590016"/>
            <a:ext cx="5290426" cy="9089680"/>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150791" tIns="75396" rIns="150791" bIns="75396" rtlCol="0" anchor="ctr"/>
          <a:lstStyle/>
          <a:p>
            <a:pPr algn="ctr" defTabSz="1507937"/>
            <a:r>
              <a:rPr lang="en-GB" sz="2968">
                <a:solidFill>
                  <a:prstClr val="white"/>
                </a:solidFill>
                <a:latin typeface="Aptos" panose="02110004020202020204"/>
              </a:rPr>
              <a:t>Communication and Culture: </a:t>
            </a:r>
            <a:endParaRPr lang="en-US" sz="2968">
              <a:solidFill>
                <a:prstClr val="white"/>
              </a:solidFill>
              <a:latin typeface="Aptos" panose="02110004020202020204"/>
            </a:endParaRPr>
          </a:p>
          <a:p>
            <a:pPr algn="ctr" defTabSz="1507937"/>
            <a:r>
              <a:rPr lang="en-GB" sz="2968">
                <a:solidFill>
                  <a:prstClr val="white"/>
                </a:solidFill>
                <a:latin typeface="Aptos" panose="02110004020202020204"/>
              </a:rPr>
              <a:t>Missed opportunities for timely assessment and intervention (pressure/nutrition/falls)</a:t>
            </a:r>
          </a:p>
          <a:p>
            <a:pPr algn="ctr" defTabSz="1507937"/>
            <a:r>
              <a:rPr lang="en-GB" sz="2968">
                <a:solidFill>
                  <a:prstClr val="white"/>
                </a:solidFill>
                <a:latin typeface="Aptos" panose="02110004020202020204"/>
              </a:rPr>
              <a:t>Lack of falls prevention advice given.</a:t>
            </a:r>
          </a:p>
          <a:p>
            <a:pPr algn="ctr" defTabSz="1507937"/>
            <a:r>
              <a:rPr lang="en-GB" sz="2968">
                <a:solidFill>
                  <a:prstClr val="white"/>
                </a:solidFill>
                <a:latin typeface="Aptos" panose="02110004020202020204"/>
              </a:rPr>
              <a:t>Significant gaps in clinical documentation.</a:t>
            </a:r>
          </a:p>
          <a:p>
            <a:pPr algn="ctr" defTabSz="1507937"/>
            <a:r>
              <a:rPr lang="en-GB" sz="2968">
                <a:solidFill>
                  <a:prstClr val="white"/>
                </a:solidFill>
                <a:latin typeface="Aptos" panose="02110004020202020204"/>
              </a:rPr>
              <a:t>Core assessments missed on admission/transfer.</a:t>
            </a:r>
          </a:p>
          <a:p>
            <a:pPr algn="ctr" defTabSz="1507937"/>
            <a:r>
              <a:rPr lang="en-GB" sz="2968">
                <a:solidFill>
                  <a:prstClr val="white"/>
                </a:solidFill>
                <a:latin typeface="Aptos" panose="02110004020202020204"/>
              </a:rPr>
              <a:t>Active treatment of pressure ulcers through repositioning not consistent </a:t>
            </a:r>
          </a:p>
        </p:txBody>
      </p:sp>
      <p:sp>
        <p:nvSpPr>
          <p:cNvPr id="11" name="Rectangle 10">
            <a:extLst>
              <a:ext uri="{FF2B5EF4-FFF2-40B4-BE49-F238E27FC236}">
                <a16:creationId xmlns:a16="http://schemas.microsoft.com/office/drawing/2014/main" id="{ADF57EC8-6A5B-289F-89A2-98C867A7459D}"/>
              </a:ext>
            </a:extLst>
          </p:cNvPr>
          <p:cNvSpPr/>
          <p:nvPr/>
        </p:nvSpPr>
        <p:spPr>
          <a:xfrm>
            <a:off x="7703453" y="6209850"/>
            <a:ext cx="6528542" cy="446985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150791" tIns="75396" rIns="150791" bIns="75396" rtlCol="0" anchor="ctr"/>
          <a:lstStyle/>
          <a:p>
            <a:pPr algn="ctr" defTabSz="1507937"/>
            <a:r>
              <a:rPr lang="en-GB" sz="2968">
                <a:solidFill>
                  <a:prstClr val="white"/>
                </a:solidFill>
                <a:latin typeface="Aptos" panose="02110004020202020204"/>
              </a:rPr>
              <a:t>External factors: </a:t>
            </a:r>
            <a:endParaRPr lang="en-US" sz="2968">
              <a:solidFill>
                <a:prstClr val="white"/>
              </a:solidFill>
              <a:latin typeface="Aptos" panose="02110004020202020204"/>
            </a:endParaRPr>
          </a:p>
          <a:p>
            <a:pPr algn="ctr" defTabSz="1507937"/>
            <a:r>
              <a:rPr lang="en-GB" sz="2968">
                <a:solidFill>
                  <a:prstClr val="white"/>
                </a:solidFill>
                <a:latin typeface="Aptos" panose="02110004020202020204"/>
              </a:rPr>
              <a:t>Thematic learning linking sedative medication with falls risk across sites</a:t>
            </a:r>
          </a:p>
        </p:txBody>
      </p:sp>
      <p:sp>
        <p:nvSpPr>
          <p:cNvPr id="12" name="Rectangle 11">
            <a:extLst>
              <a:ext uri="{FF2B5EF4-FFF2-40B4-BE49-F238E27FC236}">
                <a16:creationId xmlns:a16="http://schemas.microsoft.com/office/drawing/2014/main" id="{B5C9E4FA-073A-468A-A6C9-AAE5B470D0E8}"/>
              </a:ext>
            </a:extLst>
          </p:cNvPr>
          <p:cNvSpPr/>
          <p:nvPr/>
        </p:nvSpPr>
        <p:spPr>
          <a:xfrm>
            <a:off x="7703453" y="1590017"/>
            <a:ext cx="6528542" cy="446985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150791" tIns="75396" rIns="150791" bIns="75396" rtlCol="0" anchor="ctr"/>
          <a:lstStyle/>
          <a:p>
            <a:pPr algn="ctr" defTabSz="1507937"/>
            <a:r>
              <a:rPr lang="en-GB" sz="2968">
                <a:solidFill>
                  <a:prstClr val="white"/>
                </a:solidFill>
                <a:latin typeface="Aptos" panose="02110004020202020204"/>
              </a:rPr>
              <a:t>Organisational factors: </a:t>
            </a:r>
            <a:endParaRPr lang="en-US" sz="2968">
              <a:solidFill>
                <a:prstClr val="white"/>
              </a:solidFill>
              <a:latin typeface="Aptos" panose="02110004020202020204"/>
            </a:endParaRPr>
          </a:p>
          <a:p>
            <a:pPr algn="ctr" defTabSz="1507937"/>
            <a:r>
              <a:rPr lang="en-GB" sz="2968">
                <a:solidFill>
                  <a:prstClr val="white"/>
                </a:solidFill>
                <a:latin typeface="Aptos" panose="02110004020202020204"/>
              </a:rPr>
              <a:t>Recognised need for additional training and refresher courses particularly in pressure damage.  Despite training, compliance with pressure ulcer prevention protocols remain poor</a:t>
            </a:r>
          </a:p>
        </p:txBody>
      </p:sp>
      <p:sp>
        <p:nvSpPr>
          <p:cNvPr id="13" name="Rectangle 12">
            <a:extLst>
              <a:ext uri="{FF2B5EF4-FFF2-40B4-BE49-F238E27FC236}">
                <a16:creationId xmlns:a16="http://schemas.microsoft.com/office/drawing/2014/main" id="{A149D2D8-71CC-7B25-3BF1-275BEBD253DA}"/>
              </a:ext>
            </a:extLst>
          </p:cNvPr>
          <p:cNvSpPr/>
          <p:nvPr/>
        </p:nvSpPr>
        <p:spPr>
          <a:xfrm>
            <a:off x="903061" y="6209850"/>
            <a:ext cx="6528542" cy="4469850"/>
          </a:xfrm>
          <a:prstGeom prst="rect">
            <a:avLst/>
          </a:prstGeom>
          <a:solidFill>
            <a:schemeClr val="tx2">
              <a:lumMod val="75000"/>
              <a:lumOff val="25000"/>
            </a:schemeClr>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lIns="150791" tIns="75396" rIns="150791" bIns="75396" rtlCol="0" anchor="ctr"/>
          <a:lstStyle/>
          <a:p>
            <a:pPr algn="ctr" defTabSz="1507937"/>
            <a:r>
              <a:rPr lang="en-GB" sz="2968">
                <a:solidFill>
                  <a:prstClr val="white"/>
                </a:solidFill>
                <a:latin typeface="Aptos" panose="02110004020202020204"/>
              </a:rPr>
              <a:t>Local working conditions: </a:t>
            </a:r>
          </a:p>
          <a:p>
            <a:pPr algn="ctr" defTabSz="1507937"/>
            <a:r>
              <a:rPr lang="en-GB" sz="2968">
                <a:solidFill>
                  <a:prstClr val="white"/>
                </a:solidFill>
                <a:latin typeface="Aptos" panose="02110004020202020204"/>
              </a:rPr>
              <a:t>Acuity </a:t>
            </a:r>
            <a:r>
              <a:rPr lang="en-GB" sz="2968" err="1">
                <a:solidFill>
                  <a:prstClr val="white"/>
                </a:solidFill>
                <a:latin typeface="Aptos" panose="02110004020202020204"/>
              </a:rPr>
              <a:t>of wa</a:t>
            </a:r>
            <a:r>
              <a:rPr lang="en-GB" sz="2968">
                <a:solidFill>
                  <a:prstClr val="white"/>
                </a:solidFill>
                <a:latin typeface="Aptos" panose="02110004020202020204"/>
              </a:rPr>
              <a:t>rds increasing overall - current staffing levels may not reflect the increasing dependency of patients and demands of the ward </a:t>
            </a:r>
          </a:p>
        </p:txBody>
      </p:sp>
      <p:sp>
        <p:nvSpPr>
          <p:cNvPr id="4" name="TextBox 3">
            <a:extLst>
              <a:ext uri="{FF2B5EF4-FFF2-40B4-BE49-F238E27FC236}">
                <a16:creationId xmlns:a16="http://schemas.microsoft.com/office/drawing/2014/main" id="{9B67BF72-6B1F-A71C-1FD2-2E1FE17A8D91}"/>
              </a:ext>
            </a:extLst>
          </p:cNvPr>
          <p:cNvSpPr txBox="1"/>
          <p:nvPr/>
        </p:nvSpPr>
        <p:spPr>
          <a:xfrm>
            <a:off x="0" y="-11806"/>
            <a:ext cx="20105688" cy="584775"/>
          </a:xfrm>
          <a:prstGeom prst="rect">
            <a:avLst/>
          </a:prstGeom>
          <a:solidFill>
            <a:srgbClr val="7EB0DE"/>
          </a:solidFill>
        </p:spPr>
        <p:txBody>
          <a:bodyPr wrap="square" rtlCol="0">
            <a:spAutoFit/>
          </a:bodyPr>
          <a:lstStyle/>
          <a:p>
            <a:pPr algn="ctr" defTabSz="914413">
              <a:defRPr/>
            </a:pPr>
            <a:r>
              <a:rPr lang="en-GB" sz="3200" b="1" dirty="0">
                <a:solidFill>
                  <a:schemeClr val="bg1"/>
                </a:solidFill>
                <a:latin typeface="Arial Black"/>
              </a:rPr>
              <a:t>Learning Identified from incidents – March 2026</a:t>
            </a:r>
            <a:endParaRPr lang="en-GB" sz="3200" dirty="0">
              <a:solidFill>
                <a:schemeClr val="bg1"/>
              </a:solidFill>
              <a:latin typeface="Arial Black"/>
            </a:endParaRPr>
          </a:p>
        </p:txBody>
      </p:sp>
    </p:spTree>
    <p:extLst>
      <p:ext uri="{BB962C8B-B14F-4D97-AF65-F5344CB8AC3E}">
        <p14:creationId xmlns:p14="http://schemas.microsoft.com/office/powerpoint/2010/main" val="1584428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A873-10E9-81EF-7457-46209DC589F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114C2FA-F199-49FA-7963-F39DCBC11C6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5" name="Table 4">
            <a:extLst>
              <a:ext uri="{FF2B5EF4-FFF2-40B4-BE49-F238E27FC236}">
                <a16:creationId xmlns:a16="http://schemas.microsoft.com/office/drawing/2014/main" id="{787AF1C9-A16B-9F3D-C36B-53012E6F0A86}"/>
              </a:ext>
            </a:extLst>
          </p:cNvPr>
          <p:cNvGraphicFramePr>
            <a:graphicFrameLocks noGrp="1"/>
          </p:cNvGraphicFramePr>
          <p:nvPr>
            <p:extLst>
              <p:ext uri="{D42A27DB-BD31-4B8C-83A1-F6EECF244321}">
                <p14:modId xmlns:p14="http://schemas.microsoft.com/office/powerpoint/2010/main" val="3985710680"/>
              </p:ext>
            </p:extLst>
          </p:nvPr>
        </p:nvGraphicFramePr>
        <p:xfrm>
          <a:off x="-5556" y="549061"/>
          <a:ext cx="20100758" cy="10744169"/>
        </p:xfrm>
        <a:graphic>
          <a:graphicData uri="http://schemas.openxmlformats.org/drawingml/2006/table">
            <a:tbl>
              <a:tblPr firstRow="1" bandRow="1">
                <a:tableStyleId>{5C22544A-7EE6-4342-B048-85BDC9FD1C3A}</a:tableStyleId>
              </a:tblPr>
              <a:tblGrid>
                <a:gridCol w="1986901">
                  <a:extLst>
                    <a:ext uri="{9D8B030D-6E8A-4147-A177-3AD203B41FA5}">
                      <a16:colId xmlns:a16="http://schemas.microsoft.com/office/drawing/2014/main" val="2762623597"/>
                    </a:ext>
                  </a:extLst>
                </a:gridCol>
                <a:gridCol w="15816822">
                  <a:extLst>
                    <a:ext uri="{9D8B030D-6E8A-4147-A177-3AD203B41FA5}">
                      <a16:colId xmlns:a16="http://schemas.microsoft.com/office/drawing/2014/main" val="1765998844"/>
                    </a:ext>
                  </a:extLst>
                </a:gridCol>
                <a:gridCol w="2297035">
                  <a:extLst>
                    <a:ext uri="{9D8B030D-6E8A-4147-A177-3AD203B41FA5}">
                      <a16:colId xmlns:a16="http://schemas.microsoft.com/office/drawing/2014/main" val="2201901794"/>
                    </a:ext>
                  </a:extLst>
                </a:gridCol>
              </a:tblGrid>
              <a:tr h="934292">
                <a:tc>
                  <a:txBody>
                    <a:bodyPr/>
                    <a:lstStyle/>
                    <a:p>
                      <a:pPr algn="ctr">
                        <a:lnSpc>
                          <a:spcPts val="800"/>
                        </a:lnSpc>
                      </a:pPr>
                      <a:r>
                        <a:rPr lang="en-GB" sz="1800" dirty="0">
                          <a:latin typeface="Verdana" panose="020B0604030504040204" pitchFamily="34" charset="0"/>
                          <a:ea typeface="Verdana" panose="020B0604030504040204" pitchFamily="34" charset="0"/>
                        </a:rPr>
                        <a:t>TI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(Level 4)</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dirty="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latin typeface="Verdana" panose="020B0604030504040204" pitchFamily="34" charset="0"/>
                          <a:ea typeface="Verdana" panose="020B0604030504040204" pitchFamily="34" charset="0"/>
                        </a:rPr>
                        <a:t>Performance</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 </a:t>
                      </a:r>
                    </a:p>
                    <a:p>
                      <a:pPr algn="ctr">
                        <a:lnSpc>
                          <a:spcPts val="800"/>
                        </a:lnSpc>
                      </a:pPr>
                      <a:r>
                        <a:rPr lang="en-GB" sz="1800" dirty="0">
                          <a:latin typeface="Verdana" panose="020B0604030504040204" pitchFamily="34" charset="0"/>
                          <a:ea typeface="Verdana" panose="020B0604030504040204" pitchFamily="34" charset="0"/>
                        </a:rPr>
                        <a:t>(March -26)  </a:t>
                      </a:r>
                      <a:endParaRPr lang="en-GB" sz="1800" dirty="0">
                        <a:solidFill>
                          <a:srgbClr val="FF0000"/>
                        </a:solidFill>
                        <a:latin typeface="Verdana" panose="020B0604030504040204" pitchFamily="34" charset="0"/>
                        <a:ea typeface="Verdana" panose="020B0604030504040204" pitchFamily="34" charset="0"/>
                      </a:endParaRP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719077">
                <a:tc>
                  <a:txBody>
                    <a:bodyPr/>
                    <a:lstStyle/>
                    <a:p>
                      <a:pPr algn="ctr"/>
                      <a:r>
                        <a:rPr lang="en-GB" sz="1800" b="1">
                          <a:latin typeface="Verdana" panose="020B0604030504040204" pitchFamily="34" charset="0"/>
                          <a:ea typeface="Verdana" panose="020B0604030504040204" pitchFamily="34" charset="0"/>
                        </a:rPr>
                        <a:t>Cancer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60% performance maintained for 3 months against the SCP target. </a:t>
                      </a:r>
                      <a:endParaRPr lang="en-GB" sz="1800" b="1"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46% </a:t>
                      </a:r>
                    </a:p>
                    <a:p>
                      <a:pPr algn="ctr"/>
                      <a:r>
                        <a:rPr lang="en-GB" sz="1800" b="1" dirty="0">
                          <a:solidFill>
                            <a:schemeClr val="tx1"/>
                          </a:solidFill>
                          <a:latin typeface="Verdana" panose="020B0604030504040204" pitchFamily="34" charset="0"/>
                          <a:ea typeface="Verdana" panose="020B0604030504040204" pitchFamily="34" charset="0"/>
                        </a:rPr>
                        <a:t>(Feb- 26)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242885159"/>
                  </a:ext>
                </a:extLst>
              </a:tr>
              <a:tr h="779615">
                <a:tc rowSpan="4">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UEC</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of ambulance handovers over an hour of at least 11% in three consecutive months and maintained for 3 months (Based on Q2/Q3 2023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595 (18.8%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34687308"/>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Continuous improvement towards no more than 7% of patients waiting over 12 hours at each individual site and across HB</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11.26%</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4009423"/>
                  </a:ext>
                </a:extLst>
              </a:tr>
              <a:tr h="476221">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a:solidFill>
                            <a:schemeClr val="dk1"/>
                          </a:solidFill>
                          <a:effectLst/>
                          <a:latin typeface="Verdana" panose="020B0604030504040204" pitchFamily="34" charset="0"/>
                          <a:ea typeface="Verdana" panose="020B0604030504040204" pitchFamily="34" charset="0"/>
                          <a:cs typeface="+mn-cs"/>
                        </a:rPr>
                        <a:t>Median time from arrival at emergency department to assessment by a clinical decision maker should not exceed 60 minutes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80.34%</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61903587"/>
                  </a:ext>
                </a:extLst>
              </a:tr>
              <a:tr h="779615">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dk1"/>
                          </a:solidFill>
                          <a:effectLst/>
                          <a:latin typeface="Verdana" panose="020B0604030504040204" pitchFamily="34" charset="0"/>
                          <a:ea typeface="Verdana" panose="020B0604030504040204" pitchFamily="34" charset="0"/>
                          <a:cs typeface="+mn-cs"/>
                        </a:rPr>
                        <a:t>Continuous reduction in delayed pathways of care of 5% for three consecutive months and then maintained for three months (based on Oct-Dec 23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223 (11.5% Increase)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326051478"/>
                  </a:ext>
                </a:extLst>
              </a:tr>
              <a:tr h="538328">
                <a:tc rowSpan="5">
                  <a:txBody>
                    <a:bodyPr/>
                    <a:lstStyle/>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endParaRPr lang="en-GB" sz="1800" b="1" kern="1200">
                        <a:solidFill>
                          <a:schemeClr val="dk1"/>
                        </a:solidFill>
                        <a:latin typeface="Verdana" panose="020B0604030504040204" pitchFamily="34" charset="0"/>
                        <a:ea typeface="Verdana" panose="020B0604030504040204" pitchFamily="34" charset="0"/>
                        <a:cs typeface="+mn-cs"/>
                      </a:endParaRPr>
                    </a:p>
                    <a:p>
                      <a:pPr marL="0" marR="0" lvl="0" indent="0" algn="ctr" defTabSz="1507846" rtl="0" eaLnBrk="1" fontAlgn="auto" latinLnBrk="0" hangingPunct="1">
                        <a:lnSpc>
                          <a:spcPct val="100000"/>
                        </a:lnSpc>
                        <a:spcBef>
                          <a:spcPts val="0"/>
                        </a:spcBef>
                        <a:spcAft>
                          <a:spcPts val="0"/>
                        </a:spcAft>
                        <a:buClrTx/>
                        <a:buSzTx/>
                        <a:buFontTx/>
                        <a:buNone/>
                        <a:tabLst/>
                        <a:defRPr/>
                      </a:pPr>
                      <a:r>
                        <a:rPr lang="en-GB" sz="1800" b="1" kern="1200">
                          <a:solidFill>
                            <a:schemeClr val="dk1"/>
                          </a:solidFill>
                          <a:latin typeface="Verdana" panose="020B0604030504040204" pitchFamily="34" charset="0"/>
                          <a:ea typeface="Verdana" panose="020B0604030504040204" pitchFamily="34" charset="0"/>
                          <a:cs typeface="+mn-cs"/>
                        </a:rPr>
                        <a:t>HCAIs</a:t>
                      </a:r>
                    </a:p>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a:solidFill>
                            <a:schemeClr val="dk1"/>
                          </a:solidFill>
                          <a:effectLst/>
                          <a:latin typeface="Verdana" panose="020B0604030504040204" pitchFamily="34" charset="0"/>
                          <a:ea typeface="Verdana" panose="020B0604030504040204" pitchFamily="34" charset="0"/>
                          <a:cs typeface="+mn-cs"/>
                        </a:rPr>
                        <a:t>A clear improvement plan based on a root cause analysis to address the issue of hospital onset HCAIs.</a:t>
                      </a:r>
                      <a:endParaRPr lang="en-GB" sz="1800" b="0" i="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i="0" dirty="0">
                          <a:solidFill>
                            <a:schemeClr val="tx1"/>
                          </a:solidFill>
                          <a:effectLst/>
                          <a:latin typeface="Verdana" panose="020B0604030504040204" pitchFamily="34" charset="0"/>
                          <a:ea typeface="Verdana" panose="020B0604030504040204" pitchFamily="34" charset="0"/>
                          <a:cs typeface="+mn-cs"/>
                        </a:rPr>
                        <a:t>In place</a:t>
                      </a:r>
                      <a:endParaRPr lang="en-GB" sz="1800" b="1" dirty="0">
                        <a:solidFill>
                          <a:schemeClr val="tx1"/>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C62"/>
                    </a:solidFill>
                  </a:tcPr>
                </a:tc>
                <a:extLst>
                  <a:ext uri="{0D108BD9-81ED-4DB2-BD59-A6C34878D82A}">
                    <a16:rowId xmlns:a16="http://schemas.microsoft.com/office/drawing/2014/main" val="66509447"/>
                  </a:ext>
                </a:extLst>
              </a:tr>
              <a:tr h="796160">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C-Diff: reduce the number of hospital onset infections by 40% and maintain for 3 months (from a baseline of the average number of cases in quarter 3 of 10 cases to no more than 6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12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951478333"/>
                  </a:ext>
                </a:extLst>
              </a:tr>
              <a:tr h="784365">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Staph aureus: reduce the number of hospital onset infections by 25% and maintain for 3 months (from a baseline of the average number of cases in quarter 3 of 4 cases to no more than 3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5 cases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735097210"/>
                  </a:ext>
                </a:extLst>
              </a:tr>
              <a:tr h="973083">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E-coli: reduce the number of hospital onset infections by 20% and maintain for 3 months (from a baseline of the average number of · cases in quarter 3 of 5 cases to no more than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6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731054538"/>
                  </a:ext>
                </a:extLst>
              </a:tr>
              <a:tr h="946741">
                <a:tc vMerge="1">
                  <a:txBody>
                    <a:bodyPr/>
                    <a:lstStyle/>
                    <a:p>
                      <a:pPr marL="0" algn="ctr" defTabSz="1507846" rtl="0" eaLnBrk="1" latinLnBrk="0" hangingPunct="1"/>
                      <a:endParaRPr lang="en-GB" sz="1800" b="1" kern="1200">
                        <a:solidFill>
                          <a:schemeClr val="dk1"/>
                        </a:solidFill>
                        <a:latin typeface="Verdana" panose="020B0604030504040204" pitchFamily="34" charset="0"/>
                        <a:ea typeface="Verdana" panose="020B0604030504040204" pitchFamily="34" charset="0"/>
                        <a:cs typeface="+mn-cs"/>
                      </a:endParaRPr>
                    </a:p>
                  </a:txBody>
                  <a:tcPr marL="75396" marR="75396"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Klebsiella: reduce the number of hospital onset infections by 10% and maintain for 3 months based on 2017/18 figures (baseline –54 cases in 2017/18, reduce to average of at most 4 per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4 cases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03809067"/>
                  </a:ext>
                </a:extLst>
              </a:tr>
              <a:tr h="476221">
                <a:tc rowSpan="2">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Finance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C000"/>
                    </a:solidFill>
                  </a:tcPr>
                </a:tc>
                <a:extLst>
                  <a:ext uri="{0D108BD9-81ED-4DB2-BD59-A6C34878D82A}">
                    <a16:rowId xmlns:a16="http://schemas.microsoft.com/office/drawing/2014/main" val="1143421354"/>
                  </a:ext>
                </a:extLst>
              </a:tr>
              <a:tr h="437052">
                <a:tc vMerge="1">
                  <a:txBody>
                    <a:bodyPr/>
                    <a:lstStyle/>
                    <a:p>
                      <a:pPr marL="0" algn="ctr" defTabSz="1507846" rtl="0" eaLnBrk="1" latinLnBrk="0" hangingPunct="1"/>
                      <a:endParaRPr lang="en-GB" sz="1800" b="1" kern="1200" dirty="0">
                        <a:solidFill>
                          <a:schemeClr val="dk1"/>
                        </a:solidFill>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lvl="0" algn="l" defTabSz="685772" rtl="0" eaLnBrk="1" latinLnBrk="0" hangingPunct="1"/>
                      <a:endParaRPr lang="en-GB" sz="18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18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563036437"/>
                  </a:ext>
                </a:extLst>
              </a:tr>
              <a:tr h="813589">
                <a:tc>
                  <a:txBody>
                    <a:bodyPr/>
                    <a:lstStyle/>
                    <a:p>
                      <a:pPr marL="0" algn="ctr" defTabSz="1507846" rtl="0" eaLnBrk="1" latinLnBrk="0" hangingPunct="1"/>
                      <a:r>
                        <a:rPr lang="en-GB" sz="1800" b="1" kern="1200" dirty="0">
                          <a:solidFill>
                            <a:schemeClr val="dk1"/>
                          </a:solidFill>
                          <a:latin typeface="Verdana" panose="020B0604030504040204" pitchFamily="34" charset="0"/>
                          <a:ea typeface="Verdana" panose="020B0604030504040204" pitchFamily="34" charset="0"/>
                          <a:cs typeface="+mn-cs"/>
                        </a:rPr>
                        <a:t>Strategy &amp; Planning</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685772"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p>
                      <a:pPr marL="0" marR="0" lvl="0" indent="0" algn="l" defTabSz="685772" rtl="0" eaLnBrk="1" fontAlgn="auto" latinLnBrk="0" hangingPunct="1">
                        <a:lnSpc>
                          <a:spcPct val="100000"/>
                        </a:lnSpc>
                        <a:spcBef>
                          <a:spcPts val="0"/>
                        </a:spcBef>
                        <a:spcAft>
                          <a:spcPts val="0"/>
                        </a:spcAft>
                        <a:buClrTx/>
                        <a:buSzTx/>
                        <a:buFontTx/>
                        <a:buNone/>
                        <a:tabLst/>
                        <a:defRPr/>
                      </a:pPr>
                      <a:endParaRPr lang="en-GB" sz="2000" b="0" i="0" kern="1200" dirty="0">
                        <a:solidFill>
                          <a:schemeClr val="dk1"/>
                        </a:solidFill>
                        <a:effectLst/>
                        <a:latin typeface="Verdana" panose="020B0604030504040204" pitchFamily="34" charset="0"/>
                        <a:ea typeface="Verdana" panose="020B0604030504040204" pitchFamily="34" charset="0"/>
                        <a:cs typeface="+mn-cs"/>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lang="en-GB" sz="2000" dirty="0">
                        <a:solidFill>
                          <a:srgbClr val="FF0000"/>
                        </a:solidFill>
                        <a:latin typeface="Verdana" panose="020B0604030504040204" pitchFamily="34" charset="0"/>
                        <a:ea typeface="Verdana" panose="020B0604030504040204" pitchFamily="34" charset="0"/>
                      </a:endParaRP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58768491"/>
                  </a:ext>
                </a:extLst>
              </a:tr>
              <a:tr h="813589">
                <a:tc>
                  <a:txBody>
                    <a:bodyPr/>
                    <a:lstStyle/>
                    <a:p>
                      <a:pPr algn="ctr"/>
                      <a:r>
                        <a:rPr lang="en-GB" sz="1800" b="1" dirty="0">
                          <a:latin typeface="Verdana" panose="020B0604030504040204" pitchFamily="34" charset="0"/>
                          <a:ea typeface="Verdana" panose="020B0604030504040204" pitchFamily="34" charset="0"/>
                        </a:rPr>
                        <a:t>Maternity &amp; Neonates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lang="en-GB" sz="1800" b="0" i="0" kern="1200" dirty="0">
                          <a:solidFill>
                            <a:schemeClr val="dk1"/>
                          </a:solidFill>
                          <a:effectLst/>
                          <a:latin typeface="Verdana" panose="020B0604030504040204" pitchFamily="34" charset="0"/>
                          <a:ea typeface="Verdana" panose="020B0604030504040204" pitchFamily="34" charset="0"/>
                          <a:cs typeface="+mn-cs"/>
                        </a:rPr>
                        <a:t>Detailed Updates included within the report</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algn="ctr"/>
                      <a:endParaRPr lang="en-GB" sz="1800" b="1" dirty="0">
                        <a:solidFill>
                          <a:srgbClr val="FF0000"/>
                        </a:solidFill>
                        <a:latin typeface="Verdana" panose="020B0604030504040204" pitchFamily="34" charset="0"/>
                        <a:ea typeface="Verdana" panose="020B0604030504040204" pitchFamily="34" charset="0"/>
                      </a:endParaRPr>
                    </a:p>
                  </a:txBody>
                  <a:tcPr marL="75396" marR="75396" marT="75396" marB="75396" anchor="ctr"/>
                </a:tc>
                <a:extLst>
                  <a:ext uri="{0D108BD9-81ED-4DB2-BD59-A6C34878D82A}">
                    <a16:rowId xmlns:a16="http://schemas.microsoft.com/office/drawing/2014/main" val="2185667078"/>
                  </a:ext>
                </a:extLst>
              </a:tr>
            </a:tbl>
          </a:graphicData>
        </a:graphic>
      </p:graphicFrame>
      <p:sp>
        <p:nvSpPr>
          <p:cNvPr id="3" name="TextBox 2">
            <a:extLst>
              <a:ext uri="{FF2B5EF4-FFF2-40B4-BE49-F238E27FC236}">
                <a16:creationId xmlns:a16="http://schemas.microsoft.com/office/drawing/2014/main" id="{A3BE3157-391A-A9F0-1CFD-8EF1A98E1217}"/>
              </a:ext>
            </a:extLst>
          </p:cNvPr>
          <p:cNvSpPr txBox="1"/>
          <p:nvPr/>
        </p:nvSpPr>
        <p:spPr>
          <a:xfrm>
            <a:off x="10486" y="0"/>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a:t>
            </a:r>
          </a:p>
        </p:txBody>
      </p:sp>
      <p:sp>
        <p:nvSpPr>
          <p:cNvPr id="8" name="Rectangle: Rounded Corners 7">
            <a:hlinkClick r:id="rId2"/>
            <a:extLst>
              <a:ext uri="{FF2B5EF4-FFF2-40B4-BE49-F238E27FC236}">
                <a16:creationId xmlns:a16="http://schemas.microsoft.com/office/drawing/2014/main" id="{0BDF91EC-917B-301F-4A5C-146E9A59C77B}"/>
              </a:ext>
            </a:extLst>
          </p:cNvPr>
          <p:cNvSpPr/>
          <p:nvPr/>
        </p:nvSpPr>
        <p:spPr>
          <a:xfrm>
            <a:off x="14701044" y="617569"/>
            <a:ext cx="2781300"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FF715645-2DFD-6BC1-BFBA-C5DE9C58001C}"/>
              </a:ext>
            </a:extLst>
          </p:cNvPr>
          <p:cNvSpPr txBox="1"/>
          <p:nvPr/>
        </p:nvSpPr>
        <p:spPr>
          <a:xfrm>
            <a:off x="15577344" y="785601"/>
            <a:ext cx="1905000"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7" name="Graphic 6" descr="Cursor with solid fill">
            <a:extLst>
              <a:ext uri="{FF2B5EF4-FFF2-40B4-BE49-F238E27FC236}">
                <a16:creationId xmlns:a16="http://schemas.microsoft.com/office/drawing/2014/main" id="{DA529F22-5FE1-B199-F83E-BCAEB083EA2D}"/>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14701044" y="617569"/>
            <a:ext cx="914400" cy="914400"/>
          </a:xfrm>
          <a:prstGeom prst="rect">
            <a:avLst/>
          </a:prstGeom>
        </p:spPr>
      </p:pic>
    </p:spTree>
    <p:extLst>
      <p:ext uri="{BB962C8B-B14F-4D97-AF65-F5344CB8AC3E}">
        <p14:creationId xmlns:p14="http://schemas.microsoft.com/office/powerpoint/2010/main" val="35895389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5D11A-6A0E-E2CB-DCA1-EACC82C3095F}"/>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7A0B523-1718-292B-57E2-614BB1BB18FB}"/>
              </a:ext>
            </a:extLst>
          </p:cNvPr>
          <p:cNvSpPr txBox="1"/>
          <p:nvPr/>
        </p:nvSpPr>
        <p:spPr>
          <a:xfrm>
            <a:off x="17372445" y="141811"/>
            <a:ext cx="2432745" cy="549061"/>
          </a:xfrm>
          <a:prstGeom prst="rect">
            <a:avLst/>
          </a:prstGeom>
          <a:noFill/>
        </p:spPr>
        <p:txBody>
          <a:bodyPr wrap="square" rtlCol="0">
            <a:sp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r" defTabSz="914263"/>
            <a:r>
              <a:rPr lang="en-GB" sz="2968">
                <a:solidFill>
                  <a:prstClr val="white"/>
                </a:solidFill>
                <a:latin typeface="Aptos" panose="02110004020202020204"/>
              </a:rPr>
              <a:t>Page 1</a:t>
            </a:r>
          </a:p>
        </p:txBody>
      </p:sp>
      <p:sp>
        <p:nvSpPr>
          <p:cNvPr id="19" name="Title 1">
            <a:extLst>
              <a:ext uri="{FF2B5EF4-FFF2-40B4-BE49-F238E27FC236}">
                <a16:creationId xmlns:a16="http://schemas.microsoft.com/office/drawing/2014/main" id="{F70210D3-F831-444E-88FA-B430284B5471}"/>
              </a:ext>
            </a:extLst>
          </p:cNvPr>
          <p:cNvSpPr txBox="1">
            <a:spLocks/>
          </p:cNvSpPr>
          <p:nvPr/>
        </p:nvSpPr>
        <p:spPr>
          <a:xfrm>
            <a:off x="178" y="-238"/>
            <a:ext cx="20105335" cy="463908"/>
          </a:xfrm>
          <a:prstGeom prst="rect">
            <a:avLst/>
          </a:prstGeom>
          <a:solidFill>
            <a:srgbClr val="7EB0DE"/>
          </a:solidFill>
          <a:ln>
            <a:noFill/>
          </a:ln>
        </p:spPr>
        <p:style>
          <a:lnRef idx="1">
            <a:schemeClr val="accent1"/>
          </a:lnRef>
          <a:fillRef idx="2">
            <a:schemeClr val="accent1"/>
          </a:fillRef>
          <a:effectRef idx="1">
            <a:schemeClr val="accent1"/>
          </a:effectRef>
          <a:fontRef idx="minor">
            <a:schemeClr val="dk1"/>
          </a:fontRef>
        </p:style>
        <p:txBody>
          <a:bodyPr vert="horz" lIns="150790" tIns="75396" rIns="150790" bIns="75396" rtlCol="0" anchor="ctr">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ctr" defTabSz="914263"/>
            <a:r>
              <a:rPr lang="en-GB" sz="2391" b="1" dirty="0">
                <a:solidFill>
                  <a:prstClr val="white"/>
                </a:solidFill>
                <a:latin typeface="Arial"/>
                <a:cs typeface="Arial"/>
              </a:rPr>
              <a:t>Falls Prevention</a:t>
            </a:r>
            <a:endParaRPr lang="en-GB" sz="2451" b="1" dirty="0">
              <a:solidFill>
                <a:prstClr val="white"/>
              </a:solidFill>
              <a:latin typeface="Arial"/>
              <a:cs typeface="Arial"/>
            </a:endParaRPr>
          </a:p>
        </p:txBody>
      </p:sp>
      <p:sp>
        <p:nvSpPr>
          <p:cNvPr id="24" name="TextBox 23">
            <a:extLst>
              <a:ext uri="{FF2B5EF4-FFF2-40B4-BE49-F238E27FC236}">
                <a16:creationId xmlns:a16="http://schemas.microsoft.com/office/drawing/2014/main" id="{16495F44-E355-2E84-E9F6-0E2F75757DEA}"/>
              </a:ext>
            </a:extLst>
          </p:cNvPr>
          <p:cNvSpPr txBox="1">
            <a:spLocks noChangeAspect="1"/>
          </p:cNvSpPr>
          <p:nvPr/>
        </p:nvSpPr>
        <p:spPr>
          <a:xfrm>
            <a:off x="-15960" y="1311263"/>
            <a:ext cx="5792544" cy="3617425"/>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979" b="1">
                <a:solidFill>
                  <a:prstClr val="black"/>
                </a:solidFill>
                <a:latin typeface="Arial"/>
                <a:cs typeface="Arial"/>
              </a:rPr>
              <a:t>What is the Data telling us?: </a:t>
            </a:r>
            <a:endParaRPr lang="en-GB" sz="1979" b="1">
              <a:solidFill>
                <a:srgbClr val="FF0000"/>
              </a:solidFill>
              <a:latin typeface="Arial"/>
              <a:cs typeface="Arial"/>
            </a:endParaRPr>
          </a:p>
          <a:p>
            <a:pPr marL="282738" indent="-282738" defTabSz="914263">
              <a:buFont typeface="Arial"/>
              <a:buChar char="•"/>
            </a:pPr>
            <a:r>
              <a:rPr lang="en-GB" sz="1979">
                <a:solidFill>
                  <a:prstClr val="black"/>
                </a:solidFill>
                <a:latin typeface="Arial"/>
                <a:cs typeface="Arial"/>
              </a:rPr>
              <a:t>In-patient falls rate remains below National average </a:t>
            </a:r>
          </a:p>
          <a:p>
            <a:pPr marL="282738" indent="-282738" defTabSz="914263">
              <a:buFont typeface="Arial"/>
              <a:buChar char="•"/>
            </a:pPr>
            <a:r>
              <a:rPr lang="en-GB" sz="1979">
                <a:solidFill>
                  <a:prstClr val="black"/>
                </a:solidFill>
                <a:latin typeface="Arial"/>
                <a:cs typeface="Arial"/>
              </a:rPr>
              <a:t>Falls related attendance to MIU up 27% compared to Feb 2026 (Feb had already increased by 20% from Jan) however this is 18% lower than same time last year. </a:t>
            </a:r>
          </a:p>
          <a:p>
            <a:pPr marL="282738" indent="-282738" defTabSz="914263">
              <a:buFont typeface="Arial"/>
              <a:buChar char="•"/>
            </a:pPr>
            <a:r>
              <a:rPr lang="en-GB" sz="1979">
                <a:solidFill>
                  <a:prstClr val="black"/>
                </a:solidFill>
                <a:latin typeface="Arial"/>
                <a:cs typeface="Arial"/>
              </a:rPr>
              <a:t>ED attendance for falls 19% higher in Feb 2026 than Jan 2026 (and up 4% from last year) </a:t>
            </a:r>
          </a:p>
          <a:p>
            <a:pPr defTabSz="914263"/>
            <a:endParaRPr lang="en-GB" sz="1567">
              <a:solidFill>
                <a:prstClr val="black"/>
              </a:solidFill>
              <a:latin typeface="Arial"/>
              <a:cs typeface="Arial"/>
            </a:endParaRPr>
          </a:p>
        </p:txBody>
      </p:sp>
      <p:sp>
        <p:nvSpPr>
          <p:cNvPr id="26" name="TextBox 25">
            <a:extLst>
              <a:ext uri="{FF2B5EF4-FFF2-40B4-BE49-F238E27FC236}">
                <a16:creationId xmlns:a16="http://schemas.microsoft.com/office/drawing/2014/main" id="{C94F4918-364D-4AC6-EE86-7D93B9C8C7F0}"/>
              </a:ext>
            </a:extLst>
          </p:cNvPr>
          <p:cNvSpPr txBox="1"/>
          <p:nvPr/>
        </p:nvSpPr>
        <p:spPr>
          <a:xfrm>
            <a:off x="13490689" y="1301500"/>
            <a:ext cx="6426959" cy="6416785"/>
          </a:xfrm>
          <a:prstGeom prst="rect">
            <a:avLst/>
          </a:prstGeom>
          <a:noFill/>
          <a:ln>
            <a:solidFill>
              <a:schemeClr val="accent5">
                <a:lumMod val="50000"/>
              </a:schemeClr>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algn="just" defTabSz="914263"/>
            <a:r>
              <a:rPr lang="en-GB" sz="1979" b="1">
                <a:solidFill>
                  <a:prstClr val="black"/>
                </a:solidFill>
                <a:latin typeface="Arial"/>
                <a:cs typeface="Arial"/>
              </a:rPr>
              <a:t>What are we doing about it:</a:t>
            </a:r>
            <a:endParaRPr lang="en-US" sz="1979">
              <a:solidFill>
                <a:prstClr val="black"/>
              </a:solidFill>
              <a:latin typeface="Aptos" panose="02110004020202020204"/>
            </a:endParaRPr>
          </a:p>
          <a:p>
            <a:pPr marL="284833" indent="-284833" defTabSz="914263">
              <a:buFont typeface="Arial"/>
              <a:buChar char="•"/>
            </a:pPr>
            <a:endParaRPr lang="en-GB" sz="1979">
              <a:solidFill>
                <a:prstClr val="black"/>
              </a:solidFill>
              <a:latin typeface="Arial"/>
              <a:cs typeface="Arial"/>
            </a:endParaRPr>
          </a:p>
          <a:p>
            <a:pPr marL="284833" indent="-284833" defTabSz="914263">
              <a:buFont typeface="Arial"/>
              <a:buChar char="•"/>
            </a:pPr>
            <a:r>
              <a:rPr lang="en-GB" sz="1979">
                <a:solidFill>
                  <a:prstClr val="black"/>
                </a:solidFill>
                <a:latin typeface="Arial"/>
                <a:cs typeface="Arial"/>
              </a:rPr>
              <a:t>Funding has ended for level 1 and 2 falls response</a:t>
            </a:r>
            <a:endParaRPr lang="en-GB" sz="1979">
              <a:solidFill>
                <a:prstClr val="black"/>
              </a:solidFill>
              <a:latin typeface="Aptos" panose="020B0004020202020204"/>
              <a:cs typeface="Arial"/>
            </a:endParaRPr>
          </a:p>
          <a:p>
            <a:pPr marL="284833" indent="-284833" defTabSz="914263">
              <a:buFont typeface="Arial"/>
              <a:buChar char="•"/>
            </a:pPr>
            <a:r>
              <a:rPr lang="en-GB" sz="1979">
                <a:solidFill>
                  <a:prstClr val="black"/>
                </a:solidFill>
                <a:latin typeface="Arial"/>
                <a:cs typeface="Arial"/>
              </a:rPr>
              <a:t>Enhanced falls response (therapy led) stood down new pathways to meet WAST demand established </a:t>
            </a:r>
            <a:endParaRPr lang="en-GB" sz="1979">
              <a:solidFill>
                <a:prstClr val="black"/>
              </a:solidFill>
              <a:latin typeface="Aptos" panose="02110004020202020204"/>
            </a:endParaRPr>
          </a:p>
          <a:p>
            <a:pPr marL="284833" indent="-284833" defTabSz="914263">
              <a:buFont typeface="Arial"/>
              <a:buChar char="•"/>
            </a:pPr>
            <a:r>
              <a:rPr lang="en-GB" sz="1979">
                <a:solidFill>
                  <a:prstClr val="black"/>
                </a:solidFill>
                <a:latin typeface="Arial"/>
                <a:cs typeface="Arial"/>
              </a:rPr>
              <a:t>Ongoing discussions with WAST re direct commissioning of level 1 response for SBUHB</a:t>
            </a:r>
          </a:p>
          <a:p>
            <a:pPr marL="284833" indent="-284833" defTabSz="914263">
              <a:buFont typeface="Arial"/>
              <a:buChar char="•"/>
            </a:pPr>
            <a:r>
              <a:rPr lang="en-GB" sz="1979">
                <a:solidFill>
                  <a:prstClr val="black"/>
                </a:solidFill>
                <a:latin typeface="Arial"/>
                <a:cs typeface="Arial"/>
              </a:rPr>
              <a:t>Re-establishing National Safer Mobilisation Group (previously National In patient falls Group)</a:t>
            </a:r>
            <a:endParaRPr lang="en-GB" sz="1979">
              <a:solidFill>
                <a:prstClr val="black"/>
              </a:solidFill>
              <a:latin typeface="Aptos" panose="020B0004020202020204"/>
              <a:cs typeface="Arial"/>
            </a:endParaRPr>
          </a:p>
          <a:p>
            <a:pPr marL="284833" indent="-284833" defTabSz="914263">
              <a:buFont typeface="Arial"/>
              <a:buChar char="•"/>
            </a:pPr>
            <a:r>
              <a:rPr lang="en-GB" sz="1979">
                <a:solidFill>
                  <a:prstClr val="black"/>
                </a:solidFill>
                <a:latin typeface="Arial"/>
                <a:cs typeface="Arial"/>
              </a:rPr>
              <a:t>Regional Falls Prevention taskforce enabling collaboration</a:t>
            </a:r>
            <a:endParaRPr lang="en-GB" sz="1979">
              <a:solidFill>
                <a:prstClr val="black"/>
              </a:solidFill>
              <a:latin typeface="Aptos" panose="02110004020202020204"/>
            </a:endParaRPr>
          </a:p>
          <a:p>
            <a:pPr marL="284833" indent="-284833" defTabSz="914263">
              <a:buFont typeface="Arial"/>
              <a:buChar char="•"/>
            </a:pPr>
            <a:r>
              <a:rPr lang="en-GB" sz="1979">
                <a:solidFill>
                  <a:prstClr val="black"/>
                </a:solidFill>
                <a:latin typeface="Arial"/>
                <a:cs typeface="Arial"/>
              </a:rPr>
              <a:t>Primary Care action plan agreed </a:t>
            </a:r>
            <a:endParaRPr lang="en-GB" sz="1979">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r>
              <a:rPr lang="en-GB" sz="1979">
                <a:solidFill>
                  <a:prstClr val="black"/>
                </a:solidFill>
                <a:latin typeface="Arial"/>
                <a:cs typeface="Arial"/>
              </a:rPr>
              <a:t>Falls prevention (Dance to Health) programme developing due to begin April 2026 – to be managed through SBUHB Arts in Health</a:t>
            </a:r>
          </a:p>
          <a:p>
            <a:pPr marL="284833" indent="-284833" defTabSz="914263">
              <a:buFont typeface="Arial"/>
              <a:buChar char="•"/>
            </a:pPr>
            <a:r>
              <a:rPr lang="en-GB" sz="1979">
                <a:solidFill>
                  <a:prstClr val="black"/>
                </a:solidFill>
                <a:latin typeface="Arial"/>
                <a:cs typeface="Arial"/>
              </a:rPr>
              <a:t>Review of Care pathways National &amp; Local level underway</a:t>
            </a:r>
          </a:p>
          <a:p>
            <a:pPr marL="284833" indent="-284833" defTabSz="914263">
              <a:buFont typeface="Arial"/>
              <a:buChar char="•"/>
            </a:pPr>
            <a:r>
              <a:rPr lang="en-GB" sz="1979">
                <a:solidFill>
                  <a:prstClr val="black"/>
                </a:solidFill>
                <a:latin typeface="Arial"/>
                <a:cs typeface="Arial"/>
              </a:rPr>
              <a:t>Project lead change for care home and domiciliary care project – having short term impact </a:t>
            </a:r>
          </a:p>
          <a:p>
            <a:pPr marL="284833" indent="-284833" defTabSz="914263">
              <a:buFont typeface="Arial"/>
              <a:buChar char="•"/>
            </a:pPr>
            <a:r>
              <a:rPr lang="en-GB" sz="1979">
                <a:solidFill>
                  <a:prstClr val="black"/>
                </a:solidFill>
                <a:latin typeface="Arial"/>
                <a:cs typeface="Arial"/>
              </a:rPr>
              <a:t>Thematic review of  inpatient falls incidents – targeted work on appropriate bed rail use planned</a:t>
            </a:r>
            <a:endParaRPr lang="en-GB" sz="1979">
              <a:solidFill>
                <a:prstClr val="black"/>
              </a:solidFill>
              <a:latin typeface="Arial" panose="020B0604020202020204" pitchFamily="34" charset="0"/>
              <a:cs typeface="Arial" panose="020B0604020202020204" pitchFamily="34" charset="0"/>
            </a:endParaRPr>
          </a:p>
          <a:p>
            <a:pPr defTabSz="914263"/>
            <a:endParaRPr lang="en-GB" sz="1732">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484">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567">
              <a:solidFill>
                <a:prstClr val="black"/>
              </a:solidFill>
              <a:latin typeface="Arial" panose="020B0604020202020204" pitchFamily="34" charset="0"/>
              <a:cs typeface="Arial" panose="020B0604020202020204" pitchFamily="34" charset="0"/>
            </a:endParaRPr>
          </a:p>
          <a:p>
            <a:pPr marL="284833" indent="-284833" defTabSz="914263">
              <a:buFont typeface="Arial"/>
              <a:buChar char="•"/>
            </a:pPr>
            <a:endParaRPr lang="en-GB" sz="1600">
              <a:solidFill>
                <a:prstClr val="black"/>
              </a:solidFill>
              <a:latin typeface="Arial" panose="020B0604020202020204" pitchFamily="34" charset="0"/>
              <a:cs typeface="Arial" panose="020B0604020202020204" pitchFamily="34" charset="0"/>
            </a:endParaRPr>
          </a:p>
          <a:p>
            <a:pPr marL="281691" indent="-281691" algn="just" defTabSz="914263">
              <a:buFont typeface="Arial" panose="020B0604020202020204" pitchFamily="34" charset="0"/>
              <a:buChar char="•"/>
            </a:pPr>
            <a:endParaRPr lang="en-GB" sz="1649" b="1" u="sng">
              <a:solidFill>
                <a:prstClr val="black"/>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76387812-1C33-CDFD-E54F-E475EC9AABBC}"/>
              </a:ext>
            </a:extLst>
          </p:cNvPr>
          <p:cNvSpPr txBox="1"/>
          <p:nvPr/>
        </p:nvSpPr>
        <p:spPr>
          <a:xfrm>
            <a:off x="0" y="476926"/>
            <a:ext cx="20114487" cy="427892"/>
          </a:xfrm>
          <a:prstGeom prst="rect">
            <a:avLst/>
          </a:prstGeom>
          <a:noFill/>
          <a:ln>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979" b="1">
                <a:solidFill>
                  <a:prstClr val="black"/>
                </a:solidFill>
                <a:latin typeface="Arial"/>
                <a:cs typeface="Arial"/>
              </a:rPr>
              <a:t>Project Team: </a:t>
            </a:r>
            <a:r>
              <a:rPr lang="en-GB" sz="1979">
                <a:solidFill>
                  <a:prstClr val="black"/>
                </a:solidFill>
                <a:latin typeface="Arial"/>
                <a:cs typeface="Arial"/>
              </a:rPr>
              <a:t>Senior Responsible Officer: Helen Annandale, QP lead – Eleri D'Arcy</a:t>
            </a:r>
            <a:endParaRPr lang="en-GB" sz="1979">
              <a:solidFill>
                <a:srgbClr val="FF0000"/>
              </a:solidFill>
              <a:latin typeface="Arial" panose="020B0604020202020204" pitchFamily="34" charset="0"/>
              <a:cs typeface="Arial" panose="020B0604020202020204" pitchFamily="34" charset="0"/>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6F2A526-0DE0-0057-4207-63BF166DD0B6}"/>
              </a:ext>
            </a:extLst>
          </p:cNvPr>
          <p:cNvSpPr>
            <a:spLocks noChangeAspect="1" noChangeArrowheads="1"/>
          </p:cNvSpPr>
          <p:nvPr/>
        </p:nvSpPr>
        <p:spPr bwMode="auto">
          <a:xfrm>
            <a:off x="256730" y="-238177"/>
            <a:ext cx="502633" cy="50263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625B19CE-FBA3-C91D-5321-294F7E72D9F5}"/>
              </a:ext>
            </a:extLst>
          </p:cNvPr>
          <p:cNvSpPr>
            <a:spLocks noChangeAspect="1" noChangeArrowheads="1"/>
          </p:cNvSpPr>
          <p:nvPr/>
        </p:nvSpPr>
        <p:spPr bwMode="auto">
          <a:xfrm>
            <a:off x="204373" y="-225088"/>
            <a:ext cx="502633" cy="5026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90" tIns="75396" rIns="150790" bIns="75396" numCol="1" anchor="t" anchorCtr="0" compatLnSpc="1">
            <a:prstTxWarp prst="textNoShape">
              <a:avLst/>
            </a:prstTxWarp>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endParaRPr lang="en-GB" sz="2968">
              <a:solidFill>
                <a:prstClr val="black"/>
              </a:solidFill>
              <a:latin typeface="Aptos" panose="02110004020202020204"/>
            </a:endParaRPr>
          </a:p>
        </p:txBody>
      </p:sp>
      <p:sp>
        <p:nvSpPr>
          <p:cNvPr id="7" name="TextBox 6">
            <a:extLst>
              <a:ext uri="{FF2B5EF4-FFF2-40B4-BE49-F238E27FC236}">
                <a16:creationId xmlns:a16="http://schemas.microsoft.com/office/drawing/2014/main" id="{58953730-E91C-32C0-B73B-E09EA329D929}"/>
              </a:ext>
            </a:extLst>
          </p:cNvPr>
          <p:cNvSpPr txBox="1">
            <a:spLocks noChangeAspect="1"/>
          </p:cNvSpPr>
          <p:nvPr/>
        </p:nvSpPr>
        <p:spPr>
          <a:xfrm>
            <a:off x="5946028" y="1294154"/>
            <a:ext cx="7413995" cy="3622623"/>
          </a:xfrm>
          <a:prstGeom prst="rect">
            <a:avLst/>
          </a:prstGeom>
          <a:noFill/>
          <a:ln w="6350">
            <a:solidFill>
              <a:srgbClr val="1F355E"/>
            </a:solidFill>
          </a:ln>
        </p:spPr>
        <p:txBody>
          <a:bodyPr wrap="square" lIns="150790" tIns="75396" rIns="150790" bIns="75396" rtlCol="0" anchor="t">
            <a:noAutofit/>
          </a:bodyPr>
          <a:lstStyle>
            <a:defPPr>
              <a:defRPr lang="en-US"/>
            </a:defPPr>
            <a:lvl1pPr marL="0" algn="l" defTabSz="554401" rtl="0" eaLnBrk="1" latinLnBrk="0" hangingPunct="1">
              <a:defRPr sz="1091" kern="1200">
                <a:solidFill>
                  <a:schemeClr val="tx1"/>
                </a:solidFill>
                <a:latin typeface="+mn-lt"/>
                <a:ea typeface="+mn-ea"/>
                <a:cs typeface="+mn-cs"/>
              </a:defRPr>
            </a:lvl1pPr>
            <a:lvl2pPr marL="277200" algn="l" defTabSz="554401" rtl="0" eaLnBrk="1" latinLnBrk="0" hangingPunct="1">
              <a:defRPr sz="1091" kern="1200">
                <a:solidFill>
                  <a:schemeClr val="tx1"/>
                </a:solidFill>
                <a:latin typeface="+mn-lt"/>
                <a:ea typeface="+mn-ea"/>
                <a:cs typeface="+mn-cs"/>
              </a:defRPr>
            </a:lvl2pPr>
            <a:lvl3pPr marL="554401" algn="l" defTabSz="554401" rtl="0" eaLnBrk="1" latinLnBrk="0" hangingPunct="1">
              <a:defRPr sz="1091" kern="1200">
                <a:solidFill>
                  <a:schemeClr val="tx1"/>
                </a:solidFill>
                <a:latin typeface="+mn-lt"/>
                <a:ea typeface="+mn-ea"/>
                <a:cs typeface="+mn-cs"/>
              </a:defRPr>
            </a:lvl3pPr>
            <a:lvl4pPr marL="831601" algn="l" defTabSz="554401" rtl="0" eaLnBrk="1" latinLnBrk="0" hangingPunct="1">
              <a:defRPr sz="1091" kern="1200">
                <a:solidFill>
                  <a:schemeClr val="tx1"/>
                </a:solidFill>
                <a:latin typeface="+mn-lt"/>
                <a:ea typeface="+mn-ea"/>
                <a:cs typeface="+mn-cs"/>
              </a:defRPr>
            </a:lvl4pPr>
            <a:lvl5pPr marL="1108801" algn="l" defTabSz="554401" rtl="0" eaLnBrk="1" latinLnBrk="0" hangingPunct="1">
              <a:defRPr sz="1091" kern="1200">
                <a:solidFill>
                  <a:schemeClr val="tx1"/>
                </a:solidFill>
                <a:latin typeface="+mn-lt"/>
                <a:ea typeface="+mn-ea"/>
                <a:cs typeface="+mn-cs"/>
              </a:defRPr>
            </a:lvl5pPr>
            <a:lvl6pPr marL="1386002" algn="l" defTabSz="554401" rtl="0" eaLnBrk="1" latinLnBrk="0" hangingPunct="1">
              <a:defRPr sz="1091" kern="1200">
                <a:solidFill>
                  <a:schemeClr val="tx1"/>
                </a:solidFill>
                <a:latin typeface="+mn-lt"/>
                <a:ea typeface="+mn-ea"/>
                <a:cs typeface="+mn-cs"/>
              </a:defRPr>
            </a:lvl6pPr>
            <a:lvl7pPr marL="1663202" algn="l" defTabSz="554401" rtl="0" eaLnBrk="1" latinLnBrk="0" hangingPunct="1">
              <a:defRPr sz="1091" kern="1200">
                <a:solidFill>
                  <a:schemeClr val="tx1"/>
                </a:solidFill>
                <a:latin typeface="+mn-lt"/>
                <a:ea typeface="+mn-ea"/>
                <a:cs typeface="+mn-cs"/>
              </a:defRPr>
            </a:lvl7pPr>
            <a:lvl8pPr marL="1940403" algn="l" defTabSz="554401" rtl="0" eaLnBrk="1" latinLnBrk="0" hangingPunct="1">
              <a:defRPr sz="1091" kern="1200">
                <a:solidFill>
                  <a:schemeClr val="tx1"/>
                </a:solidFill>
                <a:latin typeface="+mn-lt"/>
                <a:ea typeface="+mn-ea"/>
                <a:cs typeface="+mn-cs"/>
              </a:defRPr>
            </a:lvl8pPr>
            <a:lvl9pPr marL="2217603" algn="l" defTabSz="554401" rtl="0" eaLnBrk="1" latinLnBrk="0" hangingPunct="1">
              <a:defRPr sz="1091" kern="1200">
                <a:solidFill>
                  <a:schemeClr val="tx1"/>
                </a:solidFill>
                <a:latin typeface="+mn-lt"/>
                <a:ea typeface="+mn-ea"/>
                <a:cs typeface="+mn-cs"/>
              </a:defRPr>
            </a:lvl9pPr>
          </a:lstStyle>
          <a:p>
            <a:pPr defTabSz="914263"/>
            <a:r>
              <a:rPr lang="en-GB" sz="1979" b="1">
                <a:solidFill>
                  <a:prstClr val="black"/>
                </a:solidFill>
                <a:latin typeface="Arial"/>
                <a:cs typeface="Arial"/>
              </a:rPr>
              <a:t>Underlying causes:</a:t>
            </a:r>
            <a:endParaRPr lang="en-US" sz="1979">
              <a:solidFill>
                <a:prstClr val="black"/>
              </a:solidFill>
              <a:latin typeface="Arial"/>
              <a:cs typeface="Arial"/>
            </a:endParaRPr>
          </a:p>
          <a:p>
            <a:pPr marL="281691" indent="-281691" defTabSz="914263">
              <a:buFont typeface="Arial" panose="020B0604020202020204" pitchFamily="34" charset="0"/>
              <a:buChar char="•"/>
            </a:pPr>
            <a:r>
              <a:rPr lang="en-GB" sz="1979">
                <a:solidFill>
                  <a:prstClr val="black"/>
                </a:solidFill>
                <a:latin typeface="Arial"/>
                <a:cs typeface="Arial"/>
              </a:rPr>
              <a:t>Ageing population with increasing frailty picture</a:t>
            </a:r>
            <a:endParaRPr lang="en-GB" sz="1979">
              <a:solidFill>
                <a:prstClr val="black"/>
              </a:solidFill>
              <a:latin typeface="Arial" panose="020B0604020202020204" pitchFamily="34" charset="0"/>
              <a:cs typeface="Arial" panose="020B0604020202020204" pitchFamily="34" charset="0"/>
            </a:endParaRPr>
          </a:p>
          <a:p>
            <a:pPr marL="281691" indent="-281691" defTabSz="914263">
              <a:buFont typeface="Arial" panose="020B0604020202020204" pitchFamily="34" charset="0"/>
              <a:buChar char="•"/>
            </a:pPr>
            <a:r>
              <a:rPr lang="en-GB" sz="1979">
                <a:solidFill>
                  <a:prstClr val="black"/>
                </a:solidFill>
                <a:latin typeface="Arial"/>
                <a:cs typeface="Arial"/>
              </a:rPr>
              <a:t>Increased demand on WAST and front door services</a:t>
            </a:r>
          </a:p>
          <a:p>
            <a:pPr marL="281691" indent="-281691" defTabSz="914263">
              <a:buFont typeface="Arial" panose="020B0604020202020204" pitchFamily="34" charset="0"/>
              <a:buChar char="•"/>
            </a:pPr>
            <a:r>
              <a:rPr lang="en-GB" sz="1979">
                <a:solidFill>
                  <a:prstClr val="black"/>
                </a:solidFill>
                <a:latin typeface="Arial"/>
                <a:cs typeface="Arial"/>
              </a:rPr>
              <a:t>Limited alternative WAST response to level 1 and level 2 falls regionally </a:t>
            </a:r>
          </a:p>
          <a:p>
            <a:pPr marL="281691" indent="-281691" defTabSz="914263">
              <a:buFont typeface="Arial" panose="020B0604020202020204" pitchFamily="34" charset="0"/>
              <a:buChar char="•"/>
            </a:pPr>
            <a:r>
              <a:rPr lang="en-GB" sz="1979">
                <a:solidFill>
                  <a:prstClr val="black"/>
                </a:solidFill>
                <a:latin typeface="Arial"/>
                <a:cs typeface="Arial"/>
              </a:rPr>
              <a:t>Inconsistent approach to falls advice in community/primary care</a:t>
            </a:r>
          </a:p>
          <a:p>
            <a:pPr marL="281691" indent="-281691" defTabSz="914263">
              <a:buFont typeface="Arial" panose="020B0604020202020204" pitchFamily="34" charset="0"/>
              <a:buChar char="•"/>
            </a:pPr>
            <a:r>
              <a:rPr lang="en-GB" sz="1979">
                <a:solidFill>
                  <a:prstClr val="black"/>
                </a:solidFill>
                <a:latin typeface="Arial"/>
                <a:cs typeface="Arial"/>
              </a:rPr>
              <a:t>Reduced access and provision of falls clinics across region</a:t>
            </a:r>
          </a:p>
          <a:p>
            <a:pPr marL="281691" indent="-281691" defTabSz="914263">
              <a:buFont typeface="Arial" panose="020B0604020202020204" pitchFamily="34" charset="0"/>
              <a:buChar char="•"/>
            </a:pPr>
            <a:r>
              <a:rPr lang="en-GB" sz="1979">
                <a:solidFill>
                  <a:prstClr val="black"/>
                </a:solidFill>
                <a:latin typeface="Arial"/>
                <a:cs typeface="Arial"/>
              </a:rPr>
              <a:t>Limited prevention offers</a:t>
            </a:r>
          </a:p>
          <a:p>
            <a:pPr marL="281691" indent="-281691" defTabSz="914263">
              <a:buFont typeface="Arial" panose="020B0604020202020204" pitchFamily="34" charset="0"/>
              <a:buChar char="•"/>
            </a:pPr>
            <a:r>
              <a:rPr lang="en-GB" sz="1979">
                <a:solidFill>
                  <a:prstClr val="black"/>
                </a:solidFill>
                <a:latin typeface="Arial"/>
                <a:cs typeface="Arial"/>
              </a:rPr>
              <a:t>Destabilisation at National Level re Governance</a:t>
            </a:r>
          </a:p>
          <a:p>
            <a:pPr marL="281691" indent="-281691" defTabSz="914263">
              <a:buFont typeface="Arial" panose="020B0604020202020204" pitchFamily="34" charset="0"/>
              <a:buChar char="•"/>
            </a:pPr>
            <a:endParaRPr lang="en-GB" sz="1567">
              <a:solidFill>
                <a:prstClr val="black"/>
              </a:solidFill>
              <a:latin typeface="Arial"/>
              <a:cs typeface="Arial"/>
            </a:endParaRPr>
          </a:p>
          <a:p>
            <a:pPr marL="281691" indent="-281691" defTabSz="914263">
              <a:buFont typeface="Arial" panose="020B0604020202020204" pitchFamily="34" charset="0"/>
              <a:buChar char="•"/>
            </a:pPr>
            <a:endParaRPr lang="en-GB" sz="1567">
              <a:solidFill>
                <a:prstClr val="black"/>
              </a:solidFill>
              <a:latin typeface="Arial"/>
              <a:cs typeface="Arial"/>
            </a:endParaRPr>
          </a:p>
          <a:p>
            <a:pPr defTabSz="914263"/>
            <a:endParaRPr lang="en-GB" sz="1567">
              <a:solidFill>
                <a:prstClr val="black"/>
              </a:solidFill>
              <a:latin typeface="Arial"/>
              <a:cs typeface="Arial"/>
            </a:endParaRPr>
          </a:p>
          <a:p>
            <a:pPr marL="284833" indent="-284833" defTabSz="914263">
              <a:buFont typeface="Arial,Sans-Serif" panose="020B0604020202020204" pitchFamily="34" charset="0"/>
              <a:buChar char="•"/>
            </a:pPr>
            <a:endParaRPr lang="en-GB" sz="1567">
              <a:solidFill>
                <a:prstClr val="black"/>
              </a:solidFill>
              <a:latin typeface="Arial"/>
              <a:cs typeface="Arial"/>
            </a:endParaRPr>
          </a:p>
        </p:txBody>
      </p:sp>
      <p:sp>
        <p:nvSpPr>
          <p:cNvPr id="9" name="TextBox 8">
            <a:extLst>
              <a:ext uri="{FF2B5EF4-FFF2-40B4-BE49-F238E27FC236}">
                <a16:creationId xmlns:a16="http://schemas.microsoft.com/office/drawing/2014/main" id="{8B0482D5-25F6-3A67-293A-AD043D4C8452}"/>
              </a:ext>
            </a:extLst>
          </p:cNvPr>
          <p:cNvSpPr txBox="1"/>
          <p:nvPr/>
        </p:nvSpPr>
        <p:spPr>
          <a:xfrm>
            <a:off x="13497514" y="7869447"/>
            <a:ext cx="6445558" cy="3083773"/>
          </a:xfrm>
          <a:prstGeom prst="rect">
            <a:avLst/>
          </a:prstGeom>
          <a:noFill/>
          <a:ln>
            <a:solidFill>
              <a:schemeClr val="tx1"/>
            </a:solidFill>
          </a:ln>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979" b="1" dirty="0">
                <a:solidFill>
                  <a:prstClr val="black"/>
                </a:solidFill>
                <a:latin typeface="Arial"/>
                <a:cs typeface="Arial"/>
              </a:rPr>
              <a:t>What do we expect to see change?</a:t>
            </a:r>
          </a:p>
          <a:p>
            <a:pPr marL="282738" indent="-282738" defTabSz="1507937">
              <a:buFont typeface="Arial"/>
              <a:buChar char="•"/>
            </a:pPr>
            <a:r>
              <a:rPr lang="en-GB" sz="1979" dirty="0">
                <a:solidFill>
                  <a:prstClr val="black"/>
                </a:solidFill>
                <a:latin typeface="Arial"/>
                <a:cs typeface="Arial"/>
              </a:rPr>
              <a:t>Reduction in WAST call out from care homes following falls incident (goal – 30% reduction per site by March '26) - ON TRACK</a:t>
            </a:r>
          </a:p>
          <a:p>
            <a:pPr marL="282738" indent="-282738" defTabSz="1507937">
              <a:buFont typeface="Arial"/>
              <a:buChar char="•"/>
            </a:pPr>
            <a:r>
              <a:rPr lang="en-GB" sz="1979" dirty="0">
                <a:solidFill>
                  <a:prstClr val="black"/>
                </a:solidFill>
                <a:latin typeface="Arial"/>
                <a:cs typeface="Arial"/>
              </a:rPr>
              <a:t>Falls rate not exceeding 5.0 (falls/1000beddays) over preceding 12 months – ON TRACK</a:t>
            </a:r>
          </a:p>
          <a:p>
            <a:pPr marL="282738" indent="-282738" defTabSz="1507937">
              <a:buFont typeface="Arial"/>
              <a:buChar char="•"/>
            </a:pPr>
            <a:r>
              <a:rPr lang="en-GB" sz="1979" dirty="0">
                <a:solidFill>
                  <a:prstClr val="black"/>
                </a:solidFill>
                <a:latin typeface="Arial"/>
                <a:cs typeface="Arial"/>
              </a:rPr>
              <a:t>Reduction of Bed rail related inpatient falls by 10% - commenced.</a:t>
            </a:r>
          </a:p>
          <a:p>
            <a:pPr defTabSz="1507937"/>
            <a:endParaRPr lang="en-GB" sz="1732" dirty="0">
              <a:solidFill>
                <a:prstClr val="black"/>
              </a:solidFill>
              <a:latin typeface="Arial"/>
              <a:cs typeface="Arial"/>
            </a:endParaRPr>
          </a:p>
          <a:p>
            <a:pPr marL="282738" indent="-282738" defTabSz="1507937">
              <a:buFont typeface="Arial"/>
              <a:buChar char="•"/>
            </a:pPr>
            <a:endParaRPr lang="en-GB" sz="1484" dirty="0">
              <a:solidFill>
                <a:prstClr val="black"/>
              </a:solidFill>
              <a:latin typeface="Arial"/>
              <a:cs typeface="Arial"/>
            </a:endParaRPr>
          </a:p>
        </p:txBody>
      </p:sp>
      <p:pic>
        <p:nvPicPr>
          <p:cNvPr id="15" name="Picture 14" descr="A screenshot of a graph&#10;&#10;AI-generated content may be incorrect.">
            <a:extLst>
              <a:ext uri="{FF2B5EF4-FFF2-40B4-BE49-F238E27FC236}">
                <a16:creationId xmlns:a16="http://schemas.microsoft.com/office/drawing/2014/main" id="{1C555EA6-1744-5DAE-9CA2-CBDE0FFFEA75}"/>
              </a:ext>
            </a:extLst>
          </p:cNvPr>
          <p:cNvPicPr>
            <a:picLocks noChangeAspect="1"/>
          </p:cNvPicPr>
          <p:nvPr/>
        </p:nvPicPr>
        <p:blipFill>
          <a:blip r:embed="rId3"/>
          <a:srcRect l="28" r="-112" b="20380"/>
          <a:stretch>
            <a:fillRect/>
          </a:stretch>
        </p:blipFill>
        <p:spPr>
          <a:xfrm>
            <a:off x="551" y="5011474"/>
            <a:ext cx="13359472" cy="5941746"/>
          </a:xfrm>
          <a:prstGeom prst="rect">
            <a:avLst/>
          </a:prstGeom>
        </p:spPr>
      </p:pic>
    </p:spTree>
    <p:extLst>
      <p:ext uri="{BB962C8B-B14F-4D97-AF65-F5344CB8AC3E}">
        <p14:creationId xmlns:p14="http://schemas.microsoft.com/office/powerpoint/2010/main" val="15130715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135A8-C6F3-184F-3121-EBE3C24F4449}"/>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84E1B93-AA72-B54B-0FD2-E75CD1F2EE4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A677A5C9-9374-9D6C-176C-43381AF956EF}"/>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84B39D5-BEBA-3A00-C491-795C2C3F0E6C}"/>
              </a:ext>
            </a:extLst>
          </p:cNvPr>
          <p:cNvSpPr txBox="1"/>
          <p:nvPr/>
        </p:nvSpPr>
        <p:spPr>
          <a:xfrm>
            <a:off x="0" y="0"/>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Patient Experience &amp; Concerns</a:t>
            </a:r>
          </a:p>
        </p:txBody>
      </p:sp>
      <p:cxnSp>
        <p:nvCxnSpPr>
          <p:cNvPr id="12" name="Straight Connector 11">
            <a:extLst>
              <a:ext uri="{FF2B5EF4-FFF2-40B4-BE49-F238E27FC236}">
                <a16:creationId xmlns:a16="http://schemas.microsoft.com/office/drawing/2014/main" id="{C89215BB-38AB-63EF-B33D-9643A160852E}"/>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A1974E4-BBE3-03D9-E5E6-1C1AF8EAF797}"/>
              </a:ext>
            </a:extLst>
          </p:cNvPr>
          <p:cNvSpPr txBox="1"/>
          <p:nvPr/>
        </p:nvSpPr>
        <p:spPr>
          <a:xfrm>
            <a:off x="261144" y="9652280"/>
            <a:ext cx="19583400" cy="18494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endPar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There were </a:t>
            </a:r>
            <a:r>
              <a:rPr lang="en-GB" dirty="0">
                <a:latin typeface="Verdana" panose="020B0604030504040204" pitchFamily="34" charset="0"/>
                <a:ea typeface="Calibri" panose="020F0502020204030204" pitchFamily="34" charset="0"/>
                <a:cs typeface="Arial" panose="020B0604020202020204" pitchFamily="34" charset="0"/>
              </a:rPr>
              <a:t>6,607</a:t>
            </a: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 friends and family surveys completed in March 2026 which is an increase on the previous month where </a:t>
            </a:r>
            <a:r>
              <a:rPr lang="en-GB" dirty="0">
                <a:latin typeface="Verdana" panose="020B0604030504040204" pitchFamily="34" charset="0"/>
                <a:ea typeface="Calibri" panose="020F0502020204030204" pitchFamily="34" charset="0"/>
                <a:cs typeface="Arial" panose="020B0604020202020204" pitchFamily="34" charset="0"/>
              </a:rPr>
              <a:t>5,959</a:t>
            </a: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 surveys were completed.</a:t>
            </a: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Of those surveys completed, the 91% of patients would highly recommend the services they received. </a:t>
            </a: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There were 192 concerns received in January 2026, and 55% of those concerns had responses sent within 30 days in January. </a:t>
            </a: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A9B27151-0301-FA32-CA7D-A83FE6DB70F1}"/>
              </a:ext>
            </a:extLst>
          </p:cNvPr>
          <p:cNvPicPr>
            <a:picLocks noChangeAspect="1"/>
          </p:cNvPicPr>
          <p:nvPr/>
        </p:nvPicPr>
        <p:blipFill>
          <a:blip r:embed="rId3"/>
          <a:stretch>
            <a:fillRect/>
          </a:stretch>
        </p:blipFill>
        <p:spPr>
          <a:xfrm>
            <a:off x="2890044" y="980798"/>
            <a:ext cx="7161372" cy="3840822"/>
          </a:xfrm>
          <a:prstGeom prst="rect">
            <a:avLst/>
          </a:prstGeom>
        </p:spPr>
      </p:pic>
      <p:pic>
        <p:nvPicPr>
          <p:cNvPr id="9" name="Picture 8">
            <a:extLst>
              <a:ext uri="{FF2B5EF4-FFF2-40B4-BE49-F238E27FC236}">
                <a16:creationId xmlns:a16="http://schemas.microsoft.com/office/drawing/2014/main" id="{29855445-836A-F24A-CB6A-8695BE59DB53}"/>
              </a:ext>
            </a:extLst>
          </p:cNvPr>
          <p:cNvPicPr>
            <a:picLocks noChangeAspect="1"/>
          </p:cNvPicPr>
          <p:nvPr/>
        </p:nvPicPr>
        <p:blipFill>
          <a:blip r:embed="rId4"/>
          <a:stretch>
            <a:fillRect/>
          </a:stretch>
        </p:blipFill>
        <p:spPr>
          <a:xfrm>
            <a:off x="11035617" y="968326"/>
            <a:ext cx="6555470" cy="3532157"/>
          </a:xfrm>
          <a:prstGeom prst="rect">
            <a:avLst/>
          </a:prstGeom>
        </p:spPr>
      </p:pic>
      <p:pic>
        <p:nvPicPr>
          <p:cNvPr id="14" name="Picture 13">
            <a:extLst>
              <a:ext uri="{FF2B5EF4-FFF2-40B4-BE49-F238E27FC236}">
                <a16:creationId xmlns:a16="http://schemas.microsoft.com/office/drawing/2014/main" id="{CDF52307-4B91-5258-29EE-9B3018E3048F}"/>
              </a:ext>
            </a:extLst>
          </p:cNvPr>
          <p:cNvPicPr>
            <a:picLocks noChangeAspect="1"/>
          </p:cNvPicPr>
          <p:nvPr/>
        </p:nvPicPr>
        <p:blipFill>
          <a:blip r:embed="rId5"/>
          <a:stretch>
            <a:fillRect/>
          </a:stretch>
        </p:blipFill>
        <p:spPr>
          <a:xfrm>
            <a:off x="2889582" y="5435829"/>
            <a:ext cx="7160911" cy="3532157"/>
          </a:xfrm>
          <a:prstGeom prst="rect">
            <a:avLst/>
          </a:prstGeom>
        </p:spPr>
      </p:pic>
      <p:pic>
        <p:nvPicPr>
          <p:cNvPr id="17" name="Picture 16">
            <a:extLst>
              <a:ext uri="{FF2B5EF4-FFF2-40B4-BE49-F238E27FC236}">
                <a16:creationId xmlns:a16="http://schemas.microsoft.com/office/drawing/2014/main" id="{559BE4C9-69E1-29CD-1720-1AEC7EC1D6B3}"/>
              </a:ext>
            </a:extLst>
          </p:cNvPr>
          <p:cNvPicPr>
            <a:picLocks noChangeAspect="1"/>
          </p:cNvPicPr>
          <p:nvPr/>
        </p:nvPicPr>
        <p:blipFill>
          <a:blip r:embed="rId6"/>
          <a:stretch>
            <a:fillRect/>
          </a:stretch>
        </p:blipFill>
        <p:spPr>
          <a:xfrm>
            <a:off x="11049111" y="5435829"/>
            <a:ext cx="6395133" cy="3532157"/>
          </a:xfrm>
          <a:prstGeom prst="rect">
            <a:avLst/>
          </a:prstGeom>
        </p:spPr>
      </p:pic>
    </p:spTree>
    <p:extLst>
      <p:ext uri="{BB962C8B-B14F-4D97-AF65-F5344CB8AC3E}">
        <p14:creationId xmlns:p14="http://schemas.microsoft.com/office/powerpoint/2010/main" val="33934533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463676"/>
            <a:ext cx="18561049" cy="8305801"/>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88170" y="907580"/>
            <a:ext cx="7261932" cy="10203542"/>
          </a:xfrm>
          <a:prstGeom prst="rect">
            <a:avLst/>
          </a:prstGeom>
          <a:solidFill>
            <a:schemeClr val="tx2">
              <a:lumMod val="10000"/>
              <a:lumOff val="90000"/>
            </a:schemeClr>
          </a:solidFill>
          <a:ln>
            <a:solidFill>
              <a:srgbClr val="4472C4"/>
            </a:solidFill>
          </a:ln>
        </p:spPr>
        <p:txBody>
          <a:bodyPr wrap="square" lIns="150791" tIns="75396" rIns="150791" bIns="75396" anchor="t">
            <a:spAutoFit/>
          </a:bodyPr>
          <a:lstStyle/>
          <a:p>
            <a:pPr defTabSz="1075350">
              <a:defRPr/>
            </a:pPr>
            <a:r>
              <a:rPr lang="en-GB" sz="2309" b="1" dirty="0">
                <a:solidFill>
                  <a:prstClr val="black"/>
                </a:solidFill>
                <a:latin typeface="Aptos" panose="02110004020202020204"/>
              </a:rPr>
              <a:t>What is the data telling us?</a:t>
            </a:r>
            <a:endParaRPr lang="en-US" sz="2309" b="1" dirty="0">
              <a:solidFill>
                <a:prstClr val="black"/>
              </a:solidFill>
              <a:latin typeface="Aptos" panose="02110004020202020204"/>
            </a:endParaRPr>
          </a:p>
          <a:p>
            <a:pPr marL="282738" indent="-282738" defTabSz="1075350">
              <a:buFont typeface="Arial"/>
              <a:buChar char="•"/>
              <a:defRPr/>
            </a:pPr>
            <a:r>
              <a:rPr lang="en-GB" sz="2309" dirty="0">
                <a:solidFill>
                  <a:prstClr val="black"/>
                </a:solidFill>
                <a:latin typeface="Segoe UI"/>
                <a:cs typeface="Segoe UI"/>
              </a:rPr>
              <a:t>Some complaint responses exceed the 30‑day Putting Things Right (PTR) target.</a:t>
            </a:r>
            <a:endParaRPr lang="en-GB" sz="2309" dirty="0">
              <a:solidFill>
                <a:prstClr val="black"/>
              </a:solidFill>
              <a:latin typeface="Aptos" panose="02110004020202020204"/>
              <a:cs typeface="Segoe UI"/>
            </a:endParaRPr>
          </a:p>
          <a:p>
            <a:pPr marL="282738" indent="-282738" defTabSz="1075350">
              <a:buFont typeface="Arial"/>
              <a:buChar char="•"/>
              <a:defRPr/>
            </a:pPr>
            <a:r>
              <a:rPr lang="en-GB" sz="2309" dirty="0">
                <a:solidFill>
                  <a:prstClr val="black"/>
                </a:solidFill>
                <a:latin typeface="Segoe UI"/>
                <a:cs typeface="Segoe UI"/>
              </a:rPr>
              <a:t>197 new complaints in March, down from 210 in February</a:t>
            </a:r>
            <a:endParaRPr lang="en-GB" sz="2309" dirty="0">
              <a:solidFill>
                <a:prstClr val="black"/>
              </a:solidFill>
              <a:latin typeface="Aptos" panose="02110004020202020204"/>
              <a:cs typeface="Segoe UI"/>
            </a:endParaRPr>
          </a:p>
          <a:p>
            <a:pPr marL="282738" indent="-282738" defTabSz="1075350">
              <a:buFont typeface="Arial"/>
              <a:buChar char="•"/>
              <a:defRPr/>
            </a:pPr>
            <a:r>
              <a:rPr lang="en-GB" sz="2309" dirty="0">
                <a:solidFill>
                  <a:prstClr val="black"/>
                </a:solidFill>
                <a:latin typeface="Segoe UI"/>
                <a:cs typeface="Segoe UI"/>
              </a:rPr>
              <a:t>Average closure time increased by 1 day; January average was 29 days (within target).</a:t>
            </a:r>
            <a:endParaRPr lang="en-GB" sz="2309" dirty="0">
              <a:solidFill>
                <a:prstClr val="black"/>
              </a:solidFill>
              <a:latin typeface="Aptos" panose="02110004020202020204"/>
              <a:cs typeface="Segoe UI"/>
            </a:endParaRPr>
          </a:p>
          <a:p>
            <a:pPr marL="282738" indent="-282738" defTabSz="1075350">
              <a:buFont typeface="Arial"/>
              <a:buChar char="•"/>
              <a:defRPr/>
            </a:pPr>
            <a:r>
              <a:rPr lang="en-GB" sz="2309" dirty="0">
                <a:solidFill>
                  <a:prstClr val="black"/>
                </a:solidFill>
                <a:latin typeface="Segoe UI"/>
                <a:cs typeface="Segoe UI"/>
              </a:rPr>
              <a:t>Increase of overdue complaints ; 297 overdue (31/03/2026)</a:t>
            </a:r>
            <a:br>
              <a:rPr lang="en-US" sz="2309" dirty="0">
                <a:solidFill>
                  <a:prstClr val="black"/>
                </a:solidFill>
                <a:latin typeface="Aptos" panose="02110004020202020204"/>
              </a:rPr>
            </a:br>
            <a:endParaRPr lang="en-US" sz="2309" dirty="0">
              <a:solidFill>
                <a:prstClr val="black"/>
              </a:solidFill>
              <a:latin typeface="Aptos" panose="02110004020202020204"/>
            </a:endParaRPr>
          </a:p>
          <a:p>
            <a:pPr defTabSz="1075350">
              <a:defRPr/>
            </a:pPr>
            <a:r>
              <a:rPr lang="en-GB" sz="2309" b="1" dirty="0">
                <a:solidFill>
                  <a:prstClr val="black"/>
                </a:solidFill>
                <a:latin typeface="Aptos" panose="02110004020202020204"/>
              </a:rPr>
              <a:t>What are we doing about it?</a:t>
            </a:r>
          </a:p>
          <a:p>
            <a:pPr marL="471230" indent="-471230" defTabSz="1075350">
              <a:buFont typeface="Arial"/>
              <a:buChar char="•"/>
              <a:defRPr/>
            </a:pPr>
            <a:r>
              <a:rPr lang="en-GB" sz="2309" dirty="0">
                <a:solidFill>
                  <a:prstClr val="black"/>
                </a:solidFill>
                <a:latin typeface="Segoe UI"/>
                <a:cs typeface="Segoe UI"/>
              </a:rPr>
              <a:t>Weekly overdue reports to Service Groups.</a:t>
            </a:r>
            <a:endParaRPr lang="en-GB" sz="2309" dirty="0">
              <a:solidFill>
                <a:prstClr val="black"/>
              </a:solidFill>
              <a:latin typeface="Aptos" panose="02110004020202020204"/>
            </a:endParaRPr>
          </a:p>
          <a:p>
            <a:pPr marL="471230" indent="-471230" defTabSz="1075350">
              <a:buFont typeface="Arial"/>
              <a:buChar char="•"/>
              <a:defRPr/>
            </a:pPr>
            <a:r>
              <a:rPr lang="en-GB" sz="2309" dirty="0">
                <a:solidFill>
                  <a:prstClr val="black"/>
                </a:solidFill>
                <a:latin typeface="Segoe UI"/>
                <a:cs typeface="Segoe UI"/>
              </a:rPr>
              <a:t>Bi‑weekly handler drop‑in sessions.</a:t>
            </a:r>
            <a:endParaRPr lang="en-GB" sz="2309" dirty="0">
              <a:solidFill>
                <a:prstClr val="black"/>
              </a:solidFill>
              <a:latin typeface="Aptos" panose="02110004020202020204"/>
            </a:endParaRPr>
          </a:p>
          <a:p>
            <a:pPr marL="471230" indent="-471230" defTabSz="1075350">
              <a:buFont typeface="Arial"/>
              <a:buChar char="•"/>
              <a:defRPr/>
            </a:pPr>
            <a:r>
              <a:rPr lang="en-GB" sz="2309" dirty="0">
                <a:solidFill>
                  <a:prstClr val="black"/>
                </a:solidFill>
                <a:latin typeface="Segoe UI"/>
                <a:cs typeface="Segoe UI"/>
              </a:rPr>
              <a:t>Bi‑weekly Service Group review meetings.</a:t>
            </a:r>
            <a:endParaRPr lang="en-GB" sz="2309" dirty="0">
              <a:solidFill>
                <a:prstClr val="black"/>
              </a:solidFill>
              <a:latin typeface="Aptos" panose="02110004020202020204"/>
            </a:endParaRPr>
          </a:p>
          <a:p>
            <a:pPr marL="471230" indent="-471230" defTabSz="1075350">
              <a:buFont typeface="Arial"/>
              <a:buChar char="•"/>
              <a:defRPr/>
            </a:pPr>
            <a:r>
              <a:rPr lang="en-GB" sz="2309" dirty="0">
                <a:solidFill>
                  <a:prstClr val="black"/>
                </a:solidFill>
                <a:latin typeface="Segoe UI"/>
                <a:cs typeface="Segoe UI"/>
              </a:rPr>
              <a:t>NPTSSG </a:t>
            </a:r>
            <a:r>
              <a:rPr lang="en-GB" sz="2309" i="1" dirty="0">
                <a:solidFill>
                  <a:prstClr val="black"/>
                </a:solidFill>
                <a:latin typeface="Segoe UI"/>
                <a:cs typeface="Segoe UI"/>
              </a:rPr>
              <a:t>Test of Change</a:t>
            </a:r>
            <a:r>
              <a:rPr lang="en-GB" sz="2309" dirty="0">
                <a:solidFill>
                  <a:prstClr val="black"/>
                </a:solidFill>
                <a:latin typeface="Segoe UI"/>
                <a:cs typeface="Segoe UI"/>
              </a:rPr>
              <a:t> to support early resolution.</a:t>
            </a:r>
            <a:endParaRPr lang="en-GB" sz="2309" dirty="0">
              <a:solidFill>
                <a:prstClr val="black"/>
              </a:solidFill>
              <a:latin typeface="Aptos" panose="02110004020202020204"/>
            </a:endParaRPr>
          </a:p>
          <a:p>
            <a:pPr marL="471230" indent="-471230" defTabSz="1075350">
              <a:buFont typeface="Arial"/>
              <a:buChar char="•"/>
              <a:defRPr/>
            </a:pPr>
            <a:r>
              <a:rPr lang="en-GB" sz="2309" dirty="0">
                <a:solidFill>
                  <a:prstClr val="black"/>
                </a:solidFill>
                <a:latin typeface="Segoe UI"/>
                <a:cs typeface="Segoe UI"/>
              </a:rPr>
              <a:t>Targeted corporate support for Service Groups.</a:t>
            </a:r>
            <a:endParaRPr lang="en-GB" sz="2309" dirty="0">
              <a:solidFill>
                <a:prstClr val="black"/>
              </a:solidFill>
              <a:latin typeface="Aptos" panose="02110004020202020204"/>
            </a:endParaRPr>
          </a:p>
          <a:p>
            <a:pPr marL="471230" indent="-471230" defTabSz="1075350">
              <a:buFont typeface="Arial"/>
              <a:buChar char="•"/>
              <a:defRPr/>
            </a:pPr>
            <a:r>
              <a:rPr lang="en-GB" sz="2309" dirty="0">
                <a:solidFill>
                  <a:prstClr val="black"/>
                </a:solidFill>
                <a:latin typeface="Segoe UI"/>
                <a:cs typeface="Segoe UI"/>
              </a:rPr>
              <a:t>Review of low‑graded complaints and hot‑clinic approach.</a:t>
            </a:r>
            <a:endParaRPr lang="en-GB" sz="2309" dirty="0">
              <a:solidFill>
                <a:prstClr val="black"/>
              </a:solidFill>
              <a:latin typeface="Aptos" panose="02110004020202020204"/>
            </a:endParaRPr>
          </a:p>
          <a:p>
            <a:pPr marL="471230" indent="-471230" defTabSz="1075350">
              <a:buFont typeface="Arial"/>
              <a:buChar char="•"/>
              <a:defRPr/>
            </a:pPr>
            <a:r>
              <a:rPr lang="en-GB" sz="2309" dirty="0">
                <a:solidFill>
                  <a:prstClr val="black"/>
                </a:solidFill>
                <a:latin typeface="Segoe UI"/>
                <a:cs typeface="Segoe UI"/>
              </a:rPr>
              <a:t>Corporate oversight of long‑running complaints.</a:t>
            </a:r>
            <a:endParaRPr lang="en-GB" sz="2309" dirty="0">
              <a:solidFill>
                <a:prstClr val="black"/>
              </a:solidFill>
              <a:latin typeface="Aptos" panose="02110004020202020204"/>
            </a:endParaRPr>
          </a:p>
          <a:p>
            <a:pPr defTabSz="1075350">
              <a:defRPr/>
            </a:pPr>
            <a:endParaRPr lang="en-US" sz="2968" dirty="0">
              <a:solidFill>
                <a:prstClr val="black"/>
              </a:solidFill>
              <a:latin typeface="Aptos" panose="02110004020202020204"/>
            </a:endParaRPr>
          </a:p>
          <a:p>
            <a:pPr defTabSz="1075350">
              <a:defRPr/>
            </a:pPr>
            <a:r>
              <a:rPr lang="en-GB" sz="2309" b="1" dirty="0">
                <a:solidFill>
                  <a:prstClr val="black"/>
                </a:solidFill>
                <a:latin typeface="Aptos" panose="02110004020202020204"/>
              </a:rPr>
              <a:t>What do we expect to see change and when?</a:t>
            </a:r>
          </a:p>
          <a:p>
            <a:pPr marL="471230" indent="-471230" defTabSz="1075350">
              <a:buFont typeface="Arial"/>
              <a:buChar char="•"/>
              <a:defRPr/>
            </a:pPr>
            <a:r>
              <a:rPr lang="en-GB" sz="2309" dirty="0">
                <a:solidFill>
                  <a:prstClr val="black"/>
                </a:solidFill>
                <a:latin typeface="Segoe UI"/>
                <a:cs typeface="Segoe UI"/>
              </a:rPr>
              <a:t>Earlier engagement with complainants (immediate).</a:t>
            </a:r>
            <a:endParaRPr lang="en-GB" sz="2309" dirty="0">
              <a:solidFill>
                <a:prstClr val="black"/>
              </a:solidFill>
              <a:latin typeface="Aptos" panose="02110004020202020204"/>
            </a:endParaRPr>
          </a:p>
          <a:p>
            <a:pPr marL="471230" indent="-471230" defTabSz="1075350">
              <a:buFont typeface="Arial"/>
              <a:buChar char="•"/>
              <a:defRPr/>
            </a:pPr>
            <a:r>
              <a:rPr lang="en-GB" sz="2309" dirty="0">
                <a:solidFill>
                  <a:prstClr val="black"/>
                </a:solidFill>
                <a:latin typeface="Segoe UI"/>
                <a:cs typeface="Segoe UI"/>
              </a:rPr>
              <a:t>More prompt and empathetic complaint handling (short term).</a:t>
            </a:r>
            <a:endParaRPr lang="en-GB" sz="2309" dirty="0">
              <a:solidFill>
                <a:prstClr val="black"/>
              </a:solidFill>
              <a:latin typeface="Aptos" panose="02110004020202020204"/>
            </a:endParaRPr>
          </a:p>
          <a:p>
            <a:pPr marL="471230" indent="-471230" defTabSz="1075350">
              <a:buFont typeface="Arial"/>
              <a:buChar char="•"/>
              <a:defRPr/>
            </a:pPr>
            <a:r>
              <a:rPr lang="en-GB" sz="2309" dirty="0">
                <a:solidFill>
                  <a:prstClr val="black"/>
                </a:solidFill>
                <a:latin typeface="Segoe UI"/>
                <a:cs typeface="Segoe UI"/>
              </a:rPr>
              <a:t>Reduction in overdue and long‑standing complaints (short–medium term)</a:t>
            </a:r>
            <a:endParaRPr lang="en-GB" sz="2309" dirty="0">
              <a:solidFill>
                <a:prstClr val="black"/>
              </a:solidFill>
              <a:latin typeface="Aptos" panose="02110004020202020204"/>
            </a:endParaRPr>
          </a:p>
        </p:txBody>
      </p:sp>
      <p:sp>
        <p:nvSpPr>
          <p:cNvPr id="11" name="TextBox 10">
            <a:extLst>
              <a:ext uri="{FF2B5EF4-FFF2-40B4-BE49-F238E27FC236}">
                <a16:creationId xmlns:a16="http://schemas.microsoft.com/office/drawing/2014/main" id="{FAAE5C29-7FB9-2613-140B-5E8C76186011}"/>
              </a:ext>
            </a:extLst>
          </p:cNvPr>
          <p:cNvSpPr txBox="1"/>
          <p:nvPr/>
        </p:nvSpPr>
        <p:spPr>
          <a:xfrm>
            <a:off x="8856713" y="9183398"/>
            <a:ext cx="10353626" cy="736014"/>
          </a:xfrm>
          <a:prstGeom prst="rect">
            <a:avLst/>
          </a:prstGeom>
          <a:noFill/>
        </p:spPr>
        <p:txBody>
          <a:bodyPr wrap="square" lIns="150791" tIns="75396" rIns="150791" bIns="75396" rtlCol="0" anchor="t">
            <a:spAutoFit/>
          </a:bodyPr>
          <a:lstStyle/>
          <a:p>
            <a:pPr algn="just" defTabSz="1507937"/>
            <a:r>
              <a:rPr lang="en-GB" sz="1814" b="1" i="1" dirty="0">
                <a:solidFill>
                  <a:prstClr val="black"/>
                </a:solidFill>
                <a:latin typeface="Segoe UI"/>
                <a:cs typeface="Segoe UI"/>
              </a:rPr>
              <a:t>Note:</a:t>
            </a:r>
            <a:r>
              <a:rPr lang="en-GB" sz="1814" i="1" dirty="0">
                <a:solidFill>
                  <a:prstClr val="black"/>
                </a:solidFill>
                <a:latin typeface="Segoe UI"/>
                <a:cs typeface="Segoe UI"/>
              </a:rPr>
              <a:t> February and March data are incomplete due to the 30‑working‑day response time frame.</a:t>
            </a:r>
            <a:endParaRPr lang="en-US" sz="2968" i="1" dirty="0">
              <a:solidFill>
                <a:prstClr val="black"/>
              </a:solidFill>
              <a:latin typeface="Aptos" panose="02110004020202020204"/>
            </a:endParaRPr>
          </a:p>
          <a:p>
            <a:pPr algn="just" defTabSz="1507937"/>
            <a:endParaRPr lang="en-GB" sz="1979" b="1" dirty="0">
              <a:solidFill>
                <a:prstClr val="black"/>
              </a:solidFill>
              <a:latin typeface="Aptos" panose="02110004020202020204"/>
            </a:endParaRPr>
          </a:p>
        </p:txBody>
      </p:sp>
      <p:graphicFrame>
        <p:nvGraphicFramePr>
          <p:cNvPr id="7" name="Chart 6">
            <a:extLst>
              <a:ext uri="{FF2B5EF4-FFF2-40B4-BE49-F238E27FC236}">
                <a16:creationId xmlns:a16="http://schemas.microsoft.com/office/drawing/2014/main" id="{9E327431-7F93-2815-DC76-8A1E05153323}"/>
              </a:ext>
            </a:extLst>
          </p:cNvPr>
          <p:cNvGraphicFramePr>
            <a:graphicFrameLocks/>
          </p:cNvGraphicFramePr>
          <p:nvPr/>
        </p:nvGraphicFramePr>
        <p:xfrm>
          <a:off x="7417261" y="753915"/>
          <a:ext cx="6368889" cy="36750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67BE243A-4806-13D7-6CE9-90E709DD6179}"/>
              </a:ext>
            </a:extLst>
          </p:cNvPr>
          <p:cNvGraphicFramePr>
            <a:graphicFrameLocks/>
          </p:cNvGraphicFramePr>
          <p:nvPr/>
        </p:nvGraphicFramePr>
        <p:xfrm>
          <a:off x="13542618" y="1141752"/>
          <a:ext cx="6308559" cy="295433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A088AB4D-D584-88A6-0E5A-1868E5C57FF1}"/>
              </a:ext>
            </a:extLst>
          </p:cNvPr>
          <p:cNvGraphicFramePr>
            <a:graphicFrameLocks/>
          </p:cNvGraphicFramePr>
          <p:nvPr/>
        </p:nvGraphicFramePr>
        <p:xfrm>
          <a:off x="7483759" y="5036620"/>
          <a:ext cx="5711052" cy="353910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02B341D2-2FC7-0416-B3F3-8C876150248A}"/>
              </a:ext>
            </a:extLst>
          </p:cNvPr>
          <p:cNvGraphicFramePr>
            <a:graphicFrameLocks/>
          </p:cNvGraphicFramePr>
          <p:nvPr/>
        </p:nvGraphicFramePr>
        <p:xfrm>
          <a:off x="13801327" y="5359007"/>
          <a:ext cx="6319633" cy="3179756"/>
        </p:xfrm>
        <a:graphic>
          <a:graphicData uri="http://schemas.openxmlformats.org/drawingml/2006/chart">
            <c:chart xmlns:c="http://schemas.openxmlformats.org/drawingml/2006/chart" xmlns:r="http://schemas.openxmlformats.org/officeDocument/2006/relationships" r:id="rId6"/>
          </a:graphicData>
        </a:graphic>
      </p:graphicFrame>
      <p:sp>
        <p:nvSpPr>
          <p:cNvPr id="3" name="TextBox 2">
            <a:extLst>
              <a:ext uri="{FF2B5EF4-FFF2-40B4-BE49-F238E27FC236}">
                <a16:creationId xmlns:a16="http://schemas.microsoft.com/office/drawing/2014/main" id="{DD09E4C9-D07C-CDFF-FAA3-4762C850D802}"/>
              </a:ext>
            </a:extLst>
          </p:cNvPr>
          <p:cNvSpPr txBox="1"/>
          <p:nvPr/>
        </p:nvSpPr>
        <p:spPr>
          <a:xfrm>
            <a:off x="0" y="0"/>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Complaints </a:t>
            </a:r>
          </a:p>
        </p:txBody>
      </p:sp>
    </p:spTree>
    <p:extLst>
      <p:ext uri="{BB962C8B-B14F-4D97-AF65-F5344CB8AC3E}">
        <p14:creationId xmlns:p14="http://schemas.microsoft.com/office/powerpoint/2010/main" val="2900574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ack background with blue text&#10;&#10;Description automatically generated">
            <a:extLst>
              <a:ext uri="{FF2B5EF4-FFF2-40B4-BE49-F238E27FC236}">
                <a16:creationId xmlns:a16="http://schemas.microsoft.com/office/drawing/2014/main" id="{77635712-E715-2BDF-052D-CF3FD270B9ED}"/>
              </a:ext>
            </a:extLst>
          </p:cNvPr>
          <p:cNvPicPr>
            <a:picLocks noChangeAspect="1"/>
          </p:cNvPicPr>
          <p:nvPr/>
        </p:nvPicPr>
        <p:blipFill>
          <a:blip r:embed="rId3"/>
          <a:stretch>
            <a:fillRect/>
          </a:stretch>
        </p:blipFill>
        <p:spPr>
          <a:xfrm>
            <a:off x="16247330" y="10470801"/>
            <a:ext cx="3690672" cy="783046"/>
          </a:xfrm>
          <a:prstGeom prst="rect">
            <a:avLst/>
          </a:prstGeom>
        </p:spPr>
      </p:pic>
      <p:sp>
        <p:nvSpPr>
          <p:cNvPr id="5" name="Content Placeholder 2">
            <a:extLst>
              <a:ext uri="{FF2B5EF4-FFF2-40B4-BE49-F238E27FC236}">
                <a16:creationId xmlns:a16="http://schemas.microsoft.com/office/drawing/2014/main" id="{63526F23-AF7E-948A-C82D-90EB383145A7}"/>
              </a:ext>
            </a:extLst>
          </p:cNvPr>
          <p:cNvSpPr txBox="1">
            <a:spLocks/>
          </p:cNvSpPr>
          <p:nvPr/>
        </p:nvSpPr>
        <p:spPr>
          <a:xfrm>
            <a:off x="635796" y="1848409"/>
            <a:ext cx="18561049" cy="7921067"/>
          </a:xfrm>
          <a:prstGeom prst="rect">
            <a:avLst/>
          </a:prstGeom>
        </p:spPr>
        <p:txBody>
          <a:bodyPr>
            <a:normAutofit/>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defTabSz="914413">
              <a:defRPr/>
            </a:pPr>
            <a:endParaRPr lang="en-GB" sz="2800" kern="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754B9F0-21D9-5966-A529-E4824F27F6FA}"/>
              </a:ext>
            </a:extLst>
          </p:cNvPr>
          <p:cNvSpPr txBox="1"/>
          <p:nvPr/>
        </p:nvSpPr>
        <p:spPr>
          <a:xfrm>
            <a:off x="14312847" y="1089529"/>
            <a:ext cx="5452566" cy="9289381"/>
          </a:xfrm>
          <a:prstGeom prst="rect">
            <a:avLst/>
          </a:prstGeom>
          <a:solidFill>
            <a:schemeClr val="tx2">
              <a:lumMod val="10000"/>
              <a:lumOff val="90000"/>
            </a:schemeClr>
          </a:solidFill>
          <a:ln>
            <a:solidFill>
              <a:srgbClr val="4472C4"/>
            </a:solidFill>
          </a:ln>
        </p:spPr>
        <p:txBody>
          <a:bodyPr wrap="square" lIns="150791" tIns="75396" rIns="150791" bIns="75396" anchor="t">
            <a:spAutoFit/>
          </a:bodyPr>
          <a:lstStyle/>
          <a:p>
            <a:pPr defTabSz="1075350">
              <a:defRPr/>
            </a:pPr>
            <a:r>
              <a:rPr lang="en-GB" sz="1979" b="1">
                <a:solidFill>
                  <a:prstClr val="black"/>
                </a:solidFill>
                <a:latin typeface="Arial"/>
                <a:cs typeface="Arial"/>
              </a:rPr>
              <a:t>What is the data telling us?</a:t>
            </a:r>
          </a:p>
          <a:p>
            <a:pPr marL="282738" indent="-282738" algn="just" defTabSz="1075350">
              <a:buFont typeface="Arial" panose="020B0604020202020204" pitchFamily="34" charset="0"/>
              <a:buChar char="•"/>
              <a:defRPr/>
            </a:pPr>
            <a:r>
              <a:rPr lang="en-GB" sz="1979">
                <a:solidFill>
                  <a:prstClr val="black"/>
                </a:solidFill>
                <a:latin typeface="Arial"/>
                <a:cs typeface="Arial"/>
              </a:rPr>
              <a:t>Swansea Bay UHB’s overall satisfaction score maintains above of 90%</a:t>
            </a:r>
          </a:p>
          <a:p>
            <a:pPr marL="282738" indent="-282738" algn="just" defTabSz="1075350">
              <a:buFont typeface="Arial" panose="020B0604020202020204" pitchFamily="34" charset="0"/>
              <a:buChar char="•"/>
              <a:defRPr/>
            </a:pPr>
            <a:r>
              <a:rPr lang="en-GB" sz="1979">
                <a:solidFill>
                  <a:prstClr val="black"/>
                </a:solidFill>
                <a:latin typeface="Arial"/>
                <a:cs typeface="Arial"/>
              </a:rPr>
              <a:t>All service group satisfaction scores at 90% or above</a:t>
            </a:r>
          </a:p>
          <a:p>
            <a:pPr marL="282738" indent="-282738" algn="just" defTabSz="1075350">
              <a:buFont typeface="Arial" panose="020B0604020202020204" pitchFamily="34" charset="0"/>
              <a:buChar char="•"/>
              <a:defRPr/>
            </a:pPr>
            <a:r>
              <a:rPr lang="en-GB" sz="1979">
                <a:solidFill>
                  <a:prstClr val="black"/>
                </a:solidFill>
                <a:latin typeface="Arial"/>
                <a:cs typeface="Arial"/>
              </a:rPr>
              <a:t>Graph 3 – Highlights wards/clinics achieving scores above 100%, based on more than 30 responses.. </a:t>
            </a:r>
          </a:p>
          <a:p>
            <a:pPr marL="282738" indent="-282738" algn="just" defTabSz="1075350">
              <a:buFont typeface="Arial" panose="020B0604020202020204" pitchFamily="34" charset="0"/>
              <a:buChar char="•"/>
              <a:defRPr/>
            </a:pPr>
            <a:r>
              <a:rPr lang="en-GB" sz="1979">
                <a:solidFill>
                  <a:prstClr val="black"/>
                </a:solidFill>
                <a:latin typeface="Arial"/>
                <a:cs typeface="Arial"/>
              </a:rPr>
              <a:t>Graph 4 – Identifies the wards/clinics with the lowest satisfaction percentages</a:t>
            </a:r>
          </a:p>
          <a:p>
            <a:pPr algn="just" defTabSz="1075350">
              <a:defRPr/>
            </a:pPr>
            <a:endParaRPr lang="en-GB" sz="1979" b="1">
              <a:solidFill>
                <a:prstClr val="black"/>
              </a:solidFill>
              <a:latin typeface="Arial" panose="020B0604020202020204" pitchFamily="34" charset="0"/>
              <a:cs typeface="Arial" panose="020B0604020202020204" pitchFamily="34" charset="0"/>
            </a:endParaRPr>
          </a:p>
          <a:p>
            <a:pPr algn="just" defTabSz="1075350">
              <a:defRPr/>
            </a:pPr>
            <a:r>
              <a:rPr lang="en-GB" sz="1979" b="1">
                <a:solidFill>
                  <a:prstClr val="black"/>
                </a:solidFill>
                <a:latin typeface="Arial"/>
                <a:cs typeface="Arial"/>
              </a:rPr>
              <a:t>What are we doing about it?</a:t>
            </a:r>
          </a:p>
          <a:p>
            <a:pPr algn="just" defTabSz="1075350">
              <a:buFont typeface="Arial" panose="020B0604020202020204" pitchFamily="34" charset="0"/>
              <a:buChar char="•"/>
              <a:defRPr/>
            </a:pPr>
            <a:r>
              <a:rPr lang="en-GB" sz="1979">
                <a:solidFill>
                  <a:prstClr val="black"/>
                </a:solidFill>
                <a:latin typeface="Arial"/>
                <a:cs typeface="Arial"/>
              </a:rPr>
              <a:t>Weekly feedback summaries sent to Service Group Leads to support action on low scores and recognise positive feedback.</a:t>
            </a:r>
          </a:p>
          <a:p>
            <a:pPr algn="just" defTabSz="1075350">
              <a:buFont typeface="Arial" panose="020B0604020202020204" pitchFamily="34" charset="0"/>
              <a:buChar char="•"/>
              <a:defRPr/>
            </a:pPr>
            <a:r>
              <a:rPr lang="en-GB" sz="1979">
                <a:solidFill>
                  <a:prstClr val="black"/>
                </a:solidFill>
                <a:latin typeface="Arial"/>
                <a:cs typeface="Arial"/>
              </a:rPr>
              <a:t>Regular drop‑in sessions to support teams in using Civica and responding to feedback.</a:t>
            </a:r>
          </a:p>
          <a:p>
            <a:pPr algn="just" defTabSz="1075350">
              <a:buFont typeface="Arial" panose="020B0604020202020204" pitchFamily="34" charset="0"/>
              <a:buChar char="•"/>
              <a:defRPr/>
            </a:pPr>
            <a:r>
              <a:rPr lang="en-GB" sz="1979">
                <a:solidFill>
                  <a:prstClr val="black"/>
                </a:solidFill>
                <a:latin typeface="Arial"/>
                <a:cs typeface="Arial"/>
              </a:rPr>
              <a:t>Very poor and poor alerts trigger the Action Manager, tracking actions within Civica and overseen by PALS and Quality &amp; Safety.</a:t>
            </a:r>
          </a:p>
          <a:p>
            <a:pPr algn="just" defTabSz="1075350">
              <a:defRPr/>
            </a:pPr>
            <a:endParaRPr lang="en-GB" sz="1979" b="1">
              <a:solidFill>
                <a:prstClr val="black"/>
              </a:solidFill>
              <a:latin typeface="Arial"/>
              <a:cs typeface="Arial"/>
            </a:endParaRPr>
          </a:p>
          <a:p>
            <a:pPr algn="just" defTabSz="1075350">
              <a:defRPr/>
            </a:pPr>
            <a:r>
              <a:rPr lang="en-GB" sz="1979" b="1">
                <a:solidFill>
                  <a:prstClr val="black"/>
                </a:solidFill>
                <a:latin typeface="Arial"/>
                <a:cs typeface="Arial"/>
              </a:rPr>
              <a:t>What do we expect to change?</a:t>
            </a:r>
          </a:p>
          <a:p>
            <a:pPr algn="just" defTabSz="1075350">
              <a:buFont typeface="Arial" panose="020B0604020202020204" pitchFamily="34" charset="0"/>
              <a:buChar char="•"/>
              <a:defRPr/>
            </a:pPr>
            <a:r>
              <a:rPr lang="en-GB" sz="1979">
                <a:solidFill>
                  <a:prstClr val="black"/>
                </a:solidFill>
                <a:latin typeface="Arial"/>
                <a:cs typeface="Arial"/>
              </a:rPr>
              <a:t>Departments to take ownership of low feedback scores.</a:t>
            </a:r>
          </a:p>
          <a:p>
            <a:pPr algn="just" defTabSz="1075350">
              <a:buFont typeface="Arial" panose="020B0604020202020204" pitchFamily="34" charset="0"/>
              <a:buChar char="•"/>
              <a:defRPr/>
            </a:pPr>
            <a:r>
              <a:rPr lang="en-GB" sz="1979">
                <a:solidFill>
                  <a:prstClr val="black"/>
                </a:solidFill>
                <a:latin typeface="Arial"/>
                <a:cs typeface="Arial"/>
              </a:rPr>
              <a:t>Departments to implement improvement actions based on feedback received.</a:t>
            </a:r>
          </a:p>
          <a:p>
            <a:pPr algn="just" defTabSz="1075350">
              <a:buFont typeface="Arial" panose="020B0604020202020204" pitchFamily="34" charset="0"/>
              <a:buChar char="•"/>
              <a:defRPr/>
            </a:pPr>
            <a:r>
              <a:rPr lang="en-GB" sz="1979">
                <a:solidFill>
                  <a:prstClr val="black"/>
                </a:solidFill>
                <a:latin typeface="Arial"/>
                <a:cs typeface="Arial"/>
              </a:rPr>
              <a:t>Corporate team to issue timely alerts for low scores.</a:t>
            </a:r>
          </a:p>
          <a:p>
            <a:pPr algn="just" defTabSz="1075350">
              <a:buFont typeface="Arial" panose="020B0604020202020204" pitchFamily="34" charset="0"/>
              <a:buChar char="•"/>
              <a:defRPr/>
            </a:pPr>
            <a:r>
              <a:rPr lang="en-GB" sz="1979">
                <a:solidFill>
                  <a:prstClr val="black"/>
                </a:solidFill>
                <a:latin typeface="Arial"/>
                <a:cs typeface="Arial"/>
              </a:rPr>
              <a:t>Corporate team to provide weekly comment reports to support improvement activity.</a:t>
            </a:r>
          </a:p>
        </p:txBody>
      </p:sp>
      <p:pic>
        <p:nvPicPr>
          <p:cNvPr id="9" name="Picture 1">
            <a:extLst>
              <a:ext uri="{FF2B5EF4-FFF2-40B4-BE49-F238E27FC236}">
                <a16:creationId xmlns:a16="http://schemas.microsoft.com/office/drawing/2014/main" id="{7DC2B18E-3052-9188-898A-BC9F5D8BAB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459" y="1872570"/>
            <a:ext cx="6880486" cy="385602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5550C1D9-85BA-BE63-C312-880E8F6DDA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899" y="6614997"/>
            <a:ext cx="6870567" cy="383781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a:extLst>
              <a:ext uri="{FF2B5EF4-FFF2-40B4-BE49-F238E27FC236}">
                <a16:creationId xmlns:a16="http://schemas.microsoft.com/office/drawing/2014/main" id="{0C11D56F-DFBD-3F61-25D0-F2D8C99723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94945" y="1854092"/>
            <a:ext cx="6916100" cy="38745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5">
            <a:extLst>
              <a:ext uri="{FF2B5EF4-FFF2-40B4-BE49-F238E27FC236}">
                <a16:creationId xmlns:a16="http://schemas.microsoft.com/office/drawing/2014/main" id="{4F2344B5-CC05-87F6-35B5-9EBD9A35C5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39809" y="6630377"/>
            <a:ext cx="6849482" cy="384091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C88A885-4B33-61D3-75B8-AC1EE43DE1F8}"/>
              </a:ext>
            </a:extLst>
          </p:cNvPr>
          <p:cNvSpPr txBox="1"/>
          <p:nvPr/>
        </p:nvSpPr>
        <p:spPr>
          <a:xfrm>
            <a:off x="11974612" y="5593798"/>
            <a:ext cx="1400733" cy="456835"/>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979" i="1">
                <a:solidFill>
                  <a:prstClr val="black"/>
                </a:solidFill>
                <a:latin typeface="Aptos" panose="02110004020202020204"/>
              </a:rPr>
              <a:t>Graph 3</a:t>
            </a:r>
          </a:p>
        </p:txBody>
      </p:sp>
      <p:sp>
        <p:nvSpPr>
          <p:cNvPr id="6" name="TextBox 5">
            <a:extLst>
              <a:ext uri="{FF2B5EF4-FFF2-40B4-BE49-F238E27FC236}">
                <a16:creationId xmlns:a16="http://schemas.microsoft.com/office/drawing/2014/main" id="{4C242E53-5C79-0342-B0B9-F00AC57CE1B5}"/>
              </a:ext>
            </a:extLst>
          </p:cNvPr>
          <p:cNvSpPr txBox="1"/>
          <p:nvPr/>
        </p:nvSpPr>
        <p:spPr>
          <a:xfrm>
            <a:off x="11974612" y="10250587"/>
            <a:ext cx="1400733" cy="456835"/>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pPr defTabSz="1507937"/>
            <a:r>
              <a:rPr lang="en-GB" sz="1979" i="1">
                <a:solidFill>
                  <a:prstClr val="black"/>
                </a:solidFill>
                <a:latin typeface="Aptos" panose="02110004020202020204"/>
              </a:rPr>
              <a:t>Graph 4</a:t>
            </a:r>
          </a:p>
        </p:txBody>
      </p:sp>
      <p:sp>
        <p:nvSpPr>
          <p:cNvPr id="11" name="TextBox 10">
            <a:extLst>
              <a:ext uri="{FF2B5EF4-FFF2-40B4-BE49-F238E27FC236}">
                <a16:creationId xmlns:a16="http://schemas.microsoft.com/office/drawing/2014/main" id="{A084CD48-F7C9-3DFF-EB32-3C4543FE9331}"/>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b="1" dirty="0">
                <a:solidFill>
                  <a:schemeClr val="bg1"/>
                </a:solidFill>
                <a:latin typeface="Arial Black"/>
              </a:rPr>
              <a:t>Patient Experience</a:t>
            </a:r>
            <a:r>
              <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24036023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1467" y="158615"/>
            <a:ext cx="17341003" cy="2185952"/>
          </a:xfrm>
        </p:spPr>
        <p:txBody>
          <a:bodyPr>
            <a:normAutofit/>
          </a:bodyPr>
          <a:lstStyle/>
          <a:p>
            <a:endParaRPr sz="3958" dirty="0">
              <a:latin typeface="Arial Black"/>
            </a:endParaRPr>
          </a:p>
          <a:p>
            <a:endParaRPr sz="3958" dirty="0"/>
          </a:p>
        </p:txBody>
      </p:sp>
      <p:graphicFrame>
        <p:nvGraphicFramePr>
          <p:cNvPr id="26" name="Table 25">
            <a:extLst>
              <a:ext uri="{FF2B5EF4-FFF2-40B4-BE49-F238E27FC236}">
                <a16:creationId xmlns:a16="http://schemas.microsoft.com/office/drawing/2014/main" id="{51205F2B-1A7C-19D8-9215-C02C596C77F6}"/>
              </a:ext>
            </a:extLst>
          </p:cNvPr>
          <p:cNvGraphicFramePr>
            <a:graphicFrameLocks noGrp="1"/>
          </p:cNvGraphicFramePr>
          <p:nvPr>
            <p:extLst>
              <p:ext uri="{D42A27DB-BD31-4B8C-83A1-F6EECF244321}">
                <p14:modId xmlns:p14="http://schemas.microsoft.com/office/powerpoint/2010/main" val="3395471951"/>
              </p:ext>
            </p:extLst>
          </p:nvPr>
        </p:nvGraphicFramePr>
        <p:xfrm>
          <a:off x="1271467" y="1286516"/>
          <a:ext cx="17341003" cy="7970520"/>
        </p:xfrm>
        <a:graphic>
          <a:graphicData uri="http://schemas.openxmlformats.org/drawingml/2006/table">
            <a:tbl>
              <a:tblPr firstRow="1" bandRow="1">
                <a:tableStyleId>{5C22544A-7EE6-4342-B048-85BDC9FD1C3A}</a:tableStyleId>
              </a:tblPr>
              <a:tblGrid>
                <a:gridCol w="5578922">
                  <a:extLst>
                    <a:ext uri="{9D8B030D-6E8A-4147-A177-3AD203B41FA5}">
                      <a16:colId xmlns:a16="http://schemas.microsoft.com/office/drawing/2014/main" val="4012852217"/>
                    </a:ext>
                  </a:extLst>
                </a:gridCol>
                <a:gridCol w="11762081">
                  <a:extLst>
                    <a:ext uri="{9D8B030D-6E8A-4147-A177-3AD203B41FA5}">
                      <a16:colId xmlns:a16="http://schemas.microsoft.com/office/drawing/2014/main" val="1616615399"/>
                    </a:ext>
                  </a:extLst>
                </a:gridCol>
              </a:tblGrid>
              <a:tr h="206302">
                <a:tc>
                  <a:txBody>
                    <a:bodyPr/>
                    <a:lstStyle/>
                    <a:p>
                      <a:r>
                        <a:rPr lang="en-GB" sz="3600" dirty="0"/>
                        <a:t>Theme</a:t>
                      </a:r>
                    </a:p>
                  </a:txBody>
                  <a:tcPr marL="150791" marR="150791" marT="75396" marB="75396"/>
                </a:tc>
                <a:tc>
                  <a:txBody>
                    <a:bodyPr/>
                    <a:lstStyle/>
                    <a:p>
                      <a:r>
                        <a:rPr lang="en-GB" sz="3600" dirty="0"/>
                        <a:t>Mitigation</a:t>
                      </a:r>
                    </a:p>
                  </a:txBody>
                  <a:tcPr marL="150791" marR="150791" marT="75396" marB="75396"/>
                </a:tc>
                <a:extLst>
                  <a:ext uri="{0D108BD9-81ED-4DB2-BD59-A6C34878D82A}">
                    <a16:rowId xmlns:a16="http://schemas.microsoft.com/office/drawing/2014/main" val="2404389162"/>
                  </a:ext>
                </a:extLst>
              </a:tr>
              <a:tr h="1330602">
                <a:tc>
                  <a:txBody>
                    <a:bodyPr/>
                    <a:lstStyle/>
                    <a:p>
                      <a:pPr lvl="0">
                        <a:buNone/>
                      </a:pPr>
                      <a:r>
                        <a:rPr lang="en-GB" sz="2000" dirty="0">
                          <a:latin typeface="Verdana" panose="020B0604030504040204" pitchFamily="34" charset="0"/>
                          <a:ea typeface="Verdana" panose="020B0604030504040204" pitchFamily="34" charset="0"/>
                        </a:rPr>
                        <a:t>Communication (staff attitude,  and behaviours)</a:t>
                      </a:r>
                    </a:p>
                  </a:txBody>
                  <a:tcPr marL="150791" marR="150791" marT="75396" marB="75396"/>
                </a:tc>
                <a:tc>
                  <a:txBody>
                    <a:bodyPr/>
                    <a:lstStyle/>
                    <a:p>
                      <a:pPr lvl="0">
                        <a:buNone/>
                      </a:pPr>
                      <a:r>
                        <a:rPr lang="en-US" sz="2000" b="0" i="0" u="none" strike="noStrike" noProof="0" dirty="0">
                          <a:solidFill>
                            <a:srgbClr val="000000"/>
                          </a:solidFill>
                          <a:latin typeface="Verdana" panose="020B0604030504040204" pitchFamily="34" charset="0"/>
                          <a:ea typeface="Verdana" panose="020B0604030504040204" pitchFamily="34" charset="0"/>
                        </a:rPr>
                        <a:t>Improved communication quality through clearer correspondence, strengthened MDT handovers and compassionate communication standards.</a:t>
                      </a:r>
                      <a:endParaRPr lang="en-US" sz="2000" dirty="0">
                        <a:latin typeface="Verdana" panose="020B0604030504040204" pitchFamily="34" charset="0"/>
                        <a:ea typeface="Verdana" panose="020B0604030504040204" pitchFamily="34" charset="0"/>
                      </a:endParaRPr>
                    </a:p>
                  </a:txBody>
                  <a:tcPr marL="150791" marR="150791" marT="75396" marB="75396"/>
                </a:tc>
                <a:extLst>
                  <a:ext uri="{0D108BD9-81ED-4DB2-BD59-A6C34878D82A}">
                    <a16:rowId xmlns:a16="http://schemas.microsoft.com/office/drawing/2014/main" val="2282015727"/>
                  </a:ext>
                </a:extLst>
              </a:tr>
              <a:tr h="1047182">
                <a:tc>
                  <a:txBody>
                    <a:bodyPr/>
                    <a:lstStyle/>
                    <a:p>
                      <a:pPr lvl="0">
                        <a:buNone/>
                      </a:pPr>
                      <a:r>
                        <a:rPr lang="en-GB" sz="2000" dirty="0">
                          <a:latin typeface="Verdana" panose="020B0604030504040204" pitchFamily="34" charset="0"/>
                          <a:ea typeface="Verdana" panose="020B0604030504040204" pitchFamily="34" charset="0"/>
                        </a:rPr>
                        <a:t>Communication (lack of information) </a:t>
                      </a:r>
                    </a:p>
                  </a:txBody>
                  <a:tcPr marL="150791" marR="150791" marT="75396" marB="75396"/>
                </a:tc>
                <a:tc>
                  <a:txBody>
                    <a:bodyPr/>
                    <a:lstStyle/>
                    <a:p>
                      <a:pPr lvl="0">
                        <a:buNone/>
                      </a:pPr>
                      <a:r>
                        <a:rPr lang="en-US" sz="2000" b="0" i="0" u="none" strike="noStrike" noProof="0">
                          <a:solidFill>
                            <a:srgbClr val="000000"/>
                          </a:solidFill>
                          <a:latin typeface="Verdana" panose="020B0604030504040204" pitchFamily="34" charset="0"/>
                          <a:ea typeface="Verdana" panose="020B0604030504040204" pitchFamily="34" charset="0"/>
                        </a:rPr>
                        <a:t>Targeted actions to improve access and inclusivity, including signage, information quality and non‑digital engagement.</a:t>
                      </a:r>
                      <a:endParaRPr lang="en-US" sz="2000">
                        <a:latin typeface="Verdana" panose="020B0604030504040204" pitchFamily="34" charset="0"/>
                        <a:ea typeface="Verdana" panose="020B0604030504040204" pitchFamily="34" charset="0"/>
                      </a:endParaRPr>
                    </a:p>
                  </a:txBody>
                  <a:tcPr marL="150791" marR="150791" marT="75396" marB="75396"/>
                </a:tc>
                <a:extLst>
                  <a:ext uri="{0D108BD9-81ED-4DB2-BD59-A6C34878D82A}">
                    <a16:rowId xmlns:a16="http://schemas.microsoft.com/office/drawing/2014/main" val="55107377"/>
                  </a:ext>
                </a:extLst>
              </a:tr>
              <a:tr h="1528890">
                <a:tc>
                  <a:txBody>
                    <a:bodyPr/>
                    <a:lstStyle/>
                    <a:p>
                      <a:pPr lvl="0">
                        <a:buNone/>
                      </a:pPr>
                      <a:r>
                        <a:rPr lang="en-GB" sz="2000" dirty="0">
                          <a:latin typeface="Verdana" panose="020B0604030504040204" pitchFamily="34" charset="0"/>
                          <a:ea typeface="Verdana" panose="020B0604030504040204" pitchFamily="34" charset="0"/>
                        </a:rPr>
                        <a:t>Waiting Times (Delays and uncertainty increasing anxiety and distress)</a:t>
                      </a:r>
                    </a:p>
                  </a:txBody>
                  <a:tcPr marL="150791" marR="150791" marT="75396" marB="75396"/>
                </a:tc>
                <a:tc>
                  <a:txBody>
                    <a:bodyPr/>
                    <a:lstStyle/>
                    <a:p>
                      <a:pPr lvl="0">
                        <a:buNone/>
                      </a:pPr>
                      <a:r>
                        <a:rPr lang="en-US" sz="2000" b="0" i="0" u="none" strike="noStrike" noProof="0">
                          <a:solidFill>
                            <a:srgbClr val="000000"/>
                          </a:solidFill>
                          <a:latin typeface="Verdana" panose="020B0604030504040204" pitchFamily="34" charset="0"/>
                          <a:ea typeface="Verdana" panose="020B0604030504040204" pitchFamily="34" charset="0"/>
                        </a:rPr>
                        <a:t>System‑wide focus on supporting people waiting for care, safer waiting and deconditioning prevention.</a:t>
                      </a:r>
                      <a:endParaRPr lang="en-US" sz="2000">
                        <a:latin typeface="Verdana" panose="020B0604030504040204" pitchFamily="34" charset="0"/>
                        <a:ea typeface="Verdana" panose="020B0604030504040204" pitchFamily="34" charset="0"/>
                      </a:endParaRPr>
                    </a:p>
                  </a:txBody>
                  <a:tcPr marL="150791" marR="150791" marT="75396" marB="75396"/>
                </a:tc>
                <a:extLst>
                  <a:ext uri="{0D108BD9-81ED-4DB2-BD59-A6C34878D82A}">
                    <a16:rowId xmlns:a16="http://schemas.microsoft.com/office/drawing/2014/main" val="2287294396"/>
                  </a:ext>
                </a:extLst>
              </a:tr>
              <a:tr h="1539974">
                <a:tc>
                  <a:txBody>
                    <a:bodyPr/>
                    <a:lstStyle/>
                    <a:p>
                      <a:pPr lvl="0">
                        <a:buNone/>
                      </a:pPr>
                      <a:r>
                        <a:rPr lang="en-GB" sz="2000" dirty="0">
                          <a:latin typeface="Verdana" panose="020B0604030504040204" pitchFamily="34" charset="0"/>
                          <a:ea typeface="Verdana" panose="020B0604030504040204" pitchFamily="34" charset="0"/>
                        </a:rPr>
                        <a:t>Inequity of voice (older persons, neurodiversity, child and young people, cognitive impairment) </a:t>
                      </a:r>
                    </a:p>
                  </a:txBody>
                  <a:tcPr marL="150791" marR="150791" marT="75396" marB="75396"/>
                </a:tc>
                <a:tc>
                  <a:txBody>
                    <a:bodyPr/>
                    <a:lstStyle/>
                    <a:p>
                      <a:pPr lvl="0">
                        <a:buNone/>
                      </a:pPr>
                      <a:r>
                        <a:rPr lang="en-US" sz="2000" b="0" i="0" u="none" strike="noStrike" noProof="0" dirty="0">
                          <a:solidFill>
                            <a:srgbClr val="000000"/>
                          </a:solidFill>
                          <a:latin typeface="Verdana" panose="020B0604030504040204" pitchFamily="34" charset="0"/>
                          <a:ea typeface="Verdana" panose="020B0604030504040204" pitchFamily="34" charset="0"/>
                        </a:rPr>
                        <a:t>Targeted actions to improve access and inclusivity, including signage, information quality and non‑digital engagement.</a:t>
                      </a:r>
                      <a:endParaRPr lang="en-US" sz="2000" dirty="0">
                        <a:latin typeface="Verdana" panose="020B0604030504040204" pitchFamily="34" charset="0"/>
                        <a:ea typeface="Verdana" panose="020B0604030504040204" pitchFamily="34" charset="0"/>
                      </a:endParaRPr>
                    </a:p>
                  </a:txBody>
                  <a:tcPr marL="150791" marR="150791" marT="75396" marB="75396"/>
                </a:tc>
                <a:extLst>
                  <a:ext uri="{0D108BD9-81ED-4DB2-BD59-A6C34878D82A}">
                    <a16:rowId xmlns:a16="http://schemas.microsoft.com/office/drawing/2014/main" val="1950870332"/>
                  </a:ext>
                </a:extLst>
              </a:tr>
              <a:tr h="1824440">
                <a:tc>
                  <a:txBody>
                    <a:bodyPr/>
                    <a:lstStyle/>
                    <a:p>
                      <a:pPr lvl="0">
                        <a:buNone/>
                      </a:pPr>
                      <a:r>
                        <a:rPr lang="en-GB" sz="2000" dirty="0">
                          <a:latin typeface="Verdana" panose="020B0604030504040204" pitchFamily="34" charset="0"/>
                          <a:ea typeface="Verdana" panose="020B0604030504040204" pitchFamily="34" charset="0"/>
                        </a:rPr>
                        <a:t>Compliments – High levels reflecting kindness, professionalism/compassion</a:t>
                      </a:r>
                    </a:p>
                  </a:txBody>
                  <a:tcPr marL="150791" marR="150791" marT="75396" marB="75396"/>
                </a:tc>
                <a:tc>
                  <a:txBody>
                    <a:bodyPr/>
                    <a:lstStyle/>
                    <a:p>
                      <a:pPr lvl="0">
                        <a:buNone/>
                      </a:pPr>
                      <a:r>
                        <a:rPr lang="en-US" sz="2000" b="0" i="0" u="none" strike="noStrike" noProof="0" dirty="0">
                          <a:solidFill>
                            <a:srgbClr val="000000"/>
                          </a:solidFill>
                          <a:latin typeface="Verdana" panose="020B0604030504040204" pitchFamily="34" charset="0"/>
                          <a:ea typeface="Verdana" panose="020B0604030504040204" pitchFamily="34" charset="0"/>
                        </a:rPr>
                        <a:t>Recognition and celebration embedded, using compliments to support morale and quality improvement.</a:t>
                      </a:r>
                      <a:endParaRPr lang="en-US" sz="2000" dirty="0">
                        <a:latin typeface="Verdana" panose="020B0604030504040204" pitchFamily="34" charset="0"/>
                        <a:ea typeface="Verdana" panose="020B0604030504040204" pitchFamily="34" charset="0"/>
                      </a:endParaRPr>
                    </a:p>
                  </a:txBody>
                  <a:tcPr marL="150791" marR="150791" marT="75396" marB="75396"/>
                </a:tc>
                <a:extLst>
                  <a:ext uri="{0D108BD9-81ED-4DB2-BD59-A6C34878D82A}">
                    <a16:rowId xmlns:a16="http://schemas.microsoft.com/office/drawing/2014/main" val="2692502137"/>
                  </a:ext>
                </a:extLst>
              </a:tr>
            </a:tbl>
          </a:graphicData>
        </a:graphic>
      </p:graphicFrame>
      <p:sp>
        <p:nvSpPr>
          <p:cNvPr id="27" name="TextBox 26">
            <a:extLst>
              <a:ext uri="{FF2B5EF4-FFF2-40B4-BE49-F238E27FC236}">
                <a16:creationId xmlns:a16="http://schemas.microsoft.com/office/drawing/2014/main" id="{A23146E9-C768-01DE-0AD1-700C015452AF}"/>
              </a:ext>
            </a:extLst>
          </p:cNvPr>
          <p:cNvSpPr txBox="1"/>
          <p:nvPr/>
        </p:nvSpPr>
        <p:spPr>
          <a:xfrm>
            <a:off x="1271467" y="9291961"/>
            <a:ext cx="15504157" cy="1522448"/>
          </a:xfrm>
          <a:prstGeom prst="rect">
            <a:avLst/>
          </a:prstGeom>
          <a:noFill/>
        </p:spPr>
        <p:txBody>
          <a:bodyPr rot="0" spcFirstLastPara="0" vertOverflow="overflow" horzOverflow="overflow" vert="horz" wrap="square" lIns="150791" tIns="75396" rIns="150791" bIns="75396" numCol="1" spcCol="0" rtlCol="0" fromWordArt="0" anchor="t" anchorCtr="0" forceAA="0" compatLnSpc="1">
            <a:prstTxWarp prst="textNoShape">
              <a:avLst/>
            </a:prstTxWarp>
            <a:spAutoFit/>
          </a:bodyPr>
          <a:lstStyle/>
          <a:p>
            <a:r>
              <a:rPr lang="en-US" sz="2968" i="1" dirty="0">
                <a:solidFill>
                  <a:srgbClr val="000000"/>
                </a:solidFill>
                <a:latin typeface="Aptos"/>
                <a:ea typeface="Arial"/>
                <a:cs typeface="Arial"/>
              </a:rPr>
              <a:t>Preparation underway for Listening to People (April 2026) to embed co‑production and visible feedback‑to‑change loops.</a:t>
            </a:r>
            <a:endParaRPr lang="en-GB" sz="2968" i="1" dirty="0"/>
          </a:p>
          <a:p>
            <a:pPr algn="ctr"/>
            <a:endParaRPr lang="en-GB" sz="2968" dirty="0"/>
          </a:p>
        </p:txBody>
      </p:sp>
      <p:sp>
        <p:nvSpPr>
          <p:cNvPr id="3" name="TextBox 2">
            <a:extLst>
              <a:ext uri="{FF2B5EF4-FFF2-40B4-BE49-F238E27FC236}">
                <a16:creationId xmlns:a16="http://schemas.microsoft.com/office/drawing/2014/main" id="{3B836CF8-1B86-2BCA-81D2-5C0236B7BB41}"/>
              </a:ext>
            </a:extLst>
          </p:cNvPr>
          <p:cNvSpPr txBox="1"/>
          <p:nvPr/>
        </p:nvSpPr>
        <p:spPr>
          <a:xfrm>
            <a:off x="0" y="0"/>
            <a:ext cx="20105688" cy="584775"/>
          </a:xfrm>
          <a:prstGeom prst="rect">
            <a:avLst/>
          </a:prstGeom>
          <a:solidFill>
            <a:srgbClr val="7EB0DE"/>
          </a:solidFill>
        </p:spPr>
        <p:txBody>
          <a:bodyPr wrap="square" rtlCol="0">
            <a:spAutoFit/>
          </a:bodyPr>
          <a:lstStyle/>
          <a:p>
            <a:pPr algn="ctr" defTabSz="1507937">
              <a:spcAft>
                <a:spcPts val="1979"/>
              </a:spcAft>
              <a:defRPr/>
            </a:pPr>
            <a:r>
              <a:rPr lang="en-GB" sz="3200" dirty="0">
                <a:solidFill>
                  <a:schemeClr val="bg1"/>
                </a:solidFill>
                <a:latin typeface="Arial Black"/>
              </a:rPr>
              <a:t>Patient Feedback: Annual Key Themes (Mar'25 – Feb’ 26)</a:t>
            </a:r>
            <a:endParaRPr kumimoji="0" lang="en-GB" sz="32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BEF32-11BE-CF25-5CD0-F0C6892DC943}"/>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2A427D1C-3F2F-62F0-0B73-5E85C6E3517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C1D518B6-48E1-5E4B-4C52-99522BACCCFB}"/>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45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8EAD5AC-8562-4C28-8254-31FCD2D28923}"/>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Quality &amp; Safety</a:t>
            </a:r>
          </a:p>
        </p:txBody>
      </p:sp>
      <p:cxnSp>
        <p:nvCxnSpPr>
          <p:cNvPr id="12" name="Straight Connector 11">
            <a:extLst>
              <a:ext uri="{FF2B5EF4-FFF2-40B4-BE49-F238E27FC236}">
                <a16:creationId xmlns:a16="http://schemas.microsoft.com/office/drawing/2014/main" id="{CCC29121-94FA-633B-6CD9-A4D55F60C91F}"/>
              </a:ext>
            </a:extLst>
          </p:cNvPr>
          <p:cNvCxnSpPr/>
          <p:nvPr/>
        </p:nvCxnSpPr>
        <p:spPr>
          <a:xfrm>
            <a:off x="0" y="9464675"/>
            <a:ext cx="2010568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077099-17E3-8ABD-C055-C04565CDB7B2}"/>
              </a:ext>
            </a:extLst>
          </p:cNvPr>
          <p:cNvSpPr txBox="1"/>
          <p:nvPr/>
        </p:nvSpPr>
        <p:spPr>
          <a:xfrm>
            <a:off x="261144" y="9567439"/>
            <a:ext cx="19583400" cy="21236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rPr>
              <a:t>Actions/Updates</a:t>
            </a:r>
            <a:endParaRPr kumimoji="0" lang="en-GB"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The percentage of completed discharge summaries was 66% in March 2026, which is </a:t>
            </a:r>
            <a:r>
              <a:rPr lang="en-GB" sz="2000" dirty="0">
                <a:latin typeface="Verdana" panose="020B0604030504040204" pitchFamily="34" charset="0"/>
                <a:ea typeface="Calibri" panose="020F0502020204030204" pitchFamily="34" charset="0"/>
                <a:cs typeface="Arial" panose="020B0604020202020204" pitchFamily="34" charset="0"/>
              </a:rPr>
              <a:t>slightly higher than what</a:t>
            </a:r>
            <a:r>
              <a:rPr kumimoji="0" lang="en-GB" sz="20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 was reported in February.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There were 129 Pressure Ulcers reported in February 2026, of which 46 were recorded in the Community.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Verdana" panose="020B0604030504040204" pitchFamily="34" charset="0"/>
                <a:ea typeface="Calibri" panose="020F0502020204030204" pitchFamily="34" charset="0"/>
                <a:cs typeface="Arial" panose="020B0604020202020204" pitchFamily="34" charset="0"/>
              </a:rPr>
              <a:t>The percentage of episodes clinically coded within 1 month of discharge remained at 68% in February 2026.</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Calibri" panose="020F050202020403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5B9BD5"/>
              </a:solidFill>
              <a:effectLst/>
              <a:uLnTx/>
              <a:uFillTx/>
              <a:latin typeface="Verdana" panose="020B0604030504040204" pitchFamily="34" charset="0"/>
              <a:ea typeface="Verdana" panose="020B0604030504040204" pitchFamily="34" charset="0"/>
              <a:cs typeface="+mn-cs"/>
            </a:endParaRPr>
          </a:p>
        </p:txBody>
      </p:sp>
      <p:pic>
        <p:nvPicPr>
          <p:cNvPr id="6" name="Picture 5">
            <a:extLst>
              <a:ext uri="{FF2B5EF4-FFF2-40B4-BE49-F238E27FC236}">
                <a16:creationId xmlns:a16="http://schemas.microsoft.com/office/drawing/2014/main" id="{5A4620AE-330D-4488-BE1E-A9854626A958}"/>
              </a:ext>
            </a:extLst>
          </p:cNvPr>
          <p:cNvPicPr>
            <a:picLocks noChangeAspect="1"/>
          </p:cNvPicPr>
          <p:nvPr/>
        </p:nvPicPr>
        <p:blipFill>
          <a:blip r:embed="rId3"/>
          <a:stretch>
            <a:fillRect/>
          </a:stretch>
        </p:blipFill>
        <p:spPr>
          <a:xfrm>
            <a:off x="2661444" y="869698"/>
            <a:ext cx="6679162" cy="3633602"/>
          </a:xfrm>
          <a:prstGeom prst="rect">
            <a:avLst/>
          </a:prstGeom>
        </p:spPr>
      </p:pic>
      <p:pic>
        <p:nvPicPr>
          <p:cNvPr id="9" name="Picture 8">
            <a:extLst>
              <a:ext uri="{FF2B5EF4-FFF2-40B4-BE49-F238E27FC236}">
                <a16:creationId xmlns:a16="http://schemas.microsoft.com/office/drawing/2014/main" id="{C48667AC-91F1-DBED-B526-AC3417585B05}"/>
              </a:ext>
            </a:extLst>
          </p:cNvPr>
          <p:cNvPicPr>
            <a:picLocks noChangeAspect="1"/>
          </p:cNvPicPr>
          <p:nvPr/>
        </p:nvPicPr>
        <p:blipFill>
          <a:blip r:embed="rId4"/>
          <a:stretch>
            <a:fillRect/>
          </a:stretch>
        </p:blipFill>
        <p:spPr>
          <a:xfrm>
            <a:off x="10765083" y="5230466"/>
            <a:ext cx="6054111" cy="3562879"/>
          </a:xfrm>
          <a:prstGeom prst="rect">
            <a:avLst/>
          </a:prstGeom>
        </p:spPr>
      </p:pic>
      <p:pic>
        <p:nvPicPr>
          <p:cNvPr id="14" name="Picture 13">
            <a:extLst>
              <a:ext uri="{FF2B5EF4-FFF2-40B4-BE49-F238E27FC236}">
                <a16:creationId xmlns:a16="http://schemas.microsoft.com/office/drawing/2014/main" id="{7A2C5B47-F98F-056C-3E1C-93DCF88D0DA0}"/>
              </a:ext>
            </a:extLst>
          </p:cNvPr>
          <p:cNvPicPr>
            <a:picLocks noChangeAspect="1"/>
          </p:cNvPicPr>
          <p:nvPr/>
        </p:nvPicPr>
        <p:blipFill>
          <a:blip r:embed="rId5"/>
          <a:stretch>
            <a:fillRect/>
          </a:stretch>
        </p:blipFill>
        <p:spPr>
          <a:xfrm>
            <a:off x="10765083" y="869698"/>
            <a:ext cx="6054111" cy="3562879"/>
          </a:xfrm>
          <a:prstGeom prst="rect">
            <a:avLst/>
          </a:prstGeom>
        </p:spPr>
      </p:pic>
      <p:pic>
        <p:nvPicPr>
          <p:cNvPr id="16" name="Picture 15">
            <a:extLst>
              <a:ext uri="{FF2B5EF4-FFF2-40B4-BE49-F238E27FC236}">
                <a16:creationId xmlns:a16="http://schemas.microsoft.com/office/drawing/2014/main" id="{08E911B4-C63B-C7C8-B42C-5150EC37FF76}"/>
              </a:ext>
            </a:extLst>
          </p:cNvPr>
          <p:cNvPicPr>
            <a:picLocks noChangeAspect="1"/>
          </p:cNvPicPr>
          <p:nvPr/>
        </p:nvPicPr>
        <p:blipFill>
          <a:blip r:embed="rId6"/>
          <a:stretch>
            <a:fillRect/>
          </a:stretch>
        </p:blipFill>
        <p:spPr>
          <a:xfrm>
            <a:off x="2890044" y="5230466"/>
            <a:ext cx="6450562" cy="3562878"/>
          </a:xfrm>
          <a:prstGeom prst="rect">
            <a:avLst/>
          </a:prstGeom>
        </p:spPr>
      </p:pic>
    </p:spTree>
    <p:extLst>
      <p:ext uri="{BB962C8B-B14F-4D97-AF65-F5344CB8AC3E}">
        <p14:creationId xmlns:p14="http://schemas.microsoft.com/office/powerpoint/2010/main" val="24278837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72B030-A213-E434-394F-ACC831F5A049}"/>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1EE64368-BD8B-2BA6-DD4C-7A61F31E86B7}"/>
              </a:ext>
            </a:extLst>
          </p:cNvPr>
          <p:cNvSpPr txBox="1">
            <a:spLocks noChangeAspect="1"/>
          </p:cNvSpPr>
          <p:nvPr/>
        </p:nvSpPr>
        <p:spPr>
          <a:xfrm>
            <a:off x="124548" y="597816"/>
            <a:ext cx="9620086" cy="5897216"/>
          </a:xfrm>
          <a:prstGeom prst="rect">
            <a:avLst/>
          </a:prstGeom>
          <a:noFill/>
          <a:ln>
            <a:solidFill>
              <a:srgbClr val="1F355E"/>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r>
              <a:rPr lang="en-GB" sz="1979">
                <a:solidFill>
                  <a:prstClr val="black"/>
                </a:solidFill>
                <a:latin typeface="Arial"/>
                <a:cs typeface="Arial"/>
              </a:rPr>
              <a:t>What is the data telling us?</a:t>
            </a:r>
            <a:endParaRPr lang="en-US" sz="1979">
              <a:solidFill>
                <a:prstClr val="black"/>
              </a:solidFill>
              <a:latin typeface="Arial"/>
              <a:cs typeface="Arial"/>
            </a:endParaRPr>
          </a:p>
          <a:p>
            <a:pPr marL="471230" indent="-471230" defTabSz="914289">
              <a:buFont typeface="Arial"/>
              <a:buChar char="•"/>
            </a:pPr>
            <a:r>
              <a:rPr lang="en-GB" sz="1979" b="1">
                <a:solidFill>
                  <a:prstClr val="black"/>
                </a:solidFill>
                <a:latin typeface="Arial"/>
                <a:cs typeface="Arial"/>
              </a:rPr>
              <a:t>94 incidents</a:t>
            </a:r>
            <a:r>
              <a:rPr lang="en-GB" sz="1979">
                <a:solidFill>
                  <a:prstClr val="black"/>
                </a:solidFill>
                <a:latin typeface="Arial"/>
                <a:cs typeface="Arial"/>
              </a:rPr>
              <a:t> reported in March 2026, similar to July 2025 and </a:t>
            </a:r>
            <a:r>
              <a:rPr lang="en-GB" sz="1979" b="1">
                <a:solidFill>
                  <a:prstClr val="black"/>
                </a:solidFill>
                <a:latin typeface="Arial"/>
                <a:cs typeface="Arial"/>
              </a:rPr>
              <a:t>36% change</a:t>
            </a:r>
            <a:r>
              <a:rPr lang="en-GB" sz="1979">
                <a:solidFill>
                  <a:prstClr val="black"/>
                </a:solidFill>
                <a:latin typeface="Arial"/>
                <a:cs typeface="Arial"/>
              </a:rPr>
              <a:t> from recent months </a:t>
            </a:r>
          </a:p>
          <a:p>
            <a:pPr marL="471230" indent="-471230" defTabSz="914289">
              <a:buFont typeface="Arial"/>
              <a:buChar char="•"/>
            </a:pPr>
            <a:r>
              <a:rPr lang="en-GB" sz="1979" b="1">
                <a:solidFill>
                  <a:prstClr val="black"/>
                </a:solidFill>
                <a:latin typeface="Arial"/>
                <a:ea typeface="+mn-lt"/>
                <a:cs typeface="Arial"/>
              </a:rPr>
              <a:t>Inpatient rate:</a:t>
            </a:r>
            <a:r>
              <a:rPr lang="en-GB" sz="1979">
                <a:solidFill>
                  <a:prstClr val="black"/>
                </a:solidFill>
                <a:latin typeface="Arial"/>
                <a:ea typeface="+mn-lt"/>
                <a:cs typeface="Arial"/>
              </a:rPr>
              <a:t> 2 per 1,000 bed days in 2026, a </a:t>
            </a:r>
            <a:r>
              <a:rPr lang="en-GB" sz="1979" b="1">
                <a:solidFill>
                  <a:prstClr val="black"/>
                </a:solidFill>
                <a:latin typeface="Arial"/>
                <a:ea typeface="+mn-lt"/>
                <a:cs typeface="Arial"/>
              </a:rPr>
              <a:t>33% reduction</a:t>
            </a:r>
            <a:r>
              <a:rPr lang="en-GB" sz="1979">
                <a:solidFill>
                  <a:prstClr val="black"/>
                </a:solidFill>
                <a:latin typeface="Arial"/>
                <a:cs typeface="Arial"/>
              </a:rPr>
              <a:t> </a:t>
            </a:r>
            <a:r>
              <a:rPr lang="en-GB" sz="1979">
                <a:solidFill>
                  <a:prstClr val="black"/>
                </a:solidFill>
                <a:latin typeface="Arial"/>
                <a:ea typeface="Calibri"/>
                <a:cs typeface="Arial"/>
              </a:rPr>
              <a:t>overall </a:t>
            </a:r>
            <a:r>
              <a:rPr lang="en-GB" sz="1979">
                <a:solidFill>
                  <a:prstClr val="black"/>
                </a:solidFill>
                <a:latin typeface="Arial"/>
                <a:ea typeface="+mn-lt"/>
                <a:cs typeface="Arial"/>
              </a:rPr>
              <a:t>(Graph</a:t>
            </a:r>
            <a:r>
              <a:rPr lang="en-GB" sz="1979">
                <a:solidFill>
                  <a:prstClr val="black"/>
                </a:solidFill>
                <a:latin typeface="Arial"/>
                <a:ea typeface="Calibri"/>
                <a:cs typeface="Arial"/>
              </a:rPr>
              <a:t> </a:t>
            </a:r>
            <a:r>
              <a:rPr lang="en-GB" sz="1979">
                <a:solidFill>
                  <a:prstClr val="black"/>
                </a:solidFill>
                <a:latin typeface="Arial"/>
                <a:ea typeface="+mn-lt"/>
                <a:cs typeface="Arial"/>
              </a:rPr>
              <a:t>2).</a:t>
            </a:r>
            <a:endParaRPr lang="en-GB" sz="1979">
              <a:solidFill>
                <a:prstClr val="black"/>
              </a:solidFill>
              <a:latin typeface="Arial"/>
              <a:cs typeface="Arial"/>
            </a:endParaRPr>
          </a:p>
          <a:p>
            <a:pPr marL="471230" indent="-471230" defTabSz="914289">
              <a:buFont typeface="Arial"/>
              <a:buChar char="•"/>
            </a:pPr>
            <a:r>
              <a:rPr lang="en-GB" sz="1979">
                <a:solidFill>
                  <a:prstClr val="black"/>
                </a:solidFill>
                <a:latin typeface="Arial"/>
                <a:ea typeface="Calibri"/>
                <a:cs typeface="Arial"/>
              </a:rPr>
              <a:t>Highest </a:t>
            </a:r>
            <a:r>
              <a:rPr lang="en-GB" sz="1979">
                <a:solidFill>
                  <a:prstClr val="black"/>
                </a:solidFill>
                <a:latin typeface="Arial"/>
                <a:ea typeface="+mn-lt"/>
                <a:cs typeface="Arial"/>
              </a:rPr>
              <a:t>inpatient rates seen in </a:t>
            </a:r>
            <a:r>
              <a:rPr lang="en-GB" sz="1979" b="1">
                <a:solidFill>
                  <a:prstClr val="black"/>
                </a:solidFill>
                <a:latin typeface="Arial"/>
                <a:ea typeface="+mn-lt"/>
                <a:cs typeface="Arial"/>
              </a:rPr>
              <a:t>Q3 (3.0)</a:t>
            </a:r>
            <a:r>
              <a:rPr lang="en-GB" sz="1979">
                <a:solidFill>
                  <a:prstClr val="black"/>
                </a:solidFill>
                <a:latin typeface="Arial"/>
                <a:ea typeface="+mn-lt"/>
                <a:cs typeface="Arial"/>
              </a:rPr>
              <a:t>; no national benchmark available.</a:t>
            </a:r>
            <a:endParaRPr lang="en-GB" sz="1979">
              <a:solidFill>
                <a:prstClr val="black"/>
              </a:solidFill>
              <a:latin typeface="Arial"/>
              <a:cs typeface="Arial"/>
            </a:endParaRPr>
          </a:p>
          <a:p>
            <a:pPr marL="471230" indent="-471230" defTabSz="2486589">
              <a:buFont typeface="Arial"/>
              <a:buChar char="•"/>
            </a:pPr>
            <a:r>
              <a:rPr lang="en-GB" sz="1979" b="1">
                <a:solidFill>
                  <a:prstClr val="black"/>
                </a:solidFill>
                <a:latin typeface="Arial"/>
                <a:ea typeface="Calibri"/>
                <a:cs typeface="Arial"/>
              </a:rPr>
              <a:t>PCT rates</a:t>
            </a:r>
            <a:r>
              <a:rPr lang="en-GB" sz="1979">
                <a:solidFill>
                  <a:prstClr val="black"/>
                </a:solidFill>
                <a:latin typeface="Arial"/>
                <a:ea typeface="Calibri"/>
                <a:cs typeface="Arial"/>
              </a:rPr>
              <a:t> remain unreliable but show a </a:t>
            </a:r>
            <a:r>
              <a:rPr lang="en-GB" sz="1979" b="1">
                <a:solidFill>
                  <a:prstClr val="black"/>
                </a:solidFill>
                <a:latin typeface="Arial"/>
                <a:ea typeface="Calibri"/>
                <a:cs typeface="Arial"/>
              </a:rPr>
              <a:t>17% reduction</a:t>
            </a:r>
            <a:r>
              <a:rPr lang="en-GB" sz="1979">
                <a:solidFill>
                  <a:prstClr val="black"/>
                </a:solidFill>
                <a:latin typeface="Arial"/>
                <a:ea typeface="Calibri"/>
                <a:cs typeface="Arial"/>
              </a:rPr>
              <a:t>.</a:t>
            </a:r>
            <a:endParaRPr lang="en-GB" sz="1979">
              <a:solidFill>
                <a:prstClr val="black"/>
              </a:solidFill>
              <a:latin typeface="Arial"/>
              <a:cs typeface="Arial"/>
            </a:endParaRPr>
          </a:p>
          <a:p>
            <a:pPr defTabSz="2486589"/>
            <a:r>
              <a:rPr lang="en-GB" sz="1979">
                <a:solidFill>
                  <a:prstClr val="black"/>
                </a:solidFill>
                <a:latin typeface="Arial"/>
                <a:cs typeface="Arial"/>
              </a:rPr>
              <a:t>Harm profile – March 2026</a:t>
            </a:r>
          </a:p>
          <a:p>
            <a:pPr marL="471230" indent="-471230" defTabSz="2486589">
              <a:buFont typeface="Arial"/>
              <a:buChar char="•"/>
            </a:pPr>
            <a:r>
              <a:rPr lang="en-GB" sz="1979" b="1">
                <a:solidFill>
                  <a:prstClr val="black"/>
                </a:solidFill>
                <a:latin typeface="Arial"/>
                <a:cs typeface="Arial"/>
              </a:rPr>
              <a:t>89%</a:t>
            </a:r>
            <a:r>
              <a:rPr lang="en-GB" sz="1979">
                <a:solidFill>
                  <a:prstClr val="black"/>
                </a:solidFill>
                <a:latin typeface="Arial"/>
                <a:cs typeface="Arial"/>
              </a:rPr>
              <a:t> superficial harm.</a:t>
            </a:r>
          </a:p>
          <a:p>
            <a:pPr marL="471230" indent="-471230" defTabSz="2486589">
              <a:buFont typeface="Arial"/>
              <a:buChar char="•"/>
            </a:pPr>
            <a:r>
              <a:rPr lang="en-GB" sz="1979" b="1">
                <a:solidFill>
                  <a:prstClr val="black"/>
                </a:solidFill>
                <a:latin typeface="Arial"/>
                <a:cs typeface="Arial"/>
              </a:rPr>
              <a:t>11%</a:t>
            </a:r>
            <a:r>
              <a:rPr lang="en-GB" sz="1979">
                <a:solidFill>
                  <a:prstClr val="black"/>
                </a:solidFill>
                <a:latin typeface="Arial"/>
                <a:cs typeface="Arial"/>
              </a:rPr>
              <a:t> deep damage </a:t>
            </a:r>
            <a:r>
              <a:rPr lang="en-GB" sz="1979">
                <a:solidFill>
                  <a:prstClr val="black"/>
                </a:solidFill>
                <a:latin typeface="Arial"/>
                <a:ea typeface="Calibri"/>
                <a:cs typeface="Arial"/>
              </a:rPr>
              <a:t>requiring scrutiny (subject to validation).</a:t>
            </a:r>
            <a:endParaRPr lang="en-GB" sz="1979">
              <a:solidFill>
                <a:prstClr val="black"/>
              </a:solidFill>
              <a:latin typeface="Arial"/>
              <a:cs typeface="Arial"/>
            </a:endParaRPr>
          </a:p>
          <a:p>
            <a:pPr marL="471230" indent="-471230" defTabSz="2486589">
              <a:buFont typeface="Arial"/>
              <a:buChar char="•"/>
            </a:pPr>
            <a:r>
              <a:rPr lang="en-GB" sz="1979" b="1">
                <a:solidFill>
                  <a:prstClr val="black"/>
                </a:solidFill>
                <a:latin typeface="Arial"/>
                <a:ea typeface="Calibri"/>
                <a:cs typeface="Arial"/>
              </a:rPr>
              <a:t>3%</a:t>
            </a:r>
            <a:r>
              <a:rPr lang="en-GB" sz="1979">
                <a:solidFill>
                  <a:prstClr val="black"/>
                </a:solidFill>
                <a:latin typeface="Arial"/>
                <a:ea typeface="Calibri"/>
                <a:cs typeface="Arial"/>
              </a:rPr>
              <a:t> of total incidents involve deep damage.</a:t>
            </a:r>
            <a:endParaRPr lang="en-GB" sz="1979">
              <a:solidFill>
                <a:prstClr val="black"/>
              </a:solidFill>
              <a:latin typeface="Arial"/>
              <a:cs typeface="Arial"/>
            </a:endParaRPr>
          </a:p>
          <a:p>
            <a:pPr marL="471230" indent="-471230" defTabSz="2486589">
              <a:buFont typeface="Arial"/>
              <a:buChar char="•"/>
            </a:pPr>
            <a:r>
              <a:rPr lang="en-GB" sz="1979" b="1">
                <a:solidFill>
                  <a:prstClr val="black"/>
                </a:solidFill>
                <a:latin typeface="Arial"/>
                <a:ea typeface="Calibri"/>
                <a:cs typeface="Arial"/>
              </a:rPr>
              <a:t>45% reduction</a:t>
            </a:r>
            <a:r>
              <a:rPr lang="en-GB" sz="1979">
                <a:solidFill>
                  <a:prstClr val="black"/>
                </a:solidFill>
                <a:latin typeface="Arial"/>
                <a:ea typeface="Calibri"/>
                <a:cs typeface="Arial"/>
              </a:rPr>
              <a:t> in deep damage incidents compared to December.</a:t>
            </a:r>
            <a:endParaRPr lang="en-GB" sz="1979">
              <a:solidFill>
                <a:prstClr val="black"/>
              </a:solidFill>
              <a:latin typeface="Arial"/>
              <a:cs typeface="Arial"/>
            </a:endParaRPr>
          </a:p>
          <a:p>
            <a:pPr marL="471230" indent="-471230" defTabSz="2486589">
              <a:buFont typeface="Arial"/>
              <a:buChar char="•"/>
            </a:pPr>
            <a:r>
              <a:rPr lang="en-GB" sz="1979" err="1">
                <a:solidFill>
                  <a:prstClr val="black"/>
                </a:solidFill>
                <a:latin typeface="Arial"/>
                <a:ea typeface="Calibri"/>
                <a:cs typeface="Arial"/>
              </a:rPr>
              <a:t>Avoidability</a:t>
            </a:r>
            <a:r>
              <a:rPr lang="en-GB" sz="1979">
                <a:solidFill>
                  <a:prstClr val="black"/>
                </a:solidFill>
                <a:latin typeface="Arial"/>
                <a:ea typeface="Calibri"/>
                <a:cs typeface="Arial"/>
              </a:rPr>
              <a:t> to be reviewed next quarter following investigations.</a:t>
            </a:r>
            <a:endParaRPr lang="en-GB" sz="1979">
              <a:solidFill>
                <a:prstClr val="black"/>
              </a:solidFill>
              <a:latin typeface="Arial"/>
              <a:cs typeface="Arial"/>
            </a:endParaRPr>
          </a:p>
          <a:p>
            <a:pPr defTabSz="2486589"/>
            <a:r>
              <a:rPr lang="en-GB" sz="1979">
                <a:solidFill>
                  <a:prstClr val="black"/>
                </a:solidFill>
                <a:latin typeface="Arial"/>
                <a:cs typeface="Arial"/>
              </a:rPr>
              <a:t>Quarter 3 data (validated)</a:t>
            </a:r>
          </a:p>
          <a:p>
            <a:pPr marL="471230" indent="-471230" defTabSz="2486589">
              <a:buFont typeface="Arial"/>
              <a:buChar char="•"/>
            </a:pPr>
            <a:r>
              <a:rPr lang="en-GB" sz="1979" b="1">
                <a:solidFill>
                  <a:prstClr val="black"/>
                </a:solidFill>
                <a:latin typeface="Arial"/>
                <a:cs typeface="Arial"/>
              </a:rPr>
              <a:t>13% increase</a:t>
            </a:r>
            <a:r>
              <a:rPr lang="en-GB" sz="1979">
                <a:solidFill>
                  <a:prstClr val="black"/>
                </a:solidFill>
                <a:latin typeface="Arial"/>
                <a:cs typeface="Arial"/>
              </a:rPr>
              <a:t> in Health Board‑acquired incidents compared to Q1/2 average.</a:t>
            </a:r>
          </a:p>
          <a:p>
            <a:pPr marL="471230" indent="-471230" defTabSz="2486589">
              <a:buFont typeface="Arial"/>
              <a:buChar char="•"/>
            </a:pPr>
            <a:r>
              <a:rPr lang="en-GB" sz="1979" b="1">
                <a:solidFill>
                  <a:prstClr val="black"/>
                </a:solidFill>
                <a:latin typeface="Arial"/>
                <a:cs typeface="Arial"/>
              </a:rPr>
              <a:t>23% increase</a:t>
            </a:r>
            <a:r>
              <a:rPr lang="en-GB" sz="1979">
                <a:solidFill>
                  <a:prstClr val="black"/>
                </a:solidFill>
                <a:latin typeface="Arial"/>
                <a:cs typeface="Arial"/>
              </a:rPr>
              <a:t> in hospital‑site incidents.</a:t>
            </a:r>
          </a:p>
          <a:p>
            <a:pPr marL="471230" indent="-471230" defTabSz="2486589">
              <a:buFont typeface="Arial"/>
              <a:buChar char="•"/>
            </a:pPr>
            <a:r>
              <a:rPr lang="en-GB" sz="1979" b="1">
                <a:solidFill>
                  <a:prstClr val="black"/>
                </a:solidFill>
                <a:latin typeface="Arial"/>
                <a:ea typeface="Calibri"/>
                <a:cs typeface="Arial"/>
              </a:rPr>
              <a:t>3% increase</a:t>
            </a:r>
            <a:r>
              <a:rPr lang="en-GB" sz="1979">
                <a:solidFill>
                  <a:prstClr val="black"/>
                </a:solidFill>
                <a:latin typeface="Arial"/>
                <a:ea typeface="Calibri"/>
                <a:cs typeface="Arial"/>
              </a:rPr>
              <a:t> in deep tissue damage.</a:t>
            </a:r>
            <a:endParaRPr lang="en-GB" sz="1979">
              <a:solidFill>
                <a:prstClr val="black"/>
              </a:solidFill>
              <a:latin typeface="Arial"/>
              <a:cs typeface="Arial"/>
            </a:endParaRPr>
          </a:p>
          <a:p>
            <a:pPr marL="471230" indent="-471230" defTabSz="2486589">
              <a:buFont typeface="Arial"/>
              <a:buChar char="•"/>
            </a:pPr>
            <a:r>
              <a:rPr lang="en-GB" sz="1979" b="1">
                <a:solidFill>
                  <a:prstClr val="black"/>
                </a:solidFill>
                <a:latin typeface="Arial"/>
                <a:ea typeface="Calibri"/>
                <a:cs typeface="Arial"/>
              </a:rPr>
              <a:t>&gt;70%</a:t>
            </a:r>
            <a:r>
              <a:rPr lang="en-GB" sz="1979">
                <a:solidFill>
                  <a:prstClr val="black"/>
                </a:solidFill>
                <a:latin typeface="Arial"/>
                <a:ea typeface="Calibri"/>
                <a:cs typeface="Arial"/>
              </a:rPr>
              <a:t> of community incidents deemed unavoidable.</a:t>
            </a:r>
            <a:endParaRPr lang="en-GB" sz="1979">
              <a:solidFill>
                <a:prstClr val="black"/>
              </a:solidFill>
              <a:latin typeface="Arial"/>
              <a:cs typeface="Arial"/>
            </a:endParaRPr>
          </a:p>
          <a:p>
            <a:pPr defTabSz="2486589"/>
            <a:endParaRPr lang="en-GB" sz="1319" i="1">
              <a:solidFill>
                <a:prstClr val="black"/>
              </a:solidFill>
              <a:latin typeface="Arial" panose="020B0604020202020204" pitchFamily="34" charset="0"/>
              <a:ea typeface="Calibri"/>
              <a:cs typeface="Arial" panose="020B0604020202020204" pitchFamily="34" charset="0"/>
            </a:endParaRPr>
          </a:p>
          <a:p>
            <a:pPr defTabSz="2486589"/>
            <a:r>
              <a:rPr lang="en-GB" sz="1484">
                <a:solidFill>
                  <a:prstClr val="black"/>
                </a:solidFill>
                <a:latin typeface="Arial"/>
                <a:cs typeface="Arial"/>
              </a:rPr>
              <a:t> </a:t>
            </a:r>
          </a:p>
        </p:txBody>
      </p:sp>
      <p:sp>
        <p:nvSpPr>
          <p:cNvPr id="26" name="TextBox 25">
            <a:extLst>
              <a:ext uri="{FF2B5EF4-FFF2-40B4-BE49-F238E27FC236}">
                <a16:creationId xmlns:a16="http://schemas.microsoft.com/office/drawing/2014/main" id="{EA777342-96A9-7C6F-761A-8C3B84CE6DF8}"/>
              </a:ext>
            </a:extLst>
          </p:cNvPr>
          <p:cNvSpPr txBox="1"/>
          <p:nvPr/>
        </p:nvSpPr>
        <p:spPr>
          <a:xfrm>
            <a:off x="9900196" y="595784"/>
            <a:ext cx="10060424" cy="3832422"/>
          </a:xfrm>
          <a:prstGeom prst="rect">
            <a:avLst/>
          </a:prstGeom>
          <a:noFill/>
          <a:ln>
            <a:solidFill>
              <a:schemeClr val="accent5">
                <a:lumMod val="50000"/>
              </a:schemeClr>
            </a:solidFill>
          </a:ln>
        </p:spPr>
        <p:txBody>
          <a:bodyPr wrap="square" lIns="150786" tIns="75396" rIns="150786" bIns="75396" rtlCol="0" anchor="t">
            <a:no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979" b="1">
                <a:solidFill>
                  <a:prstClr val="black"/>
                </a:solidFill>
                <a:latin typeface="Arial"/>
                <a:cs typeface="Arial"/>
              </a:rPr>
              <a:t>What we are doing about it:</a:t>
            </a:r>
          </a:p>
          <a:p>
            <a:pPr defTabSz="2486589">
              <a:buFont typeface="Arial"/>
              <a:buChar char="•"/>
            </a:pPr>
            <a:r>
              <a:rPr lang="en-GB" sz="1814">
                <a:solidFill>
                  <a:prstClr val="black"/>
                </a:solidFill>
                <a:latin typeface="Segoe UI"/>
                <a:cs typeface="Segoe UI"/>
              </a:rPr>
              <a:t>Increased closure of incidents (</a:t>
            </a:r>
            <a:r>
              <a:rPr lang="en-GB" sz="1814" b="1">
                <a:solidFill>
                  <a:prstClr val="black"/>
                </a:solidFill>
                <a:latin typeface="Segoe UI"/>
                <a:cs typeface="Segoe UI"/>
              </a:rPr>
              <a:t>65% closed in Q3</a:t>
            </a:r>
            <a:r>
              <a:rPr lang="en-GB" sz="1814">
                <a:solidFill>
                  <a:prstClr val="black"/>
                </a:solidFill>
                <a:latin typeface="Segoe UI"/>
                <a:cs typeface="Segoe UI"/>
              </a:rPr>
              <a:t>), improving data accuracy.</a:t>
            </a:r>
            <a:endParaRPr lang="en-GB" sz="4865">
              <a:solidFill>
                <a:prstClr val="black"/>
              </a:solidFill>
              <a:latin typeface="Aptos" panose="02110004020202020204"/>
            </a:endParaRPr>
          </a:p>
          <a:p>
            <a:pPr defTabSz="2486589">
              <a:buFont typeface="Arial"/>
              <a:buChar char="•"/>
            </a:pPr>
            <a:r>
              <a:rPr lang="en-GB" sz="1814">
                <a:solidFill>
                  <a:prstClr val="black"/>
                </a:solidFill>
                <a:latin typeface="Segoe UI"/>
                <a:cs typeface="Segoe UI"/>
              </a:rPr>
              <a:t>Strengthened governance through Pressure Ulcer Strategic Group, PCS scrutiny panels and peer review.</a:t>
            </a:r>
            <a:endParaRPr lang="en-GB" sz="4895">
              <a:solidFill>
                <a:prstClr val="black"/>
              </a:solidFill>
              <a:latin typeface="Aptos" panose="02110004020202020204"/>
            </a:endParaRPr>
          </a:p>
          <a:p>
            <a:pPr defTabSz="2486589">
              <a:buFont typeface="Arial"/>
              <a:buChar char="•"/>
            </a:pPr>
            <a:r>
              <a:rPr lang="en-GB" sz="1814">
                <a:solidFill>
                  <a:prstClr val="black"/>
                </a:solidFill>
                <a:latin typeface="Segoe UI"/>
                <a:cs typeface="Segoe UI"/>
              </a:rPr>
              <a:t>Targeted audits of documentation and care delivery.</a:t>
            </a:r>
            <a:endParaRPr lang="en-GB" sz="4895">
              <a:solidFill>
                <a:prstClr val="black"/>
              </a:solidFill>
              <a:latin typeface="Aptos" panose="02110004020202020204"/>
            </a:endParaRPr>
          </a:p>
          <a:p>
            <a:pPr defTabSz="2486589">
              <a:buFont typeface="Arial"/>
              <a:buChar char="•"/>
            </a:pPr>
            <a:r>
              <a:rPr lang="en-GB" sz="1814">
                <a:solidFill>
                  <a:prstClr val="black"/>
                </a:solidFill>
                <a:latin typeface="Segoe UI"/>
                <a:cs typeface="Segoe UI"/>
              </a:rPr>
              <a:t>Multi‑modal education programme (face‑to‑face, Teams and video).</a:t>
            </a:r>
            <a:endParaRPr lang="en-GB" sz="4895">
              <a:solidFill>
                <a:prstClr val="black"/>
              </a:solidFill>
              <a:latin typeface="Aptos" panose="02110004020202020204"/>
            </a:endParaRPr>
          </a:p>
          <a:p>
            <a:pPr defTabSz="2486589">
              <a:buFont typeface="Arial"/>
              <a:buChar char="•"/>
            </a:pPr>
            <a:r>
              <a:rPr lang="en-GB" sz="1814">
                <a:solidFill>
                  <a:prstClr val="black"/>
                </a:solidFill>
                <a:latin typeface="Segoe UI"/>
                <a:cs typeface="Segoe UI"/>
              </a:rPr>
              <a:t>Development of pressure ulcer pathways, policies and improvement plans, supported by the All‑Wales Tissue Viability Forum.</a:t>
            </a:r>
            <a:endParaRPr lang="en-GB" sz="4895">
              <a:solidFill>
                <a:prstClr val="black"/>
              </a:solidFill>
              <a:latin typeface="Aptos" panose="02110004020202020204"/>
            </a:endParaRPr>
          </a:p>
          <a:p>
            <a:pPr defTabSz="2486589">
              <a:buFont typeface="Arial"/>
              <a:buChar char="•"/>
            </a:pPr>
            <a:r>
              <a:rPr lang="en-GB" sz="1814">
                <a:solidFill>
                  <a:prstClr val="black"/>
                </a:solidFill>
                <a:latin typeface="Segoe UI"/>
                <a:cs typeface="Segoe UI"/>
              </a:rPr>
              <a:t>Centralised Tissue Viability Service, digital wound imaging (Improvement Cymru) and finalised bed contracts.</a:t>
            </a:r>
            <a:endParaRPr lang="en-GB" sz="4895">
              <a:solidFill>
                <a:prstClr val="black"/>
              </a:solidFill>
              <a:latin typeface="Aptos" panose="02110004020202020204"/>
            </a:endParaRPr>
          </a:p>
          <a:p>
            <a:pPr defTabSz="2486589">
              <a:buFont typeface="Arial"/>
              <a:buChar char="•"/>
            </a:pPr>
            <a:r>
              <a:rPr lang="en-GB" sz="1814">
                <a:solidFill>
                  <a:prstClr val="black"/>
                </a:solidFill>
                <a:latin typeface="Segoe UI"/>
                <a:cs typeface="Segoe UI"/>
              </a:rPr>
              <a:t>Shared education, clinical champions and skills development programme.</a:t>
            </a:r>
            <a:endParaRPr lang="en-GB" sz="4895">
              <a:solidFill>
                <a:prstClr val="black"/>
              </a:solidFill>
              <a:latin typeface="Aptos" panose="02110004020202020204"/>
            </a:endParaRPr>
          </a:p>
          <a:p>
            <a:pPr defTabSz="2486589">
              <a:buFont typeface="Arial"/>
              <a:buChar char="•"/>
            </a:pPr>
            <a:r>
              <a:rPr lang="en-GB" sz="1814">
                <a:solidFill>
                  <a:prstClr val="black"/>
                </a:solidFill>
                <a:latin typeface="Segoe UI"/>
                <a:ea typeface="Calibri"/>
                <a:cs typeface="Segoe UI"/>
              </a:rPr>
              <a:t>Quality Improvement awareness campaign (2026).</a:t>
            </a:r>
            <a:endParaRPr lang="en-GB" sz="4895">
              <a:solidFill>
                <a:prstClr val="black"/>
              </a:solidFill>
              <a:latin typeface="Aptos" panose="02110004020202020204"/>
            </a:endParaRPr>
          </a:p>
          <a:p>
            <a:pPr defTabSz="2486589">
              <a:buFont typeface="Arial"/>
              <a:buChar char="•"/>
            </a:pPr>
            <a:r>
              <a:rPr lang="en-GB" sz="1814">
                <a:solidFill>
                  <a:prstClr val="black"/>
                </a:solidFill>
                <a:latin typeface="Segoe UI"/>
                <a:ea typeface="Calibri"/>
                <a:cs typeface="Segoe UI"/>
              </a:rPr>
              <a:t>PUSIG (Pressure Ulcer Strategic Improvement Group / NPSSG).</a:t>
            </a:r>
            <a:endParaRPr lang="en-GB" sz="4895">
              <a:solidFill>
                <a:prstClr val="black"/>
              </a:solidFill>
              <a:latin typeface="Aptos" panose="02110004020202020204"/>
            </a:endParaRPr>
          </a:p>
          <a:p>
            <a:pPr defTabSz="2486589"/>
            <a:endParaRPr lang="en-GB" sz="1814">
              <a:solidFill>
                <a:prstClr val="black"/>
              </a:solidFill>
              <a:latin typeface="Segoe UI"/>
              <a:ea typeface="Calibri"/>
              <a:cs typeface="Segoe UI"/>
            </a:endParaRPr>
          </a:p>
        </p:txBody>
      </p:sp>
      <p:sp>
        <p:nvSpPr>
          <p:cNvPr id="2" name="AutoShape 2" descr="https://nhswales365.sharepoint.com/sites/SBU_QualitySafetyAndImprovement/_api/siteiconmanager/getsitelogo?type=%271%27&amp;hash=638149155630763349">
            <a:extLst>
              <a:ext uri="{FF2B5EF4-FFF2-40B4-BE49-F238E27FC236}">
                <a16:creationId xmlns:a16="http://schemas.microsoft.com/office/drawing/2014/main" id="{41DC168F-68A3-3E1F-A888-A60FDD2A736D}"/>
              </a:ext>
            </a:extLst>
          </p:cNvPr>
          <p:cNvSpPr>
            <a:spLocks noChangeAspect="1" noChangeArrowheads="1"/>
          </p:cNvSpPr>
          <p:nvPr/>
        </p:nvSpPr>
        <p:spPr bwMode="auto">
          <a:xfrm>
            <a:off x="256903" y="-238071"/>
            <a:ext cx="502623" cy="5026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6" name="AutoShape 2" descr="data:image/png;base64,iVBORw0KGgoAAAANSUhEUgAAA6gAAAIzCAMAAAA6ScQuAAAAAXNSR0IArs4c6QAAAARnQU1BAACxjwv8YQUAAAJJUExURZ+fn+zs7O19MXl5efX5/AYGBqCgoC0tLXp6er3L2HWr3F+d1e7u7uDs93t7e8jIyGCe1vraxaKiosvf8tHV2MnJyXOn1qOjo8rKyvHx8bfT7H5+foex1wsLC/Ly8vSqeDIyMn9/f5q611lZWdnZ2TMzM83NzaPH6K3D11paWqenp/X19YKCgsHN2I+74lxcXKmpqWOf1vr8/umFQtDQ0Hqu3V1dXff39+Xv+NXX2Xep1hEREaurq2Wh2Pj4+PWyhe+NS+2mdtnZ2aysrPn5+f738tHj89qARtPT04uz12BgYDo6OoeHh7zW7tTU1J6812FhYa6urvv7+4iIiLHF2GJiYq+vr/z8/NbW1qjK6bCwsGag1YqKitfX18XP2GRkZLGxsYuLi5S+5Hqq1rKysv///z8/P4yMjNnZ2X+x3mZmZrOzs+ry+u+JREBAQI2NjbS0tGqk2dvb24+112hoaNbm9I+Pj6K+17a2tsHZ70RERN7e3rbI2PKeZR4eHmtra7i4uJKSkt/f363N6snR2WxsbGuj1fCRUZOTk+Dg4G1tbbq6un6s1kdHR5nB5bu7u5WVleLi4oS04JK21+Pj46W/1729vfD2+5eXl+Tk5HFxcdnZ2XCo2piYmNvp9vzr33Jycr+/v1ub1UxMTObm5sbc8LrK2HNzcwAAAE1NTefn58HBwW+l1pubm7LQ687U2SgoKMLCwpycnOnp6XZ2dsPDw4Ov1lBQUJ2dnerq6vSuf57E5pa419ra2uvr6/3z7MXFxanB14m34QXxt5UAAAC+dFJOU////////////////////////////////////////////////8f//////////////////////////////////////9//////////////////////////////////////////////////////////////////////////////////////////////////////////////////////h////////////////////////////////////////////58MW6XvAAAACXBIWXMAABcRAAAXEQHKJvM/AABr6UlEQVR4Xu29i59d13XfJwdgLcNiipSyxiTt1tbURasHJkKJCDQJRW0nbE2belnJmHVGyECBCkiwaMBEFFSyHoVGaV2FliDbsFOQ4YxDCXFtSMqIlhyqDsS/rGv91lp7r31e99y599yZc2d9Px9gztl3n/1cv73X3ufce97y/1wOguCQ8/+9RQ+CIDjEkFAvBUFwqAmhBsEICKEGwQgIoQbBCAihBsEICKEGwQgIoQbBCAihBsEICKEGwQgIoQbBCAihBsEICKEGwQgIoQbBCAihBsEICKEGwQgIoQbBCAihBsEICKEGwQgIoQbBCAihBsEICKEGwQgIoQbBCAihBsEIWBahPvHW1dVjH9CTJWVz9dlH9XD8TFeZBXXvxtbq03p42BiNUDdXX+joqM3V1bW3rl3XsyXl6Ap1Ud0bQt0XP/We1dUfaO+sb3f1EzXwC3oo/NRbLlDffuPn9XRYnlgF33n5bzRgEjt6wT/rvmDjLY//rh6CmYWqBV17z883jXnV7ObLLJWpdu9Oml1rHT+BCXUMoe6HvQurX3l5VfW50tmC69urD/QQbJJMYZILmWNVd/2zyxcUpa5CDVC4ezMLNeW7uvZ9DXJUs5svs1Sm2r37F+qEOoZQ98MK986OdMRmtw3tXSg0Qh37gz+6dOltf/jigoSKwj3R29Dlgg26oNNY17dW/74egj623RlHC/oX76JxrK7Uanb7p6kQ+6mMUeneGYRqpWjJPYS6Dza2uHf2LnCfdDu+tZ7cWdBUqpjd9M7WLqCl1zR2MS+h0spge9AWmrmgFeYnVCOEOj/Wt7kt5f9ux7dBqP2NYA6Y3ZBf1enKJuwCmvkPRqhc1H0ZeD9CqPNnFDNqk+P7od+gpZbs39jSK6nET23WyakPpI82/kSuR7r02YMN9ge/QQ4zn//hW+kzdQ6R0XtkW6q4KlEVqouVhozCompCLfJImacib/whle09f5Ssy0Uvi24twckXlRCygdPQR81Slk6zK1MkkJulmnDtnwuKEjYXIsXpqIzDJV/rXlcPFBz48hTZrl2XHK25qBRFCSuGIIU8fBz2NeomdUR1QCU23iJNje2Yzce5Wx5//L/RD1kxa9bzJoa0jbDCXUuhq2uPU//9gK2F+uejdMzJcUZ0uvodSpKv4+O1x+kTPimvSpjdqN37WGmSTQeMXUCuLwcWebjM6RBFX38Pyrb6uKRfje6K/gRnSy3xcpFOwgkVWZel0+zKFGHVqM0qp2oU7W9XqlCbC2FxuiqT6O5eVw+6HEKtlSdnu/afa46cg5TClbBmCEU5DhGHWKhkS195mTRKrSfm5FhZXeUx8EO6HVP3jajl/y85XpFeZXvjONQzlNr6v/lnHEgGqt23ukYBT4hDSOZGk8nGu/gjzDy4sVG7KqF2Y8E+FqUsNlV443IBD/SwsiIPl7mZDX1Ok8OHyN6QRhG9UnSRih6kShhOqA2l0+wqKVJEnpm+78vPZfDtbwW13JsKYXG6KpOY2L1WD0pVm9BfUGaL2uiq3EqRSlgzBHx8CDnEQkVv/uCPqFvQFx7ThB3U5lyyMroWs+qm9ZCMqamLAKZX/lCuFzm5DFPCElEpTjj+6uOP86hcdjJiSe4VCzDXC8ZVycNlrhdZZemUS1dGrxQ9V6+h1SgsCZXGK0q0KJ1mV0lRr6FQp6RK++uVKfemQmiczsoYleRzLCW1H8PXVS4os5Vr5RMraWkFhOSfKnL4OMxCFfYuUJt+iByZ99AoqeT5SebLak9Sk0OqLAQxyfXttZcRtbAINcPUP2K49L85zsm0i551Bs9ku4HwDMSS3CsFtAvkfkWZh8tci5UqK2Uoo1eKrnHk3NJJuHJbq7jSaVKVFPUaCnVCrbS/uwThTYXQOJ2VMSZ1b02olQvq2eKAYtppkR0jBUmxDx+HXqjUdg+45b/yG65t1Z0lpIvqQiV4QuZe1L479gQbHpmmGNzGh/4K02DRP8lidTama3myRETk7q9KqLW97cuSXxlLiuokQuBs4106BZd5uMy1WKmyYl216L7o2QJdOglXCp2DfOk0qUqKFJFd3/LWU6X90yWae1MhNE5nZYxK8la3RK4HpZq6GFh5KtkSiGOnqYQUo8kQDh+HXqjsxsgGsLtHk6fFDqFys3MwZga6GNOH9RAmXKboH00H24S8sqHLEsfouuKqRLIbGul5FChiIck0PAh6gRp/JY+cuRarbtsGRa8WPVtgTifhhKr7WL50mlQ1RcoPuy0SKFTaP12iuTcVok9ljEnd2yDU8oJatviELrLTXMJmQzh8HHahwvFd3+ZW5A1gZdKQq4g1skDxxARfpV1Kn3xDtv6L/snp6HScM2LKqxLpVKapWtovUJDZBdALqGBiZUVqhGauxarZto9eLXqRk/kUhiv3isTzpdOkKilurv7gZTLj8v5JLsMEoRJTVMaoJF/r3lwPlL9+AVFmSyCOnaYSthjC4eOQC5VajqQmjyftXUhGl7pDu6hVqAimOE/wBXT6Wzq1Wc9W+seng/kuZ8SUVyXSKebsaixOIo/4wC6Q1Ms8BGSuxUqfi3WV0atFLzSi6SRyuWlIkRK50mlSlRRxk6xKLgMqmy7R3JsK0acyRiX5WvfmelCqXPbqBcBnazHtNJWw7KwU+/BxyIUq+3eYVqlxxbYIGgelQXWp1SJUnTZIoC/ztaSjr6jhmnKkn1L/+HRwTOk7Oy2vSiS7oWJR7EosynWn9HzTBVL6Mg8BmWuxJFVK6D2oThm9WnQdm4yyYVJB6SoNd6XTpMoU6azh64WV9qdISJj+WoPXCqHJdlbGmNS9NaFWLwCWrVwrGWspcglbDOHwcbiFKgql9uNm3cmNSA26+vepYWmBgS4re3J9+xv8Pa632W4NGaOYB6+IpItlpuHb5EX/SN/+CyxuvgxLWtENxLe96/vVqxJqNxvfl9JUY+VcDTM0ypcPfB4+cy0W/cGtR1pMoTWKIpVF5z90vvEXZSUMzfdtvIIzfeTS5ex8irLDuvZ48dU4ilO0P0WiU/Y2kV1TIXLq7ZUxqsmX3ZvbDzFZaOUFlWxX136Xyia7VXSKylkJKSnfWfbxIeRQC5XaTeyJmvOvXpaeFez5Fn1GqCpU/XBVn6UhY8S1NKpqR3AUfnbl8bJ/RKjUt9/hh2U4b2T0uD46U16VyHcL+Ds7tVg5VyMZmgzzPg+fuRWLrIpZ+xM891wWqSw6zoljHygqYbiCpubKpdOkKilu/AdSKW8mFXWutL/kmkrYVAhLtqsyiUryE4VaXlDJ9iuaozYP8uEoqFGLIRw+DrVQ841rmqxWv+EM5dLGE9wTj39fwio9+VOf4Q/XvqHPJrExwn+jXuFHVhg8zfqen5eniFP/qG3yk6Jr9tyvPEQqaRVXJfT72PSBhFZiUeqlnWVDI/vChODycJmnYv0UPyD3jT+SLyhUopdFpwCKu/a7RToJLeh3/Bfqc+k0qUqKVguakiRYKNtfquxKWC9En8pkOru3QajlBZVsURppiVQKK2GLIRw+DrNQ9y7IgDp2KkvaQ0Z36fIXDG01Ny4OsfSm45BvJi0DNI97//OQMaF0ukswWosPoQZ9ab4FcViYUDpaUmLVsPHlqv8+DkKoQU/IVA6xzzixdO/iFSR/0azpZ5YOPyHUoCd7F7p/wuxgmVy6P+MfdJz4i4mHlRBqEASLI4QaBCMghBoEIyCEGgQjIIQaBCMghBoEIyCEGgQjIIQaBCMghBoEIyCEGgQj4OgINX0PZGoO7jG0CTlXfpuopPPDRTGfpmtPRX5N6yhwdITqfj59SkKo+2ZoodInh/hB6nlyZIQq34B2vyNb/rZIwcYf4hci7CcyZ7W2tvfRT34X//yE2p1Xw08m9GS6d+3rT0xQy041D3Y0Q+XHNpaXIyNU6dFeQuXffRHwG0gzC3VPf6OrSlt4Zn5C7c5r/0KdUIdKBfKPNk31pbmOZpj0iuul4agI1fc1GVeXv0TWhPch8K8YwtYnyGUibe/cn/wu/gk5TyHU7rz2L9Tp3rWv+fwF/07RZKWmNLuaYdI7rpeFoyJUP/J2C9V+CY0gT42tdlah7p/5CbWb/QvVmEqol+wtiN30Emou+nJzVITqDalTqGQUOaa8vXOCXAZkQs7jFSr3wcR8egm1+guFy8pREaofeE2o6eeCvHXSh9ko5ETsxCwiWY3ZEX7vsulF/YZdgV+xdC/r1/DaRRtPWLwco8wSL0Fqe71+9UPQlpfQJFT5Gc/5vmvf9YKMgYQvu7/WpcmpIE8ttW/Iw/3TcfPjiAg12x9hQrW/+YAoXsdAVkCXibXRMWyOIou1ye9n0of53fZ0UrxWX5DrEVNfWC/k8OIi+zHplLP9SUK1GI2v1698qLTkpdSFyr97K/G4ZTgHLfpM79p3QpXfHkfKqezFtS5NivQNyROldqWp5bC0HB2h5u40XVKg2I3/Jb7iV/koRpaL/gAujfQwFx3KdWaQd9tTTLzt74nCsdPrSWU0IbiX9Wt49SJKkSaLn3oPpZtjyEUqVImR3iBRFKH6odKSl1IX6sog79p3QtUIRdnLa3OalVKXDTnO3xuemiMiVFWVYEKlHoeVFNZUFSpZln4usdlo9JQjpiUS7IU+lNNqKnxB7YkLDa9clIaRf9EmVDNkCq4XofKhkVNqKCCdObiUlooeuKKnFOQTTVdL5kj+hqQjOKGKg1KW3dATL1Rf6rIhD/fPm8+NIyJUsqoGoYqxZGth9A1wAllIFqrEXt9eexmmIdaUTA9WleyycKA1lMJ0FaloeOUiL6F6DDFUjWGnvgiVD43mvIyaUHMhoANX9JQCHVBMOy1zI6RUKbZQE2pZdkNDU1il1GVDujSXmSMtVB2Ni672OqkYo9rssSfYXHSOJhfRvds+WVShfQ2lP+XL+nO4v8jPENUYYrophp36IlQ+NJrzMnILUAQWai4E2oNC5/KufdfSMiGXZS+vzWmmVKTUrjRECHWZaBEqOl4lp8h7+BQZ9rMx0kcr/PpyOlcrco86NbyoX7DQ/MJ6QcMrF3knsBrDlKmmaacJKsK8hGqFkIErFz2lIBfZac6NFpJamCI2cKKSzaSy7OW1Oc1qqYuGDKEuE6I4JQsVZllatIz0iliT2QknggcnWAxqynnqYaoWJThr1RfWCxpeucinWI1hytQYlVNQ+dBozstoEKoFJA9jHu/ad6KSJUZZ9vLanGZDqXNDlkksLUdbqDBDP4UhZup4MhA2lWQnZBNPcAhNrb+l03DhKTdZFFFYq5uxNbxykU+xGkNMN8WonILKh0ZzXkZNqDlNpwMUPaUgMe005WbxJwiV+qDMhymvzWmmVHyprSHL7ltajohQxaoUJ1SSZf29/cm29DDZCQn0ZU6HrvqKmolLi2i0qNJa3ScaXrlIbzBe2njXAxcDlkt/2XQtxnrT6/UrHxrNeRk1oVIqFk8PCFxDEeRKycgSlG0ewnQjokv5CSkfS6Use3ltTjOl4kutx5UclpYjIlTre+CtgxdJ+ROGen71Pfxa3T97i3pXyRZIoCIDd9VK14v6BQmtv6xfY1cuolO5j0o52Uc0YrhX72uM5tfrVz9UNCVLsCxgXaj0Z4h37Ws+b+M1pnRBUfby2pxmSgWlLhuS+sRJfXk5KkL1jqAXKs0LhSkR6aEcuefvrY0EimTcVXgQqO1F/YKE0v/phfWCxq5eRMUDlLl9xNcS9j59jdH8ev3Kh0pLXkpNqOn5pvm+az/fBvqB5l6Uvbw2p5lSEaEWDVlWZHk5KkL14vTH1Ov1jv6zt5C15BeYZWsjgeKbNWRR/HAM6HxRP9BQ98J6wcKrF+FhXNx/SB/p87n2Pv3O1+tXPhTa8hLqQh3mXfv6xfHvfCPdXCnLXlyb06yUumjIXPTl5qgItWIxGe8TB5NpbcgD4ojsJR0ZobaNvEdliTM3DplQ4xcelo2WHi3vDwQTOWRCjd9MWjoafSQyu6PhOc2NwyVUKs0RcYiOjlAbf9d371C/t/8wcriEGr/rGwTBISKEGgQjIIQaBCMghBoEIyCEGgQjIIQaBCMghBoEIyCEGgQjIIQaBCMghBoEIyCEGgQjIIQaBCMghBoEIyCEGgQjIIQaBCMghBoEIyCEGgQjIIQaBCMghBoEIyCEGgQjIIQaBCMghBoEIyCEGgQjYDah8uu3GP4Raxw/wIuU8AO6G1uH6h0lQTBm5jGj7l0gSeK/ndUH69sPLq2wcFfi5UtBMC/mIdQVnkGhy42tY0/QyQ4db8Y7XYJgbsxBqOvbNIGub8PR3Vn7jAh170K8KiII5sYchLrDr0lTYW6ufpQOVl7Y2Ip3LwXB/JhdqOTuktO7KW/Voj87/DZ3dn4buRwEQSMqkWZmF6pINAsVf9au2+ZvBS1TEAQVVCLNzCzUjS3oMbm+/Gd9O2/+BkEwOzMLFbdl0h+sV3mBuvelR2PjNwjmxcxCXZE37stKVf7nBerei9cvbbYtVIMgmI5ZhYp7M8wmv4haNoBJo+z9husbBPNiVqHuyO4Rsbm6uso61TuqLZtJQRDsg5ld3yAIhieEGgQjIIQaBCMghBoEIyCEGgQjYMxCvX/7jeN6GATLzYiF+tju7u6VM3oSBEvNiIV6l4S6e0pPgmCpGa9Qz7BOd3dv6GkQLDPjFeo5Eeq1O3oeBEvMeIX6jAh197SeBwvhzM3bj8UW3uIZr1CfU6HuPqcBwSLgLbyX9DhYHOMV6vMi093dk+c0ZB6ceYP3qO5eDIe6hRPc5NE6C2e8Qr3IFgOuaAg489zt50vX7PhzUzhrPGEwb+p5UOEkt07s4DVClnZrqGXBeIV6li0G/+1e1SCGlfaGHgv1kA4wYTCxDmsGjROrjUaGXBaMV6jn2WKu4mbqIxrE1F2zqZy1axyZ8eIPElfROHH3uhFYGhvOmfu3T815pB+tUI9zo5y89Ab/uaVhDJ/vvqInAM7aM3oyCVzOFEkEhtwUW+6Fwan9PpoKS+NZY4CpdbRCfZgb5YSsKd0dGuh396aeAYQ8pieTQGQmlmGN3EDjnNCzpeQUVXB/9/zQNs/TAfyy+U6poxXqI9wWpy+9wn/uahghIz43liHOWs9FqkRmCq0HBpp9d3eJH7HGDLAvlYnxkLdxBwd+QTY7oxUqptJTOoPmZpUR/6KeMSLds3o2gSzU2C9p5Ka0zsN6uoTcRgX3s0UhlnbensWZ70J+tEJlB4UdWizg8wpUDMnLUqR7Us8mgAka+HVvkLgvrTPf2eIwoS7DflY+YmmkcUwiu7c1eD6MVqinuS3IXnA7Na9AxZBoVEtoy/d7KkLbmmgeD+t3aY8Yt6R17uvpuKHevF/pzTO4jbC/kUgt7RHZ4dw9Odf1wWiFijuo5IFBmdnV1eeV3N0Yddb6tTzaGjd+mjfteKzsfU92GXmJ26ZcW4wXNpbKgCyT4f62KNTSnr90RQ7meuNgtELFVjgNh1gPZFdXDcm1kTpr/eYAtDUG1eY7EFPdk11G9Hmw4mGw0cK9ebKYUu/ArIj9rHzU0t4U2+x9p6FhXm9grELFxhp7uLLDlrwM2QrwA6I6a/3mADzpD2NsNkX+5EjfYtX29WuL8QJBFdtG2Plg9rMTpJZ2Xr+A2fceD+c5ObuxChW7PhAT7lkl7WDKK+7P6Bzbb9sXbY0r3C2fjIwKr+nZPBjb7z7JM5tL4lWgJoVQdYW6v8cV1NJ2zX2+puETqM/rTYxVqK9xS2CWxK5SupmC9WUxf6qz1m9pD6FiWm2cM2RTeI47KVz4UT3mY5a8DM+DyL04XxP91RBiP1u29jURXaL2vcdTn9ebmFmoexdWV/n9UJfWt+ngQX7pzMYW3kEzEFgPYN7E9lHa4OETws2f6qz1u/WH/bqbaDoNKZB9vfk9HCZbX2OaUm0Ntwy3mcVF9UI1p7X3ffcCs7RErx0pGRwm3pSYVajpJVF4QSqdpde4rQz60kUoCtYC8diK0h5YcPOhOWu9HFZ4L49g2mhy7uTL6nO7QQa3oO+do8OBlHiaNdyZAb/7NRtyL87bhexM8n+NK58JmKUlejVSfV5vZEah6vuLCehyY+vYEzSd8gtSB36L8ZtcOzzngFHQnmdIDyxkmZmz5h8rbAV+9A20uHdGbGNOtgv204lNvKLT06Bu5JlTffYU+5Ke3Orvr/OKbT9bM8Mj/pGf9rC6lLugdDbtTfO0wDV6TctiskMLdcfkqC9b3Fn7jAh174K9jnEYsGkkUxGWperY6j1nvzNrzlqvPTh4Lzfkfw1izNh0u2A+d7Kv2lfq5rk5VWManUz+4nPyDfs/ls/mO3mv5CCQ+57eicem7330C/Vx76Y7dfsUTwxmaYzslfSptjxvONFLnk2o8oZxRoW5ufpROlh5YWNr4JcYo1FEMJCVGnv6IaVccQ1g07o1cYsV+wBXsSvgvxhnG3OYx+fkq55JnlLfb/bsi357igJbZvcCPD+51XewkiXYoXw2WPwjf8cUDtVrmATIoerbdPZ1G77MeBOJ9PGVZLgYXKj/dGt1dZU9XVmr0p8dPmfnt5HL8+GrXLmvyfG3+PhbcvxOPmZ+LOcaEzzJH/6CBrfwNY741V/j/3+iQczPcsAnLl/+S/67u/sFDZ6JD0taxDs1ZBDexzl8VU8mgOp1xv04xwDv1ZBJvBexP65nBU/++JO/93Y9Pgh+jKL51n8HB7z3k/z/z2ivT66n1PC7ztKIb8GG+vSs2AHHVIk0M5tQ17flHePHPpCFij9r11veOC6Fm5lvc+U+Kcc/4eOvy/Hv8TGTBPkJDaCmR8PDDj/8yW81WwiECkXvfk6DiCf5fPfbavW7u3+s4TOhoid+TUMGATnQGNMHNFCjpgy0NeiM5hBpN7YYC+UdT+pJL0jZ39XDy5c/9/V35pP9AC0VrY/+ffsv8P9f0F6fXE/omoSdLY34ibfKTvJwoRJpZtYZFR7uztr15Pryn/XtvPk7DPAX1EvDFwh1mxe+C5PW8dlZk9tbvCThezvNS1ZEkXs/ziWSLZSb6TabLVzIld6/F4xVDFz1IW+kytcAe25XIW7npps+JUf0vZksVzQmCu9wmq9o85IkxWc/fbZHjsVYnK+PxjovOxE3tdcnrkt0W+Q1sTS9j7/7sLfKTmTfY+ID5HNZo0KouplEMyzLd+9Ljw658YvlhUrpDNarskmb7jVTE91/83la4qftJYU7Gq3ZKDH+4LwMA67p5LvE99OepxoLF+Lk8/vdWeKETiLlIR+c7bn5DyRu57CBdsfuZl+NyB5qY2x80m83HsjdLNvP506cbZNK7nu6kQIbsGelkvd1O3bSbpJ93ea+WNpF3VE6U+xxdiH7HhPvzc8mVN31XXn2UZGs/M8L1L0Xr1/abFuozo4OegJ2ZeTbMWg1tNUdbm7qBIjOxjni/BnVXdNQiUcE70qTu6aTWflUmp11usaMsHttf9/NlKw0w+GQuvbbV5Yt3c5ZAO3e8Sx0HbHDplvP8jxm/03vO7JLroOOjCr9nv1pQfrPFQ0jwWnM1TR+yHbspAEJkYk3dHiXLcITOl/3eC5E5hY3XDQzo1D3LpB7u8lPJuE/TKisUfZ+h3R9ixsoGLRl5OMjuWN9Q+QqrlfyiIkb2rZNtoPePyGCdJ/LxtxFe0DBbFnPdt/cz7iOrM5KGho0BDK2TNxTBDoOdRk/NCpjn4ZMQiacprFIxhAaV3t+yUGf0FPbF09ppt1kEb4bcWArz9u6Snq9GJDqd1bT123e1AWTeBCkO8zLEydKa6CJD9HMKFR5glCXp6ursrUEJ7hlM2lOoHbmBKFFUVMsMq6hR6VbX1E/BifCLV2bND38iznltojI9ZA9kJSSQc4ypjMTW7kBOFa3h/gZrAKxZ/Me2NCs1eroKqHLQ5ABUsdAofvmqy3r9dQjMxZxrde8aKOk+qLo176L72aQgh9D9HE3DFgqvPLJ+vq6OH3d5oSU6DGxFfLnkUoPZ0m8vYkOyqxCPSBgKnrsdpMgtLPpZRfc6uIki5cDzmrTNBmkTqVVh1SM4m7uFcwBOgEx+/DAcPVpcdvn8wzh/SYRyrRgG2NsaO1OlsTtXDSiuFfxv82DdeP12BMSDcODZkf0caPT4yFafhltZ3lWRPbZfD/r4266caBm5MdzmFHR2WlRdVItTfwEsi0ZoibvYCDaZEWPU6gyc+qJypa9IBkLswWQ0WFmfUbdJmACa9how0fkrvAf59uJO3MyfT1C7ANDvHg++1imopAvlT78TPBoUhehuPkmVBha65SqDkPXbpJ4MjBoq3PdeD02bTa4tzL8gcnt91hShD4TJR5jP5+eVNPwi9jqEblf00Ka5+SDu7odW4yiCPB5Yhw6jzFEH5ORrU2+CKlNHMK1FBO/EjdOoaJ2+Sk2WDu3n1h/euCXLVeU4H1fWe43DmKqHhknNYzQLjuOtBjcm0Caz6N7/NMtPUFWz0vS+50X/PPuYiA1EYoabKmEOK1LQlVO1+oTCcjAZe40gloFIwNFYxUlFZhzx0Oxp25ffO7cK9ZnDCYpnQ773iTiYlTXi2YmekrglJLnPyftMTQ3ioqovPuAXjyN/SB78JSnetQH5xPX37ZS19NWxilUzHx5ZQiXlCdIaOeWbScSZ9VZk+XXSZkaDR0rb+XBFu1Oi6DKYKgCPSejOIE+R66PwRIn7tnVgSpuiX9VbEA/Jg+O9oHzttsH4ifU7EJqrDYq1t06LOh41DUL8MfnpezqIYuH13oTw1YLDXvscF6fkZ5pnVLTM6HMeQyg6DZ1i/qOkE2zm3lWaabVmVTH6TN6q8+NQSJtP5ChyR7DYH1TLO3SnbO7JyBuqR+idWCl0NNWxilU9G4e2eCE8iimZp/cJBoX0UV3ZKl00VpFEONhqzOhidB1yzz7PDqeyyYKgzECHfEIOm/iCqMOivpcyjHBAX11z3WzW4miiJoIRXzqzcqM0DoLmWff7oiqKWM80+aXNFunRJ2WmpSMRn5YGrf1+jQ2EuefyT63ztQTnxMQZISq1Au1IJJ+YR3ctSJrzdp1ju62ua1mxLmBvryFYzfGYoxsdDX8nl6tFC2MU6ioXe4kGAvv4qoj6Rylq+KsiYOmCwgDcvOPS8hUQYasXoyhXQZRAQgTuTwsNlBd/0wGRb0pNXFO2XEUp9+UKlmr2ch2WW2GEaGo8yHjVKtxq+PQsZuE8e6KpKM7QDLLtP5+hu3iNYw9atidU6p6uOClO2L7GGh09q+6sy1IISuDhXnlSSKYvTlFcVrVVlwWekX2DtTw5ELE1w8YM6Y6nI4lWytFC+MUqvqNCUyh5PapwNKmD2mT/yNnhae/u2dkFuRD/g/WJSOaDnyYlugYZpBtR7sMycogwFdiC+GOmGLPd1A9lkdSJHZDbN5t30i/TVzZADE/KaZMbHXDFfHphCWaaN0ssvGtfTdJ5xydWIHuFrWVWJvOb+yeIeeeBzaE09+uKVWqyJzlHNA6GGi0rF0bXw5xoCt5wIiINCBjYmRlidPK/xF5hWX7wHnQgSt3W9oALe3dYmTaOOix9ZknZKWY1OXjFKoJysC8QQOd7kBqgzI4JJs6d2X3BPmyNn49BpWxjcuUo36cTnPmtZBJsbDsXiBSfxMap6QQelIV17AEa8C7tTqm6K2AhMxA/XaXxPzkAQA59ikJkp6KSgal1q+SquPQsZsEpb+kDSJB6rrVGuA4ng3Q8aPY1eQ+oFZI98C6plQo4dr53WuSPhTBdTTXyKmoCzWI0u+xDYskVPQkNz3MwBRERbQ9Y53Gs/sAO7yV7kGlhgYoe9OUL26Crqw0zVyKFsYpVDSp61o0KrWJ7AKY8TDQYTZfM5yH0T40NuvGk9qmTnPmtbBJUarJ2piXoDCaQdE7ZPRwiNtvJHpQPPVxMCVcrd6y1WG8dRlZIMtSGbPVVajt8ov4NAO1PTkRyAbTszbyKdHqhqFhqdXkfgSCdD1Qc22l7Wxa8pnqaJqHKDRFbYgBUFieldDmXEfbK/XC6EBbp/R7TCJpVMSimWc2tBNsgaCxWIeWtDZIokLJb6SRvKxF1VlKiJugiZiP1zxQZcYpVJ2OEhiUSTT8hxo2O0xyn9ONu2K453WoPmN2pis9SxcT7y2YFLkoZhVAnhGjaUzdQLHF1s0Qj6SjPYKC0HSNMAkitNuaxuE64gwgblp8V9eKGi4nOod4HXJNddGaza3VaNBatOSAgYqzppNVTTEiR53oiZwpTh+RdoO+ZUptHB3QHs51QnVoYLGhuKdQxa+orOBNdil5Xcto9+umL4dYX5nLYemk/Qn7oJjhMao0GYYUXseHWilaGKdQdVBOyLx43NZOcppa2tu92OppbWN9MogQ1wqtRj4JmvIlMamrIknjORjrqRRHM2vbTPGg/222xOxKf2EdNqfp/N7ToxPzQNxUxLxVLWiwnOgk4Ua4ZINEdhxad5Mw1VBTQT9iaTYvSRoZSOpmXoSkTCWb+2l2JtCdjaODGxGAnYszQWh4NzYElc1q9mEPzttaJg8DwitiK1Q+Gw0tHYwwLEVTWzHCVpyljDSKZmsan7R4GqdQC+tmUN0bmEm5FaGC7HbplMHI6G22lvwbdd1sAMClF8WkbpT99gzmYooOo+WxFYWZtBfASJbqJPIhWwVMz+Rldt1rolDzQ9xkuBVzN+WLjNSe3OAtaUjhs+PQukUDVdLlyE5MS32AasaS8Cl8KprVD3RMOZ3bT0fPxtHBZlAD6VFSSRka3o2tIcu9aZOIzY+oP2bAbDnMa+Kg3U+NmdJBM/Beso1W3tKqzlJGmkyzhanm01YOoVDPTH4XB6qmxwB1vw8V8nKRT++egYIY1why+4Mc3XPWQoK0PfqO8ha3VkzqEduoER5Gt1F/mgsseduw3IXkKHs5abiFyel0k0vcZ4I2YfGx+na1gdlmSfE+6h6gpCEiQnVRgtbdJIxrtNIzr4IwyVR0JhmfxTCEKGnZjYGOWgHtJzmjgZtGB6TiS2Nr1tR5jQ5zFRmdiWI4tfnRmgOxMIy6pRNxX/r/ohvJdFRCxfhYF/8VudWmE0W6QTWNY6LVi1EOj1DTXWD2EBvujzvqTgUs5zRalC89d2X37it52PXWy7bWMGyKVtD/9BcGclZM6mbuBuYOHCEyHqwQeXsCxlMMpc1YP6PrJAc6wGCs6xXJkKl6sE1YbGo002Ot4czkZAmu44Dzz8SExUiQnnzxuc38bVRBVHENbF6qeOuaMVJD56QGwhm1AsY32d5ByzSNDugjv0ED5+a0q2+fhkobEeUwpmGpObAyQfvl5JlT4q6cdRYjrSwbA9ydyecqMsAo1dCUMkJI86WsvNPcxOERKrcTCs8DTvdX9+HKFNuEmA3uOm+K0b0T53YRd67snpCBVZaMlBckh8twTn9lJJD+vZXTYVTNV2VcZDuBsTdvWhZYfsgdhszGDZlr/+ZVdbk/2Yz5yZRenvMr85I4BTZl64nTlJRJ9qxhbadgXRU/NmGmh9JLlW1uw+IuYxkT52HgqWDqpb+CysoAUjx04kHxvAkj47N5ijRfpJvKAkeoSST787amFU7Lpt2uPNeAwQ4jvdQRDlKqrbe0wllyqCMuvWBe+eEWavH1SHM7ZcDpHCnRLoVJ6t4Q/5fbypTRZvYqwIuwUG43dBBmaj44KSZ1Kq9ACPoU7X9TLJTLi7au2GkTKB0BW0AV2G4wGsjgIlMuDLiPJ23pkapwiP8qN0lt1oW5mGm6ezg2WTAyzKFR2vww9JHN4JIMHwF9Qkpx6/qzqJfkQWix5Wl87f220QHF8/eq0M8nnY/TZ0TLA6CftZNETL0omBRC5jzlrDoNDyNXaTHMIziHwJLoi+LAbuq10lFGPMIk8YpHUuNAhcpKsmYSqZE+ZTjrHClhBeUQhPkN2sltlcbdlsTOiG/8DJqZF6k4QANi3BST0q+iKTSNQFqnzQMmkG1pp03Y3AMnMFUh1+UVZHobyXe7/oKuOFn4uBLVrQwYpheMXmmNlVfAMllINTBDP9e6XmRgwHzAf3GQTLQytqRBkgZC11QEREmtgP81rG10QPEKU0cjXkXP4LCYwtpATJTd9VJNIslFyv48sH57TbbSUH6sVXTEZviIKSwNmq4Pudo00iBptXOohQr7UidXFjVUUen6dBeaOX7q9kveF0ZVy35N3o3rizRmti25jnOH3D0j/UL2gKzh0SFEeui2mRYgL1FWVG6aQIcVBW4iyQQZQEFcheQd6ELqEVv/nbl1u/uH02zYP6VjmzRnWVdNVMwpmWZ2V1TsmNhktSy1w4d10mdoH84q1aoycOY5j2qJklpdUEpqdvynYW2jA+IWzhUmx0fQMyhvH9cDC5mTELfTdRrGbdXiSpmnYP3LnMKwcQPyO82FwofS3qhNOlPERdGTjK2kkFVatFRcoRoHKVTZ7lZhSYmpIaXr/aocU401J4MWKJ/eySN48qXzUiMHVbiKTScxUZrEYMkY2twkerYYX3mqg/lg/hHbQtdNnANTCTHppU5Eda9cOqMLobtndBmGCa5tZmPSMHRRDu+KeZXeg+kFjWXTKzsd9+WbrCp2LJthyTdkvdjcYtnjSFmhyXBJ8m0BmlS46eeqcv1nndoyOkjcYrSClaOtrrXooA7WyGfR/m40Sa2howWsUVcF2hm718xrYeTH78+pwK9dhAXoxXZB0W7Iob7LaKMARG0dlMasNg5SqLKLpp6N+P5kUDLuuw7QWcFNWeKD6IkgEzLhK2zNrKetYBIjQ0PW8MWt4Ym7aepi2OKRPdQrvYAO6dIUEEeaYZMVP5MOdAcb5zxRyxrgvG6w1Fc4CTcjoCFvi1dRNouN3mjONFQ8B/ugiprjioswOOnXzvxaK389HQMCxJWyQt1lWPM+j6st6RmtqUmm8YWxdU/LbhL0W0415iJQ2yPrPmsEzAHyFUdnHVWJuA2yNMyccHbAjxwTx6Wshj47au0sZwp6qP5wqboUMjrahRM3OQ5SqGI46rxIk1C7y0iXhj6bavh5PwNWUKzb00B9DdVX9NI2Ry4h6+PjIljk7CaE3WIOSMYJZDiR+aAY+BtAN+M/HnLyWMMHu3J7d/cKj8iIc0dGsXKaKkgme1cs8SUxvXJFYPVAqA4GdGZfppNBUT/GsHZVNOg9Su4m6Q5Eh8eBpHjQQh8+D9srOsS5JHdcZW0cVtJ007ybhP4oR8A0PO3eQDckO3ms6c1rvFt5XLekRGDcS/xdizO5NVQiufNzS91OOjLIltwYlDw/7YzS0nJzecTYCLRXXrLhw3YOUqjSCmpZ4l/S+CPyTd2TBj43yerYX4Dmu/ZYIReZpf0w2oJuEKDrYTx6JYAOzf1ldy81tRqfmMCEsV3UjHS5xugguKkwcqmlNAUK84pKrH1KdV0Mu7olxS9HcBvlytHnorTxK2mFhItQEDVgXxlUHSKASpAUEuCWQsHvo/ELLzT7jKQDRNKP8yhHpEtgCmoJGZh/2a5pQr7m/B+CC1TvAU7gtDTCa+JysjfDcU+7sTjHtQLZIHjRDhI0v5/zexZqhVB51dLgr9TWnsn3g/HkAa0+zBQsWqj/6B9+8O8EQVDhf/4f/pNKpJlFC/U/armCICj4fZVIM4sW6u9oqYIgKFGJNLNoof6+FioIgoIPqkSamVGo/B4LfXfF+ra83MLeZbGxhVdbVPi3/0qLFQSB47//eyqRZmYVKr9tBuC9izur+cWoK5Pe5WbblrihYruEN+zxArlxLxusvJWbttpOy21D2+7rRHbS/cMTLWAL8DVsDyJju8GYuCkbpLp9L7umvgxy28A/leG4ijsuuJ2BbcSLdveUsW3QXEoN2L1t9yKKx7IU7JPKF/uQOt8GkPsQ/Km01o1UDb6RL5uQ/oZDvtfxvJaD6ycpcypA70Zw8bBFKR1jh/xnV9vPtTNSliv57ihio7XkLrFuprpNUtt/ZmwvWO5/6okht3fwYAIsRR4xkHuTVZvIW898vwn1P+ue2qMCSL9zXBQx1YBPiHO2K/uMPaVQudeQkGatWBpS19tSBrat0WNcB7mDg432SrwqcxMqdLmxdewJmk75vYuTX45q0kM72V3km9ZG8nwDOhw3E48npd7Jd1EmIffDJjQBg4iPoVcwbuQ7MMojYtR6B0EF4O8HyG5/4xM9x8VgYHLylEwyGkJvLLovNdutoPvpIZaGAQAfPYKbPoAllm6aaPBrSah8C0KMwt9wkDIzVDbIguuHVLI+tN1ZBDiUxxLUBm3Aqd7ClS7ioRiVlMZjI0fJzspNYl+tXBFqCm1FjDvFTR9CHmdD7+fiaHdxXmfy76n7G+DUqzgldegoy8iwxfZReeRCu0BvAdOB3a9r7GBCEq1YmliVnihoCulXOpObt/72VRvzEqq+w21n7TMiVH0DeQepGbkm6fbYfZOI1A/to3qQCY/aHLY2oV6CjNPloxGNoJ2fd4bIRx759Yj0IIB0ZJ52qDoIarztKeW+AiWKnclzgnIvXE3UiV5HcSpJGp2SBRnyyMI5SY7h9oD98x1oNavndBAgKBAmclE0I0/9YR6C0ZCJJ2vRscQQbwDjv5vCYIP6+3sUFw2t7gYjid25sntFHkBBTlxFKaIW282AxfM+OkpgRnYPpAkoD6b1PK6q8Pl5A85Z0/Xi51LrjWKUTbiNY+5UpJBneG13G+rP24zf+vyQNGvF0poMVQZTa0kMaKcQtiChqjA3Vz9KBysv8EvHJ5CakftPzYdObBKQcqMvUl9dhVG9BjP0z860IoYqzlon4veh+UQT4ktlzkm5TIji6RRGhLHXS9eQvr6rYzHs7GEUTOxJjdb5VOqd4lb5TRkSON8zj92+laZd9C0ZZrJvHswhG7K2MyquW1moVCsxCm32/LgEikcpoVU5FdQ0PWOTfAtKAZlJMAz3DZ2l1c7dQzhIzM0lKC7PlHqdFNB7RTYkAWkMOCI1X5PlK08RQMjoXHMTaCpFytKHKi4G1dFxOPsRuxfT6IQC55FGxkoanCSNK/aYgnPWS6RZK5YmVqUnCjr3MRTlnA1o4n9ohBbmsZnEYt20l6Q+2FldPfYBdn4nkJYKbK/JIbtoD26gfhWHRMdxtHRtpG1CRJCvbwUG9ybUKQGij8wdmWNlfrCBxc4AbLG6oiIk6kkzOEyvN30X8mHxpJk2hg6xMEceADiD9MAWepqGuFROthFxUnLTyuOwgNpAjEKEl5a/NAvAtNXJw0CERtdxJY+npGH+owqWmVFdN43lrBiJOUdQOpJqocoQJ8NPIjo63UYfyHyOgNryXH+hmch2YMPOw1pcMQ71Kxg42boFoY4Z8xJ0yMVAe+YCi5hpPJC5+qKNV76bCuTziqW54TghSxYtio6O1opdzChUsEIizULFn7XrLS8yvpz4MZeO+VU6+QU93v3kF/Tg6xznZ/jot/lI+GM+/4VP8v/f1qBu3sdRv6snHXyC472D/9uVAOThuHz5t/nPV+XTy2//WX8GUPC/1JPMJxBz9+N6evlbfPatn/D/P5YQJJw+J/5bDtjd/Rk5+xwf/zUd+Hjv5ePd97pyoiyI8onLX0cItRSyAZTY7/Hfn0iTfFwSYD6Bav+MXIRWRcAX+Ij4OJ8w37r8Vf7zNQnG9X8pHfKty5e/y39/Vj5icmIKqv3bT17+Nf77EzmlvxmkRAWTynM10Seu82sgEaTxl3xEfPyy1JhKRLg+/D0+1wb4VYSAdyL6r1F/4vTtuIyR8n1SC7H7YcviF/TzOk2WhkaiRBzf5qDdT2gzSHN8HIF/3S3DeQh1ffuF7Pryn/XtvPlbQctL/DWXjuG+EI0QXzPbYvlmI1VQo19F5E9oUDfc4JD8BNBRMHO1jFQ64X2S1DvkQ4JHlnzGSF8/qWfG27+G4Hfqqarwk+90gdxZX/PXYXgyRUidaQCAFqwxYEicP3qaQTBM8wsQFCPZABINBsOPo2Zfe/JJPgFPIvwnci1aFQF/jAS1C5h3iNGiX7S277uc6oHhKBs6xEDjSEJKr7l8W8ciGwwYGTmoSuhdrhqGiK7OS5lL0xOfU4VJIaEdaX9Smsb/8GUJAR9GHiRUWJ3rT2k4kqW0E40bYhA6tjbQZGluZHvynZ/8PWqeJ6H3r8ks9TntsG+jwz85vFA3tnjzSDeTyA3mBerelx6dsPGbnUs60UUVuYjmBMOPgtvnljpYPl3DleaadXPntm1nTICTBOq/ie+ToNA7b/qv5hy/LW9DccBpqy6pxP1y7g98s/Pw4XWZfe42f7vNIW6UrVnk7LhtmCCmLEK5YeBKElJslPo5C9MfkQLP6LrrhmVnza/fsHteAuC74Srb3Mr+43FbkAKU4HjaNcXVuRY5MQNdqd/t1Z/JLxpLnGOqkjjl5IPDErpWbslvTc+5n9KlLvZ8sO45Kd4/XHpdCiJAuGnOKRrO7efJVZw56kmutuw0OFus0GhpfInsP/HlJ45rd91M20yyVoVZt9zaM+Y1o7JYRbKkVvpv78XrlzZbFqpnbt1+45zYH4xbX+wgL25OhsExEeKrj94EGjAvzG5tu1P6JX1ppnVt4sC6o7LHJQZJPZRBFSAat4YrgXGkjQmU4RVZA+sqGIsa/ACcbZhIAdH/p1JdzufhhvLC3kwSj63UbotRXpRM8RFSt9VwXtHdgIRsKYXUziEDVgEqlDc9Ucnim0zSEo/ZB/hbDLa8zsRXGWG81A2y7SIfNoKCc3m0aUhytnnMQwCKe1a2KbCoxVCnv6Ej8R6xsQdN5vZsZbTgQYDtkW0ijR/TgDZFM+Do9DlkS/lZ0ZHvHQjVrfCbmE2oG1vk6W5s8cy5ucoPPPCEyhpl77fR9WW47vLLGCd0lEcTXkEPyS0mgswQFSh+NTndwp5QralJ2aokdS5CKYnyS5HNQNtuVGZw/XnZ+1BQS3RYZY8www10N1Vb3QrdbcFNRqgHktV5VvUDiWF0kxygI2RIQkV4StUGxJdkPjrrRn9oyhoYLY4kys1JFOEZ7T+dktLIg12tyq2MXG++05NusSZoSrqLKdYkgZy7bq2h7lzxNB7J76gRPF5i1HoJBZWcsCl+Re4oyfgjT4RcqRsaBIxUyJE6y8WSG4i9vLMMdMhjo5YLcj1J5oD0yaj4D42O/D+3SgczzqjY9ZWJkw9Zp3pHtWUziUlq2z2t/Ss7pmg81IWh6sDuisnMhFPp5NmRjiM0O/F9rqk6VAfd1EurMipnheQytAuVjIN/IUbBAPBGGkpoKIBdiQ2bZcoGavIB9aVz+A9ios/5TxaPzUL6A/Dn8b+oUzaP1WwhLUR+0/w1gJ57DupjS0Qh7TMpYGUstZKKk5d/tbUOEj0rPk0xxlVIrjguYM5brbi/sBX8mMsJc+k1uUo8kataUFzmu05auLizgIYovPnJoOk587wGkVZCY1zREiW9djEP13daUGXwPHrjvswW99PACGzzupijkpWXgpidlLdKEqrbvWINXPtOcwNo/HT/EYjJ6YkiQwDTs9cxw1wR54mggR+lEh3ICsImMzsjG4ON4Bo07q2qeGwqJmNELNiqFhVzrywgRcVSNWRrow5ObmEkYBccl6fhTO2wJPVd5YZFDZlSQe1r1x6ZIW15i/9sIOeK1GdkVBQ9+5J4xHcwJt2V8T8NM4Q0ZDGScjNOOz0gXS4CekM4wSOgdgb+UB3R4LiilYMQKpdKeAQDm84Wj/hhBxYEOy+WBTZi9pripiHlrQmL7yO/vU/4TmwFpuLXXaLJyromzyz99sPEHk+KZTGPiUelRVL9qk2Zmq+dSb6H/HrEqap4xJXDeA9vAoXX4Q8BMp2oX4x00R3m3soqi/+DhUFcaYGQ5jpPemFHZXlQJ82Q3WtCG3pQs2u4yOpP/oD4BcVtWEgX48Xz0BC1Bp+ctG0ABweU0/nx0+0+QBsYI6nFbOnMSE/x0cnUTsi/e9w+AKGKWwHOYVx/U5+HM1UIj2lTF+Zs88Dkzp6SlLfOnSKnUzKxutVXF9VxRSyztrxNxqTnE8EFaYjavQYX1PpV1xF6pvIkxzm7JyKptCwy1HbIkvMMps9rwJblISs0wOm85EhTFJJDjbG4UkErmmUFy6fp8a2CVKDu8RH2YU8PvZmLyOgrosuFH+Y1/Hf/0vEr2LZHKzS4npBOz5G0HYyRVF0Z9oG2imwYoKLU6GjHQyfUPKWckGP5Jcdr3uUhbkn1ypWOzQP9prgpMEVawjKa3LcW7rXbB204KxRB+XsQwNygymZLO/A38F+eapLkdHGtZ1dP7J588365KkIdLtbEIwrPz9Yx+rG4wS/dfkPfH/u8T02i6DzP/8E9FRcZnxBIoD6WqpaKpV8jWqBJPjIi6bjyfPKswWMqX40poINQ5jTwQpCoS2lovMAtQ/YDykDtgOY7zXldU/Gj9a+iT95wa9l2egt1R7Z2Vyc+wzsRGM6bj9zdPX9D1gLnUepbbiuE0V/VK8dlmWSJXlPcFKQxT9dgktFrNjAUq5U2YJ75IcI7MInavJLWar3tIJug/IoYMGuXmbOeVpqBdfdEAtz4JklhEqzOYMlveVOct+fclGDjfuoJdXFxaPum6Ln6WCot0mPrVApU3NVqAio7owunVGFwWuWrMYX6cCNJILtySX3uzdp98n0g62EdeG7SKHrNhm1I84a1E/qi28b6ChVfA9+7sLrKd2Fmw0qPLpeuI07e8T4x8aYUv3IjDQ1LdG3b74eUt40AOHnFVoZdm48J2Hfe/oCl2Fe2HCaL3jsTeUmQv9aWfjxVjK++t5ZchLsYbG7LvqxrTdlVlXHFplR1B/J6+BEY1DNOlqk+yYOXJNAxpmJbm1URMXX7eIC1V97VakLzhA1dTaMNdHtXvltYTt65IZObg/ohfNL0vR90jJStqaLa2JJ+BCbynI623V5bX6HyfVHcJp34ffCJYL43v0iXWNJOeihbAlf85mPCbqPMPtqVJEu0rlUjQFjP1Yr0R7obhxQatottTKiLq4XsaZyzmzT57g1as2HeTnPgFeR3V4zBiUesVspnRm4fp+HzLvqAFAPDIvLUnW5oyZ1VFMwmBcRu8nB5ROgzQPHkM7mLobJzGIjO5xWVtIiMPaX1JC3n/kQSaJquZ6D2C4qmL58rN7BlKEPG1E5tA5tjGqHiu2uTvxA+icIvSt3NfWzbgmi9u7D76kIOVSJ6jMrTYbZptsaDHZmUFkkDJ1CMLCL9JFuHptl7CE+DCDXG8bO2CFVEkHU305z23dtox7vS0s69kgv1SSqdUs1PsVZWqBJ3JIZ7Si4JQ/KGNs3W0IFNrhwlM/XWaTuSDXwHm7YIvFFIqIwJeXdEA9TpRDr1JpwduCZ3xbcql+wiAusTnFV8xwrTuL548B5r1ZlAsa1LZYmlTWoemNhJuZGoyAZNswBmwnrXzOvORSxS3JbLZNDu9hAhlNJ4H1AXmvVZsA1zO5rmIhFkfTRO7utFeAXnZcpzM4xEUGnqXGOVJ7/x5Js6eVe3ThM2yUqF0au2k4YC91ouzIR4jCYD9cXvpoLtnqyMFalNco2QBK7sntD2CSe8K81RerayjYQmpnYq5q5m+m8m0fKUNTq762vzPZAllg4nNr3ewpwDTVanHbWo3jumvcGoSlSmagnuue+DZZ+NnChp7d4Mo3Xu8xCFYJaXN6oyMt02zF4IJ15Sa4E1ehceAVZdGSOLyl81J6P65IKiW0PalVh+Wt3Rf72WCzMhHiOshgqhw/zptI92sraRYTXKI172Hea96wGyIZd3dMU6LlqfQLbd9tBbqJdW8IDg5J9YmUjhg8mCQp+ztOlVnkxDvGrp1XuZfee8ik5zVaGKRnouJ9UJE2AujQsf3VTt72uZG9F4A7LQm0MdbMoGzgL8k8IzUOdekAGw1BamKqJpfGB0wJGuRN1tWEW4Hg+IeIyoKLkK2oOP2Zq+rtPkNuX+tImithkyH8yqat4QFh7oOu4TqKDbw+ov1LlR+GC65yFDsbXaTcxjGP6qOxK6EmkZ5GfAhtbKLQEJbpwY62AUMTEUvmCB1sF85MnY7ZLGfcFCbw5bR6hQUZzCP7lze/dEnom5Vyqteke13jai6KNG4uKiIzUBVLDncmEWMIChYuxh6bhyQ52MBp0mtylrIgt1EAcgr4orjZjvcHCfoIMPnVBhNzYF6J6H6Na2z2/Y1Nowzolx9N6I6Y31mJ4aEtx3OYmxRauGwbR5y13WnP0XRba2alz18dc7mvZnzChvysgI3XbsVxxv2OZRH7K1oHILSCxc95Zrx0OCiUhqR2daWhppuembdJrWENlPy3dsNGDOpPVyZXGSNgjRJxjlut22/kLlRSoz82YSJnw91gJrGXUBuvuw3ONjaptG6JfeyumP+eB6avibGJOBOHQWhRqb/SnpvYZ1ZRtosikX5jbY3UySbStOK/LLih0FZfXbbI6octjD7uZCuleMgVush4tz7uzu3cZCm11lR0e7fbBxxRbyxZc1GVsuo08wXc1JqKbT2YXKhco2BxvUicduGF61RVnDrqnY3/z30nWQqPaX2ELf7CBr9f/QE83P1sjYP4VQZZetycFtRz1ByiYtlKb2RqVRGhbACk3DSRFwdSQqLpu/01ND100Ej6TiZnYO4bbNlH0EmxsGWEwJ6qnVVGjLZfQJXJDGOwSJvkJd3555t1fRe0sGLwLtS9LmuOdxrr44lIp333PaDzpIVIUqttDXSxUfFdaKwxZlSF7t9l9DRNe2qdOM+fI30ty6D+34KXMCcHXEee6xNzIX8gqQtzJk6d9pGTYF5zEyaX2ocUUX8rWhXjxDzRdF757T+wt15kcHFUzzefwqfjGIP+LpNjVfeZeYkbae/00vHSSqI5+sobuf7nJk3xdibBmmxd+fYvdCKt24M9WKDXbuh2ynH954yuz5gIJbk2OM6LtcmAEb2NWnh3PW6d2by5YjJUsb4sEkIH1XK5a5OdInfNS9sukr1B6/qN0TNE2LPy6jz908VNZ3RqWtp3Ab+4J0awWTObJ3dtn3hU7a5kBepE7ja0l79B4ugG0VX01za7cRzwpmfTE7LAWnG1b2hW6fE3DJuAT4WnYrpuw8Riatz38xZbBX0raEsz7BOglHbfReo87hBqqAVUGLXyS3FK6kbc6GR3rlowFMTjZsatJCaO+HbLLv2zmr3JEvQ/YHHTndoz42e2QneNgbJthXkArDCOfv9NThfBjRQdv+t0Pj6xmRhDpccZu9Eu0U7ROsWOWwhT5CxZdmErNuJmGqaXE0ZNOEZjX8JRo2YyCoAW56yT2T2giCSb5/dsn3hbH2v1U6AXaUpttLSiaYb0EMu73jFqboxkGe9Kkgg2vv+9y2heOeiUy3SRZRXI/ua2mfsIvV8qSmsnihYuRtcTTEH6DeFh+4sezs4Exps72Qmxi1RTFLZIqt++T7YrNgbh46P8w+ZWJqglR2W63OfwfO45Y08617B7Z1Wt/KaEG2cLz5IIAYdFnQgHaK9sm5u7vXuhust+s7N7CAaZlqxB+gZhcfuHEpe6f+09dzQW5u1kaQqyemyi75vu5uxQEhd+pIqHYLYlhbxAwuQxr0s4i6q5n091xkC8ebld3PHMBH60R3sXr3yeKF2rWAESeNxKL36AfbimtAboHMvKegvq/MZxp2MMh0Q0apNjHsElVqLDuXHbeQ54uaSf9vJ0sn+/WNTcp6ujDkdkL/Plm8UDGotUzzMvaTinVPbFhnrUQesph5T0F9X/RD9y3soRErzkIddomqPgTkiewQNjD2gF7vQUE62e/xqVCnWN3MB3G9+vdJb6Haz97P/DU32E/LECg7la+lZ70WucKXRcPMQtVdaQw5vfc4BkHcPJo9dFtp6FEP6z/uMecED4yO593bMB7pZH/nSCflaW6WzQdk279PphbqzF8c71rAiEnRdKvPEC5y4SD3HWcfGrDl+RI29RbpuddJO3Mq1KG3S/BFI7Y83PVdiDeh43nTVkYz4lz40ViFOrS7UQcOSP8+6SdUv+8764yKArbdlubP+H6hjHwDr6pK5KGC2fcqMZeehFO2gHv+HcjOHC26Zb08eGOmscnt/w6M3ozsPyCmmSAhfscBjKlT3r2YWqj87fGCjS35CdH1bfr0QX7pDH63sAG0ix7XgIppHpWRb6H+yNyepEAdsJ8y3aNE80bu1PHuGA4GnzPgknCXYZSd7sHkfaJ3iPs7kDJm+U5W73nmTcSpOXd798QU1ja161tjZ+2t/BFekLqzmt9g3LKY7X7+2IYZmd4W0tkJZDmHmwrqthNDO5vd5KeiMWoMvjGHkY7nbchnIVOU3oycYr1iM0FCfzBg5r2JoZlZqOvb38djwNDlxtaxJ2g65Rektv1aIZyP1in/jt61lOltsa5jrQ/3iX0FcTF3KNoRr4S/V4JtgeFHDXtmDA7pQqYo3c+eotN4Jih8C/WeF/1g0tT0FmobK8fezULVb9fsrH1GhNr6aHDPBQxab7GuI/fhXPZp7abBQpfYdeROHa/HplwO7Rfb9k27SoMjQp2mnWkmuFI8M61CPVjnpwf9hboia9TKI4R7L17HF2tUmJurH6WDlRfav2yDlcxknxbT23RPoc8K9+FcHnmyx+EXv+VfIF4J1+jq6d2zC2hLEygGqoX4krI3NFM76zJ3Dp7UsPQWqv3CQ7nyZEHK73LzPhL+UMRjH2DntxksK/yjIc0saBIYBn2ybbFL7DooxAKfYrRtX9zxmH37vAci1JnaWZe5enZ46StUUeTT1S+Q80q0IlT8Wbve8sbxy5/jZnnn5Ul89+u773ivHo+OP0bf7/5YTw+K3+ZCfFdPFsAXOL9fvXz5L/nvYjqPc9r9sJ7si48jia/p2YGiEmmmr1DllRa8sevnSsgWQk2uL/+hyGnzt8Lld3K7fE6LtqQ8+T70/h/r6UHx11SGr+vxIvguV/p9ly+j9l/VwGH5Wc7q43qyL77NKfDwcvCoRJqZRqhQXrGbS9Om8AB3Z3gz6bood+9LjzZv/HY9k780sOO+IO+vg6vzWnT3RbZ9cWut9qt7w4D97JmW37IftfgHk6alv+vLsykpr/4IIWbUjS29PUP/86S79+L1S5tNC1XsNBz6zfAZkQ3XA/2S20Eg275Y9S1oI232rQxZ5i7+waRp6b2ZxPdJ8YBSzZ+FUGlyZSXjrRekUczAjbdeF7fTcJDwA7+j3QvbN7LtC3ei91e5Z+PO6d2zs91ZEaEu/sGkaektVCxCydWtz5IiVLjBrFPdbmrZTJJfPFn6ueb4ld6/3rdEyLYv9rxHs7iRhwoPf3F7C3VeYFVxsI/sBAOB7yOcxYNZi70FPgtc2hGsxRYuVLSLHgfLhSzNmQN+KGsaMK4c+geTphAqL1AfmGO7b+Bp9P+ibzAq0lPOB/uV+amAi3foH0zqL1TcieFbNE1buf3B2v1gf6IkGAz7sbFF/Ez+vOC9r8N/d6a3UPnGC+6lzvgLD3gOdiFfKg4Wj30d4YC/iTsVd07sXhvBirqvUFmkEGrb19d6gvvLIxjAgv2Qvop7+F3JsTG1UGecUXs+kx+MEvsF4YX/pt/y03uNuvLsoyzUvQtNTzH0B98qGtEKJpgG2/YNl2nu9BYqfhKJmG1Cle/pHuyPfgXDodu+0cFzp7dQ9Zvjs82n+pTZsj+Tf3TRbd+lf0R08Uwh1LmAL8+MaE8wmArd9o0nz+bOooV6NJ7JP7LItu/R+zrC8CxaqPCNxvMgaDAdsu0bu/rzp49Q5/l+1JE8sBXsD9n2XcgvEB4xphfqbI8Q8iIm7rItLyN5xH189HZ9N+VdFvrrZfvm6sRXKwdjhgfiE4v5GZajRV+hpjfJtP8QaBDw++BPxEA8AH2Fmr7eNvNrF4MgmJr+M6q4vuvbMaMGwcLpvUZNO0qzrVGDINgHvYVKcyrLNBzfIDgA+gs1CIIDI4QaBCMghBoEIyCEGgQjIIQaBCOgl1AbXyITBMHC6CNU/KhZs1hxz0Zu2eC3WvhnCjUgPXQYBMGs9BMqSa5ZqCv0yfo2CxMvSN1ZzW8wnvGXuoMgyPRzfflRB6P+yANetghdbmwde4I+5wf3Z/z93yAIHL2EKg8lKc1C1Yf2d9Y+I0LFWxqDIJgPvYTKtG8o4RXGKszN1Y/SwcoL+s7UIAjmwoxCxVzLc6l+oZz+7PCPQMS3VoNgnvQWajvr2+T6ZqHiz9r1ljeOXw6CoBGVSDNTCBVbSliJVljffiG7vvxnfTtv/lbQMgVBUEEl0kxvodorLRp8Wn4lI+7O6AYwL1D3vvRobPwGwbzov0aVX3jAzlEFnlFZrCJZUiv9t/ciucOxUA2C+dBXqOk3k4rnGPDMkvxKCxSMCZU1ik/aN4qDIJiKqYVa/rjZZvaG+ZB1qjFbNpOCINgHfYWabozGrxAGweLpv0a1+y/hzwbBwuktVNv1lT2lIAgWSW+hktPLOo2N3CA4AKYQahAEB0UINQhGQAg1CEZACDUIRkAINQhGQAg1CEbANELFt8TjeYcgWDzTCHWFVLoTSg2CxdNLqO/C00jr/4b/8BdNgyBYLL2EKtNoCDUIDop+ru/eBf7ODLu+/C8IggXTc426scXfC+dfTYqHfYNg8fTeTNoMiQbBgdFbqPw9N3wjNQiChdNLqPgu6rOPxq2ZIDgg+gh1Y+vZR/FbLHsX4mvjQXAQ9BGquy+z0vgL3EEQDEsvofKPgurPaW/GbwsGweLptUbFj7DoAnVjK7aUgmDR9BIqfrM3fN4gODD6CTUIggMlhBoEIyCEGgQjYEahuu+S46mIB1jPYmN4YytWtUEwJ2YUKr+wTd5ygRek7qzmNxgXr30LgmAW5uH6ruA7cKzLja1jT9AJvyA13mIcBPNjHkLlF7zpyxZ31j4jQt27ELdbg2BuzGtGVWFurn6UDlZeSG9pDIJgDsxBqFidbtpbGR/s8JfL2fkNgmBezC5UfLfGCRV/1q63vHH8chAEjahEmpldqCv46ltyffnP+nbe/K2gZQqCoIJKpJmZhbojcyj8X95MItXiq6tfejQ2foNgXswq1B19WH9jS2/P0P+8QN178fqlzVioBsF8mFGom+lLNTjChMoaxXdYm1zfIAj2wWxCxROE+hAhfxWOdap3VFs2k4Ig2AezbyYFQTA4IdQgGAEh1CAYASHUIBgBIdQgGAEh1CAYASHUIBgBIdQgGAEh1CAYASHUIBgBIdQgGAEh1CAYASHUIBgBIdQgGAEh1CAYASHUIBgBIdQgGAEh1CAYASHUIBgBIdQgGAEh1CAYASHUIBgBIdQgGAEh1CAYASHUIBgBIdQgGAEh1CAYATMLdWNL3rt4aX17dZUP7aUzG1v2/qggCGZkVqHyq6HyC1J3VvMbjFfipYtBMC9mFCrJU14yLrrc2Dr2BE2n/ILUeItxEMyP2deoIlR92eLO2mdEqHsXxCEOgmAOzEuoKszN1Y/SwcoLG1vxEuMgmB/zEqo6wPRnZ3X12AfY+Q2CYF7MX6j4s3a95Y3jl4MgaEQl0szcXV/+s76dN38raJmCIKigEmlmfkLVzaTrvPf7wqW9Lz0aG79BMC/mJdSNLb09Q//zAnXvxeuXNmOhGgTzYV5CpT/8wANPqKxR9n4bXd8gCPbBjELdu7DK8NTJzyixTvWOastmUhAE+2D2GTUIgsEJoQbBCAihBsEICKEGwQgIoQbBCAihBsEICKEGwQgIoQbBCAihBsEICKEGwQgIoQbBCAihBsEICKEGwQgIoQbBCAihBsEICKEGwQgIoQbBCAihBsEICKEGwQgIoQbBCAihBsEICKEGwQgIoQbBCAihBsEICKEGwQgIoQbBCAihBsEImJ9Q17dXV/G+KHvrzMYWXkITBMHMzE2oeEHqDik1vcdtJd66GARzYm5ChSz5/aj8+mJ+Q2q8xjgI5sa8hKovW9xZu65C3buA16YGQTAH5iVU1eXm6gM+WnlhYyveYhwEc2NeQk3vHX9AC9XVYx9g5zcIgjkxgFDxl1zgxleOXw6CoBGVSDPzd335z/r2g7T5W6BFCoKghoqkkfkJ1TaT6H9eoO596dGGjd+55DUSjkhdo5pzojuHeQmVb8zY/7g7s/fi9UubtYXqEelVEBa8TAxfze4c5iVUcnr5gQdMqKzR/NxDwRHpVRAWvEwMX83uHOYmVFLq6ip0qrdUGzeTjkivgrDgZWL4anbnMD+h9uKI9CoIC14mhq9mdw4h1MEIC14mhq9mdw4h1MEIC14mhq9mdw4h1MEIC14mhq9mdw4h1MEIC14mhq9mdw4h1MEIC14mhq9mdw4h1MEIC14mhq9mdw4h1MEIC14mhq9mdw4h1MEIC14mhq9mdw4h1MEIC14mhq9mdw4h1MEIC14mhq9mdw4h1MEIC14mhq9mdw4h1MEIC14mhq9mdw6LFurmlv5YS8nehdVV/p5cYiPFy0f+2F1Agaur+oW64rIUmiMjVL/UU4mroWVJ6BNJI0cmUmiOzN8dsjQ0rrWrT92BK3yVcyblFRbqr0AMlMHHzaFF6jlKLbIcl0WhDzgNH5fQ0HqxW7q01qOcgsbLR/640ktSDx/XB++7S+kDSSLHZVJwa5f+T/w3ky5w8BX4AlnCZeIvSMH+ikMl1P+bCuaax+Af7i7gCuSq2If52F/A33rdlEZwkV2oi7xCXbC+jcb3cXNopSQ7a2+tJkxYqIu8mTvI4lq7utQd+NEafIk3kTIprkih/opcOx83hxap5yhF5HRcKYrWrihECq0Xu7lLaz1KF1k835j52PdSqkcRdy5d2tyjPbq0IlS7wIFrV7xSfSbughRcXHGYhLr3kZfR0xX0d1wyFKDx8lElFCGZFe4THxlYqJ4q+Hp7La6F6ilY3/4+fva0jOxCJYDIvZriFu0qX6l36A+Wu86ulEivyKG1K1A74FNHaD31HMVHxnEZ2WoHUlwLrSXc3KW+aYRcD1/PIhQhieYenbVLm3u0T5eWQi1aSVjf5gD5X/CZuAtScHnFYRIqZVdpd7CTLC6T4/kr9Lh+gYWUySO0FtmsrxKXQytxV46921rXRbZQH9kNvxZ3glD5Yt+rjC9RvkJDa1fk/H3qCK2nnqMUkfm4jOzq7OJaaD3hxi6ttTmT4/kr9Lh2hQVUUkdwPbKWs4yM0DJuc4/26dJSqEUrCSJy/TUiI2VSXiDB5RWHX6iVugk5nr9CjhsugAERZfIcWoucHLciLkIrcfdevJ4mjxzZQovIE4RaOItg78Kzj25sVQzOlchdoaG1K6zOZeoIrcXNUXxkOS4i+zrnuCm0XuymLm3sUUrN4vkr5Lh+RXOPztilzT3aq0sLoRatpIjscq8Ay6RygQSXV4xBqP+Ul/5l4+d4/go5rl+gVS4jS2gRmVbxeV8hxU2hZcLcsvVuTaFFZF52pG0BiWvtWuSZ4V2LSldbJpUrLOvKFTYel6lrS/i4OYqP7I5d5FznMm5qiVqxm4Xa0KO5Cd2RHdeuaO5RCd53l7p6+IRTcFeXeqEW6RgbWxyZRzINYDST6gVWaX/F4Rfq+jaXd3276Nccz18hx7UL8hjvI0toLbIEEEVREFrG5V87Ta2bIqfQWsKXVjSOxPXtmvLM7Kx+50K7KfsrLLS8ws1rLq6FVlPPUXxR9NhFLuqc4rrQWrGbulSuq/Soq52/Qo6rVzT3qAbXkrdylpERWsRt7tF+XeqFWraSgcHh2H+wggPNpHqBBhdXHH6hmgloYwuuGd0Vcly7IG+1+cgSWk/dllhlUTi0iIsfaUuta5Fz6KSEi3YtlnUMCrdZUaovUb5CQytX5Dr7uBpaTz1H8UXBsYtc1tniutB6ws0zKlIoe9TqURzZcfWKXLsidQme1PIGh/q4zT3qgrsSdkKttlIBttsSkkntgrJScsUYhIqSlt2a4/kr5Lh6gd9Tz4caWk/dViJlUTi0iAvXh0Esi5xDJyVctKt9ZKhnV9a5KFG+QkIrV7g6u7ga2pB6Ts4XhY995LLOFjeHNiTcLFRk0Vo7f4UcV65o7tFZu7S5R11wV8JOqNVW8piyFcmkdoEvp11x+IWqe23Nq/CyUnpcXrCTlig+cgqtpd4+/Nbj1sdfRkInJFy0a6X/egg1XyGh5RW+zjmuhTaknpPzReHjWmQ39Lu4CO0p1MYedbXzV+hxcUVzj86nS5t7dHKXFptJhGslT3uP+gt83nbFCIS6d4Gq4HcjiRzPX6HHxQXFhSlyDnWR+VfBqcG0ZSyuC62VpLlbJdRF3thCEtrBElfbtczTcNk55MLqFRJaXJGKWMRNoUXcHMVHzsdFZAa1qxZCQmtxW7oUMXw7Mjmev0KP/RXFhf4qC3aRy3JaZBdaLUpzj2qwi1zt0n5CLQfQIhN/gQtOVxwmoe59BA6AeBMO3kr0zYZzxMtHPtRfgAU5Qa3gIrhQHxk+SDUxF+rjAus/jqFRCG3z7oStXV3qnhUO9r2aM/FXuKzzFa52Lq6vs089R/EJu+NKUaR2Pi6jda4Wu6VLXdMIuR6uRv44X9Hco0X1cmRXTh/Zld7FZZp71Ko3MeGEXuDgpskDG1Fely7IwcUVh0moEwqzXByRukY150R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iHUwQgLXiaGr2Z3DssoVPxSs/zY8fo2HT5oDBqc4evaXVE+XkA9D7iavsJDMqmakwuZ35PRTHcOyyjUFWqcTbQQXpXCbxZqCBqc4evaWVH80vvyV9NVeFAmVbO7kBSyvj1Bqd05LK3rixf94IV29kKupqAhWVBd2ypK9lK+XWUgDrialaPB6FXNzkJWXh9VozuHpRUqv5cLr6XMLdQQNCQLqmtLRZllEmpHNf3RYPSqZnchJ9hcdw5LPaPuXYChmr02BA3JguraUlFm2WbUlmr6o8HoVc2uQhavqGuiO4dlFSoWCtpY+qchaFAWU9e2ijKLqOUhqKY7Go4+1WwtJDaTJpWxO4clFaq817Jos4agYVlIXVsrms8H5uCrmY8GpEc1OwtJLnG4vnVW0CiFF9IQNCwLqWtrRZlF1PIQVDMfDUiPanYWkpXavTfdncNyClVvv6hLhFV8Q9DALKKu7RVllkaondV0FR6QydXs7gueXXUjuIXuHJZSqPa2dWka/N8QNDQLqGtHRZllEWpnNX2FB2RiNSf0RcyodfL+Go54bGsIGpzh69pZUWJJhNpZzaLCAzKpml2FXN+mftjYmmB03TksoVCxxUbw+MVP51D7NAQNz+B17a7o3gUc8fA+KAdbTf/hoEyoZndfcMjEnujOYUk3kw4DR6SuUc050Z1DCHUwwoKXieGr2Z1DCHUwwoKXieGr2Z1DCHUwwoKXieGr2Z1DCHUwwoKXieGr2Z1DCHUwwoKXieGr2Z3DgoUaBMF+CKEGwQgIoQbBCAihBsEICKEGwQgIoQbBCAihBsEICKEGwQgIoQbBCAihBsEICKEeVvb18wyz/H6Q/thPG5PKM+HyYDZCqIvGfqBjRQy/9bcuD1aoK/ybBEVaIdQDJYS6aNa38Zsc69vy8yGtP3l1kELdu8BlxE/9JEKoB0oIddHoFLp3QX5Ep/XHuQ5QqDqWlIRQD5QQ6sIRMe08+7/iJ9bkBxHzS1vTEYSxaT+JRdHIG4XE5Qr5eO36DkLlf6RNh4iQU9p59m+3009rpd92cyki6gtZaV7uKb4INSfafHlOPmeqv0KNP+n6xphBKyHUhbN3gZzdja1jT/BcKr8CiyDIIx+xMPYuiBI4iGLLZOyFyqHr28/+n/xzfPgMP3oHSeSUdtbemiY7fmenvKnTpYgZlGSnsfyyOcdHhi7Rxstd8jlTcRoQK1/fGDNoJYS6cKDN9e2nsTqVeSi/UjMfkTDEkIH8ljPEUgiVkqDP+H/5DFMTUs4pyecOjZpSlClvBQFEzfPVvDimS7Ttcks+ZSpyhlzLd4fWYgathFAXDyuNTZTfyAdT1Q0lOs9H9MlO1ilZM8UTWRdC5VD7nz/DISvDpSQXOFxUTlGFk1zfBqHSJ5yLT7T1ck3eZSpTKF3krge1mEEbIdTFw+bJ77dl+4XN6m9l04ovH1EsXcyBrIseQuVUXUqThKry6SFUn2jr5Zq8y5QdXsRy14NazKCNEOriIZvd2ILZivsLQxbyERnx991LEPYh1JRSoQRaWxIpqiitnBL9GjXHF6HmRJsvz8m7TDlBFNJd3xwzaCOEegCsPPu3/P548hm/iXf06ZxUHLEw8l6S00UPobIz6lJySpAXoLionGLNd9VtWsLF51x8ok2X++RzpogM1yFf3xYzaCGEegBsrv4VjHNn7WUoMU9hbjJjYchmEeOECl1ubPH/DULlC3jicik5JYhSKkKt7Qblic/F51x8ok2X++S9/Na3fwOf5OvbYgYthFAPAFqqwWBpGSqrQXkSaIdsNx9Bfkk8ThdwNVewgK0Lde2trFE2/ZySUwKUQtlz1JwihLnyHT4U5Pbt+vbTLj5ycYk2Xe6TL+QnxXXXt8YMmgmhHgA0HZJpsxLYUPVI3gSWjyAM0RzhdMH2vfo0XmxdF+qzjxaPISAlrwQOFMe7liLpElEYXMsRcnzJJSfaeLlLvpDfpu0fpevbYgbNhFCDBeB3kYL9EEINFoDMv8H+CaEGw5M3kYJ9EkINhifvXgf7JIQaBCMghBoEIyCEGgQjIIQaBCMghBoEIyCEGgQjIIQaBCMghBoEIyCEGgQjIIQaBCMghBoEIyCEGgQjIIQaBCMghBoEIyCEGgQjIIQaBCMghBoEIyCEGgQjIIQaBCMghBoEIyCEGgQjIIQaBCMghBoEIyCEGgQjIIQaBCMghBoEIyCEGgQjIIQaBCMghBoEIyCEGgQjIIQaBCMghBoEIyCEGgQjIIQaBCMghBoEIyCEGgQjIIQaBCMghLo/NraOfUCO1refloNG9i6sPvso/d3B/93kNDNNYUPDNTqIfCv0abKjQwi1kfXtVeKBnjXQU6gbWy/IweES6maqGw0kteJPFOrGFjUOKoZ24qQagtrozjxTNllXnjhYclmHUJvYgQFtimEYm2vX9aigU6jpw/7TQ5nNYELVZFdWm4XayQq1Cxpn7wLF3GHVNAQxTW3WnXmmbLKuPFcoZH17uZUaQm0AtkBsmr2B/QjVUjpsQl37jOSyvv1RK2FmolDBCtVohQuXi1gPahRqZ+aZhiZryRPsNHfPshBCbcA6n80Bx2S6cK94+OaDZx8VS6HJYe23YNZ0xB8q5NPBO6MpQ4N3nv1b8thglvahpkSfHfsv8RmnmbLhSyl6tsh5skml1mJdh1ZS8a1Gmq+WIhXRQTpSRSeJVINSZVKVmVrmKRM65wMtjGsyozlPPQihjp7jb9zd7cfdi3e8OEilJlQ2MDE+sqHNFxCHZ1xZZ8mRGdWmBeWwHZYkHLb0oabEn1HKFCz5SjbszUmkPkL9R//wg3+nHx/8r/4Txac8UC8qAkqYii8HVELJ10rhip+gBPYuIAAxmHqQVCa3h4YVmbtMNDYdrzzonyf+Io8l5kgI9SWVYR9usywx4BNkBTAEJ1Qd0dmQZaeIjU2ObHCXM/hoWah8MV+bP9SU2EDZ6FaOvdsJleFy9BPqf1QZ9uH3KT7lAYPHX1d8XyPLF62Rip/gSKoWE01DECrj2kPDfOZAMoHWNPYUedIlOicvMUdCqNdUhL1QqwENQiWjEHMypfH/MsxLBDUeMbRkiRAx22D+UFPSzyjkckWoHL2fUH9HRdgLik95IGHSDpcnFT/XKOcL4aTiGxtbFFKKpiFIKuPaQ8N85kAyQYR6kxlteYL17dRuS8mREOpt1WAf7nrjIFuqCpUCbY0qJiVCpSGdVncSwbwzOq1bnftQUtLPKkK15V0/of6+arAPH6T4nAfJQoruip9rJPmmRWZNNCtcSquLiKYhSCrjq6x/XeYuE0TQ2FPkKeThdSk5EkI9d0JVOJlrz1B8iJPgvq8LlY3l2beRISNUharGBVSdbHdNQk0fEpQSrcOQ3Q7S1GygE47eT6j/9l+pCifzO3+P4nMeVG7OmMuTip9rpAXQUtREI956UZeGIK1MQ5jL3GWCCBqbTvvmKfRrqdFyJIQ6LTYfsDXAXGAdWah0yLOfGBF/JgZuqHHxmqxude5DhhMVoyvWqLhOog9hfshjZe2tVJSi+LlGyDeVoioaWU1q4eT/hiACGTVU2WXuMkE7pJmxd55CzKhHkBUoFXYgtmRHZGZkIWQmEBUP6PIZhnb+COAM/8k1HJSsLn2oKXEyZKE0OIj14RJY3Upv13daoJVNuOrILhWfD/KubypFRTRphxUH0FdDECP1T1UGlcxdJnIVIq483T/P9W26YGPL8lxOQqiN8K08rB/ZblbJKRV7gznRJzybsoDyZ3xBlhSfwW4ahJo/lJT4s+u0SEy3YpANLxufXhlUqJK0lDAV32pkH0opStHIohKNYXVpCBJQmTKsmnnORKNwu/Bp7zw5xLX+UhJCPXhgkUHQRQj14AmhBhMZlVBfv/fLtaMGfnTvXXrUSuf1Dfw7/dubaS4IoQYTaRTqN//gqXsP/eN369m+2fzX9+7d+95vIp33f/HeL+nBL/4N/dlXFgcm1B9p4Xsz9QVB0EmTUD//1L2f/vRnZzW1jx27d+9Tn/4I6fHn6IyEKtoQoe4vi9mF+rF/j2FiWqF++d4P9YixRBqwj8oLgmBWmoT6Kqz48//7bEKlSeVD9OdjX7nHtvv+L37vKdiwCHV/WRyYUEt6CDUI5kuDUD/27zEHzsjnRZcERPn+L/5QxAmh7jOLEGpwVGkUqjf0L//KPV1MqnFDBq/fe9eXn7r3dynynz5FHu4/sZg/jSPmR05U5OG+/4u/9L9AuirUUkuStMqXolJ2LrV0KNGO0f98JMKXBJWPHXvq3vf+iQo1p/DvKPjeP6BEX6VF8z2e4en6b9IKmsOEVCF3GccgqFCSMUW4973P+ET0msb0OQVOyxrvXd/8rGWoCQVBb5pc3x/deyjp7di9h1Y/TQtK0oIanwr10/c+9ZG/y4r73qc/Auf21XufevpPfyUJ8NV0BCWx+qBd0ZXPgvj8U6xNWsdyDsjHpZYP8cmxez98N44wAHBgWg6iNCSHymW0IF799K9w7D/59FNUnd/k63/9qe9JmGAVcpe9/4sP/eY//+y9T31Jdfejez/99D//17/sE5FrGtPnmhSNt0plkwwtoSDoTZNQP0YTg05mIgYKILMS4zOhygmphD//z9g0WS9penPOLRn8z9F/v/RuPeAYLgtGYlOinNurmMJSasXhL1P2HIePNIs8IlAof/ZlCNVd9iOe0yR2dn25/K6QrkL0v1wmas3ZyaXVRKhFmtKnT8rG4/8RKdzjYHqahCq+2U/zVpCqADNeKVS2QRGVoEcW4DSQhEqX/lA0QKQsACbbH/3if0efwY5dau6QSpCmUY7P/1l6jJYWJXSXCQjNQmI9ShioVIj+SFT5X4RqSeVE5Bqhkj4VrWy8lKFrmiDoSbNQsboikzO7w99SqDjOKiHre/pfEn+gpl8IlSJBqCzZfIlkIXz+qR/SJb/EacthSs0nzA6raAP5ewUwVlpVgyvPxzb1qBASx8QfQgOKjDmq/I9PX7/3kNwTriRCNKZvx/jrM0wJBUFf2oRK5kU2ZaqC7JKtNQmV75MKJlQ9YD1RJHEhaUrNl0gWdviLf/P5p36ZRcrpu9R8wq/f+8EXJVnkj1I5z9eSrqSAO7pyhHw4itcNSBWSqBwZFc2uL0YW7AZVEmlLv7nxfEJB0JdWoZJpZT+1nBTIIPU4q84sNOE1QHOeGDzZ7AMX0c2GlOrr7G7+0rtfpc9daj5hyvV1mYUlf8pD0hUsKpfQX/bqPV5EotwWXOiG0QB/2eefwmYSXWWfXvomntGoJNKWfnPj+YSCoC/dQsVkQFSXWWZ39jmRF4OCKorj8AUqqNfv/bmTghMqJcgKffWh//eLHOZSc4eca95MQqJfVssHDWtUQgXTS6juMor6Edvxsk/l+koibelXGq/M0CIGQS8ahPr5T+GJIuhLZCEbl/IIg+2pisGRL8ufY9cXSuRDQNfzR3wtf6BCpVAWsM9CeP8Xf/qzpFC+i8Epu9SKQzZ/jqD5v/rQr2QZozT4X0pol4mQJDMTT1U3FlBc9ud8BPjT9/85lVmFWiTSmr5vPJdhTigI+tIk1Kf43uhTMHoyP9wKhPW+eu+hT3/23q97odLneh9VYjqP7v2fvXdvlT6TEHNRXxehuiyUV3H/gtaIsHSXmjtErhSFV6vIn1JL+RH0Ed+r/IhIJl3G9y35uQwKpePvffpTNU+0qJBdxvvS9x76dd734U8pcW4JjlYm0pq+pCWN5zJ0CQVBT5pcXzxo873/Asd48siOj7Er+LoXKp4FkieTPvaneAzn/5Bw4mO8Z6JPLZF1qqKOwW59FsLrolCZf4vU8qHk+jrN7Jo/2Xxh7x/7Ayrhz6GE7jKuw0P/+MsSSjEoB6cbIVfILiOZferTOprg02/Spd/73xCnSKQ9fdd4PsOcUBD0pH2NOgbcGnnu6AI6fNTgMDBuoWKfZiB0DrS92yA4SMYtVHcTde68/4sP/YOn/+VWfno5CA6OUQt12NmOf4Ti3kOfekJPg+AAGfeMGgRHhBBqEIwACDUIgsPOW/5rPQiC4LBy+X/8/wEzcnAWHMvYnwAAAABJRU5ErkJggg==">
            <a:extLst>
              <a:ext uri="{FF2B5EF4-FFF2-40B4-BE49-F238E27FC236}">
                <a16:creationId xmlns:a16="http://schemas.microsoft.com/office/drawing/2014/main" id="{D55DB1F1-7EFD-0FC0-AEBF-FAE66F57B53B}"/>
              </a:ext>
            </a:extLst>
          </p:cNvPr>
          <p:cNvSpPr>
            <a:spLocks noChangeAspect="1" noChangeArrowheads="1"/>
          </p:cNvSpPr>
          <p:nvPr/>
        </p:nvSpPr>
        <p:spPr bwMode="auto">
          <a:xfrm>
            <a:off x="204548" y="-224984"/>
            <a:ext cx="502623" cy="50262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50786" tIns="75396" rIns="150786" bIns="75396" numCol="1" anchor="t" anchorCtr="0" compatLnSpc="1">
            <a:prstTxWarp prst="textNoShape">
              <a:avLst/>
            </a:prstTxWarp>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914289"/>
            <a:endParaRPr lang="en-GB">
              <a:solidFill>
                <a:prstClr val="black"/>
              </a:solidFill>
              <a:latin typeface="Aptos" panose="020B0004020202020204"/>
            </a:endParaRPr>
          </a:p>
        </p:txBody>
      </p:sp>
      <p:sp>
        <p:nvSpPr>
          <p:cNvPr id="9" name="TextBox 8">
            <a:extLst>
              <a:ext uri="{FF2B5EF4-FFF2-40B4-BE49-F238E27FC236}">
                <a16:creationId xmlns:a16="http://schemas.microsoft.com/office/drawing/2014/main" id="{3AFB5E79-D4BD-94AF-9F9C-A2BF5BA0D7B3}"/>
              </a:ext>
            </a:extLst>
          </p:cNvPr>
          <p:cNvSpPr txBox="1"/>
          <p:nvPr/>
        </p:nvSpPr>
        <p:spPr>
          <a:xfrm>
            <a:off x="9897106" y="4623898"/>
            <a:ext cx="10077078" cy="1675117"/>
          </a:xfrm>
          <a:prstGeom prst="rect">
            <a:avLst/>
          </a:prstGeom>
          <a:solidFill>
            <a:schemeClr val="bg1"/>
          </a:solidFill>
          <a:ln>
            <a:solidFill>
              <a:schemeClr val="tx1"/>
            </a:solidFill>
          </a:ln>
        </p:spPr>
        <p:txBody>
          <a:bodyPr rot="0" spcFirstLastPara="0" vertOverflow="overflow" horzOverflow="overflow" vert="horz" wrap="square" lIns="150788" tIns="75396" rIns="150788" bIns="75396" numCol="1" spcCol="0" rtlCol="0" fromWordArt="0" anchor="t" anchorCtr="0" forceAA="0" compatLnSpc="1">
            <a:prstTxWarp prst="textNoShape">
              <a:avLst/>
            </a:prstTxWarp>
            <a:spAutoFit/>
          </a:bodyPr>
          <a:lstStyle>
            <a:defPPr>
              <a:defRPr lang="en-US"/>
            </a:defPPr>
            <a:lvl1pPr marL="0" algn="l" defTabSz="1507846" rtl="0" eaLnBrk="1" latinLnBrk="0" hangingPunct="1">
              <a:defRPr sz="2968" kern="1200">
                <a:solidFill>
                  <a:schemeClr val="tx1"/>
                </a:solidFill>
                <a:latin typeface="+mn-lt"/>
                <a:ea typeface="+mn-ea"/>
                <a:cs typeface="+mn-cs"/>
              </a:defRPr>
            </a:lvl1pPr>
            <a:lvl2pPr marL="753923" algn="l" defTabSz="1507846" rtl="0" eaLnBrk="1" latinLnBrk="0" hangingPunct="1">
              <a:defRPr sz="2968" kern="1200">
                <a:solidFill>
                  <a:schemeClr val="tx1"/>
                </a:solidFill>
                <a:latin typeface="+mn-lt"/>
                <a:ea typeface="+mn-ea"/>
                <a:cs typeface="+mn-cs"/>
              </a:defRPr>
            </a:lvl2pPr>
            <a:lvl3pPr marL="1507846" algn="l" defTabSz="1507846" rtl="0" eaLnBrk="1" latinLnBrk="0" hangingPunct="1">
              <a:defRPr sz="2968" kern="1200">
                <a:solidFill>
                  <a:schemeClr val="tx1"/>
                </a:solidFill>
                <a:latin typeface="+mn-lt"/>
                <a:ea typeface="+mn-ea"/>
                <a:cs typeface="+mn-cs"/>
              </a:defRPr>
            </a:lvl3pPr>
            <a:lvl4pPr marL="2261768" algn="l" defTabSz="1507846" rtl="0" eaLnBrk="1" latinLnBrk="0" hangingPunct="1">
              <a:defRPr sz="2968" kern="1200">
                <a:solidFill>
                  <a:schemeClr val="tx1"/>
                </a:solidFill>
                <a:latin typeface="+mn-lt"/>
                <a:ea typeface="+mn-ea"/>
                <a:cs typeface="+mn-cs"/>
              </a:defRPr>
            </a:lvl4pPr>
            <a:lvl5pPr marL="3015691" algn="l" defTabSz="1507846" rtl="0" eaLnBrk="1" latinLnBrk="0" hangingPunct="1">
              <a:defRPr sz="2968" kern="1200">
                <a:solidFill>
                  <a:schemeClr val="tx1"/>
                </a:solidFill>
                <a:latin typeface="+mn-lt"/>
                <a:ea typeface="+mn-ea"/>
                <a:cs typeface="+mn-cs"/>
              </a:defRPr>
            </a:lvl5pPr>
            <a:lvl6pPr marL="3769614" algn="l" defTabSz="1507846" rtl="0" eaLnBrk="1" latinLnBrk="0" hangingPunct="1">
              <a:defRPr sz="2968" kern="1200">
                <a:solidFill>
                  <a:schemeClr val="tx1"/>
                </a:solidFill>
                <a:latin typeface="+mn-lt"/>
                <a:ea typeface="+mn-ea"/>
                <a:cs typeface="+mn-cs"/>
              </a:defRPr>
            </a:lvl6pPr>
            <a:lvl7pPr marL="4523537" algn="l" defTabSz="1507846" rtl="0" eaLnBrk="1" latinLnBrk="0" hangingPunct="1">
              <a:defRPr sz="2968" kern="1200">
                <a:solidFill>
                  <a:schemeClr val="tx1"/>
                </a:solidFill>
                <a:latin typeface="+mn-lt"/>
                <a:ea typeface="+mn-ea"/>
                <a:cs typeface="+mn-cs"/>
              </a:defRPr>
            </a:lvl7pPr>
            <a:lvl8pPr marL="5277460" algn="l" defTabSz="1507846" rtl="0" eaLnBrk="1" latinLnBrk="0" hangingPunct="1">
              <a:defRPr sz="2968" kern="1200">
                <a:solidFill>
                  <a:schemeClr val="tx1"/>
                </a:solidFill>
                <a:latin typeface="+mn-lt"/>
                <a:ea typeface="+mn-ea"/>
                <a:cs typeface="+mn-cs"/>
              </a:defRPr>
            </a:lvl8pPr>
            <a:lvl9pPr marL="6031382" algn="l" defTabSz="1507846" rtl="0" eaLnBrk="1" latinLnBrk="0" hangingPunct="1">
              <a:defRPr sz="2968" kern="1200">
                <a:solidFill>
                  <a:schemeClr val="tx1"/>
                </a:solidFill>
                <a:latin typeface="+mn-lt"/>
                <a:ea typeface="+mn-ea"/>
                <a:cs typeface="+mn-cs"/>
              </a:defRPr>
            </a:lvl9pPr>
          </a:lstStyle>
          <a:p>
            <a:pPr defTabSz="2486589"/>
            <a:r>
              <a:rPr lang="en-GB" sz="1979" b="1">
                <a:solidFill>
                  <a:prstClr val="black"/>
                </a:solidFill>
                <a:latin typeface="Arial"/>
                <a:cs typeface="Arial"/>
              </a:rPr>
              <a:t>What we expect to see (Outcomes by 2026)</a:t>
            </a:r>
            <a:r>
              <a:rPr lang="en-GB" sz="1979" b="1" u="sng">
                <a:solidFill>
                  <a:prstClr val="black"/>
                </a:solidFill>
                <a:latin typeface="Arial"/>
                <a:cs typeface="Arial"/>
              </a:rPr>
              <a:t>:</a:t>
            </a:r>
            <a:endParaRPr lang="en-GB" sz="1979" u="sng">
              <a:solidFill>
                <a:prstClr val="black"/>
              </a:solidFill>
              <a:latin typeface="Arial"/>
              <a:cs typeface="Arial"/>
            </a:endParaRPr>
          </a:p>
          <a:p>
            <a:pPr defTabSz="2486589">
              <a:buFont typeface="Arial" panose="020B0604020202020204" pitchFamily="34" charset="0"/>
              <a:buChar char="•"/>
            </a:pPr>
            <a:r>
              <a:rPr lang="en-GB" sz="1979">
                <a:solidFill>
                  <a:prstClr val="black"/>
                </a:solidFill>
                <a:latin typeface="Arial"/>
                <a:cs typeface="Arial"/>
              </a:rPr>
              <a:t>↓ 20% PU rates in acute sites; ≤1.6/1000 bed days.</a:t>
            </a:r>
            <a:endParaRPr lang="en-GB" sz="1979">
              <a:solidFill>
                <a:prstClr val="black"/>
              </a:solidFill>
              <a:latin typeface="Arial"/>
              <a:ea typeface="Calibri"/>
              <a:cs typeface="Arial"/>
            </a:endParaRPr>
          </a:p>
          <a:p>
            <a:pPr defTabSz="2486589">
              <a:buFont typeface="Arial" panose="020B0604020202020204" pitchFamily="34" charset="0"/>
              <a:buChar char="•"/>
            </a:pPr>
            <a:r>
              <a:rPr lang="en-GB" sz="1979">
                <a:solidFill>
                  <a:prstClr val="black"/>
                </a:solidFill>
                <a:latin typeface="Arial"/>
                <a:cs typeface="Arial"/>
              </a:rPr>
              <a:t>↓ 20 % avoidable PU in HB.</a:t>
            </a:r>
            <a:endParaRPr lang="en-GB" sz="1979">
              <a:solidFill>
                <a:prstClr val="black"/>
              </a:solidFill>
              <a:latin typeface="Arial"/>
              <a:ea typeface="Calibri"/>
              <a:cs typeface="Arial"/>
            </a:endParaRPr>
          </a:p>
          <a:p>
            <a:pPr defTabSz="2486589">
              <a:buFont typeface="Arial" panose="020B0604020202020204" pitchFamily="34" charset="0"/>
              <a:buChar char="•"/>
            </a:pPr>
            <a:r>
              <a:rPr lang="en-GB" sz="1979">
                <a:solidFill>
                  <a:prstClr val="black"/>
                </a:solidFill>
                <a:latin typeface="Arial"/>
                <a:ea typeface="Calibri"/>
                <a:cs typeface="Arial"/>
              </a:rPr>
              <a:t>↓ Reduce the total number of HBA incidents by 10% </a:t>
            </a:r>
            <a:endParaRPr lang="en-GB" sz="1979">
              <a:solidFill>
                <a:prstClr val="black"/>
              </a:solidFill>
              <a:latin typeface="Arial"/>
              <a:cs typeface="Arial"/>
            </a:endParaRPr>
          </a:p>
          <a:p>
            <a:pPr defTabSz="2486589">
              <a:buFont typeface="Arial" panose="020B0604020202020204" pitchFamily="34" charset="0"/>
              <a:buChar char="•"/>
            </a:pPr>
            <a:r>
              <a:rPr lang="en-GB" sz="1979">
                <a:solidFill>
                  <a:prstClr val="black"/>
                </a:solidFill>
                <a:latin typeface="Arial"/>
                <a:ea typeface="Calibri"/>
                <a:cs typeface="Arial"/>
              </a:rPr>
              <a:t>↓ Reduce HB acquired Deep damage by 10% </a:t>
            </a:r>
            <a:endParaRPr lang="en-GB" sz="1979">
              <a:solidFill>
                <a:prstClr val="black"/>
              </a:solidFill>
              <a:latin typeface="Arial"/>
              <a:cs typeface="Arial"/>
            </a:endParaRPr>
          </a:p>
        </p:txBody>
      </p:sp>
      <p:cxnSp>
        <p:nvCxnSpPr>
          <p:cNvPr id="29" name="Straight Arrow Connector 28">
            <a:extLst>
              <a:ext uri="{FF2B5EF4-FFF2-40B4-BE49-F238E27FC236}">
                <a16:creationId xmlns:a16="http://schemas.microsoft.com/office/drawing/2014/main" id="{F435FA70-2FE5-956F-406E-7FF620627B85}"/>
              </a:ext>
            </a:extLst>
          </p:cNvPr>
          <p:cNvCxnSpPr>
            <a:cxnSpLocks/>
          </p:cNvCxnSpPr>
          <p:nvPr/>
        </p:nvCxnSpPr>
        <p:spPr>
          <a:xfrm>
            <a:off x="3262407" y="3870812"/>
            <a:ext cx="0" cy="243136"/>
          </a:xfrm>
          <a:prstGeom prst="straightConnector1">
            <a:avLst/>
          </a:prstGeom>
          <a:ln>
            <a:solidFill>
              <a:schemeClr val="accent6"/>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55D83221-C671-B937-BC6E-D03BE5042097}"/>
              </a:ext>
            </a:extLst>
          </p:cNvPr>
          <p:cNvCxnSpPr>
            <a:cxnSpLocks/>
          </p:cNvCxnSpPr>
          <p:nvPr/>
        </p:nvCxnSpPr>
        <p:spPr>
          <a:xfrm>
            <a:off x="7385224" y="913426"/>
            <a:ext cx="0" cy="267188"/>
          </a:xfrm>
          <a:prstGeom prst="straightConnector1">
            <a:avLst/>
          </a:prstGeom>
          <a:ln>
            <a:solidFill>
              <a:schemeClr val="accent6"/>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BDDCDC25-1A1C-6E0A-0B95-0AABCE0D071A}"/>
              </a:ext>
            </a:extLst>
          </p:cNvPr>
          <p:cNvSpPr txBox="1"/>
          <p:nvPr/>
        </p:nvSpPr>
        <p:spPr>
          <a:xfrm>
            <a:off x="44378" y="10847374"/>
            <a:ext cx="1417424" cy="295337"/>
          </a:xfrm>
          <a:prstGeom prst="rect">
            <a:avLst/>
          </a:prstGeom>
          <a:noFill/>
        </p:spPr>
        <p:txBody>
          <a:bodyPr wrap="square" rtlCol="0">
            <a:spAutoFit/>
          </a:bodyPr>
          <a:lstStyle/>
          <a:p>
            <a:pPr defTabSz="1507937"/>
            <a:r>
              <a:rPr lang="en-GB" sz="1319" i="1">
                <a:solidFill>
                  <a:prstClr val="black"/>
                </a:solidFill>
                <a:latin typeface="Aptos" panose="02110004020202020204"/>
              </a:rPr>
              <a:t>Graph 2</a:t>
            </a:r>
          </a:p>
        </p:txBody>
      </p:sp>
      <p:pic>
        <p:nvPicPr>
          <p:cNvPr id="27" name="Picture 26">
            <a:extLst>
              <a:ext uri="{FF2B5EF4-FFF2-40B4-BE49-F238E27FC236}">
                <a16:creationId xmlns:a16="http://schemas.microsoft.com/office/drawing/2014/main" id="{6EBD1506-EF61-9F78-272D-706F954508D8}"/>
              </a:ext>
            </a:extLst>
          </p:cNvPr>
          <p:cNvPicPr>
            <a:picLocks noChangeAspect="1"/>
          </p:cNvPicPr>
          <p:nvPr/>
        </p:nvPicPr>
        <p:blipFill>
          <a:blip r:embed="rId3"/>
          <a:stretch>
            <a:fillRect/>
          </a:stretch>
        </p:blipFill>
        <p:spPr>
          <a:xfrm>
            <a:off x="10412312" y="6766850"/>
            <a:ext cx="8936932" cy="4058299"/>
          </a:xfrm>
          <a:prstGeom prst="rect">
            <a:avLst/>
          </a:prstGeom>
        </p:spPr>
      </p:pic>
      <p:sp>
        <p:nvSpPr>
          <p:cNvPr id="28" name="TextBox 27">
            <a:extLst>
              <a:ext uri="{FF2B5EF4-FFF2-40B4-BE49-F238E27FC236}">
                <a16:creationId xmlns:a16="http://schemas.microsoft.com/office/drawing/2014/main" id="{F68CD7D3-A1EC-CF90-AB09-4BA11C6AFA35}"/>
              </a:ext>
            </a:extLst>
          </p:cNvPr>
          <p:cNvSpPr txBox="1"/>
          <p:nvPr/>
        </p:nvSpPr>
        <p:spPr>
          <a:xfrm>
            <a:off x="10229317" y="6439516"/>
            <a:ext cx="1417424" cy="295337"/>
          </a:xfrm>
          <a:prstGeom prst="rect">
            <a:avLst/>
          </a:prstGeom>
          <a:noFill/>
        </p:spPr>
        <p:txBody>
          <a:bodyPr wrap="square" rtlCol="0">
            <a:spAutoFit/>
          </a:bodyPr>
          <a:lstStyle/>
          <a:p>
            <a:pPr defTabSz="1507937"/>
            <a:r>
              <a:rPr lang="en-GB" sz="1319" i="1" dirty="0">
                <a:solidFill>
                  <a:prstClr val="black"/>
                </a:solidFill>
                <a:latin typeface="Aptos" panose="02110004020202020204"/>
              </a:rPr>
              <a:t>Graph 4</a:t>
            </a:r>
          </a:p>
        </p:txBody>
      </p:sp>
      <p:pic>
        <p:nvPicPr>
          <p:cNvPr id="34" name="Picture 33">
            <a:extLst>
              <a:ext uri="{FF2B5EF4-FFF2-40B4-BE49-F238E27FC236}">
                <a16:creationId xmlns:a16="http://schemas.microsoft.com/office/drawing/2014/main" id="{9DF31066-0FF4-FA39-C02A-6464E0DD30B2}"/>
              </a:ext>
            </a:extLst>
          </p:cNvPr>
          <p:cNvPicPr>
            <a:picLocks noChangeAspect="1"/>
          </p:cNvPicPr>
          <p:nvPr/>
        </p:nvPicPr>
        <p:blipFill>
          <a:blip r:embed="rId4"/>
          <a:stretch>
            <a:fillRect/>
          </a:stretch>
        </p:blipFill>
        <p:spPr>
          <a:xfrm>
            <a:off x="237485" y="6681088"/>
            <a:ext cx="9507149" cy="4180216"/>
          </a:xfrm>
          <a:prstGeom prst="rect">
            <a:avLst/>
          </a:prstGeom>
        </p:spPr>
      </p:pic>
      <p:sp>
        <p:nvSpPr>
          <p:cNvPr id="32" name="TextBox 31">
            <a:extLst>
              <a:ext uri="{FF2B5EF4-FFF2-40B4-BE49-F238E27FC236}">
                <a16:creationId xmlns:a16="http://schemas.microsoft.com/office/drawing/2014/main" id="{4D504D74-4651-1856-2A27-5A8DCC9BE902}"/>
              </a:ext>
            </a:extLst>
          </p:cNvPr>
          <p:cNvSpPr txBox="1"/>
          <p:nvPr/>
        </p:nvSpPr>
        <p:spPr>
          <a:xfrm>
            <a:off x="1469624" y="6692383"/>
            <a:ext cx="4396341" cy="346120"/>
          </a:xfrm>
          <a:prstGeom prst="rect">
            <a:avLst/>
          </a:prstGeom>
          <a:noFill/>
        </p:spPr>
        <p:txBody>
          <a:bodyPr wrap="square" rtlCol="0">
            <a:spAutoFit/>
          </a:bodyPr>
          <a:lstStyle/>
          <a:p>
            <a:pPr defTabSz="1507937"/>
            <a:r>
              <a:rPr lang="en-GB" sz="1649">
                <a:solidFill>
                  <a:prstClr val="black"/>
                </a:solidFill>
                <a:latin typeface="Aptos" panose="02110004020202020204"/>
              </a:rPr>
              <a:t>Pressure Ulcers Incident Rate per 1000 beds </a:t>
            </a:r>
          </a:p>
        </p:txBody>
      </p:sp>
      <p:sp>
        <p:nvSpPr>
          <p:cNvPr id="4" name="TextBox 3">
            <a:extLst>
              <a:ext uri="{FF2B5EF4-FFF2-40B4-BE49-F238E27FC236}">
                <a16:creationId xmlns:a16="http://schemas.microsoft.com/office/drawing/2014/main" id="{2C0740E2-2FF1-A2E9-42FD-C2332ED8D3FD}"/>
              </a:ext>
            </a:extLst>
          </p:cNvPr>
          <p:cNvSpPr txBox="1"/>
          <p:nvPr/>
        </p:nvSpPr>
        <p:spPr>
          <a:xfrm>
            <a:off x="0" y="4164"/>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Pressure Ulcers</a:t>
            </a:r>
          </a:p>
        </p:txBody>
      </p:sp>
    </p:spTree>
    <p:extLst>
      <p:ext uri="{BB962C8B-B14F-4D97-AF65-F5344CB8AC3E}">
        <p14:creationId xmlns:p14="http://schemas.microsoft.com/office/powerpoint/2010/main" val="29239620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C86B5-21DA-C6D1-9423-6627D982DD41}"/>
            </a:ext>
          </a:extLst>
        </p:cNvPr>
        <p:cNvGrpSpPr/>
        <p:nvPr/>
      </p:nvGrpSpPr>
      <p:grpSpPr>
        <a:xfrm>
          <a:off x="0" y="0"/>
          <a:ext cx="0" cy="0"/>
          <a:chOff x="0" y="0"/>
          <a:chExt cx="0" cy="0"/>
        </a:xfrm>
      </p:grpSpPr>
      <p:cxnSp>
        <p:nvCxnSpPr>
          <p:cNvPr id="41" name="Straight Connector 40">
            <a:extLst>
              <a:ext uri="{FF2B5EF4-FFF2-40B4-BE49-F238E27FC236}">
                <a16:creationId xmlns:a16="http://schemas.microsoft.com/office/drawing/2014/main" id="{9DEC9712-BA3C-A87A-E495-739F91E32BC8}"/>
              </a:ext>
              <a:ext uri="{C183D7F6-B498-43B3-948B-1728B52AA6E4}">
                <adec:decorative xmlns:adec="http://schemas.microsoft.com/office/drawing/2017/decorative" val="1"/>
              </a:ext>
            </a:extLst>
          </p:cNvPr>
          <p:cNvCxnSpPr/>
          <p:nvPr/>
        </p:nvCxnSpPr>
        <p:spPr>
          <a:xfrm>
            <a:off x="1812962" y="503654"/>
            <a:ext cx="0" cy="118732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Graphic" descr="Current rate">
            <a:hlinkClick r:id="rId3"/>
            <a:extLst>
              <a:ext uri="{FF2B5EF4-FFF2-40B4-BE49-F238E27FC236}">
                <a16:creationId xmlns:a16="http://schemas.microsoft.com/office/drawing/2014/main" id="{9B4B2698-3784-EEFB-0163-876D021CFCA0}"/>
              </a:ext>
            </a:extLst>
          </p:cNvPr>
          <p:cNvPicPr>
            <a:picLocks noChangeAspect="1"/>
          </p:cNvPicPr>
          <p:nvPr/>
        </p:nvPicPr>
        <p:blipFill>
          <a:blip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39751" y="3077708"/>
            <a:ext cx="672354" cy="672354"/>
          </a:xfrm>
          <a:prstGeom prst="rect">
            <a:avLst/>
          </a:prstGeom>
        </p:spPr>
      </p:pic>
      <p:sp>
        <p:nvSpPr>
          <p:cNvPr id="21" name="Text Box">
            <a:hlinkClick r:id="rId5"/>
            <a:extLst>
              <a:ext uri="{FF2B5EF4-FFF2-40B4-BE49-F238E27FC236}">
                <a16:creationId xmlns:a16="http://schemas.microsoft.com/office/drawing/2014/main" id="{3BB60B02-2572-CEC2-BF34-5B12607C3433}"/>
              </a:ext>
            </a:extLst>
          </p:cNvPr>
          <p:cNvSpPr txBox="1">
            <a:spLocks noChangeArrowheads="1"/>
          </p:cNvSpPr>
          <p:nvPr/>
        </p:nvSpPr>
        <p:spPr bwMode="auto">
          <a:xfrm>
            <a:off x="1267126" y="5533131"/>
            <a:ext cx="1091675" cy="532953"/>
          </a:xfrm>
          <a:prstGeom prst="rect">
            <a:avLst/>
          </a:prstGeom>
          <a:noFill/>
          <a:ln w="9525">
            <a:noFill/>
            <a:miter lim="800000"/>
            <a:headEnd/>
            <a:tailEnd/>
          </a:ln>
        </p:spPr>
        <p:txBody>
          <a:bodyPr rot="0" vert="horz" wrap="square" lIns="150790" tIns="75396" rIns="150790" bIns="75396" anchor="t" anchorCtr="0">
            <a:no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panose="020B0304030602030204" pitchFamily="34" charset="0"/>
                <a:ea typeface="Calibri" panose="020F0502020204030204" pitchFamily="34" charset="0"/>
                <a:cs typeface="Calibri" panose="020F0502020204030204" pitchFamily="34" charset="0"/>
              </a:rPr>
              <a:t>3.25%</a:t>
            </a:r>
          </a:p>
        </p:txBody>
      </p:sp>
      <p:pic>
        <p:nvPicPr>
          <p:cNvPr id="27" name="Graphic" descr="Target">
            <a:hlinkClick r:id="rId5"/>
            <a:extLst>
              <a:ext uri="{FF2B5EF4-FFF2-40B4-BE49-F238E27FC236}">
                <a16:creationId xmlns:a16="http://schemas.microsoft.com/office/drawing/2014/main" id="{D502FE33-6861-49F9-9493-0B9A2569808F}"/>
              </a:ext>
            </a:extLst>
          </p:cNvPr>
          <p:cNvPicPr>
            <a:picLocks noChangeAspect="1"/>
          </p:cNvPicPr>
          <p:nvPr/>
        </p:nvPicPr>
        <p:blipFill>
          <a:blip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02652" y="5450986"/>
            <a:ext cx="672354" cy="672354"/>
          </a:xfrm>
          <a:prstGeom prst="rect">
            <a:avLst/>
          </a:prstGeom>
        </p:spPr>
      </p:pic>
      <p:sp>
        <p:nvSpPr>
          <p:cNvPr id="82" name="Text Box">
            <a:hlinkClick r:id="rId3"/>
            <a:extLst>
              <a:ext uri="{FF2B5EF4-FFF2-40B4-BE49-F238E27FC236}">
                <a16:creationId xmlns:a16="http://schemas.microsoft.com/office/drawing/2014/main" id="{9E523614-B334-F9EB-65CD-8632D413324A}"/>
              </a:ext>
            </a:extLst>
          </p:cNvPr>
          <p:cNvSpPr txBox="1">
            <a:spLocks noChangeArrowheads="1"/>
          </p:cNvSpPr>
          <p:nvPr/>
        </p:nvSpPr>
        <p:spPr bwMode="auto">
          <a:xfrm>
            <a:off x="1273685" y="8624872"/>
            <a:ext cx="1268338" cy="532953"/>
          </a:xfrm>
          <a:prstGeom prst="rect">
            <a:avLst/>
          </a:prstGeom>
          <a:noFill/>
          <a:ln w="9525">
            <a:noFill/>
            <a:miter lim="800000"/>
            <a:headEnd/>
            <a:tailEnd/>
          </a:ln>
        </p:spPr>
        <p:txBody>
          <a:bodyPr rot="0" vert="horz" wrap="square" lIns="150790" tIns="75396" rIns="150790" bIns="75396" anchor="t" anchorCtr="0">
            <a:noAutofit/>
          </a:bodyPr>
          <a:lstStyle/>
          <a:p>
            <a:pPr marL="0" marR="0" lvl="0" indent="0" algn="ctr" defTabSz="914413" rtl="0" eaLnBrk="1" fontAlgn="auto" latinLnBrk="0" hangingPunct="1">
              <a:lnSpc>
                <a:spcPct val="100000"/>
              </a:lnSpc>
              <a:spcBef>
                <a:spcPts val="0"/>
              </a:spcBef>
              <a:spcAft>
                <a:spcPts val="0"/>
              </a:spcAft>
              <a:buClrTx/>
              <a:buSzTx/>
              <a:buFontTx/>
              <a:buNone/>
              <a:tabLst/>
              <a:defRPr/>
            </a:pPr>
            <a:r>
              <a:rPr kumimoji="0" lang="en-GB" sz="2144" b="1" i="0" u="none" strike="noStrike" kern="1200" cap="none" spc="0" normalizeH="0" baseline="0" noProof="0">
                <a:ln>
                  <a:noFill/>
                </a:ln>
                <a:solidFill>
                  <a:prstClr val="white"/>
                </a:solidFill>
                <a:effectLst/>
                <a:uLnTx/>
                <a:uFillTx/>
                <a:latin typeface="Ubuntu Light"/>
                <a:ea typeface="Calibri"/>
                <a:cs typeface="Calibri"/>
              </a:rPr>
              <a:t>92.6%</a:t>
            </a:r>
          </a:p>
        </p:txBody>
      </p:sp>
      <p:pic>
        <p:nvPicPr>
          <p:cNvPr id="84" name="Graphic" descr="Current rate">
            <a:hlinkClick r:id="rId3"/>
            <a:extLst>
              <a:ext uri="{FF2B5EF4-FFF2-40B4-BE49-F238E27FC236}">
                <a16:creationId xmlns:a16="http://schemas.microsoft.com/office/drawing/2014/main" id="{94773BF9-AEFD-E3D3-2C82-F516A2B3B6CE}"/>
              </a:ext>
            </a:extLst>
          </p:cNvPr>
          <p:cNvPicPr>
            <a:picLocks noChangeAspect="1"/>
          </p:cNvPicPr>
          <p:nvPr/>
        </p:nvPicPr>
        <p:blipFill>
          <a:blip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09212" y="8542730"/>
            <a:ext cx="672354" cy="672354"/>
          </a:xfrm>
          <a:prstGeom prst="rect">
            <a:avLst/>
          </a:prstGeom>
        </p:spPr>
      </p:pic>
      <p:sp>
        <p:nvSpPr>
          <p:cNvPr id="9" name="Text Box 980076608">
            <a:extLst>
              <a:ext uri="{FF2B5EF4-FFF2-40B4-BE49-F238E27FC236}">
                <a16:creationId xmlns:a16="http://schemas.microsoft.com/office/drawing/2014/main" id="{5475F280-5A34-6A17-1C15-51F610AAA48A}"/>
              </a:ext>
            </a:extLst>
          </p:cNvPr>
          <p:cNvSpPr txBox="1">
            <a:spLocks noChangeArrowheads="1"/>
          </p:cNvSpPr>
          <p:nvPr/>
        </p:nvSpPr>
        <p:spPr bwMode="auto">
          <a:xfrm>
            <a:off x="1988493" y="606962"/>
            <a:ext cx="16850067" cy="866023"/>
          </a:xfrm>
          <a:prstGeom prst="rect">
            <a:avLst/>
          </a:prstGeom>
          <a:noFill/>
          <a:ln w="9525">
            <a:noFill/>
            <a:miter lim="800000"/>
            <a:headEnd/>
            <a:tailEnd/>
          </a:ln>
        </p:spPr>
        <p:txBody>
          <a:bodyPr rot="0" vert="horz" wrap="square" lIns="150790" tIns="75396" rIns="150790" bIns="75396" anchor="t" anchorCtr="0">
            <a:noAutofit/>
          </a:bodyPr>
          <a:lstStyle/>
          <a:p>
            <a:pPr marL="0" marR="0" lvl="0" indent="0" algn="l" defTabSz="1507958" rtl="0" eaLnBrk="1" fontAlgn="auto" latinLnBrk="0" hangingPunct="1">
              <a:lnSpc>
                <a:spcPct val="100000"/>
              </a:lnSpc>
              <a:spcBef>
                <a:spcPts val="0"/>
              </a:spcBef>
              <a:spcAft>
                <a:spcPts val="0"/>
              </a:spcAft>
              <a:buClrTx/>
              <a:buSzTx/>
              <a:buFontTx/>
              <a:buNone/>
              <a:tabLst/>
              <a:defRPr/>
            </a:pPr>
            <a:r>
              <a:rPr kumimoji="0" lang="en-GB" sz="4617" b="1" i="0" u="none" strike="noStrike" kern="1200" cap="none" spc="0" normalizeH="0" baseline="0" noProof="0" dirty="0">
                <a:ln>
                  <a:noFill/>
                </a:ln>
                <a:solidFill>
                  <a:srgbClr val="FFFFFF"/>
                </a:solidFill>
                <a:effectLst/>
                <a:uLnTx/>
                <a:uFillTx/>
                <a:latin typeface="Verdana" panose="020B0604030504040204" pitchFamily="34" charset="0"/>
                <a:ea typeface="Verdana" panose="020B0604030504040204" pitchFamily="34" charset="0"/>
                <a:cs typeface="+mn-cs"/>
              </a:rPr>
              <a:t>Mortality:</a:t>
            </a:r>
            <a:endParaRPr kumimoji="0" lang="en-GB" sz="3628"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13" name="Slide Number Placeholder 2">
            <a:extLst>
              <a:ext uri="{FF2B5EF4-FFF2-40B4-BE49-F238E27FC236}">
                <a16:creationId xmlns:a16="http://schemas.microsoft.com/office/drawing/2014/main" id="{48ECF5DB-73AB-8302-722D-7D309AA9C5AB}"/>
              </a:ext>
            </a:extLst>
          </p:cNvPr>
          <p:cNvSpPr>
            <a:spLocks noGrp="1"/>
          </p:cNvSpPr>
          <p:nvPr>
            <p:ph type="sldNum" sz="quarter" idx="12"/>
          </p:nvPr>
        </p:nvSpPr>
        <p:spPr>
          <a:xfrm>
            <a:off x="19565169" y="10930591"/>
            <a:ext cx="608114" cy="364752"/>
          </a:xfrm>
        </p:spPr>
        <p:txBody>
          <a:bodyPr/>
          <a:lstStyle/>
          <a:p>
            <a:pPr marL="0" marR="0" lvl="0" indent="0" algn="r" defTabSz="1507958" rtl="0" eaLnBrk="1" fontAlgn="auto" latinLnBrk="0" hangingPunct="1">
              <a:lnSpc>
                <a:spcPct val="100000"/>
              </a:lnSpc>
              <a:spcBef>
                <a:spcPts val="0"/>
              </a:spcBef>
              <a:spcAft>
                <a:spcPts val="0"/>
              </a:spcAft>
              <a:buClrTx/>
              <a:buSzTx/>
              <a:buFontTx/>
              <a:buNone/>
              <a:tabLst/>
              <a:defRPr/>
            </a:pPr>
            <a:fld id="{19BBC658-49D8-45A7-8DA2-B6FE1BCE69C1}" type="slidenum">
              <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rPr>
              <a:pPr marL="0" marR="0" lvl="0" indent="0" algn="r" defTabSz="1507958" rtl="0" eaLnBrk="1" fontAlgn="auto" latinLnBrk="0" hangingPunct="1">
                <a:lnSpc>
                  <a:spcPct val="100000"/>
                </a:lnSpc>
                <a:spcBef>
                  <a:spcPts val="0"/>
                </a:spcBef>
                <a:spcAft>
                  <a:spcPts val="0"/>
                </a:spcAft>
                <a:buClrTx/>
                <a:buSzTx/>
                <a:buFontTx/>
                <a:buNone/>
                <a:tabLst/>
                <a:defRPr/>
              </a:pPr>
              <a:t>47</a:t>
            </a:fld>
            <a:endParaRPr kumimoji="0" lang="en-GB" sz="1814" b="0" i="0" u="none" strike="noStrike" kern="1200" cap="none" spc="0" normalizeH="0" baseline="0" noProof="0">
              <a:ln>
                <a:noFill/>
              </a:ln>
              <a:solidFill>
                <a:srgbClr val="285087"/>
              </a:solidFill>
              <a:effectLst/>
              <a:uLnTx/>
              <a:uFillTx/>
              <a:latin typeface="Ubuntu Medium" panose="020B0604030602030204" pitchFamily="34" charset="0"/>
              <a:ea typeface="+mn-ea"/>
              <a:cs typeface="+mn-cs"/>
            </a:endParaRPr>
          </a:p>
        </p:txBody>
      </p:sp>
      <p:sp>
        <p:nvSpPr>
          <p:cNvPr id="15" name="Oval 14" descr="Checklist with solid fill">
            <a:extLst>
              <a:ext uri="{FF2B5EF4-FFF2-40B4-BE49-F238E27FC236}">
                <a16:creationId xmlns:a16="http://schemas.microsoft.com/office/drawing/2014/main" id="{47BFDADA-4A5E-79DB-1EA3-11EC53BE6D19}"/>
              </a:ext>
            </a:extLst>
          </p:cNvPr>
          <p:cNvSpPr/>
          <p:nvPr/>
        </p:nvSpPr>
        <p:spPr>
          <a:xfrm>
            <a:off x="505063" y="502822"/>
            <a:ext cx="1132370" cy="1188155"/>
          </a:xfrm>
          <a:prstGeom prst="ellipse">
            <a:avLst/>
          </a:prstGeom>
          <a:blipFill>
            <a:blip>
              <a:extLst>
                <a:ext uri="{96DAC541-7B7A-43D3-8B79-37D633B846F1}">
                  <asvg:svgBlip xmlns:asvg="http://schemas.microsoft.com/office/drawing/2016/SVG/main" r:embed="rId7"/>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pPr marL="0" marR="0" lvl="0" indent="0" algn="l"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prstClr val="white">
                  <a:hueOff val="0"/>
                  <a:satOff val="0"/>
                  <a:lumOff val="0"/>
                  <a:alphaOff val="0"/>
                </a:prstClr>
              </a:solidFill>
              <a:effectLst/>
              <a:uLnTx/>
              <a:uFillTx/>
              <a:latin typeface="Calibri" panose="020F0502020204030204"/>
              <a:ea typeface="+mn-ea"/>
              <a:cs typeface="+mn-cs"/>
            </a:endParaRPr>
          </a:p>
        </p:txBody>
      </p:sp>
      <p:pic>
        <p:nvPicPr>
          <p:cNvPr id="105" name="Graphic" descr="Target">
            <a:hlinkClick r:id="rId3"/>
            <a:extLst>
              <a:ext uri="{FF2B5EF4-FFF2-40B4-BE49-F238E27FC236}">
                <a16:creationId xmlns:a16="http://schemas.microsoft.com/office/drawing/2014/main" id="{EA22B7DC-AFFA-5117-E807-F8B791293DA7}"/>
              </a:ext>
            </a:extLst>
          </p:cNvPr>
          <p:cNvPicPr>
            <a:picLocks noChangeAspect="1"/>
          </p:cNvPicPr>
          <p:nvPr/>
        </p:nvPicPr>
        <p:blipFill>
          <a:blip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6198327" y="7612397"/>
            <a:ext cx="716740" cy="624813"/>
          </a:xfrm>
          <a:prstGeom prst="rect">
            <a:avLst/>
          </a:prstGeom>
        </p:spPr>
      </p:pic>
      <p:sp>
        <p:nvSpPr>
          <p:cNvPr id="4" name="Rectangle: Rounded Corners 3">
            <a:extLst>
              <a:ext uri="{FF2B5EF4-FFF2-40B4-BE49-F238E27FC236}">
                <a16:creationId xmlns:a16="http://schemas.microsoft.com/office/drawing/2014/main" id="{5E8D33D7-D5D9-A0D7-83B1-A9BB46403064}"/>
              </a:ext>
              <a:ext uri="{C183D7F6-B498-43B3-948B-1728B52AA6E4}">
                <adec:decorative xmlns:adec="http://schemas.microsoft.com/office/drawing/2017/decorative" val="1"/>
              </a:ext>
            </a:extLst>
          </p:cNvPr>
          <p:cNvSpPr/>
          <p:nvPr/>
        </p:nvSpPr>
        <p:spPr>
          <a:xfrm>
            <a:off x="10566309" y="6942325"/>
            <a:ext cx="8930167" cy="2979550"/>
          </a:xfrm>
          <a:prstGeom prst="roundRect">
            <a:avLst>
              <a:gd name="adj" fmla="val 6145"/>
            </a:avLst>
          </a:prstGeom>
          <a:noFill/>
          <a:ln w="28575">
            <a:solidFill>
              <a:schemeClr val="accent1">
                <a:lumMod val="50000"/>
              </a:schemeClr>
            </a:solidFill>
          </a:ln>
          <a:effectLst>
            <a:glow rad="63500">
              <a:schemeClr val="accent3">
                <a:satMod val="175000"/>
                <a:alpha val="6000"/>
              </a:schemeClr>
            </a:glow>
            <a:outerShdw blurRad="63500" dist="254000" sx="18000" sy="18000" algn="ctr"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13" rtl="0" eaLnBrk="1" fontAlgn="auto" latinLnBrk="0" hangingPunct="1">
              <a:lnSpc>
                <a:spcPct val="100000"/>
              </a:lnSpc>
              <a:spcBef>
                <a:spcPts val="0"/>
              </a:spcBef>
              <a:spcAft>
                <a:spcPts val="0"/>
              </a:spcAft>
              <a:buClrTx/>
              <a:buSzTx/>
              <a:buFontTx/>
              <a:buNone/>
              <a:tabLst/>
              <a:defRPr/>
            </a:pPr>
            <a:endParaRPr kumimoji="0" lang="en-GB" sz="1801" b="0" i="0" u="none" strike="noStrike" kern="1200" cap="none" spc="0" normalizeH="0" baseline="0" noProof="0">
              <a:ln>
                <a:noFill/>
              </a:ln>
              <a:solidFill>
                <a:srgbClr val="285087"/>
              </a:solidFill>
              <a:effectLst/>
              <a:uLnTx/>
              <a:uFillTx/>
              <a:latin typeface="Calibri" panose="020F0502020204030204"/>
              <a:ea typeface="+mn-ea"/>
              <a:cs typeface="+mn-cs"/>
            </a:endParaRPr>
          </a:p>
        </p:txBody>
      </p:sp>
      <p:sp>
        <p:nvSpPr>
          <p:cNvPr id="7" name="Heading 2">
            <a:extLst>
              <a:ext uri="{FF2B5EF4-FFF2-40B4-BE49-F238E27FC236}">
                <a16:creationId xmlns:a16="http://schemas.microsoft.com/office/drawing/2014/main" id="{2E672342-DE3B-A333-A964-DFC901F88283}"/>
              </a:ext>
            </a:extLst>
          </p:cNvPr>
          <p:cNvSpPr txBox="1">
            <a:spLocks noChangeArrowheads="1"/>
          </p:cNvSpPr>
          <p:nvPr/>
        </p:nvSpPr>
        <p:spPr bwMode="auto">
          <a:xfrm>
            <a:off x="10767085" y="7092453"/>
            <a:ext cx="8729392" cy="2677022"/>
          </a:xfrm>
          <a:prstGeom prst="rect">
            <a:avLst/>
          </a:prstGeom>
          <a:noFill/>
          <a:ln w="9525">
            <a:noFill/>
            <a:miter lim="800000"/>
            <a:headEnd/>
            <a:tailEnd/>
          </a:ln>
        </p:spPr>
        <p:txBody>
          <a:bodyPr rot="0" vert="horz" wrap="square" lIns="91440" tIns="45719" rIns="91440" bIns="45719"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Mortality Data Summary</a:t>
            </a:r>
          </a:p>
          <a:p>
            <a:pPr marL="282738" marR="0" lvl="0" indent="-282738"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The crude mortality rate has seen a </a:t>
            </a:r>
            <a:r>
              <a:rPr lang="en-GB" dirty="0">
                <a:latin typeface="Verdana" panose="020B0604030504040204" pitchFamily="34" charset="0"/>
                <a:ea typeface="Verdana" panose="020B0604030504040204" pitchFamily="34" charset="0"/>
              </a:rPr>
              <a:t>slight increase </a:t>
            </a: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in March 2026, reporting 1.17% compared to 1.07% in February 2026. </a:t>
            </a:r>
          </a:p>
          <a:p>
            <a:pPr marL="282738" marR="0" lvl="0" indent="-282738"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Crude mortality over the last 4 years is within the control limits and the recent data reflects the predicted decline of mortality as expected during summer months</a:t>
            </a:r>
          </a:p>
          <a:p>
            <a:pPr marL="282738" marR="0" lvl="0" indent="-282738" algn="l" defTabSz="91441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The summary of deaths in the Emergency Department has remained relatively stable in recent months</a:t>
            </a:r>
          </a:p>
          <a:p>
            <a:pPr marL="0" marR="0" lvl="0" indent="0" algn="l" defTabSz="914413"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85087"/>
              </a:solidFill>
              <a:effectLst/>
              <a:uLnTx/>
              <a:uFillTx/>
              <a:latin typeface="Calibri" panose="020F0502020204030204" pitchFamily="34" charset="0"/>
              <a:ea typeface="Calibri" panose="020F0502020204030204" pitchFamily="34" charset="0"/>
              <a:cs typeface="+mn-cs"/>
            </a:endParaRPr>
          </a:p>
        </p:txBody>
      </p:sp>
      <p:sp>
        <p:nvSpPr>
          <p:cNvPr id="11" name="TextBox 10">
            <a:extLst>
              <a:ext uri="{FF2B5EF4-FFF2-40B4-BE49-F238E27FC236}">
                <a16:creationId xmlns:a16="http://schemas.microsoft.com/office/drawing/2014/main" id="{5D042517-AD4B-51B6-DC8A-68758CE778B5}"/>
              </a:ext>
            </a:extLst>
          </p:cNvPr>
          <p:cNvSpPr txBox="1"/>
          <p:nvPr/>
        </p:nvSpPr>
        <p:spPr>
          <a:xfrm>
            <a:off x="1344649" y="5925857"/>
            <a:ext cx="7306231" cy="369460"/>
          </a:xfrm>
          <a:prstGeom prst="rect">
            <a:avLst/>
          </a:prstGeom>
          <a:noFill/>
        </p:spPr>
        <p:txBody>
          <a:bodyPr wrap="non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1801" b="1" i="0" u="none" strike="noStrike" kern="1200" cap="none" spc="0" normalizeH="0" baseline="0" noProof="0" dirty="0">
                <a:ln>
                  <a:noFill/>
                </a:ln>
                <a:solidFill>
                  <a:srgbClr val="325A8A"/>
                </a:solidFill>
                <a:effectLst/>
                <a:uLnTx/>
                <a:uFillTx/>
                <a:latin typeface="Calibri" panose="020F0502020204030204"/>
                <a:ea typeface="+mn-ea"/>
                <a:cs typeface="+mn-cs"/>
              </a:rPr>
              <a:t>The summary of deaths in the Emergency Department can be seen below: </a:t>
            </a:r>
          </a:p>
        </p:txBody>
      </p:sp>
      <p:pic>
        <p:nvPicPr>
          <p:cNvPr id="3" name="Picture 2">
            <a:extLst>
              <a:ext uri="{FF2B5EF4-FFF2-40B4-BE49-F238E27FC236}">
                <a16:creationId xmlns:a16="http://schemas.microsoft.com/office/drawing/2014/main" id="{F5A9C354-0E30-F2CD-9B83-3ACEA81D08F1}"/>
              </a:ext>
            </a:extLst>
          </p:cNvPr>
          <p:cNvPicPr>
            <a:picLocks noChangeAspect="1"/>
          </p:cNvPicPr>
          <p:nvPr/>
        </p:nvPicPr>
        <p:blipFill>
          <a:blip r:embed="rId8"/>
          <a:stretch>
            <a:fillRect/>
          </a:stretch>
        </p:blipFill>
        <p:spPr>
          <a:xfrm>
            <a:off x="346479" y="1444616"/>
            <a:ext cx="19412730" cy="3971040"/>
          </a:xfrm>
          <a:prstGeom prst="rect">
            <a:avLst/>
          </a:prstGeom>
        </p:spPr>
      </p:pic>
      <p:pic>
        <p:nvPicPr>
          <p:cNvPr id="10" name="Picture 9">
            <a:extLst>
              <a:ext uri="{FF2B5EF4-FFF2-40B4-BE49-F238E27FC236}">
                <a16:creationId xmlns:a16="http://schemas.microsoft.com/office/drawing/2014/main" id="{ED086E5C-3656-E543-CEA4-EEAC83053BFD}"/>
              </a:ext>
            </a:extLst>
          </p:cNvPr>
          <p:cNvPicPr>
            <a:picLocks noChangeAspect="1"/>
          </p:cNvPicPr>
          <p:nvPr/>
        </p:nvPicPr>
        <p:blipFill>
          <a:blip r:embed="rId9"/>
          <a:stretch>
            <a:fillRect/>
          </a:stretch>
        </p:blipFill>
        <p:spPr>
          <a:xfrm>
            <a:off x="1312105" y="6603460"/>
            <a:ext cx="7993747" cy="3963930"/>
          </a:xfrm>
          <a:prstGeom prst="rect">
            <a:avLst/>
          </a:prstGeom>
        </p:spPr>
      </p:pic>
      <p:sp>
        <p:nvSpPr>
          <p:cNvPr id="2" name="TextBox 1">
            <a:extLst>
              <a:ext uri="{FF2B5EF4-FFF2-40B4-BE49-F238E27FC236}">
                <a16:creationId xmlns:a16="http://schemas.microsoft.com/office/drawing/2014/main" id="{5B669C9B-06E3-A7A9-A693-DAD5B25FAE4C}"/>
              </a:ext>
            </a:extLst>
          </p:cNvPr>
          <p:cNvSpPr txBox="1"/>
          <p:nvPr/>
        </p:nvSpPr>
        <p:spPr>
          <a:xfrm>
            <a:off x="0" y="4164"/>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Mortality</a:t>
            </a:r>
          </a:p>
        </p:txBody>
      </p:sp>
    </p:spTree>
    <p:extLst>
      <p:ext uri="{BB962C8B-B14F-4D97-AF65-F5344CB8AC3E}">
        <p14:creationId xmlns:p14="http://schemas.microsoft.com/office/powerpoint/2010/main" val="38626284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A106A-9315-7405-4822-758243734322}"/>
            </a:ext>
          </a:extLst>
        </p:cNvPr>
        <p:cNvGrpSpPr/>
        <p:nvPr/>
      </p:nvGrpSpPr>
      <p:grpSpPr>
        <a:xfrm>
          <a:off x="0" y="0"/>
          <a:ext cx="0" cy="0"/>
          <a:chOff x="0" y="0"/>
          <a:chExt cx="0" cy="0"/>
        </a:xfrm>
      </p:grpSpPr>
      <p:sp>
        <p:nvSpPr>
          <p:cNvPr id="2" name="Espaço Reservado para Texto 1">
            <a:extLst>
              <a:ext uri="{FF2B5EF4-FFF2-40B4-BE49-F238E27FC236}">
                <a16:creationId xmlns:a16="http://schemas.microsoft.com/office/drawing/2014/main" id="{C1A2C860-7FFD-1041-89F3-221FC4E18B5A}"/>
              </a:ext>
            </a:extLst>
          </p:cNvPr>
          <p:cNvSpPr>
            <a:spLocks noGrp="1"/>
          </p:cNvSpPr>
          <p:nvPr>
            <p:ph type="subTitle" idx="1"/>
          </p:nvPr>
        </p:nvSpPr>
        <p:spPr/>
        <p:txBody>
          <a:bodyPr/>
          <a:lstStyle/>
          <a:p>
            <a:r>
              <a:rPr lang="en-GB" sz="8000" b="1" dirty="0">
                <a:latin typeface="Calibri" panose="020F0502020204030204" pitchFamily="34" charset="0"/>
                <a:ea typeface="Calibri" panose="020F0502020204030204" pitchFamily="34" charset="0"/>
              </a:rPr>
              <a:t>Maternity &amp; Neonates</a:t>
            </a:r>
            <a:endParaRPr lang="en-GB" sz="8000" b="1"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157158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0D3DD-7D69-64AC-5156-300DB46C51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260347B-B2C2-569E-F4FC-7FDF1909AF45}"/>
              </a:ext>
            </a:extLst>
          </p:cNvPr>
          <p:cNvSpPr txBox="1"/>
          <p:nvPr/>
        </p:nvSpPr>
        <p:spPr>
          <a:xfrm>
            <a:off x="0" y="0"/>
            <a:ext cx="20105688" cy="549061"/>
          </a:xfrm>
          <a:prstGeom prst="rect">
            <a:avLst/>
          </a:prstGeom>
          <a:solidFill>
            <a:srgbClr val="7030A0"/>
          </a:solidFill>
        </p:spPr>
        <p:txBody>
          <a:bodyPr wrap="square" rtlCol="0">
            <a:spAutoFit/>
          </a:bodyPr>
          <a:lstStyle/>
          <a:p>
            <a:pPr lvl="0" algn="ctr">
              <a:spcAft>
                <a:spcPts val="989"/>
              </a:spcAft>
              <a:defRPr/>
            </a:pPr>
            <a:r>
              <a:rPr lang="en-GB" sz="2968" b="1" dirty="0">
                <a:solidFill>
                  <a:prstClr val="white"/>
                </a:solidFill>
                <a:latin typeface="Aptos Black" panose="020F0502020204030204" pitchFamily="34" charset="0"/>
              </a:rPr>
              <a:t>Oversight &amp; Escalation Update (</a:t>
            </a: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2925D6B2-6DFE-660F-A884-99A2E8D9B3CF}"/>
              </a:ext>
            </a:extLst>
          </p:cNvPr>
          <p:cNvGraphicFramePr>
            <a:graphicFrameLocks noGrp="1"/>
          </p:cNvGraphicFramePr>
          <p:nvPr>
            <p:extLst>
              <p:ext uri="{D42A27DB-BD31-4B8C-83A1-F6EECF244321}">
                <p14:modId xmlns:p14="http://schemas.microsoft.com/office/powerpoint/2010/main" val="1611809183"/>
              </p:ext>
            </p:extLst>
          </p:nvPr>
        </p:nvGraphicFramePr>
        <p:xfrm>
          <a:off x="299244" y="583986"/>
          <a:ext cx="19583400" cy="10592502"/>
        </p:xfrm>
        <a:graphic>
          <a:graphicData uri="http://schemas.openxmlformats.org/drawingml/2006/table">
            <a:tbl>
              <a:tblPr firstRow="1" bandRow="1">
                <a:tableStyleId>{5C22544A-7EE6-4342-B048-85BDC9FD1C3A}</a:tableStyleId>
              </a:tblPr>
              <a:tblGrid>
                <a:gridCol w="8382000">
                  <a:extLst>
                    <a:ext uri="{9D8B030D-6E8A-4147-A177-3AD203B41FA5}">
                      <a16:colId xmlns:a16="http://schemas.microsoft.com/office/drawing/2014/main" val="2050005337"/>
                    </a:ext>
                  </a:extLst>
                </a:gridCol>
                <a:gridCol w="11201400">
                  <a:extLst>
                    <a:ext uri="{9D8B030D-6E8A-4147-A177-3AD203B41FA5}">
                      <a16:colId xmlns:a16="http://schemas.microsoft.com/office/drawing/2014/main" val="3256999765"/>
                    </a:ext>
                  </a:extLst>
                </a:gridCol>
              </a:tblGrid>
              <a:tr h="370840">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370840">
                <a:tc>
                  <a:txBody>
                    <a:bodyPr/>
                    <a:lstStyle/>
                    <a:p>
                      <a:pPr marL="342900" lvl="0" indent="-342900">
                        <a:lnSpc>
                          <a:spcPct val="107000"/>
                        </a:lnSpc>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Ensure that the recommendations and actions in the Independent Review are progressed in line with agreed timescales and report progress to Welsh Government monthly, highlighting risks to delivery.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Perinatal improvement programme has been established Dec 2025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Exec led workstreams are underway Dec 2025</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Calibri" panose="020F0502020204030204" pitchFamily="34" charset="0"/>
                          <a:cs typeface="Arial" panose="020B0604020202020204" pitchFamily="34" charset="0"/>
                        </a:rPr>
                        <a:t>Quarterly Perinatal updates to Board ongoing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l" defTabSz="1507937" rtl="0" eaLnBrk="1" latinLnBrk="0" hangingPunct="1">
                        <a:lnSpc>
                          <a:spcPct val="107000"/>
                        </a:lnSpc>
                        <a:spcAft>
                          <a:spcPts val="800"/>
                        </a:spcAft>
                        <a:buFont typeface="Verdana" panose="020B0604030504040204" pitchFamily="34" charset="0"/>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Perinatal Improvement Programme agreed in principle by Health Board Jan 2026; final revisions by Independent Oversight Panel be incorporated and approved at May 2026 Health Board.</a:t>
                      </a:r>
                    </a:p>
                  </a:txBody>
                  <a:tcPr marL="68580" marR="68580" marT="0" marB="0"/>
                </a:tc>
                <a:extLst>
                  <a:ext uri="{0D108BD9-81ED-4DB2-BD59-A6C34878D82A}">
                    <a16:rowId xmlns:a16="http://schemas.microsoft.com/office/drawing/2014/main" val="2081941963"/>
                  </a:ext>
                </a:extLst>
              </a:tr>
              <a:tr h="370840">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Calibri" panose="020F0502020204030204" pitchFamily="34" charset="0"/>
                          <a:cs typeface="Arial" panose="020B0604020202020204" pitchFamily="34" charset="0"/>
                        </a:rPr>
                        <a:t>Ensure that the agreed actions in the family-led review into Swansea Bay maternity services are progressed in line with agreed timescales and report progress to Welsh Government monthly, highlighting risks to delivery.</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Calibri" panose="020F0502020204030204" pitchFamily="34" charset="0"/>
                          <a:cs typeface="Arial" panose="020B0604020202020204" pitchFamily="34" charset="0"/>
                        </a:rPr>
                        <a:t>The agreed actions of the family led review have been integrated to the Independent Review improvement plan – Jan 2026</a:t>
                      </a:r>
                    </a:p>
                    <a:p>
                      <a:pPr marL="342900" lvl="0" indent="-342900">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Reporting to Welsh Government on quarterly basis, additional independent assessment reported by Independent Observer to Cabinet Secretary on quarterly basis.</a:t>
                      </a: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2782796"/>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Receive a positive assessment from the Welsh Government independent</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observer on progress against the agreed maternity and neonatal action plan.</a:t>
                      </a:r>
                    </a:p>
                  </a:txBody>
                  <a:tcPr marL="68580" marR="68580" marT="0" marB="0"/>
                </a:tc>
                <a:tc>
                  <a:txBody>
                    <a:bodyPr/>
                    <a:lstStyle/>
                    <a:p>
                      <a:pPr marL="0" marR="0" lvl="0" indent="0" algn="l" defTabSz="1507937" rtl="0" eaLnBrk="1" fontAlgn="auto" latinLnBrk="0" hangingPunct="1">
                        <a:lnSpc>
                          <a:spcPct val="107000"/>
                        </a:lnSpc>
                        <a:spcBef>
                          <a:spcPts val="0"/>
                        </a:spcBef>
                        <a:spcAft>
                          <a:spcPts val="800"/>
                        </a:spcAft>
                        <a:buClrTx/>
                        <a:buSzTx/>
                        <a:buFont typeface="Symbol" panose="05050102010706020507" pitchFamily="18" charset="2"/>
                        <a:buNone/>
                        <a:tabLst/>
                        <a:defRPr/>
                      </a:pPr>
                      <a:r>
                        <a:rPr lang="en-GB" sz="1800" b="1"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Complete</a:t>
                      </a:r>
                    </a:p>
                    <a:p>
                      <a:pPr marL="342900" marR="0" lvl="0" indent="-342900" algn="l" defTabSz="1507937" rtl="0" eaLnBrk="1" fontAlgn="auto" latinLnBrk="0" hangingPunct="1">
                        <a:lnSpc>
                          <a:spcPct val="107000"/>
                        </a:lnSpc>
                        <a:spcBef>
                          <a:spcPts val="0"/>
                        </a:spcBef>
                        <a:spcAft>
                          <a:spcPts val="800"/>
                        </a:spcAft>
                        <a:buClrTx/>
                        <a:buSzTx/>
                        <a:buFont typeface="Symbol" panose="05050102010706020507" pitchFamily="18" charset="2"/>
                        <a:buChar char=""/>
                        <a:tabLst/>
                        <a:defRP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Positive assessment received on 31 March 2026, full response to be brought to Health Board meeting in May 2026. </a:t>
                      </a:r>
                    </a:p>
                  </a:txBody>
                  <a:tcPr marL="68580" marR="68580" marT="0" marB="0"/>
                </a:tc>
                <a:extLst>
                  <a:ext uri="{0D108BD9-81ED-4DB2-BD59-A6C34878D82A}">
                    <a16:rowId xmlns:a16="http://schemas.microsoft.com/office/drawing/2014/main" val="1434591134"/>
                  </a:ext>
                </a:extLst>
              </a:tr>
              <a:tr h="370840">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Agree a set of sustainability conditions with Welsh Government that can be used to track improvements.</a:t>
                      </a:r>
                    </a:p>
                  </a:txBody>
                  <a:tcPr marL="68580" marR="68580" marT="0" marB="0"/>
                </a:tc>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Have developed Perinatal reporting to Board through Quality &amp; Safety committee Jul 2025</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Routinely reviewing staff retention and well-being plan – revised plan signed off Jan 2026</a:t>
                      </a:r>
                    </a:p>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Pulse surveys underway – quarterly </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Calibri" panose="020F0502020204030204" pitchFamily="34" charset="0"/>
                          <a:cs typeface="Arial" panose="020B0604020202020204" pitchFamily="34" charset="0"/>
                        </a:rPr>
                        <a:t>Robust Governance processes in place – Dec 2025</a:t>
                      </a:r>
                    </a:p>
                  </a:txBody>
                  <a:tcPr marL="68580" marR="68580" marT="0" marB="0"/>
                </a:tc>
                <a:extLst>
                  <a:ext uri="{0D108BD9-81ED-4DB2-BD59-A6C34878D82A}">
                    <a16:rowId xmlns:a16="http://schemas.microsoft.com/office/drawing/2014/main" val="120436488"/>
                  </a:ext>
                </a:extLst>
              </a:tr>
              <a:tr h="670686">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Evidence effective Board scrutiny and oversight of maternity and neonatal services.</a:t>
                      </a:r>
                    </a:p>
                  </a:txBody>
                  <a:tcPr marL="68580" marR="68580" marT="0" marB="0"/>
                </a:tc>
                <a:tc>
                  <a:txBody>
                    <a:bodyPr/>
                    <a:lstStyle/>
                    <a:p>
                      <a:r>
                        <a:rPr lang="en-GB" sz="1800" b="1" kern="1200" dirty="0">
                          <a:solidFill>
                            <a:schemeClr val="dk1"/>
                          </a:solidFill>
                          <a:effectLst/>
                          <a:latin typeface="Verdana" panose="020B0604030504040204" pitchFamily="34" charset="0"/>
                          <a:ea typeface="Verdana" panose="020B0604030504040204" pitchFamily="34" charset="0"/>
                          <a:cs typeface="+mn-cs"/>
                        </a:rPr>
                        <a:t>Complete</a:t>
                      </a:r>
                      <a:endParaRPr lang="en-GB" sz="1800" kern="1200" dirty="0">
                        <a:solidFill>
                          <a:schemeClr val="dk1"/>
                        </a:solidFill>
                        <a:effectLst/>
                        <a:latin typeface="Verdana" panose="020B0604030504040204" pitchFamily="34" charset="0"/>
                        <a:ea typeface="Verdana" panose="020B0604030504040204" pitchFamily="34" charset="0"/>
                        <a:cs typeface="+mn-cs"/>
                      </a:endParaRPr>
                    </a:p>
                    <a:p>
                      <a:pPr lvl="0"/>
                      <a:r>
                        <a:rPr lang="en-GB" sz="1800" kern="1200" dirty="0">
                          <a:solidFill>
                            <a:schemeClr val="dk1"/>
                          </a:solidFill>
                          <a:effectLst/>
                          <a:latin typeface="Verdana" panose="020B0604030504040204" pitchFamily="34" charset="0"/>
                          <a:ea typeface="Verdana" panose="020B0604030504040204" pitchFamily="34" charset="0"/>
                          <a:cs typeface="+mn-cs"/>
                        </a:rPr>
                        <a:t>Governance structure in place – July 2025; updated Dec 2025</a:t>
                      </a:r>
                      <a:endParaRPr lang="en-GB" sz="1800" dirty="0">
                        <a:latin typeface="Verdana" panose="020B0604030504040204" pitchFamily="34" charset="0"/>
                        <a:ea typeface="Verdana" panose="020B0604030504040204" pitchFamily="34" charset="0"/>
                      </a:endParaRPr>
                    </a:p>
                    <a:p>
                      <a:endParaRPr lang="en-GB" sz="18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096599463"/>
                  </a:ext>
                </a:extLst>
              </a:tr>
              <a:tr h="454658">
                <a:tc>
                  <a:txBody>
                    <a:bodyPr/>
                    <a:lstStyle/>
                    <a:p>
                      <a:pPr marL="342900" lvl="0" indent="-342900" algn="l" defTabSz="1507937" rtl="0" eaLnBrk="1" latinLnBrk="0" hangingPunct="1">
                        <a:lnSpc>
                          <a:spcPct val="107000"/>
                        </a:lnSpc>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Embed the maternity and neo-natal dashboard across the service to</a:t>
                      </a:r>
                    </a:p>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demonstrate that data is driving real decision making.</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Complete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07000"/>
                        </a:lnSpc>
                        <a:spcAft>
                          <a:spcPts val="800"/>
                        </a:spcAft>
                        <a:buNone/>
                      </a:pPr>
                      <a:r>
                        <a:rPr lang="en-GB" sz="1800" dirty="0">
                          <a:effectLst/>
                          <a:latin typeface="Verdana" panose="020B0604030504040204" pitchFamily="34" charset="0"/>
                          <a:ea typeface="Verdana" panose="020B0604030504040204" pitchFamily="34" charset="0"/>
                          <a:cs typeface="Arial" panose="020B0604020202020204" pitchFamily="34" charset="0"/>
                        </a:rPr>
                        <a:t> </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4737449"/>
                  </a:ext>
                </a:extLst>
              </a:tr>
              <a:tr h="462214">
                <a:tc>
                  <a:txBody>
                    <a:bodyPr/>
                    <a:lstStyle/>
                    <a:p>
                      <a:pPr marL="342900" lvl="0" indent="-342900" algn="l" defTabSz="1507937" rtl="0" eaLnBrk="1" latinLnBrk="0" hangingPunct="1">
                        <a:lnSpc>
                          <a:spcPct val="107000"/>
                        </a:lnSpc>
                        <a:spcAft>
                          <a:spcPts val="800"/>
                        </a:spcAft>
                        <a:buFont typeface="Symbol" panose="05050102010706020507" pitchFamily="18" charset="2"/>
                        <a:buChar char=""/>
                      </a:pPr>
                      <a:r>
                        <a:rPr lang="en-GB" sz="1800" kern="1200" dirty="0">
                          <a:solidFill>
                            <a:schemeClr val="dk1"/>
                          </a:solidFill>
                          <a:effectLst/>
                          <a:latin typeface="Verdana" panose="020B0604030504040204" pitchFamily="34" charset="0"/>
                          <a:ea typeface="Verdana" panose="020B0604030504040204" pitchFamily="34" charset="0"/>
                          <a:cs typeface="Arial" panose="020B0604020202020204" pitchFamily="34" charset="0"/>
                        </a:rPr>
                        <a:t>Regularly review the risk register, appropriate risk management, and mitigations.</a:t>
                      </a: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The risk register is reviewed at monthly Perinatal committee and flagged at Quality &amp; Safety Committee and through to the Board</a:t>
                      </a:r>
                    </a:p>
                  </a:txBody>
                  <a:tcPr marL="68580" marR="68580" marT="0" marB="0"/>
                </a:tc>
                <a:extLst>
                  <a:ext uri="{0D108BD9-81ED-4DB2-BD59-A6C34878D82A}">
                    <a16:rowId xmlns:a16="http://schemas.microsoft.com/office/drawing/2014/main" val="3256335798"/>
                  </a:ext>
                </a:extLst>
              </a:tr>
              <a:tr h="462214">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Regularly review against agreed outcomes to demonstrate that there is continued embedding of the LRI/NRIs, complaints and concerns process within quality governance, ensuring responses in a timely manner.</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Monthly reporting through Perinatal Committee and Board</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Ward to Board reporting</a:t>
                      </a:r>
                    </a:p>
                  </a:txBody>
                  <a:tcPr marL="68580" marR="68580" marT="0" marB="0"/>
                </a:tc>
                <a:extLst>
                  <a:ext uri="{0D108BD9-81ED-4DB2-BD59-A6C34878D82A}">
                    <a16:rowId xmlns:a16="http://schemas.microsoft.com/office/drawing/2014/main" val="514377706"/>
                  </a:ext>
                </a:extLst>
              </a:tr>
              <a:tr h="462214">
                <a:tc>
                  <a:txBody>
                    <a:bodyPr/>
                    <a:lstStyle/>
                    <a:p>
                      <a:pPr marL="342900" lvl="0" indent="-342900">
                        <a:lnSpc>
                          <a:spcPct val="107000"/>
                        </a:lnSpc>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Evidence a joint and effective PMRT meetings across the service with</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228600">
                        <a:lnSpc>
                          <a:spcPct val="107000"/>
                        </a:lnSpc>
                        <a:spcAft>
                          <a:spcPts val="800"/>
                        </a:spcAft>
                        <a:buNone/>
                      </a:pPr>
                      <a:r>
                        <a:rPr lang="en-GB" sz="1800">
                          <a:effectLst/>
                          <a:latin typeface="Verdana" panose="020B0604030504040204" pitchFamily="34" charset="0"/>
                          <a:ea typeface="Verdana" panose="020B0604030504040204" pitchFamily="34" charset="0"/>
                          <a:cs typeface="Arial" panose="020B0604020202020204" pitchFamily="34" charset="0"/>
                        </a:rPr>
                        <a:t>engagement of affected families.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Part of the improvement plan and reported through Perinatal committee</a:t>
                      </a:r>
                    </a:p>
                  </a:txBody>
                  <a:tcPr marL="68580" marR="68580" marT="0" marB="0"/>
                </a:tc>
                <a:extLst>
                  <a:ext uri="{0D108BD9-81ED-4DB2-BD59-A6C34878D82A}">
                    <a16:rowId xmlns:a16="http://schemas.microsoft.com/office/drawing/2014/main" val="3186426611"/>
                  </a:ext>
                </a:extLst>
              </a:tr>
            </a:tbl>
          </a:graphicData>
        </a:graphic>
      </p:graphicFrame>
      <p:pic>
        <p:nvPicPr>
          <p:cNvPr id="9" name="Picture 8">
            <a:extLst>
              <a:ext uri="{FF2B5EF4-FFF2-40B4-BE49-F238E27FC236}">
                <a16:creationId xmlns:a16="http://schemas.microsoft.com/office/drawing/2014/main" id="{BF21019C-2E7B-4C14-3456-D8B8980C9E67}"/>
              </a:ext>
            </a:extLst>
          </p:cNvPr>
          <p:cNvPicPr>
            <a:picLocks noChangeAspect="1"/>
          </p:cNvPicPr>
          <p:nvPr/>
        </p:nvPicPr>
        <p:blipFill>
          <a:blip r:embed="rId2"/>
          <a:stretch>
            <a:fillRect/>
          </a:stretch>
        </p:blipFill>
        <p:spPr>
          <a:xfrm>
            <a:off x="16910844" y="6873875"/>
            <a:ext cx="1000000" cy="657143"/>
          </a:xfrm>
          <a:prstGeom prst="rect">
            <a:avLst/>
          </a:prstGeom>
        </p:spPr>
      </p:pic>
    </p:spTree>
    <p:extLst>
      <p:ext uri="{BB962C8B-B14F-4D97-AF65-F5344CB8AC3E}">
        <p14:creationId xmlns:p14="http://schemas.microsoft.com/office/powerpoint/2010/main" val="3873336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4BC55-1F95-8DA1-12C7-D4D3B42E9036}"/>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A28C0B57-3228-191A-B180-8E0483DF888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3" name="Table 2">
            <a:extLst>
              <a:ext uri="{FF2B5EF4-FFF2-40B4-BE49-F238E27FC236}">
                <a16:creationId xmlns:a16="http://schemas.microsoft.com/office/drawing/2014/main" id="{B1AEFD05-DE1F-69D2-7B8C-4C6A9D2DD768}"/>
              </a:ext>
            </a:extLst>
          </p:cNvPr>
          <p:cNvGraphicFramePr>
            <a:graphicFrameLocks noGrp="1"/>
          </p:cNvGraphicFramePr>
          <p:nvPr>
            <p:extLst>
              <p:ext uri="{D42A27DB-BD31-4B8C-83A1-F6EECF244321}">
                <p14:modId xmlns:p14="http://schemas.microsoft.com/office/powerpoint/2010/main" val="670496277"/>
              </p:ext>
            </p:extLst>
          </p:nvPr>
        </p:nvGraphicFramePr>
        <p:xfrm>
          <a:off x="0" y="581690"/>
          <a:ext cx="20105688" cy="10727659"/>
        </p:xfrm>
        <a:graphic>
          <a:graphicData uri="http://schemas.openxmlformats.org/drawingml/2006/table">
            <a:tbl>
              <a:tblPr firstRow="1" bandRow="1">
                <a:tableStyleId>{5C22544A-7EE6-4342-B048-85BDC9FD1C3A}</a:tableStyleId>
              </a:tblPr>
              <a:tblGrid>
                <a:gridCol w="2826101">
                  <a:extLst>
                    <a:ext uri="{9D8B030D-6E8A-4147-A177-3AD203B41FA5}">
                      <a16:colId xmlns:a16="http://schemas.microsoft.com/office/drawing/2014/main" val="2762623597"/>
                    </a:ext>
                  </a:extLst>
                </a:gridCol>
                <a:gridCol w="14271650">
                  <a:extLst>
                    <a:ext uri="{9D8B030D-6E8A-4147-A177-3AD203B41FA5}">
                      <a16:colId xmlns:a16="http://schemas.microsoft.com/office/drawing/2014/main" val="1765998844"/>
                    </a:ext>
                  </a:extLst>
                </a:gridCol>
                <a:gridCol w="3007937">
                  <a:extLst>
                    <a:ext uri="{9D8B030D-6E8A-4147-A177-3AD203B41FA5}">
                      <a16:colId xmlns:a16="http://schemas.microsoft.com/office/drawing/2014/main" val="2201901794"/>
                    </a:ext>
                  </a:extLst>
                </a:gridCol>
              </a:tblGrid>
              <a:tr h="798789">
                <a:tc>
                  <a:txBody>
                    <a:bodyPr/>
                    <a:lstStyle/>
                    <a:p>
                      <a:pPr algn="ctr">
                        <a:lnSpc>
                          <a:spcPts val="800"/>
                        </a:lnSpc>
                      </a:pPr>
                      <a:r>
                        <a:rPr lang="en-GB" sz="1800" dirty="0">
                          <a:latin typeface="Verdana" panose="020B0604030504040204" pitchFamily="34" charset="0"/>
                          <a:ea typeface="Verdana" panose="020B0604030504040204" pitchFamily="34" charset="0"/>
                        </a:rPr>
                        <a:t>Escalation Area</a:t>
                      </a:r>
                    </a:p>
                    <a:p>
                      <a:pPr algn="ctr">
                        <a:lnSpc>
                          <a:spcPts val="800"/>
                        </a:lnSpc>
                      </a:pPr>
                      <a:endParaRPr lang="en-GB" sz="1800" dirty="0">
                        <a:latin typeface="Verdana" panose="020B0604030504040204" pitchFamily="34" charset="0"/>
                        <a:ea typeface="Verdana" panose="020B0604030504040204" pitchFamily="34" charset="0"/>
                      </a:endParaRPr>
                    </a:p>
                    <a:p>
                      <a:pPr algn="ctr">
                        <a:lnSpc>
                          <a:spcPts val="800"/>
                        </a:lnSpc>
                      </a:pPr>
                      <a:r>
                        <a:rPr lang="en-GB" sz="1800" dirty="0">
                          <a:latin typeface="Verdana" panose="020B0604030504040204" pitchFamily="34" charset="0"/>
                          <a:ea typeface="Verdana" panose="020B0604030504040204" pitchFamily="34" charset="0"/>
                        </a:rPr>
                        <a:t>(Level 3)</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800"/>
                        </a:lnSpc>
                      </a:pPr>
                      <a:r>
                        <a:rPr lang="en-GB" sz="1800">
                          <a:latin typeface="Verdana" panose="020B0604030504040204" pitchFamily="34" charset="0"/>
                          <a:ea typeface="Verdana" panose="020B0604030504040204" pitchFamily="34" charset="0"/>
                        </a:rPr>
                        <a:t>Criteria to achieve</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800"/>
                        </a:lnSpc>
                      </a:pPr>
                      <a:r>
                        <a:rPr lang="en-GB" sz="1800" dirty="0">
                          <a:solidFill>
                            <a:schemeClr val="bg1"/>
                          </a:solidFill>
                          <a:latin typeface="Verdana" panose="020B0604030504040204" pitchFamily="34" charset="0"/>
                          <a:ea typeface="Verdana" panose="020B0604030504040204" pitchFamily="34" charset="0"/>
                        </a:rPr>
                        <a:t>Performance</a:t>
                      </a:r>
                    </a:p>
                    <a:p>
                      <a:pPr algn="ctr">
                        <a:lnSpc>
                          <a:spcPts val="800"/>
                        </a:lnSpc>
                      </a:pPr>
                      <a:endParaRPr lang="en-GB" sz="1800" dirty="0">
                        <a:solidFill>
                          <a:schemeClr val="bg1"/>
                        </a:solidFill>
                        <a:latin typeface="Verdana" panose="020B0604030504040204" pitchFamily="34" charset="0"/>
                        <a:ea typeface="Verdana" panose="020B0604030504040204" pitchFamily="34" charset="0"/>
                      </a:endParaRPr>
                    </a:p>
                    <a:p>
                      <a:pPr algn="ctr">
                        <a:lnSpc>
                          <a:spcPts val="800"/>
                        </a:lnSpc>
                      </a:pPr>
                      <a:r>
                        <a:rPr lang="en-GB" sz="1800" dirty="0">
                          <a:solidFill>
                            <a:schemeClr val="bg1"/>
                          </a:solidFill>
                          <a:latin typeface="Verdana" panose="020B0604030504040204" pitchFamily="34" charset="0"/>
                          <a:ea typeface="Verdana" panose="020B0604030504040204" pitchFamily="34" charset="0"/>
                        </a:rPr>
                        <a:t>(March-26)</a:t>
                      </a:r>
                    </a:p>
                  </a:txBody>
                  <a:tcPr marL="202041" marR="202041" marT="101021" marB="1010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0787401"/>
                  </a:ext>
                </a:extLst>
              </a:tr>
              <a:tr h="616846">
                <a:tc rowSpan="3">
                  <a:txBody>
                    <a:bodyPr/>
                    <a:lstStyle/>
                    <a:p>
                      <a:pPr algn="ctr"/>
                      <a:r>
                        <a:rPr lang="en-GB" sz="1800" b="1">
                          <a:latin typeface="Verdana" panose="020B0604030504040204" pitchFamily="34" charset="0"/>
                          <a:ea typeface="Verdana" panose="020B0604030504040204" pitchFamily="34" charset="0"/>
                        </a:rPr>
                        <a:t>CAMHS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80% of LPMHSS mental health assessments undertaken within 28 days from the date of receipt of referral</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82%</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242885159"/>
                  </a:ext>
                </a:extLst>
              </a:tr>
              <a:tr h="1015982">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70% of therapeutic interventions started within 28 days following an assessment by LPMHS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81%</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53620698"/>
                  </a:ext>
                </a:extLst>
              </a:tr>
              <a:tr h="1015982">
                <a:tc vMerge="1">
                  <a:txBody>
                    <a:bodyPr/>
                    <a:lstStyle/>
                    <a:p>
                      <a:endParaRPr lang="en-GB" sz="1000" b="1"/>
                    </a:p>
                  </a:txBody>
                  <a:tcPr/>
                </a:tc>
                <a:tc>
                  <a:txBody>
                    <a:bodyPr/>
                    <a:lstStyle/>
                    <a:p>
                      <a:r>
                        <a:rPr lang="en-GB" sz="1800" b="0" i="0" dirty="0">
                          <a:solidFill>
                            <a:schemeClr val="dk1"/>
                          </a:solidFill>
                          <a:effectLst/>
                          <a:latin typeface="Verdana" panose="020B0604030504040204" pitchFamily="34" charset="0"/>
                          <a:ea typeface="Verdana" panose="020B0604030504040204" pitchFamily="34" charset="0"/>
                          <a:cs typeface="+mn-cs"/>
                        </a:rPr>
                        <a:t>85% of HB residents in receipt of secondary mental health services who have a valid care and treatment plan</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874054585"/>
                  </a:ext>
                </a:extLst>
              </a:tr>
              <a:tr h="616846">
                <a:tc rowSpan="10">
                  <a:txBody>
                    <a:bodyPr/>
                    <a:lstStyle/>
                    <a:p>
                      <a:pPr algn="ctr"/>
                      <a:r>
                        <a:rPr lang="en-GB" sz="1800" b="1" dirty="0">
                          <a:latin typeface="Verdana" panose="020B0604030504040204" pitchFamily="34" charset="0"/>
                          <a:ea typeface="Verdana" panose="020B0604030504040204" pitchFamily="34" charset="0"/>
                        </a:rPr>
                        <a:t>Planned Care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outpatient pathways to be waiting less than 52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699775071"/>
                  </a:ext>
                </a:extLst>
              </a:tr>
              <a:tr h="616846">
                <a:tc vMerge="1">
                  <a:txBody>
                    <a:bodyPr/>
                    <a:lstStyle/>
                    <a:p>
                      <a:endParaRPr lang="en-GB"/>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75% of all open outpatient pathways waiting less than 26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86.90%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923686920"/>
                  </a:ext>
                </a:extLst>
              </a:tr>
              <a:tr h="678214">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100% of open pathways to be waiting less than 104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50068624"/>
                  </a:ext>
                </a:extLst>
              </a:tr>
              <a:tr h="648190">
                <a:tc vMerge="1">
                  <a:txBody>
                    <a:bodyPr/>
                    <a:lstStyle/>
                    <a:p>
                      <a:endParaRPr lang="en-GB" sz="1200"/>
                    </a:p>
                  </a:txBody>
                  <a:tcPr/>
                </a:tc>
                <a:tc>
                  <a:txBody>
                    <a:bodyPr/>
                    <a:lstStyle/>
                    <a:p>
                      <a:pPr algn="l"/>
                      <a:r>
                        <a:rPr lang="en-GB" sz="1800" b="0" i="0" kern="1200" dirty="0">
                          <a:solidFill>
                            <a:schemeClr val="tx1"/>
                          </a:solidFill>
                          <a:effectLst/>
                          <a:latin typeface="Verdana" panose="020B0604030504040204" pitchFamily="34" charset="0"/>
                          <a:ea typeface="Verdana" panose="020B0604030504040204" pitchFamily="34" charset="0"/>
                          <a:cs typeface="+mn-cs"/>
                        </a:rPr>
                        <a:t>Continuous improvement towards 80% of all open pathways waiting less than 36 weeks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78.53%</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093954728"/>
                  </a:ext>
                </a:extLst>
              </a:tr>
              <a:tr h="1015982">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12% reduction in the number of patients delayed by 100% for their follow up appointment in three consecutive months and maintained for 3 months (Based on the November 2024 baseline.)</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20.29%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43173458"/>
                  </a:ext>
                </a:extLst>
              </a:tr>
              <a:tr h="954269">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68% R1 ophthalmology patient pathways to be waiting within or no longer than 25% of their target date for an outpatient appointment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71.03%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887949922"/>
                  </a:ext>
                </a:extLst>
              </a:tr>
              <a:tr h="616846">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test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93.11%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02253331"/>
                  </a:ext>
                </a:extLst>
              </a:tr>
              <a:tr h="616846">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diagnostic endoscopy to be waiting less than 8 weeks and maintained for 3 month</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83.14%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10112813"/>
                  </a:ext>
                </a:extLst>
              </a:tr>
              <a:tr h="899175">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85% of patients waiting for a NOUS and non cardiac MRI to be waiting less than 8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92.80%</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74276403"/>
                  </a:ext>
                </a:extLst>
              </a:tr>
              <a:tr h="616846">
                <a:tc vMerge="1">
                  <a:txBody>
                    <a:bodyPr/>
                    <a:lstStyle/>
                    <a:p>
                      <a:endParaRPr lang="en-GB" sz="1200"/>
                    </a:p>
                  </a:txBody>
                  <a:tcPr/>
                </a:tc>
                <a:tc>
                  <a:txBody>
                    <a:bodyPr/>
                    <a:lstStyle/>
                    <a:p>
                      <a:pPr algn="l"/>
                      <a:r>
                        <a:rPr lang="en-GB" sz="1800" b="0" i="0" dirty="0">
                          <a:solidFill>
                            <a:schemeClr val="tx1"/>
                          </a:solidFill>
                          <a:effectLst/>
                          <a:latin typeface="Verdana" panose="020B0604030504040204" pitchFamily="34" charset="0"/>
                          <a:ea typeface="Verdana" panose="020B0604030504040204" pitchFamily="34" charset="0"/>
                          <a:cs typeface="+mn-cs"/>
                        </a:rPr>
                        <a:t>90% of patients waiting for therapies to be waiting less than 14 weeks and maintained for 3 months</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800" b="1" dirty="0">
                          <a:solidFill>
                            <a:schemeClr val="tx1"/>
                          </a:solidFill>
                          <a:latin typeface="Verdana" panose="020B0604030504040204" pitchFamily="34" charset="0"/>
                          <a:ea typeface="Verdana" panose="020B0604030504040204" pitchFamily="34" charset="0"/>
                        </a:rPr>
                        <a:t>100% </a:t>
                      </a:r>
                    </a:p>
                  </a:txBody>
                  <a:tcPr marL="75396" marR="75396"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3603749190"/>
                  </a:ext>
                </a:extLst>
              </a:tr>
            </a:tbl>
          </a:graphicData>
        </a:graphic>
      </p:graphicFrame>
      <p:sp>
        <p:nvSpPr>
          <p:cNvPr id="4" name="Slide Number Placeholder 3">
            <a:extLst>
              <a:ext uri="{FF2B5EF4-FFF2-40B4-BE49-F238E27FC236}">
                <a16:creationId xmlns:a16="http://schemas.microsoft.com/office/drawing/2014/main" id="{ABE90E87-6FAE-6B34-86AF-0ED9DEE9DD05}"/>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E6CAB669-2E27-E10F-4A7E-A779E5AA1B61}"/>
              </a:ext>
            </a:extLst>
          </p:cNvPr>
          <p:cNvSpPr txBox="1"/>
          <p:nvPr/>
        </p:nvSpPr>
        <p:spPr>
          <a:xfrm>
            <a:off x="0" y="32629"/>
            <a:ext cx="20105688" cy="549061"/>
          </a:xfrm>
          <a:prstGeom prst="rect">
            <a:avLst/>
          </a:prstGeom>
          <a:solidFill>
            <a:srgbClr val="7030A0"/>
          </a:solidFill>
        </p:spPr>
        <p:txBody>
          <a:bodyPr wrap="square" rtlCol="0">
            <a:spAutoFit/>
          </a:bodyPr>
          <a:lstStyle/>
          <a:p>
            <a:pPr marL="0" marR="0" lvl="0" indent="0" algn="just" defTabSz="914400" rtl="0" eaLnBrk="1" fontAlgn="auto" latinLnBrk="0" hangingPunct="1">
              <a:lnSpc>
                <a:spcPct val="100000"/>
              </a:lnSpc>
              <a:spcBef>
                <a:spcPts val="0"/>
              </a:spcBef>
              <a:spcAft>
                <a:spcPts val="989"/>
              </a:spcAft>
              <a:buClrTx/>
              <a:buSzTx/>
              <a:buFontTx/>
              <a:buNone/>
              <a:tabLst/>
              <a:defRPr/>
            </a:pP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Delivery against Targeted Intervention and Enhanced Monitoring Criteria 2025/26  </a:t>
            </a:r>
          </a:p>
        </p:txBody>
      </p:sp>
    </p:spTree>
    <p:extLst>
      <p:ext uri="{BB962C8B-B14F-4D97-AF65-F5344CB8AC3E}">
        <p14:creationId xmlns:p14="http://schemas.microsoft.com/office/powerpoint/2010/main" val="35606244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5E1F52-CEAC-E4A1-7AED-D8160239E4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6C6C810-8381-F782-CBCF-0A81D9AFA2DA}"/>
              </a:ext>
            </a:extLst>
          </p:cNvPr>
          <p:cNvSpPr txBox="1"/>
          <p:nvPr/>
        </p:nvSpPr>
        <p:spPr>
          <a:xfrm>
            <a:off x="0" y="0"/>
            <a:ext cx="20105688" cy="549061"/>
          </a:xfrm>
          <a:prstGeom prst="rect">
            <a:avLst/>
          </a:prstGeom>
          <a:solidFill>
            <a:srgbClr val="7030A0"/>
          </a:solidFill>
        </p:spPr>
        <p:txBody>
          <a:bodyPr wrap="square" rtlCol="0">
            <a:spAutoFit/>
          </a:bodyPr>
          <a:lstStyle/>
          <a:p>
            <a:pPr lvl="0" algn="ctr">
              <a:spcAft>
                <a:spcPts val="989"/>
              </a:spcAft>
              <a:defRPr/>
            </a:pPr>
            <a:r>
              <a:rPr lang="en-GB" sz="2968" b="1" dirty="0">
                <a:solidFill>
                  <a:prstClr val="white"/>
                </a:solidFill>
                <a:latin typeface="Aptos Black" panose="020F0502020204030204" pitchFamily="34" charset="0"/>
              </a:rPr>
              <a:t>Oversight &amp; Escalation Update (</a:t>
            </a: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Maternity &amp; Neonates</a:t>
            </a:r>
          </a:p>
        </p:txBody>
      </p:sp>
      <p:graphicFrame>
        <p:nvGraphicFramePr>
          <p:cNvPr id="7" name="Table 6">
            <a:extLst>
              <a:ext uri="{FF2B5EF4-FFF2-40B4-BE49-F238E27FC236}">
                <a16:creationId xmlns:a16="http://schemas.microsoft.com/office/drawing/2014/main" id="{A7615B1C-E0CD-D916-0DDA-7AEF2974AD5C}"/>
              </a:ext>
            </a:extLst>
          </p:cNvPr>
          <p:cNvGraphicFramePr>
            <a:graphicFrameLocks noGrp="1"/>
          </p:cNvGraphicFramePr>
          <p:nvPr/>
        </p:nvGraphicFramePr>
        <p:xfrm>
          <a:off x="489744" y="777875"/>
          <a:ext cx="19240500" cy="10151313"/>
        </p:xfrm>
        <a:graphic>
          <a:graphicData uri="http://schemas.openxmlformats.org/drawingml/2006/table">
            <a:tbl>
              <a:tblPr firstRow="1" bandRow="1">
                <a:tableStyleId>{5C22544A-7EE6-4342-B048-85BDC9FD1C3A}</a:tableStyleId>
              </a:tblPr>
              <a:tblGrid>
                <a:gridCol w="6286500">
                  <a:extLst>
                    <a:ext uri="{9D8B030D-6E8A-4147-A177-3AD203B41FA5}">
                      <a16:colId xmlns:a16="http://schemas.microsoft.com/office/drawing/2014/main" val="2050005337"/>
                    </a:ext>
                  </a:extLst>
                </a:gridCol>
                <a:gridCol w="12954000">
                  <a:extLst>
                    <a:ext uri="{9D8B030D-6E8A-4147-A177-3AD203B41FA5}">
                      <a16:colId xmlns:a16="http://schemas.microsoft.com/office/drawing/2014/main" val="3256999765"/>
                    </a:ext>
                  </a:extLst>
                </a:gridCol>
              </a:tblGrid>
              <a:tr h="407235">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Criteria to Achieve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28600">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Arial" panose="020B0604020202020204" pitchFamily="34" charset="0"/>
                        </a:rPr>
                        <a:t>Current Performance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15729567"/>
                  </a:ext>
                </a:extLst>
              </a:tr>
              <a:tr h="744808">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Maintain the required staffing establishment at appropriate numbers and grades.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Key element of performance report</a:t>
                      </a:r>
                    </a:p>
                  </a:txBody>
                  <a:tcPr marL="68580" marR="68580" marT="0" marB="0"/>
                </a:tc>
                <a:extLst>
                  <a:ext uri="{0D108BD9-81ED-4DB2-BD59-A6C34878D82A}">
                    <a16:rowId xmlns:a16="http://schemas.microsoft.com/office/drawing/2014/main" val="2081941963"/>
                  </a:ext>
                </a:extLst>
              </a:tr>
              <a:tr h="529894">
                <a:tc>
                  <a:txBody>
                    <a:bodyPr/>
                    <a:lstStyle/>
                    <a:p>
                      <a:pPr marL="342900" lvl="0" indent="-342900">
                        <a:lnSpc>
                          <a:spcPct val="107000"/>
                        </a:lnSpc>
                        <a:spcAft>
                          <a:spcPts val="800"/>
                        </a:spcAft>
                        <a:buFont typeface="Symbol" panose="05050102010706020507" pitchFamily="18" charset="2"/>
                        <a:buChar char=""/>
                      </a:pPr>
                      <a:r>
                        <a:rPr lang="en-GB" sz="1800">
                          <a:effectLst/>
                          <a:latin typeface="Verdana" panose="020B0604030504040204" pitchFamily="34" charset="0"/>
                          <a:ea typeface="Verdana" panose="020B0604030504040204" pitchFamily="34" charset="0"/>
                          <a:cs typeface="Arial" panose="020B0604020202020204" pitchFamily="34" charset="0"/>
                        </a:rPr>
                        <a:t>Achieve and maintain training compliance rates for all staff in maternity and neonatal services.</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Complete</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Reviewed at monthly performance and perinatal committee – key element of the report</a:t>
                      </a:r>
                    </a:p>
                  </a:txBody>
                  <a:tcPr marL="68580" marR="68580" marT="0" marB="0"/>
                </a:tc>
                <a:extLst>
                  <a:ext uri="{0D108BD9-81ED-4DB2-BD59-A6C34878D82A}">
                    <a16:rowId xmlns:a16="http://schemas.microsoft.com/office/drawing/2014/main" val="2012782796"/>
                  </a:ext>
                </a:extLst>
              </a:tr>
              <a:tr h="744808">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Demonstrate required corrective action against Patient Reported Outcome Measures and Patient Reported Experience Measures data for maternity and neonatal services.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All reported monthly through Perinatal committee, into Quality &amp; Safety committee and into Board. </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Additional requirements included in perinatal improvement plan</a:t>
                      </a:r>
                    </a:p>
                  </a:txBody>
                  <a:tcPr marL="68580" marR="68580" marT="0" marB="0"/>
                </a:tc>
                <a:extLst>
                  <a:ext uri="{0D108BD9-81ED-4DB2-BD59-A6C34878D82A}">
                    <a16:rowId xmlns:a16="http://schemas.microsoft.com/office/drawing/2014/main" val="1434591134"/>
                  </a:ext>
                </a:extLst>
              </a:tr>
              <a:tr h="224920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Evidence how women and family feedback shapes service design within the health board.</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 – </a:t>
                      </a:r>
                      <a:r>
                        <a:rPr lang="en-GB" sz="1800" dirty="0">
                          <a:effectLst/>
                          <a:latin typeface="Verdana" panose="020B0604030504040204" pitchFamily="34" charset="0"/>
                          <a:ea typeface="Verdana" panose="020B0604030504040204" pitchFamily="34" charset="0"/>
                          <a:cs typeface="Arial" panose="020B0604020202020204" pitchFamily="34" charset="0"/>
                        </a:rPr>
                        <a:t>Perinatal Improvement Plan</a:t>
                      </a:r>
                      <a:r>
                        <a:rPr lang="en-GB" sz="1800" b="1" dirty="0">
                          <a:effectLst/>
                          <a:latin typeface="Verdana" panose="020B0604030504040204" pitchFamily="34" charset="0"/>
                          <a:ea typeface="Verdana" panose="020B0604030504040204" pitchFamily="34" charset="0"/>
                          <a:cs typeface="Arial" panose="020B0604020202020204" pitchFamily="34" charset="0"/>
                        </a:rPr>
                        <a:t> </a:t>
                      </a:r>
                      <a:r>
                        <a:rPr lang="en-GB" sz="1800" dirty="0">
                          <a:effectLst/>
                          <a:latin typeface="Verdana" panose="020B0604030504040204" pitchFamily="34" charset="0"/>
                          <a:ea typeface="Verdana" panose="020B0604030504040204" pitchFamily="34" charset="0"/>
                          <a:cs typeface="Arial" panose="020B0604020202020204" pitchFamily="34" charset="0"/>
                        </a:rPr>
                        <a:t>outlines engagement blueprint as follows: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the service itself, mostly using its own contact with service users; ongoing rolling programme with reporting through Perinatal Committee.</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Service specific engagement undertaken by corporate teams, particularly DICE and the independent review’s engagement lead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“Always on” engagement at a pan-Health Board level which sees generic engagement activity offering up insights and feedback relevant to the maternity and neonatal services. Ongoing  </a:t>
                      </a: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Mapping of groups across the Swansea and Neath Port Talbot areas – to be completed April 2026</a:t>
                      </a:r>
                    </a:p>
                    <a:p>
                      <a:pPr marL="342900" lvl="0" indent="-342900">
                        <a:lnSpc>
                          <a:spcPct val="107000"/>
                        </a:lnSpc>
                        <a:spcAft>
                          <a:spcPts val="800"/>
                        </a:spcAft>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Develop a Network of Sounding Boards that builds on work being undertaken as part of the Women’s Health Plan – April 2026</a:t>
                      </a:r>
                    </a:p>
                  </a:txBody>
                  <a:tcPr marL="68580" marR="68580" marT="0" marB="0"/>
                </a:tc>
                <a:extLst>
                  <a:ext uri="{0D108BD9-81ED-4DB2-BD59-A6C34878D82A}">
                    <a16:rowId xmlns:a16="http://schemas.microsoft.com/office/drawing/2014/main" val="350607485"/>
                  </a:ext>
                </a:extLst>
              </a:tr>
              <a:tr h="1174636">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Provide assurance that clinical leadership is consistent, visible, effective, and that leadership development support is in place.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a:effectLst/>
                          <a:latin typeface="Verdana" panose="020B0604030504040204" pitchFamily="34" charset="0"/>
                          <a:ea typeface="Verdana" panose="020B0604030504040204" pitchFamily="34" charset="0"/>
                          <a:cs typeface="Arial" panose="020B0604020202020204" pitchFamily="34" charset="0"/>
                        </a:rPr>
                        <a:t>Ongoing</a:t>
                      </a:r>
                      <a:endParaRPr lang="en-GB" sz="180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Senior clinical staff present as required by BAPM guidance; underpinned by audit cycle and key indicators which include care planning in decision making. Reported to Perinatal Committee on monthly basis. </a:t>
                      </a:r>
                    </a:p>
                    <a:p>
                      <a:pPr marL="342900" lvl="0" indent="-342900">
                        <a:lnSpc>
                          <a:spcPct val="107000"/>
                        </a:lnSpc>
                        <a:spcAft>
                          <a:spcPts val="800"/>
                        </a:spcAft>
                        <a:buFont typeface="Verdana" panose="020B0604030504040204" pitchFamily="34" charset="0"/>
                        <a:buChar char="-"/>
                      </a:pPr>
                      <a:r>
                        <a:rPr lang="en-GB" sz="1800">
                          <a:effectLst/>
                          <a:latin typeface="Verdana" panose="020B0604030504040204" pitchFamily="34" charset="0"/>
                          <a:ea typeface="Verdana" panose="020B0604030504040204" pitchFamily="34" charset="0"/>
                          <a:cs typeface="Arial" panose="020B0604020202020204" pitchFamily="34" charset="0"/>
                        </a:rPr>
                        <a:t>Multidisciplinary Team Development Programme rooted in compassionate leadership, culture and behaviours to be delivered between Feb and April 2026; first session held 6 Feb 2026.</a:t>
                      </a:r>
                    </a:p>
                  </a:txBody>
                  <a:tcPr marL="68580" marR="68580" marT="0" marB="0"/>
                </a:tc>
                <a:extLst>
                  <a:ext uri="{0D108BD9-81ED-4DB2-BD59-A6C34878D82A}">
                    <a16:rowId xmlns:a16="http://schemas.microsoft.com/office/drawing/2014/main" val="1689982056"/>
                  </a:ext>
                </a:extLst>
              </a:tr>
              <a:tr h="1819378">
                <a:tc>
                  <a:txBody>
                    <a:bodyPr/>
                    <a:lstStyle/>
                    <a:p>
                      <a:pPr marL="342900" lvl="0" indent="-342900">
                        <a:lnSpc>
                          <a:spcPct val="107000"/>
                        </a:lnSpc>
                        <a:spcAft>
                          <a:spcPts val="800"/>
                        </a:spcAft>
                        <a:buFont typeface="Symbol" panose="05050102010706020507" pitchFamily="18" charset="2"/>
                        <a:buChar char=""/>
                      </a:pPr>
                      <a:r>
                        <a:rPr lang="en-GB" sz="1800" dirty="0">
                          <a:effectLst/>
                          <a:latin typeface="Verdana" panose="020B0604030504040204" pitchFamily="34" charset="0"/>
                          <a:ea typeface="Verdana" panose="020B0604030504040204" pitchFamily="34" charset="0"/>
                          <a:cs typeface="Arial" panose="020B0604020202020204" pitchFamily="34" charset="0"/>
                        </a:rPr>
                        <a:t>Provide assurance and evidence of an improving culture through appropriate surveys, and/or qualitative assessment for maternity and neo-natal services.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tc>
                  <a:txBody>
                    <a:bodyPr/>
                    <a:lstStyle/>
                    <a:p>
                      <a:pPr>
                        <a:lnSpc>
                          <a:spcPct val="107000"/>
                        </a:lnSpc>
                        <a:spcAft>
                          <a:spcPts val="800"/>
                        </a:spcAft>
                        <a:buNone/>
                      </a:pPr>
                      <a:r>
                        <a:rPr lang="en-GB" sz="1800" b="1" dirty="0">
                          <a:effectLst/>
                          <a:latin typeface="Verdana" panose="020B0604030504040204" pitchFamily="34" charset="0"/>
                          <a:ea typeface="Verdana" panose="020B0604030504040204" pitchFamily="34" charset="0"/>
                          <a:cs typeface="Arial" panose="020B0604020202020204" pitchFamily="34" charset="0"/>
                        </a:rPr>
                        <a:t>Ongoing</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buFont typeface="Verdana" panose="020B0604030504040204" pitchFamily="34" charset="0"/>
                        <a:buChar char="-"/>
                      </a:pPr>
                      <a:r>
                        <a:rPr lang="en-GB" sz="1800" dirty="0">
                          <a:effectLst/>
                          <a:latin typeface="Verdana" panose="020B0604030504040204" pitchFamily="34" charset="0"/>
                          <a:ea typeface="Verdana" panose="020B0604030504040204" pitchFamily="34" charset="0"/>
                          <a:cs typeface="Arial" panose="020B0604020202020204" pitchFamily="34" charset="0"/>
                        </a:rPr>
                        <a:t>Reported through monthly Perinatal committee and includes:</a:t>
                      </a: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Workforce heat maps that cover staff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feedback</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Guardian service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Patient voices forum</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Pulse surveys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en-GB" sz="1800" dirty="0">
                          <a:effectLst/>
                          <a:latin typeface="Verdana" panose="020B0604030504040204" pitchFamily="34" charset="0"/>
                          <a:ea typeface="Verdana" panose="020B0604030504040204" pitchFamily="34" charset="0"/>
                          <a:cs typeface="Arial" panose="020B0604020202020204" pitchFamily="34" charset="0"/>
                        </a:rPr>
                        <a:t>Feedback from all visitors reporting positive change</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05126706"/>
                  </a:ext>
                </a:extLst>
              </a:tr>
            </a:tbl>
          </a:graphicData>
        </a:graphic>
      </p:graphicFrame>
    </p:spTree>
    <p:extLst>
      <p:ext uri="{BB962C8B-B14F-4D97-AF65-F5344CB8AC3E}">
        <p14:creationId xmlns:p14="http://schemas.microsoft.com/office/powerpoint/2010/main" val="8083051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2448B-36CA-94FC-AB93-5E42CA83CB2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0B8C68DE-6918-4177-828C-FAE1E1F417F6}"/>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 Placeholder 4">
            <a:extLst>
              <a:ext uri="{FF2B5EF4-FFF2-40B4-BE49-F238E27FC236}">
                <a16:creationId xmlns:a16="http://schemas.microsoft.com/office/drawing/2014/main" id="{AFF1EF61-D9FF-455E-A150-56C5AF063A53}"/>
              </a:ext>
            </a:extLst>
          </p:cNvPr>
          <p:cNvSpPr>
            <a:spLocks noGrp="1"/>
          </p:cNvSpPr>
          <p:nvPr>
            <p:ph type="body" sz="quarter" idx="10"/>
          </p:nvPr>
        </p:nvSpPr>
        <p:spPr/>
        <p:txBody>
          <a:bodyPr/>
          <a:lstStyle/>
          <a:p>
            <a:endParaRPr lang="en-GB"/>
          </a:p>
        </p:txBody>
      </p:sp>
      <p:sp>
        <p:nvSpPr>
          <p:cNvPr id="7" name="Text Placeholder 6">
            <a:extLst>
              <a:ext uri="{FF2B5EF4-FFF2-40B4-BE49-F238E27FC236}">
                <a16:creationId xmlns:a16="http://schemas.microsoft.com/office/drawing/2014/main" id="{1D3966F3-C45D-41BA-91F6-41935AD480E8}"/>
              </a:ext>
            </a:extLst>
          </p:cNvPr>
          <p:cNvSpPr>
            <a:spLocks noGrp="1"/>
          </p:cNvSpPr>
          <p:nvPr>
            <p:ph type="body"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665F9C58-1298-1881-3B35-88865ED6679C}"/>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51</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65DDD61-398E-DAE5-F4F0-71A74194DFE3}"/>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8" name="Table 7">
            <a:extLst>
              <a:ext uri="{FF2B5EF4-FFF2-40B4-BE49-F238E27FC236}">
                <a16:creationId xmlns:a16="http://schemas.microsoft.com/office/drawing/2014/main" id="{E6777DA4-13C3-D7C5-CC96-C7D756595820}"/>
              </a:ext>
            </a:extLst>
          </p:cNvPr>
          <p:cNvGraphicFramePr>
            <a:graphicFrameLocks noGrp="1"/>
          </p:cNvGraphicFramePr>
          <p:nvPr/>
        </p:nvGraphicFramePr>
        <p:xfrm>
          <a:off x="-58316" y="623691"/>
          <a:ext cx="20105688" cy="10704481"/>
        </p:xfrm>
        <a:graphic>
          <a:graphicData uri="http://schemas.openxmlformats.org/drawingml/2006/table">
            <a:tbl>
              <a:tblPr firstRow="1" bandRow="1">
                <a:tableStyleId>{5C22544A-7EE6-4342-B048-85BDC9FD1C3A}</a:tableStyleId>
              </a:tblPr>
              <a:tblGrid>
                <a:gridCol w="10052844">
                  <a:extLst>
                    <a:ext uri="{9D8B030D-6E8A-4147-A177-3AD203B41FA5}">
                      <a16:colId xmlns:a16="http://schemas.microsoft.com/office/drawing/2014/main" val="1790976562"/>
                    </a:ext>
                  </a:extLst>
                </a:gridCol>
                <a:gridCol w="10052844">
                  <a:extLst>
                    <a:ext uri="{9D8B030D-6E8A-4147-A177-3AD203B41FA5}">
                      <a16:colId xmlns:a16="http://schemas.microsoft.com/office/drawing/2014/main" val="3715746704"/>
                    </a:ext>
                  </a:extLst>
                </a:gridCol>
              </a:tblGrid>
              <a:tr h="701177">
                <a:tc>
                  <a:txBody>
                    <a:bodyPr/>
                    <a:lstStyle/>
                    <a:p>
                      <a:r>
                        <a:rPr lang="en-GB"/>
                        <a:t>Perinatal Mortality - Stillbirths</a:t>
                      </a:r>
                    </a:p>
                  </a:txBody>
                  <a:tcPr/>
                </a:tc>
                <a:tc>
                  <a:txBody>
                    <a:bodyPr/>
                    <a:lstStyle/>
                    <a:p>
                      <a:r>
                        <a:rPr lang="en-GB"/>
                        <a:t>Perinatal Mortality - Neonatal Deaths</a:t>
                      </a:r>
                    </a:p>
                  </a:txBody>
                  <a:tcPr/>
                </a:tc>
                <a:extLst>
                  <a:ext uri="{0D108BD9-81ED-4DB2-BD59-A6C34878D82A}">
                    <a16:rowId xmlns:a16="http://schemas.microsoft.com/office/drawing/2014/main" val="1696863262"/>
                  </a:ext>
                </a:extLst>
              </a:tr>
              <a:tr h="4429795">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33310865"/>
                  </a:ext>
                </a:extLst>
              </a:tr>
              <a:tr h="5573509">
                <a:tc>
                  <a:txBody>
                    <a:bodyPr/>
                    <a:lstStyle/>
                    <a:p>
                      <a:endParaRPr lang="en-GB" dirty="0"/>
                    </a:p>
                    <a:p>
                      <a:endParaRPr lang="en-GB" dirty="0"/>
                    </a:p>
                    <a:p>
                      <a:endParaRPr lang="en-GB" dirty="0"/>
                    </a:p>
                    <a:p>
                      <a:endParaRPr lang="en-GB" dirty="0"/>
                    </a:p>
                    <a:p>
                      <a:endParaRPr lang="en-GB" dirty="0"/>
                    </a:p>
                  </a:txBody>
                  <a:tcPr/>
                </a:tc>
                <a:tc>
                  <a:txBody>
                    <a:bodyPr/>
                    <a:lstStyle/>
                    <a:p>
                      <a:endParaRPr lang="en-GB" dirty="0"/>
                    </a:p>
                  </a:txBody>
                  <a:tcPr/>
                </a:tc>
                <a:extLst>
                  <a:ext uri="{0D108BD9-81ED-4DB2-BD59-A6C34878D82A}">
                    <a16:rowId xmlns:a16="http://schemas.microsoft.com/office/drawing/2014/main" val="4069449202"/>
                  </a:ext>
                </a:extLst>
              </a:tr>
            </a:tbl>
          </a:graphicData>
        </a:graphic>
      </p:graphicFrame>
      <p:sp>
        <p:nvSpPr>
          <p:cNvPr id="15" name="TextBox 14">
            <a:extLst>
              <a:ext uri="{FF2B5EF4-FFF2-40B4-BE49-F238E27FC236}">
                <a16:creationId xmlns:a16="http://schemas.microsoft.com/office/drawing/2014/main" id="{23731466-1207-C4E0-945E-776432C8A5FC}"/>
              </a:ext>
            </a:extLst>
          </p:cNvPr>
          <p:cNvSpPr txBox="1"/>
          <p:nvPr/>
        </p:nvSpPr>
        <p:spPr>
          <a:xfrm>
            <a:off x="6102309" y="1448377"/>
            <a:ext cx="3872660" cy="424731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12 stillbirths during January – December 2025, all are included in the MBRRACE reporting data. One case did not receive any antenatal care within Swansea Bay; one was an unknown pregnancy that birthed pre-hospital with maternity services involved postnatally to provide care and support.  The crude stillbirth rate for 2025 3.4 per 100 births, this has been corrected following the removal of 1 case not associated with care in SBUHB.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958866E5-A767-35B5-9CAB-32BF42F85C5E}"/>
              </a:ext>
            </a:extLst>
          </p:cNvPr>
          <p:cNvSpPr txBox="1"/>
          <p:nvPr/>
        </p:nvSpPr>
        <p:spPr>
          <a:xfrm>
            <a:off x="15858693" y="1441445"/>
            <a:ext cx="3810084"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11 neonatal deaths between January 2025 and December 2025 and of these cases only five are reportable to MBRRACE as two were over 28 days of life. Of these five, only two will be represented in the MBRRACE report as deaths &lt;24 weeks gestation are not included in the final report for analysis. The three deaths not included in MBRRACE analysis were extremely pre-term (less than 24 weeks) at the limit of viability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18" name="Table 17">
            <a:extLst>
              <a:ext uri="{FF2B5EF4-FFF2-40B4-BE49-F238E27FC236}">
                <a16:creationId xmlns:a16="http://schemas.microsoft.com/office/drawing/2014/main" id="{875F6A83-0C21-4AA3-088E-82B04A7CEB38}"/>
              </a:ext>
            </a:extLst>
          </p:cNvPr>
          <p:cNvGraphicFramePr>
            <a:graphicFrameLocks noGrp="1"/>
          </p:cNvGraphicFramePr>
          <p:nvPr>
            <p:extLst>
              <p:ext uri="{D42A27DB-BD31-4B8C-83A1-F6EECF244321}">
                <p14:modId xmlns:p14="http://schemas.microsoft.com/office/powerpoint/2010/main" val="2527781142"/>
              </p:ext>
            </p:extLst>
          </p:nvPr>
        </p:nvGraphicFramePr>
        <p:xfrm>
          <a:off x="34099" y="5068011"/>
          <a:ext cx="19822210" cy="605134"/>
        </p:xfrm>
        <a:graphic>
          <a:graphicData uri="http://schemas.openxmlformats.org/drawingml/2006/table">
            <a:tbl>
              <a:tblPr firstRow="1" bandRow="1">
                <a:tableStyleId>{5C22544A-7EE6-4342-B048-85BDC9FD1C3A}</a:tableStyleId>
              </a:tblPr>
              <a:tblGrid>
                <a:gridCol w="9911105">
                  <a:extLst>
                    <a:ext uri="{9D8B030D-6E8A-4147-A177-3AD203B41FA5}">
                      <a16:colId xmlns:a16="http://schemas.microsoft.com/office/drawing/2014/main" val="2608378766"/>
                    </a:ext>
                  </a:extLst>
                </a:gridCol>
                <a:gridCol w="9911105">
                  <a:extLst>
                    <a:ext uri="{9D8B030D-6E8A-4147-A177-3AD203B41FA5}">
                      <a16:colId xmlns:a16="http://schemas.microsoft.com/office/drawing/2014/main" val="2343288635"/>
                    </a:ext>
                  </a:extLst>
                </a:gridCol>
              </a:tblGrid>
              <a:tr h="605134">
                <a:tc>
                  <a:txBody>
                    <a:bodyPr/>
                    <a:lstStyle/>
                    <a:p>
                      <a:r>
                        <a:rPr lang="en-GB" dirty="0"/>
                        <a:t>Perinatal Morbidity – HIE Grade 2 and 3</a:t>
                      </a:r>
                    </a:p>
                  </a:txBody>
                  <a:tcPr/>
                </a:tc>
                <a:tc>
                  <a:txBody>
                    <a:bodyPr/>
                    <a:lstStyle/>
                    <a:p>
                      <a:r>
                        <a:rPr lang="en-GB" dirty="0"/>
                        <a:t>Maternal Morbidity – PPH &lt;1.5litres</a:t>
                      </a:r>
                    </a:p>
                  </a:txBody>
                  <a:tcPr/>
                </a:tc>
                <a:extLst>
                  <a:ext uri="{0D108BD9-81ED-4DB2-BD59-A6C34878D82A}">
                    <a16:rowId xmlns:a16="http://schemas.microsoft.com/office/drawing/2014/main" val="4098797734"/>
                  </a:ext>
                </a:extLst>
              </a:tr>
            </a:tbl>
          </a:graphicData>
        </a:graphic>
      </p:graphicFrame>
      <p:sp>
        <p:nvSpPr>
          <p:cNvPr id="21" name="TextBox 20">
            <a:extLst>
              <a:ext uri="{FF2B5EF4-FFF2-40B4-BE49-F238E27FC236}">
                <a16:creationId xmlns:a16="http://schemas.microsoft.com/office/drawing/2014/main" id="{7538EE5D-5BF6-4D80-BFD1-C87B9DF1E300}"/>
              </a:ext>
            </a:extLst>
          </p:cNvPr>
          <p:cNvSpPr txBox="1"/>
          <p:nvPr/>
        </p:nvSpPr>
        <p:spPr>
          <a:xfrm>
            <a:off x="6136288" y="5715654"/>
            <a:ext cx="3772570" cy="39703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There have been 6 cases of HIE reported in January – December 2025. All babies survived to discharge with good outcomes. There is limited data published to allow National benchmarking. Latest published data from National Neonatal Research Database (NNRD) is 4 years out of date (Department of Health, 2021 data). This reports a UK average incidence for Moderate and Severe HIE cases of 1.59/1000 births (1.49-1.70).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F9736177-CFDD-A827-9F64-2DDC269A78AF}"/>
              </a:ext>
            </a:extLst>
          </p:cNvPr>
          <p:cNvSpPr txBox="1"/>
          <p:nvPr/>
        </p:nvSpPr>
        <p:spPr>
          <a:xfrm>
            <a:off x="339070" y="8397875"/>
            <a:ext cx="5725540" cy="1477328"/>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Due to the low number of HIE and births in SBUHB a rolling 12-month HIE incidence reporting is more appropriate. This shows that in March 2026 our moderate to severe rolling 12-month HIE rate was 0.94/1000 births.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BD7E6416-AE25-2BAD-866D-4A76C67CAA84}"/>
              </a:ext>
            </a:extLst>
          </p:cNvPr>
          <p:cNvSpPr txBox="1"/>
          <p:nvPr/>
        </p:nvSpPr>
        <p:spPr>
          <a:xfrm>
            <a:off x="10281444" y="8397875"/>
            <a:ext cx="9387333" cy="34163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The NMPA published 2023 data for National benchmarking and reported postpartum haemorrhage incidence as 3.41/1000 births (2.98-3.79). SBUHB rate for postpartum haemorrhage in 2025 was reported as 2.49/1000 births, lower than the National benchmark. This showed a steady reduction from 2024 data, of 3.51/1000 births.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In March 2026, the service saw normal variation in the number of cases involving blood loss that met the criteria for reportable obstetric haemorrhage. All cases were subjected to a rapid review by the Multi-Disciplinary Team (MDT) to ensure there were no breaches in duty, confirm compliance with management guidance, and identify any early learning opportunities. All cases were appropriately risk assessed and managed. Importantly, these events remain within national benchmarking standards.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4">
            <a:extLst>
              <a:ext uri="{FF2B5EF4-FFF2-40B4-BE49-F238E27FC236}">
                <a16:creationId xmlns:a16="http://schemas.microsoft.com/office/drawing/2014/main" id="{8FCE4A42-54B4-770C-B9D6-23B8A6BB811A}"/>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A9314A4F-E4C7-A203-86DA-72D958FDA20F}"/>
              </a:ext>
            </a:extLst>
          </p:cNvPr>
          <p:cNvSpPr txBox="1"/>
          <p:nvPr/>
        </p:nvSpPr>
        <p:spPr>
          <a:xfrm>
            <a:off x="10230242" y="3960016"/>
            <a:ext cx="538971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3 Neonatal Deaths January - March 2026 - </a:t>
            </a:r>
          </a:p>
        </p:txBody>
      </p:sp>
      <p:pic>
        <p:nvPicPr>
          <p:cNvPr id="10" name="Picture 9">
            <a:extLst>
              <a:ext uri="{FF2B5EF4-FFF2-40B4-BE49-F238E27FC236}">
                <a16:creationId xmlns:a16="http://schemas.microsoft.com/office/drawing/2014/main" id="{1D9C2D38-4AB6-E072-1642-A76FCD0109BA}"/>
              </a:ext>
            </a:extLst>
          </p:cNvPr>
          <p:cNvPicPr>
            <a:picLocks noChangeAspect="1"/>
          </p:cNvPicPr>
          <p:nvPr/>
        </p:nvPicPr>
        <p:blipFill>
          <a:blip r:embed="rId3"/>
          <a:stretch>
            <a:fillRect/>
          </a:stretch>
        </p:blipFill>
        <p:spPr>
          <a:xfrm>
            <a:off x="34099" y="1275287"/>
            <a:ext cx="6077798" cy="2676899"/>
          </a:xfrm>
          <a:prstGeom prst="rect">
            <a:avLst/>
          </a:prstGeom>
        </p:spPr>
      </p:pic>
      <p:pic>
        <p:nvPicPr>
          <p:cNvPr id="13" name="Picture 12">
            <a:extLst>
              <a:ext uri="{FF2B5EF4-FFF2-40B4-BE49-F238E27FC236}">
                <a16:creationId xmlns:a16="http://schemas.microsoft.com/office/drawing/2014/main" id="{46A5C3A2-4BA2-3E7C-0C4A-F2998746C775}"/>
              </a:ext>
            </a:extLst>
          </p:cNvPr>
          <p:cNvPicPr>
            <a:picLocks noChangeAspect="1"/>
          </p:cNvPicPr>
          <p:nvPr/>
        </p:nvPicPr>
        <p:blipFill>
          <a:blip r:embed="rId4"/>
          <a:stretch>
            <a:fillRect/>
          </a:stretch>
        </p:blipFill>
        <p:spPr>
          <a:xfrm>
            <a:off x="10076973" y="1325962"/>
            <a:ext cx="5778055" cy="2525628"/>
          </a:xfrm>
          <a:prstGeom prst="rect">
            <a:avLst/>
          </a:prstGeom>
        </p:spPr>
      </p:pic>
      <p:pic>
        <p:nvPicPr>
          <p:cNvPr id="19" name="Picture 18">
            <a:extLst>
              <a:ext uri="{FF2B5EF4-FFF2-40B4-BE49-F238E27FC236}">
                <a16:creationId xmlns:a16="http://schemas.microsoft.com/office/drawing/2014/main" id="{C7E56B40-0763-F95C-9C0A-24EAF1ED3D2C}"/>
              </a:ext>
            </a:extLst>
          </p:cNvPr>
          <p:cNvPicPr>
            <a:picLocks noChangeAspect="1"/>
          </p:cNvPicPr>
          <p:nvPr/>
        </p:nvPicPr>
        <p:blipFill>
          <a:blip r:embed="rId5"/>
          <a:stretch>
            <a:fillRect/>
          </a:stretch>
        </p:blipFill>
        <p:spPr>
          <a:xfrm>
            <a:off x="-48286" y="5687534"/>
            <a:ext cx="6087325" cy="2695951"/>
          </a:xfrm>
          <a:prstGeom prst="rect">
            <a:avLst/>
          </a:prstGeom>
        </p:spPr>
      </p:pic>
      <p:pic>
        <p:nvPicPr>
          <p:cNvPr id="30" name="Picture 29">
            <a:extLst>
              <a:ext uri="{FF2B5EF4-FFF2-40B4-BE49-F238E27FC236}">
                <a16:creationId xmlns:a16="http://schemas.microsoft.com/office/drawing/2014/main" id="{F35B7673-C3F7-1D02-9790-57FFCA635628}"/>
              </a:ext>
            </a:extLst>
          </p:cNvPr>
          <p:cNvPicPr>
            <a:picLocks noChangeAspect="1"/>
          </p:cNvPicPr>
          <p:nvPr/>
        </p:nvPicPr>
        <p:blipFill>
          <a:blip r:embed="rId6"/>
          <a:stretch>
            <a:fillRect/>
          </a:stretch>
        </p:blipFill>
        <p:spPr>
          <a:xfrm>
            <a:off x="10036172" y="5809174"/>
            <a:ext cx="6039693" cy="2619741"/>
          </a:xfrm>
          <a:prstGeom prst="rect">
            <a:avLst/>
          </a:prstGeom>
        </p:spPr>
      </p:pic>
      <p:sp>
        <p:nvSpPr>
          <p:cNvPr id="31" name="TextBox 30">
            <a:extLst>
              <a:ext uri="{FF2B5EF4-FFF2-40B4-BE49-F238E27FC236}">
                <a16:creationId xmlns:a16="http://schemas.microsoft.com/office/drawing/2014/main" id="{B98F76B1-B423-EE6D-21E5-2CAF9FDBE44F}"/>
              </a:ext>
            </a:extLst>
          </p:cNvPr>
          <p:cNvSpPr txBox="1"/>
          <p:nvPr/>
        </p:nvSpPr>
        <p:spPr>
          <a:xfrm>
            <a:off x="34099" y="4144682"/>
            <a:ext cx="610218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 stillbirth in January - March 2026</a:t>
            </a:r>
          </a:p>
        </p:txBody>
      </p:sp>
    </p:spTree>
    <p:extLst>
      <p:ext uri="{BB962C8B-B14F-4D97-AF65-F5344CB8AC3E}">
        <p14:creationId xmlns:p14="http://schemas.microsoft.com/office/powerpoint/2010/main" val="14086023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FA5B3-178C-C9D8-DFB6-F8CBF00AEA4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2632F24-95CC-DA9E-A66D-C6E6006E38C7}"/>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Text Placeholder 6">
            <a:extLst>
              <a:ext uri="{FF2B5EF4-FFF2-40B4-BE49-F238E27FC236}">
                <a16:creationId xmlns:a16="http://schemas.microsoft.com/office/drawing/2014/main" id="{8BC6724A-6252-4B02-B2AC-069CD3C72B95}"/>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71328B17-5037-47D4-BC60-D35EA8E871FE}"/>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0A85D2EE-FC4C-0D52-6D5F-324D85DBED33}"/>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55FD783A-FD6A-02AE-0CCF-AE9D6333E162}"/>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0C1FCCB6-7DDF-CE95-CF3B-EB7CAAFC053A}"/>
              </a:ext>
            </a:extLst>
          </p:cNvPr>
          <p:cNvGraphicFramePr>
            <a:graphicFrameLocks noGrp="1"/>
          </p:cNvGraphicFramePr>
          <p:nvPr/>
        </p:nvGraphicFramePr>
        <p:xfrm>
          <a:off x="17588" y="569278"/>
          <a:ext cx="20070512" cy="10918173"/>
        </p:xfrm>
        <a:graphic>
          <a:graphicData uri="http://schemas.openxmlformats.org/drawingml/2006/table">
            <a:tbl>
              <a:tblPr firstRow="1" bandRow="1">
                <a:tableStyleId>{5C22544A-7EE6-4342-B048-85BDC9FD1C3A}</a:tableStyleId>
              </a:tblPr>
              <a:tblGrid>
                <a:gridCol w="10085931">
                  <a:extLst>
                    <a:ext uri="{9D8B030D-6E8A-4147-A177-3AD203B41FA5}">
                      <a16:colId xmlns:a16="http://schemas.microsoft.com/office/drawing/2014/main" val="48947419"/>
                    </a:ext>
                  </a:extLst>
                </a:gridCol>
                <a:gridCol w="9984581">
                  <a:extLst>
                    <a:ext uri="{9D8B030D-6E8A-4147-A177-3AD203B41FA5}">
                      <a16:colId xmlns:a16="http://schemas.microsoft.com/office/drawing/2014/main" val="3778020355"/>
                    </a:ext>
                  </a:extLst>
                </a:gridCol>
              </a:tblGrid>
              <a:tr h="662227">
                <a:tc gridSpan="2">
                  <a:txBody>
                    <a:bodyPr/>
                    <a:lstStyle/>
                    <a:p>
                      <a:r>
                        <a:rPr lang="en-GB"/>
                        <a:t>Maternity Triage - BSOTS</a:t>
                      </a:r>
                    </a:p>
                  </a:txBody>
                  <a:tcPr/>
                </a:tc>
                <a:tc hMerge="1">
                  <a:txBody>
                    <a:bodyPr/>
                    <a:lstStyle/>
                    <a:p>
                      <a:endParaRPr lang="en-GB"/>
                    </a:p>
                  </a:txBody>
                  <a:tcPr/>
                </a:tc>
                <a:extLst>
                  <a:ext uri="{0D108BD9-81ED-4DB2-BD59-A6C34878D82A}">
                    <a16:rowId xmlns:a16="http://schemas.microsoft.com/office/drawing/2014/main" val="1061403091"/>
                  </a:ext>
                </a:extLst>
              </a:tr>
              <a:tr h="4345044">
                <a:tc gridSpan="2">
                  <a:txBody>
                    <a:bodyPr/>
                    <a:lstStyle/>
                    <a:p>
                      <a:pPr lvl="0" algn="just">
                        <a:lnSpc>
                          <a:spcPct val="100000"/>
                        </a:lnSpc>
                        <a:spcBef>
                          <a:spcPts val="0"/>
                        </a:spcBef>
                        <a:spcAft>
                          <a:spcPts val="0"/>
                        </a:spcAft>
                        <a:buNone/>
                      </a:pPr>
                      <a:r>
                        <a:rPr lang="en-GB" sz="2000" b="0" i="0" u="none" strike="noStrike" kern="1200" noProof="0" dirty="0">
                          <a:solidFill>
                            <a:srgbClr val="000000"/>
                          </a:solidFill>
                          <a:effectLst/>
                          <a:latin typeface="Calibri"/>
                        </a:rPr>
                        <a:t>Birmingham Symptom Specific Obstetric Triage System (BSOTS) is the Maternity services emergency department to support women experiencing concerns or urgent complications with their pregnancy or postnatal period. The following metrics help the system understand how effective, efficient, timely and safe our triage system is in responding to these.</a:t>
                      </a:r>
                    </a:p>
                    <a:p>
                      <a:pPr lvl="0" algn="just">
                        <a:lnSpc>
                          <a:spcPct val="100000"/>
                        </a:lnSpc>
                        <a:spcBef>
                          <a:spcPts val="0"/>
                        </a:spcBef>
                        <a:spcAft>
                          <a:spcPts val="0"/>
                        </a:spcAft>
                        <a:buNone/>
                      </a:pPr>
                      <a:r>
                        <a:rPr lang="en-GB" sz="2000" b="0" i="0" u="none" strike="noStrike" kern="1200" noProof="0" dirty="0">
                          <a:solidFill>
                            <a:srgbClr val="000000"/>
                          </a:solidFill>
                          <a:effectLst/>
                          <a:latin typeface="Calibri"/>
                        </a:rPr>
                        <a:t>In February 483 women were reviewed in triage and assessed for ongoing care requirements in comparison to 546 in January, </a:t>
                      </a:r>
                      <a:r>
                        <a:rPr lang="en-GB" sz="2000" kern="1200" dirty="0">
                          <a:solidFill>
                            <a:schemeClr val="dk1"/>
                          </a:solidFill>
                          <a:effectLst/>
                          <a:latin typeface="+mn-lt"/>
                          <a:ea typeface="+mn-ea"/>
                          <a:cs typeface="+mn-cs"/>
                        </a:rPr>
                        <a:t>an decrease of 11% </a:t>
                      </a:r>
                      <a:r>
                        <a:rPr lang="en-GB" sz="2000" b="0" i="0" u="none" strike="noStrike" kern="1200" noProof="0" dirty="0">
                          <a:solidFill>
                            <a:srgbClr val="000000"/>
                          </a:solidFill>
                          <a:effectLst/>
                          <a:latin typeface="Calibri"/>
                        </a:rPr>
                        <a:t>.    </a:t>
                      </a:r>
                      <a:endParaRPr lang="en-GB" sz="2000" b="0" i="0" u="none" strike="noStrike" noProof="0" dirty="0">
                        <a:solidFill>
                          <a:srgbClr val="000000"/>
                        </a:solidFill>
                        <a:latin typeface="Calibri"/>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2000" b="0" i="0" u="none" strike="noStrike" kern="1200" noProof="0" dirty="0">
                          <a:solidFill>
                            <a:srgbClr val="000000"/>
                          </a:solidFill>
                          <a:effectLst/>
                          <a:latin typeface="Calibri"/>
                        </a:rPr>
                        <a:t>Initial trigae within 15 minutes, standard is 90% - </a:t>
                      </a:r>
                      <a:r>
                        <a:rPr lang="en-GB" sz="2000" kern="1200" dirty="0">
                          <a:solidFill>
                            <a:schemeClr val="dk1"/>
                          </a:solidFill>
                          <a:effectLst/>
                          <a:latin typeface="+mn-lt"/>
                          <a:ea typeface="+mn-ea"/>
                          <a:cs typeface="+mn-cs"/>
                        </a:rPr>
                        <a:t>rate in February 92.2% which maintains compliance in November of 93.2%. There were 4 medical breaches noted.  Caution is advised when interpreting this data due to known inconsistencies associated with the transition to the All‑Wales data collection tool. A macro fault has been identified, which is being investigated and addressed and may have affected the accuracy of recorded breaches.</a:t>
                      </a:r>
                    </a:p>
                    <a:p>
                      <a:endParaRPr lang="en-GB" sz="1800" kern="1200" dirty="0">
                        <a:solidFill>
                          <a:schemeClr val="dk1"/>
                        </a:solidFill>
                        <a:effectLst/>
                        <a:latin typeface="+mn-lt"/>
                        <a:ea typeface="+mn-ea"/>
                        <a:cs typeface="+mn-cs"/>
                      </a:endParaRPr>
                    </a:p>
                    <a:p>
                      <a:endParaRPr lang="en-GB" sz="1800" kern="1200" dirty="0">
                        <a:solidFill>
                          <a:schemeClr val="dk1"/>
                        </a:solidFill>
                        <a:effectLst/>
                        <a:latin typeface="+mn-lt"/>
                        <a:ea typeface="+mn-ea"/>
                        <a:cs typeface="+mn-cs"/>
                      </a:endParaRPr>
                    </a:p>
                    <a:p>
                      <a:endParaRPr lang="en-GB" sz="1800" kern="1200" dirty="0">
                        <a:solidFill>
                          <a:schemeClr val="dk1"/>
                        </a:solidFill>
                        <a:effectLst/>
                        <a:latin typeface="+mn-lt"/>
                        <a:ea typeface="+mn-ea"/>
                        <a:cs typeface="+mn-cs"/>
                      </a:endParaRPr>
                    </a:p>
                    <a:p>
                      <a:endParaRPr lang="en-GB" sz="1800" kern="1200" dirty="0">
                        <a:solidFill>
                          <a:schemeClr val="dk1"/>
                        </a:solidFill>
                        <a:effectLst/>
                        <a:latin typeface="+mn-lt"/>
                        <a:ea typeface="+mn-ea"/>
                        <a:cs typeface="+mn-cs"/>
                      </a:endParaRPr>
                    </a:p>
                    <a:p>
                      <a:endParaRPr lang="en-GB" sz="1800" kern="1200" dirty="0">
                        <a:solidFill>
                          <a:schemeClr val="dk1"/>
                        </a:solidFill>
                        <a:effectLst/>
                        <a:latin typeface="+mn-lt"/>
                        <a:ea typeface="+mn-ea"/>
                        <a:cs typeface="+mn-cs"/>
                      </a:endParaRPr>
                    </a:p>
                    <a:p>
                      <a:endParaRPr lang="en-GB" sz="1800" kern="1200" dirty="0">
                        <a:solidFill>
                          <a:schemeClr val="dk1"/>
                        </a:solidFill>
                        <a:effectLst/>
                        <a:latin typeface="+mn-lt"/>
                        <a:ea typeface="+mn-ea"/>
                        <a:cs typeface="+mn-cs"/>
                      </a:endParaRPr>
                    </a:p>
                    <a:p>
                      <a:endParaRPr lang="en-GB" sz="1800" kern="1200" dirty="0">
                        <a:solidFill>
                          <a:schemeClr val="dk1"/>
                        </a:solidFill>
                        <a:effectLst/>
                        <a:latin typeface="+mn-lt"/>
                        <a:ea typeface="+mn-ea"/>
                        <a:cs typeface="+mn-cs"/>
                      </a:endParaRPr>
                    </a:p>
                    <a:p>
                      <a:endParaRPr lang="en-GB" sz="1800" kern="1200" dirty="0">
                        <a:solidFill>
                          <a:schemeClr val="dk1"/>
                        </a:solidFill>
                        <a:effectLst/>
                        <a:latin typeface="+mn-lt"/>
                        <a:ea typeface="+mn-ea"/>
                        <a:cs typeface="+mn-cs"/>
                      </a:endParaRPr>
                    </a:p>
                    <a:p>
                      <a:pPr lvl="0" algn="just">
                        <a:buNone/>
                      </a:pPr>
                      <a:endParaRPr lang="en-GB" sz="2000" kern="1200" dirty="0">
                        <a:solidFill>
                          <a:schemeClr val="dk1"/>
                        </a:solidFill>
                        <a:effectLst/>
                        <a:latin typeface="+mn-lt"/>
                        <a:ea typeface="+mn-ea"/>
                        <a:cs typeface="+mn-cs"/>
                      </a:endParaRPr>
                    </a:p>
                  </a:txBody>
                  <a:tcPr/>
                </a:tc>
                <a:tc hMerge="1">
                  <a:txBody>
                    <a:bodyPr/>
                    <a:lstStyle/>
                    <a:p>
                      <a:endParaRPr lang="en-GB"/>
                    </a:p>
                  </a:txBody>
                  <a:tcPr/>
                </a:tc>
                <a:extLst>
                  <a:ext uri="{0D108BD9-81ED-4DB2-BD59-A6C34878D82A}">
                    <a16:rowId xmlns:a16="http://schemas.microsoft.com/office/drawing/2014/main" val="2564628124"/>
                  </a:ext>
                </a:extLst>
              </a:tr>
              <a:tr h="662227">
                <a:tc>
                  <a:txBody>
                    <a:bodyPr/>
                    <a:lstStyle/>
                    <a:p>
                      <a:r>
                        <a:rPr lang="en-GB" b="1" dirty="0">
                          <a:solidFill>
                            <a:schemeClr val="bg1"/>
                          </a:solidFill>
                        </a:rPr>
                        <a:t>Workforce – Neonatal Staffing Establishment</a:t>
                      </a:r>
                    </a:p>
                  </a:txBody>
                  <a:tcPr>
                    <a:solidFill>
                      <a:schemeClr val="accent1"/>
                    </a:solidFill>
                  </a:tcPr>
                </a:tc>
                <a:tc>
                  <a:txBody>
                    <a:bodyPr/>
                    <a:lstStyle/>
                    <a:p>
                      <a:r>
                        <a:rPr lang="en-GB" b="1" dirty="0">
                          <a:solidFill>
                            <a:schemeClr val="bg1"/>
                          </a:solidFill>
                        </a:rPr>
                        <a:t>Workforce – Maternity Staffing Establishment</a:t>
                      </a:r>
                      <a:endParaRPr lang="en-GB" dirty="0">
                        <a:solidFill>
                          <a:schemeClr val="bg1"/>
                        </a:solidFill>
                      </a:endParaRPr>
                    </a:p>
                  </a:txBody>
                  <a:tcPr>
                    <a:solidFill>
                      <a:schemeClr val="accent1"/>
                    </a:solidFill>
                  </a:tcPr>
                </a:tc>
                <a:extLst>
                  <a:ext uri="{0D108BD9-81ED-4DB2-BD59-A6C34878D82A}">
                    <a16:rowId xmlns:a16="http://schemas.microsoft.com/office/drawing/2014/main" val="2915054611"/>
                  </a:ext>
                </a:extLst>
              </a:tr>
              <a:tr h="5174119">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884505210"/>
                  </a:ext>
                </a:extLst>
              </a:tr>
            </a:tbl>
          </a:graphicData>
        </a:graphic>
      </p:graphicFrame>
      <p:sp>
        <p:nvSpPr>
          <p:cNvPr id="11" name="Slide Number Placeholder 4">
            <a:extLst>
              <a:ext uri="{FF2B5EF4-FFF2-40B4-BE49-F238E27FC236}">
                <a16:creationId xmlns:a16="http://schemas.microsoft.com/office/drawing/2014/main" id="{936FEBCD-613D-34B3-6D6C-E1A48D2F6679}"/>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3664502F-D6E1-247D-6EA0-EFF2D31A637B}"/>
              </a:ext>
            </a:extLst>
          </p:cNvPr>
          <p:cNvPicPr>
            <a:picLocks noChangeAspect="1"/>
          </p:cNvPicPr>
          <p:nvPr/>
        </p:nvPicPr>
        <p:blipFill>
          <a:blip r:embed="rId3"/>
          <a:stretch>
            <a:fillRect/>
          </a:stretch>
        </p:blipFill>
        <p:spPr>
          <a:xfrm>
            <a:off x="12573970" y="3337186"/>
            <a:ext cx="6115904" cy="2333951"/>
          </a:xfrm>
          <a:prstGeom prst="rect">
            <a:avLst/>
          </a:prstGeom>
        </p:spPr>
      </p:pic>
      <p:pic>
        <p:nvPicPr>
          <p:cNvPr id="14" name="Picture 13">
            <a:extLst>
              <a:ext uri="{FF2B5EF4-FFF2-40B4-BE49-F238E27FC236}">
                <a16:creationId xmlns:a16="http://schemas.microsoft.com/office/drawing/2014/main" id="{C8BA8E7C-5848-7812-C80A-5DA9387D075A}"/>
              </a:ext>
            </a:extLst>
          </p:cNvPr>
          <p:cNvPicPr>
            <a:picLocks noChangeAspect="1"/>
          </p:cNvPicPr>
          <p:nvPr/>
        </p:nvPicPr>
        <p:blipFill>
          <a:blip r:embed="rId4"/>
          <a:stretch>
            <a:fillRect/>
          </a:stretch>
        </p:blipFill>
        <p:spPr>
          <a:xfrm>
            <a:off x="232200" y="6325173"/>
            <a:ext cx="9076179" cy="5059804"/>
          </a:xfrm>
          <a:prstGeom prst="rect">
            <a:avLst/>
          </a:prstGeom>
        </p:spPr>
      </p:pic>
      <p:pic>
        <p:nvPicPr>
          <p:cNvPr id="16" name="Picture 15">
            <a:extLst>
              <a:ext uri="{FF2B5EF4-FFF2-40B4-BE49-F238E27FC236}">
                <a16:creationId xmlns:a16="http://schemas.microsoft.com/office/drawing/2014/main" id="{4DBBA81D-A542-E43F-21F7-283CAEDB5B2E}"/>
              </a:ext>
            </a:extLst>
          </p:cNvPr>
          <p:cNvPicPr>
            <a:picLocks noChangeAspect="1"/>
          </p:cNvPicPr>
          <p:nvPr/>
        </p:nvPicPr>
        <p:blipFill>
          <a:blip r:embed="rId5"/>
          <a:stretch>
            <a:fillRect/>
          </a:stretch>
        </p:blipFill>
        <p:spPr>
          <a:xfrm>
            <a:off x="10357644" y="6346610"/>
            <a:ext cx="9269221" cy="5059804"/>
          </a:xfrm>
          <a:prstGeom prst="rect">
            <a:avLst/>
          </a:prstGeom>
        </p:spPr>
      </p:pic>
    </p:spTree>
    <p:extLst>
      <p:ext uri="{BB962C8B-B14F-4D97-AF65-F5344CB8AC3E}">
        <p14:creationId xmlns:p14="http://schemas.microsoft.com/office/powerpoint/2010/main" val="10205658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79E90-B5DB-3460-A5F5-4D3AA9D084C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B2A1411-BCD7-75C7-3843-3AE2819CB75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Text Placeholder 5">
            <a:extLst>
              <a:ext uri="{FF2B5EF4-FFF2-40B4-BE49-F238E27FC236}">
                <a16:creationId xmlns:a16="http://schemas.microsoft.com/office/drawing/2014/main" id="{FD4AA94A-08A6-41F7-BF86-C9E7FB07874D}"/>
              </a:ext>
            </a:extLst>
          </p:cNvPr>
          <p:cNvSpPr>
            <a:spLocks noGrp="1"/>
          </p:cNvSpPr>
          <p:nvPr>
            <p:ph type="body" sz="quarter" idx="10"/>
          </p:nvPr>
        </p:nvSpPr>
        <p:spPr/>
        <p:txBody>
          <a:bodyPr/>
          <a:lstStyle/>
          <a:p>
            <a:endParaRPr lang="en-GB"/>
          </a:p>
        </p:txBody>
      </p:sp>
      <p:sp>
        <p:nvSpPr>
          <p:cNvPr id="9" name="Text Placeholder 8">
            <a:extLst>
              <a:ext uri="{FF2B5EF4-FFF2-40B4-BE49-F238E27FC236}">
                <a16:creationId xmlns:a16="http://schemas.microsoft.com/office/drawing/2014/main" id="{41375745-AA03-497D-9DF0-2EC5B09D67DF}"/>
              </a:ext>
            </a:extLst>
          </p:cNvPr>
          <p:cNvSpPr>
            <a:spLocks noGrp="1"/>
          </p:cNvSpPr>
          <p:nvPr>
            <p:ph type="body" sz="quarter" idx="11"/>
          </p:nvPr>
        </p:nvSpPr>
        <p:spPr/>
        <p:txBody>
          <a:bodyPr/>
          <a:lstStyle/>
          <a:p>
            <a:endParaRPr lang="en-GB"/>
          </a:p>
        </p:txBody>
      </p:sp>
      <p:sp>
        <p:nvSpPr>
          <p:cNvPr id="4" name="Slide Number Placeholder 3">
            <a:extLst>
              <a:ext uri="{FF2B5EF4-FFF2-40B4-BE49-F238E27FC236}">
                <a16:creationId xmlns:a16="http://schemas.microsoft.com/office/drawing/2014/main" id="{6EE41753-A0CF-FF3D-F203-842E47F8A245}"/>
              </a:ext>
            </a:extLst>
          </p:cNvPr>
          <p:cNvSpPr>
            <a:spLocks noGrp="1"/>
          </p:cNvSpPr>
          <p:nvPr>
            <p:ph type="sldNum" sz="quarter" idx="4294967295"/>
          </p:nvPr>
        </p:nvSpPr>
        <p:spPr>
          <a:xfrm>
            <a:off x="16430625" y="10482263"/>
            <a:ext cx="3675063" cy="601662"/>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53</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B4070A6-9318-0A28-2D89-4E1FE68D29D0}"/>
              </a:ext>
            </a:extLst>
          </p:cNvPr>
          <p:cNvSpPr txBox="1"/>
          <p:nvPr/>
        </p:nvSpPr>
        <p:spPr>
          <a:xfrm>
            <a:off x="-17588" y="-15498"/>
            <a:ext cx="20105688" cy="584775"/>
          </a:xfrm>
          <a:prstGeom prst="rect">
            <a:avLst/>
          </a:prstGeom>
          <a:solidFill>
            <a:srgbClr val="7EB0DE"/>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a:ln>
                  <a:noFill/>
                </a:ln>
                <a:solidFill>
                  <a:prstClr val="white"/>
                </a:solidFill>
                <a:effectLst/>
                <a:uLnTx/>
                <a:uFillTx/>
                <a:latin typeface="Calibri" panose="020F0502020204030204"/>
                <a:ea typeface="+mn-ea"/>
                <a:cs typeface="+mn-cs"/>
              </a:rPr>
              <a:t>Maternity &amp; Neonates</a:t>
            </a:r>
          </a:p>
        </p:txBody>
      </p:sp>
      <p:graphicFrame>
        <p:nvGraphicFramePr>
          <p:cNvPr id="5" name="Table 4">
            <a:extLst>
              <a:ext uri="{FF2B5EF4-FFF2-40B4-BE49-F238E27FC236}">
                <a16:creationId xmlns:a16="http://schemas.microsoft.com/office/drawing/2014/main" id="{8003187B-6F65-5043-84E4-90327FED23BC}"/>
              </a:ext>
            </a:extLst>
          </p:cNvPr>
          <p:cNvGraphicFramePr>
            <a:graphicFrameLocks noGrp="1"/>
          </p:cNvGraphicFramePr>
          <p:nvPr/>
        </p:nvGraphicFramePr>
        <p:xfrm>
          <a:off x="123653" y="744316"/>
          <a:ext cx="19659600" cy="10112527"/>
        </p:xfrm>
        <a:graphic>
          <a:graphicData uri="http://schemas.openxmlformats.org/drawingml/2006/table">
            <a:tbl>
              <a:tblPr firstRow="1" bandRow="1">
                <a:tableStyleId>{5C22544A-7EE6-4342-B048-85BDC9FD1C3A}</a:tableStyleId>
              </a:tblPr>
              <a:tblGrid>
                <a:gridCol w="8481391">
                  <a:extLst>
                    <a:ext uri="{9D8B030D-6E8A-4147-A177-3AD203B41FA5}">
                      <a16:colId xmlns:a16="http://schemas.microsoft.com/office/drawing/2014/main" val="48947419"/>
                    </a:ext>
                  </a:extLst>
                </a:gridCol>
                <a:gridCol w="11178209">
                  <a:extLst>
                    <a:ext uri="{9D8B030D-6E8A-4147-A177-3AD203B41FA5}">
                      <a16:colId xmlns:a16="http://schemas.microsoft.com/office/drawing/2014/main" val="3778020355"/>
                    </a:ext>
                  </a:extLst>
                </a:gridCol>
              </a:tblGrid>
              <a:tr h="533401">
                <a:tc gridSpan="2">
                  <a:txBody>
                    <a:bodyPr/>
                    <a:lstStyle/>
                    <a:p>
                      <a:r>
                        <a:rPr lang="en-GB"/>
                        <a:t>Perinatal Training Compliance</a:t>
                      </a:r>
                    </a:p>
                  </a:txBody>
                  <a:tcPr/>
                </a:tc>
                <a:tc hMerge="1">
                  <a:txBody>
                    <a:bodyPr/>
                    <a:lstStyle/>
                    <a:p>
                      <a:endParaRPr/>
                    </a:p>
                  </a:txBody>
                  <a:tcPr/>
                </a:tc>
                <a:extLst>
                  <a:ext uri="{0D108BD9-81ED-4DB2-BD59-A6C34878D82A}">
                    <a16:rowId xmlns:a16="http://schemas.microsoft.com/office/drawing/2014/main" val="1061403091"/>
                  </a:ext>
                </a:extLst>
              </a:tr>
              <a:tr h="4622041">
                <a:tc>
                  <a:txBody>
                    <a:bodyPr/>
                    <a:lstStyle/>
                    <a:p>
                      <a:pPr algn="just"/>
                      <a:endParaRPr lang="en-GB" sz="1800" dirty="0"/>
                    </a:p>
                  </a:txBody>
                  <a:tcPr/>
                </a:tc>
                <a:tc>
                  <a:txBody>
                    <a:bodyPr/>
                    <a:lstStyle/>
                    <a:p>
                      <a:endParaRPr lang="en-GB" dirty="0"/>
                    </a:p>
                  </a:txBody>
                  <a:tcPr/>
                </a:tc>
                <a:extLst>
                  <a:ext uri="{0D108BD9-81ED-4DB2-BD59-A6C34878D82A}">
                    <a16:rowId xmlns:a16="http://schemas.microsoft.com/office/drawing/2014/main" val="2564628124"/>
                  </a:ext>
                </a:extLst>
              </a:tr>
              <a:tr h="567965">
                <a:tc>
                  <a:txBody>
                    <a:bodyPr/>
                    <a:lstStyle/>
                    <a:p>
                      <a:endParaRPr lang="en-GB" b="1" dirty="0">
                        <a:solidFill>
                          <a:schemeClr val="bg1"/>
                        </a:solidFill>
                      </a:endParaRPr>
                    </a:p>
                  </a:txBody>
                  <a:tcPr>
                    <a:solidFill>
                      <a:schemeClr val="accent1"/>
                    </a:solidFill>
                  </a:tcPr>
                </a:tc>
                <a:tc>
                  <a:txBody>
                    <a:bodyPr/>
                    <a:lstStyle/>
                    <a:p>
                      <a:endParaRPr lang="en-GB">
                        <a:solidFill>
                          <a:schemeClr val="bg1"/>
                        </a:solidFill>
                      </a:endParaRPr>
                    </a:p>
                  </a:txBody>
                  <a:tcPr>
                    <a:solidFill>
                      <a:schemeClr val="accent1"/>
                    </a:solidFill>
                  </a:tcPr>
                </a:tc>
                <a:extLst>
                  <a:ext uri="{0D108BD9-81ED-4DB2-BD59-A6C34878D82A}">
                    <a16:rowId xmlns:a16="http://schemas.microsoft.com/office/drawing/2014/main" val="2915054611"/>
                  </a:ext>
                </a:extLst>
              </a:tr>
              <a:tr h="4248444">
                <a:tc>
                  <a:txBody>
                    <a:bodyPr/>
                    <a:lstStyle/>
                    <a:p>
                      <a:endParaRPr lang="en-GB" dirty="0"/>
                    </a:p>
                  </a:txBody>
                  <a:tcPr/>
                </a:tc>
                <a:tc>
                  <a:txBody>
                    <a:bodyPr/>
                    <a:lstStyle/>
                    <a:p>
                      <a:pPr algn="just"/>
                      <a:r>
                        <a:rPr lang="en-GB" sz="2400" kern="1200" dirty="0">
                          <a:solidFill>
                            <a:schemeClr val="dk1"/>
                          </a:solidFill>
                          <a:effectLst/>
                          <a:latin typeface="+mn-lt"/>
                          <a:ea typeface="+mn-ea"/>
                          <a:cs typeface="+mn-cs"/>
                        </a:rPr>
                        <a:t>There have been some challenges within the Neonatal medical workforce due to unavailability, this has been mitigated with flexible working arrangements which has meant there has been no gap in service.  </a:t>
                      </a:r>
                    </a:p>
                    <a:p>
                      <a:pPr algn="just"/>
                      <a:endParaRPr lang="en-GB" sz="2400" kern="1200" dirty="0">
                        <a:solidFill>
                          <a:schemeClr val="dk1"/>
                        </a:solidFill>
                        <a:effectLst/>
                        <a:latin typeface="+mn-lt"/>
                        <a:ea typeface="+mn-ea"/>
                        <a:cs typeface="+mn-cs"/>
                      </a:endParaRPr>
                    </a:p>
                    <a:p>
                      <a:pPr algn="just"/>
                      <a:r>
                        <a:rPr lang="en-GB" sz="2400" kern="1200" dirty="0">
                          <a:solidFill>
                            <a:schemeClr val="dk1"/>
                          </a:solidFill>
                          <a:effectLst/>
                          <a:latin typeface="+mn-lt"/>
                          <a:ea typeface="+mn-ea"/>
                          <a:cs typeface="+mn-cs"/>
                        </a:rPr>
                        <a:t>Obstetric workforce – 2 fixed term gaps for career break and other leave have been covered with no vacancies impacting on services.</a:t>
                      </a:r>
                    </a:p>
                    <a:p>
                      <a:pPr algn="just"/>
                      <a:endParaRPr lang="en-GB" sz="2400" kern="1200" dirty="0">
                        <a:solidFill>
                          <a:schemeClr val="dk1"/>
                        </a:solidFill>
                        <a:effectLst/>
                        <a:latin typeface="+mn-lt"/>
                        <a:ea typeface="+mn-ea"/>
                        <a:cs typeface="+mn-cs"/>
                      </a:endParaRPr>
                    </a:p>
                    <a:p>
                      <a:pPr marL="0" marR="0" lvl="0" indent="0" algn="just" defTabSz="1507937" rtl="0" eaLnBrk="1" fontAlgn="auto" latinLnBrk="0" hangingPunct="1">
                        <a:lnSpc>
                          <a:spcPct val="100000"/>
                        </a:lnSpc>
                        <a:spcBef>
                          <a:spcPts val="0"/>
                        </a:spcBef>
                        <a:spcAft>
                          <a:spcPts val="0"/>
                        </a:spcAft>
                        <a:buClrTx/>
                        <a:buSzTx/>
                        <a:buFontTx/>
                        <a:buNone/>
                        <a:tabLst/>
                        <a:defRPr/>
                      </a:pPr>
                      <a:r>
                        <a:rPr lang="en-GB" sz="2400" kern="1200" dirty="0">
                          <a:solidFill>
                            <a:schemeClr val="dk1"/>
                          </a:solidFill>
                          <a:effectLst/>
                          <a:latin typeface="+mn-lt"/>
                          <a:ea typeface="+mn-ea"/>
                          <a:cs typeface="+mn-cs"/>
                        </a:rPr>
                        <a:t>Training compliance is improved across the board one area to highlight is the Neonatal MONET course which has yet to be facilitated due to roster challenges and release of staff to attend, this has been raised at Perinatal Committee as is a Welsh Risk Pool mandate, will be discussed at </a:t>
                      </a:r>
                      <a:r>
                        <a:rPr lang="en-GB" sz="2400" kern="1200" dirty="0" err="1">
                          <a:solidFill>
                            <a:schemeClr val="dk1"/>
                          </a:solidFill>
                          <a:effectLst/>
                          <a:latin typeface="+mn-lt"/>
                          <a:ea typeface="+mn-ea"/>
                          <a:cs typeface="+mn-cs"/>
                        </a:rPr>
                        <a:t>EDoN’s</a:t>
                      </a:r>
                      <a:r>
                        <a:rPr lang="en-GB" sz="2400" kern="1200" dirty="0">
                          <a:solidFill>
                            <a:schemeClr val="dk1"/>
                          </a:solidFill>
                          <a:effectLst/>
                          <a:latin typeface="+mn-lt"/>
                          <a:ea typeface="+mn-ea"/>
                          <a:cs typeface="+mn-cs"/>
                        </a:rPr>
                        <a:t>. </a:t>
                      </a:r>
                    </a:p>
                    <a:p>
                      <a:endParaRPr lang="en-GB" dirty="0"/>
                    </a:p>
                  </a:txBody>
                  <a:tcPr/>
                </a:tc>
                <a:extLst>
                  <a:ext uri="{0D108BD9-81ED-4DB2-BD59-A6C34878D82A}">
                    <a16:rowId xmlns:a16="http://schemas.microsoft.com/office/drawing/2014/main" val="3884505210"/>
                  </a:ext>
                </a:extLst>
              </a:tr>
            </a:tbl>
          </a:graphicData>
        </a:graphic>
      </p:graphicFrame>
      <p:sp>
        <p:nvSpPr>
          <p:cNvPr id="8" name="Slide Number Placeholder 4">
            <a:extLst>
              <a:ext uri="{FF2B5EF4-FFF2-40B4-BE49-F238E27FC236}">
                <a16:creationId xmlns:a16="http://schemas.microsoft.com/office/drawing/2014/main" id="{58775D24-23E5-4097-F4DE-1B9A49D205C6}"/>
              </a:ext>
            </a:extLst>
          </p:cNvPr>
          <p:cNvSpPr txBox="1">
            <a:spLocks/>
          </p:cNvSpPr>
          <p:nvPr/>
        </p:nvSpPr>
        <p:spPr>
          <a:xfrm>
            <a:off x="14199642" y="10482093"/>
            <a:ext cx="4523780" cy="602118"/>
          </a:xfrm>
          <a:prstGeom prst="rect">
            <a:avLst/>
          </a:prstGeom>
        </p:spPr>
        <p:txBody>
          <a:bodyPr vert="horz" lIns="91440" tIns="45720" rIns="91440" bIns="45720" rtlCol="0" anchor="ctr"/>
          <a:lstStyle>
            <a:defPPr>
              <a:defRPr lang="en-US"/>
            </a:defPPr>
            <a:lvl1pPr marL="0" algn="r" defTabSz="914400" rtl="0" eaLnBrk="1" latinLnBrk="0" hangingPunct="1">
              <a:defRPr sz="1979"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C5F4030-F56C-4935-9E0F-578680E692CE}" type="slidenum">
              <a:rPr kumimoji="0" lang="en-GB" sz="1979"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GB" sz="1979"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4" name="Picture 13">
            <a:extLst>
              <a:ext uri="{FF2B5EF4-FFF2-40B4-BE49-F238E27FC236}">
                <a16:creationId xmlns:a16="http://schemas.microsoft.com/office/drawing/2014/main" id="{7A655B96-CE74-C8F8-B7FC-B62BCDBD6373}"/>
              </a:ext>
            </a:extLst>
          </p:cNvPr>
          <p:cNvPicPr>
            <a:picLocks noChangeAspect="1"/>
          </p:cNvPicPr>
          <p:nvPr/>
        </p:nvPicPr>
        <p:blipFill>
          <a:blip r:embed="rId3"/>
          <a:stretch>
            <a:fillRect/>
          </a:stretch>
        </p:blipFill>
        <p:spPr>
          <a:xfrm>
            <a:off x="8746813" y="1387475"/>
            <a:ext cx="10051608" cy="4514713"/>
          </a:xfrm>
          <a:prstGeom prst="rect">
            <a:avLst/>
          </a:prstGeom>
        </p:spPr>
      </p:pic>
      <p:pic>
        <p:nvPicPr>
          <p:cNvPr id="17" name="Picture 16">
            <a:extLst>
              <a:ext uri="{FF2B5EF4-FFF2-40B4-BE49-F238E27FC236}">
                <a16:creationId xmlns:a16="http://schemas.microsoft.com/office/drawing/2014/main" id="{BCDF3D0B-E310-860F-70B2-8C6C54DD17B5}"/>
              </a:ext>
            </a:extLst>
          </p:cNvPr>
          <p:cNvPicPr>
            <a:picLocks noChangeAspect="1"/>
          </p:cNvPicPr>
          <p:nvPr/>
        </p:nvPicPr>
        <p:blipFill>
          <a:blip r:embed="rId4"/>
          <a:stretch>
            <a:fillRect/>
          </a:stretch>
        </p:blipFill>
        <p:spPr>
          <a:xfrm>
            <a:off x="117500" y="1323389"/>
            <a:ext cx="8306878" cy="4381151"/>
          </a:xfrm>
          <a:prstGeom prst="rect">
            <a:avLst/>
          </a:prstGeom>
        </p:spPr>
      </p:pic>
      <p:pic>
        <p:nvPicPr>
          <p:cNvPr id="19" name="Picture 18">
            <a:extLst>
              <a:ext uri="{FF2B5EF4-FFF2-40B4-BE49-F238E27FC236}">
                <a16:creationId xmlns:a16="http://schemas.microsoft.com/office/drawing/2014/main" id="{61949C9F-D178-9523-0084-C96ACA7E168A}"/>
              </a:ext>
            </a:extLst>
          </p:cNvPr>
          <p:cNvPicPr>
            <a:picLocks noChangeAspect="1"/>
          </p:cNvPicPr>
          <p:nvPr/>
        </p:nvPicPr>
        <p:blipFill>
          <a:blip r:embed="rId5"/>
          <a:stretch>
            <a:fillRect/>
          </a:stretch>
        </p:blipFill>
        <p:spPr>
          <a:xfrm>
            <a:off x="70715" y="6458653"/>
            <a:ext cx="8306878" cy="4361718"/>
          </a:xfrm>
          <a:prstGeom prst="rect">
            <a:avLst/>
          </a:prstGeom>
        </p:spPr>
      </p:pic>
    </p:spTree>
    <p:extLst>
      <p:ext uri="{BB962C8B-B14F-4D97-AF65-F5344CB8AC3E}">
        <p14:creationId xmlns:p14="http://schemas.microsoft.com/office/powerpoint/2010/main" val="14788439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54</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graphicFrame>
        <p:nvGraphicFramePr>
          <p:cNvPr id="7" name="Table 6">
            <a:extLst>
              <a:ext uri="{FF2B5EF4-FFF2-40B4-BE49-F238E27FC236}">
                <a16:creationId xmlns:a16="http://schemas.microsoft.com/office/drawing/2014/main" id="{01CD0062-D5EB-D125-C8E4-E7A92AC44C41}"/>
              </a:ext>
            </a:extLst>
          </p:cNvPr>
          <p:cNvGraphicFramePr>
            <a:graphicFrameLocks noGrp="1"/>
          </p:cNvGraphicFramePr>
          <p:nvPr>
            <p:extLst>
              <p:ext uri="{D42A27DB-BD31-4B8C-83A1-F6EECF244321}">
                <p14:modId xmlns:p14="http://schemas.microsoft.com/office/powerpoint/2010/main" val="4179879946"/>
              </p:ext>
            </p:extLst>
          </p:nvPr>
        </p:nvGraphicFramePr>
        <p:xfrm>
          <a:off x="1213644" y="2643667"/>
          <a:ext cx="17678400" cy="8092010"/>
        </p:xfrm>
        <a:graphic>
          <a:graphicData uri="http://schemas.openxmlformats.org/drawingml/2006/table">
            <a:tbl>
              <a:tblPr/>
              <a:tblGrid>
                <a:gridCol w="6601229">
                  <a:extLst>
                    <a:ext uri="{9D8B030D-6E8A-4147-A177-3AD203B41FA5}">
                      <a16:colId xmlns:a16="http://schemas.microsoft.com/office/drawing/2014/main" val="1352849746"/>
                    </a:ext>
                  </a:extLst>
                </a:gridCol>
                <a:gridCol w="1474082">
                  <a:extLst>
                    <a:ext uri="{9D8B030D-6E8A-4147-A177-3AD203B41FA5}">
                      <a16:colId xmlns:a16="http://schemas.microsoft.com/office/drawing/2014/main" val="2078059697"/>
                    </a:ext>
                  </a:extLst>
                </a:gridCol>
                <a:gridCol w="2249939">
                  <a:extLst>
                    <a:ext uri="{9D8B030D-6E8A-4147-A177-3AD203B41FA5}">
                      <a16:colId xmlns:a16="http://schemas.microsoft.com/office/drawing/2014/main" val="26766385"/>
                    </a:ext>
                  </a:extLst>
                </a:gridCol>
                <a:gridCol w="2451050">
                  <a:extLst>
                    <a:ext uri="{9D8B030D-6E8A-4147-A177-3AD203B41FA5}">
                      <a16:colId xmlns:a16="http://schemas.microsoft.com/office/drawing/2014/main" val="2202677127"/>
                    </a:ext>
                  </a:extLst>
                </a:gridCol>
                <a:gridCol w="2451050">
                  <a:extLst>
                    <a:ext uri="{9D8B030D-6E8A-4147-A177-3AD203B41FA5}">
                      <a16:colId xmlns:a16="http://schemas.microsoft.com/office/drawing/2014/main" val="3494659040"/>
                    </a:ext>
                  </a:extLst>
                </a:gridCol>
                <a:gridCol w="2451050">
                  <a:extLst>
                    <a:ext uri="{9D8B030D-6E8A-4147-A177-3AD203B41FA5}">
                      <a16:colId xmlns:a16="http://schemas.microsoft.com/office/drawing/2014/main" val="2872436460"/>
                    </a:ext>
                  </a:extLst>
                </a:gridCol>
              </a:tblGrid>
              <a:tr h="816424">
                <a:tc>
                  <a:txBody>
                    <a:bodyPr/>
                    <a:lstStyle/>
                    <a:p>
                      <a:pPr algn="l" fontAlgn="base">
                        <a:lnSpc>
                          <a:spcPts val="2400"/>
                        </a:lnSpc>
                        <a:buNone/>
                      </a:pPr>
                      <a:r>
                        <a:rPr lang="en-GB" sz="1800" b="1" i="0" u="none" strike="noStrike">
                          <a:solidFill>
                            <a:srgbClr val="FFFFFF"/>
                          </a:solidFill>
                          <a:effectLst/>
                          <a:latin typeface="Verdana"/>
                        </a:rPr>
                        <a:t>Communication with primary care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Jan 26</a:t>
                      </a:r>
                      <a:endParaRPr lang="en-GB" sz="18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marL="0" algn="ctr" defTabSz="1507937" rtl="0" eaLnBrk="1" fontAlgn="base" latinLnBrk="0" hangingPunct="1">
                        <a:lnSpc>
                          <a:spcPts val="2400"/>
                        </a:lnSpc>
                        <a:buNone/>
                      </a:pPr>
                      <a:r>
                        <a:rPr lang="en-GB" sz="1800" b="1" i="0" u="none" strike="noStrike" kern="1200">
                          <a:solidFill>
                            <a:srgbClr val="FFFFFF"/>
                          </a:solidFill>
                          <a:effectLst/>
                          <a:latin typeface="Verdana"/>
                          <a:ea typeface="+mn-ea"/>
                          <a:cs typeface="+mn-cs"/>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marL="0" algn="ctr" defTabSz="1507937" rtl="0" eaLnBrk="1" fontAlgn="base" latinLnBrk="0" hangingPunct="1">
                        <a:lnSpc>
                          <a:spcPts val="2400"/>
                        </a:lnSpc>
                        <a:buNone/>
                      </a:pPr>
                      <a:r>
                        <a:rPr lang="en-GB" sz="1800" b="1" i="0" u="none" strike="noStrike" kern="1200">
                          <a:solidFill>
                            <a:srgbClr val="FFFFFF"/>
                          </a:solidFill>
                          <a:effectLst/>
                          <a:latin typeface="Verdana"/>
                          <a:ea typeface="+mn-ea"/>
                          <a:cs typeface="+mn-cs"/>
                        </a:rPr>
                        <a:t>March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580123821"/>
                  </a:ext>
                </a:extLst>
              </a:tr>
              <a:tr h="510316">
                <a:tc>
                  <a:txBody>
                    <a:bodyPr/>
                    <a:lstStyle/>
                    <a:p>
                      <a:pPr algn="l" fontAlgn="base">
                        <a:lnSpc>
                          <a:spcPts val="2400"/>
                        </a:lnSpc>
                        <a:buNone/>
                      </a:pPr>
                      <a:r>
                        <a:rPr lang="en-GB" sz="1800" b="0" i="0" u="none" strike="noStrike">
                          <a:solidFill>
                            <a:srgbClr val="000000"/>
                          </a:solidFill>
                          <a:effectLst/>
                          <a:latin typeface="Verdana"/>
                        </a:rPr>
                        <a:t>% of discharge letters sent to GP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71%​</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70%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94052166"/>
                  </a:ext>
                </a:extLst>
              </a:tr>
              <a:tr h="510316">
                <a:tc>
                  <a:txBody>
                    <a:bodyPr/>
                    <a:lstStyle/>
                    <a:p>
                      <a:pPr algn="l" fontAlgn="base">
                        <a:lnSpc>
                          <a:spcPts val="2400"/>
                        </a:lnSpc>
                        <a:buNone/>
                      </a:pPr>
                      <a:r>
                        <a:rPr lang="en-GB" sz="1800" b="1" i="0" u="none" strike="noStrike">
                          <a:solidFill>
                            <a:srgbClr val="FFFFFF"/>
                          </a:solidFill>
                          <a:effectLst/>
                          <a:latin typeface="Verdana"/>
                        </a:rPr>
                        <a:t>Digital Inclusion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191084555"/>
                  </a:ext>
                </a:extLst>
              </a:tr>
              <a:tr h="1009078">
                <a:tc>
                  <a:txBody>
                    <a:bodyPr/>
                    <a:lstStyle/>
                    <a:p>
                      <a:pPr algn="l" fontAlgn="base">
                        <a:lnSpc>
                          <a:spcPts val="2400"/>
                        </a:lnSpc>
                        <a:buNone/>
                      </a:pPr>
                      <a:r>
                        <a:rPr lang="en-GB" sz="1800" b="0" i="0" u="none" strike="noStrike" kern="1200" dirty="0">
                          <a:solidFill>
                            <a:srgbClr val="000000"/>
                          </a:solidFill>
                          <a:effectLst/>
                          <a:latin typeface="Verdana"/>
                          <a:ea typeface="+mn-ea"/>
                          <a:cs typeface="+mn-cs"/>
                        </a:rPr>
                        <a:t>Total number of citizens that have downloaded the NHS Wales App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rtl="0" eaLnBrk="1" fontAlgn="auto" latinLnBrk="0" hangingPunct="1">
                        <a:lnSpc>
                          <a:spcPts val="2400"/>
                        </a:lnSpc>
                        <a:buNone/>
                      </a:pPr>
                      <a:r>
                        <a:rPr lang="en-US" sz="1800" b="0" i="0" u="none" strike="noStrike" kern="1200">
                          <a:solidFill>
                            <a:srgbClr val="000000"/>
                          </a:solidFill>
                          <a:effectLst/>
                          <a:latin typeface="Verdana"/>
                          <a:ea typeface="+mn-ea"/>
                          <a:cs typeface="+mn-cs"/>
                        </a:rPr>
                        <a:t>77,829 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defTabSz="1507937" rtl="0" eaLnBrk="1" fontAlgn="auto" latinLnBrk="0" hangingPunct="1">
                        <a:lnSpc>
                          <a:spcPts val="2400"/>
                        </a:lnSpc>
                        <a:buNone/>
                      </a:pPr>
                      <a:r>
                        <a:rPr lang="en-US" sz="1800" b="0" i="0" u="none" strike="noStrike" kern="1200">
                          <a:solidFill>
                            <a:srgbClr val="000000"/>
                          </a:solidFill>
                          <a:effectLst/>
                          <a:latin typeface="Verdana"/>
                          <a:ea typeface="+mn-ea"/>
                          <a:cs typeface="+mn-cs"/>
                        </a:rPr>
                        <a:t>82,089</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rtl="0" eaLnBrk="1" fontAlgn="auto" latinLnBrk="0" hangingPunct="1">
                        <a:lnSpc>
                          <a:spcPts val="2400"/>
                        </a:lnSpc>
                        <a:buNone/>
                      </a:pPr>
                      <a:r>
                        <a:rPr lang="en-US" sz="1800" b="0" i="0" u="none" strike="noStrike" kern="1200">
                          <a:solidFill>
                            <a:srgbClr val="000000"/>
                          </a:solidFill>
                          <a:effectLst/>
                          <a:latin typeface="Verdana"/>
                          <a:ea typeface="+mn-ea"/>
                          <a:cs typeface="+mn-cs"/>
                        </a:rPr>
                        <a:t>85,145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algn="ctr" rtl="0" eaLnBrk="1" fontAlgn="auto" latinLnBrk="0" hangingPunct="1">
                        <a:lnSpc>
                          <a:spcPts val="2400"/>
                        </a:lnSpc>
                        <a:buNone/>
                      </a:pPr>
                      <a:r>
                        <a:rPr lang="en-US" sz="1800" b="0" i="0" u="none" strike="noStrike" kern="1200">
                          <a:solidFill>
                            <a:srgbClr val="000000"/>
                          </a:solidFill>
                          <a:effectLst/>
                          <a:latin typeface="Verdana"/>
                          <a:ea typeface="+mn-ea"/>
                          <a:cs typeface="+mn-cs"/>
                        </a:rPr>
                        <a:t>88,842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066766147"/>
                  </a:ext>
                </a:extLst>
              </a:tr>
              <a:tr h="1009078">
                <a:tc>
                  <a:txBody>
                    <a:bodyPr/>
                    <a:lstStyle/>
                    <a:p>
                      <a:pPr algn="l" fontAlgn="base">
                        <a:lnSpc>
                          <a:spcPts val="2400"/>
                        </a:lnSpc>
                        <a:buNone/>
                      </a:pPr>
                      <a:r>
                        <a:rPr lang="en-GB" sz="1800" b="0" i="0" u="none" strike="noStrike">
                          <a:solidFill>
                            <a:srgbClr val="000000"/>
                          </a:solidFill>
                          <a:effectLst/>
                          <a:latin typeface="Verdana"/>
                        </a:rPr>
                        <a:t>Total number of outpatients that have downloaded the Swansea Bay Patient Portal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50%​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40,699 </a:t>
                      </a:r>
                      <a:endParaRPr lang="en-GB" sz="1800" b="0" i="0" u="none" strike="noStrike" noProof="0">
                        <a:solidFill>
                          <a:srgbClr val="000000"/>
                        </a:solidFill>
                        <a:effectLst/>
                        <a:latin typeface="Verdana"/>
                        <a:ea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45,022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49,011 (18% of patients)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ea typeface="Verdana"/>
                        </a:rPr>
                        <a:t>53,207 ( 20% of patients) </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42305373"/>
                  </a:ext>
                </a:extLst>
              </a:tr>
              <a:tr h="1009078">
                <a:tc>
                  <a:txBody>
                    <a:bodyPr/>
                    <a:lstStyle/>
                    <a:p>
                      <a:pPr algn="l" fontAlgn="base">
                        <a:lnSpc>
                          <a:spcPts val="2400"/>
                        </a:lnSpc>
                        <a:buNone/>
                      </a:pPr>
                      <a:r>
                        <a:rPr lang="en-GB" sz="1800" b="0" i="0" u="none" strike="noStrike">
                          <a:solidFill>
                            <a:srgbClr val="000000"/>
                          </a:solidFill>
                          <a:effectLst/>
                          <a:latin typeface="Verdana"/>
                        </a:rPr>
                        <a:t>% of Digital Health Assessment forms Completion Rate per month </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60%​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a:solidFill>
                            <a:srgbClr val="000000"/>
                          </a:solidFill>
                          <a:effectLst/>
                          <a:latin typeface="Verdana"/>
                        </a:rPr>
                        <a:t>57% </a:t>
                      </a:r>
                    </a:p>
                    <a:p>
                      <a:pPr lvl="0" algn="ctr">
                        <a:lnSpc>
                          <a:spcPts val="2400"/>
                        </a:lnSpc>
                        <a:buNone/>
                      </a:pPr>
                      <a:r>
                        <a:rPr lang="en-GB" sz="1800" b="0" i="0" u="none" strike="noStrike">
                          <a:solidFill>
                            <a:srgbClr val="000000"/>
                          </a:solidFill>
                          <a:effectLst/>
                          <a:latin typeface="Verdana"/>
                        </a:rPr>
                        <a:t>(1,710 PROMs completed)</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a:solidFill>
                            <a:srgbClr val="000000"/>
                          </a:solidFill>
                          <a:effectLst/>
                          <a:latin typeface="Verdana"/>
                        </a:rPr>
                        <a:t>41%</a:t>
                      </a:r>
                    </a:p>
                    <a:p>
                      <a:pPr lvl="0" algn="ctr">
                        <a:lnSpc>
                          <a:spcPts val="2400"/>
                        </a:lnSpc>
                        <a:buNone/>
                      </a:pPr>
                      <a:r>
                        <a:rPr lang="en-GB" sz="1600" b="0" i="0" u="none" strike="noStrike">
                          <a:solidFill>
                            <a:srgbClr val="000000"/>
                          </a:solidFill>
                          <a:effectLst/>
                          <a:latin typeface="Verdana"/>
                        </a:rPr>
                        <a:t>(</a:t>
                      </a:r>
                      <a:r>
                        <a:rPr lang="en-GB" sz="1800" b="0" i="0" u="none" strike="noStrike">
                          <a:solidFill>
                            <a:srgbClr val="000000"/>
                          </a:solidFill>
                          <a:effectLst/>
                          <a:latin typeface="Verdana"/>
                        </a:rPr>
                        <a:t>681 PROMs completed</a:t>
                      </a:r>
                      <a:r>
                        <a:rPr lang="en-GB" sz="16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lvl="0" algn="ctr" defTabSz="1507937" rtl="0" eaLnBrk="1" latinLnBrk="0" hangingPunct="1">
                        <a:lnSpc>
                          <a:spcPts val="2400"/>
                        </a:lnSpc>
                        <a:spcBef>
                          <a:spcPts val="0"/>
                        </a:spcBef>
                        <a:spcAft>
                          <a:spcPts val="0"/>
                        </a:spcAft>
                        <a:buNone/>
                      </a:pPr>
                      <a:r>
                        <a:rPr lang="en-GB" sz="1800" b="0" i="0" u="none" strike="noStrike" kern="1200" noProof="0">
                          <a:solidFill>
                            <a:srgbClr val="000000"/>
                          </a:solidFill>
                          <a:effectLst/>
                          <a:latin typeface="Verdana"/>
                          <a:ea typeface="+mn-ea"/>
                          <a:cs typeface="+mn-cs"/>
                        </a:rPr>
                        <a:t>46%</a:t>
                      </a:r>
                    </a:p>
                    <a:p>
                      <a:pPr marL="0" lvl="0" algn="ctr" defTabSz="1507937" rtl="0" eaLnBrk="1" latinLnBrk="0" hangingPunct="1">
                        <a:lnSpc>
                          <a:spcPts val="2400"/>
                        </a:lnSpc>
                        <a:spcBef>
                          <a:spcPts val="0"/>
                        </a:spcBef>
                        <a:spcAft>
                          <a:spcPts val="0"/>
                        </a:spcAft>
                        <a:buNone/>
                      </a:pPr>
                      <a:r>
                        <a:rPr lang="en-GB" sz="1800" b="0" i="0" u="none" strike="noStrike" kern="1200" noProof="0">
                          <a:solidFill>
                            <a:srgbClr val="000000"/>
                          </a:solidFill>
                          <a:effectLst/>
                          <a:latin typeface="Verdana"/>
                          <a:ea typeface="+mn-ea"/>
                          <a:cs typeface="+mn-cs"/>
                        </a:rPr>
                        <a:t>(1,589 PROMs completed)</a:t>
                      </a:r>
                      <a:endParaRPr lang="en-GB" sz="1800" b="0" i="0" u="none" strike="noStrike" kern="1200">
                        <a:solidFill>
                          <a:srgbClr val="000000"/>
                        </a:solidFill>
                        <a:effectLst/>
                        <a:latin typeface="Verdana"/>
                        <a:ea typeface="+mn-ea"/>
                        <a:cs typeface="+mn-cs"/>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lvl="0" algn="ctr" defTabSz="1507937" rtl="0" eaLnBrk="1" latinLnBrk="0" hangingPunct="1">
                        <a:lnSpc>
                          <a:spcPts val="2400"/>
                        </a:lnSpc>
                        <a:spcBef>
                          <a:spcPts val="0"/>
                        </a:spcBef>
                        <a:spcAft>
                          <a:spcPts val="0"/>
                        </a:spcAft>
                        <a:buNone/>
                      </a:pPr>
                      <a:r>
                        <a:rPr lang="en-GB" sz="1800" b="0" i="0" u="none" strike="noStrike" kern="1200">
                          <a:solidFill>
                            <a:srgbClr val="000000"/>
                          </a:solidFill>
                          <a:effectLst/>
                          <a:latin typeface="Verdana"/>
                          <a:ea typeface="+mn-ea"/>
                          <a:cs typeface="+mn-cs"/>
                        </a:rPr>
                        <a:t>39%</a:t>
                      </a:r>
                    </a:p>
                    <a:p>
                      <a:pPr marL="0" lvl="0" algn="ctr" defTabSz="1507937" rtl="0" eaLnBrk="1" latinLnBrk="0" hangingPunct="1">
                        <a:lnSpc>
                          <a:spcPts val="2400"/>
                        </a:lnSpc>
                        <a:spcBef>
                          <a:spcPts val="0"/>
                        </a:spcBef>
                        <a:spcAft>
                          <a:spcPts val="0"/>
                        </a:spcAft>
                        <a:buNone/>
                      </a:pPr>
                      <a:r>
                        <a:rPr lang="en-GB" sz="1800" b="0" i="0" u="none" strike="noStrike" kern="1200">
                          <a:solidFill>
                            <a:srgbClr val="000000"/>
                          </a:solidFill>
                          <a:effectLst/>
                          <a:latin typeface="Verdana"/>
                          <a:ea typeface="+mn-ea"/>
                          <a:cs typeface="+mn-cs"/>
                        </a:rPr>
                        <a:t>(889 PROMs completed)</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537347152"/>
                  </a:ext>
                </a:extLst>
              </a:tr>
              <a:tr h="531624">
                <a:tc>
                  <a:txBody>
                    <a:bodyPr/>
                    <a:lstStyle/>
                    <a:p>
                      <a:pPr algn="l" fontAlgn="base">
                        <a:lnSpc>
                          <a:spcPts val="2400"/>
                        </a:lnSpc>
                        <a:buNone/>
                      </a:pPr>
                      <a:r>
                        <a:rPr lang="en-GB" sz="1800" b="1" i="0" u="none" strike="noStrike">
                          <a:solidFill>
                            <a:srgbClr val="FFFFFF"/>
                          </a:solidFill>
                          <a:effectLst/>
                          <a:latin typeface="Verdana"/>
                        </a:rPr>
                        <a:t>Diagnostic requesting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r>
                        <a:rPr lang="en-GB" sz="800" b="0" i="0" u="none" strike="noStrike">
                          <a:solidFill>
                            <a:srgbClr val="000000"/>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endParaRPr lang="en-GB" sz="800" b="0" i="0" u="none" strike="noStrike">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endParaRPr lang="en-GB" sz="800" b="0" i="0" u="none" strike="noStrike">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1275"/>
                        </a:lnSpc>
                        <a:buNone/>
                      </a:pPr>
                      <a:endParaRPr lang="en-GB" sz="800" b="0" i="0" u="none" strike="noStrike">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2282709682"/>
                  </a:ext>
                </a:extLst>
              </a:tr>
              <a:tr h="816424">
                <a:tc>
                  <a:txBody>
                    <a:bodyPr/>
                    <a:lstStyle/>
                    <a:p>
                      <a:pPr algn="l" fontAlgn="base">
                        <a:lnSpc>
                          <a:spcPts val="2400"/>
                        </a:lnSpc>
                        <a:buNone/>
                      </a:pPr>
                      <a:r>
                        <a:rPr lang="en-GB" sz="1800" b="0" i="0" u="none" strike="noStrike">
                          <a:solidFill>
                            <a:srgbClr val="000000"/>
                          </a:solidFill>
                          <a:effectLst/>
                          <a:latin typeface="Verdana"/>
                        </a:rPr>
                        <a:t>% of secondary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​90%</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85%</a:t>
                      </a:r>
                      <a:endParaRPr lang="en-GB" sz="1800" b="0" i="0" u="none" strike="noStrike">
                        <a:solidFill>
                          <a:srgbClr val="000000"/>
                        </a:solidFill>
                        <a:effectLst/>
                        <a:latin typeface="Verdana" panose="020B0604030504040204" pitchFamily="34" charset="0"/>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248675754"/>
                  </a:ext>
                </a:extLst>
              </a:tr>
              <a:tr h="531624">
                <a:tc>
                  <a:txBody>
                    <a:bodyPr/>
                    <a:lstStyle/>
                    <a:p>
                      <a:pPr algn="l" fontAlgn="base">
                        <a:lnSpc>
                          <a:spcPts val="2400"/>
                        </a:lnSpc>
                        <a:buNone/>
                      </a:pPr>
                      <a:r>
                        <a:rPr lang="en-GB" sz="1800" b="0" i="0" u="none" strike="noStrike">
                          <a:solidFill>
                            <a:srgbClr val="000000"/>
                          </a:solidFill>
                          <a:effectLst/>
                          <a:latin typeface="Verdana"/>
                        </a:rPr>
                        <a:t>% of primary care pathology tests raised electronically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95%</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3854707773"/>
                  </a:ext>
                </a:extLst>
              </a:tr>
              <a:tr h="531624">
                <a:tc>
                  <a:txBody>
                    <a:bodyPr/>
                    <a:lstStyle/>
                    <a:p>
                      <a:pPr algn="l" fontAlgn="base">
                        <a:lnSpc>
                          <a:spcPts val="2400"/>
                        </a:lnSpc>
                        <a:buNone/>
                      </a:pPr>
                      <a:r>
                        <a:rPr lang="en-GB" sz="1800" b="1" i="0" u="none" strike="noStrike">
                          <a:solidFill>
                            <a:srgbClr val="FFFFFF"/>
                          </a:solidFill>
                          <a:effectLst/>
                          <a:latin typeface="Verdana"/>
                        </a:rPr>
                        <a:t>Supporting safe discharge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r>
                        <a:rPr lang="en-GB" sz="1800" b="1" i="0" u="none" strike="noStrike">
                          <a:solidFill>
                            <a:srgbClr val="FFFFFF"/>
                          </a:solidFill>
                          <a:effectLst/>
                          <a:latin typeface="Verdana"/>
                        </a:rPr>
                        <a:t>​</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auto">
                        <a:lnSpc>
                          <a:spcPts val="2400"/>
                        </a:lnSpc>
                        <a:buNone/>
                      </a:pPr>
                      <a:endParaRPr lang="en-GB" sz="1800" b="1" i="0" u="none" strike="noStrike">
                        <a:solidFill>
                          <a:srgbClr val="FFFFFF"/>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664553538"/>
                  </a:ext>
                </a:extLst>
              </a:tr>
              <a:tr h="816424">
                <a:tc>
                  <a:txBody>
                    <a:bodyPr/>
                    <a:lstStyle/>
                    <a:p>
                      <a:pPr algn="l" fontAlgn="base">
                        <a:lnSpc>
                          <a:spcPts val="2400"/>
                        </a:lnSpc>
                        <a:buNone/>
                      </a:pPr>
                      <a:r>
                        <a:rPr lang="en-GB" sz="1800" b="0" i="0" u="none" strike="noStrike">
                          <a:solidFill>
                            <a:srgbClr val="000000"/>
                          </a:solidFill>
                          <a:effectLst/>
                          <a:latin typeface="Verdana"/>
                        </a:rPr>
                        <a:t>% of patients with a recorded estimated date of discharge </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37%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45.16%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42.2%</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dirty="0">
                          <a:solidFill>
                            <a:srgbClr val="000000"/>
                          </a:solidFill>
                          <a:effectLst/>
                          <a:latin typeface="Verdana"/>
                        </a:rPr>
                        <a:t>43.6%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4134318211"/>
                  </a:ext>
                </a:extLst>
              </a:tr>
            </a:tbl>
          </a:graphicData>
        </a:graphic>
      </p:graphicFrame>
      <p:sp>
        <p:nvSpPr>
          <p:cNvPr id="8" name="Rectangle 1">
            <a:extLst>
              <a:ext uri="{FF2B5EF4-FFF2-40B4-BE49-F238E27FC236}">
                <a16:creationId xmlns:a16="http://schemas.microsoft.com/office/drawing/2014/main" id="{FB4B8FF7-698F-F58D-2E88-D27E57BFC3FE}"/>
              </a:ext>
            </a:extLst>
          </p:cNvPr>
          <p:cNvSpPr>
            <a:spLocks noChangeArrowheads="1"/>
          </p:cNvSpPr>
          <p:nvPr/>
        </p:nvSpPr>
        <p:spPr bwMode="auto">
          <a:xfrm>
            <a:off x="1412951" y="2429459"/>
            <a:ext cx="20105511" cy="646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19" rIns="91440" bIns="45719"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13" rtl="0" eaLnBrk="0" fontAlgn="base" latinLnBrk="0" hangingPunct="0">
              <a:lnSpc>
                <a:spcPct val="100000"/>
              </a:lnSpc>
              <a:spcBef>
                <a:spcPct val="0"/>
              </a:spcBef>
              <a:spcAft>
                <a:spcPct val="0"/>
              </a:spcAft>
              <a:buClrTx/>
              <a:buSzTx/>
              <a:buFontTx/>
              <a:buNone/>
              <a:tabLst/>
              <a:defRPr/>
            </a:pPr>
            <a:r>
              <a:rPr kumimoji="0" lang="en-US" altLang="en-US" sz="1801" b="0"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endParaRPr kumimoji="0" lang="en-US" altLang="en-US" sz="1801"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p>
            <a:pPr marL="0" marR="0" lvl="0" indent="0" algn="l" defTabSz="914413" rtl="0" eaLnBrk="0" fontAlgn="base" latinLnBrk="0" hangingPunct="0">
              <a:lnSpc>
                <a:spcPct val="100000"/>
              </a:lnSpc>
              <a:spcBef>
                <a:spcPct val="0"/>
              </a:spcBef>
              <a:spcAft>
                <a:spcPct val="0"/>
              </a:spcAft>
              <a:buClrTx/>
              <a:buSzTx/>
              <a:buFontTx/>
              <a:buNone/>
              <a:tabLst/>
              <a:defRPr/>
            </a:pPr>
            <a:endParaRPr kumimoji="0" lang="en-US" altLang="en-US" sz="1801"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068178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55</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5ACE6825-6DF2-96C5-DE9C-24E3687A003F}"/>
              </a:ext>
            </a:extLst>
          </p:cNvPr>
          <p:cNvPicPr>
            <a:picLocks noChangeAspect="1"/>
          </p:cNvPicPr>
          <p:nvPr/>
        </p:nvPicPr>
        <p:blipFill>
          <a:blip r:embed="rId2"/>
          <a:stretch>
            <a:fillRect/>
          </a:stretch>
        </p:blipFill>
        <p:spPr>
          <a:xfrm>
            <a:off x="57877" y="573673"/>
            <a:ext cx="19989934" cy="1753503"/>
          </a:xfrm>
          <a:prstGeom prst="rect">
            <a:avLst/>
          </a:prstGeom>
        </p:spPr>
      </p:pic>
      <p:sp>
        <p:nvSpPr>
          <p:cNvPr id="8" name="TextBox 7">
            <a:extLst>
              <a:ext uri="{FF2B5EF4-FFF2-40B4-BE49-F238E27FC236}">
                <a16:creationId xmlns:a16="http://schemas.microsoft.com/office/drawing/2014/main" id="{998A613D-8A67-AB53-2ECC-47AB445F381A}"/>
              </a:ext>
            </a:extLst>
          </p:cNvPr>
          <p:cNvSpPr txBox="1">
            <a:spLocks/>
          </p:cNvSpPr>
          <p:nvPr/>
        </p:nvSpPr>
        <p:spPr>
          <a:xfrm>
            <a:off x="10325271" y="7234967"/>
            <a:ext cx="11293029" cy="946309"/>
          </a:xfrm>
          <a:prstGeom prst="rect">
            <a:avLst/>
          </a:prstGeom>
          <a:noFill/>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1801" b="0" i="0" u="none" strike="noStrike" kern="1200" cap="none" spc="0" normalizeH="0" baseline="0" noProof="0">
                <a:ln>
                  <a:noFill/>
                </a:ln>
                <a:solidFill>
                  <a:prstClr val="black"/>
                </a:solidFill>
                <a:effectLst/>
                <a:uLnTx/>
                <a:uFillTx/>
                <a:latin typeface="Calibri" panose="020F0502020204030204"/>
                <a:ea typeface="+mn-ea"/>
                <a:cs typeface="+mn-cs"/>
              </a:rPr>
              <a:t>M365 Digital Champions engagement over the previous 12 months</a:t>
            </a:r>
          </a:p>
        </p:txBody>
      </p:sp>
      <p:graphicFrame>
        <p:nvGraphicFramePr>
          <p:cNvPr id="10" name="Table 9">
            <a:extLst>
              <a:ext uri="{FF2B5EF4-FFF2-40B4-BE49-F238E27FC236}">
                <a16:creationId xmlns:a16="http://schemas.microsoft.com/office/drawing/2014/main" id="{0D82BDF3-2D47-DCBD-FC55-8C1211785577}"/>
              </a:ext>
            </a:extLst>
          </p:cNvPr>
          <p:cNvGraphicFramePr>
            <a:graphicFrameLocks noGrp="1"/>
          </p:cNvGraphicFramePr>
          <p:nvPr/>
        </p:nvGraphicFramePr>
        <p:xfrm>
          <a:off x="1282937" y="2462245"/>
          <a:ext cx="17539814" cy="4368164"/>
        </p:xfrm>
        <a:graphic>
          <a:graphicData uri="http://schemas.openxmlformats.org/drawingml/2006/table">
            <a:tbl>
              <a:tblPr/>
              <a:tblGrid>
                <a:gridCol w="7097528">
                  <a:extLst>
                    <a:ext uri="{9D8B030D-6E8A-4147-A177-3AD203B41FA5}">
                      <a16:colId xmlns:a16="http://schemas.microsoft.com/office/drawing/2014/main" val="3482179417"/>
                    </a:ext>
                  </a:extLst>
                </a:gridCol>
                <a:gridCol w="1605270">
                  <a:extLst>
                    <a:ext uri="{9D8B030D-6E8A-4147-A177-3AD203B41FA5}">
                      <a16:colId xmlns:a16="http://schemas.microsoft.com/office/drawing/2014/main" val="3594056476"/>
                    </a:ext>
                  </a:extLst>
                </a:gridCol>
                <a:gridCol w="2696856">
                  <a:extLst>
                    <a:ext uri="{9D8B030D-6E8A-4147-A177-3AD203B41FA5}">
                      <a16:colId xmlns:a16="http://schemas.microsoft.com/office/drawing/2014/main" val="1834362378"/>
                    </a:ext>
                  </a:extLst>
                </a:gridCol>
                <a:gridCol w="2046720">
                  <a:extLst>
                    <a:ext uri="{9D8B030D-6E8A-4147-A177-3AD203B41FA5}">
                      <a16:colId xmlns:a16="http://schemas.microsoft.com/office/drawing/2014/main" val="3783675376"/>
                    </a:ext>
                  </a:extLst>
                </a:gridCol>
                <a:gridCol w="2046720">
                  <a:extLst>
                    <a:ext uri="{9D8B030D-6E8A-4147-A177-3AD203B41FA5}">
                      <a16:colId xmlns:a16="http://schemas.microsoft.com/office/drawing/2014/main" val="3009004778"/>
                    </a:ext>
                  </a:extLst>
                </a:gridCol>
                <a:gridCol w="2046720">
                  <a:extLst>
                    <a:ext uri="{9D8B030D-6E8A-4147-A177-3AD203B41FA5}">
                      <a16:colId xmlns:a16="http://schemas.microsoft.com/office/drawing/2014/main" val="2148669403"/>
                    </a:ext>
                  </a:extLst>
                </a:gridCol>
              </a:tblGrid>
              <a:tr h="971085">
                <a:tc>
                  <a:txBody>
                    <a:bodyPr/>
                    <a:lstStyle/>
                    <a:p>
                      <a:pPr algn="l" fontAlgn="base">
                        <a:lnSpc>
                          <a:spcPts val="2400"/>
                        </a:lnSpc>
                        <a:buNone/>
                      </a:pPr>
                      <a:r>
                        <a:rPr lang="en-GB" sz="1800" b="1" i="0" u="none" strike="noStrike">
                          <a:solidFill>
                            <a:srgbClr val="FFFFFF"/>
                          </a:solidFill>
                          <a:effectLst/>
                          <a:latin typeface="Verdana"/>
                        </a:rPr>
                        <a:t>National and Local Digital </a:t>
                      </a:r>
                      <a:r>
                        <a:rPr lang="en-GB" sz="1800" b="1" i="0" u="none" strike="noStrike" kern="1200">
                          <a:solidFill>
                            <a:srgbClr val="FFFFFF"/>
                          </a:solidFill>
                          <a:effectLst/>
                          <a:latin typeface="Verdana"/>
                          <a:ea typeface="+mn-ea"/>
                          <a:cs typeface="+mn-cs"/>
                        </a:rPr>
                        <a:t>System</a:t>
                      </a:r>
                      <a:r>
                        <a:rPr lang="en-GB" sz="1800" b="1" i="0" u="none" strike="noStrike">
                          <a:solidFill>
                            <a:srgbClr val="FFFFFF"/>
                          </a:solidFill>
                          <a:effectLst/>
                          <a:latin typeface="Verdana"/>
                        </a:rPr>
                        <a:t> availability</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kern="1200">
                          <a:solidFill>
                            <a:srgbClr val="FFFFFF"/>
                          </a:solidFill>
                          <a:effectLst/>
                          <a:latin typeface="Verdana"/>
                          <a:ea typeface="+mn-ea"/>
                          <a:cs typeface="+mn-cs"/>
                        </a:rPr>
                        <a:t>Jan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kern="1200">
                          <a:solidFill>
                            <a:srgbClr val="FFFFFF"/>
                          </a:solidFill>
                          <a:effectLst/>
                          <a:latin typeface="Verdana"/>
                          <a:ea typeface="+mn-ea"/>
                          <a:cs typeface="+mn-cs"/>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algn="ctr" fontAlgn="base">
                        <a:lnSpc>
                          <a:spcPts val="2400"/>
                        </a:lnSpc>
                        <a:buNone/>
                      </a:pPr>
                      <a:r>
                        <a:rPr lang="en-GB" sz="1800" b="1" i="0" u="none" strike="noStrike" kern="1200">
                          <a:solidFill>
                            <a:srgbClr val="FFFFFF"/>
                          </a:solidFill>
                          <a:effectLst/>
                          <a:latin typeface="Verdana"/>
                          <a:ea typeface="+mn-ea"/>
                          <a:cs typeface="+mn-cs"/>
                        </a:rPr>
                        <a:t>March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3037045765"/>
                  </a:ext>
                </a:extLst>
              </a:tr>
              <a:tr h="510316">
                <a:tc>
                  <a:txBody>
                    <a:bodyPr/>
                    <a:lstStyle/>
                    <a:p>
                      <a:pPr algn="l" fontAlgn="base">
                        <a:lnSpc>
                          <a:spcPts val="2400"/>
                        </a:lnSpc>
                        <a:buNone/>
                      </a:pPr>
                      <a:r>
                        <a:rPr lang="en-GB" sz="1800" b="0" i="0" u="none" strike="noStrike" kern="1200">
                          <a:solidFill>
                            <a:srgbClr val="000000"/>
                          </a:solidFill>
                          <a:effectLst/>
                          <a:latin typeface="Verdana"/>
                          <a:ea typeface="+mn-ea"/>
                          <a:cs typeface="+mn-cs"/>
                        </a:rPr>
                        <a:t>National</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99.987%</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tbc</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N/A</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49213913"/>
                  </a:ext>
                </a:extLst>
              </a:tr>
              <a:tr h="510316">
                <a:tc>
                  <a:txBody>
                    <a:bodyPr/>
                    <a:lstStyle/>
                    <a:p>
                      <a:pPr algn="l" fontAlgn="base">
                        <a:lnSpc>
                          <a:spcPts val="2400"/>
                        </a:lnSpc>
                        <a:buNone/>
                      </a:pPr>
                      <a:r>
                        <a:rPr lang="en-GB" sz="1800" b="0" i="0" u="none" strike="noStrike">
                          <a:solidFill>
                            <a:srgbClr val="000000"/>
                          </a:solidFill>
                          <a:effectLst/>
                          <a:latin typeface="Verdana"/>
                        </a:rPr>
                        <a:t>Local</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algn="ctr" fontAlgn="auto">
                        <a:lnSpc>
                          <a:spcPts val="2400"/>
                        </a:lnSpc>
                        <a:buNone/>
                      </a:pPr>
                      <a:r>
                        <a:rPr lang="en-GB" sz="1800" b="0" i="0" u="none" strike="noStrike">
                          <a:solidFill>
                            <a:srgbClr val="000000"/>
                          </a:solidFill>
                          <a:effectLst/>
                          <a:latin typeface="Verdana"/>
                        </a:rPr>
                        <a:t>99.998%</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lvl="0" algn="ctr">
                        <a:lnSpc>
                          <a:spcPts val="2400"/>
                        </a:lnSpc>
                        <a:buNone/>
                      </a:pPr>
                      <a:r>
                        <a:rPr lang="en-GB" sz="1800" b="0" i="0" u="none" strike="noStrike" noProof="0">
                          <a:solidFill>
                            <a:srgbClr val="000000"/>
                          </a:solidFill>
                          <a:effectLst/>
                          <a:latin typeface="Verdana"/>
                          <a:ea typeface="Verdana"/>
                        </a:rPr>
                        <a:t>99.998%</a:t>
                      </a:r>
                      <a:endParaRPr lang="en-GB"/>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tc>
                  <a:txBody>
                    <a:bodyPr/>
                    <a:lstStyle/>
                    <a:p>
                      <a:pPr marL="0" lvl="0" algn="ctr" defTabSz="1507937" rtl="0" eaLnBrk="1" fontAlgn="auto" latinLnBrk="0" hangingPunct="1">
                        <a:lnSpc>
                          <a:spcPts val="2400"/>
                        </a:lnSpc>
                        <a:buNone/>
                      </a:pPr>
                      <a:r>
                        <a:rPr lang="en-GB" sz="1800" b="0" i="0" u="none" strike="noStrike" kern="1200">
                          <a:solidFill>
                            <a:srgbClr val="000000"/>
                          </a:solidFill>
                          <a:effectLst/>
                          <a:latin typeface="Verdana"/>
                          <a:ea typeface="+mn-ea"/>
                          <a:cs typeface="+mn-cs"/>
                        </a:rPr>
                        <a:t>100%</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noFill/>
                  </a:tcPr>
                </a:tc>
                <a:extLst>
                  <a:ext uri="{0D108BD9-81ED-4DB2-BD59-A6C34878D82A}">
                    <a16:rowId xmlns:a16="http://schemas.microsoft.com/office/drawing/2014/main" val="2522458544"/>
                  </a:ext>
                </a:extLst>
              </a:tr>
              <a:tr h="993823">
                <a:tc>
                  <a:txBody>
                    <a:bodyPr/>
                    <a:lstStyle/>
                    <a:p>
                      <a:pPr lvl="0" algn="l">
                        <a:lnSpc>
                          <a:spcPts val="2400"/>
                        </a:lnSpc>
                        <a:buNone/>
                      </a:pPr>
                      <a:r>
                        <a:rPr lang="en-GB" sz="1800" b="1" i="0" u="none" strike="noStrike">
                          <a:solidFill>
                            <a:srgbClr val="FFFFFF"/>
                          </a:solidFill>
                          <a:effectLst/>
                          <a:latin typeface="Verdana"/>
                        </a:rPr>
                        <a:t>Data Driven Organisation</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Target</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1" i="0" u="none" strike="noStrike">
                          <a:solidFill>
                            <a:srgbClr val="FFFFFF"/>
                          </a:solidFill>
                          <a:effectLst/>
                          <a:latin typeface="Verdana"/>
                        </a:rPr>
                        <a:t>Dec 25 </a:t>
                      </a:r>
                      <a:r>
                        <a:rPr lang="en-GB" sz="1800" b="0" i="0">
                          <a:solidFill>
                            <a:srgbClr val="000000"/>
                          </a:solidFill>
                          <a:effectLst/>
                          <a:latin typeface="Verdana"/>
                        </a:rPr>
                        <a:t>​</a:t>
                      </a:r>
                      <a:endParaRPr lang="en-GB" sz="2600" b="0" i="0">
                        <a:solidFill>
                          <a:srgbClr val="000000"/>
                        </a:solidFill>
                        <a:effectLst/>
                        <a:latin typeface="Verdana"/>
                      </a:endParaRP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0" i="0">
                          <a:solidFill>
                            <a:schemeClr val="bg1"/>
                          </a:solidFill>
                          <a:effectLst/>
                          <a:latin typeface="Verdana"/>
                        </a:rPr>
                        <a:t>Jan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0" i="0">
                          <a:solidFill>
                            <a:schemeClr val="bg1"/>
                          </a:solidFill>
                          <a:effectLst/>
                          <a:latin typeface="Verdana"/>
                        </a:rPr>
                        <a:t>Feb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tc>
                  <a:txBody>
                    <a:bodyPr/>
                    <a:lstStyle/>
                    <a:p>
                      <a:pPr lvl="0" algn="ctr">
                        <a:lnSpc>
                          <a:spcPts val="2400"/>
                        </a:lnSpc>
                        <a:buNone/>
                      </a:pPr>
                      <a:r>
                        <a:rPr lang="en-GB" sz="1800" b="0" i="0">
                          <a:solidFill>
                            <a:schemeClr val="bg1"/>
                          </a:solidFill>
                          <a:effectLst/>
                          <a:latin typeface="Verdana"/>
                        </a:rPr>
                        <a:t>March 26</a:t>
                      </a:r>
                    </a:p>
                  </a:txBody>
                  <a:tcPr marL="81712" marR="81712" marT="40856" marB="40856" anchor="ctr">
                    <a:lnL w="9525" cap="flat" cmpd="sng" algn="ctr">
                      <a:solidFill>
                        <a:srgbClr val="808080"/>
                      </a:solidFill>
                      <a:prstDash val="solid"/>
                      <a:round/>
                      <a:headEnd type="none" w="med" len="med"/>
                      <a:tailEnd type="none" w="med" len="med"/>
                    </a:lnL>
                    <a:lnR w="9525"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5" cap="flat" cmpd="sng" algn="ctr">
                      <a:solidFill>
                        <a:srgbClr val="808080"/>
                      </a:solidFill>
                      <a:prstDash val="solid"/>
                      <a:round/>
                      <a:headEnd type="none" w="med" len="med"/>
                      <a:tailEnd type="none" w="med" len="med"/>
                    </a:lnB>
                    <a:solidFill>
                      <a:srgbClr val="7EB0DE"/>
                    </a:solidFill>
                  </a:tcPr>
                </a:tc>
                <a:extLst>
                  <a:ext uri="{0D108BD9-81ED-4DB2-BD59-A6C34878D82A}">
                    <a16:rowId xmlns:a16="http://schemas.microsoft.com/office/drawing/2014/main" val="1123153745"/>
                  </a:ext>
                </a:extLst>
              </a:tr>
              <a:tr h="506441">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Staff attended Digital Intelligence Data Literacy Course</a:t>
                      </a:r>
                      <a:endParaRPr lang="en-US" sz="1800"/>
                    </a:p>
                  </a:txBody>
                  <a:tcPr marL="81712" marR="81712" marT="40856" marB="40856" anchor="ctr">
                    <a:lnL w="9524">
                      <a:solidFill>
                        <a:srgbClr val="808080"/>
                      </a:solidFill>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10</a:t>
                      </a:r>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0</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39</a:t>
                      </a:r>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20</a:t>
                      </a:r>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tc>
                  <a:txBody>
                    <a:bodyPr/>
                    <a:lstStyle/>
                    <a:p>
                      <a:pPr lvl="0" algn="ctr">
                        <a:lnSpc>
                          <a:spcPts val="2400"/>
                        </a:lnSpc>
                        <a:buNone/>
                      </a:pPr>
                      <a:r>
                        <a:rPr lang="en-GB" sz="1800" b="0" i="0">
                          <a:solidFill>
                            <a:srgbClr val="000000"/>
                          </a:solidFill>
                          <a:effectLst/>
                          <a:latin typeface="Verdana"/>
                        </a:rPr>
                        <a:t>24</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5" cap="flat" cmpd="sng" algn="ctr">
                      <a:solidFill>
                        <a:srgbClr val="808080"/>
                      </a:solidFill>
                      <a:prstDash val="solid"/>
                      <a:round/>
                      <a:headEnd type="none" w="med" len="med"/>
                      <a:tailEnd type="none" w="med" len="med"/>
                    </a:lnT>
                    <a:lnB w="9524" cap="flat" cmpd="sng" algn="ctr">
                      <a:solidFill>
                        <a:srgbClr val="808080"/>
                      </a:solidFill>
                      <a:prstDash val="solid"/>
                      <a:round/>
                      <a:headEnd type="none" w="med" len="med"/>
                      <a:tailEnd type="none" w="med" len="med"/>
                    </a:lnB>
                    <a:solidFill>
                      <a:schemeClr val="bg1"/>
                    </a:solidFill>
                  </a:tcPr>
                </a:tc>
                <a:extLst>
                  <a:ext uri="{0D108BD9-81ED-4DB2-BD59-A6C34878D82A}">
                    <a16:rowId xmlns:a16="http://schemas.microsoft.com/office/drawing/2014/main" val="126028063"/>
                  </a:ext>
                </a:extLst>
              </a:tr>
              <a:tr h="684877">
                <a:tc>
                  <a:txBody>
                    <a:bodyPr/>
                    <a:lstStyle/>
                    <a:p>
                      <a:pPr lvl="0" algn="l">
                        <a:lnSpc>
                          <a:spcPct val="100000"/>
                        </a:lnSpc>
                        <a:spcBef>
                          <a:spcPts val="0"/>
                        </a:spcBef>
                        <a:spcAft>
                          <a:spcPts val="0"/>
                        </a:spcAft>
                        <a:buNone/>
                      </a:pPr>
                      <a:r>
                        <a:rPr lang="en-GB" sz="2000" b="0" i="0" u="none" strike="noStrike" noProof="0">
                          <a:solidFill>
                            <a:srgbClr val="000000"/>
                          </a:solidFill>
                          <a:effectLst/>
                          <a:latin typeface="Verdana"/>
                        </a:rPr>
                        <a:t>No. Unique Users Accessed Digital Intelligence Analytical Tools</a:t>
                      </a:r>
                      <a:endParaRPr lang="en-US" sz="1800"/>
                    </a:p>
                  </a:txBody>
                  <a:tcPr marL="81712" marR="81712" marT="40856" marB="40856" anchor="ctr">
                    <a:lnL w="9524">
                      <a:solidFill>
                        <a:srgbClr val="808080"/>
                      </a:solidFill>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356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456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506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526</a:t>
                      </a:r>
                    </a:p>
                  </a:txBody>
                  <a:tcPr marL="81712" marR="81712" marT="40856" marB="40856" anchor="ctr">
                    <a:lnL w="9524" cap="flat" cmpd="sng" algn="ctr">
                      <a:solidFill>
                        <a:srgbClr val="808080"/>
                      </a:solidFill>
                      <a:prstDash val="solid"/>
                      <a:round/>
                      <a:headEnd type="none" w="med" len="med"/>
                      <a:tailEnd type="none" w="med" len="med"/>
                    </a:lnL>
                    <a:lnR w="9524" cap="flat" cmpd="sng" algn="ctr">
                      <a:solidFill>
                        <a:srgbClr val="808080"/>
                      </a:solidFill>
                      <a:prstDash val="solid"/>
                      <a:round/>
                      <a:headEnd type="none" w="med" len="med"/>
                      <a:tailEnd type="none" w="med" len="med"/>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tc>
                  <a:txBody>
                    <a:bodyPr/>
                    <a:lstStyle/>
                    <a:p>
                      <a:pPr lvl="0" algn="ctr">
                        <a:lnSpc>
                          <a:spcPts val="2400"/>
                        </a:lnSpc>
                        <a:buNone/>
                      </a:pPr>
                      <a:r>
                        <a:rPr lang="en-GB" sz="1800" b="0" i="0">
                          <a:solidFill>
                            <a:srgbClr val="000000"/>
                          </a:solidFill>
                          <a:effectLst/>
                          <a:latin typeface="Verdana"/>
                        </a:rPr>
                        <a:t>486</a:t>
                      </a:r>
                    </a:p>
                  </a:txBody>
                  <a:tcPr marL="81712" marR="81712" marT="40856" marB="40856" anchor="ctr">
                    <a:lnL w="9524" cap="flat" cmpd="sng" algn="ctr">
                      <a:solidFill>
                        <a:srgbClr val="808080"/>
                      </a:solidFill>
                      <a:prstDash val="solid"/>
                      <a:round/>
                      <a:headEnd type="none" w="med" len="med"/>
                      <a:tailEnd type="none" w="med" len="med"/>
                    </a:lnL>
                    <a:lnR w="9524">
                      <a:solidFill>
                        <a:srgbClr val="808080"/>
                      </a:solidFill>
                    </a:lnR>
                    <a:lnT w="9524" cap="flat" cmpd="sng" algn="ctr">
                      <a:solidFill>
                        <a:srgbClr val="808080"/>
                      </a:solidFill>
                      <a:prstDash val="solid"/>
                      <a:round/>
                      <a:headEnd type="none" w="med" len="med"/>
                      <a:tailEnd type="none" w="med" len="med"/>
                    </a:lnT>
                    <a:lnB w="9524">
                      <a:solidFill>
                        <a:srgbClr val="808080"/>
                      </a:solidFill>
                    </a:lnB>
                    <a:solidFill>
                      <a:schemeClr val="bg1"/>
                    </a:solidFill>
                  </a:tcPr>
                </a:tc>
                <a:extLst>
                  <a:ext uri="{0D108BD9-81ED-4DB2-BD59-A6C34878D82A}">
                    <a16:rowId xmlns:a16="http://schemas.microsoft.com/office/drawing/2014/main" val="174251730"/>
                  </a:ext>
                </a:extLst>
              </a:tr>
            </a:tbl>
          </a:graphicData>
        </a:graphic>
      </p:graphicFrame>
      <p:pic>
        <p:nvPicPr>
          <p:cNvPr id="9" name="Picture 8">
            <a:extLst>
              <a:ext uri="{FF2B5EF4-FFF2-40B4-BE49-F238E27FC236}">
                <a16:creationId xmlns:a16="http://schemas.microsoft.com/office/drawing/2014/main" id="{1665A971-35F9-D4DA-FE32-5B7D9F77FA68}"/>
              </a:ext>
            </a:extLst>
          </p:cNvPr>
          <p:cNvPicPr>
            <a:picLocks noChangeAspect="1"/>
          </p:cNvPicPr>
          <p:nvPr/>
        </p:nvPicPr>
        <p:blipFill>
          <a:blip r:embed="rId3"/>
          <a:stretch>
            <a:fillRect/>
          </a:stretch>
        </p:blipFill>
        <p:spPr>
          <a:xfrm>
            <a:off x="2141535" y="7105644"/>
            <a:ext cx="6788707" cy="4114154"/>
          </a:xfrm>
          <a:prstGeom prst="rect">
            <a:avLst/>
          </a:prstGeom>
        </p:spPr>
      </p:pic>
      <p:pic>
        <p:nvPicPr>
          <p:cNvPr id="11" name="Picture 10">
            <a:extLst>
              <a:ext uri="{FF2B5EF4-FFF2-40B4-BE49-F238E27FC236}">
                <a16:creationId xmlns:a16="http://schemas.microsoft.com/office/drawing/2014/main" id="{54D07353-FFD3-EE12-C449-9D55C17E29FC}"/>
              </a:ext>
            </a:extLst>
          </p:cNvPr>
          <p:cNvPicPr>
            <a:picLocks noChangeAspect="1"/>
          </p:cNvPicPr>
          <p:nvPr/>
        </p:nvPicPr>
        <p:blipFill>
          <a:blip r:embed="rId4"/>
          <a:stretch>
            <a:fillRect/>
          </a:stretch>
        </p:blipFill>
        <p:spPr>
          <a:xfrm>
            <a:off x="10151962" y="7617242"/>
            <a:ext cx="5060730" cy="3428849"/>
          </a:xfrm>
          <a:prstGeom prst="rect">
            <a:avLst/>
          </a:prstGeom>
        </p:spPr>
      </p:pic>
    </p:spTree>
    <p:extLst>
      <p:ext uri="{BB962C8B-B14F-4D97-AF65-F5344CB8AC3E}">
        <p14:creationId xmlns:p14="http://schemas.microsoft.com/office/powerpoint/2010/main" val="42468125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10A99-59F5-D174-3211-B99582167BC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E107FF8-AE10-3A52-7489-7E1B4E987F8B}"/>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BC0B453-2189-5313-1BD8-56080028C455}"/>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56</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FB737A90-69E1-09A9-C1FD-C00E2838A09D}"/>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6F1EF878-73BC-6E4A-8DE4-28F5BAA2A875}"/>
              </a:ext>
            </a:extLst>
          </p:cNvPr>
          <p:cNvPicPr>
            <a:picLocks noChangeAspect="1"/>
          </p:cNvPicPr>
          <p:nvPr/>
        </p:nvPicPr>
        <p:blipFill>
          <a:blip r:embed="rId2"/>
          <a:stretch>
            <a:fillRect/>
          </a:stretch>
        </p:blipFill>
        <p:spPr>
          <a:xfrm>
            <a:off x="57877" y="573673"/>
            <a:ext cx="19989934" cy="1753503"/>
          </a:xfrm>
          <a:prstGeom prst="rect">
            <a:avLst/>
          </a:prstGeom>
        </p:spPr>
      </p:pic>
      <p:sp>
        <p:nvSpPr>
          <p:cNvPr id="9" name="TextBox 8">
            <a:extLst>
              <a:ext uri="{FF2B5EF4-FFF2-40B4-BE49-F238E27FC236}">
                <a16:creationId xmlns:a16="http://schemas.microsoft.com/office/drawing/2014/main" id="{948F140F-B9A2-AF19-18F4-29D98CECF3DB}"/>
              </a:ext>
            </a:extLst>
          </p:cNvPr>
          <p:cNvSpPr txBox="1"/>
          <p:nvPr/>
        </p:nvSpPr>
        <p:spPr>
          <a:xfrm>
            <a:off x="421052" y="2567887"/>
            <a:ext cx="19126032" cy="461537"/>
          </a:xfrm>
          <a:prstGeom prst="rect">
            <a:avLst/>
          </a:prstGeom>
          <a:solidFill>
            <a:schemeClr val="accent1"/>
          </a:solidFill>
          <a:ln>
            <a:solidFill>
              <a:schemeClr val="accent1"/>
            </a:solidFill>
          </a:ln>
        </p:spPr>
        <p:txBody>
          <a:bodyPr wrap="square" rtlCol="0">
            <a:spAutoFit/>
          </a:bodyPr>
          <a:lstStyle/>
          <a:p>
            <a:pPr marL="0" marR="0" lvl="0" indent="0" algn="l" defTabSz="914413" rtl="0" eaLnBrk="1" fontAlgn="auto" latinLnBrk="0" hangingPunct="1">
              <a:lnSpc>
                <a:spcPct val="100000"/>
              </a:lnSpc>
              <a:spcBef>
                <a:spcPts val="0"/>
              </a:spcBef>
              <a:spcAft>
                <a:spcPts val="0"/>
              </a:spcAft>
              <a:buClrTx/>
              <a:buSzTx/>
              <a:buFontTx/>
              <a:buNone/>
              <a:tabLst/>
              <a:defRPr/>
            </a:pPr>
            <a:r>
              <a:rPr kumimoji="0" lang="en-GB" sz="2399" b="1" i="0" u="none" strike="noStrike" kern="1200" cap="none" spc="0" normalizeH="0" baseline="0" noProof="0">
                <a:ln>
                  <a:noFill/>
                </a:ln>
                <a:solidFill>
                  <a:prstClr val="white"/>
                </a:solidFill>
                <a:effectLst/>
                <a:uLnTx/>
                <a:uFillTx/>
                <a:latin typeface="Calibri" panose="020F0502020204030204"/>
                <a:ea typeface="+mn-ea"/>
                <a:cs typeface="+mn-cs"/>
              </a:rPr>
              <a:t>A summary of the digital projects and their delivery status has been outlined below for Quarter 4</a:t>
            </a:r>
            <a:r>
              <a:rPr kumimoji="0" lang="en-GB" sz="1801" b="0" i="0" u="none" strike="noStrike" kern="1200" cap="none" spc="0" normalizeH="0" baseline="0" noProof="0">
                <a:ln>
                  <a:noFill/>
                </a:ln>
                <a:solidFill>
                  <a:prstClr val="black"/>
                </a:solidFill>
                <a:effectLst/>
                <a:uLnTx/>
                <a:uFillTx/>
                <a:latin typeface="Calibri" panose="020F0502020204030204"/>
                <a:ea typeface="+mn-ea"/>
                <a:cs typeface="+mn-cs"/>
              </a:rPr>
              <a:t>:</a:t>
            </a:r>
          </a:p>
        </p:txBody>
      </p:sp>
      <p:pic>
        <p:nvPicPr>
          <p:cNvPr id="12" name="Picture 11">
            <a:extLst>
              <a:ext uri="{FF2B5EF4-FFF2-40B4-BE49-F238E27FC236}">
                <a16:creationId xmlns:a16="http://schemas.microsoft.com/office/drawing/2014/main" id="{A39C354D-CA61-A61C-63C1-A7412680214D}"/>
              </a:ext>
            </a:extLst>
          </p:cNvPr>
          <p:cNvPicPr>
            <a:picLocks noChangeAspect="1"/>
          </p:cNvPicPr>
          <p:nvPr/>
        </p:nvPicPr>
        <p:blipFill>
          <a:blip r:embed="rId3"/>
          <a:stretch>
            <a:fillRect/>
          </a:stretch>
        </p:blipFill>
        <p:spPr>
          <a:xfrm>
            <a:off x="1613345" y="3092803"/>
            <a:ext cx="16878997" cy="8100304"/>
          </a:xfrm>
          <a:prstGeom prst="rect">
            <a:avLst/>
          </a:prstGeom>
        </p:spPr>
      </p:pic>
    </p:spTree>
    <p:extLst>
      <p:ext uri="{BB962C8B-B14F-4D97-AF65-F5344CB8AC3E}">
        <p14:creationId xmlns:p14="http://schemas.microsoft.com/office/powerpoint/2010/main" val="25014829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ED833-2F96-3495-A61A-28A29987FA38}"/>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93927D-3E22-BDE9-CB85-FD8F6F5C74C1}"/>
              </a:ext>
            </a:extLst>
          </p:cNvPr>
          <p:cNvSpPr>
            <a:spLocks noChangeArrowheads="1"/>
          </p:cNvSpPr>
          <p:nvPr/>
        </p:nvSpPr>
        <p:spPr bwMode="auto">
          <a:xfrm>
            <a:off x="2089247" y="1323425"/>
            <a:ext cx="247490"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6" tIns="61258" rIns="122516" bIns="61258" numCol="1" anchor="ctr" anchorCtr="0" compatLnSpc="1">
            <a:prstTxWarp prst="textNoShape">
              <a:avLst/>
            </a:prstTxWarp>
            <a:spAutoFit/>
          </a:bodyPr>
          <a:lstStyle/>
          <a:p>
            <a:pPr marL="0" marR="0" lvl="0" indent="0" algn="l" defTabSz="1225161"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F7429847-3169-C0C2-03D5-E47BF2B38BA4}"/>
              </a:ext>
            </a:extLst>
          </p:cNvPr>
          <p:cNvSpPr>
            <a:spLocks noGrp="1"/>
          </p:cNvSpPr>
          <p:nvPr>
            <p:ph type="sldNum" sz="quarter" idx="12"/>
          </p:nvPr>
        </p:nvSpPr>
        <p:spPr>
          <a:xfrm>
            <a:off x="11537185" y="10482056"/>
            <a:ext cx="3675507" cy="602113"/>
          </a:xfrm>
          <a:prstGeom prst="rect">
            <a:avLst/>
          </a:prstGeom>
        </p:spPr>
        <p:txBody>
          <a:bodyPr vert="horz" lIns="150790" tIns="75396" rIns="150790" bIns="75396" rtlCol="0" anchor="ctr"/>
          <a:lstStyle>
            <a:defPPr>
              <a:defRPr lang="en-US"/>
            </a:defPPr>
            <a:lvl1pPr marL="0" algn="r" defTabSz="753980" rtl="0" eaLnBrk="1" latinLnBrk="0" hangingPunct="1">
              <a:defRPr sz="1484" kern="1200">
                <a:solidFill>
                  <a:schemeClr val="tx1">
                    <a:tint val="82000"/>
                  </a:schemeClr>
                </a:solidFill>
                <a:latin typeface="+mn-lt"/>
                <a:ea typeface="+mn-ea"/>
                <a:cs typeface="+mn-cs"/>
              </a:defRPr>
            </a:lvl1pPr>
            <a:lvl2pPr marL="753980" algn="l" defTabSz="753980" rtl="0" eaLnBrk="1" latinLnBrk="0" hangingPunct="1">
              <a:defRPr sz="2968" kern="1200">
                <a:solidFill>
                  <a:schemeClr val="tx1"/>
                </a:solidFill>
                <a:latin typeface="+mn-lt"/>
                <a:ea typeface="+mn-ea"/>
                <a:cs typeface="+mn-cs"/>
              </a:defRPr>
            </a:lvl2pPr>
            <a:lvl3pPr marL="1507958" algn="l" defTabSz="753980" rtl="0" eaLnBrk="1" latinLnBrk="0" hangingPunct="1">
              <a:defRPr sz="2968" kern="1200">
                <a:solidFill>
                  <a:schemeClr val="tx1"/>
                </a:solidFill>
                <a:latin typeface="+mn-lt"/>
                <a:ea typeface="+mn-ea"/>
                <a:cs typeface="+mn-cs"/>
              </a:defRPr>
            </a:lvl3pPr>
            <a:lvl4pPr marL="2261939" algn="l" defTabSz="753980" rtl="0" eaLnBrk="1" latinLnBrk="0" hangingPunct="1">
              <a:defRPr sz="2968" kern="1200">
                <a:solidFill>
                  <a:schemeClr val="tx1"/>
                </a:solidFill>
                <a:latin typeface="+mn-lt"/>
                <a:ea typeface="+mn-ea"/>
                <a:cs typeface="+mn-cs"/>
              </a:defRPr>
            </a:lvl4pPr>
            <a:lvl5pPr marL="3015917" algn="l" defTabSz="753980" rtl="0" eaLnBrk="1" latinLnBrk="0" hangingPunct="1">
              <a:defRPr sz="2968" kern="1200">
                <a:solidFill>
                  <a:schemeClr val="tx1"/>
                </a:solidFill>
                <a:latin typeface="+mn-lt"/>
                <a:ea typeface="+mn-ea"/>
                <a:cs typeface="+mn-cs"/>
              </a:defRPr>
            </a:lvl5pPr>
            <a:lvl6pPr marL="3769897" algn="l" defTabSz="753980" rtl="0" eaLnBrk="1" latinLnBrk="0" hangingPunct="1">
              <a:defRPr sz="2968" kern="1200">
                <a:solidFill>
                  <a:schemeClr val="tx1"/>
                </a:solidFill>
                <a:latin typeface="+mn-lt"/>
                <a:ea typeface="+mn-ea"/>
                <a:cs typeface="+mn-cs"/>
              </a:defRPr>
            </a:lvl6pPr>
            <a:lvl7pPr marL="4523875" algn="l" defTabSz="753980" rtl="0" eaLnBrk="1" latinLnBrk="0" hangingPunct="1">
              <a:defRPr sz="2968" kern="1200">
                <a:solidFill>
                  <a:schemeClr val="tx1"/>
                </a:solidFill>
                <a:latin typeface="+mn-lt"/>
                <a:ea typeface="+mn-ea"/>
                <a:cs typeface="+mn-cs"/>
              </a:defRPr>
            </a:lvl7pPr>
            <a:lvl8pPr marL="5277855" algn="l" defTabSz="753980" rtl="0" eaLnBrk="1" latinLnBrk="0" hangingPunct="1">
              <a:defRPr sz="2968" kern="1200">
                <a:solidFill>
                  <a:schemeClr val="tx1"/>
                </a:solidFill>
                <a:latin typeface="+mn-lt"/>
                <a:ea typeface="+mn-ea"/>
                <a:cs typeface="+mn-cs"/>
              </a:defRPr>
            </a:lvl8pPr>
            <a:lvl9pPr marL="6031834" algn="l" defTabSz="753980" rtl="0" eaLnBrk="1" latinLnBrk="0" hangingPunct="1">
              <a:defRPr sz="2968" kern="1200">
                <a:solidFill>
                  <a:schemeClr val="tx1"/>
                </a:solidFill>
                <a:latin typeface="+mn-lt"/>
                <a:ea typeface="+mn-ea"/>
                <a:cs typeface="+mn-cs"/>
              </a:defRPr>
            </a:lvl9pPr>
          </a:lstStyle>
          <a:p>
            <a:pPr marL="0" marR="0" lvl="0" indent="0" algn="r" defTabSz="753980"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rPr>
              <a:pPr marL="0" marR="0" lvl="0" indent="0" algn="r" defTabSz="753980" rtl="0" eaLnBrk="1" fontAlgn="auto" latinLnBrk="0" hangingPunct="1">
                <a:lnSpc>
                  <a:spcPct val="100000"/>
                </a:lnSpc>
                <a:spcBef>
                  <a:spcPts val="0"/>
                </a:spcBef>
                <a:spcAft>
                  <a:spcPts val="0"/>
                </a:spcAft>
                <a:buClrTx/>
                <a:buSzTx/>
                <a:buFontTx/>
                <a:buNone/>
                <a:tabLst/>
                <a:defRPr/>
              </a:pPr>
              <a:t>57</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17E1F453-693A-765D-CB54-1651DB85BD81}"/>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6" name="Picture 5">
            <a:extLst>
              <a:ext uri="{FF2B5EF4-FFF2-40B4-BE49-F238E27FC236}">
                <a16:creationId xmlns:a16="http://schemas.microsoft.com/office/drawing/2014/main" id="{8BF6F04F-53BE-F7CE-362E-36ECC65667B0}"/>
              </a:ext>
            </a:extLst>
          </p:cNvPr>
          <p:cNvPicPr>
            <a:picLocks noChangeAspect="1"/>
          </p:cNvPicPr>
          <p:nvPr/>
        </p:nvPicPr>
        <p:blipFill>
          <a:blip r:embed="rId2"/>
          <a:stretch>
            <a:fillRect/>
          </a:stretch>
        </p:blipFill>
        <p:spPr>
          <a:xfrm>
            <a:off x="805926" y="858497"/>
            <a:ext cx="18390918" cy="9901578"/>
          </a:xfrm>
          <a:prstGeom prst="rect">
            <a:avLst/>
          </a:prstGeom>
        </p:spPr>
      </p:pic>
    </p:spTree>
    <p:extLst>
      <p:ext uri="{BB962C8B-B14F-4D97-AF65-F5344CB8AC3E}">
        <p14:creationId xmlns:p14="http://schemas.microsoft.com/office/powerpoint/2010/main" val="33321065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1EA73B-55B8-6DFA-FDF0-DECB27A56B8C}"/>
              </a:ext>
            </a:extLst>
          </p:cNvPr>
          <p:cNvSpPr txBox="1"/>
          <p:nvPr/>
        </p:nvSpPr>
        <p:spPr>
          <a:xfrm>
            <a:off x="89" y="-14016"/>
            <a:ext cx="20105511" cy="584647"/>
          </a:xfrm>
          <a:prstGeom prst="rect">
            <a:avLst/>
          </a:prstGeom>
          <a:solidFill>
            <a:srgbClr val="9E4ECA"/>
          </a:solidFill>
        </p:spPr>
        <p:txBody>
          <a:bodyPr wrap="square" rtlCol="0">
            <a:spAutoFit/>
          </a:bodyPr>
          <a:lstStyle/>
          <a:p>
            <a:pPr marL="0" marR="0" lvl="0" indent="0" algn="ctr" defTabSz="1507958" rtl="0" eaLnBrk="1" fontAlgn="auto" latinLnBrk="0" hangingPunct="1">
              <a:lnSpc>
                <a:spcPct val="100000"/>
              </a:lnSpc>
              <a:spcBef>
                <a:spcPts val="0"/>
              </a:spcBef>
              <a:spcAft>
                <a:spcPts val="1979"/>
              </a:spcAft>
              <a:buClrTx/>
              <a:buSzTx/>
              <a:buFontTx/>
              <a:buNone/>
              <a:tabLst/>
              <a:defRPr/>
            </a:pPr>
            <a:r>
              <a:rPr kumimoji="0" lang="en-GB" sz="3199" b="1" i="0" u="none" strike="noStrike" kern="1200" cap="none" spc="0" normalizeH="0" baseline="0" noProof="0">
                <a:ln>
                  <a:noFill/>
                </a:ln>
                <a:solidFill>
                  <a:prstClr val="white"/>
                </a:solidFill>
                <a:effectLst/>
                <a:uLnTx/>
                <a:uFillTx/>
                <a:latin typeface="Calibri" panose="020F0502020204030204"/>
                <a:ea typeface="+mn-ea"/>
                <a:cs typeface="+mn-cs"/>
              </a:rPr>
              <a:t>Care is delivered in safe and appropriate settings supported by innovative digital solutions</a:t>
            </a:r>
          </a:p>
        </p:txBody>
      </p:sp>
      <p:pic>
        <p:nvPicPr>
          <p:cNvPr id="4" name="Picture 3">
            <a:extLst>
              <a:ext uri="{FF2B5EF4-FFF2-40B4-BE49-F238E27FC236}">
                <a16:creationId xmlns:a16="http://schemas.microsoft.com/office/drawing/2014/main" id="{5F10C4E2-06DA-296C-87A6-313F78959603}"/>
              </a:ext>
            </a:extLst>
          </p:cNvPr>
          <p:cNvPicPr>
            <a:picLocks noChangeAspect="1"/>
          </p:cNvPicPr>
          <p:nvPr/>
        </p:nvPicPr>
        <p:blipFill>
          <a:blip r:embed="rId2"/>
          <a:stretch>
            <a:fillRect/>
          </a:stretch>
        </p:blipFill>
        <p:spPr>
          <a:xfrm>
            <a:off x="720428" y="970586"/>
            <a:ext cx="18664832" cy="9368178"/>
          </a:xfrm>
          <a:prstGeom prst="rect">
            <a:avLst/>
          </a:prstGeom>
        </p:spPr>
      </p:pic>
    </p:spTree>
    <p:extLst>
      <p:ext uri="{BB962C8B-B14F-4D97-AF65-F5344CB8AC3E}">
        <p14:creationId xmlns:p14="http://schemas.microsoft.com/office/powerpoint/2010/main" val="17075811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EB155-E65C-DFC9-8F03-3D4ABD7B2B5D}"/>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7A87F935-2C81-72A2-B306-EA798C05C713}"/>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C2CAA767-E337-37D7-2864-3DAA54D6B1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59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2DC56F2-C28C-4C58-2956-9DA0D50F3A1C}"/>
              </a:ext>
            </a:extLst>
          </p:cNvPr>
          <p:cNvSpPr txBox="1"/>
          <p:nvPr/>
        </p:nvSpPr>
        <p:spPr>
          <a:xfrm>
            <a:off x="0" y="-14068"/>
            <a:ext cx="20105688" cy="584775"/>
          </a:xfrm>
          <a:prstGeom prst="rect">
            <a:avLst/>
          </a:prstGeom>
          <a:solidFill>
            <a:srgbClr val="F8CD47"/>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The Health </a:t>
            </a:r>
            <a:r>
              <a:rPr lang="en-GB" sz="3200" b="1" dirty="0">
                <a:solidFill>
                  <a:prstClr val="white"/>
                </a:solidFill>
                <a:latin typeface="Calibri" panose="020F0502020204030204"/>
              </a:rPr>
              <a:t>B</a:t>
            </a:r>
            <a:r>
              <a:rPr kumimoji="0" lang="en-GB" sz="3200" b="1" i="0" u="none" strike="noStrike" kern="1200" cap="none" spc="0" normalizeH="0" baseline="0" noProof="0" dirty="0" err="1">
                <a:ln>
                  <a:noFill/>
                </a:ln>
                <a:solidFill>
                  <a:prstClr val="white"/>
                </a:solidFill>
                <a:effectLst/>
                <a:uLnTx/>
                <a:uFillTx/>
                <a:latin typeface="Calibri" panose="020F0502020204030204"/>
                <a:ea typeface="+mn-ea"/>
                <a:cs typeface="+mn-cs"/>
              </a:rPr>
              <a:t>oard</a:t>
            </a: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 is a great place to work where staff feel valued and work together towards a common goal</a:t>
            </a:r>
          </a:p>
        </p:txBody>
      </p:sp>
      <p:pic>
        <p:nvPicPr>
          <p:cNvPr id="6" name="Picture 5">
            <a:extLst>
              <a:ext uri="{FF2B5EF4-FFF2-40B4-BE49-F238E27FC236}">
                <a16:creationId xmlns:a16="http://schemas.microsoft.com/office/drawing/2014/main" id="{66ED6163-F7F2-D01B-8861-EC89E39085A3}"/>
              </a:ext>
            </a:extLst>
          </p:cNvPr>
          <p:cNvPicPr>
            <a:picLocks noChangeAspect="1"/>
          </p:cNvPicPr>
          <p:nvPr/>
        </p:nvPicPr>
        <p:blipFill>
          <a:blip r:embed="rId3"/>
          <a:stretch>
            <a:fillRect/>
          </a:stretch>
        </p:blipFill>
        <p:spPr>
          <a:xfrm>
            <a:off x="1137445" y="880149"/>
            <a:ext cx="16154400" cy="1381190"/>
          </a:xfrm>
          <a:prstGeom prst="rect">
            <a:avLst/>
          </a:prstGeom>
        </p:spPr>
      </p:pic>
      <p:cxnSp>
        <p:nvCxnSpPr>
          <p:cNvPr id="11" name="Straight Connector 10">
            <a:extLst>
              <a:ext uri="{FF2B5EF4-FFF2-40B4-BE49-F238E27FC236}">
                <a16:creationId xmlns:a16="http://schemas.microsoft.com/office/drawing/2014/main" id="{11E4805E-EAA8-818F-7FD7-CEE1C6E1FCEA}"/>
              </a:ext>
            </a:extLst>
          </p:cNvPr>
          <p:cNvCxnSpPr/>
          <p:nvPr/>
        </p:nvCxnSpPr>
        <p:spPr>
          <a:xfrm>
            <a:off x="0" y="8778875"/>
            <a:ext cx="20105688" cy="0"/>
          </a:xfrm>
          <a:prstGeom prst="line">
            <a:avLst/>
          </a:prstGeom>
          <a:ln w="57150">
            <a:solidFill>
              <a:srgbClr val="F8CD47"/>
            </a:solidFill>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A639BF5E-6109-0542-4F41-22631CE87FDB}"/>
              </a:ext>
            </a:extLst>
          </p:cNvPr>
          <p:cNvSpPr txBox="1"/>
          <p:nvPr/>
        </p:nvSpPr>
        <p:spPr>
          <a:xfrm>
            <a:off x="261144" y="8855075"/>
            <a:ext cx="19583400"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8CD47"/>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Performance against the performance and development review compliance has improved March 2026 to 76.34% from 75.79% in February 2026. Performance is currently below the Welsh Government target of 85%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Compliance with the 85% Welsh Government target has been maintained over the last year with regards to staff completing mandatory training. Performance has deteriorated slightly to 88.17% in March from 88.39% in February 2026. </a:t>
            </a:r>
          </a:p>
        </p:txBody>
      </p:sp>
      <p:sp>
        <p:nvSpPr>
          <p:cNvPr id="5" name="Rectangle: Rounded Corners 4">
            <a:hlinkClick r:id="rId4"/>
            <a:extLst>
              <a:ext uri="{FF2B5EF4-FFF2-40B4-BE49-F238E27FC236}">
                <a16:creationId xmlns:a16="http://schemas.microsoft.com/office/drawing/2014/main" id="{2FCF4757-E18C-BFC4-62D2-4C7732C4B51E}"/>
              </a:ext>
            </a:extLst>
          </p:cNvPr>
          <p:cNvSpPr/>
          <p:nvPr/>
        </p:nvSpPr>
        <p:spPr>
          <a:xfrm>
            <a:off x="17313184" y="1662949"/>
            <a:ext cx="2660065" cy="762000"/>
          </a:xfrm>
          <a:prstGeom prst="roundRect">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Graphic 8" descr="Cursor with solid fill">
            <a:extLst>
              <a:ext uri="{FF2B5EF4-FFF2-40B4-BE49-F238E27FC236}">
                <a16:creationId xmlns:a16="http://schemas.microsoft.com/office/drawing/2014/main" id="{4426D6E0-D32B-871E-C511-D067712C2DD3}"/>
              </a:ext>
            </a:extLst>
          </p:cNvPr>
          <p:cNvPicPr>
            <a:picLocks noChangeAspect="1"/>
          </p:cNvPicPr>
          <p:nvPr/>
        </p:nvPicPr>
        <p:blipFill>
          <a:blip>
            <a:extLst>
              <a:ext uri="{96DAC541-7B7A-43D3-8B79-37D633B846F1}">
                <asvg:svgBlip xmlns:asvg="http://schemas.microsoft.com/office/drawing/2016/SVG/main" r:embed="rId5"/>
              </a:ext>
            </a:extLst>
          </a:blip>
          <a:stretch>
            <a:fillRect/>
          </a:stretch>
        </p:blipFill>
        <p:spPr>
          <a:xfrm>
            <a:off x="17350517" y="1586749"/>
            <a:ext cx="914400" cy="914400"/>
          </a:xfrm>
          <a:prstGeom prst="rect">
            <a:avLst/>
          </a:prstGeom>
        </p:spPr>
      </p:pic>
      <p:sp>
        <p:nvSpPr>
          <p:cNvPr id="13" name="TextBox 12">
            <a:extLst>
              <a:ext uri="{FF2B5EF4-FFF2-40B4-BE49-F238E27FC236}">
                <a16:creationId xmlns:a16="http://schemas.microsoft.com/office/drawing/2014/main" id="{E5F210F4-C107-4281-4553-A61BD67015C4}"/>
              </a:ext>
            </a:extLst>
          </p:cNvPr>
          <p:cNvSpPr txBox="1"/>
          <p:nvPr/>
        </p:nvSpPr>
        <p:spPr>
          <a:xfrm>
            <a:off x="18136828" y="1836624"/>
            <a:ext cx="1813927" cy="40011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70C0"/>
                </a:solidFill>
                <a:effectLst/>
                <a:uLnTx/>
                <a:uFillTx/>
                <a:latin typeface="Verdana" panose="020B0604030504040204" pitchFamily="34" charset="0"/>
                <a:ea typeface="Verdana" panose="020B0604030504040204" pitchFamily="34" charset="0"/>
                <a:cs typeface="+mn-cs"/>
              </a:rPr>
              <a:t>Dashboard</a:t>
            </a:r>
          </a:p>
        </p:txBody>
      </p:sp>
      <p:pic>
        <p:nvPicPr>
          <p:cNvPr id="10" name="Picture 9">
            <a:extLst>
              <a:ext uri="{FF2B5EF4-FFF2-40B4-BE49-F238E27FC236}">
                <a16:creationId xmlns:a16="http://schemas.microsoft.com/office/drawing/2014/main" id="{99023AEC-8A1C-4282-549F-C1B4A8D46DCA}"/>
              </a:ext>
            </a:extLst>
          </p:cNvPr>
          <p:cNvPicPr>
            <a:picLocks noChangeAspect="1"/>
          </p:cNvPicPr>
          <p:nvPr/>
        </p:nvPicPr>
        <p:blipFill>
          <a:blip r:embed="rId6"/>
          <a:stretch>
            <a:fillRect/>
          </a:stretch>
        </p:blipFill>
        <p:spPr>
          <a:xfrm>
            <a:off x="1139909" y="2570781"/>
            <a:ext cx="8433674" cy="5541050"/>
          </a:xfrm>
          <a:prstGeom prst="rect">
            <a:avLst/>
          </a:prstGeom>
        </p:spPr>
      </p:pic>
      <p:pic>
        <p:nvPicPr>
          <p:cNvPr id="16" name="Picture 15">
            <a:extLst>
              <a:ext uri="{FF2B5EF4-FFF2-40B4-BE49-F238E27FC236}">
                <a16:creationId xmlns:a16="http://schemas.microsoft.com/office/drawing/2014/main" id="{A6F75E1A-E328-2BE4-BAD4-7F0666504348}"/>
              </a:ext>
            </a:extLst>
          </p:cNvPr>
          <p:cNvPicPr>
            <a:picLocks noChangeAspect="1"/>
          </p:cNvPicPr>
          <p:nvPr/>
        </p:nvPicPr>
        <p:blipFill>
          <a:blip r:embed="rId7"/>
          <a:stretch>
            <a:fillRect/>
          </a:stretch>
        </p:blipFill>
        <p:spPr>
          <a:xfrm>
            <a:off x="10052844" y="2758670"/>
            <a:ext cx="8686800" cy="5353159"/>
          </a:xfrm>
          <a:prstGeom prst="rect">
            <a:avLst/>
          </a:prstGeom>
        </p:spPr>
      </p:pic>
    </p:spTree>
    <p:extLst>
      <p:ext uri="{BB962C8B-B14F-4D97-AF65-F5344CB8AC3E}">
        <p14:creationId xmlns:p14="http://schemas.microsoft.com/office/powerpoint/2010/main" val="143132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3D2020-8896-8CF0-B8E4-E9DF2246C9A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8C84C60-980E-F43E-B138-3B50683FA103}"/>
              </a:ext>
            </a:extLst>
          </p:cNvPr>
          <p:cNvSpPr txBox="1">
            <a:spLocks/>
          </p:cNvSpPr>
          <p:nvPr/>
        </p:nvSpPr>
        <p:spPr>
          <a:xfrm>
            <a:off x="1348251" y="3749675"/>
            <a:ext cx="17409186" cy="2810464"/>
          </a:xfrm>
          <a:prstGeom prst="rect">
            <a:avLst/>
          </a:prstGeom>
        </p:spPr>
        <p:txBody>
          <a:bodyPr/>
          <a:lstStyle>
            <a:lvl1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216000" indent="-216000" algn="l" defTabSz="914400" rtl="0" eaLnBrk="1" latinLnBrk="0" hangingPunct="1">
              <a:lnSpc>
                <a:spcPct val="100000"/>
              </a:lnSpc>
              <a:spcBef>
                <a:spcPts val="0"/>
              </a:spcBef>
              <a:spcAft>
                <a:spcPts val="1800"/>
              </a:spcAft>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0" indent="0" algn="l" defTabSz="914400" rtl="0" eaLnBrk="1" latinLnBrk="0" hangingPunct="1">
              <a:lnSpc>
                <a:spcPct val="100000"/>
              </a:lnSpc>
              <a:spcBef>
                <a:spcPts val="0"/>
              </a:spcBef>
              <a:spcAft>
                <a:spcPts val="1800"/>
              </a:spcAft>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3pPr>
            <a:lvl4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4pPr>
            <a:lvl5pPr marL="0" indent="0" algn="l" defTabSz="914400" rtl="0" eaLnBrk="1" latinLnBrk="0" hangingPunct="1">
              <a:lnSpc>
                <a:spcPct val="100000"/>
              </a:lnSpc>
              <a:spcBef>
                <a:spcPts val="0"/>
              </a:spcBef>
              <a:spcAft>
                <a:spcPts val="180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sz="4400" b="1" dirty="0">
                <a:latin typeface="Verdana" panose="020B0604030504040204" pitchFamily="34" charset="0"/>
                <a:ea typeface="Verdana" panose="020B0604030504040204" pitchFamily="34" charset="0"/>
              </a:rPr>
              <a:t>Section 2: </a:t>
            </a:r>
          </a:p>
          <a:p>
            <a:pPr algn="ctr"/>
            <a:r>
              <a:rPr lang="en-GB" sz="4400" dirty="0">
                <a:latin typeface="Verdana" panose="020B0604030504040204" pitchFamily="34" charset="0"/>
                <a:ea typeface="Verdana" panose="020B0604030504040204" pitchFamily="34" charset="0"/>
              </a:rPr>
              <a:t>Summary of the performance against the Health Boards Strategic Objectives</a:t>
            </a:r>
          </a:p>
          <a:p>
            <a:endParaRPr lang="en-GB" dirty="0"/>
          </a:p>
        </p:txBody>
      </p:sp>
    </p:spTree>
    <p:extLst>
      <p:ext uri="{BB962C8B-B14F-4D97-AF65-F5344CB8AC3E}">
        <p14:creationId xmlns:p14="http://schemas.microsoft.com/office/powerpoint/2010/main" val="369585953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698FD-3C51-2018-155C-C0C614F40042}"/>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1F740F9C-3DDF-B6A0-2EC2-2774C4BB18CB}"/>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7F07F319-85E0-A158-C75C-A475FC62F050}"/>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60</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252AEF5F-A6CA-6CEB-BB19-B79E6E1CCFB3}"/>
              </a:ext>
            </a:extLst>
          </p:cNvPr>
          <p:cNvSpPr txBox="1"/>
          <p:nvPr/>
        </p:nvSpPr>
        <p:spPr>
          <a:xfrm>
            <a:off x="0" y="-14068"/>
            <a:ext cx="20105688" cy="584775"/>
          </a:xfrm>
          <a:prstGeom prst="rect">
            <a:avLst/>
          </a:prstGeom>
          <a:solidFill>
            <a:srgbClr val="F8CD47"/>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Workforce Sickness</a:t>
            </a:r>
          </a:p>
        </p:txBody>
      </p:sp>
      <p:graphicFrame>
        <p:nvGraphicFramePr>
          <p:cNvPr id="7" name="Table 6">
            <a:extLst>
              <a:ext uri="{FF2B5EF4-FFF2-40B4-BE49-F238E27FC236}">
                <a16:creationId xmlns:a16="http://schemas.microsoft.com/office/drawing/2014/main" id="{4A9E5104-4E0E-F52D-7E83-EFB3BAB2B07C}"/>
              </a:ext>
            </a:extLst>
          </p:cNvPr>
          <p:cNvGraphicFramePr>
            <a:graphicFrameLocks noGrp="1"/>
          </p:cNvGraphicFramePr>
          <p:nvPr>
            <p:extLst>
              <p:ext uri="{D42A27DB-BD31-4B8C-83A1-F6EECF244321}">
                <p14:modId xmlns:p14="http://schemas.microsoft.com/office/powerpoint/2010/main" val="2485428407"/>
              </p:ext>
            </p:extLst>
          </p:nvPr>
        </p:nvGraphicFramePr>
        <p:xfrm>
          <a:off x="11381874" y="1379157"/>
          <a:ext cx="8189953" cy="6125710"/>
        </p:xfrm>
        <a:graphic>
          <a:graphicData uri="http://schemas.openxmlformats.org/drawingml/2006/table">
            <a:tbl>
              <a:tblPr>
                <a:tableStyleId>{5C22544A-7EE6-4342-B048-85BDC9FD1C3A}</a:tableStyleId>
              </a:tblPr>
              <a:tblGrid>
                <a:gridCol w="3743979">
                  <a:extLst>
                    <a:ext uri="{9D8B030D-6E8A-4147-A177-3AD203B41FA5}">
                      <a16:colId xmlns:a16="http://schemas.microsoft.com/office/drawing/2014/main" val="3451840703"/>
                    </a:ext>
                  </a:extLst>
                </a:gridCol>
                <a:gridCol w="2417986">
                  <a:extLst>
                    <a:ext uri="{9D8B030D-6E8A-4147-A177-3AD203B41FA5}">
                      <a16:colId xmlns:a16="http://schemas.microsoft.com/office/drawing/2014/main" val="1259278205"/>
                    </a:ext>
                  </a:extLst>
                </a:gridCol>
                <a:gridCol w="2027988">
                  <a:extLst>
                    <a:ext uri="{9D8B030D-6E8A-4147-A177-3AD203B41FA5}">
                      <a16:colId xmlns:a16="http://schemas.microsoft.com/office/drawing/2014/main" val="3959696456"/>
                    </a:ext>
                  </a:extLst>
                </a:gridCol>
              </a:tblGrid>
              <a:tr h="406872">
                <a:tc gridSpan="3">
                  <a:txBody>
                    <a:bodyPr/>
                    <a:lstStyle/>
                    <a:p>
                      <a:pPr algn="ctr" fontAlgn="b"/>
                      <a:r>
                        <a:rPr lang="en-GB" sz="2400" b="1" u="none" strike="noStrike" dirty="0">
                          <a:effectLst/>
                          <a:latin typeface="Verrdana"/>
                        </a:rPr>
                        <a:t>February 2025</a:t>
                      </a:r>
                      <a:endParaRPr lang="en-GB" sz="2400" b="1" i="0" u="none" strike="noStrike" dirty="0">
                        <a:solidFill>
                          <a:srgbClr val="000000"/>
                        </a:solidFill>
                        <a:effectLst/>
                        <a:latin typeface="Verrdana"/>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CD47"/>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73799814"/>
                  </a:ext>
                </a:extLst>
              </a:tr>
              <a:tr h="406872">
                <a:tc>
                  <a:txBody>
                    <a:bodyPr/>
                    <a:lstStyle/>
                    <a:p>
                      <a:pPr algn="ctr" fontAlgn="ctr"/>
                      <a:r>
                        <a:rPr lang="en-GB" sz="2400" b="1" u="none" strike="noStrike" dirty="0">
                          <a:effectLst/>
                          <a:latin typeface="Verrdana"/>
                        </a:rPr>
                        <a:t>Reason</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a:effectLst/>
                          <a:latin typeface="Verrdana"/>
                        </a:rPr>
                        <a:t>FTE Days Lost</a:t>
                      </a:r>
                      <a:endParaRPr lang="en-GB" sz="2400" b="1" i="0" u="none" strike="noStrike">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2400" b="1" u="none" strike="noStrike" dirty="0">
                          <a:effectLst/>
                          <a:latin typeface="Verrdana"/>
                        </a:rPr>
                        <a:t>%</a:t>
                      </a:r>
                      <a:endParaRPr lang="en-GB" sz="2400" b="1" i="0" u="none" strike="noStrike" dirty="0">
                        <a:solidFill>
                          <a:srgbClr val="000000"/>
                        </a:solidFill>
                        <a:effectLst/>
                        <a:latin typeface="Verrdana"/>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6538334"/>
                  </a:ext>
                </a:extLst>
              </a:tr>
              <a:tr h="1097168">
                <a:tc>
                  <a:txBody>
                    <a:bodyPr/>
                    <a:lstStyle/>
                    <a:p>
                      <a:pPr algn="l" fontAlgn="ctr">
                        <a:buNone/>
                      </a:pPr>
                      <a:r>
                        <a:rPr lang="en-GB" sz="2000" b="0" i="0" u="none" strike="noStrike">
                          <a:solidFill>
                            <a:srgbClr val="000000"/>
                          </a:solidFill>
                          <a:effectLst/>
                          <a:latin typeface="Arial" panose="020B0604020202020204" pitchFamily="34" charset="0"/>
                        </a:rPr>
                        <a:t>Anxiety/Stress/Depression/Other psychiatric illnesses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11,021.99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39.2%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6652721"/>
                  </a:ext>
                </a:extLst>
              </a:tr>
              <a:tr h="923294">
                <a:tc>
                  <a:txBody>
                    <a:bodyPr/>
                    <a:lstStyle/>
                    <a:p>
                      <a:pPr marL="0" marR="0" lvl="0" indent="0" algn="l" defTabSz="1507937" rtl="0" eaLnBrk="1" fontAlgn="ctr" latinLnBrk="0" hangingPunct="1">
                        <a:lnSpc>
                          <a:spcPct val="100000"/>
                        </a:lnSpc>
                        <a:spcBef>
                          <a:spcPts val="0"/>
                        </a:spcBef>
                        <a:spcAft>
                          <a:spcPts val="0"/>
                        </a:spcAft>
                        <a:buClrTx/>
                        <a:buSzTx/>
                        <a:buFontTx/>
                        <a:buNone/>
                        <a:tabLst/>
                        <a:defRPr/>
                      </a:pPr>
                      <a:r>
                        <a:rPr lang="en-GB" sz="2000" b="0" i="0" u="none" strike="noStrike" dirty="0">
                          <a:solidFill>
                            <a:srgbClr val="000000"/>
                          </a:solidFill>
                          <a:effectLst/>
                          <a:latin typeface="Arial" panose="020B0604020202020204" pitchFamily="34" charset="0"/>
                        </a:rPr>
                        <a:t>Other musculoskeletal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2,805.48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0659805"/>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Cold, Cough, Flu – Influenza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1,981.45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7.0%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7282197"/>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Gastrointestinal problems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1,817.68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a:solidFill>
                            <a:srgbClr val="000000"/>
                          </a:solidFill>
                          <a:effectLst/>
                          <a:latin typeface="Verdana" panose="020B0604030504040204" pitchFamily="34" charset="0"/>
                          <a:ea typeface="Verdana" panose="020B0604030504040204" pitchFamily="34"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633533"/>
                  </a:ext>
                </a:extLst>
              </a:tr>
              <a:tr h="1097168">
                <a:tc>
                  <a:txBody>
                    <a:bodyPr/>
                    <a:lstStyle/>
                    <a:p>
                      <a:pPr algn="l" fontAlgn="ctr">
                        <a:buNone/>
                      </a:pPr>
                      <a:r>
                        <a:rPr lang="en-GB" sz="2000" b="0" i="0" u="none" strike="noStrike" dirty="0">
                          <a:solidFill>
                            <a:srgbClr val="000000"/>
                          </a:solidFill>
                          <a:effectLst/>
                          <a:latin typeface="Arial" panose="020B0604020202020204" pitchFamily="34" charset="0"/>
                        </a:rPr>
                        <a:t>Other known causes - not elsewhere classified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Verdana" panose="020B0604030504040204" pitchFamily="34" charset="0"/>
                          <a:ea typeface="Verdana" panose="020B0604030504040204" pitchFamily="34" charset="0"/>
                        </a:rPr>
                        <a:t>1,422.39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buNone/>
                      </a:pPr>
                      <a:r>
                        <a:rPr lang="en-GB" sz="2000" b="0" i="0" u="none" strike="noStrike" dirty="0">
                          <a:solidFill>
                            <a:srgbClr val="000000"/>
                          </a:solidFill>
                          <a:effectLst/>
                          <a:latin typeface="Verdana" panose="020B0604030504040204" pitchFamily="34" charset="0"/>
                          <a:ea typeface="Verdana" panose="020B0604030504040204" pitchFamily="34"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4841088"/>
                  </a:ext>
                </a:extLst>
              </a:tr>
            </a:tbl>
          </a:graphicData>
        </a:graphic>
      </p:graphicFrame>
      <p:cxnSp>
        <p:nvCxnSpPr>
          <p:cNvPr id="9" name="Straight Connector 8">
            <a:extLst>
              <a:ext uri="{FF2B5EF4-FFF2-40B4-BE49-F238E27FC236}">
                <a16:creationId xmlns:a16="http://schemas.microsoft.com/office/drawing/2014/main" id="{5645F95F-CD60-A125-5079-44F77B49F172}"/>
              </a:ext>
            </a:extLst>
          </p:cNvPr>
          <p:cNvCxnSpPr/>
          <p:nvPr/>
        </p:nvCxnSpPr>
        <p:spPr>
          <a:xfrm>
            <a:off x="0" y="8321675"/>
            <a:ext cx="20105688" cy="0"/>
          </a:xfrm>
          <a:prstGeom prst="line">
            <a:avLst/>
          </a:prstGeom>
          <a:ln w="38100">
            <a:solidFill>
              <a:srgbClr val="F8CD47"/>
            </a:solidFill>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9303F272-3A96-B1A5-F7DB-CD3DE6DDD98E}"/>
              </a:ext>
            </a:extLst>
          </p:cNvPr>
          <p:cNvSpPr txBox="1"/>
          <p:nvPr/>
        </p:nvSpPr>
        <p:spPr>
          <a:xfrm>
            <a:off x="261144" y="8503004"/>
            <a:ext cx="19583400"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8CD47"/>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a:t>
            </a: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in-month workforce sickness rates have reduced slightly in March 2026 to 7.04% from 7.20% in February</a:t>
            </a:r>
            <a:r>
              <a:rPr lang="en-GB" sz="2400" dirty="0">
                <a:latin typeface="Verdana" panose="020B0604030504040204" pitchFamily="34" charset="0"/>
                <a:ea typeface="Verdana" panose="020B0604030504040204" pitchFamily="34" charset="0"/>
              </a:rPr>
              <a:t>y</a:t>
            </a: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 2026</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The 12-month rolling rate increased slightly in March 2026, reporting 7.25% compared to 7.21% in February 2026.</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Anxiety/Stress/Depression/Other psychiatric illnesses has remained the top reason for sickness absence over the last year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mn-cs"/>
              </a:rPr>
              <a:t>Detailed pieces of work are being undertaken within the service groups to address large areas of sickness with workforce colleagues</a:t>
            </a:r>
            <a:endParaRPr kumimoji="0" lang="en-GB" sz="2400" b="0" i="0" u="none" strike="noStrike" kern="1200" cap="none" spc="0" normalizeH="0" baseline="0" noProof="0" dirty="0">
              <a:ln>
                <a:noFill/>
              </a:ln>
              <a:effectLst/>
              <a:uLnTx/>
              <a:uFillTx/>
              <a:latin typeface="Arial" panose="020B0604020202020204" pitchFamily="34" charset="0"/>
              <a:ea typeface="+mn-ea"/>
              <a:cs typeface="+mn-cs"/>
            </a:endParaRPr>
          </a:p>
        </p:txBody>
      </p:sp>
      <p:pic>
        <p:nvPicPr>
          <p:cNvPr id="8" name="Picture 7">
            <a:extLst>
              <a:ext uri="{FF2B5EF4-FFF2-40B4-BE49-F238E27FC236}">
                <a16:creationId xmlns:a16="http://schemas.microsoft.com/office/drawing/2014/main" id="{01EFC4D0-F656-20A4-5924-EB81B9C565BC}"/>
              </a:ext>
            </a:extLst>
          </p:cNvPr>
          <p:cNvPicPr>
            <a:picLocks noChangeAspect="1"/>
          </p:cNvPicPr>
          <p:nvPr/>
        </p:nvPicPr>
        <p:blipFill>
          <a:blip r:embed="rId3"/>
          <a:stretch>
            <a:fillRect/>
          </a:stretch>
        </p:blipFill>
        <p:spPr>
          <a:xfrm>
            <a:off x="1289844" y="1323389"/>
            <a:ext cx="8991600" cy="6042521"/>
          </a:xfrm>
          <a:prstGeom prst="rect">
            <a:avLst/>
          </a:prstGeom>
        </p:spPr>
      </p:pic>
    </p:spTree>
    <p:extLst>
      <p:ext uri="{BB962C8B-B14F-4D97-AF65-F5344CB8AC3E}">
        <p14:creationId xmlns:p14="http://schemas.microsoft.com/office/powerpoint/2010/main" val="40267809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586B87-CC82-8E07-7C4C-33E05C3DDBB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2067891-525D-73EC-0A53-EA52E75BDD0B}"/>
              </a:ext>
            </a:extLst>
          </p:cNvPr>
          <p:cNvSpPr txBox="1"/>
          <p:nvPr/>
        </p:nvSpPr>
        <p:spPr>
          <a:xfrm>
            <a:off x="0" y="0"/>
            <a:ext cx="20105688" cy="549061"/>
          </a:xfrm>
          <a:prstGeom prst="rect">
            <a:avLst/>
          </a:prstGeom>
          <a:solidFill>
            <a:srgbClr val="7030A0"/>
          </a:solidFill>
        </p:spPr>
        <p:txBody>
          <a:bodyPr wrap="square" rtlCol="0">
            <a:spAutoFit/>
          </a:bodyPr>
          <a:lstStyle/>
          <a:p>
            <a:pPr lvl="0" algn="ctr">
              <a:spcAft>
                <a:spcPts val="989"/>
              </a:spcAft>
              <a:defRPr/>
            </a:pPr>
            <a:r>
              <a:rPr lang="en-GB" sz="2968" b="1" dirty="0">
                <a:solidFill>
                  <a:prstClr val="white"/>
                </a:solidFill>
                <a:latin typeface="Aptos Black" panose="020F0502020204030204" pitchFamily="34" charset="0"/>
              </a:rPr>
              <a:t>Oversight &amp; Escalation Update (</a:t>
            </a: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Finance</a:t>
            </a:r>
          </a:p>
        </p:txBody>
      </p:sp>
      <p:sp>
        <p:nvSpPr>
          <p:cNvPr id="4" name="TextBox 3">
            <a:extLst>
              <a:ext uri="{FF2B5EF4-FFF2-40B4-BE49-F238E27FC236}">
                <a16:creationId xmlns:a16="http://schemas.microsoft.com/office/drawing/2014/main" id="{EE206FC8-F1A0-37EC-044B-C4B092526E86}"/>
              </a:ext>
            </a:extLst>
          </p:cNvPr>
          <p:cNvSpPr txBox="1"/>
          <p:nvPr/>
        </p:nvSpPr>
        <p:spPr>
          <a:xfrm>
            <a:off x="1232694" y="4586722"/>
            <a:ext cx="17640300" cy="213590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4000" dirty="0">
                <a:solidFill>
                  <a:prstClr val="black"/>
                </a:solidFill>
                <a:latin typeface="Verdana" panose="020B0604030504040204" pitchFamily="34" charset="0"/>
                <a:cs typeface="Arial" panose="020B0604020202020204" pitchFamily="34" charset="0"/>
              </a:rPr>
              <a:t>The end of Year financial position was not available at the time of publication, slides to be updated when the information is available.</a:t>
            </a:r>
            <a:endParaRPr kumimoji="0" lang="en-GB" sz="4000" b="0" i="0" u="none" strike="noStrike" kern="1200" cap="none" spc="0" normalizeH="0" baseline="0" noProof="0" dirty="0">
              <a:ln>
                <a:noFill/>
              </a:ln>
              <a:solidFill>
                <a:prstClr val="black"/>
              </a:solidFill>
              <a:effectLst/>
              <a:uLnTx/>
              <a:uFillTx/>
              <a:latin typeface="Verdana" panose="020B0604030504040204" pitchFamily="34" charset="0"/>
              <a:ea typeface="+mn-ea"/>
              <a:cs typeface="Arial" panose="020B0604020202020204" pitchFamily="34"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Times New Roman" panose="02020603050405020304" pitchFamily="18" charset="0"/>
                <a:cs typeface="Arial" panose="020B0604020202020204" pitchFamily="34" charset="0"/>
              </a:rPr>
              <a:t> </a:t>
            </a: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kumimoji="0" lang="en-GB"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39648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2C12E4D5-1D48-9C67-5942-E8A46DE4732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C0910AF3-F559-4045-37FF-AD1802F81C95}"/>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1CD92407-7FD0-3EB4-93D8-37BC118AE0F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62</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DC92CB8-5693-1231-2DEC-28AF3FD52DBF}"/>
              </a:ext>
            </a:extLst>
          </p:cNvPr>
          <p:cNvSpPr txBox="1"/>
          <p:nvPr/>
        </p:nvSpPr>
        <p:spPr>
          <a:xfrm>
            <a:off x="0" y="-14068"/>
            <a:ext cx="20105688" cy="584775"/>
          </a:xfrm>
          <a:prstGeom prst="rect">
            <a:avLst/>
          </a:prstGeom>
          <a:solidFill>
            <a:srgbClr val="00BC62"/>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The Health </a:t>
            </a:r>
            <a:r>
              <a:rPr lang="en-GB" sz="3200" b="1" dirty="0">
                <a:solidFill>
                  <a:prstClr val="white"/>
                </a:solidFill>
                <a:latin typeface="Calibri" panose="020F0502020204030204"/>
              </a:rPr>
              <a:t>B</a:t>
            </a:r>
            <a:r>
              <a:rPr kumimoji="0" lang="en-GB" sz="3200" b="1" i="0" u="none" strike="noStrike" kern="1200" cap="none" spc="0" normalizeH="0" baseline="0" noProof="0" dirty="0" err="1">
                <a:ln>
                  <a:noFill/>
                </a:ln>
                <a:solidFill>
                  <a:prstClr val="white"/>
                </a:solidFill>
                <a:effectLst/>
                <a:uLnTx/>
                <a:uFillTx/>
                <a:latin typeface="Calibri" panose="020F0502020204030204"/>
                <a:ea typeface="+mn-ea"/>
                <a:cs typeface="+mn-cs"/>
              </a:rPr>
              <a:t>oard</a:t>
            </a: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 is a resilient, financially sustainable and responsible organisation</a:t>
            </a:r>
          </a:p>
        </p:txBody>
      </p:sp>
      <p:sp>
        <p:nvSpPr>
          <p:cNvPr id="7" name="TextBox 6">
            <a:extLst>
              <a:ext uri="{FF2B5EF4-FFF2-40B4-BE49-F238E27FC236}">
                <a16:creationId xmlns:a16="http://schemas.microsoft.com/office/drawing/2014/main" id="{2C9EAC37-1526-8FE5-120E-5A28491E07AE}"/>
              </a:ext>
            </a:extLst>
          </p:cNvPr>
          <p:cNvSpPr txBox="1"/>
          <p:nvPr/>
        </p:nvSpPr>
        <p:spPr>
          <a:xfrm>
            <a:off x="10518637" y="2896385"/>
            <a:ext cx="9135408" cy="6035498"/>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Revenue Financial Position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Plan submitted at the end of March, which has not been approved reported a £58.7m deficit with a requirement to deliver £55.4m of savings. The Control Total for the Health Board set by Welsh Government remains £17.1m.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In Month 11 there is an in-month underspend of (£0.1m) which is £5.0m below the planned deficit of £4.9m for the month.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YTD overspend is £57.3m. This is £3.5m above the planned deficit of £53.8m.</a:t>
            </a:r>
          </a:p>
        </p:txBody>
      </p:sp>
      <p:pic>
        <p:nvPicPr>
          <p:cNvPr id="12" name="Picture 11">
            <a:extLst>
              <a:ext uri="{FF2B5EF4-FFF2-40B4-BE49-F238E27FC236}">
                <a16:creationId xmlns:a16="http://schemas.microsoft.com/office/drawing/2014/main" id="{0950BABD-277F-5FC4-AC69-9252667144C3}"/>
              </a:ext>
            </a:extLst>
          </p:cNvPr>
          <p:cNvPicPr>
            <a:picLocks noChangeAspect="1"/>
          </p:cNvPicPr>
          <p:nvPr/>
        </p:nvPicPr>
        <p:blipFill>
          <a:blip r:embed="rId2"/>
          <a:stretch>
            <a:fillRect/>
          </a:stretch>
        </p:blipFill>
        <p:spPr>
          <a:xfrm>
            <a:off x="1975644" y="772162"/>
            <a:ext cx="16677951" cy="1644970"/>
          </a:xfrm>
          <a:prstGeom prst="rect">
            <a:avLst/>
          </a:prstGeom>
        </p:spPr>
      </p:pic>
      <p:pic>
        <p:nvPicPr>
          <p:cNvPr id="5" name="Picture 4">
            <a:extLst>
              <a:ext uri="{FF2B5EF4-FFF2-40B4-BE49-F238E27FC236}">
                <a16:creationId xmlns:a16="http://schemas.microsoft.com/office/drawing/2014/main" id="{36A0D612-BCB0-D39E-4204-F9153497F87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244" y="2896385"/>
            <a:ext cx="8906808" cy="7448059"/>
          </a:xfrm>
          <a:prstGeom prst="rect">
            <a:avLst/>
          </a:prstGeom>
          <a:noFill/>
        </p:spPr>
      </p:pic>
    </p:spTree>
    <p:extLst>
      <p:ext uri="{BB962C8B-B14F-4D97-AF65-F5344CB8AC3E}">
        <p14:creationId xmlns:p14="http://schemas.microsoft.com/office/powerpoint/2010/main" val="248365053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54B667B-E5E9-3B9C-68CF-776C739AA31B}"/>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EDA4F374-36BE-3BFA-79DB-C91B328908B0}"/>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74A8BFC9-17C1-C406-AC83-AF5B5FF3D076}"/>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63</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2B7DDD48-F67B-7A8B-3D30-2C9CCE12563E}"/>
              </a:ext>
            </a:extLst>
          </p:cNvPr>
          <p:cNvSpPr txBox="1"/>
          <p:nvPr/>
        </p:nvSpPr>
        <p:spPr>
          <a:xfrm>
            <a:off x="0" y="-14068"/>
            <a:ext cx="20105688" cy="584775"/>
          </a:xfrm>
          <a:prstGeom prst="rect">
            <a:avLst/>
          </a:prstGeom>
          <a:solidFill>
            <a:srgbClr val="00BC62"/>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The Health Board is a resilient, financially sustainable and responsible organisation</a:t>
            </a:r>
          </a:p>
        </p:txBody>
      </p:sp>
      <p:sp>
        <p:nvSpPr>
          <p:cNvPr id="7" name="TextBox 6">
            <a:extLst>
              <a:ext uri="{FF2B5EF4-FFF2-40B4-BE49-F238E27FC236}">
                <a16:creationId xmlns:a16="http://schemas.microsoft.com/office/drawing/2014/main" id="{5DE0C3A3-F33F-B383-5E39-CAA48534DEE4}"/>
              </a:ext>
            </a:extLst>
          </p:cNvPr>
          <p:cNvSpPr txBox="1"/>
          <p:nvPr/>
        </p:nvSpPr>
        <p:spPr>
          <a:xfrm>
            <a:off x="10107414" y="6219562"/>
            <a:ext cx="9650442" cy="3527119"/>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Percentage of non-NHS invoices paid within 30 days of receipt of goods or valid invoice</a:t>
            </a:r>
            <a:endPar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PSPP was achieved in month at 96.85% vs a target of 95%. (Cumulatively we remain above the target at 96.42%).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There still remains issues with delays in receipting of invoices which is affecting the achievement of PSPP.</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
        <p:nvSpPr>
          <p:cNvPr id="9" name="TextBox 8">
            <a:extLst>
              <a:ext uri="{FF2B5EF4-FFF2-40B4-BE49-F238E27FC236}">
                <a16:creationId xmlns:a16="http://schemas.microsoft.com/office/drawing/2014/main" id="{14E40996-51C6-1641-5AEA-CC7923FE3F74}"/>
              </a:ext>
            </a:extLst>
          </p:cNvPr>
          <p:cNvSpPr txBox="1"/>
          <p:nvPr/>
        </p:nvSpPr>
        <p:spPr>
          <a:xfrm>
            <a:off x="10140071" y="1090680"/>
            <a:ext cx="9705012" cy="3876446"/>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26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Workforce Spend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pay budgets are underspent by £1.4m in Month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Variable pay is £0.969m lower in February 2026 (£4.353m vs £5.322m) when compared to the same period last year.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biggest spends are attributable to ADH, Bank and Agency which make up 83% of the total variable pay spend.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cxnSp>
        <p:nvCxnSpPr>
          <p:cNvPr id="11" name="Straight Connector 10">
            <a:extLst>
              <a:ext uri="{FF2B5EF4-FFF2-40B4-BE49-F238E27FC236}">
                <a16:creationId xmlns:a16="http://schemas.microsoft.com/office/drawing/2014/main" id="{C5BEE361-55ED-0D5E-F01C-ABAAB4BF3FD3}"/>
              </a:ext>
            </a:extLst>
          </p:cNvPr>
          <p:cNvCxnSpPr/>
          <p:nvPr/>
        </p:nvCxnSpPr>
        <p:spPr>
          <a:xfrm>
            <a:off x="0" y="59594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061535BB-B5DA-1E80-0D9E-04503C367BF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732" y="913182"/>
            <a:ext cx="9289957" cy="4741491"/>
          </a:xfrm>
          <a:prstGeom prst="rect">
            <a:avLst/>
          </a:prstGeom>
          <a:noFill/>
        </p:spPr>
      </p:pic>
      <p:pic>
        <p:nvPicPr>
          <p:cNvPr id="10" name="Picture 9">
            <a:extLst>
              <a:ext uri="{FF2B5EF4-FFF2-40B4-BE49-F238E27FC236}">
                <a16:creationId xmlns:a16="http://schemas.microsoft.com/office/drawing/2014/main" id="{404819F0-B2A8-4223-9797-F5999A48DE0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6732" y="6344552"/>
            <a:ext cx="9289957" cy="4698888"/>
          </a:xfrm>
          <a:prstGeom prst="rect">
            <a:avLst/>
          </a:prstGeom>
          <a:noFill/>
        </p:spPr>
      </p:pic>
    </p:spTree>
    <p:extLst>
      <p:ext uri="{BB962C8B-B14F-4D97-AF65-F5344CB8AC3E}">
        <p14:creationId xmlns:p14="http://schemas.microsoft.com/office/powerpoint/2010/main" val="29313441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921400C-69A9-532A-30D4-6495A218D915}"/>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52AEC31B-737A-7632-CFE9-141A9E2BCCD8}"/>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F7E259E-32B6-4B99-03C7-A2F97630E532}"/>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64</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72306FBF-8A0C-C6F1-AA0C-B171315AB502}"/>
              </a:ext>
            </a:extLst>
          </p:cNvPr>
          <p:cNvSpPr txBox="1"/>
          <p:nvPr/>
        </p:nvSpPr>
        <p:spPr>
          <a:xfrm>
            <a:off x="0" y="-14068"/>
            <a:ext cx="20105688" cy="584775"/>
          </a:xfrm>
          <a:prstGeom prst="rect">
            <a:avLst/>
          </a:prstGeom>
          <a:solidFill>
            <a:srgbClr val="00BC62"/>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The Health Board is a resilient, financially sustainable and responsible organisation</a:t>
            </a:r>
          </a:p>
        </p:txBody>
      </p:sp>
      <p:sp>
        <p:nvSpPr>
          <p:cNvPr id="7" name="TextBox 6">
            <a:extLst>
              <a:ext uri="{FF2B5EF4-FFF2-40B4-BE49-F238E27FC236}">
                <a16:creationId xmlns:a16="http://schemas.microsoft.com/office/drawing/2014/main" id="{28DEFBE6-AFDD-2289-FA82-7B5FA57F88B7}"/>
              </a:ext>
            </a:extLst>
          </p:cNvPr>
          <p:cNvSpPr txBox="1"/>
          <p:nvPr/>
        </p:nvSpPr>
        <p:spPr>
          <a:xfrm>
            <a:off x="10040757" y="953918"/>
            <a:ext cx="9579492" cy="2974660"/>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Capital Financial Position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GB" sz="18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The forecast outturn capital position is balanced.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Any All Wales Capital schemes where a high/medium risk is reported are closely monitored and discussed at the Capital Review progress meetings with Welsh Government.</a:t>
            </a:r>
            <a:endParaRPr kumimoji="0" lang="en-GB" sz="3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cxnSp>
        <p:nvCxnSpPr>
          <p:cNvPr id="8" name="Straight Connector 7">
            <a:extLst>
              <a:ext uri="{FF2B5EF4-FFF2-40B4-BE49-F238E27FC236}">
                <a16:creationId xmlns:a16="http://schemas.microsoft.com/office/drawing/2014/main" id="{7D1E2443-58B8-246D-ED28-FC11D5117F9C}"/>
              </a:ext>
            </a:extLst>
          </p:cNvPr>
          <p:cNvCxnSpPr/>
          <p:nvPr/>
        </p:nvCxnSpPr>
        <p:spPr>
          <a:xfrm>
            <a:off x="0" y="5883275"/>
            <a:ext cx="20105688" cy="0"/>
          </a:xfrm>
          <a:prstGeom prst="line">
            <a:avLst/>
          </a:prstGeom>
          <a:ln w="57150">
            <a:solidFill>
              <a:srgbClr val="00BC6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016C49-927A-F403-873F-86BD7E1CAF25}"/>
              </a:ext>
            </a:extLst>
          </p:cNvPr>
          <p:cNvSpPr txBox="1"/>
          <p:nvPr/>
        </p:nvSpPr>
        <p:spPr>
          <a:xfrm>
            <a:off x="10343928" y="6500101"/>
            <a:ext cx="8997323" cy="2102820"/>
          </a:xfrm>
          <a:prstGeom prst="rect">
            <a:avLst/>
          </a:prstGeom>
          <a:noFill/>
        </p:spPr>
        <p:txBody>
          <a:bodyPr wrap="square">
            <a:sp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Agency spend as a % of the total pay bill</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GB" sz="2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a:p>
            <a:pPr marL="342900" marR="0" lvl="0" indent="-34290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Agency spend as a total percentage of the total play bill has increased slightly in February 2026 to 1.34% from 1.3% in January 2026</a:t>
            </a:r>
            <a:r>
              <a:rPr kumimoji="0" lang="en-GB"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a:t>
            </a:r>
          </a:p>
        </p:txBody>
      </p:sp>
      <p:pic>
        <p:nvPicPr>
          <p:cNvPr id="5" name="Picture 4">
            <a:extLst>
              <a:ext uri="{FF2B5EF4-FFF2-40B4-BE49-F238E27FC236}">
                <a16:creationId xmlns:a16="http://schemas.microsoft.com/office/drawing/2014/main" id="{B26BAF0D-5459-F68E-3F7A-6FF5A6DF2D5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08877" y="806513"/>
            <a:ext cx="7781967" cy="4619562"/>
          </a:xfrm>
          <a:prstGeom prst="rect">
            <a:avLst/>
          </a:prstGeom>
          <a:noFill/>
        </p:spPr>
      </p:pic>
      <p:pic>
        <p:nvPicPr>
          <p:cNvPr id="12" name="Picture 11" descr="A graph with green bars and black text&#10;&#10;AI-generated content may be incorrect.">
            <a:extLst>
              <a:ext uri="{FF2B5EF4-FFF2-40B4-BE49-F238E27FC236}">
                <a16:creationId xmlns:a16="http://schemas.microsoft.com/office/drawing/2014/main" id="{F9D1D91E-E8E9-5D2F-8607-8B99EF84B395}"/>
              </a:ext>
            </a:extLst>
          </p:cNvPr>
          <p:cNvPicPr>
            <a:picLocks noChangeAspect="1"/>
          </p:cNvPicPr>
          <p:nvPr/>
        </p:nvPicPr>
        <p:blipFill>
          <a:blip r:embed="rId3"/>
          <a:stretch>
            <a:fillRect/>
          </a:stretch>
        </p:blipFill>
        <p:spPr>
          <a:xfrm>
            <a:off x="1823244" y="6266631"/>
            <a:ext cx="7492230" cy="4472005"/>
          </a:xfrm>
          <a:prstGeom prst="rect">
            <a:avLst/>
          </a:prstGeom>
        </p:spPr>
      </p:pic>
    </p:spTree>
    <p:extLst>
      <p:ext uri="{BB962C8B-B14F-4D97-AF65-F5344CB8AC3E}">
        <p14:creationId xmlns:p14="http://schemas.microsoft.com/office/powerpoint/2010/main" val="415311487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FE449-626F-6336-C6AD-B24F252C090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120C630-CE1E-61D3-4FEF-B99FEB1776C3}"/>
              </a:ext>
            </a:extLst>
          </p:cNvPr>
          <p:cNvSpPr txBox="1"/>
          <p:nvPr/>
        </p:nvSpPr>
        <p:spPr>
          <a:xfrm>
            <a:off x="0" y="0"/>
            <a:ext cx="20105688" cy="549061"/>
          </a:xfrm>
          <a:prstGeom prst="rect">
            <a:avLst/>
          </a:prstGeom>
          <a:solidFill>
            <a:srgbClr val="7030A0"/>
          </a:solidFill>
        </p:spPr>
        <p:txBody>
          <a:bodyPr wrap="square" rtlCol="0">
            <a:spAutoFit/>
          </a:bodyPr>
          <a:lstStyle/>
          <a:p>
            <a:pPr lvl="0" algn="ctr">
              <a:spcAft>
                <a:spcPts val="989"/>
              </a:spcAft>
              <a:defRPr/>
            </a:pPr>
            <a:r>
              <a:rPr lang="en-GB" sz="2968" b="1" dirty="0">
                <a:solidFill>
                  <a:prstClr val="white"/>
                </a:solidFill>
                <a:latin typeface="Aptos Black" panose="020F0502020204030204" pitchFamily="34" charset="0"/>
              </a:rPr>
              <a:t>Oversight &amp; Escalation Update (</a:t>
            </a:r>
            <a:r>
              <a:rPr kumimoji="0" lang="en-GB" sz="2968" b="1" i="0" u="none" strike="noStrike" kern="1200" cap="none" spc="0" normalizeH="0" baseline="0" noProof="0" dirty="0">
                <a:ln>
                  <a:noFill/>
                </a:ln>
                <a:solidFill>
                  <a:prstClr val="white"/>
                </a:solidFill>
                <a:effectLst/>
                <a:uLnTx/>
                <a:uFillTx/>
                <a:latin typeface="Aptos Black" panose="020F0502020204030204" pitchFamily="34" charset="0"/>
                <a:ea typeface="+mn-ea"/>
                <a:cs typeface="+mn-cs"/>
              </a:rPr>
              <a:t>Level 4) – Strategy &amp; Planning</a:t>
            </a:r>
          </a:p>
        </p:txBody>
      </p:sp>
      <p:graphicFrame>
        <p:nvGraphicFramePr>
          <p:cNvPr id="4" name="Table 3">
            <a:extLst>
              <a:ext uri="{FF2B5EF4-FFF2-40B4-BE49-F238E27FC236}">
                <a16:creationId xmlns:a16="http://schemas.microsoft.com/office/drawing/2014/main" id="{0124A3E0-8319-20B4-C529-910099248D1B}"/>
              </a:ext>
            </a:extLst>
          </p:cNvPr>
          <p:cNvGraphicFramePr>
            <a:graphicFrameLocks noGrp="1"/>
          </p:cNvGraphicFramePr>
          <p:nvPr>
            <p:extLst>
              <p:ext uri="{D42A27DB-BD31-4B8C-83A1-F6EECF244321}">
                <p14:modId xmlns:p14="http://schemas.microsoft.com/office/powerpoint/2010/main" val="3886391413"/>
              </p:ext>
            </p:extLst>
          </p:nvPr>
        </p:nvGraphicFramePr>
        <p:xfrm>
          <a:off x="756444" y="1049997"/>
          <a:ext cx="18606294" cy="9746148"/>
        </p:xfrm>
        <a:graphic>
          <a:graphicData uri="http://schemas.openxmlformats.org/drawingml/2006/table">
            <a:tbl>
              <a:tblPr firstRow="1" firstCol="1" bandRow="1"/>
              <a:tblGrid>
                <a:gridCol w="7551612">
                  <a:extLst>
                    <a:ext uri="{9D8B030D-6E8A-4147-A177-3AD203B41FA5}">
                      <a16:colId xmlns:a16="http://schemas.microsoft.com/office/drawing/2014/main" val="2805236835"/>
                    </a:ext>
                  </a:extLst>
                </a:gridCol>
                <a:gridCol w="11054682">
                  <a:extLst>
                    <a:ext uri="{9D8B030D-6E8A-4147-A177-3AD203B41FA5}">
                      <a16:colId xmlns:a16="http://schemas.microsoft.com/office/drawing/2014/main" val="2249111253"/>
                    </a:ext>
                  </a:extLst>
                </a:gridCol>
              </a:tblGrid>
              <a:tr h="289511">
                <a:tc>
                  <a:txBody>
                    <a:bodyPr/>
                    <a:lstStyle/>
                    <a:p>
                      <a:pPr>
                        <a:lnSpc>
                          <a:spcPct val="107000"/>
                        </a:lnSpc>
                        <a:spcAft>
                          <a:spcPts val="800"/>
                        </a:spcAft>
                        <a:buNone/>
                      </a:pPr>
                      <a:r>
                        <a:rPr lang="en-GB" sz="1800" b="1">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De-escalation Criteria</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spcAft>
                          <a:spcPts val="800"/>
                        </a:spcAft>
                        <a:buNone/>
                      </a:pPr>
                      <a:r>
                        <a:rPr lang="en-GB" sz="1800" b="1" dirty="0">
                          <a:solidFill>
                            <a:srgbClr val="000000"/>
                          </a:solidFill>
                          <a:effectLst/>
                          <a:latin typeface="Verdana" panose="020B0604030504040204" pitchFamily="34" charset="0"/>
                          <a:ea typeface="Calibri" panose="020F0502020204030204" pitchFamily="34" charset="0"/>
                          <a:cs typeface="Times New Roman" panose="02020603050405020304" pitchFamily="18" charset="0"/>
                        </a:rPr>
                        <a:t>Actions – Updated March 2026</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679385796"/>
                  </a:ext>
                </a:extLst>
              </a:tr>
              <a:tr h="301976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Submission of a balanced and credible three-year medium-term plan or acceptable annual plan in line with the current planning framework.</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The Annual Plan for 2026/27 was formally considered by the Board on 26th March 2026 and submitted to Welsh Government on 31st March.</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In agreeing the Plan for submission, the Board recognised that the plan does not set out a position that meets the requirements of our Planning Framework and acknowledged that our current financial position is unacceptable.</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The Plan therefore commits to restoring financial balance as quickly as possible, setting out how we will move to a sustainable financial position by March 29, while maintaining service quality and safety, and accelerating transformation required.</a:t>
                      </a:r>
                      <a:endParaRPr lang="en-GB" sz="24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Initial feedback from Welsh Government received 17</a:t>
                      </a:r>
                      <a:r>
                        <a:rPr lang="en-GB" sz="2000" baseline="30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th</a:t>
                      </a:r>
                      <a:r>
                        <a:rPr lang="en-GB" sz="2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 April states the Plan is considered to be unacceptable and unsupportable. The Health Board is working through feedback for formal response due 29th May, that "must demonstrate tangible improvements in performance and finance.</a:t>
                      </a:r>
                      <a:endParaRPr lang="en-GB" sz="2400" dirty="0">
                        <a:solidFill>
                          <a:srgbClr val="FFFFFF"/>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938411372"/>
                  </a:ext>
                </a:extLst>
              </a:tr>
              <a:tr h="1207092">
                <a:tc>
                  <a:txBody>
                    <a:bodyPr/>
                    <a:lstStyle/>
                    <a:p>
                      <a:pPr>
                        <a:lnSpc>
                          <a:spcPct val="107000"/>
                        </a:lnSpc>
                        <a:spcAft>
                          <a:spcPts val="800"/>
                        </a:spcAft>
                        <a:buNone/>
                      </a:pPr>
                      <a:r>
                        <a:rPr lang="en-GB" sz="1800">
                          <a:effectLst/>
                          <a:latin typeface="Verdana" panose="020B0604030504040204" pitchFamily="34" charset="0"/>
                          <a:ea typeface="Calibri" panose="020F0502020204030204" pitchFamily="34" charset="0"/>
                          <a:cs typeface="Times New Roman" panose="02020603050405020304" pitchFamily="18" charset="0"/>
                        </a:rPr>
                        <a:t>Evidence of a clear roadmap and implementation of the health board’s Clinical Services Plan.</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Second meeting of the Clinical Reference Groups for Integrated Community Care and Networked Hospitals held 25</a:t>
                      </a:r>
                      <a:r>
                        <a:rPr lang="en-GB" sz="2000" baseline="30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a:t>
                      </a: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February. </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Further plan for patient, public and clinical engagement  being developed with support from Freshwater ltd. </a:t>
                      </a:r>
                      <a:endParaRPr lang="en-GB" sz="2400"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Executive agreed naming of Clinical Services Plan as ‘Transforming for the Future’ to go to Board in November 2026</a:t>
                      </a:r>
                      <a:endParaRPr lang="en-GB" sz="24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83063658"/>
                  </a:ext>
                </a:extLst>
              </a:tr>
              <a:tr h="931433">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Welsh Government’s confidence in delivery based on an assessment against an agreed planning maturity matrix</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Positive formal feedback receive on our November Submission:</a:t>
                      </a:r>
                      <a:endParaRPr lang="en-GB" sz="24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2000" i="1" dirty="0">
                          <a:solidFill>
                            <a:srgbClr val="000000"/>
                          </a:solidFill>
                          <a:effectLst/>
                          <a:latin typeface="Aptos" panose="020B0004020202020204" pitchFamily="34" charset="0"/>
                          <a:ea typeface="Aptos" panose="020B0004020202020204" pitchFamily="34" charset="0"/>
                          <a:cs typeface="Aptos" panose="020B0004020202020204" pitchFamily="34" charset="0"/>
                        </a:rPr>
                        <a:t>“ It was pleasing to see such a comprehensive self-assessment return, giving confidence to the process undertaken and it is positive to see the improvement journey. In addition, it was encouraging to see the process used as an opportunity for objective reflection on planning capability and capacity, including the methodology used for scoring. While some of your own scoring may have been lower than you had hoped, this demonstrates a positive level of maturity - acknowledging areas for development is a critical step toward building a stronger, more resilient planning function.”</a:t>
                      </a:r>
                      <a:endParaRPr lang="en-GB" sz="24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89587316"/>
                  </a:ext>
                </a:extLst>
              </a:tr>
              <a:tr h="1836637">
                <a:tc>
                  <a:txBody>
                    <a:bodyPr/>
                    <a:lstStyle/>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Times New Roman" panose="02020603050405020304" pitchFamily="18" charset="0"/>
                        </a:rPr>
                        <a:t>Progress made with regional planning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3118" marR="431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Previous Regional Joint Committee 18th August. Subgroup updates were received for: Regional Health Economy, Clinical Services Planning, Workforce and OD, Data and Digital, Finance and Commissioning, Research and Innovation.</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The Regional Drive and Delivery Group, Chaired jointly by Abi Harris and Phil Kloer, met on 16 October and provides oversight of subgroup work programmes.</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SzPts val="1000"/>
                        <a:buFont typeface="Symbol" panose="05050102010706020507" pitchFamily="18" charset="2"/>
                        <a:buChar char=""/>
                        <a:tabLst>
                          <a:tab pos="457200" algn="l"/>
                        </a:tabLst>
                      </a:pPr>
                      <a:r>
                        <a:rPr lang="en-GB" sz="20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Full updates are scheduled to be reviewed at the next RJC meeting 22 January.</a:t>
                      </a:r>
                      <a:endParaRPr lang="en-GB" sz="24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59486673"/>
                  </a:ext>
                </a:extLst>
              </a:tr>
            </a:tbl>
          </a:graphicData>
        </a:graphic>
      </p:graphicFrame>
      <p:sp>
        <p:nvSpPr>
          <p:cNvPr id="6" name="TextBox 5">
            <a:extLst>
              <a:ext uri="{FF2B5EF4-FFF2-40B4-BE49-F238E27FC236}">
                <a16:creationId xmlns:a16="http://schemas.microsoft.com/office/drawing/2014/main" id="{65DE9C0D-F5EE-5C6D-6E98-B233882BECB5}"/>
              </a:ext>
            </a:extLst>
          </p:cNvPr>
          <p:cNvSpPr txBox="1"/>
          <p:nvPr/>
        </p:nvSpPr>
        <p:spPr>
          <a:xfrm>
            <a:off x="451644" y="613132"/>
            <a:ext cx="14020800" cy="372794"/>
          </a:xfrm>
          <a:prstGeom prst="rect">
            <a:avLst/>
          </a:prstGeom>
          <a:noFill/>
        </p:spPr>
        <p:txBody>
          <a:bodyPr wrap="square">
            <a:spAutoFit/>
          </a:bodyPr>
          <a:lstStyle/>
          <a:p>
            <a:pPr marL="228600" marR="0" lvl="0" indent="0" algn="l" defTabSz="914400" rtl="0" eaLnBrk="1" fontAlgn="auto" latinLnBrk="0" hangingPunct="1">
              <a:lnSpc>
                <a:spcPct val="107000"/>
              </a:lnSpc>
              <a:spcBef>
                <a:spcPts val="0"/>
              </a:spcBef>
              <a:spcAft>
                <a:spcPts val="80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panose="020B0604030504040204" pitchFamily="34" charset="0"/>
                <a:ea typeface="Calibri" panose="020F0502020204030204" pitchFamily="34" charset="0"/>
                <a:cs typeface="Arial" panose="020B0604020202020204" pitchFamily="34" charset="0"/>
              </a:rPr>
              <a:t>Updates against the de-escalation criteria outlined by Welsh Government can be found below; </a:t>
            </a:r>
            <a:endParaRPr kumimoji="0" lang="en-GB" sz="1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207401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194E3-9FAA-003A-CB3B-35E57EEF5046}"/>
            </a:ext>
          </a:extLst>
        </p:cNvPr>
        <p:cNvGrpSpPr/>
        <p:nvPr/>
      </p:nvGrpSpPr>
      <p:grpSpPr>
        <a:xfrm>
          <a:off x="0" y="0"/>
          <a:ext cx="0" cy="0"/>
          <a:chOff x="0" y="0"/>
          <a:chExt cx="0" cy="0"/>
        </a:xfrm>
      </p:grpSpPr>
      <p:sp>
        <p:nvSpPr>
          <p:cNvPr id="4" name="Text Placeholder 1">
            <a:extLst>
              <a:ext uri="{FF2B5EF4-FFF2-40B4-BE49-F238E27FC236}">
                <a16:creationId xmlns:a16="http://schemas.microsoft.com/office/drawing/2014/main" id="{611D4CA0-43D3-1311-B42A-E6EF3A21D5D4}"/>
              </a:ext>
            </a:extLst>
          </p:cNvPr>
          <p:cNvSpPr txBox="1">
            <a:spLocks/>
          </p:cNvSpPr>
          <p:nvPr/>
        </p:nvSpPr>
        <p:spPr>
          <a:xfrm>
            <a:off x="1348251" y="3749675"/>
            <a:ext cx="17409186" cy="2810464"/>
          </a:xfrm>
          <a:prstGeom prst="rect">
            <a:avLst/>
          </a:prstGeom>
        </p:spPr>
        <p:txBody>
          <a:bodyPr/>
          <a:lstStyle>
            <a:lvl1pPr marL="0">
              <a:defRPr sz="6800" b="0" cap="none" spc="0">
                <a:ln>
                  <a:noFill/>
                </a:ln>
                <a:solidFill>
                  <a:schemeClr val="bg1"/>
                </a:solidFill>
                <a:effectLst/>
                <a:latin typeface="Arial Black" panose="020B0A04020102020204" pitchFamily="34" charset="0"/>
                <a:ea typeface="+mn-ea"/>
                <a:cs typeface="+mn-cs"/>
              </a:defRPr>
            </a:lvl1pPr>
            <a:lvl2pPr marL="457246">
              <a:defRPr>
                <a:latin typeface="+mn-lt"/>
                <a:ea typeface="+mn-ea"/>
                <a:cs typeface="+mn-cs"/>
              </a:defRPr>
            </a:lvl2pPr>
            <a:lvl3pPr marL="914491">
              <a:defRPr>
                <a:latin typeface="+mn-lt"/>
                <a:ea typeface="+mn-ea"/>
                <a:cs typeface="+mn-cs"/>
              </a:defRPr>
            </a:lvl3pPr>
            <a:lvl4pPr marL="1371737">
              <a:defRPr>
                <a:latin typeface="+mn-lt"/>
                <a:ea typeface="+mn-ea"/>
                <a:cs typeface="+mn-cs"/>
              </a:defRPr>
            </a:lvl4pPr>
            <a:lvl5pPr marL="1828983">
              <a:defRPr>
                <a:latin typeface="+mn-lt"/>
                <a:ea typeface="+mn-ea"/>
                <a:cs typeface="+mn-cs"/>
              </a:defRPr>
            </a:lvl5pPr>
            <a:lvl6pPr marL="2286229">
              <a:defRPr>
                <a:latin typeface="+mn-lt"/>
                <a:ea typeface="+mn-ea"/>
                <a:cs typeface="+mn-cs"/>
              </a:defRPr>
            </a:lvl6pPr>
            <a:lvl7pPr marL="2743474">
              <a:defRPr>
                <a:latin typeface="+mn-lt"/>
                <a:ea typeface="+mn-ea"/>
                <a:cs typeface="+mn-cs"/>
              </a:defRPr>
            </a:lvl7pPr>
            <a:lvl8pPr marL="3200720">
              <a:defRPr>
                <a:latin typeface="+mn-lt"/>
                <a:ea typeface="+mn-ea"/>
                <a:cs typeface="+mn-cs"/>
              </a:defRPr>
            </a:lvl8pPr>
            <a:lvl9pPr marL="3657966">
              <a:defRPr>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4800" b="1" i="0" u="none" strike="noStrike" kern="0" cap="none" spc="0" normalizeH="0" baseline="0" noProof="0" dirty="0">
                <a:ln>
                  <a:noFill/>
                </a:ln>
                <a:solidFill>
                  <a:sysClr val="window" lastClr="FFFFFF"/>
                </a:solidFill>
                <a:effectLst/>
                <a:uLnTx/>
                <a:uFillTx/>
                <a:latin typeface="Verdana" panose="020B0604030504040204" pitchFamily="34" charset="0"/>
                <a:ea typeface="Verdana" panose="020B0604030504040204" pitchFamily="34" charset="0"/>
                <a:cs typeface="+mn-cs"/>
              </a:rPr>
              <a:t>Section 3: </a:t>
            </a:r>
          </a:p>
          <a:p>
            <a:pPr lvl="0" algn="ctr"/>
            <a:r>
              <a:rPr lang="en-GB" sz="4800" dirty="0">
                <a:latin typeface="Verdana" panose="020B0604030504040204" pitchFamily="34" charset="0"/>
                <a:ea typeface="Verdana" panose="020B0604030504040204" pitchFamily="34" charset="0"/>
              </a:rPr>
              <a:t>Welsh Government All Wales Dashboard Update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6800" b="0" i="0" u="none" strike="noStrike" kern="0" cap="none" spc="0" normalizeH="0" baseline="0" noProof="0" dirty="0">
              <a:ln>
                <a:noFill/>
              </a:ln>
              <a:solidFill>
                <a:sysClr val="window" lastClr="FFFFFF"/>
              </a:solidFill>
              <a:effectLst/>
              <a:uLnTx/>
              <a:uFillTx/>
              <a:latin typeface="Arial Black" panose="020B0A04020102020204" pitchFamily="34" charset="0"/>
              <a:ea typeface="+mn-ea"/>
              <a:cs typeface="+mn-cs"/>
            </a:endParaRPr>
          </a:p>
        </p:txBody>
      </p:sp>
    </p:spTree>
    <p:extLst>
      <p:ext uri="{BB962C8B-B14F-4D97-AF65-F5344CB8AC3E}">
        <p14:creationId xmlns:p14="http://schemas.microsoft.com/office/powerpoint/2010/main" val="4835652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ADE331-C519-2FC8-DE39-1C5F56227C44}"/>
              </a:ext>
            </a:extLst>
          </p:cNvPr>
          <p:cNvSpPr>
            <a:spLocks noGrp="1"/>
          </p:cNvSpPr>
          <p:nvPr>
            <p:ph type="title"/>
          </p:nvPr>
        </p:nvSpPr>
        <p:spPr>
          <a:xfrm>
            <a:off x="1061244" y="549275"/>
            <a:ext cx="15011400" cy="2133600"/>
          </a:xfrm>
        </p:spPr>
        <p:txBody>
          <a:bodyPr/>
          <a:lstStyle/>
          <a:p>
            <a:r>
              <a:rPr lang="en-GB" dirty="0"/>
              <a:t>Welsh Government All Wales Performance Dashboard</a:t>
            </a:r>
          </a:p>
        </p:txBody>
      </p:sp>
      <p:sp>
        <p:nvSpPr>
          <p:cNvPr id="5" name="Content Placeholder 4">
            <a:extLst>
              <a:ext uri="{FF2B5EF4-FFF2-40B4-BE49-F238E27FC236}">
                <a16:creationId xmlns:a16="http://schemas.microsoft.com/office/drawing/2014/main" id="{07C56B6B-EA10-5918-16AA-248D8BD4BFC0}"/>
              </a:ext>
            </a:extLst>
          </p:cNvPr>
          <p:cNvSpPr>
            <a:spLocks noGrp="1"/>
          </p:cNvSpPr>
          <p:nvPr>
            <p:ph idx="1"/>
          </p:nvPr>
        </p:nvSpPr>
        <p:spPr>
          <a:xfrm>
            <a:off x="1061244" y="1616075"/>
            <a:ext cx="17449800" cy="5364163"/>
          </a:xfrm>
        </p:spPr>
        <p:txBody>
          <a:bodyPr/>
          <a:lstStyle/>
          <a:p>
            <a:pPr marL="342900" indent="-342900">
              <a:buFont typeface="Arial" panose="020B0604020202020204" pitchFamily="34" charset="0"/>
              <a:buChar char="•"/>
            </a:pPr>
            <a:r>
              <a:rPr lang="en-GB" sz="2800" dirty="0"/>
              <a:t>The NHS Performance and Improvement team have led a piece of work developing an All-Wales dashboard which outlines the key performance of each Health Board against the performance targets outlined in the NHS Wales Performance Framework.</a:t>
            </a:r>
          </a:p>
          <a:p>
            <a:pPr marL="342900" indent="-342900">
              <a:buFont typeface="Arial" panose="020B0604020202020204" pitchFamily="34" charset="0"/>
              <a:buChar char="•"/>
            </a:pPr>
            <a:r>
              <a:rPr lang="en-GB" sz="2800" dirty="0"/>
              <a:t>Statistical Processing Charts (SPC) have been used in the development of the dashboard, and the P&amp;I team have adapted the ‘NHS Making Data Count’ templates.  The methodology included in using SPC charts has been included in the subsequent slides and has been outlined clearly on the All-Wales Dashboard for colleagues to review</a:t>
            </a:r>
          </a:p>
          <a:p>
            <a:pPr marL="342900" indent="-342900">
              <a:buFont typeface="Arial" panose="020B0604020202020204" pitchFamily="34" charset="0"/>
              <a:buChar char="•"/>
            </a:pPr>
            <a:r>
              <a:rPr lang="en-GB" sz="2800" dirty="0"/>
              <a:t>The Dashboard is currently live and can be used by NHS Wales employees for performance monitoring and Benchmarking purposes. </a:t>
            </a:r>
          </a:p>
          <a:p>
            <a:pPr marL="342900" indent="-342900">
              <a:buFont typeface="Arial" panose="020B0604020202020204" pitchFamily="34" charset="0"/>
              <a:buChar char="•"/>
            </a:pPr>
            <a:r>
              <a:rPr lang="en-GB" sz="2800" dirty="0"/>
              <a:t>The Dashboard will be used as a ‘single version of the truth’ with regards to the Performance data available at an All-Wales basis and will be used to hold organisations to account in all future Welsh Government leadership meetings. </a:t>
            </a:r>
          </a:p>
          <a:p>
            <a:pPr marL="342900" indent="-342900">
              <a:buFont typeface="Arial" panose="020B0604020202020204" pitchFamily="34" charset="0"/>
              <a:buChar char="•"/>
            </a:pPr>
            <a:r>
              <a:rPr lang="en-GB" sz="2800" dirty="0"/>
              <a:t>The Data included in the dashboard is a month or two in arrears and the updated Key Performance Indicators which form part of the 2026-27 NHS Wales Performance Framework will be reported in June 2026. </a:t>
            </a:r>
          </a:p>
          <a:p>
            <a:endParaRPr lang="en-GB" dirty="0"/>
          </a:p>
        </p:txBody>
      </p:sp>
    </p:spTree>
    <p:extLst>
      <p:ext uri="{BB962C8B-B14F-4D97-AF65-F5344CB8AC3E}">
        <p14:creationId xmlns:p14="http://schemas.microsoft.com/office/powerpoint/2010/main" val="367927526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65AA8-C704-6D5C-A207-919A4C30DC56}"/>
            </a:ext>
          </a:extLst>
        </p:cNvPr>
        <p:cNvGrpSpPr/>
        <p:nvPr/>
      </p:nvGrpSpPr>
      <p:grpSpPr>
        <a:xfrm>
          <a:off x="0" y="0"/>
          <a:ext cx="0" cy="0"/>
          <a:chOff x="0" y="0"/>
          <a:chExt cx="0" cy="0"/>
        </a:xfrm>
      </p:grpSpPr>
      <mc:AlternateContent xmlns:mc="http://schemas.openxmlformats.org/markup-compatibility/2006">
        <mc:Choice xmlns:we="http://schemas.microsoft.com/office/webextensions/webextension/2010/11" xmlns:pca="http://schemas.microsoft.com/office/powerpoint/2013/contentapp" Requires="we pca">
          <p:graphicFrame>
            <p:nvGraphicFramePr>
              <p:cNvPr id="7" name="Add-in 6">
                <a:extLst>
                  <a:ext uri="{FF2B5EF4-FFF2-40B4-BE49-F238E27FC236}">
                    <a16:creationId xmlns:a16="http://schemas.microsoft.com/office/drawing/2014/main" id="{FE6A9DAE-D3F4-0D1E-1A53-7C7E53B1C8AF}"/>
                  </a:ext>
                </a:extLst>
              </p:cNvPr>
              <p:cNvGraphicFramePr>
                <a:graphicFrameLocks noGrp="1"/>
              </p:cNvGraphicFramePr>
              <p:nvPr>
                <p:extLst>
                  <p:ext uri="{D42A27DB-BD31-4B8C-83A1-F6EECF244321}">
                    <p14:modId xmlns:p14="http://schemas.microsoft.com/office/powerpoint/2010/main" val="2853145363"/>
                  </p:ext>
                </p:extLst>
              </p:nvPr>
            </p:nvGraphicFramePr>
            <p:xfrm>
              <a:off x="223044" y="244475"/>
              <a:ext cx="19050000" cy="10896600"/>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7" name="Add-in 6">
                <a:extLst>
                  <a:ext uri="{FF2B5EF4-FFF2-40B4-BE49-F238E27FC236}">
                    <a16:creationId xmlns:a16="http://schemas.microsoft.com/office/drawing/2014/main" id="{FE6A9DAE-D3F4-0D1E-1A53-7C7E53B1C8AF}"/>
                  </a:ext>
                </a:extLst>
              </p:cNvPr>
              <p:cNvPicPr>
                <a:picLocks noGrp="1" noRot="1" noChangeAspect="1" noMove="1" noResize="1" noEditPoints="1" noAdjustHandles="1" noChangeArrowheads="1" noChangeShapeType="1"/>
              </p:cNvPicPr>
              <p:nvPr/>
            </p:nvPicPr>
            <p:blipFill>
              <a:blip r:embed="rId3"/>
              <a:stretch>
                <a:fillRect/>
              </a:stretch>
            </p:blipFill>
            <p:spPr>
              <a:xfrm>
                <a:off x="223044" y="244475"/>
                <a:ext cx="19050000" cy="10896600"/>
              </a:xfrm>
              <a:prstGeom prst="rect">
                <a:avLst/>
              </a:prstGeom>
            </p:spPr>
          </p:pic>
        </mc:Fallback>
      </mc:AlternateContent>
    </p:spTree>
    <p:extLst>
      <p:ext uri="{BB962C8B-B14F-4D97-AF65-F5344CB8AC3E}">
        <p14:creationId xmlns:p14="http://schemas.microsoft.com/office/powerpoint/2010/main" val="398005187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A8867-1F55-DABF-5021-5A9820550C99}"/>
            </a:ext>
          </a:extLst>
        </p:cNvPr>
        <p:cNvGrpSpPr/>
        <p:nvPr/>
      </p:nvGrpSpPr>
      <p:grpSpPr>
        <a:xfrm>
          <a:off x="0" y="0"/>
          <a:ext cx="0" cy="0"/>
          <a:chOff x="0" y="0"/>
          <a:chExt cx="0" cy="0"/>
        </a:xfrm>
      </p:grpSpPr>
      <mc:AlternateContent xmlns:mc="http://schemas.openxmlformats.org/markup-compatibility/2006">
        <mc:Choice xmlns:we="http://schemas.microsoft.com/office/webextensions/webextension/2010/11" xmlns:pca="http://schemas.microsoft.com/office/powerpoint/2013/contentapp" Requires="we pca">
          <p:graphicFrame>
            <p:nvGraphicFramePr>
              <p:cNvPr id="2" name="Content Placeholder 1">
                <a:extLst>
                  <a:ext uri="{FF2B5EF4-FFF2-40B4-BE49-F238E27FC236}">
                    <a16:creationId xmlns:a16="http://schemas.microsoft.com/office/drawing/2014/main" id="{D88CBF07-509D-C065-BFC3-563432751875}"/>
                  </a:ext>
                </a:extLst>
              </p:cNvPr>
              <p:cNvGraphicFramePr>
                <a:graphicFrameLocks noGrp="1"/>
              </p:cNvGraphicFramePr>
              <p:nvPr>
                <p:ph idx="1"/>
                <p:extLst>
                  <p:ext uri="{D42A27DB-BD31-4B8C-83A1-F6EECF244321}">
                    <p14:modId xmlns:p14="http://schemas.microsoft.com/office/powerpoint/2010/main" val="2974835694"/>
                  </p:ext>
                </p:extLst>
              </p:nvPr>
            </p:nvGraphicFramePr>
            <p:xfrm>
              <a:off x="451644" y="320675"/>
              <a:ext cx="19050000" cy="10820400"/>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2" name="Content Placeholder 1">
                <a:extLst>
                  <a:ext uri="{FF2B5EF4-FFF2-40B4-BE49-F238E27FC236}">
                    <a16:creationId xmlns:a16="http://schemas.microsoft.com/office/drawing/2014/main" id="{D88CBF07-509D-C065-BFC3-563432751875}"/>
                  </a:ext>
                </a:extLst>
              </p:cNvPr>
              <p:cNvPicPr>
                <a:picLocks noGrp="1" noRot="1" noChangeAspect="1" noMove="1" noResize="1" noEditPoints="1" noAdjustHandles="1" noChangeArrowheads="1" noChangeShapeType="1"/>
              </p:cNvPicPr>
              <p:nvPr/>
            </p:nvPicPr>
            <p:blipFill>
              <a:blip r:embed="rId3"/>
              <a:stretch>
                <a:fillRect/>
              </a:stretch>
            </p:blipFill>
            <p:spPr>
              <a:xfrm>
                <a:off x="451644" y="320675"/>
                <a:ext cx="19050000" cy="10820400"/>
              </a:xfrm>
              <a:prstGeom prst="rect">
                <a:avLst/>
              </a:prstGeom>
            </p:spPr>
          </p:pic>
        </mc:Fallback>
      </mc:AlternateContent>
    </p:spTree>
    <p:extLst>
      <p:ext uri="{BB962C8B-B14F-4D97-AF65-F5344CB8AC3E}">
        <p14:creationId xmlns:p14="http://schemas.microsoft.com/office/powerpoint/2010/main" val="3391205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1426736" y="9542011"/>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ounded Rectangle 4"/>
          <p:cNvSpPr/>
          <p:nvPr/>
        </p:nvSpPr>
        <p:spPr>
          <a:xfrm>
            <a:off x="1426736" y="7628284"/>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ounded Rectangle 5"/>
          <p:cNvSpPr/>
          <p:nvPr/>
        </p:nvSpPr>
        <p:spPr>
          <a:xfrm>
            <a:off x="1426736" y="5619556"/>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ounded Rectangle 6"/>
          <p:cNvSpPr/>
          <p:nvPr/>
        </p:nvSpPr>
        <p:spPr>
          <a:xfrm>
            <a:off x="1426736" y="3817222"/>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ounded Rectangle 7"/>
          <p:cNvSpPr/>
          <p:nvPr/>
        </p:nvSpPr>
        <p:spPr>
          <a:xfrm>
            <a:off x="1426736" y="1874768"/>
            <a:ext cx="17797061" cy="1365433"/>
          </a:xfrm>
          <a:prstGeom prst="roundRect">
            <a:avLst>
              <a:gd name="adj" fmla="val 4296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507937"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0CD4469E-17F7-5EF4-56FA-2873D9D13250}"/>
              </a:ext>
            </a:extLst>
          </p:cNvPr>
          <p:cNvSpPr txBox="1"/>
          <p:nvPr/>
        </p:nvSpPr>
        <p:spPr>
          <a:xfrm>
            <a:off x="409719" y="148418"/>
            <a:ext cx="16276594" cy="549061"/>
          </a:xfrm>
          <a:prstGeom prst="rect">
            <a:avLst/>
          </a:prstGeom>
          <a:noFill/>
        </p:spPr>
        <p:txBody>
          <a:bodyPr wrap="square" rtlCol="0">
            <a:spAutoFit/>
          </a:bodyPr>
          <a:lstStyle/>
          <a:p>
            <a:pPr marL="0" marR="0" lvl="0" indent="0" algn="l" defTabSz="1507937" rtl="0" eaLnBrk="1" fontAlgn="auto" latinLnBrk="0" hangingPunct="1">
              <a:lnSpc>
                <a:spcPct val="100000"/>
              </a:lnSpc>
              <a:spcBef>
                <a:spcPts val="0"/>
              </a:spcBef>
              <a:spcAft>
                <a:spcPts val="0"/>
              </a:spcAft>
              <a:buClrTx/>
              <a:buSzTx/>
              <a:buFontTx/>
              <a:buNone/>
              <a:tabLst/>
              <a:defRPr/>
            </a:pPr>
            <a:r>
              <a:rPr kumimoji="0" lang="en-GB" sz="2968" b="1" i="0" u="none" strike="noStrike" kern="1200" cap="none" spc="25"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rPr>
              <a:t>SBUHB Strategic Objectives and Quality Aspects </a:t>
            </a:r>
            <a:endParaRPr kumimoji="0" lang="en-GB" sz="2968" b="1" i="0" u="none" strike="noStrike" kern="1200" cap="none" spc="0" normalizeH="0" baseline="0" noProof="0" dirty="0">
              <a:ln>
                <a:noFill/>
              </a:ln>
              <a:solidFill>
                <a:srgbClr val="1F355E"/>
              </a:solidFill>
              <a:effectLst/>
              <a:uLnTx/>
              <a:uFillTx/>
              <a:latin typeface="Arial Black" panose="020B0604020202020204" pitchFamily="34" charset="0"/>
              <a:ea typeface="+mn-ea"/>
              <a:cs typeface="Arial Black" panose="020B0604020202020204" pitchFamily="34" charset="0"/>
            </a:endParaRPr>
          </a:p>
        </p:txBody>
      </p:sp>
      <p:sp>
        <p:nvSpPr>
          <p:cNvPr id="10" name="Rectangle 9">
            <a:extLst>
              <a:ext uri="{FF2B5EF4-FFF2-40B4-BE49-F238E27FC236}">
                <a16:creationId xmlns:a16="http://schemas.microsoft.com/office/drawing/2014/main" id="{6052608B-D93C-9455-4781-449309ADFD6D}"/>
              </a:ext>
            </a:extLst>
          </p:cNvPr>
          <p:cNvSpPr/>
          <p:nvPr/>
        </p:nvSpPr>
        <p:spPr>
          <a:xfrm>
            <a:off x="411995" y="698166"/>
            <a:ext cx="17814177" cy="701474"/>
          </a:xfrm>
          <a:prstGeom prst="rect">
            <a:avLst/>
          </a:prstGeom>
        </p:spPr>
        <p:txBody>
          <a:bodyPr wrap="square">
            <a:spAutoFit/>
          </a:bodyPr>
          <a:lstStyle/>
          <a:p>
            <a:pPr marL="0" marR="0" lvl="0" indent="0" algn="just" defTabSz="1507937" rtl="0" eaLnBrk="1" fontAlgn="auto" latinLnBrk="0" hangingPunct="1">
              <a:lnSpc>
                <a:spcPct val="100000"/>
              </a:lnSpc>
              <a:spcBef>
                <a:spcPts val="0"/>
              </a:spcBef>
              <a:spcAft>
                <a:spcPts val="1979"/>
              </a:spcAft>
              <a:buClrTx/>
              <a:buSzTx/>
              <a:buFontTx/>
              <a:buNone/>
              <a:tabLst/>
              <a:defRPr/>
            </a:pPr>
            <a:r>
              <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Our refreshed Strategic Objectives –aligned to ‘a Healthier Wales’ articulate the future state of Swansea Bay UHB as a high-quality organisation. We have set out what this looks like for our  population, communities, staff , partners and services and are developing strategic indicators that will tell us if our efforts are delivering </a:t>
            </a:r>
            <a:r>
              <a:rPr kumimoji="0" lang="en-GB" sz="1979"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t>our objectives</a:t>
            </a:r>
            <a:endParaRPr kumimoji="0" lang="en-GB" sz="1979"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
        <p:nvSpPr>
          <p:cNvPr id="11" name="Rectangle 10"/>
          <p:cNvSpPr/>
          <p:nvPr/>
        </p:nvSpPr>
        <p:spPr>
          <a:xfrm>
            <a:off x="1474361" y="1346353"/>
            <a:ext cx="17156967" cy="498470"/>
          </a:xfrm>
          <a:prstGeom prst="rect">
            <a:avLst/>
          </a:prstGeom>
        </p:spPr>
        <p:txBody>
          <a:bodyPr wrap="square">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39" b="1" i="0" u="none" strike="noStrike" kern="1200" cap="none" spc="0" normalizeH="0" baseline="0" noProof="0" dirty="0">
                <a:ln>
                  <a:noFill/>
                </a:ln>
                <a:solidFill>
                  <a:srgbClr val="C00000"/>
                </a:solidFill>
                <a:effectLst/>
                <a:uLnTx/>
                <a:uFillTx/>
                <a:latin typeface="Calibri" panose="020F0502020204030204"/>
                <a:ea typeface="+mn-ea"/>
                <a:cs typeface="+mn-cs"/>
              </a:rPr>
              <a:t>People of Swansea Bay live healthier, equitable and more equal and prosperous lives    </a:t>
            </a:r>
          </a:p>
        </p:txBody>
      </p:sp>
      <p:sp>
        <p:nvSpPr>
          <p:cNvPr id="12" name="TextBox 11"/>
          <p:cNvSpPr txBox="1"/>
          <p:nvPr/>
        </p:nvSpPr>
        <p:spPr>
          <a:xfrm>
            <a:off x="2208837" y="1764333"/>
            <a:ext cx="8010107" cy="1488228"/>
          </a:xfrm>
          <a:prstGeom prst="rect">
            <a:avLst/>
          </a:prstGeom>
          <a:noFill/>
        </p:spPr>
        <p:txBody>
          <a:bodyPr wrap="square" numCol="1" rtlCol="0">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Every child has the best start in life</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All children, young people and adults are enabled to maximise their capabilities and have control over their lives</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Good work and fair employment is created for all</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 healthy standard of living is ensured for all</a:t>
            </a:r>
          </a:p>
        </p:txBody>
      </p:sp>
      <p:sp>
        <p:nvSpPr>
          <p:cNvPr id="13" name="Rectangle 12"/>
          <p:cNvSpPr/>
          <p:nvPr/>
        </p:nvSpPr>
        <p:spPr>
          <a:xfrm>
            <a:off x="10606933" y="1869252"/>
            <a:ext cx="9498667" cy="1209049"/>
          </a:xfrm>
          <a:prstGeom prst="rect">
            <a:avLst/>
          </a:prstGeom>
        </p:spPr>
        <p:txBody>
          <a:bodyPr>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Healthy and sustainable places are created through placemaking</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role and impact of ill-health prevention is strengthened</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Racism, discrimination and their outcomes are tackled</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Environmental sustainability and health equity are pursued together</a:t>
            </a:r>
          </a:p>
        </p:txBody>
      </p:sp>
      <p:sp>
        <p:nvSpPr>
          <p:cNvPr id="14" name="Rectangle 13"/>
          <p:cNvSpPr/>
          <p:nvPr/>
        </p:nvSpPr>
        <p:spPr>
          <a:xfrm>
            <a:off x="1525462" y="5136769"/>
            <a:ext cx="17156967" cy="498470"/>
          </a:xfrm>
          <a:prstGeom prst="rect">
            <a:avLst/>
          </a:prstGeom>
        </p:spPr>
        <p:txBody>
          <a:bodyPr wrap="square">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39" b="1" i="0" u="none" strike="noStrike" kern="1200" cap="none" spc="0" normalizeH="0" baseline="0" noProof="0" dirty="0">
                <a:ln>
                  <a:noFill/>
                </a:ln>
                <a:solidFill>
                  <a:srgbClr val="9E4ECA"/>
                </a:solidFill>
                <a:effectLst/>
                <a:uLnTx/>
                <a:uFillTx/>
                <a:latin typeface="Calibri" panose="020F0502020204030204"/>
                <a:ea typeface="+mn-ea"/>
                <a:cs typeface="+mn-cs"/>
              </a:rPr>
              <a:t>Care is delivered in safe and appropriate settings supported by innovative digital solutions</a:t>
            </a:r>
          </a:p>
        </p:txBody>
      </p:sp>
      <p:sp>
        <p:nvSpPr>
          <p:cNvPr id="15" name="TextBox 14"/>
          <p:cNvSpPr txBox="1"/>
          <p:nvPr/>
        </p:nvSpPr>
        <p:spPr>
          <a:xfrm>
            <a:off x="2208839" y="5554129"/>
            <a:ext cx="8472276" cy="1488228"/>
          </a:xfrm>
          <a:prstGeom prst="rect">
            <a:avLst/>
          </a:prstGeom>
          <a:noFill/>
        </p:spPr>
        <p:txBody>
          <a:bodyPr wrap="square" numCol="1" rtlCol="0">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delivered around the patient in the most appropriate setting as close to home as possible supported by digital and data solutions</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settings are fit for purpose, appropriately designed and equipped</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Secure, trusted and insightful data and digital platforms empower staff to deliver more and higher quality care and improved patient outcomes and population health</a:t>
            </a:r>
          </a:p>
        </p:txBody>
      </p:sp>
      <p:sp>
        <p:nvSpPr>
          <p:cNvPr id="16" name="Rectangle 15"/>
          <p:cNvSpPr/>
          <p:nvPr/>
        </p:nvSpPr>
        <p:spPr>
          <a:xfrm>
            <a:off x="10571863" y="5579628"/>
            <a:ext cx="8713838" cy="1488228"/>
          </a:xfrm>
          <a:prstGeom prst="rect">
            <a:avLst/>
          </a:prstGeom>
        </p:spPr>
        <p:txBody>
          <a:bodyPr wrap="square">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We have a digitally inclusive culture, where patients, clinicians and non-clinical colleagues work collaboratively to create effective and efficient services and patients are empowered to make informed and meaningful choices about their health and care</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Through where and how they are delivered, services contribute to the environmental, economic, social and cultural well-being of Swansea Bay</a:t>
            </a:r>
          </a:p>
        </p:txBody>
      </p:sp>
      <p:sp>
        <p:nvSpPr>
          <p:cNvPr id="17" name="Rectangle 16"/>
          <p:cNvSpPr/>
          <p:nvPr/>
        </p:nvSpPr>
        <p:spPr>
          <a:xfrm>
            <a:off x="1474361" y="3189063"/>
            <a:ext cx="17156967" cy="498470"/>
          </a:xfrm>
          <a:prstGeom prst="rect">
            <a:avLst/>
          </a:prstGeom>
        </p:spPr>
        <p:txBody>
          <a:bodyPr wrap="square">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39" b="1" i="0" u="none" strike="noStrike" kern="1200" cap="none" spc="0" normalizeH="0" baseline="0" noProof="0" dirty="0">
                <a:ln>
                  <a:noFill/>
                </a:ln>
                <a:solidFill>
                  <a:srgbClr val="7EB0DE"/>
                </a:solidFill>
                <a:effectLst/>
                <a:uLnTx/>
                <a:uFillTx/>
                <a:latin typeface="Calibri" panose="020F0502020204030204"/>
                <a:ea typeface="+mn-ea"/>
                <a:cs typeface="+mn-cs"/>
              </a:rPr>
              <a:t>Care is high quality, safe, efficient and delivers the best possible outcomes for people</a:t>
            </a:r>
          </a:p>
        </p:txBody>
      </p:sp>
      <p:sp>
        <p:nvSpPr>
          <p:cNvPr id="18" name="TextBox 17"/>
          <p:cNvSpPr txBox="1"/>
          <p:nvPr/>
        </p:nvSpPr>
        <p:spPr>
          <a:xfrm>
            <a:off x="2208837" y="3877896"/>
            <a:ext cx="8472280" cy="1209049"/>
          </a:xfrm>
          <a:prstGeom prst="rect">
            <a:avLst/>
          </a:prstGeom>
          <a:noFill/>
        </p:spPr>
        <p:txBody>
          <a:bodyPr wrap="square" numCol="1" rtlCol="0">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safe, it helps people and avoids harm</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evidence based, effective and improves outcomes</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timely and delivered by the right person in the right place</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efficient</a:t>
            </a:r>
          </a:p>
        </p:txBody>
      </p:sp>
      <p:sp>
        <p:nvSpPr>
          <p:cNvPr id="19" name="Rectangle 18"/>
          <p:cNvSpPr/>
          <p:nvPr/>
        </p:nvSpPr>
        <p:spPr>
          <a:xfrm>
            <a:off x="10571865" y="3869513"/>
            <a:ext cx="8507611" cy="929870"/>
          </a:xfrm>
          <a:prstGeom prst="rect">
            <a:avLst/>
          </a:prstGeom>
        </p:spPr>
        <p:txBody>
          <a:bodyPr wrap="square">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delivers equitable outcomes regardless of demographic, socioeconomic or geographic factors</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Care is person centred and delivered with compassion, dignity and mutual respect</a:t>
            </a:r>
          </a:p>
        </p:txBody>
      </p:sp>
      <p:sp>
        <p:nvSpPr>
          <p:cNvPr id="20" name="Rectangle 19"/>
          <p:cNvSpPr/>
          <p:nvPr/>
        </p:nvSpPr>
        <p:spPr>
          <a:xfrm>
            <a:off x="1746782" y="7088132"/>
            <a:ext cx="17156967" cy="498470"/>
          </a:xfrm>
          <a:prstGeom prst="rect">
            <a:avLst/>
          </a:prstGeom>
        </p:spPr>
        <p:txBody>
          <a:bodyPr wrap="square">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39" b="1" i="0" u="none" strike="noStrike" kern="1200" cap="none" spc="0" normalizeH="0" baseline="0" noProof="0" dirty="0">
                <a:ln>
                  <a:noFill/>
                </a:ln>
                <a:solidFill>
                  <a:srgbClr val="FFD550"/>
                </a:solidFill>
                <a:effectLst/>
                <a:uLnTx/>
                <a:uFillTx/>
                <a:latin typeface="Calibri" panose="020F0502020204030204"/>
                <a:ea typeface="+mn-ea"/>
                <a:cs typeface="+mn-cs"/>
              </a:rPr>
              <a:t>The health board is a great place to work where staff feel valued and work together towards a common goal</a:t>
            </a:r>
          </a:p>
        </p:txBody>
      </p:sp>
      <p:sp>
        <p:nvSpPr>
          <p:cNvPr id="21" name="TextBox 20"/>
          <p:cNvSpPr txBox="1"/>
          <p:nvPr/>
        </p:nvSpPr>
        <p:spPr>
          <a:xfrm>
            <a:off x="2295054" y="7562424"/>
            <a:ext cx="8446165" cy="1488228"/>
          </a:xfrm>
          <a:prstGeom prst="rect">
            <a:avLst/>
          </a:prstGeom>
          <a:noFill/>
        </p:spPr>
        <p:txBody>
          <a:bodyPr wrap="square" numCol="1" rtlCol="0">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Our Workforce is engaged, motivated and healthy; they feel valued, fairly-rewarded and supported </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Health Board is recognised as an employer of choice</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We have a well-planned workforce with the right number of skilled people working on the right things</a:t>
            </a:r>
          </a:p>
        </p:txBody>
      </p:sp>
      <p:sp>
        <p:nvSpPr>
          <p:cNvPr id="22" name="Rectangle 21"/>
          <p:cNvSpPr/>
          <p:nvPr/>
        </p:nvSpPr>
        <p:spPr>
          <a:xfrm>
            <a:off x="10826222" y="7674059"/>
            <a:ext cx="8083738" cy="1209049"/>
          </a:xfrm>
          <a:prstGeom prst="rect">
            <a:avLst/>
          </a:prstGeom>
        </p:spPr>
        <p:txBody>
          <a:bodyPr wrap="square">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People feel ready for our digital future</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People are supported to develop the skills and capabilities they need</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People role model collective and compassionate leadership and live our values</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We are diverse and inclusive, ensuring all voices are heard</a:t>
            </a:r>
          </a:p>
        </p:txBody>
      </p:sp>
      <p:sp>
        <p:nvSpPr>
          <p:cNvPr id="23" name="Rectangle 22"/>
          <p:cNvSpPr/>
          <p:nvPr/>
        </p:nvSpPr>
        <p:spPr>
          <a:xfrm>
            <a:off x="1474360" y="9025491"/>
            <a:ext cx="17156967" cy="498470"/>
          </a:xfrm>
          <a:prstGeom prst="rect">
            <a:avLst/>
          </a:prstGeom>
        </p:spPr>
        <p:txBody>
          <a:bodyPr wrap="square">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2639" b="1" i="0" u="none" strike="noStrike" kern="1200" cap="none" spc="0" normalizeH="0" baseline="0" noProof="0" dirty="0">
                <a:ln>
                  <a:noFill/>
                </a:ln>
                <a:solidFill>
                  <a:srgbClr val="00BC62"/>
                </a:solidFill>
                <a:effectLst/>
                <a:uLnTx/>
                <a:uFillTx/>
                <a:latin typeface="Calibri" panose="020F0502020204030204"/>
                <a:ea typeface="+mn-ea"/>
                <a:cs typeface="+mn-cs"/>
              </a:rPr>
              <a:t>The health board is a resilient, financially sustainable and responsible organisation</a:t>
            </a:r>
          </a:p>
        </p:txBody>
      </p:sp>
      <p:sp>
        <p:nvSpPr>
          <p:cNvPr id="24" name="TextBox 23"/>
          <p:cNvSpPr txBox="1"/>
          <p:nvPr/>
        </p:nvSpPr>
        <p:spPr>
          <a:xfrm>
            <a:off x="2208838" y="9485691"/>
            <a:ext cx="8472278" cy="1488228"/>
          </a:xfrm>
          <a:prstGeom prst="rect">
            <a:avLst/>
          </a:prstGeom>
          <a:noFill/>
        </p:spPr>
        <p:txBody>
          <a:bodyPr wrap="square" numCol="1" rtlCol="0">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health board is financially balanced and able to invest in service transformation and change</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Decisions are made balancing short-term improvements and long-term impacts</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Resources are used efficiently and proportionately, reducing waste and variation</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environmental impact of health care delivery in Swansea Bay is minimised</a:t>
            </a:r>
          </a:p>
        </p:txBody>
      </p:sp>
      <p:sp>
        <p:nvSpPr>
          <p:cNvPr id="25" name="Rectangle 24"/>
          <p:cNvSpPr/>
          <p:nvPr/>
        </p:nvSpPr>
        <p:spPr>
          <a:xfrm>
            <a:off x="10571865" y="9470375"/>
            <a:ext cx="8542680" cy="1488228"/>
          </a:xfrm>
          <a:prstGeom prst="rect">
            <a:avLst/>
          </a:prstGeom>
        </p:spPr>
        <p:txBody>
          <a:bodyPr wrap="square">
            <a:spAutoFit/>
          </a:bodyPr>
          <a:lstStyle/>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health board invests in and works with others locally and responsibly, using our assets to positively contribute to the community</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Citizen stakeholders are meaningfully involved and engaged in decision making</a:t>
            </a:r>
          </a:p>
          <a:p>
            <a:pPr marL="296838" marR="0" lvl="0" indent="-296838" algn="l" defTabSz="150793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14"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The health board has the capacity to effectively plan for and respond to incident and emergencies</a:t>
            </a:r>
          </a:p>
        </p:txBody>
      </p:sp>
      <p:sp>
        <p:nvSpPr>
          <p:cNvPr id="26" name="Slide Number Placeholder 2"/>
          <p:cNvSpPr>
            <a:spLocks noGrp="1"/>
          </p:cNvSpPr>
          <p:nvPr>
            <p:ph type="sldNum" sz="quarter" idx="12"/>
          </p:nvPr>
        </p:nvSpPr>
        <p:spPr>
          <a:xfrm>
            <a:off x="15254881" y="10530377"/>
            <a:ext cx="4523740" cy="602118"/>
          </a:xfrm>
        </p:spPr>
        <p:txBody>
          <a:bodyPr/>
          <a:lstStyle/>
          <a:p>
            <a:pPr marL="0" marR="0" lvl="0" indent="0" algn="r" defTabSz="1507937" rtl="0" eaLnBrk="1" fontAlgn="auto" latinLnBrk="0" hangingPunct="1">
              <a:lnSpc>
                <a:spcPct val="100000"/>
              </a:lnSpc>
              <a:spcBef>
                <a:spcPts val="0"/>
              </a:spcBef>
              <a:spcAft>
                <a:spcPts val="0"/>
              </a:spcAft>
              <a:buClrTx/>
              <a:buSzTx/>
              <a:buFontTx/>
              <a:buNone/>
              <a:tabLst/>
              <a:defRPr/>
            </a:pPr>
            <a:fld id="{2FC4BBEA-D2AF-4620-ADEB-12EADF4A9185}" type="slidenum">
              <a:rPr kumimoji="0" lang="en-GB" sz="1979" b="0" i="0" u="none" strike="noStrike" kern="1200" cap="none" spc="0" normalizeH="0" baseline="0" noProof="0">
                <a:ln>
                  <a:noFill/>
                </a:ln>
                <a:solidFill>
                  <a:prstClr val="white">
                    <a:lumMod val="75000"/>
                  </a:prstClr>
                </a:solidFill>
                <a:effectLst/>
                <a:uLnTx/>
                <a:uFillTx/>
                <a:latin typeface="Calibri" panose="020F0502020204030204"/>
                <a:ea typeface="+mn-ea"/>
                <a:cs typeface="+mn-cs"/>
              </a:rPr>
              <a:pPr marL="0" marR="0" lvl="0" indent="0" algn="r" defTabSz="1507937" rtl="0" eaLnBrk="1" fontAlgn="auto" latinLnBrk="0" hangingPunct="1">
                <a:lnSpc>
                  <a:spcPct val="100000"/>
                </a:lnSpc>
                <a:spcBef>
                  <a:spcPts val="0"/>
                </a:spcBef>
                <a:spcAft>
                  <a:spcPts val="0"/>
                </a:spcAft>
                <a:buClrTx/>
                <a:buSzTx/>
                <a:buFontTx/>
                <a:buNone/>
                <a:tabLst/>
                <a:defRPr/>
              </a:pPr>
              <a:t>7</a:t>
            </a:fld>
            <a:endParaRPr kumimoji="0" lang="en-GB" sz="1979" b="0" i="0" u="none" strike="noStrike" kern="1200" cap="none" spc="0" normalizeH="0" baseline="0" noProof="0" dirty="0">
              <a:ln>
                <a:noFill/>
              </a:ln>
              <a:solidFill>
                <a:prstClr val="white">
                  <a:lumMod val="75000"/>
                </a:prstClr>
              </a:solidFill>
              <a:effectLst/>
              <a:uLnTx/>
              <a:uFillTx/>
              <a:latin typeface="Calibri" panose="020F0502020204030204"/>
              <a:ea typeface="+mn-ea"/>
              <a:cs typeface="+mn-cs"/>
            </a:endParaRPr>
          </a:p>
        </p:txBody>
      </p:sp>
      <p:pic>
        <p:nvPicPr>
          <p:cNvPr id="27" name="Picture 2" descr="Portrait of family having fun in the living room. Happy family spending time at home together."/>
          <p:cNvPicPr>
            <a:picLocks noChangeArrowheads="1"/>
          </p:cNvPicPr>
          <p:nvPr/>
        </p:nvPicPr>
        <p:blipFill rotWithShape="1">
          <a:blip r:embed="rId2" cstate="print">
            <a:extLst>
              <a:ext uri="{28A0092B-C50C-407E-A947-70E740481C1C}">
                <a14:useLocalDpi xmlns:a14="http://schemas.microsoft.com/office/drawing/2010/main" val="0"/>
              </a:ext>
            </a:extLst>
          </a:blip>
          <a:srcRect l="14193" t="9745" r="7861" b="6535"/>
          <a:stretch/>
        </p:blipFill>
        <p:spPr bwMode="auto">
          <a:xfrm>
            <a:off x="842746" y="1874768"/>
            <a:ext cx="1365433" cy="1365433"/>
          </a:xfrm>
          <a:prstGeom prst="ellipse">
            <a:avLst/>
          </a:prstGeom>
          <a:noFill/>
          <a:ln w="38100">
            <a:solidFill>
              <a:srgbClr val="D03737"/>
            </a:solidFill>
          </a:ln>
          <a:extLst>
            <a:ext uri="{909E8E84-426E-40DD-AFC4-6F175D3DCCD1}">
              <a14:hiddenFill xmlns:a14="http://schemas.microsoft.com/office/drawing/2010/main">
                <a:solidFill>
                  <a:srgbClr val="FFFFFF"/>
                </a:solidFill>
              </a14:hiddenFill>
            </a:ext>
          </a:extLst>
        </p:spPr>
      </p:pic>
      <p:pic>
        <p:nvPicPr>
          <p:cNvPr id="28" name="Picture 27"/>
          <p:cNvPicPr>
            <a:picLocks/>
          </p:cNvPicPr>
          <p:nvPr/>
        </p:nvPicPr>
        <p:blipFill rotWithShape="1">
          <a:blip r:embed="rId3"/>
          <a:srcRect l="19516"/>
          <a:stretch/>
        </p:blipFill>
        <p:spPr>
          <a:xfrm>
            <a:off x="842746" y="5619556"/>
            <a:ext cx="1365433" cy="1365433"/>
          </a:xfrm>
          <a:prstGeom prst="ellipse">
            <a:avLst/>
          </a:prstGeom>
          <a:ln w="38100">
            <a:solidFill>
              <a:srgbClr val="9E4ECA"/>
            </a:solidFill>
          </a:ln>
        </p:spPr>
      </p:pic>
      <p:sp>
        <p:nvSpPr>
          <p:cNvPr id="29" name="AutoShape 5" descr="Surgery"/>
          <p:cNvSpPr>
            <a:spLocks noChangeArrowheads="1"/>
          </p:cNvSpPr>
          <p:nvPr/>
        </p:nvSpPr>
        <p:spPr bwMode="auto">
          <a:xfrm>
            <a:off x="792284" y="3766760"/>
            <a:ext cx="1466357" cy="1466357"/>
          </a:xfrm>
          <a:prstGeom prst="ellipse">
            <a:avLst/>
          </a:prstGeom>
          <a:blipFill dpi="0" rotWithShape="0">
            <a:blip r:embed="rId4"/>
            <a:srcRect/>
            <a:stretch>
              <a:fillRect/>
            </a:stretch>
          </a:blipFill>
          <a:ln w="38100" algn="ctr">
            <a:solidFill>
              <a:srgbClr val="7EB0DE"/>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30" name="Picture 9" descr="person using MacBook Pro"/>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2746" y="9542011"/>
            <a:ext cx="1365433" cy="1365433"/>
          </a:xfrm>
          <a:prstGeom prst="ellipse">
            <a:avLst/>
          </a:prstGeom>
          <a:noFill/>
          <a:ln w="38100">
            <a:solidFill>
              <a:srgbClr val="00BC62"/>
            </a:solidFill>
          </a:ln>
          <a:extLst>
            <a:ext uri="{909E8E84-426E-40DD-AFC4-6F175D3DCCD1}">
              <a14:hiddenFill xmlns:a14="http://schemas.microsoft.com/office/drawing/2010/main">
                <a:solidFill>
                  <a:srgbClr val="FFFFFF"/>
                </a:solidFill>
              </a14:hiddenFill>
            </a:ext>
          </a:extLst>
        </p:spPr>
      </p:pic>
      <p:sp>
        <p:nvSpPr>
          <p:cNvPr id="31" name="AutoShape 3" descr="Community Nurse"/>
          <p:cNvSpPr>
            <a:spLocks noChangeArrowheads="1"/>
          </p:cNvSpPr>
          <p:nvPr/>
        </p:nvSpPr>
        <p:spPr bwMode="auto">
          <a:xfrm>
            <a:off x="792284" y="7577822"/>
            <a:ext cx="1466357" cy="1466357"/>
          </a:xfrm>
          <a:prstGeom prst="ellipse">
            <a:avLst/>
          </a:prstGeom>
          <a:blipFill dpi="0" rotWithShape="0">
            <a:blip r:embed="rId6"/>
            <a:srcRect/>
            <a:stretch>
              <a:fillRect/>
            </a:stretch>
          </a:blipFill>
          <a:ln w="38100" algn="ctr">
            <a:solidFill>
              <a:srgbClr val="FFD550"/>
            </a:solidFill>
            <a:miter lim="800000"/>
            <a:headEnd/>
            <a:tailEnd/>
          </a:ln>
          <a:effectLst/>
          <a:extLs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60317" tIns="60317" rIns="60317" bIns="60317" numCol="1" anchor="t" anchorCtr="0" compatLnSpc="1">
            <a:prstTxWarp prst="textNoShape">
              <a:avLst/>
            </a:prstTxWarp>
          </a:bodyPr>
          <a:lstStyle/>
          <a:p>
            <a:pPr marL="0" marR="0" lvl="0" indent="0" algn="l" defTabSz="1507937" rtl="0" eaLnBrk="1" fontAlgn="auto" latinLnBrk="0" hangingPunct="1">
              <a:lnSpc>
                <a:spcPct val="100000"/>
              </a:lnSpc>
              <a:spcBef>
                <a:spcPts val="0"/>
              </a:spcBef>
              <a:spcAft>
                <a:spcPts val="0"/>
              </a:spcAft>
              <a:buClrTx/>
              <a:buSzTx/>
              <a:buFontTx/>
              <a:buNone/>
              <a:tabLst/>
              <a:defRPr/>
            </a:pPr>
            <a:endParaRPr kumimoji="0" lang="en-GB" sz="2968"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35356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6F899D-68D5-F741-2D22-7F1E49B250F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C1A9B2E-CD83-77B3-EDB8-FFD873E66120}"/>
              </a:ext>
            </a:extLst>
          </p:cNvPr>
          <p:cNvSpPr>
            <a:spLocks noGrp="1"/>
          </p:cNvSpPr>
          <p:nvPr>
            <p:ph type="title"/>
          </p:nvPr>
        </p:nvSpPr>
        <p:spPr>
          <a:xfrm>
            <a:off x="1442244" y="396875"/>
            <a:ext cx="19044444" cy="2133600"/>
          </a:xfrm>
        </p:spPr>
        <p:txBody>
          <a:bodyPr/>
          <a:lstStyle/>
          <a:p>
            <a:r>
              <a:rPr lang="en-GB" sz="3600" dirty="0"/>
              <a:t>Summary of the icons used as part of the adapted NHS ‘making data count’ principles</a:t>
            </a:r>
          </a:p>
        </p:txBody>
      </p:sp>
      <mc:AlternateContent xmlns:mc="http://schemas.openxmlformats.org/markup-compatibility/2006">
        <mc:Choice xmlns:we="http://schemas.microsoft.com/office/webextensions/webextension/2010/11" xmlns:pca="http://schemas.microsoft.com/office/powerpoint/2013/contentapp" Requires="we pca">
          <p:graphicFrame>
            <p:nvGraphicFramePr>
              <p:cNvPr id="6" name="Add-in 5">
                <a:extLst>
                  <a:ext uri="{FF2B5EF4-FFF2-40B4-BE49-F238E27FC236}">
                    <a16:creationId xmlns:a16="http://schemas.microsoft.com/office/drawing/2014/main" id="{CEECD0CC-FB5A-150C-7876-21ACC55466D5}"/>
                  </a:ext>
                </a:extLst>
              </p:cNvPr>
              <p:cNvGraphicFramePr>
                <a:graphicFrameLocks noGrp="1"/>
              </p:cNvGraphicFramePr>
              <p:nvPr>
                <p:extLst>
                  <p:ext uri="{D42A27DB-BD31-4B8C-83A1-F6EECF244321}">
                    <p14:modId xmlns:p14="http://schemas.microsoft.com/office/powerpoint/2010/main" val="795372033"/>
                  </p:ext>
                </p:extLst>
              </p:nvPr>
            </p:nvGraphicFramePr>
            <p:xfrm>
              <a:off x="530622" y="1311275"/>
              <a:ext cx="19050000" cy="9601200"/>
            </p:xfrm>
            <a:graphic>
              <a:graphicData uri="http://schemas.microsoft.com/office/webextensions/webextension/2010/11">
                <we:webextensionref xmlns:we="http://schemas.microsoft.com/office/webextensions/webextension/2010/11" xmlns:r="http://schemas.openxmlformats.org/officeDocument/2006/relationships" r:id="rId2"/>
              </a:graphicData>
            </a:graphic>
          </p:graphicFrame>
        </mc:Choice>
        <mc:Fallback>
          <p:pic>
            <p:nvPicPr>
              <p:cNvPr id="6" name="Add-in 5">
                <a:extLst>
                  <a:ext uri="{FF2B5EF4-FFF2-40B4-BE49-F238E27FC236}">
                    <a16:creationId xmlns:a16="http://schemas.microsoft.com/office/drawing/2014/main" id="{CEECD0CC-FB5A-150C-7876-21ACC55466D5}"/>
                  </a:ext>
                </a:extLst>
              </p:cNvPr>
              <p:cNvPicPr>
                <a:picLocks noGrp="1" noRot="1" noChangeAspect="1" noMove="1" noResize="1" noEditPoints="1" noAdjustHandles="1" noChangeArrowheads="1" noChangeShapeType="1"/>
              </p:cNvPicPr>
              <p:nvPr/>
            </p:nvPicPr>
            <p:blipFill>
              <a:blip r:embed="rId3"/>
              <a:stretch>
                <a:fillRect/>
              </a:stretch>
            </p:blipFill>
            <p:spPr>
              <a:xfrm>
                <a:off x="530622" y="1311275"/>
                <a:ext cx="19050000" cy="9601200"/>
              </a:xfrm>
              <a:prstGeom prst="rect">
                <a:avLst/>
              </a:prstGeom>
            </p:spPr>
          </p:pic>
        </mc:Fallback>
      </mc:AlternateContent>
    </p:spTree>
    <p:extLst>
      <p:ext uri="{BB962C8B-B14F-4D97-AF65-F5344CB8AC3E}">
        <p14:creationId xmlns:p14="http://schemas.microsoft.com/office/powerpoint/2010/main" val="1080308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4453B-C850-1AEE-9DA0-443B73C1F3E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DF64D75-4266-C347-E666-C12CB41E3247}"/>
              </a:ext>
            </a:extLst>
          </p:cNvPr>
          <p:cNvGraphicFramePr>
            <a:graphicFrameLocks noGrp="1"/>
          </p:cNvGraphicFramePr>
          <p:nvPr>
            <p:extLst>
              <p:ext uri="{D42A27DB-BD31-4B8C-83A1-F6EECF244321}">
                <p14:modId xmlns:p14="http://schemas.microsoft.com/office/powerpoint/2010/main" val="465069377"/>
              </p:ext>
            </p:extLst>
          </p:nvPr>
        </p:nvGraphicFramePr>
        <p:xfrm>
          <a:off x="628383" y="2911475"/>
          <a:ext cx="18723256" cy="4099194"/>
        </p:xfrm>
        <a:graphic>
          <a:graphicData uri="http://schemas.openxmlformats.org/drawingml/2006/table">
            <a:tbl>
              <a:tblPr firstRow="1" bandRow="1">
                <a:tableStyleId>{5C22544A-7EE6-4342-B048-85BDC9FD1C3A}</a:tableStyleId>
              </a:tblPr>
              <a:tblGrid>
                <a:gridCol w="11435009">
                  <a:extLst>
                    <a:ext uri="{9D8B030D-6E8A-4147-A177-3AD203B41FA5}">
                      <a16:colId xmlns:a16="http://schemas.microsoft.com/office/drawing/2014/main" val="980760422"/>
                    </a:ext>
                  </a:extLst>
                </a:gridCol>
                <a:gridCol w="2303756">
                  <a:extLst>
                    <a:ext uri="{9D8B030D-6E8A-4147-A177-3AD203B41FA5}">
                      <a16:colId xmlns:a16="http://schemas.microsoft.com/office/drawing/2014/main" val="2899060745"/>
                    </a:ext>
                  </a:extLst>
                </a:gridCol>
                <a:gridCol w="2749849">
                  <a:extLst>
                    <a:ext uri="{9D8B030D-6E8A-4147-A177-3AD203B41FA5}">
                      <a16:colId xmlns:a16="http://schemas.microsoft.com/office/drawing/2014/main" val="4200135179"/>
                    </a:ext>
                  </a:extLst>
                </a:gridCol>
                <a:gridCol w="2234642">
                  <a:extLst>
                    <a:ext uri="{9D8B030D-6E8A-4147-A177-3AD203B41FA5}">
                      <a16:colId xmlns:a16="http://schemas.microsoft.com/office/drawing/2014/main" val="995196301"/>
                    </a:ext>
                  </a:extLst>
                </a:gridCol>
              </a:tblGrid>
              <a:tr h="753957">
                <a:tc>
                  <a:txBody>
                    <a:bodyPr/>
                    <a:lstStyle/>
                    <a:p>
                      <a:r>
                        <a:rPr lang="en-GB" sz="1800" b="1" dirty="0">
                          <a:solidFill>
                            <a:schemeClr val="bg1"/>
                          </a:solidFill>
                          <a:latin typeface="Verdana" panose="020B0604030504040204" pitchFamily="34" charset="0"/>
                          <a:ea typeface="Verdana" panose="020B0604030504040204" pitchFamily="34" charset="0"/>
                        </a:rPr>
                        <a:t>SBUHB organisational strategy indicators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1600" b="1" dirty="0">
                          <a:solidFill>
                            <a:schemeClr val="bg1"/>
                          </a:solidFill>
                          <a:latin typeface="Verdana" panose="020B0604030504040204" pitchFamily="34" charset="0"/>
                          <a:ea typeface="Verdana" panose="020B0604030504040204" pitchFamily="34" charset="0"/>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1600" b="1" dirty="0">
                          <a:solidFill>
                            <a:schemeClr val="bg1"/>
                          </a:solidFill>
                          <a:latin typeface="Verdana" panose="020B0604030504040204" pitchFamily="34" charset="0"/>
                          <a:ea typeface="Verdana" panose="020B0604030504040204" pitchFamily="34" charset="0"/>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1600" b="1" dirty="0">
                          <a:solidFill>
                            <a:schemeClr val="bg1"/>
                          </a:solidFill>
                          <a:latin typeface="Verdana" panose="020B0604030504040204" pitchFamily="34" charset="0"/>
                          <a:ea typeface="Verdana" panose="020B0604030504040204" pitchFamily="34" charset="0"/>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854484">
                <a:tc>
                  <a:txBody>
                    <a:bodyPr/>
                    <a:lstStyle/>
                    <a:p>
                      <a:r>
                        <a:rPr lang="en-GB" sz="1800" dirty="0">
                          <a:latin typeface="Verdana" panose="020B0604030504040204" pitchFamily="34" charset="0"/>
                          <a:ea typeface="Verdana" panose="020B0604030504040204" pitchFamily="34" charset="0"/>
                        </a:rPr>
                        <a:t>Percentage of children who are up to date with the scheduled vaccinations by age 5 (‘4 in 1’ preschool booster, the Hib/</a:t>
                      </a:r>
                      <a:r>
                        <a:rPr lang="en-GB" sz="1800" dirty="0" err="1">
                          <a:latin typeface="Verdana" panose="020B0604030504040204" pitchFamily="34" charset="0"/>
                          <a:ea typeface="Verdana" panose="020B0604030504040204" pitchFamily="34" charset="0"/>
                        </a:rPr>
                        <a:t>MenC</a:t>
                      </a:r>
                      <a:r>
                        <a:rPr lang="en-GB" sz="1800" dirty="0">
                          <a:latin typeface="Verdana" panose="020B0604030504040204" pitchFamily="34" charset="0"/>
                          <a:ea typeface="Verdana" panose="020B0604030504040204" pitchFamily="34" charset="0"/>
                        </a:rPr>
                        <a:t> booster and the second MMR dose)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latin typeface="Verdana" panose="020B0604030504040204" pitchFamily="34" charset="0"/>
                          <a:ea typeface="Verdana" panose="020B0604030504040204" pitchFamily="34" charset="0"/>
                        </a:rPr>
                        <a:t>95%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Oct-Dec 2025</a:t>
                      </a:r>
                    </a:p>
                    <a:p>
                      <a:pPr algn="ctr"/>
                      <a:r>
                        <a:rPr lang="en-GB" sz="1800" dirty="0">
                          <a:solidFill>
                            <a:schemeClr val="tx1"/>
                          </a:solidFill>
                          <a:latin typeface="Verdana" panose="020B0604030504040204" pitchFamily="34" charset="0"/>
                          <a:ea typeface="Verdana" panose="020B0604030504040204" pitchFamily="34" charset="0"/>
                        </a:rPr>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accent2">
                              <a:lumMod val="75000"/>
                            </a:schemeClr>
                          </a:solidFill>
                          <a:latin typeface="Verdana" panose="020B0604030504040204" pitchFamily="34" charset="0"/>
                          <a:ea typeface="Verdana" panose="020B0604030504040204" pitchFamily="34" charset="0"/>
                        </a:rPr>
                        <a:t>87.7%</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854484">
                <a:tc>
                  <a:txBody>
                    <a:bodyPr/>
                    <a:lstStyle/>
                    <a:p>
                      <a:r>
                        <a:rPr lang="en-GB" sz="1800" dirty="0">
                          <a:latin typeface="Verdana" panose="020B0604030504040204" pitchFamily="34" charset="0"/>
                          <a:ea typeface="Verdana" panose="020B0604030504040204" pitchFamily="34" charset="0"/>
                        </a:rPr>
                        <a:t>Percentage of children receiving the Human Papillomavirus (HPV) vaccination by the age of 15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latin typeface="Verdana" panose="020B0604030504040204" pitchFamily="34" charset="0"/>
                          <a:ea typeface="Verdana" panose="020B0604030504040204" pitchFamily="34" charset="0"/>
                        </a:rPr>
                        <a:t>90%</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Oct-Dec 2025</a:t>
                      </a:r>
                    </a:p>
                    <a:p>
                      <a:pPr algn="ctr"/>
                      <a:r>
                        <a:rPr lang="en-GB" sz="1800" dirty="0">
                          <a:solidFill>
                            <a:schemeClr val="tx1"/>
                          </a:solidFill>
                          <a:latin typeface="Verdana" panose="020B0604030504040204" pitchFamily="34" charset="0"/>
                          <a:ea typeface="Verdana" panose="020B0604030504040204" pitchFamily="34" charset="0"/>
                        </a:rPr>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accent2">
                              <a:lumMod val="75000"/>
                            </a:schemeClr>
                          </a:solidFill>
                          <a:latin typeface="Verdana" panose="020B0604030504040204" pitchFamily="34" charset="0"/>
                          <a:ea typeface="Verdana" panose="020B0604030504040204" pitchFamily="34" charset="0"/>
                        </a:rPr>
                        <a:t>85.5% </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3401648"/>
                  </a:ext>
                </a:extLst>
              </a:tr>
              <a:tr h="753957">
                <a:tc>
                  <a:txBody>
                    <a:bodyPr/>
                    <a:lstStyle/>
                    <a:p>
                      <a:r>
                        <a:rPr lang="en-GB" sz="1800" dirty="0">
                          <a:latin typeface="Verdana" panose="020B0604030504040204" pitchFamily="34" charset="0"/>
                          <a:ea typeface="Verdana" panose="020B0604030504040204" pitchFamily="34" charset="0"/>
                        </a:rPr>
                        <a:t>Percentage of adult smokers who  make a quit attempt via smoking cessation services</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latin typeface="Verdana" panose="020B0604030504040204" pitchFamily="34" charset="0"/>
                          <a:ea typeface="Verdana" panose="020B0604030504040204" pitchFamily="34" charset="0"/>
                        </a:rPr>
                        <a:t>2024/25</a:t>
                      </a:r>
                    </a:p>
                    <a:p>
                      <a:pPr algn="ctr"/>
                      <a:r>
                        <a:rPr lang="en-GB" sz="1800" dirty="0">
                          <a:latin typeface="Verdana" panose="020B0604030504040204" pitchFamily="34" charset="0"/>
                          <a:ea typeface="Verdana" panose="020B0604030504040204" pitchFamily="34" charset="0"/>
                        </a:rPr>
                        <a:t>(annually)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rgbClr val="FF0000"/>
                          </a:solidFill>
                          <a:latin typeface="Verdana" panose="020B0604030504040204" pitchFamily="34" charset="0"/>
                          <a:ea typeface="Verdana" panose="020B0604030504040204" pitchFamily="34" charset="0"/>
                        </a:rPr>
                        <a:t>3.5%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3152665"/>
                  </a:ext>
                </a:extLst>
              </a:tr>
              <a:tr h="753957">
                <a:tc>
                  <a:txBody>
                    <a:bodyPr/>
                    <a:lstStyle/>
                    <a:p>
                      <a:r>
                        <a:rPr lang="en-GB" sz="1800" dirty="0">
                          <a:latin typeface="Verdana" panose="020B0604030504040204" pitchFamily="34" charset="0"/>
                          <a:ea typeface="Verdana" panose="020B0604030504040204" pitchFamily="34" charset="0"/>
                        </a:rPr>
                        <a:t>Percentage of eligible adults who participate in bowel screening</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latin typeface="Verdana" panose="020B0604030504040204" pitchFamily="34" charset="0"/>
                          <a:ea typeface="Verdana" panose="020B0604030504040204" pitchFamily="34" charset="0"/>
                        </a:rPr>
                        <a:t>NA*</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latin typeface="Verdana" panose="020B0604030504040204" pitchFamily="34" charset="0"/>
                          <a:ea typeface="Verdana" panose="020B0604030504040204" pitchFamily="34" charset="0"/>
                        </a:rPr>
                        <a:t>Oct 2024-Sep 2025</a:t>
                      </a:r>
                    </a:p>
                    <a:p>
                      <a:pPr algn="ctr"/>
                      <a:r>
                        <a:rPr lang="en-GB" sz="1800" dirty="0">
                          <a:latin typeface="Verdana" panose="020B0604030504040204" pitchFamily="34" charset="0"/>
                          <a:ea typeface="Verdana" panose="020B0604030504040204" pitchFamily="34" charset="0"/>
                        </a:rPr>
                        <a:t>(quarterly)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54.4%*</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pic>
        <p:nvPicPr>
          <p:cNvPr id="2" name="Picture 1">
            <a:extLst>
              <a:ext uri="{FF2B5EF4-FFF2-40B4-BE49-F238E27FC236}">
                <a16:creationId xmlns:a16="http://schemas.microsoft.com/office/drawing/2014/main" id="{BC77E485-9338-D465-50B1-C36C53F95095}"/>
              </a:ext>
            </a:extLst>
          </p:cNvPr>
          <p:cNvPicPr>
            <a:picLocks noChangeAspect="1"/>
          </p:cNvPicPr>
          <p:nvPr/>
        </p:nvPicPr>
        <p:blipFill>
          <a:blip r:embed="rId3"/>
          <a:srcRect b="76231"/>
          <a:stretch>
            <a:fillRect/>
          </a:stretch>
        </p:blipFill>
        <p:spPr>
          <a:xfrm>
            <a:off x="0" y="0"/>
            <a:ext cx="20105511" cy="2410132"/>
          </a:xfrm>
          <a:prstGeom prst="rect">
            <a:avLst/>
          </a:prstGeom>
        </p:spPr>
      </p:pic>
      <p:graphicFrame>
        <p:nvGraphicFramePr>
          <p:cNvPr id="3" name="Table 2">
            <a:extLst>
              <a:ext uri="{FF2B5EF4-FFF2-40B4-BE49-F238E27FC236}">
                <a16:creationId xmlns:a16="http://schemas.microsoft.com/office/drawing/2014/main" id="{406944F8-419A-FDCB-816D-B9AB6084E0AD}"/>
              </a:ext>
            </a:extLst>
          </p:cNvPr>
          <p:cNvGraphicFramePr>
            <a:graphicFrameLocks noGrp="1"/>
          </p:cNvGraphicFramePr>
          <p:nvPr>
            <p:extLst>
              <p:ext uri="{D42A27DB-BD31-4B8C-83A1-F6EECF244321}">
                <p14:modId xmlns:p14="http://schemas.microsoft.com/office/powerpoint/2010/main" val="686772155"/>
              </p:ext>
            </p:extLst>
          </p:nvPr>
        </p:nvGraphicFramePr>
        <p:xfrm>
          <a:off x="628383" y="7404638"/>
          <a:ext cx="18723256" cy="2390226"/>
        </p:xfrm>
        <a:graphic>
          <a:graphicData uri="http://schemas.openxmlformats.org/drawingml/2006/table">
            <a:tbl>
              <a:tblPr firstRow="1" bandRow="1">
                <a:tableStyleId>{5C22544A-7EE6-4342-B048-85BDC9FD1C3A}</a:tableStyleId>
              </a:tblPr>
              <a:tblGrid>
                <a:gridCol w="11455956">
                  <a:extLst>
                    <a:ext uri="{9D8B030D-6E8A-4147-A177-3AD203B41FA5}">
                      <a16:colId xmlns:a16="http://schemas.microsoft.com/office/drawing/2014/main" val="980760422"/>
                    </a:ext>
                  </a:extLst>
                </a:gridCol>
                <a:gridCol w="2345643">
                  <a:extLst>
                    <a:ext uri="{9D8B030D-6E8A-4147-A177-3AD203B41FA5}">
                      <a16:colId xmlns:a16="http://schemas.microsoft.com/office/drawing/2014/main" val="2899060745"/>
                    </a:ext>
                  </a:extLst>
                </a:gridCol>
                <a:gridCol w="2730407">
                  <a:extLst>
                    <a:ext uri="{9D8B030D-6E8A-4147-A177-3AD203B41FA5}">
                      <a16:colId xmlns:a16="http://schemas.microsoft.com/office/drawing/2014/main" val="4200135179"/>
                    </a:ext>
                  </a:extLst>
                </a:gridCol>
                <a:gridCol w="2191250">
                  <a:extLst>
                    <a:ext uri="{9D8B030D-6E8A-4147-A177-3AD203B41FA5}">
                      <a16:colId xmlns:a16="http://schemas.microsoft.com/office/drawing/2014/main" val="995196301"/>
                    </a:ext>
                  </a:extLst>
                </a:gridCol>
              </a:tblGrid>
              <a:tr h="790663">
                <a:tc>
                  <a:txBody>
                    <a:bodyPr/>
                    <a:lstStyle/>
                    <a:p>
                      <a:r>
                        <a:rPr lang="en-GB" sz="2000" b="1" dirty="0">
                          <a:solidFill>
                            <a:schemeClr val="bg1"/>
                          </a:solidFill>
                          <a:latin typeface="Verdana" panose="020B0604030504040204" pitchFamily="34" charset="0"/>
                          <a:ea typeface="Verdana" panose="020B0604030504040204" pitchFamily="34" charset="0"/>
                        </a:rPr>
                        <a:t>Welsh Government Immunisation targets 2025/26</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1600" b="1" dirty="0">
                          <a:solidFill>
                            <a:schemeClr val="bg1"/>
                          </a:solidFill>
                          <a:latin typeface="Verdana" panose="020B0604030504040204" pitchFamily="34" charset="0"/>
                          <a:ea typeface="Verdana" panose="020B0604030504040204" pitchFamily="34" charset="0"/>
                        </a:rPr>
                        <a:t>Target/standard</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1600" b="1" dirty="0">
                          <a:solidFill>
                            <a:schemeClr val="bg1"/>
                          </a:solidFill>
                          <a:latin typeface="Verdana" panose="020B0604030504040204" pitchFamily="34" charset="0"/>
                          <a:ea typeface="Verdana" panose="020B0604030504040204" pitchFamily="34" charset="0"/>
                        </a:rPr>
                        <a:t>Time period (reporting frequency)</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en-GB" sz="1600" b="1" dirty="0">
                          <a:solidFill>
                            <a:schemeClr val="bg1"/>
                          </a:solidFill>
                          <a:latin typeface="Verdana" panose="020B0604030504040204" pitchFamily="34" charset="0"/>
                          <a:ea typeface="Verdana" panose="020B0604030504040204" pitchFamily="34" charset="0"/>
                        </a:rPr>
                        <a:t>Most recent data available</a:t>
                      </a:r>
                    </a:p>
                  </a:txBody>
                  <a:tcPr marL="150791" marR="150791" marT="75396" marB="753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258263590"/>
                  </a:ext>
                </a:extLst>
              </a:tr>
              <a:tr h="753957">
                <a:tc>
                  <a:txBody>
                    <a:bodyPr/>
                    <a:lstStyle/>
                    <a:p>
                      <a:r>
                        <a:rPr lang="en-GB" sz="1800" dirty="0">
                          <a:latin typeface="Verdana" panose="020B0604030504040204" pitchFamily="34" charset="0"/>
                          <a:ea typeface="Verdana" panose="020B0604030504040204" pitchFamily="34" charset="0"/>
                        </a:rPr>
                        <a:t>Percentage uptake of influenza vaccine in adults 65 years and over</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latin typeface="Verdana" panose="020B0604030504040204" pitchFamily="34" charset="0"/>
                          <a:ea typeface="Verdana" panose="020B0604030504040204" pitchFamily="34" charset="0"/>
                        </a:rPr>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a:t>
                      </a:r>
                    </a:p>
                    <a:p>
                      <a:pPr algn="ctr"/>
                      <a:r>
                        <a:rPr lang="en-GB" sz="1800" dirty="0">
                          <a:solidFill>
                            <a:schemeClr val="tx1"/>
                          </a:solidFill>
                          <a:latin typeface="Verdana" panose="020B0604030504040204" pitchFamily="34" charset="0"/>
                          <a:ea typeface="Verdana" panose="020B0604030504040204" pitchFamily="34" charset="0"/>
                        </a:rPr>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accent2">
                              <a:lumMod val="75000"/>
                            </a:schemeClr>
                          </a:solidFill>
                          <a:latin typeface="Verdana" panose="020B0604030504040204" pitchFamily="34" charset="0"/>
                          <a:ea typeface="Verdana" panose="020B0604030504040204" pitchFamily="34" charset="0"/>
                        </a:rPr>
                        <a:t>68.9%</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1638319"/>
                  </a:ext>
                </a:extLst>
              </a:tr>
              <a:tr h="753957">
                <a:tc>
                  <a:txBody>
                    <a:bodyPr/>
                    <a:lstStyle/>
                    <a:p>
                      <a:r>
                        <a:rPr lang="en-GB" sz="1800" dirty="0">
                          <a:latin typeface="Verdana" panose="020B0604030504040204" pitchFamily="34" charset="0"/>
                          <a:ea typeface="Verdana" panose="020B0604030504040204" pitchFamily="34" charset="0"/>
                        </a:rPr>
                        <a:t>Percentage uptake of COVID-19 vaccine for all those eligible</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latin typeface="Verdana" panose="020B0604030504040204" pitchFamily="34" charset="0"/>
                          <a:ea typeface="Verdana" panose="020B0604030504040204" pitchFamily="34" charset="0"/>
                        </a:rPr>
                        <a:t>75%</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April</a:t>
                      </a:r>
                    </a:p>
                    <a:p>
                      <a:pPr algn="ctr"/>
                      <a:r>
                        <a:rPr lang="en-GB" sz="1800" dirty="0">
                          <a:solidFill>
                            <a:schemeClr val="tx1"/>
                          </a:solidFill>
                          <a:latin typeface="Verdana" panose="020B0604030504040204" pitchFamily="34" charset="0"/>
                          <a:ea typeface="Verdana" panose="020B0604030504040204" pitchFamily="34" charset="0"/>
                        </a:rPr>
                        <a:t>(monthly)</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800" dirty="0">
                          <a:solidFill>
                            <a:schemeClr val="tx1"/>
                          </a:solidFill>
                          <a:latin typeface="Verdana" panose="020B0604030504040204" pitchFamily="34" charset="0"/>
                          <a:ea typeface="Verdana" panose="020B0604030504040204" pitchFamily="34" charset="0"/>
                        </a:rPr>
                        <a:t>5.9%**</a:t>
                      </a:r>
                    </a:p>
                  </a:txBody>
                  <a:tcPr marL="150791" marR="150791" marT="75396" marB="753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952361"/>
                  </a:ext>
                </a:extLst>
              </a:tr>
            </a:tbl>
          </a:graphicData>
        </a:graphic>
      </p:graphicFrame>
      <p:sp>
        <p:nvSpPr>
          <p:cNvPr id="5" name="TextBox 4">
            <a:extLst>
              <a:ext uri="{FF2B5EF4-FFF2-40B4-BE49-F238E27FC236}">
                <a16:creationId xmlns:a16="http://schemas.microsoft.com/office/drawing/2014/main" id="{6B91D6F7-BD01-4969-F92D-37535278B5DA}"/>
              </a:ext>
            </a:extLst>
          </p:cNvPr>
          <p:cNvSpPr txBox="1"/>
          <p:nvPr/>
        </p:nvSpPr>
        <p:spPr>
          <a:xfrm>
            <a:off x="88" y="10243503"/>
            <a:ext cx="19644760" cy="1006045"/>
          </a:xfrm>
          <a:prstGeom prst="rect">
            <a:avLst/>
          </a:prstGeom>
          <a:noFill/>
        </p:spPr>
        <p:txBody>
          <a:bodyPr wrap="square" rtlCol="0">
            <a:spAutoFit/>
          </a:bodyPr>
          <a:lstStyle/>
          <a:p>
            <a:pPr defTabSz="1507937"/>
            <a:r>
              <a:rPr lang="en-GB" sz="1979" dirty="0">
                <a:solidFill>
                  <a:prstClr val="black"/>
                </a:solidFill>
                <a:latin typeface="Aptos" panose="02110004020202020204"/>
              </a:rPr>
              <a:t>*PHW screening data is now available with a reduced 6-month time lag and updated quarterly, but is not comparable with previous months as it is based on a shorter time period for individuals to respond: 8 weeks</a:t>
            </a:r>
          </a:p>
          <a:p>
            <a:pPr defTabSz="1507937"/>
            <a:r>
              <a:rPr lang="en-GB" sz="1979" dirty="0">
                <a:solidFill>
                  <a:prstClr val="black"/>
                </a:solidFill>
                <a:latin typeface="Aptos" panose="02110004020202020204"/>
              </a:rPr>
              <a:t>**Programme commenced in April 2026</a:t>
            </a:r>
          </a:p>
        </p:txBody>
      </p:sp>
    </p:spTree>
    <p:extLst>
      <p:ext uri="{BB962C8B-B14F-4D97-AF65-F5344CB8AC3E}">
        <p14:creationId xmlns:p14="http://schemas.microsoft.com/office/powerpoint/2010/main" val="3120372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2E8AC-C86B-B969-3BC1-CDA6794B9DAC}"/>
            </a:ext>
          </a:extLst>
        </p:cNvPr>
        <p:cNvGrpSpPr/>
        <p:nvPr/>
      </p:nvGrpSpPr>
      <p:grpSpPr>
        <a:xfrm>
          <a:off x="0" y="0"/>
          <a:ext cx="0" cy="0"/>
          <a:chOff x="0" y="0"/>
          <a:chExt cx="0" cy="0"/>
        </a:xfrm>
      </p:grpSpPr>
      <p:sp>
        <p:nvSpPr>
          <p:cNvPr id="2" name="Rectangle 3">
            <a:extLst>
              <a:ext uri="{FF2B5EF4-FFF2-40B4-BE49-F238E27FC236}">
                <a16:creationId xmlns:a16="http://schemas.microsoft.com/office/drawing/2014/main" id="{4AB82678-138B-A5EF-2982-F3B226F72B8D}"/>
              </a:ext>
            </a:extLst>
          </p:cNvPr>
          <p:cNvSpPr>
            <a:spLocks noChangeArrowheads="1"/>
          </p:cNvSpPr>
          <p:nvPr/>
        </p:nvSpPr>
        <p:spPr bwMode="auto">
          <a:xfrm>
            <a:off x="2089178" y="1323389"/>
            <a:ext cx="247494" cy="494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2518" tIns="61258" rIns="122518" bIns="61258" numCol="1" anchor="ctr" anchorCtr="0" compatLnSpc="1">
            <a:prstTxWarp prst="textNoShape">
              <a:avLst/>
            </a:prstTxWarp>
            <a:spAutoFit/>
          </a:bodyPr>
          <a:lstStyle/>
          <a:p>
            <a:pPr marL="0" marR="0" lvl="0" indent="0" algn="l" defTabSz="1225143" rtl="0" eaLnBrk="1" fontAlgn="auto" latinLnBrk="0" hangingPunct="1">
              <a:lnSpc>
                <a:spcPct val="100000"/>
              </a:lnSpc>
              <a:spcBef>
                <a:spcPts val="0"/>
              </a:spcBef>
              <a:spcAft>
                <a:spcPts val="0"/>
              </a:spcAft>
              <a:buClrTx/>
              <a:buSzTx/>
              <a:buFontTx/>
              <a:buNone/>
              <a:tabLst/>
              <a:defRPr/>
            </a:pPr>
            <a:endParaRPr kumimoji="0" lang="en-GB" sz="241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439FA30B-E1FB-92A9-FFC0-8EA3D96A0D8A}"/>
              </a:ext>
            </a:extLst>
          </p:cNvPr>
          <p:cNvSpPr>
            <a:spLocks noGrp="1"/>
          </p:cNvSpPr>
          <p:nvPr>
            <p:ph type="sldNum" sz="quarter" idx="12"/>
          </p:nvPr>
        </p:nvSpPr>
        <p:spPr>
          <a:xfrm>
            <a:off x="11537197" y="10482098"/>
            <a:ext cx="3675539" cy="602118"/>
          </a:xfrm>
          <a:prstGeom prst="rect">
            <a:avLst/>
          </a:prstGeom>
        </p:spPr>
        <p:txBody>
          <a:bodyPr vert="horz" lIns="150791" tIns="75396" rIns="150791" bIns="75396" rtlCol="0" anchor="ctr"/>
          <a:lstStyle>
            <a:defPPr>
              <a:defRPr lang="en-US"/>
            </a:defPPr>
            <a:lvl1pPr marL="0" algn="r" defTabSz="753969" rtl="0" eaLnBrk="1" latinLnBrk="0" hangingPunct="1">
              <a:defRPr sz="1484" kern="1200">
                <a:solidFill>
                  <a:schemeClr val="tx1">
                    <a:tint val="82000"/>
                  </a:schemeClr>
                </a:solidFill>
                <a:latin typeface="+mn-lt"/>
                <a:ea typeface="+mn-ea"/>
                <a:cs typeface="+mn-cs"/>
              </a:defRPr>
            </a:lvl1pPr>
            <a:lvl2pPr marL="753969" algn="l" defTabSz="753969" rtl="0" eaLnBrk="1" latinLnBrk="0" hangingPunct="1">
              <a:defRPr sz="2968" kern="1200">
                <a:solidFill>
                  <a:schemeClr val="tx1"/>
                </a:solidFill>
                <a:latin typeface="+mn-lt"/>
                <a:ea typeface="+mn-ea"/>
                <a:cs typeface="+mn-cs"/>
              </a:defRPr>
            </a:lvl2pPr>
            <a:lvl3pPr marL="1507937" algn="l" defTabSz="753969" rtl="0" eaLnBrk="1" latinLnBrk="0" hangingPunct="1">
              <a:defRPr sz="2968" kern="1200">
                <a:solidFill>
                  <a:schemeClr val="tx1"/>
                </a:solidFill>
                <a:latin typeface="+mn-lt"/>
                <a:ea typeface="+mn-ea"/>
                <a:cs typeface="+mn-cs"/>
              </a:defRPr>
            </a:lvl3pPr>
            <a:lvl4pPr marL="2261906" algn="l" defTabSz="753969" rtl="0" eaLnBrk="1" latinLnBrk="0" hangingPunct="1">
              <a:defRPr sz="2968" kern="1200">
                <a:solidFill>
                  <a:schemeClr val="tx1"/>
                </a:solidFill>
                <a:latin typeface="+mn-lt"/>
                <a:ea typeface="+mn-ea"/>
                <a:cs typeface="+mn-cs"/>
              </a:defRPr>
            </a:lvl4pPr>
            <a:lvl5pPr marL="3015874" algn="l" defTabSz="753969" rtl="0" eaLnBrk="1" latinLnBrk="0" hangingPunct="1">
              <a:defRPr sz="2968" kern="1200">
                <a:solidFill>
                  <a:schemeClr val="tx1"/>
                </a:solidFill>
                <a:latin typeface="+mn-lt"/>
                <a:ea typeface="+mn-ea"/>
                <a:cs typeface="+mn-cs"/>
              </a:defRPr>
            </a:lvl5pPr>
            <a:lvl6pPr marL="3769843" algn="l" defTabSz="753969" rtl="0" eaLnBrk="1" latinLnBrk="0" hangingPunct="1">
              <a:defRPr sz="2968" kern="1200">
                <a:solidFill>
                  <a:schemeClr val="tx1"/>
                </a:solidFill>
                <a:latin typeface="+mn-lt"/>
                <a:ea typeface="+mn-ea"/>
                <a:cs typeface="+mn-cs"/>
              </a:defRPr>
            </a:lvl6pPr>
            <a:lvl7pPr marL="4523811" algn="l" defTabSz="753969" rtl="0" eaLnBrk="1" latinLnBrk="0" hangingPunct="1">
              <a:defRPr sz="2968" kern="1200">
                <a:solidFill>
                  <a:schemeClr val="tx1"/>
                </a:solidFill>
                <a:latin typeface="+mn-lt"/>
                <a:ea typeface="+mn-ea"/>
                <a:cs typeface="+mn-cs"/>
              </a:defRPr>
            </a:lvl7pPr>
            <a:lvl8pPr marL="5277780" algn="l" defTabSz="753969" rtl="0" eaLnBrk="1" latinLnBrk="0" hangingPunct="1">
              <a:defRPr sz="2968" kern="1200">
                <a:solidFill>
                  <a:schemeClr val="tx1"/>
                </a:solidFill>
                <a:latin typeface="+mn-lt"/>
                <a:ea typeface="+mn-ea"/>
                <a:cs typeface="+mn-cs"/>
              </a:defRPr>
            </a:lvl8pPr>
            <a:lvl9pPr marL="6031748" algn="l" defTabSz="753969" rtl="0" eaLnBrk="1" latinLnBrk="0" hangingPunct="1">
              <a:defRPr sz="2968" kern="1200">
                <a:solidFill>
                  <a:schemeClr val="tx1"/>
                </a:solidFill>
                <a:latin typeface="+mn-lt"/>
                <a:ea typeface="+mn-ea"/>
                <a:cs typeface="+mn-cs"/>
              </a:defRPr>
            </a:lvl9pPr>
          </a:lstStyle>
          <a:p>
            <a:pPr marL="0" marR="0" lvl="0" indent="0" algn="r" defTabSz="753969" rtl="0" eaLnBrk="1" fontAlgn="auto" latinLnBrk="0" hangingPunct="1">
              <a:lnSpc>
                <a:spcPct val="100000"/>
              </a:lnSpc>
              <a:spcBef>
                <a:spcPts val="0"/>
              </a:spcBef>
              <a:spcAft>
                <a:spcPts val="0"/>
              </a:spcAft>
              <a:buClrTx/>
              <a:buSzTx/>
              <a:buFontTx/>
              <a:buNone/>
              <a:tabLst/>
              <a:defRPr/>
            </a:pPr>
            <a:fld id="{1B571774-39BD-4D3C-8315-35C0B43D4F9A}" type="slidenum">
              <a:rPr kumimoji="0" lang="en-GB" sz="1484" b="0" i="0" u="none" strike="noStrike" kern="1200" cap="none" spc="0" normalizeH="0" baseline="0" noProof="0" smtClean="0">
                <a:ln>
                  <a:noFill/>
                </a:ln>
                <a:solidFill>
                  <a:prstClr val="black">
                    <a:tint val="82000"/>
                  </a:prstClr>
                </a:solidFill>
                <a:effectLst/>
                <a:uLnTx/>
                <a:uFillTx/>
                <a:latin typeface="Calibri" panose="020F0502020204030204"/>
                <a:ea typeface="+mn-ea"/>
                <a:cs typeface="+mn-cs"/>
              </a:rPr>
              <a:pPr marL="0" marR="0" lvl="0" indent="0" algn="r" defTabSz="753969" rtl="0" eaLnBrk="1" fontAlgn="auto" latinLnBrk="0" hangingPunct="1">
                <a:lnSpc>
                  <a:spcPct val="100000"/>
                </a:lnSpc>
                <a:spcBef>
                  <a:spcPts val="0"/>
                </a:spcBef>
                <a:spcAft>
                  <a:spcPts val="0"/>
                </a:spcAft>
                <a:buClrTx/>
                <a:buSzTx/>
                <a:buFontTx/>
                <a:buNone/>
                <a:tabLst/>
                <a:defRPr/>
              </a:pPr>
              <a:t>9</a:t>
            </a:fld>
            <a:endParaRPr kumimoji="0" lang="en-GB" sz="1484" b="0" i="0" u="none" strike="noStrike" kern="1200" cap="none" spc="0" normalizeH="0" baseline="0" noProof="0">
              <a:ln>
                <a:noFill/>
              </a:ln>
              <a:solidFill>
                <a:prstClr val="black">
                  <a:tint val="82000"/>
                </a:prstClr>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918053E-9D1C-8ED0-E706-2381DAA48824}"/>
              </a:ext>
            </a:extLst>
          </p:cNvPr>
          <p:cNvSpPr txBox="1"/>
          <p:nvPr/>
        </p:nvSpPr>
        <p:spPr>
          <a:xfrm>
            <a:off x="0" y="-14068"/>
            <a:ext cx="20105688" cy="646331"/>
          </a:xfrm>
          <a:prstGeom prst="rect">
            <a:avLst/>
          </a:prstGeom>
          <a:solidFill>
            <a:srgbClr val="C00000"/>
          </a:solidFill>
        </p:spPr>
        <p:txBody>
          <a:bodyPr wrap="square" rtlCol="0">
            <a:spAutoFit/>
          </a:bodyPr>
          <a:lstStyle/>
          <a:p>
            <a:pPr marL="0" marR="0" lvl="0" indent="0" algn="ctr" defTabSz="1507937" rtl="0" eaLnBrk="1" fontAlgn="auto" latinLnBrk="0" hangingPunct="1">
              <a:lnSpc>
                <a:spcPct val="100000"/>
              </a:lnSpc>
              <a:spcBef>
                <a:spcPts val="0"/>
              </a:spcBef>
              <a:spcAft>
                <a:spcPts val="1979"/>
              </a:spcAft>
              <a:buClrTx/>
              <a:buSzTx/>
              <a:buFontTx/>
              <a:buNone/>
              <a:tabLst/>
              <a:defRPr/>
            </a:pPr>
            <a:r>
              <a:rPr kumimoji="0" lang="en-GB" sz="3600" b="1" i="0" u="none" strike="noStrike" kern="1200" cap="none" spc="0" normalizeH="0" baseline="0" noProof="0" dirty="0">
                <a:ln>
                  <a:noFill/>
                </a:ln>
                <a:solidFill>
                  <a:prstClr val="white"/>
                </a:solidFill>
                <a:effectLst/>
                <a:uLnTx/>
                <a:uFillTx/>
                <a:latin typeface="Calibri" panose="020F0502020204030204"/>
                <a:ea typeface="+mn-ea"/>
                <a:cs typeface="+mn-cs"/>
              </a:rPr>
              <a:t>Immunisations</a:t>
            </a:r>
            <a:r>
              <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1" name="TextBox 10">
            <a:extLst>
              <a:ext uri="{FF2B5EF4-FFF2-40B4-BE49-F238E27FC236}">
                <a16:creationId xmlns:a16="http://schemas.microsoft.com/office/drawing/2014/main" id="{AFDE3509-4A4A-DA72-3A34-B39CF530C13B}"/>
              </a:ext>
            </a:extLst>
          </p:cNvPr>
          <p:cNvSpPr txBox="1"/>
          <p:nvPr/>
        </p:nvSpPr>
        <p:spPr>
          <a:xfrm>
            <a:off x="21658" y="9617076"/>
            <a:ext cx="20105688"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mn-cs"/>
              </a:rPr>
              <a:t>Actions/Updates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Performance against the immunisation targets is reported in arrears on a quarterly basis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rPr>
              <a:t>Updated targets have been set for the new financial year which can be seen on the graphs above</a:t>
            </a:r>
          </a:p>
        </p:txBody>
      </p:sp>
      <p:cxnSp>
        <p:nvCxnSpPr>
          <p:cNvPr id="23" name="Straight Connector 22">
            <a:extLst>
              <a:ext uri="{FF2B5EF4-FFF2-40B4-BE49-F238E27FC236}">
                <a16:creationId xmlns:a16="http://schemas.microsoft.com/office/drawing/2014/main" id="{F88CEB1D-CE94-9B2D-7BBD-BC3B7925D9E2}"/>
              </a:ext>
            </a:extLst>
          </p:cNvPr>
          <p:cNvCxnSpPr/>
          <p:nvPr/>
        </p:nvCxnSpPr>
        <p:spPr>
          <a:xfrm>
            <a:off x="0" y="9464675"/>
            <a:ext cx="2010568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28F783FC-1C2A-E81B-6F48-C02BB58ED1E4}"/>
              </a:ext>
            </a:extLst>
          </p:cNvPr>
          <p:cNvPicPr>
            <a:picLocks noChangeAspect="1"/>
          </p:cNvPicPr>
          <p:nvPr/>
        </p:nvPicPr>
        <p:blipFill>
          <a:blip r:embed="rId2"/>
          <a:stretch>
            <a:fillRect/>
          </a:stretch>
        </p:blipFill>
        <p:spPr>
          <a:xfrm>
            <a:off x="14320044" y="5227004"/>
            <a:ext cx="5550407" cy="3609613"/>
          </a:xfrm>
          <a:prstGeom prst="rect">
            <a:avLst/>
          </a:prstGeom>
        </p:spPr>
      </p:pic>
      <p:pic>
        <p:nvPicPr>
          <p:cNvPr id="7" name="Picture 6">
            <a:extLst>
              <a:ext uri="{FF2B5EF4-FFF2-40B4-BE49-F238E27FC236}">
                <a16:creationId xmlns:a16="http://schemas.microsoft.com/office/drawing/2014/main" id="{9A8A8302-D023-0710-1855-B0E31AA6CF8C}"/>
              </a:ext>
            </a:extLst>
          </p:cNvPr>
          <p:cNvPicPr>
            <a:picLocks noChangeAspect="1"/>
          </p:cNvPicPr>
          <p:nvPr/>
        </p:nvPicPr>
        <p:blipFill>
          <a:blip r:embed="rId3"/>
          <a:stretch>
            <a:fillRect/>
          </a:stretch>
        </p:blipFill>
        <p:spPr>
          <a:xfrm>
            <a:off x="877975" y="932750"/>
            <a:ext cx="5477789" cy="3808559"/>
          </a:xfrm>
          <a:prstGeom prst="rect">
            <a:avLst/>
          </a:prstGeom>
        </p:spPr>
      </p:pic>
      <p:pic>
        <p:nvPicPr>
          <p:cNvPr id="10" name="Picture 9">
            <a:extLst>
              <a:ext uri="{FF2B5EF4-FFF2-40B4-BE49-F238E27FC236}">
                <a16:creationId xmlns:a16="http://schemas.microsoft.com/office/drawing/2014/main" id="{4558C0E0-FCC4-A725-8327-F516AF8E3BF6}"/>
              </a:ext>
            </a:extLst>
          </p:cNvPr>
          <p:cNvPicPr>
            <a:picLocks noChangeAspect="1"/>
          </p:cNvPicPr>
          <p:nvPr/>
        </p:nvPicPr>
        <p:blipFill>
          <a:blip r:embed="rId4"/>
          <a:stretch>
            <a:fillRect/>
          </a:stretch>
        </p:blipFill>
        <p:spPr>
          <a:xfrm>
            <a:off x="7299635" y="932750"/>
            <a:ext cx="5880369" cy="3659560"/>
          </a:xfrm>
          <a:prstGeom prst="rect">
            <a:avLst/>
          </a:prstGeom>
        </p:spPr>
      </p:pic>
      <p:pic>
        <p:nvPicPr>
          <p:cNvPr id="14" name="Picture 13">
            <a:extLst>
              <a:ext uri="{FF2B5EF4-FFF2-40B4-BE49-F238E27FC236}">
                <a16:creationId xmlns:a16="http://schemas.microsoft.com/office/drawing/2014/main" id="{B453FA9F-D6C5-C437-F67C-8750357D79E7}"/>
              </a:ext>
            </a:extLst>
          </p:cNvPr>
          <p:cNvPicPr>
            <a:picLocks noChangeAspect="1"/>
          </p:cNvPicPr>
          <p:nvPr/>
        </p:nvPicPr>
        <p:blipFill>
          <a:blip r:embed="rId5"/>
          <a:stretch>
            <a:fillRect/>
          </a:stretch>
        </p:blipFill>
        <p:spPr>
          <a:xfrm>
            <a:off x="14320043" y="915178"/>
            <a:ext cx="5550407" cy="3683768"/>
          </a:xfrm>
          <a:prstGeom prst="rect">
            <a:avLst/>
          </a:prstGeom>
        </p:spPr>
      </p:pic>
      <p:pic>
        <p:nvPicPr>
          <p:cNvPr id="17" name="Picture 16">
            <a:extLst>
              <a:ext uri="{FF2B5EF4-FFF2-40B4-BE49-F238E27FC236}">
                <a16:creationId xmlns:a16="http://schemas.microsoft.com/office/drawing/2014/main" id="{EBCF120E-D9AF-E361-3615-E5121CEB656C}"/>
              </a:ext>
            </a:extLst>
          </p:cNvPr>
          <p:cNvPicPr>
            <a:picLocks noChangeAspect="1"/>
          </p:cNvPicPr>
          <p:nvPr/>
        </p:nvPicPr>
        <p:blipFill>
          <a:blip r:embed="rId6"/>
          <a:stretch>
            <a:fillRect/>
          </a:stretch>
        </p:blipFill>
        <p:spPr>
          <a:xfrm>
            <a:off x="877975" y="5227004"/>
            <a:ext cx="5477788" cy="3659558"/>
          </a:xfrm>
          <a:prstGeom prst="rect">
            <a:avLst/>
          </a:prstGeom>
        </p:spPr>
      </p:pic>
      <p:pic>
        <p:nvPicPr>
          <p:cNvPr id="20" name="Picture 19">
            <a:extLst>
              <a:ext uri="{FF2B5EF4-FFF2-40B4-BE49-F238E27FC236}">
                <a16:creationId xmlns:a16="http://schemas.microsoft.com/office/drawing/2014/main" id="{A9CE4C5A-0078-9556-13B5-3614A33A178D}"/>
              </a:ext>
            </a:extLst>
          </p:cNvPr>
          <p:cNvPicPr>
            <a:picLocks noChangeAspect="1"/>
          </p:cNvPicPr>
          <p:nvPr/>
        </p:nvPicPr>
        <p:blipFill>
          <a:blip r:embed="rId7"/>
          <a:stretch>
            <a:fillRect/>
          </a:stretch>
        </p:blipFill>
        <p:spPr>
          <a:xfrm>
            <a:off x="7614443" y="5170423"/>
            <a:ext cx="5646313" cy="3609612"/>
          </a:xfrm>
          <a:prstGeom prst="rect">
            <a:avLst/>
          </a:prstGeom>
        </p:spPr>
      </p:pic>
    </p:spTree>
    <p:extLst>
      <p:ext uri="{BB962C8B-B14F-4D97-AF65-F5344CB8AC3E}">
        <p14:creationId xmlns:p14="http://schemas.microsoft.com/office/powerpoint/2010/main" val="7400974"/>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1_WHITE BG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webextension1.xml><?xml version="1.0" encoding="utf-8"?>
<we:webextension xmlns:we="http://schemas.microsoft.com/office/webextensions/webextension/2010/11" id="{6A645C51-54D6-47E2-8C20-0D07FCEC543B}">
  <we:reference id="wa200003233" version="2.0.0.3" store="en-US" storeType="OMEX"/>
  <we:alternateReferences>
    <we:reference id="WA200003233" version="2.0.0.3" store="WA200003233" storeType="OMEX"/>
  </we:alternateReferences>
  <we:properties>
    <we:property name="pptInsertionSessionID" value="&quot;49048943-B5C4-44EF-8718-074FAEA8D5C7&quot;"/>
    <we:property name="reportUrl" value="&quot;/groups/me/reports/40be731a-da8e-4dde-8b98-b3751be32925/ReportSectiondc50e8e06c0704b746b5?ctid=bb5628b8-e328-4082-a856-433c9edc8fae&amp;experience=power-bi&quot;"/>
    <we:property name="reportName" value="&quot;Performance Framework - SPC&quot;"/>
    <we:property name="reportState" value="&quot;CONNECTED&quot;"/>
    <we:property name="embedUrl" value="&quot;/reportEmbed?reportId=40be731a-da8e-4dde-8b98-b3751be32925&amp;config=eyJjbHVzdGVyVXJsIjoiaHR0cHM6Ly9XQUJJLVVLLVNPVVRILXJlZGlyZWN0LmFuYWx5c2lzLndpbmRvd3MubmV0IiwiZW1iZWRGZWF0dXJlcyI6eyJ1c2FnZU1ldHJpY3NWTmV4dCI6dHJ1ZX19&amp;disableSensitivityBanner=true&amp;storytellingChangeViewModeShortcutKeys=true&quot;"/>
    <we:property name="pageName" value="&quot;ReportSectiondc50e8e06c0704b746b5&quot;"/>
    <we:property name="pageDisplayName" value="&quot;Overview Table&quot;"/>
    <we:property name="datasetId" value="&quot;24d0cc84-9725-49e7-bb53-a4a20a1e6d13&quot;"/>
    <we:property name="backgroundColor" value="&quot;#FFFFFF&quot;"/>
    <we:property name="bookmark" value="&quot;H4sIAAAAAAAAA+1abW/bOBL+K4EP2P0SHPhOsd+SNL0N0B5ySZt+OBTFkBw52rUtQ5LT9oL89xu9JE0iJUqb2vXerYEEFvloxGc4HD5D+XISs3I5gy//hDlOXkz28/yPORR/7MjJ7mTRtmGSRschRsm0EoIrlI5682WV5Yty8uJyUkExxeosK1cwqw1R478/7E5gNjuGaX2VwqzE3ckSizJfwCz7D7Zg6qqKFV7tTvDzcpYXUJs8raDC2uwFwemahsD/Xo8HQpVd4CmGqm09wWVeVN11DJphgswEZpnyVhmv6Z40m1VkpjbnO5KXE6YU44obazRnMSZoManbO8KD3buT6suy7j2g0U3zIgswmzTjLrBsh3k5Ochnq3nz7fBO+2m+KgKeYNp0Laqs+kKW/nZ8eHiyc3J4dnT4fnJFTjgucnJR14dY7JzgRYafdmqPrMoGcp5/OiiQhhAnL/hV3VK2/BuK4x4h0B2X1OOk2frKPZXgkXOXJsaknmnRTPYP5/6PIl8tX0IF94k3Hc1E9el+oJaLJnAO8kUF2aKjoREYC8oLbZjTwTuFosf0evJfNY0hIb+g5YwjMpRRhkTcCoFHQGtwxsE5FNWQM15DWR3n2aJ6NYPpgEN2rwfKfMKdCgHRSEisBMb7bIZAG2WTf8KCrgNZeJ3Ns+pVXsyhqrncp8ZuqCkjadxKu6i8QeQoAHrUBkGbpPZuufx2ainXjFvBXGAyMkRhjelRGwStgdpeWa4KWAQ8CnUyucfvTu/RnLL6u5PXj1DDlHMe0bggLHCMjoXQozYI2o5c85VJdCJNbCJcjNZDlBFUP1EMgjYZf28QFk8JuWDQeQXRR8UBQSihfT9RDIHWwOYNVmRmmE7dMzIzPvXKRGTgmFSCNreAssdlELTJmXnbaKOnzA2l5USkSkqBIiqDzCnVXzNDoE3yOYPZCp9CR4KiXdOnJEBiNEI5oft0BkFroHMGRdaIy8Hsdqf3CdnNQeKMd4mSJgpPwiBAP7sNgjY5U9T2yER9FQ9ee2Yc94YLElKKMQj9nDAI+gk54ejlI0wsuMR7J0m4e3RKatK8PSaDoE3uOu0w+FOmRgRKXT6QvNVBSUhNZH3xMwjaPCHxGCFq6NcanSMMiXduXILCAOmbiNxuawqgmblcZ8x//NcK4l427w2vax/KSWsY0BNSylvws6HNuS7RymwxnXUVflPHN9/etqOs6hsPP9cHCP53KlTr6qypYxV9IEXPBAVDSFM0DEfLVY1UnlG1LjFJlLVRCL6WUv071PH7rDo/nC8J8B1eWmYXeefjO466PgShh/9+q+5vyZSNZzZK7EMzdTqyhCeUgqyKNigLgZbw2NR1AsB7LoVKOPdKiIT2f8u2ZPX/OSbwmcTaCUzoYwKPIeEscARuAxs5QOEaUip3AEhai8CitRZ7W9MgaFsqiXqbFZ4CV0ZtfPRWugQi07dYDHZvi+q5u6duR9U8ui7KWRawuLMmJnOkEqn+MsUFFvVNxGfZPjDD8msg3v12dn08LEguFfm8ua07x57SEwaY7E7aYdBAdyfvz6mc6lbcImZV542jex76hkXZXjSPf8Rn9OimiKoNk+XXWdWSvmybCf3re5hh+WuDfQCxQ5+9/VHI/sG7UczBL2fjmLdvRjG/vYwwCjrOP30ZZ3Y6zuz0cOcEpzQLDbJOY/Vf7dxYz3Q/hOZ5bIIMmxUzbHgfyizUBltLJc6uXzb0zJX1uqxOm1g/bXAjxpt3IJ3pq4f2gZvAWMtqbZN9KiTnVI5SLnap0doJq0aSfbSRg2TR6CQaR3s8g34tPwj6uVt599ChHfzmmMIom3ISkVFp5oJKWIz9Y4oh0ParlBuOQgtmfeQklXWwHkDpPsch0PZL6ZvTM9qovTaMJZZJFpyWhvU4DoJuOO7Fi/rJsUfwDQKNCp/KsB760FJsIjJfLapBGgljjjmnjWNcBEyUsrdfSg52b40U+cFy+CT/tGYtfCszUKL/yfUTk8CZ0qkADcElJjUx+f+Q3yJlNnEcla/ftIKihXlbfg91b03Mr1d+P+tQaFtk+Py2DB9itClBPn/Yd0+Q4zV4h9A74i+x+c2x2aU4bXXi6L81iWJgkfay//kUx/5Kcc8MoxbS1DA/PM39qKX7U9bXXcd0x7DMaS6UCFw7ZrlRJBmb7PGYi6AZ7/6qqmhEvUN5EBrQiBANk1oKIRXGUZPlOSyxb4v0qxfoZECD3KHkIYZeCrgfbQ9q8r3ptMApXG8Sh8+Iw8d+h7dELD4Wzc/wPlb4uZXur1aLLlPL7wjKAEXsuno+SnWKOkk814ypKIGFILfCR3RNmPP6BdB9F93ver53BmInpIzTX6QwVIZKUzDjoZ3Vgrtvy5HIVqk3RjlA9NZ1Pv4eW5FpkQYhdZDccysTLnDUVh1HPh94BWY8V7TAan4CJW2TAtUzF3Ai0RlIPbkPkHsJ3o4v4AcGeNX79WWTf5qojNEZyzFCVCAFd96qxqlZ+VsWIy663wC3Voaycb6qyiUEPIYFDmRlCmxYxDb5PFn3XF39F1eEJGDgLAAA&quot;"/>
    <we:property name="initialStateBookmark" value="&quot;H4sIAAAAAAAAA+1abW/bOBL+K4EPuP0SHPhOsd+S1L0tttnNJW364VAUQ3LkaNe2DElO2g3y328kK2kSKVHa1K7vbg0ksMhHIz7D4fAZypejmJWLKXz+FWY4ejHaz/M/ZlD8sSNHu6N52/bbb78c7h3/8vHXvcMxNeeLKsvn5ejF5aiCYoLVaVYuYVpboMZ/f9gdwXR6BJP6KoVpibujBRZlPodp9ieuwNRVFUu82h3hp8U0L6A2eVJBhbXZc4LTNT2b/6MeCIQqO8cTDNWq9RgXeVG11zFohgkyE5hlyltlvKZ70mxakZnanG/ZXY6YUowrbqzRnMWYoMWkbm+Z9nbvjqrPi7r3gEY3yYsswHTUjLvAcjXMy9FBPl3Omm/jO+0n+bIIeIxp0zWvsuozWfrb0Xh8vHM8Pn09fj+6IiccFTm5qO1DLHaO8TzDi53aI8uygZzlFwcF0hDi6AW/qlvKFf+G4rBHCHTHJfU4aba+cE8leOTcpYkxqWdaSLcO7v8s8uXiJVRwn3jT0UxUl+4HajlvAucgn1eQzVsaGoGxoLzQhjkdvFMoOkyvJ/9V0xgS8gtazjgiQxllSMStEHgEtAZnHJxBUfU54w2U1VGezatXU5j0OGT3eqDMJ9ypEBCNhMRKYLzLpg+0UTb5BRZ0HcjCm2yWVa/yYgZVzeU+NXZDTRlJ41baReUNIkcB0KHWC9oktXeLxddTS7lm3ArmApORIQprTIdaL2gN1PbKclnAPODrUCeTe/zu9L6eUVZ/d/zmEWqYcs4jGheEBY7RsRA61HpB25FrvjCJTqSJTYSL0XqIMoLqJope0Cbj7xBh/pSQCwadVxB9VBwQhBLadxNFH2gNbA6xIjP9dOqegZnxqVcmIgPHpBK0uQWUHS69oE3OzNtGGz1lbigtJyJVUgoUURlkTqnumukDbZLPKUyX+BQ6EhTtmj4lARKjEcoJ3aXTC1oDnVMoskZc9ma3O71PyG4OEme8S5Q0UXgSBgG62a0XtMmZorZHJuqLePDaM+O4N1yQkFKMQejmhF7QD8gJr18+wsSCS7x3koS7R6ekJs3bYdIL2uSusxoGf8rUiECpyweStzooCamJrCt+ekGbJyQeI0QN3VqjdYQh8c6NS1AYIH0TkdttTQE0M5frjPmP/1pC3MtmneG17X05aQ0DekJKeQt+2rc51yVamc0n07bCb+r45tvb1Sir+sbxp/oAwf9OhWpdnTV1rKIPpOiZoGAIaYqG4WC5qpHKM6rWJSaJsjYKwddSqn+DOn6fVWfj2YIA3+ClRXaetz6+46jrQxB6+O+36v4VmbLxzEaJfWimTkeW8IRSkFXRBmUh0BIemrpWAHjPpVAJ514JkdD+b9mWrP7/jgl8JrHVBCb0MYHHkHAWOAK3gQ0coHANKZU7ACStRWDRWoudrakXtC2VRL3NCk+BK6M2PnorXQKR6Vsseru3RfXc3VO3o2oeXBflNAtY3FkToxlSiVR/meAci/om4rNYPTDD8ksg3v12en08LEguFfmsua09wJ7QE3qY7I5Ww6CB7o7en1E51a64ecyq1huv73noKxbl6qJ5/CM+o0c3RVRtmCy/yaoV6ctVM6F/eg9TLH9qsA8gduiztz8I2T94N4g5+PvpMObt4SDm55cRBkFH+cXnYWYnw8xOxjvHOKFZaJB1Gqv/aufGeqa7ITTLYxNk2KyYfsP7UGahNriyVOL0+mVDx1xZr8vqpIn1kwY3YLx5B9KavnpoH7gJjLWs1lWyT4XknMpRysUuNVo7YdVAso82cpAsGp1E42iPZ9Ct5XtBP3Yrbx/at4PfHFMYZVNOIjIqzVxQCYuxe0zRB9p+lXLDUWjBrI+cpLIO1gMo3eXYB9p+KX1zekYbtdeGscQyyYLT0rAOx17QDce9eF4/OXYIHiLQqPCpDOuh9y3FJiLz5bzqpZEw5phz2jjGRcBEKXv7pWRv99ZIke8sh4/zizVr4VuZgRL9D66fmATOlE4FaAguMamJyf+H/BYps4njqHz9phUULczb8ruve2tifr3y+1mHQtsiw2e3ZXgfo00J8tnDvnuCHK/BO4TeEX+Jza+OzTbFaasTR/+tSRQDi7SX/c+nOPZXintmGK0gTQ3z3dPc91q6P2R93XVMewzLnOZCicC1Y5YbRZKxyR6PuQia8e4vq4pG1DmUB6EBjQjRMKmlEFJhHDRZnsECu7ZIv3qBTgY0yB1KHmLopID70fagJt+bTAqcwPUmMX5GHD72O7wFYvGxaH6G97HCTyvp/mo5bzO1/IagDFDEtqvjo1SnqJPEc82YihJYCHIrfETXhDmrXwDdd9H9rud7pyd2Qso4/UUKQ2WoNAUzHNpZLbi7thyJbJV6Y5QDRG9d6+NvsRWZFmkQUgfJPbcy4QIHbdVx5POeV2DGc0ULrOYnUNI2KVA9cwEnEp2B1JP7ALmX4O3wAn5ggFedX182+aeJyhidsRwjRAVScOetapyalT9nMeK8/Q3wykpfNs6XVbmAgEcwx56sTIEN87hKPk/RPc1Qs7refPyG+ufHN3n86uo/mMWM9AktAAA=&quot;"/>
    <we:property name="isFiltersActionButtonVisible" value="true"/>
    <we:property name="isVisualContainerHeaderHidden" value="false"/>
    <we:property name="reportEmbeddedTime" value="&quot;2026-04-21T10:53:59.285Z&quot;"/>
    <we:property name="creatorTenantId" value="&quot;bb5628b8-e328-4082-a856-433c9edc8fae&quot;"/>
    <we:property name="creatorUserId" value="&quot;10033FFF9DCE4076&quot;"/>
    <we:property name="creatorSessionId" value="&quot;d08cb242-9c49-4a7e-9551-cfcfc826efa7&quot;"/>
    <we:property name="artifactViewState" value="&quot;live&quot;"/>
  </we:properties>
  <we:bindings/>
  <we:snapshot xmlns:r="http://schemas.openxmlformats.org/officeDocument/2006/relationships"/>
</we:webextension>
</file>

<file path=ppt/webextensions/webextension2.xml><?xml version="1.0" encoding="utf-8"?>
<we:webextension xmlns:we="http://schemas.microsoft.com/office/webextensions/webextension/2010/11" id="{3133D482-1242-4710-A436-35DB50C7473C}">
  <we:reference id="wa200003233" version="2.0.0.3" store="en-US" storeType="OMEX"/>
  <we:alternateReferences>
    <we:reference id="WA200003233" version="2.0.0.3" store="WA200003233" storeType="OMEX"/>
  </we:alternateReferences>
  <we:properties>
    <we:property name="pptInsertionSessionID" value="&quot;49048943-B5C4-44EF-8718-074FAEA8D5C7&quot;"/>
    <we:property name="reportUrl" value="&quot;/groups/me/reports/40be731a-da8e-4dde-8b98-b3751be32925/ReportSectiond954d628932cbe864c97?ctid=bb5628b8-e328-4082-a856-433c9edc8fae&amp;experience=power-bi&quot;"/>
    <we:property name="reportName" value="&quot;Performance Framework - SPC&quot;"/>
    <we:property name="reportState" value="&quot;CONNECTED&quot;"/>
    <we:property name="embedUrl" value="&quot;/reportEmbed?reportId=40be731a-da8e-4dde-8b98-b3751be32925&amp;config=eyJjbHVzdGVyVXJsIjoiaHR0cHM6Ly9XQUJJLVVLLVNPVVRILXJlZGlyZWN0LmFuYWx5c2lzLndpbmRvd3MubmV0IiwiZW1iZWRGZWF0dXJlcyI6eyJ1c2FnZU1ldHJpY3NWTmV4dCI6dHJ1ZX19&amp;disableSensitivityBanner=true&amp;storytellingChangeViewModeShortcutKeys=true&quot;"/>
    <we:property name="pageName" value="&quot;ReportSectiond954d628932cbe864c97&quot;"/>
    <we:property name="pageDisplayName" value="&quot;What is an SPC chart?&quot;"/>
    <we:property name="datasetId" value="&quot;24d0cc84-9725-49e7-bb53-a4a20a1e6d13&quot;"/>
    <we:property name="backgroundColor" value="&quot;#FFFFFF&quot;"/>
    <we:property name="bookmark" value="&quot;H4sIAAAAAAAAA81W227cRgz9FUN9XRRzv/gtdtwLUBSGU7gPRRBwSGqtRpYWktaxa+y/d0a7QeCNnS3WKJAnacjR0eHhkJzHippx1cLD73DL1Wl11vcfb2H4eKKrRdVtbUzKOu2IRNCeEmqWmL39amr6bqxOH6sJhiVP1824hrYAZeNf7xcVtO0lLMuqhnbkRbXiYew7aJt/eLs5u6ZhzZtFxferth+gQL6bYOICe5e353WmIH8sfACn5o7fMU5b6xWv+mHarSlaQ06FqBUmDs5g9PmbummnDFPg0i7Ix0oYI6SRzjsrBVFgz6HYdwE/615U08OqeM8zu2U/NAhtNfMeeNzSfKzO+3Z9O79dPLG/69cD8hXXs6ubmukhI/1weXFxdXJ1cf3rxZ/VJotwOfRZop2PeTi54ruGP50URdbjvOWm/3Q+cKZA1ancFMu4jX8O8bAiRdZZ+vO+m6DpdtpgHUFqIVUkh9K5EAwW+9h0y3aXrC/f/rFVYuL7KfX35Sykv/M/C9JMSZvICokjKpZRGyXBHI8mtEEXNFjF7EkzIdDxaME5tEqSB4MaKB9ucsejReVBgFeeoXYKMAppj0er0XjBNiirOYVaernN2JGRIiXyCFKaGsG7ULtXZCGQJu+pZgkgnEiRML1CN60EJZlUwprRJ6FAHo8mo2TKeaUcrlJWUsB4PBpiYJuM0WgRBKqgQByPlki7nMk6kImawXKdDp/e5jb3zWcqwQQgLYX1Qhit2WX1jmfmkB0Iq4lUBI8u0X+ohBeYAaMNtUYZQorgauUIjmcGAY3QHlR0Gr0EX/vD3egFZvlgCZWiM5kikhWW5eGagrmBnq2nKffvr9ubN9qx8domoWM+b5nsQcjxBlbP0GMKFqXK5FgZFgaNmZPwZG6VYZJH6uPnEfSG7qDDPAL258+b5XLgJUy75cX/NJxWeTZ9GObZ9KEkcfb/tO52g1nvDyqxeV8G1bfkQRho5/q6hJwwde3rpJ0Ao2NK1nwXGuV13nPzttxX9iTad71enae65MVAPJw9zDG/bYbPtyK52KP+HcSbAyxlY6NjhyYCO0lG5UwersQXqppCQll7ne9ozlmjSMPhfvNS70qGhDII2gJEoxyKV9x9UAhrap0bq0VrEybFh2fRt/pNxty7sf089OvVfOyNi2BFSqwV55Esk48z9Wb8pSHibnfz3qJ8Qa1uOV/Yy0u/nsYVIF9Cx/NJWm1T2vC8L1cOdMS0ex/K87cmF902hmto14X+/JOq/KVkerP5F4bO19BWDAAA&quot;"/>
    <we:property name="initialStateBookmark" value="&quot;H4sIAAAAAAAAA81W227bRhD9FYN9FYq9X/xmO+oFaRJDLtyHIjBmZ4cyG5oUSMqxY+jfu0vRCKzYUSGjQJ7InVkenrnPQxGrflXD/Xu4oeK4OG3bTzfQfTqSxaxoJtmHD2/fnSzeXr0/eTdP4nY1VG3TF8cPxQDdkobLql9DnRGS8O+PswLq+hyW+VRC3dOsWFHXtw3U1RfaXk6qoVvTZlbQ3apuO8iQFwMMlGFv0/V0Tv/mP2cigEN1SxeEw1a6oFXbDdM5eq2iEc5LgYGcUeht+qas6iHBZLgwWfdQMKUYV9xYozmL0ZEll+WTpc+qZ8Vwv8ras8Ru2XYVQl2MvDvqtzQfirO2Xt+Mb/Mn8ot23SEtqBxVzVAN9wnpp/P5fHG0mF/+Pv+r2CQnnHdtctGkI+qOFnRb0eej7JF1P165bj+fdZQoxOKYb7Kk39o/mrjfI9mto+vP2maAqpl8g6UHLhkXPhrkxjinMMv7qlnWU7C+fvvn1hMD3Q2hvcu5EP5J/8xIIyWpPAmM5FEQ91IJDupwNCYVGidBCyIbJUWEeDiaMwa14NGCQgmRoojmcDQvLDCwwhKURgB6xvXhaCUqy0g7oSUFV3LLtxE70FKMIVoEzlWJYI0rzSui4KKM1saSOAAzLPiI4RV+k4LFwIMIWBLawATww9G45xRTXGMyVwjNo0N/OBqiIx2UkqgRGAongB2OFqI0KZKli8pLAk1l2J+91U3qm89UgnIQJWfaMqakJJO8dzgzg2SAaRmj8GDRhPgfKuEFZkCoXSmROxc8mFKYCIczA4eKSQvCG4mWgy3t/m70ArOUWEwEb1SiiFEzTXx/TcHYQE/Xw5D697ftzSppSFmpA5M+5Vsiuxeyv4bVM/QoOo1cJHIkFDGFSo1BeDK38jBJI/XhcQSdxFtoMI2A3flzslx2tIRhOs7/p+G0SrPpqhtn01UO4qj/Zd1Mg1nuDiq2+ZgH1ffcg9DFSfVtCRmmytKWQRoGSvoQtPohfJTO6c71m7yv7LhoV/V67zz1Szp0kbrT+9HmN1X3uBXx2Q71H8DeZGAuG+0NGVQeyPCoRIrk/kp8oaqjC8hLK9OOZoxWIkrY329e6l1BRSYUgtQAXgmD7BW7DzKmVSlTY9WodcAgaP8s+l6/SZg7G9uvXbtejWmvjAfNQiApKI1kHqwfqVf9b1WM1Eyb9xblK2pxQ2lhzy/teuhXgHQODY2ZtNqGtKLxXqocaCLF6b3Lzz+qVHRbGy6hXmf640+KR6pVqGnPB3npz/fHzNhs/gVaw9qufwwAAA==&quot;"/>
    <we:property name="isFiltersActionButtonVisible" value="true"/>
    <we:property name="isVisualContainerHeaderHidden" value="false"/>
    <we:property name="reportEmbeddedTime" value="&quot;2026-04-21T10:55:15.903Z&quot;"/>
    <we:property name="creatorTenantId" value="&quot;bb5628b8-e328-4082-a856-433c9edc8fae&quot;"/>
    <we:property name="creatorUserId" value="&quot;10033FFF9DCE4076&quot;"/>
    <we:property name="creatorSessionId" value="&quot;38f4fce4-81fe-4d14-9288-9506ccf26e49&quot;"/>
    <we:property name="artifactViewState" value="&quot;live&quot;"/>
  </we:properties>
  <we:bindings/>
  <we:snapshot xmlns:r="http://schemas.openxmlformats.org/officeDocument/2006/relationships"/>
</we:webextension>
</file>

<file path=ppt/webextensions/webextension3.xml><?xml version="1.0" encoding="utf-8"?>
<we:webextension xmlns:we="http://schemas.microsoft.com/office/webextensions/webextension/2010/11" id="{F862A1EF-E6A9-4150-A04E-A36B349E6FA5}">
  <we:reference id="wa200003233" version="2.0.0.3" store="en-US" storeType="OMEX"/>
  <we:alternateReferences>
    <we:reference id="WA200003233" version="2.0.0.3" store="WA200003233" storeType="OMEX"/>
  </we:alternateReferences>
  <we:properties>
    <we:property name="pptInsertionSessionID" value="&quot;49048943-B5C4-44EF-8718-074FAEA8D5C7&quot;"/>
    <we:property name="reportUrl" value="&quot;/groups/me/reports/40be731a-da8e-4dde-8b98-b3751be32925/ReportSectionf792db6a9d00f2468a50?ctid=bb5628b8-e328-4082-a856-433c9edc8fae&amp;experience=power-bi&quot;"/>
    <we:property name="reportName" value="&quot;Performance Framework - SPC&quot;"/>
    <we:property name="reportState" value="&quot;CONNECTED&quot;"/>
    <we:property name="embedUrl" value="&quot;/reportEmbed?reportId=40be731a-da8e-4dde-8b98-b3751be32925&amp;config=eyJjbHVzdGVyVXJsIjoiaHR0cHM6Ly9XQUJJLVVLLVNPVVRILXJlZGlyZWN0LmFuYWx5c2lzLndpbmRvd3MubmV0IiwiZW1iZWRGZWF0dXJlcyI6eyJ1c2FnZU1ldHJpY3NWTmV4dCI6dHJ1ZX19&amp;disableSensitivityBanner=true&amp;storytellingChangeViewModeShortcutKeys=true&quot;"/>
    <we:property name="pageName" value="&quot;ReportSectionf792db6a9d00f2468a50&quot;"/>
    <we:property name="pageDisplayName" value="&quot;Icon Descriptions&quot;"/>
    <we:property name="datasetId" value="&quot;24d0cc84-9725-49e7-bb53-a4a20a1e6d13&quot;"/>
    <we:property name="backgroundColor" value="&quot;#FFFFFF&quot;"/>
    <we:property name="bookmark" value="&quot;H4sIAAAAAAAAA81YbWsbRxD+K+b61ZTZ9918Sxz3BUoxTkk/lBBmd2eVa2SdOJ3cuMb/vbMnhRAn8oU7CkEY377ouXl9Zkb3TW532zXe/Y431DxrXnTd+xvs35+p5rzZHPYM1o9SQttAQUQgafm02w5tt9k1z+6bAfsVDa/b3R7XFYg3/3pz3uB6fYWruiq43tF5s6V+121w3f5Lh8t8NPR7ejhv6MN23fVYIV8NOFCFveXrvGYRxI9VHkxDe0uvKA2H3Wvadv1wXBcXZI4WQwYoUluPBvg7pV0PDFPh4lHJ+wa0BqGFddYIyNmTI1/3jwp/9fi8Ge629fSCpVt1fZtw3Yxy97Q7iHnfXHTr/c34dPnZ/qtu3ye6pjIebYZ2uGOkH64uL6/Pri9f/3r5Z/PARrjqOzbR8YyoP7um25b+OasW2e/GK++6fy56YhFy80w81J3dQf9RxWmLVLOOpr/oNgO2m6NtpJSaP4LY0aCNFUGmur9rN6v10VmfvvvHwRLtDXu3RkL8m99YcUaBUgzRGRmUV+gS2mKymosF0kcfUywevEeVjSeai4XFYCbwkf8kaalKEHOxtJAu2iIUpAyeFKOF2VhEZKQChWA4tSg4D5NYA30YYvfhSzTjgpVolMg5ShGj9mXakyfRHKgckzPRB9AsW9YhzkfzQWGEABk1hFKcL3bamyfRslBSmOJUSi4riw7FbH86UjJqyAIS28+J4grOl4zD3xRIAlSUGphFgpyOjif05ORVhCIb45OLxizxgcqoTBGRCApbzpI1dj6aCKgNRLCBs9yKiAL9XB9YDSgBFEgIFph6g1yQBxBiCL4Y7SKAtY6jZUGs6QTZGZ0jBizMQ0ouiVzhNRNyYj4uQXF6ea2mI/ckWohJZpPAVe4uPgJmPdcHynidMpHIwrMjAgfetD9PW01Kj2i8jNmEQsqHnOejIbMPkyNriUpmEARpQY7apBjHZ8pRoxm9MV2lnoi2LL3wQMI7LlfEmHKuD0LWuiZABK+dJC40aYFkKsZUfBIpcNEjchwrs1lSWXBScQkoLlE2QruyIG41U4dWWYgSXUlcmvMSXgOnnI4BUQkKhvhRL7CaByU4m9ArpjXOfOa3MtdqpQhHmLjb4MoiyZDPZoFkJUnrVbHszZw8ZxhM59QJySRS5WyLyblI6GWwCzwgayfEtTjo5CmEGOEb+PuEZFGrpK0hkVxKteqhWcC3jjmNU0omoWpRsMWKaZvt3uH2a91aZqtzUqloa5J7C9/A3SewQqJoZGbuoDpzeBthmrlxbO5f7IeBZ4uvpKiRwkrIgVMBuHMIcdoJJ8RTRDWLSgabErdXkA9E9NlMVQcdHvfuP45Hz/MtbpgdvpiNnq9WPa1wOC4v/6fBactz09t+nJve1oAYz3/ab45Do3o8RMHDmzpEPWWehH0+Hn057AgJlCVbWaDm0gvafR824jXfefeyztKPTPT4aLl1PrcLL/pM/Yu7UeeXbf9xYhfnj0T/DvRlBWuP7TQ3A8Fkz8kTSHv5DZl4grt4VCUTktOknVGB6TVMd9inKm5MxKTM002UCBa0wAU9Mc9vsrgcLfdRvk7C2kx3UE/xDWM++jXh577bb8ewL7IAV0+sva7yhFrpkSjb3S9tzrQ5/ip0QPmE2txQvxq5vtsPuy0musINjZG0Pbi0pfEeZw5uMuXjc1///9Zy0h10eI3rfRV/fElT31I9/fDwH19o1ZbyEgAA&quot;"/>
    <we:property name="initialStateBookmark" value="&quot;H4sIAAAAAAAAA81YbW/bNhD+K4H2NRiO72S/pan3gq5tkAzdh6EojuTR1epYhiynzYL89x1lF0XTOipsDCgCIxJJPbrX5+501+R2vVrg7Uu8puZJ87Tr3l9j//5ENafNcrf26tXzF2eXz9++PHsx4+VuNbTdct08uWsG7Oc0vG7XG1xUBF78+81pg4vFBc7rXcHFmk6bFfXrbomL9l/aHuatod/Q/WlDH1eLrscKeTXgQBX2ho/zPb9b/FwFwTS0N3RFadiuXtKq64fdfXFB5mgxZIAitfVogJ8p7WJgmAoXd9rdNaA1CC2ss0ZAzp4c+bq+0/Sb26fNcLuqu+cs3bzr24SLZpS7p/VWzLvmvFtsrser2RfrV92mT3RJZdxaDu1wy0g/XcxmlyeXs9e/z/5q7tkIF33HJtrtEfUnl3TT0oeTapHNejzyrvtw3hOLkJsn4r6urLf6jypOW6SadTT9ebccsF3ubCOl1PwnyKACbawIMtX1dbucL3bO+vzsn1tLtNfs3RoJ8R9+Y8UZBUoxRGdkUF6hS2iLyepQLJA++phi8eA9qmw80aFYWAxmAh/5J0lLVYI4FEsL6aItQkHK4EkxWjgYi4iMVKAQDElLwXmYxBro4xC7j1+jGResRKNEzlGKGLUv057ci+ZA5ZiciT6AZtmyDvFwNB8URgiQUUMoxflip725Fy0LJYUpTqXksrLoUBzsT0dKRg1ZQGL7OVFcwcMl4/A3BZIAFaUGZpEgp6PjET05eRWhyMb45KIxx/hAZVSmiEgEhS1nyRp7OJoIqA1EsIGz3IqIAv2hPrAaUAIokBAsMPUGeUQeQIgh+GK0iwDWOo6WI2JNJ8jO6BwxYGEeUvKYyBVeMyEn5uMSFKeX12o6cveihZhkNglc5e7iI2DWh/pAGa9TJhJZeHZE4MCb9ud+q0npEY2XMZtQSPmQ8+FoyOzD5MhaopIZBEE6IkdtUozjM+Wo0YzemK5Sj0Rbll54IOEdlytiTHmoD0LWuiZABK+dJC406QjJVIyp+CRS4KJH5DhWDmZJZcFJxSWguETZCO3KEXGrmTq0ykKU6Eri0pyP4TVwyukYEJWgYIgv9RFW86AEZxN6xbTGmc/8Vg61WinCESbuNriySDLkszlCspKk9apY9mZOnjMMpnNqj2QSqXK2xeRcJPQy2CM8IGsnxLU46OQphBjhO/h7j2RRq6StIZFcSrXqoTmCbx1zGqeUTELVomCLFdM2W7/D1be6tcxW56RS0dYk9xa+g7v3YIVE0cjM3EF15vA2wjRz49jcP90MA88W30hRI4WVkAOnAnDnEOK0E/aIp4hqFpUMNiVuryBvieiLmaoOOjzu3X0aj87yDS6ZHb6ajc7m857mOOxuZ//T4LTiueltP85Nb2tAjPu/bJa7oVE9HKLg/k0doh4zT8I+77a+HnaEBMqSrSxQc+kF7X4MG/E9n3n3rM7SD0z0cOt463xpF77pM/VPb0edn7X9p4ldnD4Q/QfQlxWsPbbT3AwEkz0nTyDt5Xdk4h7u4lGVTEhOk3ZGBabXMN1h76u4MRGTMk83USJY0AKP6Il5fpPF5Wi5j/J1EtZmuoN6jG8Y88HXhF/7brMaw77IAlw9sfa6yhNqpUeibNe/tTnTcvdVaIvyGbW5pn4+cn23GdYrTHSBSxojabV1aUvjOc4cXGbKu+u+/v+j5aTb6vAaF5sq/viS5pOobVzQxAP1g1Q9P0bG/f1/GtGb+BsTAAA=&quot;"/>
    <we:property name="isFiltersActionButtonVisible" value="true"/>
    <we:property name="isVisualContainerHeaderHidden" value="false"/>
    <we:property name="reportEmbeddedTime" value="&quot;2026-04-21T11:24:44.470Z&quot;"/>
    <we:property name="creatorTenantId" value="&quot;bb5628b8-e328-4082-a856-433c9edc8fae&quot;"/>
    <we:property name="creatorUserId" value="&quot;10033FFF9DCE4076&quot;"/>
    <we:property name="creatorSessionId" value="&quot;be850ff5-427b-489f-b781-f21ee611417d&quot;"/>
    <we:property name="artifactViewState" value="&quot;live&quot;"/>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1C022EFBB18C64ABE3B9933434D2554" ma:contentTypeVersion="15" ma:contentTypeDescription="Create a new document." ma:contentTypeScope="" ma:versionID="2b64952811415c62d0d0df39f3d34ba2">
  <xsd:schema xmlns:xsd="http://www.w3.org/2001/XMLSchema" xmlns:xs="http://www.w3.org/2001/XMLSchema" xmlns:p="http://schemas.microsoft.com/office/2006/metadata/properties" xmlns:ns1="http://schemas.microsoft.com/sharepoint/v3" xmlns:ns2="60b0568e-e574-4342-a9c0-c22c6fec6509" xmlns:ns3="fdfaf355-f7ae-47f3-8f93-739a60756710" targetNamespace="http://schemas.microsoft.com/office/2006/metadata/properties" ma:root="true" ma:fieldsID="b85015dbfa83b7beca0f1d5edc8036d9" ns1:_="" ns2:_="" ns3:_="">
    <xsd:import namespace="http://schemas.microsoft.com/sharepoint/v3"/>
    <xsd:import namespace="60b0568e-e574-4342-a9c0-c22c6fec6509"/>
    <xsd:import namespace="fdfaf355-f7ae-47f3-8f93-739a6075671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MediaServiceLocation" minOccurs="0"/>
                <xsd:element ref="ns2:MediaServiceBillingMetadata" minOccurs="0"/>
                <xsd:element ref="ns1:_ip_UnifiedCompliancePolicyProperties" minOccurs="0"/>
                <xsd:element ref="ns1:_ip_UnifiedCompliancePolicyUIActio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b0568e-e574-4342-a9c0-c22c6fec65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Location" ma:index="15" nillable="true" ma:displayName="Location" ma:indexed="true" ma:internalName="MediaServiceLocation" ma:readOnly="true">
      <xsd:simpleType>
        <xsd:restriction base="dms:Text"/>
      </xsd:simpleType>
    </xsd:element>
    <xsd:element name="MediaServiceBillingMetadata" ma:index="16" nillable="true" ma:displayName="MediaServiceBillingMetadata" ma:hidden="true" ma:internalName="MediaServiceBillingMetadata" ma:readOnly="true">
      <xsd:simpleType>
        <xsd:restriction base="dms:Note"/>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faf355-f7ae-47f3-8f93-739a6075671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c2f2e62-4dc6-41ef-ad8c-e640d42d75ed}" ma:internalName="TaxCatchAll" ma:showField="CatchAllData" ma:web="fdfaf355-f7ae-47f3-8f93-739a607567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60b0568e-e574-4342-a9c0-c22c6fec6509">
      <Terms xmlns="http://schemas.microsoft.com/office/infopath/2007/PartnerControls"/>
    </lcf76f155ced4ddcb4097134ff3c332f>
    <TaxCatchAll xmlns="fdfaf355-f7ae-47f3-8f93-739a60756710" xsi:nil="true"/>
  </documentManagement>
</p:properties>
</file>

<file path=customXml/itemProps1.xml><?xml version="1.0" encoding="utf-8"?>
<ds:datastoreItem xmlns:ds="http://schemas.openxmlformats.org/officeDocument/2006/customXml" ds:itemID="{7EE7A53A-4F8E-4FD8-8FB5-32197C056E57}">
  <ds:schemaRefs>
    <ds:schemaRef ds:uri="http://schemas.microsoft.com/sharepoint/v3/contenttype/forms"/>
  </ds:schemaRefs>
</ds:datastoreItem>
</file>

<file path=customXml/itemProps2.xml><?xml version="1.0" encoding="utf-8"?>
<ds:datastoreItem xmlns:ds="http://schemas.openxmlformats.org/officeDocument/2006/customXml" ds:itemID="{435DD7E9-2D42-4F50-87B6-9A2D326E848B}"/>
</file>

<file path=customXml/itemProps3.xml><?xml version="1.0" encoding="utf-8"?>
<ds:datastoreItem xmlns:ds="http://schemas.openxmlformats.org/officeDocument/2006/customXml" ds:itemID="{5353AC40-0A0E-4F46-A609-E30D51CC4C15}">
  <ds:schemaRefs>
    <ds:schemaRef ds:uri="http://schemas.microsoft.com/office/2006/metadata/properties"/>
    <ds:schemaRef ds:uri="http://www.w3.org/XML/1998/namespace"/>
    <ds:schemaRef ds:uri="14f886ef-4092-4ed8-a31e-891c76461312"/>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137ca15d-9ca5-4969-9050-6a8af13b1758"/>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4812</TotalTime>
  <Words>11195</Words>
  <Application>Microsoft Office PowerPoint</Application>
  <PresentationFormat>Custom</PresentationFormat>
  <Paragraphs>1175</Paragraphs>
  <Slides>70</Slides>
  <Notes>27</Notes>
  <HiddenSlides>3</HiddenSlides>
  <MMClips>0</MMClips>
  <ScaleCrop>false</ScaleCrop>
  <HeadingPairs>
    <vt:vector size="6" baseType="variant">
      <vt:variant>
        <vt:lpstr>Fonts Used</vt:lpstr>
      </vt:variant>
      <vt:variant>
        <vt:i4>18</vt:i4>
      </vt:variant>
      <vt:variant>
        <vt:lpstr>Theme</vt:lpstr>
      </vt:variant>
      <vt:variant>
        <vt:i4>7</vt:i4>
      </vt:variant>
      <vt:variant>
        <vt:lpstr>Slide Titles</vt:lpstr>
      </vt:variant>
      <vt:variant>
        <vt:i4>70</vt:i4>
      </vt:variant>
    </vt:vector>
  </HeadingPairs>
  <TitlesOfParts>
    <vt:vector size="95" baseType="lpstr">
      <vt:lpstr>Aptos</vt:lpstr>
      <vt:lpstr>Aptos Black</vt:lpstr>
      <vt:lpstr>Aptos Display</vt:lpstr>
      <vt:lpstr>Aptos Narrow</vt:lpstr>
      <vt:lpstr>Arial</vt:lpstr>
      <vt:lpstr>Arial Black</vt:lpstr>
      <vt:lpstr>Arial,Sans-Serif</vt:lpstr>
      <vt:lpstr>Calibri</vt:lpstr>
      <vt:lpstr>Calibri Light</vt:lpstr>
      <vt:lpstr>Courier New</vt:lpstr>
      <vt:lpstr>Segoe UI</vt:lpstr>
      <vt:lpstr>Symbol</vt:lpstr>
      <vt:lpstr>Times New Roman</vt:lpstr>
      <vt:lpstr>Ubuntu Light</vt:lpstr>
      <vt:lpstr>Ubuntu Medium</vt:lpstr>
      <vt:lpstr>Verdana</vt:lpstr>
      <vt:lpstr>Verrdana</vt:lpstr>
      <vt:lpstr>Wingdings</vt:lpstr>
      <vt:lpstr>Custom Design</vt:lpstr>
      <vt:lpstr>1_Custom Design</vt:lpstr>
      <vt:lpstr>2_Custom Design</vt:lpstr>
      <vt:lpstr>2_Custom Design</vt:lpstr>
      <vt:lpstr>Office Theme</vt:lpstr>
      <vt:lpstr>3_Office Theme</vt:lpstr>
      <vt:lpstr>1_WHITE BG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Welsh Government All Wales Performance Dashboard</vt:lpstr>
      <vt:lpstr>PowerPoint Presentation</vt:lpstr>
      <vt:lpstr>PowerPoint Presentation</vt:lpstr>
      <vt:lpstr>Summary of the icons used as part of the adapted NHS ‘making data count’ principles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Bolter (Swansea Bay UHB - Communications)</dc:creator>
  <cp:lastModifiedBy>Meghann Protheroe (Swansea Bay UHB - Performance)</cp:lastModifiedBy>
  <cp:revision>62</cp:revision>
  <dcterms:created xsi:type="dcterms:W3CDTF">2023-11-15T10:54:55Z</dcterms:created>
  <dcterms:modified xsi:type="dcterms:W3CDTF">2026-04-24T14:46:17Z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2023-11-15T00:00:00Z</vt:filetime>
  </property>
  <property fmtid="{D5CDD505-2E9C-101B-9397-08002B2CF9AE}" pid="3" name="Creator">
    <vt:lpwstr>Adobe InDesign 19.0 (Macintosh)</vt:lpwstr>
  </property>
  <property fmtid="{D5CDD505-2E9C-101B-9397-08002B2CF9AE}" pid="4" name="LastSaved">
    <vt:filetime>2023-11-15T00:00:00Z</vt:filetime>
  </property>
  <property fmtid="{D5CDD505-2E9C-101B-9397-08002B2CF9AE}" pid="5" name="ContentTypeId">
    <vt:lpwstr>0x01010001C022EFBB18C64ABE3B9933434D2554</vt:lpwstr>
  </property>
</Properties>
</file>