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7" r:id="rId6"/>
    <p:sldId id="310" r:id="rId7"/>
    <p:sldId id="313" r:id="rId8"/>
    <p:sldId id="311" r:id="rId9"/>
    <p:sldId id="314" r:id="rId10"/>
    <p:sldId id="312" r:id="rId11"/>
    <p:sldId id="307" r:id="rId12"/>
    <p:sldId id="309" r:id="rId13"/>
    <p:sldId id="291" r:id="rId14"/>
    <p:sldId id="308" r:id="rId15"/>
    <p:sldId id="321" r:id="rId16"/>
    <p:sldId id="283" r:id="rId17"/>
    <p:sldId id="319" r:id="rId18"/>
    <p:sldId id="320" r:id="rId19"/>
    <p:sldId id="316" r:id="rId20"/>
    <p:sldId id="317" r:id="rId21"/>
    <p:sldId id="31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CBE5EA-C5E6-24CE-86D9-5CE555207943}" name="Sally Killian (Swansea Bay UHB - Finance)" initials="SK" userId="S::Sally.Killian@wales.nhs.uk::5eb0687f-c3ea-42fc-ac53-971dc34767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BD5"/>
    <a:srgbClr val="FFFCF3"/>
    <a:srgbClr val="FFF9E7"/>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831" autoAdjust="0"/>
  </p:normalViewPr>
  <p:slideViewPr>
    <p:cSldViewPr snapToGrid="0">
      <p:cViewPr varScale="1">
        <p:scale>
          <a:sx n="99" d="100"/>
          <a:sy n="99" d="100"/>
        </p:scale>
        <p:origin x="10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16/06/2026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a:t>
            </a:fld>
            <a:endParaRPr lang="en-GB" dirty="0"/>
          </a:p>
        </p:txBody>
      </p:sp>
    </p:spTree>
    <p:extLst>
      <p:ext uri="{BB962C8B-B14F-4D97-AF65-F5344CB8AC3E}">
        <p14:creationId xmlns:p14="http://schemas.microsoft.com/office/powerpoint/2010/main" val="2944258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F1E9D5-9BEB-5D16-9D00-04529E8909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904F51-B05A-23A9-73B4-A3B83E3BD6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B0737-92ED-9A98-E247-9A6ADE8E1B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0653E84-3E3C-0359-21DE-8DD03FFCF0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62886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A38BF-BBD3-CDA4-8A60-821DE4F7C0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737697-E72D-2B32-5ABF-16D855DD86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547876-93B4-EF12-2ACB-5E30631D1CE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4D01F5-BB8E-C306-23B4-1E8478C0A53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8283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F1EA1-419D-19A8-5857-824514A32D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7EEE6C-1929-BBB8-08B8-C48F1B741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7A41A3-9B0D-51C1-9BBD-E33485FEDFE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15B03CB-C549-610B-5379-E70F5CC13CA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20242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829CC-37D4-DEF0-FAFD-8FAEE9FAFB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BC4680-BD91-CF76-ADE7-8F8473E04F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E6CBA4-F28D-DBE9-A8AB-E3B93A98650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405FADB-A532-D418-8ADB-F0E778F5208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33729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5A0F1-FDB5-8867-8C01-D49E82B0D2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04313-5688-E42E-05B2-5D92CECF8E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3B32B2-86DA-8775-FFAA-D6CB2A7A24F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9033BBA-DA76-D52A-9792-F98942A8F75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77315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9C39A-F24A-B3F2-9B2C-5A545D64C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100B3-D51E-5EE0-7A01-037B97618D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6FB03B-3BCA-DE32-49E3-5EF7138A735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5D68BF-3860-DBC2-8470-F9B5E8C1F6B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971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F6283-DDC6-0008-444A-28DC1BCF8D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CE6BE7-CBD2-9789-9E0F-A908B2AA1A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50947C-96EC-1BDB-0D34-1C8BEA620C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55E0A6-3AB2-4D72-BB33-FF744E884C1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68032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D8DFB-1CEF-3958-36D8-0DF7E26E7F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F05B08-9A4D-3409-7060-1F03E905AA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315AD7-A3E4-E574-5035-A1F6BA353B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E93D0B-E3D4-0A40-0946-672159F0B42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44412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6BBF3-C25F-0E24-2635-8B6C2AB269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9EC4E-45F4-4A7B-CAC6-E2A7FC7777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A2F735-5751-74F6-418A-2B09982884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62ADCC-732B-866C-C528-3D32273A9FE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27193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E0BDE-1EAE-A00E-0438-09FDE6BC06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AA0C92-37FF-C5D4-E920-B9A94B481A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5E7891-AC84-280B-003F-FD65F503C4D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FD30B9E-D752-AE17-7FC5-BECDA8A044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3325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7</a:t>
            </a:fld>
            <a:endParaRPr lang="en-GB" dirty="0"/>
          </a:p>
        </p:txBody>
      </p:sp>
    </p:spTree>
    <p:extLst>
      <p:ext uri="{BB962C8B-B14F-4D97-AF65-F5344CB8AC3E}">
        <p14:creationId xmlns:p14="http://schemas.microsoft.com/office/powerpoint/2010/main" val="134331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0AEF9-45CF-FCDE-DBA9-04BBBD2CC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3BF250-7AB5-E0A5-0C37-DF09C08FD2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247875-D9C4-F664-5992-FE3C835E2B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3B821C-FB68-0A9D-E436-29E5153DA2E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54417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12</a:t>
            </a:fld>
            <a:endParaRPr lang="en-GB" dirty="0"/>
          </a:p>
        </p:txBody>
      </p:sp>
    </p:spTree>
    <p:extLst>
      <p:ext uri="{BB962C8B-B14F-4D97-AF65-F5344CB8AC3E}">
        <p14:creationId xmlns:p14="http://schemas.microsoft.com/office/powerpoint/2010/main" val="1451268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16/06/2026</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16/06/2026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16/06/2026</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60122" y="1394269"/>
            <a:ext cx="9217824"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60122" y="2491490"/>
            <a:ext cx="8656005"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MHLD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60122" y="361313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rPr>
              <a:t>Date: For June 2026 Committee Meeting</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9FB4CA4-EA89-69C2-B905-87C7E9598769}"/>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AF15BE5-5D9C-7E87-ACCE-6A2BCB9AD1F1}"/>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Savings</a:t>
            </a:r>
            <a:endPar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6690B4A-C35A-9F56-77E8-C049DA984671}"/>
              </a:ext>
            </a:extLst>
          </p:cNvPr>
          <p:cNvPicPr>
            <a:picLocks noChangeAspect="1"/>
          </p:cNvPicPr>
          <p:nvPr/>
        </p:nvPicPr>
        <p:blipFill>
          <a:blip r:embed="rId2"/>
          <a:stretch>
            <a:fillRect/>
          </a:stretch>
        </p:blipFill>
        <p:spPr>
          <a:xfrm>
            <a:off x="225969" y="611203"/>
            <a:ext cx="11473464" cy="1652429"/>
          </a:xfrm>
          <a:prstGeom prst="rect">
            <a:avLst/>
          </a:prstGeom>
        </p:spPr>
      </p:pic>
      <p:pic>
        <p:nvPicPr>
          <p:cNvPr id="5" name="Picture 4">
            <a:extLst>
              <a:ext uri="{FF2B5EF4-FFF2-40B4-BE49-F238E27FC236}">
                <a16:creationId xmlns:a16="http://schemas.microsoft.com/office/drawing/2014/main" id="{0E20F909-69F2-6094-B1FE-0BD91A8B1A80}"/>
              </a:ext>
            </a:extLst>
          </p:cNvPr>
          <p:cNvPicPr>
            <a:picLocks noChangeAspect="1"/>
          </p:cNvPicPr>
          <p:nvPr/>
        </p:nvPicPr>
        <p:blipFill>
          <a:blip r:embed="rId3"/>
          <a:stretch>
            <a:fillRect/>
          </a:stretch>
        </p:blipFill>
        <p:spPr>
          <a:xfrm>
            <a:off x="225969" y="2491730"/>
            <a:ext cx="5695950" cy="2533650"/>
          </a:xfrm>
          <a:prstGeom prst="rect">
            <a:avLst/>
          </a:prstGeom>
        </p:spPr>
      </p:pic>
      <p:pic>
        <p:nvPicPr>
          <p:cNvPr id="8" name="Picture 7">
            <a:extLst>
              <a:ext uri="{FF2B5EF4-FFF2-40B4-BE49-F238E27FC236}">
                <a16:creationId xmlns:a16="http://schemas.microsoft.com/office/drawing/2014/main" id="{95A99D03-B855-78E3-4025-4039594DC11F}"/>
              </a:ext>
            </a:extLst>
          </p:cNvPr>
          <p:cNvPicPr>
            <a:picLocks noChangeAspect="1"/>
          </p:cNvPicPr>
          <p:nvPr/>
        </p:nvPicPr>
        <p:blipFill>
          <a:blip r:embed="rId4"/>
          <a:stretch>
            <a:fillRect/>
          </a:stretch>
        </p:blipFill>
        <p:spPr>
          <a:xfrm>
            <a:off x="6017469" y="2491730"/>
            <a:ext cx="5681964" cy="3151905"/>
          </a:xfrm>
          <a:prstGeom prst="rect">
            <a:avLst/>
          </a:prstGeom>
        </p:spPr>
      </p:pic>
    </p:spTree>
    <p:extLst>
      <p:ext uri="{BB962C8B-B14F-4D97-AF65-F5344CB8AC3E}">
        <p14:creationId xmlns:p14="http://schemas.microsoft.com/office/powerpoint/2010/main" val="1752997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56400F5-BB4F-38EA-B8A6-DC929CAC4FD4}"/>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FA8A092C-7922-C1A1-7A5D-69024B3959F1}"/>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Savings</a:t>
            </a:r>
            <a:endPar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4CCE7520-5197-C65A-B126-29C5CC8B13CE}"/>
              </a:ext>
            </a:extLst>
          </p:cNvPr>
          <p:cNvPicPr>
            <a:picLocks noChangeAspect="1"/>
          </p:cNvPicPr>
          <p:nvPr/>
        </p:nvPicPr>
        <p:blipFill>
          <a:blip r:embed="rId2"/>
          <a:stretch>
            <a:fillRect/>
          </a:stretch>
        </p:blipFill>
        <p:spPr>
          <a:xfrm>
            <a:off x="1164089" y="842331"/>
            <a:ext cx="9382557" cy="4615072"/>
          </a:xfrm>
          <a:prstGeom prst="rect">
            <a:avLst/>
          </a:prstGeom>
        </p:spPr>
      </p:pic>
      <p:sp>
        <p:nvSpPr>
          <p:cNvPr id="5" name="TextBox 4">
            <a:extLst>
              <a:ext uri="{FF2B5EF4-FFF2-40B4-BE49-F238E27FC236}">
                <a16:creationId xmlns:a16="http://schemas.microsoft.com/office/drawing/2014/main" id="{F3C62D27-BD23-C1AE-F320-AF0457121FDD}"/>
              </a:ext>
            </a:extLst>
          </p:cNvPr>
          <p:cNvSpPr txBox="1"/>
          <p:nvPr/>
        </p:nvSpPr>
        <p:spPr>
          <a:xfrm>
            <a:off x="1164089" y="5775158"/>
            <a:ext cx="5198210" cy="461665"/>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Note</a:t>
            </a:r>
            <a:r>
              <a:rPr lang="en-GB" sz="1200" dirty="0">
                <a:latin typeface="Arial" panose="020B0604020202020204" pitchFamily="34" charset="0"/>
                <a:cs typeface="Arial" panose="020B0604020202020204" pitchFamily="34" charset="0"/>
              </a:rPr>
              <a:t>: All figures in £000s, the monthly profiling against the Y-axis on the LHS and the cumulative totalling against the axis on the RHS</a:t>
            </a:r>
          </a:p>
        </p:txBody>
      </p:sp>
    </p:spTree>
    <p:extLst>
      <p:ext uri="{BB962C8B-B14F-4D97-AF65-F5344CB8AC3E}">
        <p14:creationId xmlns:p14="http://schemas.microsoft.com/office/powerpoint/2010/main" val="1637165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19" name="Table 18">
            <a:extLst>
              <a:ext uri="{FF2B5EF4-FFF2-40B4-BE49-F238E27FC236}">
                <a16:creationId xmlns:a16="http://schemas.microsoft.com/office/drawing/2014/main" id="{30696B0E-46BA-CAA9-3009-EA94A35E8EF7}"/>
              </a:ext>
            </a:extLst>
          </p:cNvPr>
          <p:cNvGraphicFramePr>
            <a:graphicFrameLocks noGrp="1"/>
          </p:cNvGraphicFramePr>
          <p:nvPr>
            <p:extLst>
              <p:ext uri="{D42A27DB-BD31-4B8C-83A1-F6EECF244321}">
                <p14:modId xmlns:p14="http://schemas.microsoft.com/office/powerpoint/2010/main" val="1673624425"/>
              </p:ext>
            </p:extLst>
          </p:nvPr>
        </p:nvGraphicFramePr>
        <p:xfrm>
          <a:off x="-1" y="394020"/>
          <a:ext cx="12188283" cy="6463980"/>
        </p:xfrm>
        <a:graphic>
          <a:graphicData uri="http://schemas.openxmlformats.org/drawingml/2006/table">
            <a:tbl>
              <a:tblPr firstRow="1" bandRow="1">
                <a:tableStyleId>{2D5ABB26-0587-4C30-8999-92F81FD0307C}</a:tableStyleId>
              </a:tblPr>
              <a:tblGrid>
                <a:gridCol w="1660075">
                  <a:extLst>
                    <a:ext uri="{9D8B030D-6E8A-4147-A177-3AD203B41FA5}">
                      <a16:colId xmlns:a16="http://schemas.microsoft.com/office/drawing/2014/main" val="3700462790"/>
                    </a:ext>
                  </a:extLst>
                </a:gridCol>
                <a:gridCol w="7792039">
                  <a:extLst>
                    <a:ext uri="{9D8B030D-6E8A-4147-A177-3AD203B41FA5}">
                      <a16:colId xmlns:a16="http://schemas.microsoft.com/office/drawing/2014/main" val="4149969699"/>
                    </a:ext>
                  </a:extLst>
                </a:gridCol>
                <a:gridCol w="2736169">
                  <a:extLst>
                    <a:ext uri="{9D8B030D-6E8A-4147-A177-3AD203B41FA5}">
                      <a16:colId xmlns:a16="http://schemas.microsoft.com/office/drawing/2014/main" val="4009772451"/>
                    </a:ext>
                  </a:extLst>
                </a:gridCol>
              </a:tblGrid>
              <a:tr h="3231990">
                <a:tc>
                  <a:txBody>
                    <a:bodyPr/>
                    <a:lstStyle/>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Further Opportunities</a:t>
                      </a:r>
                    </a:p>
                    <a:p>
                      <a:pPr algn="ctr"/>
                      <a:r>
                        <a:rPr lang="en-GB" sz="1600" b="1" dirty="0">
                          <a:latin typeface="Arial" panose="020B0604020202020204" pitchFamily="34" charset="0"/>
                          <a:cs typeface="Arial" panose="020B0604020202020204" pitchFamily="34" charset="0"/>
                        </a:rPr>
                        <a:t>Above £65m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rowSpan="2">
                  <a:txBody>
                    <a:bodyPr/>
                    <a:lstStyle/>
                    <a:p>
                      <a:pPr algn="ctr"/>
                      <a:r>
                        <a:rPr lang="en-GB" sz="1600" dirty="0">
                          <a:latin typeface="Arial" panose="020B0604020202020204" pitchFamily="34" charset="0"/>
                          <a:cs typeface="Arial" panose="020B0604020202020204" pitchFamily="34" charset="0"/>
                        </a:rPr>
                        <a:t>Further Notes / Comments</a:t>
                      </a:r>
                    </a:p>
                    <a:p>
                      <a:pPr algn="l"/>
                      <a:endParaRPr lang="en-GB" sz="1600" dirty="0">
                        <a:latin typeface="Arial" panose="020B0604020202020204" pitchFamily="34" charset="0"/>
                        <a:cs typeface="Arial" panose="020B0604020202020204" pitchFamily="34" charset="0"/>
                      </a:endParaRPr>
                    </a:p>
                    <a:p>
                      <a:pPr algn="l"/>
                      <a:r>
                        <a:rPr lang="en-GB" sz="1200" dirty="0">
                          <a:latin typeface="Arial" panose="020B0604020202020204" pitchFamily="34" charset="0"/>
                          <a:cs typeface="Arial" panose="020B0604020202020204" pitchFamily="34" charset="0"/>
                        </a:rPr>
                        <a:t>The opportunities are opportunities to improve the level of the forecast and do include some cost reduction against existing savings target, being the nursing variable pay and the housekeeping savings.</a:t>
                      </a:r>
                    </a:p>
                    <a:p>
                      <a:pPr algn="l"/>
                      <a:r>
                        <a:rPr lang="en-GB" sz="1200" dirty="0">
                          <a:latin typeface="Arial" panose="020B0604020202020204" pitchFamily="34" charset="0"/>
                          <a:cs typeface="Arial" panose="020B0604020202020204" pitchFamily="34" charset="0"/>
                        </a:rPr>
                        <a:t>The improvement in the cost of the adult MH cases is the management of an existing pressure. This would be an improvement to the operational position.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val="3195686784"/>
                  </a:ext>
                </a:extLst>
              </a:tr>
              <a:tr h="3231990">
                <a:tc>
                  <a:txBody>
                    <a:bodyPr/>
                    <a:lstStyle/>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Risks (Top 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454879797"/>
                  </a:ext>
                </a:extLst>
              </a:tr>
            </a:tbl>
          </a:graphicData>
        </a:graphic>
      </p:graphicFrame>
      <p:pic>
        <p:nvPicPr>
          <p:cNvPr id="12" name="Picture 11">
            <a:extLst>
              <a:ext uri="{FF2B5EF4-FFF2-40B4-BE49-F238E27FC236}">
                <a16:creationId xmlns:a16="http://schemas.microsoft.com/office/drawing/2014/main" id="{3EC91E79-0175-8CAC-50A2-90CC9261F24F}"/>
              </a:ext>
            </a:extLst>
          </p:cNvPr>
          <p:cNvPicPr>
            <a:picLocks noChangeAspect="1"/>
          </p:cNvPicPr>
          <p:nvPr/>
        </p:nvPicPr>
        <p:blipFill>
          <a:blip r:embed="rId5"/>
          <a:stretch>
            <a:fillRect/>
          </a:stretch>
        </p:blipFill>
        <p:spPr>
          <a:xfrm>
            <a:off x="2215608" y="3737209"/>
            <a:ext cx="6648450" cy="1866900"/>
          </a:xfrm>
          <a:prstGeom prst="rect">
            <a:avLst/>
          </a:prstGeom>
        </p:spPr>
      </p:pic>
      <p:pic>
        <p:nvPicPr>
          <p:cNvPr id="14" name="Picture 13">
            <a:extLst>
              <a:ext uri="{FF2B5EF4-FFF2-40B4-BE49-F238E27FC236}">
                <a16:creationId xmlns:a16="http://schemas.microsoft.com/office/drawing/2014/main" id="{3A9EF9AD-6567-80BC-A82E-118349EDB72D}"/>
              </a:ext>
            </a:extLst>
          </p:cNvPr>
          <p:cNvPicPr>
            <a:picLocks noChangeAspect="1"/>
          </p:cNvPicPr>
          <p:nvPr/>
        </p:nvPicPr>
        <p:blipFill>
          <a:blip r:embed="rId6"/>
          <a:stretch>
            <a:fillRect/>
          </a:stretch>
        </p:blipFill>
        <p:spPr>
          <a:xfrm>
            <a:off x="2215608" y="1022884"/>
            <a:ext cx="6648450" cy="1866900"/>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59BA1-13B2-FB28-1746-7107F5E54832}"/>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87E128D2-0B7E-E6D5-854C-C01FA543A24C}"/>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FD18F736-72AA-B2FC-EADE-E2A4FB970E82}"/>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D: Budget Holder Performance</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C8972F30-3196-B0D3-1DFF-5635394D5070}"/>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08F8F04C-1B82-69A0-7631-D1E0A3D11068}"/>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FBC3559C-30DF-B3EC-3CBF-A80675EF4B75}"/>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159008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17F1207-B97D-F5C5-3A1E-078A3791E26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40DCF0A-E011-2FF2-A14D-F5D2712AE266}"/>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Variance By Budget Holder</a:t>
            </a:r>
          </a:p>
        </p:txBody>
      </p:sp>
      <p:pic>
        <p:nvPicPr>
          <p:cNvPr id="5" name="Picture 4">
            <a:extLst>
              <a:ext uri="{FF2B5EF4-FFF2-40B4-BE49-F238E27FC236}">
                <a16:creationId xmlns:a16="http://schemas.microsoft.com/office/drawing/2014/main" id="{EFF0B378-13A8-9C5C-816A-E7355BCE9F67}"/>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BF4AA82A-635E-B1DA-7507-114780B42F2D}"/>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3" name="Picture 2">
            <a:extLst>
              <a:ext uri="{FF2B5EF4-FFF2-40B4-BE49-F238E27FC236}">
                <a16:creationId xmlns:a16="http://schemas.microsoft.com/office/drawing/2014/main" id="{B95470CF-60F2-F0F7-6C9D-31ED1A27A2DF}"/>
              </a:ext>
            </a:extLst>
          </p:cNvPr>
          <p:cNvPicPr>
            <a:picLocks noChangeAspect="1"/>
          </p:cNvPicPr>
          <p:nvPr/>
        </p:nvPicPr>
        <p:blipFill>
          <a:blip r:embed="rId5"/>
          <a:stretch>
            <a:fillRect/>
          </a:stretch>
        </p:blipFill>
        <p:spPr>
          <a:xfrm>
            <a:off x="1288219" y="689564"/>
            <a:ext cx="8997686" cy="3699556"/>
          </a:xfrm>
          <a:prstGeom prst="rect">
            <a:avLst/>
          </a:prstGeom>
        </p:spPr>
      </p:pic>
    </p:spTree>
    <p:extLst>
      <p:ext uri="{BB962C8B-B14F-4D97-AF65-F5344CB8AC3E}">
        <p14:creationId xmlns:p14="http://schemas.microsoft.com/office/powerpoint/2010/main" val="395843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D11B701-772F-0EBA-12D7-04989C4E8462}"/>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029872D8-26F6-40C2-5471-F11B961E710E}"/>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Replies @ 12 June 2026</a:t>
            </a:r>
          </a:p>
        </p:txBody>
      </p:sp>
      <p:pic>
        <p:nvPicPr>
          <p:cNvPr id="5" name="Picture 4">
            <a:extLst>
              <a:ext uri="{FF2B5EF4-FFF2-40B4-BE49-F238E27FC236}">
                <a16:creationId xmlns:a16="http://schemas.microsoft.com/office/drawing/2014/main" id="{C318849E-59D6-A82E-36F3-7E2D261C8B4B}"/>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1575D3DD-8200-FA64-0FFB-F34CAF369D90}"/>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3" name="Picture 2">
            <a:extLst>
              <a:ext uri="{FF2B5EF4-FFF2-40B4-BE49-F238E27FC236}">
                <a16:creationId xmlns:a16="http://schemas.microsoft.com/office/drawing/2014/main" id="{B85E3660-807E-2717-83CE-42570A26A461}"/>
              </a:ext>
            </a:extLst>
          </p:cNvPr>
          <p:cNvPicPr>
            <a:picLocks noChangeAspect="1"/>
          </p:cNvPicPr>
          <p:nvPr/>
        </p:nvPicPr>
        <p:blipFill>
          <a:blip r:embed="rId5"/>
          <a:stretch>
            <a:fillRect/>
          </a:stretch>
        </p:blipFill>
        <p:spPr>
          <a:xfrm>
            <a:off x="177872" y="686326"/>
            <a:ext cx="11478322" cy="3040529"/>
          </a:xfrm>
          <a:prstGeom prst="rect">
            <a:avLst/>
          </a:prstGeom>
        </p:spPr>
      </p:pic>
    </p:spTree>
    <p:extLst>
      <p:ext uri="{BB962C8B-B14F-4D97-AF65-F5344CB8AC3E}">
        <p14:creationId xmlns:p14="http://schemas.microsoft.com/office/powerpoint/2010/main" val="160465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DDDF428-C0B2-35CB-CF89-7CCC7259F331}"/>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E1801774-B26C-87C3-EF6D-13FD34213095}"/>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Training Record</a:t>
            </a:r>
          </a:p>
        </p:txBody>
      </p:sp>
      <p:pic>
        <p:nvPicPr>
          <p:cNvPr id="5" name="Picture 4">
            <a:extLst>
              <a:ext uri="{FF2B5EF4-FFF2-40B4-BE49-F238E27FC236}">
                <a16:creationId xmlns:a16="http://schemas.microsoft.com/office/drawing/2014/main" id="{10851A41-1607-E02C-9B4F-AE73318815E5}"/>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7C929F87-E0D0-9609-01B6-84E3F09C7817}"/>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11" name="Picture 10">
            <a:extLst>
              <a:ext uri="{FF2B5EF4-FFF2-40B4-BE49-F238E27FC236}">
                <a16:creationId xmlns:a16="http://schemas.microsoft.com/office/drawing/2014/main" id="{A344F5CB-3127-B80A-2436-F131EDF04319}"/>
              </a:ext>
            </a:extLst>
          </p:cNvPr>
          <p:cNvPicPr>
            <a:picLocks noChangeAspect="1"/>
          </p:cNvPicPr>
          <p:nvPr/>
        </p:nvPicPr>
        <p:blipFill>
          <a:blip r:embed="rId5"/>
          <a:stretch>
            <a:fillRect/>
          </a:stretch>
        </p:blipFill>
        <p:spPr>
          <a:xfrm>
            <a:off x="1397116" y="564180"/>
            <a:ext cx="8788782" cy="2777637"/>
          </a:xfrm>
          <a:prstGeom prst="rect">
            <a:avLst/>
          </a:prstGeom>
        </p:spPr>
      </p:pic>
      <p:sp>
        <p:nvSpPr>
          <p:cNvPr id="12" name="TextBox 11">
            <a:extLst>
              <a:ext uri="{FF2B5EF4-FFF2-40B4-BE49-F238E27FC236}">
                <a16:creationId xmlns:a16="http://schemas.microsoft.com/office/drawing/2014/main" id="{FFFF3BDC-786A-2503-A243-63F411FA7D1F}"/>
              </a:ext>
            </a:extLst>
          </p:cNvPr>
          <p:cNvSpPr txBox="1"/>
          <p:nvPr/>
        </p:nvSpPr>
        <p:spPr>
          <a:xfrm>
            <a:off x="1397116" y="3459726"/>
            <a:ext cx="7820676" cy="923330"/>
          </a:xfrm>
          <a:prstGeom prst="rect">
            <a:avLst/>
          </a:prstGeom>
          <a:noFill/>
        </p:spPr>
        <p:txBody>
          <a:bodyPr wrap="square" rtlCol="0">
            <a:spAutoFit/>
          </a:bodyPr>
          <a:lstStyle/>
          <a:p>
            <a:r>
              <a:rPr lang="en-GB" dirty="0"/>
              <a:t>Summary:</a:t>
            </a:r>
          </a:p>
          <a:p>
            <a:r>
              <a:rPr lang="en-GB" dirty="0"/>
              <a:t>Of 12 Budget Holders only 1 BH has yet to complete the training due to being </a:t>
            </a:r>
            <a:r>
              <a:rPr lang="en-GB" dirty="0" err="1"/>
              <a:t>unavialable</a:t>
            </a:r>
            <a:r>
              <a:rPr lang="en-GB" dirty="0"/>
              <a:t> in May. </a:t>
            </a:r>
          </a:p>
        </p:txBody>
      </p:sp>
    </p:spTree>
    <p:extLst>
      <p:ext uri="{BB962C8B-B14F-4D97-AF65-F5344CB8AC3E}">
        <p14:creationId xmlns:p14="http://schemas.microsoft.com/office/powerpoint/2010/main" val="3081657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25AE3E5-35A0-2C29-6344-BEB95DE7C2A3}"/>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7BECE5F4-8DEE-C04C-F98A-C5F7DDC1D02F}"/>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a:t>
            </a:r>
            <a:r>
              <a:rPr kumimoji="0" lang="en-GB" sz="1800" b="1" i="0" u="none" strike="noStrike" kern="1200" cap="small" spc="0" normalizeH="0" baseline="0" noProof="0" dirty="0" err="1">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Qliksense</a:t>
            </a: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 Usage Stats</a:t>
            </a:r>
          </a:p>
        </p:txBody>
      </p:sp>
      <p:pic>
        <p:nvPicPr>
          <p:cNvPr id="5" name="Picture 4">
            <a:extLst>
              <a:ext uri="{FF2B5EF4-FFF2-40B4-BE49-F238E27FC236}">
                <a16:creationId xmlns:a16="http://schemas.microsoft.com/office/drawing/2014/main" id="{C9159186-382B-831C-3DFD-61675040A4E8}"/>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6F2C760F-19F4-8DE7-1A5F-DB86893E00F4}"/>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3" name="Picture 2">
            <a:extLst>
              <a:ext uri="{FF2B5EF4-FFF2-40B4-BE49-F238E27FC236}">
                <a16:creationId xmlns:a16="http://schemas.microsoft.com/office/drawing/2014/main" id="{0B45D7CA-0306-E8FD-269B-7BF6C0FDC010}"/>
              </a:ext>
            </a:extLst>
          </p:cNvPr>
          <p:cNvPicPr>
            <a:picLocks noChangeAspect="1"/>
          </p:cNvPicPr>
          <p:nvPr/>
        </p:nvPicPr>
        <p:blipFill>
          <a:blip r:embed="rId5"/>
          <a:stretch>
            <a:fillRect/>
          </a:stretch>
        </p:blipFill>
        <p:spPr>
          <a:xfrm>
            <a:off x="735729" y="599801"/>
            <a:ext cx="10713107" cy="4597966"/>
          </a:xfrm>
          <a:prstGeom prst="rect">
            <a:avLst/>
          </a:prstGeom>
        </p:spPr>
      </p:pic>
    </p:spTree>
    <p:extLst>
      <p:ext uri="{BB962C8B-B14F-4D97-AF65-F5344CB8AC3E}">
        <p14:creationId xmlns:p14="http://schemas.microsoft.com/office/powerpoint/2010/main" val="391943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3BFE9-976C-A0D9-7018-FB66472B56FC}"/>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936D0EE9-59F8-F5EE-55D6-047A19D321FE}"/>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086B43AD-8D4C-2261-3609-945A629971AB}"/>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A: Priority Areas &amp; Key Actions </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2804D7D6-924E-F309-6ECA-78FC87282A0B}"/>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CFF46485-8C04-19E5-030A-2ED3DECA8336}"/>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4A3DFBC1-087C-92CD-1454-D847B3DA9CE7}"/>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06612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1BF3CC-7E4A-D843-9DE2-09F6D8EBAC2D}"/>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C2D71874-1219-AC0D-14DF-131141076C0B}"/>
              </a:ext>
            </a:extLst>
          </p:cNvPr>
          <p:cNvSpPr txBox="1">
            <a:spLocks/>
          </p:cNvSpPr>
          <p:nvPr/>
        </p:nvSpPr>
        <p:spPr>
          <a:xfrm>
            <a:off x="-3718" y="-21780"/>
            <a:ext cx="12195717"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Summary Actions</a:t>
            </a:r>
          </a:p>
        </p:txBody>
      </p:sp>
      <p:graphicFrame>
        <p:nvGraphicFramePr>
          <p:cNvPr id="8" name="Table 7">
            <a:extLst>
              <a:ext uri="{FF2B5EF4-FFF2-40B4-BE49-F238E27FC236}">
                <a16:creationId xmlns:a16="http://schemas.microsoft.com/office/drawing/2014/main" id="{EE36A934-E25F-922B-D0D9-FD940F720C5C}"/>
              </a:ext>
            </a:extLst>
          </p:cNvPr>
          <p:cNvGraphicFramePr>
            <a:graphicFrameLocks noGrp="1"/>
          </p:cNvGraphicFramePr>
          <p:nvPr>
            <p:extLst>
              <p:ext uri="{D42A27DB-BD31-4B8C-83A1-F6EECF244321}">
                <p14:modId xmlns:p14="http://schemas.microsoft.com/office/powerpoint/2010/main" val="2749081100"/>
              </p:ext>
            </p:extLst>
          </p:nvPr>
        </p:nvGraphicFramePr>
        <p:xfrm>
          <a:off x="0" y="394020"/>
          <a:ext cx="12188284" cy="6463980"/>
        </p:xfrm>
        <a:graphic>
          <a:graphicData uri="http://schemas.openxmlformats.org/drawingml/2006/table">
            <a:tbl>
              <a:tblPr firstRow="1" bandRow="1">
                <a:tableStyleId>{2D5ABB26-0587-4C30-8999-92F81FD0307C}</a:tableStyleId>
              </a:tblPr>
              <a:tblGrid>
                <a:gridCol w="1407894">
                  <a:extLst>
                    <a:ext uri="{9D8B030D-6E8A-4147-A177-3AD203B41FA5}">
                      <a16:colId xmlns:a16="http://schemas.microsoft.com/office/drawing/2014/main" val="1430198087"/>
                    </a:ext>
                  </a:extLst>
                </a:gridCol>
                <a:gridCol w="10780390">
                  <a:extLst>
                    <a:ext uri="{9D8B030D-6E8A-4147-A177-3AD203B41FA5}">
                      <a16:colId xmlns:a16="http://schemas.microsoft.com/office/drawing/2014/main" val="2237211877"/>
                    </a:ext>
                  </a:extLst>
                </a:gridCol>
              </a:tblGrid>
              <a:tr h="2154660">
                <a:tc>
                  <a:txBody>
                    <a:bodyPr/>
                    <a:lstStyle/>
                    <a:p>
                      <a:pPr algn="ctr"/>
                      <a:r>
                        <a:rPr lang="en-GB" sz="1600" b="1" dirty="0">
                          <a:latin typeface="Arial" panose="020B0604020202020204" pitchFamily="34" charset="0"/>
                          <a:cs typeface="Arial" panose="020B0604020202020204" pitchFamily="34" charset="0"/>
                        </a:rPr>
                        <a:t>PRIORITY AREAS FOCUS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Nurse staffing variable pay and sickness absence</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Medical staffing variable pay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New year CHC growth and growth mitigation</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Adult MH cases commissioned in the private sector</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Savings delivery</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55730100"/>
                  </a:ext>
                </a:extLst>
              </a:tr>
              <a:tr h="2154660">
                <a:tc>
                  <a:txBody>
                    <a:bodyPr/>
                    <a:lstStyle/>
                    <a:p>
                      <a:pPr algn="ctr"/>
                      <a:r>
                        <a:rPr lang="en-GB" sz="1600" b="1" dirty="0">
                          <a:latin typeface="Arial" panose="020B0604020202020204" pitchFamily="34" charset="0"/>
                          <a:cs typeface="Arial" panose="020B0604020202020204" pitchFamily="34" charset="0"/>
                        </a:rPr>
                        <a:t>5 TOP ACTIONS FOR NEXT 4 WEEKS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Reduction of sickness absence and management of sickness absence to policy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Continued scrutiny on new CHC cases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Continuation of review, rightsizing and repatriation to mitigate the cost of growth</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Approval of investment into Home Treatment Team in order to reduce the commissioning of the adult MH cases in the private sector</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Development of plans to meet housekeeping savings target</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Contribution to the medical and nursing workforce savings workstreams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185955620"/>
                  </a:ext>
                </a:extLst>
              </a:tr>
              <a:tr h="2154660">
                <a:tc>
                  <a:txBody>
                    <a:bodyPr/>
                    <a:lstStyle/>
                    <a:p>
                      <a:pPr algn="ctr"/>
                      <a:r>
                        <a:rPr lang="en-GB" sz="1600" b="1" dirty="0">
                          <a:latin typeface="Arial" panose="020B0604020202020204" pitchFamily="34" charset="0"/>
                          <a:cs typeface="Arial" panose="020B0604020202020204" pitchFamily="34" charset="0"/>
                        </a:rPr>
                        <a:t>5 TOPS ACTIONS LAST 4 WEEKS &amp; UPDATE ON OUTCOME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Reduction of A&amp;C agency expenditure to target</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Completion of A&amp;C turnover savings PID</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Identification of secondary care drugs savings opportunity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Reduction of variable pay at start of June compared to May average</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Reduction of high sickness absence in Gwelfor and in Ward 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56464054"/>
                  </a:ext>
                </a:extLst>
              </a:tr>
            </a:tbl>
          </a:graphicData>
        </a:graphic>
      </p:graphicFrame>
    </p:spTree>
    <p:extLst>
      <p:ext uri="{BB962C8B-B14F-4D97-AF65-F5344CB8AC3E}">
        <p14:creationId xmlns:p14="http://schemas.microsoft.com/office/powerpoint/2010/main" val="3787544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5D1E5-7FC8-0A3F-EBE5-26741555FEAD}"/>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7C330D05-F135-928C-9C9A-289A426EEC78}"/>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6CF2BC9D-3196-64A0-28C6-DFAF5750A760}"/>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B: Look Forward</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AA92FA3B-C657-0D31-8554-3D7F9F441E9D}"/>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A4108734-53A4-D39E-F0C9-A1D24DC54B92}"/>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4A10DADA-162D-4513-276C-A951AA9622A5}"/>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92489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AC37579-3A07-E806-7DBB-A11074BCEB4A}"/>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85EAF231-100A-437E-A9B4-7228645769FC}"/>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Forecast</a:t>
            </a:r>
          </a:p>
        </p:txBody>
      </p:sp>
      <p:sp>
        <p:nvSpPr>
          <p:cNvPr id="8" name="TextBox 7">
            <a:extLst>
              <a:ext uri="{FF2B5EF4-FFF2-40B4-BE49-F238E27FC236}">
                <a16:creationId xmlns:a16="http://schemas.microsoft.com/office/drawing/2014/main" id="{25E917F3-4142-D5D1-010F-0F72CA7201AF}"/>
              </a:ext>
            </a:extLst>
          </p:cNvPr>
          <p:cNvSpPr txBox="1"/>
          <p:nvPr/>
        </p:nvSpPr>
        <p:spPr>
          <a:xfrm>
            <a:off x="288758" y="3888606"/>
            <a:ext cx="11819823" cy="2810576"/>
          </a:xfrm>
          <a:prstGeom prst="roundRect">
            <a:avLst/>
          </a:prstGeom>
          <a:solidFill>
            <a:schemeClr val="bg1"/>
          </a:solidFill>
          <a:ln>
            <a:solidFill>
              <a:srgbClr val="002060"/>
            </a:solidFill>
          </a:ln>
        </p:spPr>
        <p:txBody>
          <a:bodyPr wrap="square" rtlCol="0">
            <a:norm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Key Assumptions:</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Excludes the impact of the 2026-27 Medical &amp; Dental Pay Award and the amendment to the A4C Band 3 pay scale.</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Any active recruitment offset by turnover or displacement of temporary staffing, pending detailed analysis</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Variable pay based on level of temporary staffing at the start of June 2026</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Investment in clinical staffing for Home Treatment Team to reduce the cost of the adult MH cases</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CHC growth in future months at rate of growth in months 01 and 02</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CHC growth mitigation in future months at rate of growth in months 01 and 02</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Reduction in the cost of the adult MH cases in line with business case for investment in the Home Treatment Team </a:t>
            </a: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Delivery of all green and amber RAG rated saving schemes</a:t>
            </a: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GB" sz="10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GB" sz="10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C2855B71-4930-DB95-B766-0BE9284FAC0E}"/>
              </a:ext>
            </a:extLst>
          </p:cNvPr>
          <p:cNvPicPr>
            <a:picLocks noChangeAspect="1"/>
          </p:cNvPicPr>
          <p:nvPr/>
        </p:nvPicPr>
        <p:blipFill>
          <a:blip r:embed="rId3"/>
          <a:stretch>
            <a:fillRect/>
          </a:stretch>
        </p:blipFill>
        <p:spPr>
          <a:xfrm>
            <a:off x="360051" y="598203"/>
            <a:ext cx="4873775" cy="3203776"/>
          </a:xfrm>
          <a:prstGeom prst="rect">
            <a:avLst/>
          </a:prstGeom>
        </p:spPr>
      </p:pic>
      <p:pic>
        <p:nvPicPr>
          <p:cNvPr id="9" name="Picture 8">
            <a:extLst>
              <a:ext uri="{FF2B5EF4-FFF2-40B4-BE49-F238E27FC236}">
                <a16:creationId xmlns:a16="http://schemas.microsoft.com/office/drawing/2014/main" id="{E7B10156-FB07-F65C-5C50-F750AC54766A}"/>
              </a:ext>
            </a:extLst>
          </p:cNvPr>
          <p:cNvPicPr>
            <a:picLocks noChangeAspect="1"/>
          </p:cNvPicPr>
          <p:nvPr/>
        </p:nvPicPr>
        <p:blipFill>
          <a:blip r:embed="rId4"/>
          <a:stretch>
            <a:fillRect/>
          </a:stretch>
        </p:blipFill>
        <p:spPr>
          <a:xfrm>
            <a:off x="5340001" y="598203"/>
            <a:ext cx="6639101" cy="2948750"/>
          </a:xfrm>
          <a:prstGeom prst="rect">
            <a:avLst/>
          </a:prstGeom>
        </p:spPr>
      </p:pic>
    </p:spTree>
    <p:extLst>
      <p:ext uri="{BB962C8B-B14F-4D97-AF65-F5344CB8AC3E}">
        <p14:creationId xmlns:p14="http://schemas.microsoft.com/office/powerpoint/2010/main" val="2970437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A24172-4491-E001-CFB7-49DEAF7E3E70}"/>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306032A0-7668-4106-03D7-C294C485D2BB}"/>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3D9BC774-8FC0-39FA-4B0F-240A634E9238}"/>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C: Look Back</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5EB36DD5-C1D7-C873-4010-4026969F1E7F}"/>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96093B9-3A28-AAAB-CE75-5AF8403BAF7B}"/>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393B81AE-A13D-61A2-91CE-77BDEF651B39}"/>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3685022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2026/27 Health Board Position By Service Area</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graphicFrame>
        <p:nvGraphicFramePr>
          <p:cNvPr id="4" name="Table 3">
            <a:extLst>
              <a:ext uri="{FF2B5EF4-FFF2-40B4-BE49-F238E27FC236}">
                <a16:creationId xmlns:a16="http://schemas.microsoft.com/office/drawing/2014/main" id="{4A80BD01-9D9F-63F7-1FBE-AEF3E64018B0}"/>
              </a:ext>
            </a:extLst>
          </p:cNvPr>
          <p:cNvGraphicFramePr>
            <a:graphicFrameLocks noGrp="1"/>
          </p:cNvGraphicFramePr>
          <p:nvPr>
            <p:extLst>
              <p:ext uri="{D42A27DB-BD31-4B8C-83A1-F6EECF244321}">
                <p14:modId xmlns:p14="http://schemas.microsoft.com/office/powerpoint/2010/main" val="4148882712"/>
              </p:ext>
            </p:extLst>
          </p:nvPr>
        </p:nvGraphicFramePr>
        <p:xfrm>
          <a:off x="288758" y="712269"/>
          <a:ext cx="11768502" cy="5402357"/>
        </p:xfrm>
        <a:graphic>
          <a:graphicData uri="http://schemas.openxmlformats.org/drawingml/2006/table">
            <a:tbl>
              <a:tblPr firstRow="1" bandRow="1">
                <a:tableStyleId>{2D5ABB26-0587-4C30-8999-92F81FD0307C}</a:tableStyleId>
              </a:tblPr>
              <a:tblGrid>
                <a:gridCol w="4411980">
                  <a:extLst>
                    <a:ext uri="{9D8B030D-6E8A-4147-A177-3AD203B41FA5}">
                      <a16:colId xmlns:a16="http://schemas.microsoft.com/office/drawing/2014/main" val="2085703339"/>
                    </a:ext>
                  </a:extLst>
                </a:gridCol>
                <a:gridCol w="7356522">
                  <a:extLst>
                    <a:ext uri="{9D8B030D-6E8A-4147-A177-3AD203B41FA5}">
                      <a16:colId xmlns:a16="http://schemas.microsoft.com/office/drawing/2014/main" val="2408119282"/>
                    </a:ext>
                  </a:extLst>
                </a:gridCol>
              </a:tblGrid>
              <a:tr h="2563830">
                <a:tc>
                  <a:txBody>
                    <a:bodyPr/>
                    <a:lstStyle/>
                    <a:p>
                      <a:pPr algn="l"/>
                      <a:r>
                        <a:rPr lang="en-GB" dirty="0"/>
                        <a:t>      OPENING BUDGETARY POSITION</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a:r>
                        <a:rPr lang="en-GB" dirty="0"/>
                        <a:t>          IN YEAR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1414989"/>
                  </a:ext>
                </a:extLst>
              </a:tr>
              <a:tr h="2838527">
                <a:tc>
                  <a:txBody>
                    <a:bodyPr/>
                    <a:lstStyle/>
                    <a:p>
                      <a:pPr algn="ctr"/>
                      <a:r>
                        <a:rPr lang="en-GB" dirty="0"/>
                        <a:t>ACTUAL &amp; FORECAST VARIANCE TREND</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721923"/>
                  </a:ext>
                </a:extLst>
              </a:tr>
            </a:tbl>
          </a:graphicData>
        </a:graphic>
      </p:graphicFrame>
      <p:pic>
        <p:nvPicPr>
          <p:cNvPr id="3" name="Picture 2">
            <a:extLst>
              <a:ext uri="{FF2B5EF4-FFF2-40B4-BE49-F238E27FC236}">
                <a16:creationId xmlns:a16="http://schemas.microsoft.com/office/drawing/2014/main" id="{FAECD4BA-FEE9-7262-5FAE-E96B1D084E7B}"/>
              </a:ext>
            </a:extLst>
          </p:cNvPr>
          <p:cNvPicPr>
            <a:picLocks noChangeAspect="1"/>
          </p:cNvPicPr>
          <p:nvPr/>
        </p:nvPicPr>
        <p:blipFill>
          <a:blip r:embed="rId5"/>
          <a:stretch>
            <a:fillRect/>
          </a:stretch>
        </p:blipFill>
        <p:spPr>
          <a:xfrm>
            <a:off x="681287" y="1119906"/>
            <a:ext cx="3120289" cy="2095267"/>
          </a:xfrm>
          <a:prstGeom prst="rect">
            <a:avLst/>
          </a:prstGeom>
        </p:spPr>
      </p:pic>
      <p:pic>
        <p:nvPicPr>
          <p:cNvPr id="9" name="Picture 8">
            <a:extLst>
              <a:ext uri="{FF2B5EF4-FFF2-40B4-BE49-F238E27FC236}">
                <a16:creationId xmlns:a16="http://schemas.microsoft.com/office/drawing/2014/main" id="{AC3A2AFB-BB78-E806-F442-D64075FEBA61}"/>
              </a:ext>
            </a:extLst>
          </p:cNvPr>
          <p:cNvPicPr>
            <a:picLocks noChangeAspect="1"/>
          </p:cNvPicPr>
          <p:nvPr/>
        </p:nvPicPr>
        <p:blipFill>
          <a:blip r:embed="rId6"/>
          <a:stretch>
            <a:fillRect/>
          </a:stretch>
        </p:blipFill>
        <p:spPr>
          <a:xfrm>
            <a:off x="681287" y="3662390"/>
            <a:ext cx="3567337" cy="2205441"/>
          </a:xfrm>
          <a:prstGeom prst="rect">
            <a:avLst/>
          </a:prstGeom>
        </p:spPr>
      </p:pic>
      <p:pic>
        <p:nvPicPr>
          <p:cNvPr id="11" name="Picture 10">
            <a:extLst>
              <a:ext uri="{FF2B5EF4-FFF2-40B4-BE49-F238E27FC236}">
                <a16:creationId xmlns:a16="http://schemas.microsoft.com/office/drawing/2014/main" id="{DC779D98-E4B1-790E-BE8C-4AB6A90EB1AE}"/>
              </a:ext>
            </a:extLst>
          </p:cNvPr>
          <p:cNvPicPr>
            <a:picLocks noChangeAspect="1"/>
          </p:cNvPicPr>
          <p:nvPr/>
        </p:nvPicPr>
        <p:blipFill>
          <a:blip r:embed="rId7"/>
          <a:stretch>
            <a:fillRect/>
          </a:stretch>
        </p:blipFill>
        <p:spPr>
          <a:xfrm>
            <a:off x="5303520" y="1092764"/>
            <a:ext cx="5074091" cy="3478270"/>
          </a:xfrm>
          <a:prstGeom prst="rect">
            <a:avLst/>
          </a:prstGeom>
        </p:spPr>
      </p:pic>
      <p:pic>
        <p:nvPicPr>
          <p:cNvPr id="13" name="Picture 12">
            <a:extLst>
              <a:ext uri="{FF2B5EF4-FFF2-40B4-BE49-F238E27FC236}">
                <a16:creationId xmlns:a16="http://schemas.microsoft.com/office/drawing/2014/main" id="{AFA53802-76B6-184F-0F7E-C069946727E5}"/>
              </a:ext>
            </a:extLst>
          </p:cNvPr>
          <p:cNvPicPr>
            <a:picLocks noChangeAspect="1"/>
          </p:cNvPicPr>
          <p:nvPr/>
        </p:nvPicPr>
        <p:blipFill>
          <a:blip r:embed="rId8"/>
          <a:stretch>
            <a:fillRect/>
          </a:stretch>
        </p:blipFill>
        <p:spPr>
          <a:xfrm>
            <a:off x="5274644" y="4711477"/>
            <a:ext cx="4352925" cy="1000125"/>
          </a:xfrm>
          <a:prstGeom prst="rect">
            <a:avLst/>
          </a:prstGeom>
        </p:spPr>
      </p:pic>
    </p:spTree>
    <p:extLst>
      <p:ext uri="{BB962C8B-B14F-4D97-AF65-F5344CB8AC3E}">
        <p14:creationId xmlns:p14="http://schemas.microsoft.com/office/powerpoint/2010/main" val="1268694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C8DFE2F-D8F0-8DA3-CFE5-3FFED8255BE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3F34EB94-1BA2-570F-6265-A323AE02E3EA}"/>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Summary: Income, Pay, Non-Pay</a:t>
            </a:r>
          </a:p>
        </p:txBody>
      </p:sp>
      <p:sp>
        <p:nvSpPr>
          <p:cNvPr id="16" name="TextBox 15">
            <a:extLst>
              <a:ext uri="{FF2B5EF4-FFF2-40B4-BE49-F238E27FC236}">
                <a16:creationId xmlns:a16="http://schemas.microsoft.com/office/drawing/2014/main" id="{4EAAE399-A8AB-D9C5-E579-22C93DFDA4CD}"/>
              </a:ext>
            </a:extLst>
          </p:cNvPr>
          <p:cNvSpPr txBox="1"/>
          <p:nvPr/>
        </p:nvSpPr>
        <p:spPr>
          <a:xfrm>
            <a:off x="222134" y="512398"/>
            <a:ext cx="3967074" cy="6129034"/>
          </a:xfrm>
          <a:prstGeom prst="roundRect">
            <a:avLst/>
          </a:prstGeom>
          <a:solidFill>
            <a:schemeClr val="bg1"/>
          </a:solidFill>
          <a:ln>
            <a:solidFill>
              <a:srgbClr val="002060"/>
            </a:solidFill>
          </a:ln>
        </p:spPr>
        <p:txBody>
          <a:bodyPr wrap="square" rtlCol="0">
            <a:normAutofit fontScale="85000" lnSpcReduction="20000"/>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Key Points:</a:t>
            </a:r>
          </a:p>
          <a:p>
            <a:pPr marL="0" marR="0" lvl="0" indent="0" algn="l" defTabSz="914400" rtl="0" eaLnBrk="1" fontAlgn="auto" latinLnBrk="0" hangingPunct="1">
              <a:lnSpc>
                <a:spcPct val="100000"/>
              </a:lnSpc>
              <a:spcBef>
                <a:spcPts val="0"/>
              </a:spcBef>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Income - £31,248 overspent to date</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There is cost pressure from the ending of an SLA where it has not yet been possible to take down the cost base, action is being progressed, and there is reduced training income. </a:t>
            </a:r>
          </a:p>
          <a:p>
            <a:pPr marL="0" marR="0" lvl="0" indent="0" algn="l" defTabSz="914400" rtl="0" eaLnBrk="1" fontAlgn="auto" latinLnBrk="0" hangingPunct="1">
              <a:lnSpc>
                <a:spcPct val="100000"/>
              </a:lnSpc>
              <a:spcBef>
                <a:spcPts val="0"/>
              </a:spcBef>
              <a:buClrTx/>
              <a:buSzTx/>
              <a:buFontTx/>
              <a:buNone/>
              <a:tabLst/>
              <a:defRPr/>
            </a:pPr>
            <a:endPar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Pay - £0.736m overspent to date</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The majority of the overspending is against nursing budgets due to the continued high variable pay. The position is then helped by underspending against Psychology and A&amp;C budget due to turnover/vacancy.</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In medical staffing there is a small overall increase in variable pay month-on month. The agency is up, there had been some accrual benefit in m01, and the ADHs are down. There has been some movement across other pay lines.</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In nursing there is a large increase in the nursing variable pay, this is in line with the weekly reporting into the Service Group. The variable pay has increased by £165,432 from £676,341 in month 01 to £841,773 in month 02. </a:t>
            </a:r>
          </a:p>
          <a:p>
            <a:pPr marL="0" marR="0" lvl="0" indent="0" algn="l" defTabSz="914400" rtl="0" eaLnBrk="1" fontAlgn="auto" latinLnBrk="0" hangingPunct="1">
              <a:lnSpc>
                <a:spcPct val="100000"/>
              </a:lnSpc>
              <a:spcBef>
                <a:spcPts val="0"/>
              </a:spcBef>
              <a:buClrTx/>
              <a:buSzTx/>
              <a:buFontTx/>
              <a:buNone/>
              <a:tabLst/>
              <a:defRPr/>
            </a:pPr>
            <a:endParaRPr kumimoji="0" lang="en-GB"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Non-Pay - £1.918m overspent to date</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The overspending from the adult MH Cases, CHC and savings shortfall against target.</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There has been an increase in the cost of the adult MH cases from £0.444m in m01 to £0.520m in m02 and £0.968m to date. </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The CHC overspend is now £57,094 to date, there had been large non-recurrent benefit in m01. </a:t>
            </a:r>
          </a:p>
          <a:p>
            <a:pPr marL="0" marR="0" lvl="0" indent="0" algn="l" defTabSz="914400" rtl="0" eaLnBrk="1" fontAlgn="auto" latinLnBrk="0" hangingPunct="1">
              <a:lnSpc>
                <a:spcPct val="100000"/>
              </a:lnSpc>
              <a:spcBef>
                <a:spcPts val="0"/>
              </a:spcBef>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And there is a charge in the position of £0.833m for the shortfall in savings delivery against target. At month 02 the Service Group has only been able to identify green and amber schemes to a value of £834,446 against the £5.577m target.</a:t>
            </a:r>
          </a:p>
          <a:p>
            <a:pPr marL="0" marR="0" lvl="0" indent="0" algn="l" defTabSz="914400" rtl="0" eaLnBrk="1" fontAlgn="auto" latinLnBrk="0" hangingPunct="1">
              <a:lnSpc>
                <a:spcPct val="100000"/>
              </a:lnSpc>
              <a:spcBef>
                <a:spcPts val="0"/>
              </a:spcBef>
              <a:buClrTx/>
              <a:buSzTx/>
              <a:buFontTx/>
              <a:buNone/>
              <a:tabLst/>
              <a:defRPr/>
            </a:pPr>
            <a:endPar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8" name="Picture 7">
            <a:extLst>
              <a:ext uri="{FF2B5EF4-FFF2-40B4-BE49-F238E27FC236}">
                <a16:creationId xmlns:a16="http://schemas.microsoft.com/office/drawing/2014/main" id="{CACAAC9C-9342-C8BE-8EBA-AEB31E43359A}"/>
              </a:ext>
            </a:extLst>
          </p:cNvPr>
          <p:cNvPicPr>
            <a:picLocks noChangeAspect="1"/>
          </p:cNvPicPr>
          <p:nvPr/>
        </p:nvPicPr>
        <p:blipFill>
          <a:blip r:embed="rId3"/>
          <a:stretch>
            <a:fillRect/>
          </a:stretch>
        </p:blipFill>
        <p:spPr>
          <a:xfrm>
            <a:off x="4273329" y="818146"/>
            <a:ext cx="3840768" cy="2071373"/>
          </a:xfrm>
          <a:prstGeom prst="rect">
            <a:avLst/>
          </a:prstGeom>
        </p:spPr>
      </p:pic>
      <p:pic>
        <p:nvPicPr>
          <p:cNvPr id="10" name="Picture 9">
            <a:extLst>
              <a:ext uri="{FF2B5EF4-FFF2-40B4-BE49-F238E27FC236}">
                <a16:creationId xmlns:a16="http://schemas.microsoft.com/office/drawing/2014/main" id="{E7A67D09-81FE-A122-BB61-4301E4DBEE7B}"/>
              </a:ext>
            </a:extLst>
          </p:cNvPr>
          <p:cNvPicPr>
            <a:picLocks noChangeAspect="1"/>
          </p:cNvPicPr>
          <p:nvPr/>
        </p:nvPicPr>
        <p:blipFill>
          <a:blip r:embed="rId4"/>
          <a:stretch>
            <a:fillRect/>
          </a:stretch>
        </p:blipFill>
        <p:spPr>
          <a:xfrm>
            <a:off x="8129100" y="818147"/>
            <a:ext cx="3840766" cy="2071372"/>
          </a:xfrm>
          <a:prstGeom prst="rect">
            <a:avLst/>
          </a:prstGeom>
        </p:spPr>
      </p:pic>
      <p:pic>
        <p:nvPicPr>
          <p:cNvPr id="12" name="Picture 11">
            <a:extLst>
              <a:ext uri="{FF2B5EF4-FFF2-40B4-BE49-F238E27FC236}">
                <a16:creationId xmlns:a16="http://schemas.microsoft.com/office/drawing/2014/main" id="{13EA4396-AF14-7DD7-CBEE-BA6DBB5010BB}"/>
              </a:ext>
            </a:extLst>
          </p:cNvPr>
          <p:cNvPicPr>
            <a:picLocks noChangeAspect="1"/>
          </p:cNvPicPr>
          <p:nvPr/>
        </p:nvPicPr>
        <p:blipFill>
          <a:blip r:embed="rId5"/>
          <a:stretch>
            <a:fillRect/>
          </a:stretch>
        </p:blipFill>
        <p:spPr>
          <a:xfrm>
            <a:off x="4273329" y="3072589"/>
            <a:ext cx="3840769" cy="2071373"/>
          </a:xfrm>
          <a:prstGeom prst="rect">
            <a:avLst/>
          </a:prstGeom>
        </p:spPr>
      </p:pic>
      <p:pic>
        <p:nvPicPr>
          <p:cNvPr id="17" name="Picture 16">
            <a:extLst>
              <a:ext uri="{FF2B5EF4-FFF2-40B4-BE49-F238E27FC236}">
                <a16:creationId xmlns:a16="http://schemas.microsoft.com/office/drawing/2014/main" id="{C27A88EE-8EAC-C0BC-F2A6-0CC65639E5B1}"/>
              </a:ext>
            </a:extLst>
          </p:cNvPr>
          <p:cNvPicPr>
            <a:picLocks noChangeAspect="1"/>
          </p:cNvPicPr>
          <p:nvPr/>
        </p:nvPicPr>
        <p:blipFill>
          <a:blip r:embed="rId6"/>
          <a:stretch>
            <a:fillRect/>
          </a:stretch>
        </p:blipFill>
        <p:spPr>
          <a:xfrm>
            <a:off x="8198219" y="3072588"/>
            <a:ext cx="3771647" cy="1572349"/>
          </a:xfrm>
          <a:prstGeom prst="rect">
            <a:avLst/>
          </a:prstGeom>
        </p:spPr>
      </p:pic>
    </p:spTree>
    <p:extLst>
      <p:ext uri="{BB962C8B-B14F-4D97-AF65-F5344CB8AC3E}">
        <p14:creationId xmlns:p14="http://schemas.microsoft.com/office/powerpoint/2010/main" val="3295998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6949441" y="1949104"/>
            <a:ext cx="5024386" cy="4740454"/>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lang="en-GB" sz="1200" b="1" dirty="0">
                <a:solidFill>
                  <a:srgbClr val="002060"/>
                </a:solidFill>
                <a:latin typeface="Arial" panose="020B0604020202020204" pitchFamily="34" charset="0"/>
                <a:cs typeface="Arial" panose="020B0604020202020204" pitchFamily="34" charset="0"/>
              </a:rPr>
              <a:t>Key Points</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is continued high variable pay in the new financial year, both medical and nursing</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 medical staffing there is agency cover across a number of specialties for vacancy and sickness absence and some additionality for adult MH cases. And there is the cost of ADHs largely for rota gaps.</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 nursing there is cover across registered nursing and HCSWs for vacancy acuity and sickness absence. There is a stepping up for staffing levels above funded levels, mainly from HCSWs, to manage acuity. And there is cover from RNs and HCSWs for high levels of sickness absence.</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is also some small expenditure for A&amp;C and ancillary agency staffing</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71C33A38-B071-DA99-8CED-9C6816C2E3A8}"/>
              </a:ext>
            </a:extLst>
          </p:cNvPr>
          <p:cNvPicPr>
            <a:picLocks noChangeAspect="1"/>
          </p:cNvPicPr>
          <p:nvPr/>
        </p:nvPicPr>
        <p:blipFill>
          <a:blip r:embed="rId2"/>
          <a:stretch>
            <a:fillRect/>
          </a:stretch>
        </p:blipFill>
        <p:spPr>
          <a:xfrm>
            <a:off x="292404" y="564436"/>
            <a:ext cx="10410825" cy="1200150"/>
          </a:xfrm>
          <a:prstGeom prst="rect">
            <a:avLst/>
          </a:prstGeom>
        </p:spPr>
      </p:pic>
      <p:pic>
        <p:nvPicPr>
          <p:cNvPr id="8" name="Picture 7">
            <a:extLst>
              <a:ext uri="{FF2B5EF4-FFF2-40B4-BE49-F238E27FC236}">
                <a16:creationId xmlns:a16="http://schemas.microsoft.com/office/drawing/2014/main" id="{064FD885-B294-52C8-FC3D-ADAF4FDAFB01}"/>
              </a:ext>
            </a:extLst>
          </p:cNvPr>
          <p:cNvPicPr>
            <a:picLocks noChangeAspect="1"/>
          </p:cNvPicPr>
          <p:nvPr/>
        </p:nvPicPr>
        <p:blipFill>
          <a:blip r:embed="rId3"/>
          <a:stretch>
            <a:fillRect/>
          </a:stretch>
        </p:blipFill>
        <p:spPr>
          <a:xfrm>
            <a:off x="292404" y="1949103"/>
            <a:ext cx="6462320" cy="3926164"/>
          </a:xfrm>
          <a:prstGeom prst="rect">
            <a:avLst/>
          </a:prstGeom>
        </p:spPr>
      </p:pic>
    </p:spTree>
    <p:extLst>
      <p:ext uri="{BB962C8B-B14F-4D97-AF65-F5344CB8AC3E}">
        <p14:creationId xmlns:p14="http://schemas.microsoft.com/office/powerpoint/2010/main" val="2899638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5A49B4-D647-44EA-BE41-380F6081D2DC}">
  <ds:schemaRefs>
    <ds:schemaRef ds:uri="http://purl.org/dc/terms/"/>
    <ds:schemaRef ds:uri="http://purl.org/dc/dcmitype/"/>
    <ds:schemaRef ds:uri="http://schemas.microsoft.com/office/2006/documentManagement/types"/>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 ds:uri="44db3db7-1523-4826-83fd-741d9b441697"/>
    <ds:schemaRef ds:uri="http://purl.org/dc/elements/1.1/"/>
  </ds:schemaRefs>
</ds:datastoreItem>
</file>

<file path=customXml/itemProps2.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3.xml><?xml version="1.0" encoding="utf-8"?>
<ds:datastoreItem xmlns:ds="http://schemas.openxmlformats.org/officeDocument/2006/customXml" ds:itemID="{3E27B448-81E9-4F43-9BA8-03D246B567BD}"/>
</file>

<file path=docProps/app.xml><?xml version="1.0" encoding="utf-8"?>
<Properties xmlns="http://schemas.openxmlformats.org/officeDocument/2006/extended-properties" xmlns:vt="http://schemas.openxmlformats.org/officeDocument/2006/docPropsVTypes">
  <TotalTime>56037</TotalTime>
  <Words>963</Words>
  <Application>Microsoft Office PowerPoint</Application>
  <PresentationFormat>Widescreen</PresentationFormat>
  <Paragraphs>116</Paragraphs>
  <Slides>17</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Samantha Moss (Swansea Bay UHB - Finance)</cp:lastModifiedBy>
  <cp:revision>327</cp:revision>
  <dcterms:created xsi:type="dcterms:W3CDTF">2024-04-17T08:36:36Z</dcterms:created>
  <dcterms:modified xsi:type="dcterms:W3CDTF">2026-06-16T16:38:14Z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