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25"/>
  </p:notesMasterIdLst>
  <p:sldIdLst>
    <p:sldId id="1899855861" r:id="rId6"/>
    <p:sldId id="1899855845" r:id="rId7"/>
    <p:sldId id="1899855847" r:id="rId8"/>
    <p:sldId id="1899855849" r:id="rId9"/>
    <p:sldId id="1899855850" r:id="rId10"/>
    <p:sldId id="1899855846" r:id="rId11"/>
    <p:sldId id="1899855852" r:id="rId12"/>
    <p:sldId id="1899855866" r:id="rId13"/>
    <p:sldId id="1899855851" r:id="rId14"/>
    <p:sldId id="1899855854" r:id="rId15"/>
    <p:sldId id="1899855856" r:id="rId16"/>
    <p:sldId id="1899855857" r:id="rId17"/>
    <p:sldId id="1899855860" r:id="rId18"/>
    <p:sldId id="1899855859" r:id="rId19"/>
    <p:sldId id="1899855862" r:id="rId20"/>
    <p:sldId id="1899855858" r:id="rId21"/>
    <p:sldId id="1899855863" r:id="rId22"/>
    <p:sldId id="1899855864" r:id="rId23"/>
    <p:sldId id="189985586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F4BD0A-4001-4996-A365-368D482061AE}" type="datetimeFigureOut">
              <a:rPr lang="en-GB" smtClean="0"/>
              <a:t>16/06/2026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DBB40F-3A9F-4F29-AEE0-305AE43F4661}" type="slidenum">
              <a:rPr lang="en-GB" smtClean="0"/>
              <a:t>‹#›</a:t>
            </a:fld>
            <a:endParaRPr lang="en-GB"/>
          </a:p>
        </p:txBody>
      </p:sp>
    </p:spTree>
    <p:extLst>
      <p:ext uri="{BB962C8B-B14F-4D97-AF65-F5344CB8AC3E}">
        <p14:creationId xmlns:p14="http://schemas.microsoft.com/office/powerpoint/2010/main" val="868109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DBB40F-3A9F-4F29-AEE0-305AE43F4661}" type="slidenum">
              <a:rPr lang="en-GB" smtClean="0"/>
              <a:t>9</a:t>
            </a:fld>
            <a:endParaRPr lang="en-GB"/>
          </a:p>
        </p:txBody>
      </p:sp>
    </p:spTree>
    <p:extLst>
      <p:ext uri="{BB962C8B-B14F-4D97-AF65-F5344CB8AC3E}">
        <p14:creationId xmlns:p14="http://schemas.microsoft.com/office/powerpoint/2010/main" val="3199459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DBB40F-3A9F-4F29-AEE0-305AE43F4661}" type="slidenum">
              <a:rPr lang="en-GB" smtClean="0"/>
              <a:t>13</a:t>
            </a:fld>
            <a:endParaRPr lang="en-GB"/>
          </a:p>
        </p:txBody>
      </p:sp>
    </p:spTree>
    <p:extLst>
      <p:ext uri="{BB962C8B-B14F-4D97-AF65-F5344CB8AC3E}">
        <p14:creationId xmlns:p14="http://schemas.microsoft.com/office/powerpoint/2010/main" val="409771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015C-9FB5-D191-DEB1-7F29BFB1B12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A34A8FD-778B-46F7-A758-2A044F592A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BBCA8412-FB22-10A7-4EEB-AC5468DC86F5}"/>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5" name="Footer Placeholder 4">
            <a:extLst>
              <a:ext uri="{FF2B5EF4-FFF2-40B4-BE49-F238E27FC236}">
                <a16:creationId xmlns:a16="http://schemas.microsoft.com/office/drawing/2014/main" id="{089CD430-2602-501E-575D-0455A79142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312EA0-207F-6789-20A2-168E2BF610CA}"/>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499133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18625-BA6D-96AF-79F9-12C5AABED7C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A6CB265-8021-0731-C780-43ED50E94F7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3177ECD-7F35-8616-896B-F7CD23B59626}"/>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5" name="Footer Placeholder 4">
            <a:extLst>
              <a:ext uri="{FF2B5EF4-FFF2-40B4-BE49-F238E27FC236}">
                <a16:creationId xmlns:a16="http://schemas.microsoft.com/office/drawing/2014/main" id="{05FF669F-7559-7DA8-5096-D79C951F92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D0788B-F877-B9A0-FE31-2B88A6FFA4C6}"/>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446193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7E85D5-35F4-E449-B271-E67A0E5D533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AA2FB455-0912-1A51-4B8C-37BC56FD71D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8B3879F-E924-3FA5-E07A-B00DC4EBB5E5}"/>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5" name="Footer Placeholder 4">
            <a:extLst>
              <a:ext uri="{FF2B5EF4-FFF2-40B4-BE49-F238E27FC236}">
                <a16:creationId xmlns:a16="http://schemas.microsoft.com/office/drawing/2014/main" id="{840319D3-697F-3148-9459-348775EA1A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5046B0-00FC-E52B-4F61-81D20CDACCEB}"/>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140528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57369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84340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51312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5310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271670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753071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E8D40-7D42-D877-E238-54E385A2841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3D4F196-3FEF-7EC4-A00A-1CCE4EB72F5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67CFCEB-5681-1BEE-DD5C-6AEC0705AC53}"/>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5" name="Footer Placeholder 4">
            <a:extLst>
              <a:ext uri="{FF2B5EF4-FFF2-40B4-BE49-F238E27FC236}">
                <a16:creationId xmlns:a16="http://schemas.microsoft.com/office/drawing/2014/main" id="{3FD0046E-464B-B48C-841E-C7467E1D65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E5A56C-CAF0-B881-CB7D-481E21A4E640}"/>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58803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B11EF-96D7-A898-D425-62097EBB21C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86CBA7A9-44C7-7F84-961B-2DA42AB930C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0EF6A5F-0087-6C0B-8DA6-9F9EBA97D85A}"/>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5" name="Footer Placeholder 4">
            <a:extLst>
              <a:ext uri="{FF2B5EF4-FFF2-40B4-BE49-F238E27FC236}">
                <a16:creationId xmlns:a16="http://schemas.microsoft.com/office/drawing/2014/main" id="{44E503EF-5A40-0E3C-7D2B-5050C983C1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0DAF42-CB8F-A6AE-A3B8-0F72E8C79392}"/>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0189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57F02-3E9A-91FE-B877-59340AE2AFF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688801E-9444-DDED-A299-F445DD99659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371C51E-A2DD-874B-44A3-0CD032AAD6C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7903F3DA-1EE1-A29B-1F75-F6AE1DAA6D59}"/>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6" name="Footer Placeholder 5">
            <a:extLst>
              <a:ext uri="{FF2B5EF4-FFF2-40B4-BE49-F238E27FC236}">
                <a16:creationId xmlns:a16="http://schemas.microsoft.com/office/drawing/2014/main" id="{A471DEC2-D442-1486-26ED-44B783D43E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D064EF-1653-C3CF-E66F-D4F2C6BE0E50}"/>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123447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2F8A5-FAF0-E90C-C714-82FA3E7585A7}"/>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AEC272D7-E995-4006-8EB5-D0F7E8CF30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E353B22-43D4-E656-BAE9-C7D937363D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D94FA11-03FC-6792-B331-6000699E51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D2E84EA-174D-0379-EA5B-647309ADFD1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FF9458FD-E819-8077-FB24-735D90E2C154}"/>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8" name="Footer Placeholder 7">
            <a:extLst>
              <a:ext uri="{FF2B5EF4-FFF2-40B4-BE49-F238E27FC236}">
                <a16:creationId xmlns:a16="http://schemas.microsoft.com/office/drawing/2014/main" id="{8739166B-C0D3-FA22-CB7C-88ECFDA7CB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BDBB598-05CF-938D-8045-FA63228D8BD0}"/>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2948569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75666-081A-6F14-7650-5B9ECB1FEBC4}"/>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79C17DF-ED64-D4D8-40A6-6748EE24A3CE}"/>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4" name="Footer Placeholder 3">
            <a:extLst>
              <a:ext uri="{FF2B5EF4-FFF2-40B4-BE49-F238E27FC236}">
                <a16:creationId xmlns:a16="http://schemas.microsoft.com/office/drawing/2014/main" id="{8D3DBABD-079B-C97B-0181-2E6FD074115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60F80C3-792F-FFCC-87C8-05975ED122F8}"/>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2710790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7FAF2E-4E86-C44B-95A8-3FD0D6FF2221}"/>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3" name="Footer Placeholder 2">
            <a:extLst>
              <a:ext uri="{FF2B5EF4-FFF2-40B4-BE49-F238E27FC236}">
                <a16:creationId xmlns:a16="http://schemas.microsoft.com/office/drawing/2014/main" id="{96CEFA10-F332-0243-71E9-B095A9DD2A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54C4386-1446-892B-D8F4-7915FC24388E}"/>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1286256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AF2E-B1C2-4020-B1B3-F4FE8555BB2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964B69B-5870-488F-05DA-0D0C0C387A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40D2370-9716-BDB2-AF7A-F851F9219E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54C0E21-1603-F603-E01D-E32CAD0BA8E5}"/>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6" name="Footer Placeholder 5">
            <a:extLst>
              <a:ext uri="{FF2B5EF4-FFF2-40B4-BE49-F238E27FC236}">
                <a16:creationId xmlns:a16="http://schemas.microsoft.com/office/drawing/2014/main" id="{5EBD4382-AE7D-7752-1E61-E75A31C181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30791B-D481-F962-0946-5A77DD6E87AB}"/>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122674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6D486-F3C8-DC47-17AE-4149E7C24E2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81DA0B3-4009-109D-CA36-6FD6001458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D8D705E-A9D6-5905-2589-447AAA32A3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2869BB1-5F0D-648B-2924-B3EA00D14384}"/>
              </a:ext>
            </a:extLst>
          </p:cNvPr>
          <p:cNvSpPr>
            <a:spLocks noGrp="1"/>
          </p:cNvSpPr>
          <p:nvPr>
            <p:ph type="dt" sz="half" idx="10"/>
          </p:nvPr>
        </p:nvSpPr>
        <p:spPr/>
        <p:txBody>
          <a:bodyPr/>
          <a:lstStyle/>
          <a:p>
            <a:fld id="{809489A7-3288-400B-A991-6A3429A057DF}" type="datetimeFigureOut">
              <a:rPr lang="en-GB" smtClean="0"/>
              <a:t>16/06/2026</a:t>
            </a:fld>
            <a:endParaRPr lang="en-GB"/>
          </a:p>
        </p:txBody>
      </p:sp>
      <p:sp>
        <p:nvSpPr>
          <p:cNvPr id="6" name="Footer Placeholder 5">
            <a:extLst>
              <a:ext uri="{FF2B5EF4-FFF2-40B4-BE49-F238E27FC236}">
                <a16:creationId xmlns:a16="http://schemas.microsoft.com/office/drawing/2014/main" id="{D0C22C12-F031-AF9F-4A44-9241B0874A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457893-BA01-0E2C-4BAD-4825B46D9D4F}"/>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121089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74C575-1439-D23A-2F4F-ED2F21AD73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25CBA1A-0A5A-9225-F265-2AD2FB9CE6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70503A1-E082-A436-CFEB-4503832116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9489A7-3288-400B-A991-6A3429A057DF}" type="datetimeFigureOut">
              <a:rPr lang="en-GB" smtClean="0"/>
              <a:t>16/06/2026</a:t>
            </a:fld>
            <a:endParaRPr lang="en-GB"/>
          </a:p>
        </p:txBody>
      </p:sp>
      <p:sp>
        <p:nvSpPr>
          <p:cNvPr id="5" name="Footer Placeholder 4">
            <a:extLst>
              <a:ext uri="{FF2B5EF4-FFF2-40B4-BE49-F238E27FC236}">
                <a16:creationId xmlns:a16="http://schemas.microsoft.com/office/drawing/2014/main" id="{E43B225E-4097-A748-6F1A-8696890F2C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5C56B51-6946-9EC0-BD14-5D6165AB95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85BC238-EF20-4AF8-8B42-CBD5239AA80D}" type="slidenum">
              <a:rPr lang="en-GB" smtClean="0"/>
              <a:t>‹#›</a:t>
            </a:fld>
            <a:endParaRPr lang="en-GB"/>
          </a:p>
        </p:txBody>
      </p:sp>
    </p:spTree>
    <p:extLst>
      <p:ext uri="{BB962C8B-B14F-4D97-AF65-F5344CB8AC3E}">
        <p14:creationId xmlns:p14="http://schemas.microsoft.com/office/powerpoint/2010/main" val="1485669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333271184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5.emf"/><Relationship Id="rId5" Type="http://schemas.openxmlformats.org/officeDocument/2006/relationships/slide" Target="slide3.xml"/><Relationship Id="rId4" Type="http://schemas.openxmlformats.org/officeDocument/2006/relationships/slide" Target="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slide" Target="slide3.xml"/><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slide" Target="slide3.xml"/><Relationship Id="rId4" Type="http://schemas.openxmlformats.org/officeDocument/2006/relationships/slide" Target="slide10.xml"/></Relationships>
</file>

<file path=ppt/slides/_rels/slide13.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4.png"/><Relationship Id="rId7" Type="http://schemas.openxmlformats.org/officeDocument/2006/relationships/image" Target="../media/image28.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10.xml"/><Relationship Id="rId10" Type="http://schemas.openxmlformats.org/officeDocument/2006/relationships/image" Target="../media/image31.emf"/><Relationship Id="rId4" Type="http://schemas.openxmlformats.org/officeDocument/2006/relationships/image" Target="../media/image5.svg"/><Relationship Id="rId9" Type="http://schemas.openxmlformats.org/officeDocument/2006/relationships/image" Target="../media/image30.emf"/></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2.emf"/><Relationship Id="rId5" Type="http://schemas.openxmlformats.org/officeDocument/2006/relationships/slide" Target="slide3.xml"/><Relationship Id="rId4" Type="http://schemas.openxmlformats.org/officeDocument/2006/relationships/slide" Target="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3.emf"/><Relationship Id="rId5" Type="http://schemas.openxmlformats.org/officeDocument/2006/relationships/slide" Target="slide3.xml"/><Relationship Id="rId4" Type="http://schemas.openxmlformats.org/officeDocument/2006/relationships/slide" Target="slide10.xml"/></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slide" Target="slide3.xml"/><Relationship Id="rId4" Type="http://schemas.openxmlformats.org/officeDocument/2006/relationships/slide" Target="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5.emf"/><Relationship Id="rId5" Type="http://schemas.openxmlformats.org/officeDocument/2006/relationships/slide" Target="slide3.xml"/><Relationship Id="rId4" Type="http://schemas.openxmlformats.org/officeDocument/2006/relationships/slide" Target="slide10.xml"/></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slide" Target="slide3.xml"/><Relationship Id="rId4" Type="http://schemas.openxmlformats.org/officeDocument/2006/relationships/slide" Target="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slide" Target="slide3.xml"/><Relationship Id="rId4" Type="http://schemas.openxmlformats.org/officeDocument/2006/relationships/slide" Target="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9.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5.svg"/><Relationship Id="rId7"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slide" Target="slide9.xml"/><Relationship Id="rId4" Type="http://schemas.openxmlformats.org/officeDocument/2006/relationships/slide" Target="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svg"/><Relationship Id="rId7" Type="http://schemas.openxmlformats.org/officeDocument/2006/relationships/image" Target="../media/image15.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slide" Target="slide9.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5.svg"/><Relationship Id="rId7"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7.emf"/><Relationship Id="rId5" Type="http://schemas.openxmlformats.org/officeDocument/2006/relationships/slide" Target="slide4.xml"/><Relationship Id="rId4" Type="http://schemas.openxmlformats.org/officeDocument/2006/relationships/slide" Target="slide5.xml"/></Relationships>
</file>

<file path=ppt/slides/_rels/slide7.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5.svg"/><Relationship Id="rId7"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slide" Target="slide3.xml"/><Relationship Id="rId4" Type="http://schemas.openxmlformats.org/officeDocument/2006/relationships/slide" Target="slide9.xml"/></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slide" Target="slide3.xml"/><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9.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noGrp="1"/>
          </p:cNvSpPr>
          <p:nvPr>
            <p:ph type="body" sz="quarter" idx="10"/>
          </p:nvPr>
        </p:nvSpPr>
        <p:spPr>
          <a:xfrm>
            <a:off x="227668" y="2135194"/>
            <a:ext cx="10556853" cy="2331664"/>
          </a:xfrm>
          <a:prstGeom prst="rect">
            <a:avLst/>
          </a:prstGeom>
          <a:noFill/>
        </p:spPr>
        <p:txBody>
          <a:bodyPr wrap="square" rtlCol="0">
            <a:spAutoFit/>
          </a:bodyPr>
          <a:lstStyle/>
          <a:p>
            <a:r>
              <a:rPr lang="en-GB" sz="3638" dirty="0"/>
              <a:t>Annex 1</a:t>
            </a:r>
          </a:p>
          <a:p>
            <a:r>
              <a:rPr lang="en-GB" sz="3638" dirty="0"/>
              <a:t>Detail Financial Position</a:t>
            </a:r>
          </a:p>
          <a:p>
            <a:r>
              <a:rPr lang="en-GB" sz="3638" dirty="0"/>
              <a:t>Month 2 FY 2026/27 </a:t>
            </a:r>
          </a:p>
          <a:p>
            <a:endParaRPr lang="en-GB" sz="3638" dirty="0"/>
          </a:p>
        </p:txBody>
      </p:sp>
    </p:spTree>
    <p:extLst>
      <p:ext uri="{BB962C8B-B14F-4D97-AF65-F5344CB8AC3E}">
        <p14:creationId xmlns:p14="http://schemas.microsoft.com/office/powerpoint/2010/main" val="3397630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24DFE-1F42-87CD-1009-9969C6D5E1D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116C39E-D4CD-6C79-F701-E1A5D5A90F7B}"/>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E3D9355A-C638-96EC-65D4-39F2B04B0922}"/>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Reserves Insights</a:t>
            </a:r>
          </a:p>
        </p:txBody>
      </p:sp>
      <p:pic>
        <p:nvPicPr>
          <p:cNvPr id="5" name="Picture 4">
            <a:extLst>
              <a:ext uri="{FF2B5EF4-FFF2-40B4-BE49-F238E27FC236}">
                <a16:creationId xmlns:a16="http://schemas.microsoft.com/office/drawing/2014/main" id="{E64F73FE-F138-5D01-D63D-71102DAC16D3}"/>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F5065845-F576-4C2A-1241-F66B4819906D}"/>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083BA002-D63B-5681-3F8D-951CEEF6ABE0}"/>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D24B4F2D-2449-BF78-C85E-45C997F0943C}"/>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0C71A806-EA76-BB27-8004-06DC656F7D49}"/>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CF481938-7EBA-4CB1-37C7-6BD36378C0BD}"/>
              </a:ext>
            </a:extLst>
          </p:cNvPr>
          <p:cNvGraphicFramePr>
            <a:graphicFrameLocks noGrp="1"/>
          </p:cNvGraphicFramePr>
          <p:nvPr>
            <p:extLst>
              <p:ext uri="{D42A27DB-BD31-4B8C-83A1-F6EECF244321}">
                <p14:modId xmlns:p14="http://schemas.microsoft.com/office/powerpoint/2010/main" val="3058925112"/>
              </p:ext>
            </p:extLst>
          </p:nvPr>
        </p:nvGraphicFramePr>
        <p:xfrm>
          <a:off x="5916168" y="1296882"/>
          <a:ext cx="5586984" cy="3169920"/>
        </p:xfrm>
        <a:graphic>
          <a:graphicData uri="http://schemas.openxmlformats.org/drawingml/2006/table">
            <a:tbl>
              <a:tblPr firstRow="1" bandRow="1">
                <a:tableStyleId>{5C22544A-7EE6-4342-B048-85BDC9FD1C3A}</a:tableStyleId>
              </a:tblPr>
              <a:tblGrid>
                <a:gridCol w="5586984">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099807">
                <a:tc>
                  <a:txBody>
                    <a:bodyPr/>
                    <a:lstStyle/>
                    <a:p>
                      <a:pPr marL="0" indent="0">
                        <a:buFont typeface="Arial" panose="020B0604020202020204" pitchFamily="34" charset="0"/>
                        <a:buNone/>
                      </a:pPr>
                      <a:r>
                        <a:rPr lang="en-GB" sz="1400" kern="1200" dirty="0">
                          <a:solidFill>
                            <a:schemeClr val="dk1"/>
                          </a:solidFill>
                          <a:effectLst/>
                          <a:latin typeface="+mn-lt"/>
                          <a:ea typeface="+mn-ea"/>
                          <a:cs typeface="+mn-cs"/>
                        </a:rPr>
                        <a:t>For 2026/27, the Health Board will hold two central reserves and the purpose of these reserves are below:</a:t>
                      </a:r>
                    </a:p>
                    <a:p>
                      <a:pPr marL="0" indent="0">
                        <a:buFont typeface="Arial" panose="020B0604020202020204" pitchFamily="34" charset="0"/>
                        <a:buNone/>
                      </a:pPr>
                      <a:endParaRPr lang="en-GB"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Main – this holds funding from Welsh Government or the plan that has yet to be issued to Budget Holders. These items are not surplus but either due to timing have not been issued or is an area where funding is issued based on actual values consumed in future month.</a:t>
                      </a:r>
                    </a:p>
                    <a:p>
                      <a:pPr marL="285750" lvl="0" indent="-285750">
                        <a:buFont typeface="Arial" panose="020B0604020202020204" pitchFamily="34" charset="0"/>
                        <a:buChar char="•"/>
                      </a:pPr>
                      <a:endParaRPr lang="en-GB" sz="1400" kern="1200" dirty="0">
                        <a:solidFill>
                          <a:schemeClr val="dk1"/>
                        </a:solidFill>
                        <a:effectLst/>
                        <a:latin typeface="+mn-lt"/>
                        <a:ea typeface="+mn-ea"/>
                        <a:cs typeface="+mn-cs"/>
                      </a:endParaRPr>
                    </a:p>
                    <a:p>
                      <a:pPr marL="285750" indent="-285750">
                        <a:buFont typeface="Arial" panose="020B0604020202020204" pitchFamily="34" charset="0"/>
                        <a:buChar char="•"/>
                      </a:pPr>
                      <a:r>
                        <a:rPr lang="en-GB" sz="1400" kern="1200" dirty="0">
                          <a:solidFill>
                            <a:schemeClr val="dk1"/>
                          </a:solidFill>
                          <a:effectLst/>
                          <a:latin typeface="+mn-lt"/>
                          <a:ea typeface="+mn-ea"/>
                          <a:cs typeface="+mn-cs"/>
                        </a:rPr>
                        <a:t>NICE – this holds the total Health Board funding for all NICE costs (drugs and infrastructure) and is issued to the service each month based on the actual costs consumed as reported through the Pharmacy system.</a:t>
                      </a: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0" name="Rectangle: Top Corners Rounded 9">
            <a:hlinkClick r:id="rId5" action="ppaction://hlinksldjump"/>
            <a:extLst>
              <a:ext uri="{FF2B5EF4-FFF2-40B4-BE49-F238E27FC236}">
                <a16:creationId xmlns:a16="http://schemas.microsoft.com/office/drawing/2014/main" id="{8F23F7F6-262A-C631-ADFA-409DD74E6B04}"/>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B4C8F5EC-F639-093E-1AD0-B78A45F99283}"/>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pic>
        <p:nvPicPr>
          <p:cNvPr id="26" name="Picture 25">
            <a:extLst>
              <a:ext uri="{FF2B5EF4-FFF2-40B4-BE49-F238E27FC236}">
                <a16:creationId xmlns:a16="http://schemas.microsoft.com/office/drawing/2014/main" id="{17F258A1-D37A-949E-8845-ED2F49FB2262}"/>
              </a:ext>
            </a:extLst>
          </p:cNvPr>
          <p:cNvPicPr>
            <a:picLocks noChangeAspect="1"/>
          </p:cNvPicPr>
          <p:nvPr/>
        </p:nvPicPr>
        <p:blipFill>
          <a:blip r:embed="rId6"/>
          <a:stretch>
            <a:fillRect/>
          </a:stretch>
        </p:blipFill>
        <p:spPr>
          <a:xfrm>
            <a:off x="101543" y="1296882"/>
            <a:ext cx="5660743" cy="5222790"/>
          </a:xfrm>
          <a:prstGeom prst="rect">
            <a:avLst/>
          </a:prstGeom>
        </p:spPr>
      </p:pic>
    </p:spTree>
    <p:extLst>
      <p:ext uri="{BB962C8B-B14F-4D97-AF65-F5344CB8AC3E}">
        <p14:creationId xmlns:p14="http://schemas.microsoft.com/office/powerpoint/2010/main" val="168730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B6524-849B-C98B-D5F4-D4522DF697F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295870A-040F-44B5-3797-B8134BE096BF}"/>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515752AD-184A-6747-4DD9-0FAF1E59D858}"/>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Anticipated Allocation</a:t>
            </a:r>
          </a:p>
        </p:txBody>
      </p:sp>
      <p:pic>
        <p:nvPicPr>
          <p:cNvPr id="5" name="Picture 4">
            <a:extLst>
              <a:ext uri="{FF2B5EF4-FFF2-40B4-BE49-F238E27FC236}">
                <a16:creationId xmlns:a16="http://schemas.microsoft.com/office/drawing/2014/main" id="{B8350D7A-FE75-6269-4747-90727D18ED0F}"/>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C91271BC-BF16-F351-A82F-652B6609B6D6}"/>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92F0DA65-9873-D51A-9000-42557987111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9F29C289-B124-493E-038E-B2E4535DFA82}"/>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9A498FFE-A431-BCAB-5123-BF758EA49D96}"/>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09A5E043-DC83-8DD1-97AC-30DD1FF13B07}"/>
              </a:ext>
            </a:extLst>
          </p:cNvPr>
          <p:cNvGraphicFramePr>
            <a:graphicFrameLocks noGrp="1"/>
          </p:cNvGraphicFramePr>
          <p:nvPr>
            <p:extLst>
              <p:ext uri="{D42A27DB-BD31-4B8C-83A1-F6EECF244321}">
                <p14:modId xmlns:p14="http://schemas.microsoft.com/office/powerpoint/2010/main" val="3765167993"/>
              </p:ext>
            </p:extLst>
          </p:nvPr>
        </p:nvGraphicFramePr>
        <p:xfrm>
          <a:off x="5593160" y="1308316"/>
          <a:ext cx="5909992" cy="1404607"/>
        </p:xfrm>
        <a:graphic>
          <a:graphicData uri="http://schemas.openxmlformats.org/drawingml/2006/table">
            <a:tbl>
              <a:tblPr firstRow="1" bandRow="1">
                <a:tableStyleId>{5C22544A-7EE6-4342-B048-85BDC9FD1C3A}</a:tableStyleId>
              </a:tblPr>
              <a:tblGrid>
                <a:gridCol w="5909992">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099807">
                <a:tc>
                  <a:txBody>
                    <a:bodyPr/>
                    <a:lstStyle/>
                    <a:p>
                      <a:r>
                        <a:rPr lang="en-GB" sz="1400" kern="1200" dirty="0">
                          <a:solidFill>
                            <a:schemeClr val="dk1"/>
                          </a:solidFill>
                          <a:effectLst/>
                          <a:latin typeface="Arial" panose="020B0604020202020204" pitchFamily="34" charset="0"/>
                          <a:ea typeface="+mn-ea"/>
                          <a:cs typeface="Arial" panose="020B0604020202020204" pitchFamily="34" charset="0"/>
                        </a:rPr>
                        <a:t>The current deficit plan of £76.6m is predicated on receipt of the Welsh Government funding at the levels anticipated in the table opposite. </a:t>
                      </a:r>
                    </a:p>
                  </a:txBody>
                  <a:tcPr/>
                </a:tc>
                <a:extLst>
                  <a:ext uri="{0D108BD9-81ED-4DB2-BD59-A6C34878D82A}">
                    <a16:rowId xmlns:a16="http://schemas.microsoft.com/office/drawing/2014/main" val="3724772163"/>
                  </a:ext>
                </a:extLst>
              </a:tr>
            </a:tbl>
          </a:graphicData>
        </a:graphic>
      </p:graphicFrame>
      <p:sp>
        <p:nvSpPr>
          <p:cNvPr id="10" name="Rectangle: Top Corners Rounded 9">
            <a:hlinkClick r:id="rId5" action="ppaction://hlinksldjump"/>
            <a:extLst>
              <a:ext uri="{FF2B5EF4-FFF2-40B4-BE49-F238E27FC236}">
                <a16:creationId xmlns:a16="http://schemas.microsoft.com/office/drawing/2014/main" id="{FE828100-3435-41ED-C7C0-76E7D347E2CF}"/>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5B2E37D9-BCE3-247B-AB9E-B7B3B63041EB}"/>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pic>
        <p:nvPicPr>
          <p:cNvPr id="12" name="Picture 11">
            <a:extLst>
              <a:ext uri="{FF2B5EF4-FFF2-40B4-BE49-F238E27FC236}">
                <a16:creationId xmlns:a16="http://schemas.microsoft.com/office/drawing/2014/main" id="{E883870E-A4DF-69AA-12C6-FFFFFBACFEE5}"/>
              </a:ext>
            </a:extLst>
          </p:cNvPr>
          <p:cNvPicPr>
            <a:picLocks noChangeAspect="1"/>
          </p:cNvPicPr>
          <p:nvPr/>
        </p:nvPicPr>
        <p:blipFill>
          <a:blip r:embed="rId6"/>
          <a:stretch>
            <a:fillRect/>
          </a:stretch>
        </p:blipFill>
        <p:spPr>
          <a:xfrm>
            <a:off x="493695" y="1308316"/>
            <a:ext cx="4945523" cy="5185356"/>
          </a:xfrm>
          <a:prstGeom prst="rect">
            <a:avLst/>
          </a:prstGeom>
        </p:spPr>
      </p:pic>
    </p:spTree>
    <p:extLst>
      <p:ext uri="{BB962C8B-B14F-4D97-AF65-F5344CB8AC3E}">
        <p14:creationId xmlns:p14="http://schemas.microsoft.com/office/powerpoint/2010/main" val="2628201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507FE9-F52E-7A17-5FB2-F5F8E6928EA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6D6A1E9-BACA-F03A-859D-61D0E2156C59}"/>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8B23BEA8-46D6-E365-A2E6-956D4C5543E2}"/>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1 – Variance by Budget Holder (Directors)</a:t>
            </a:r>
          </a:p>
        </p:txBody>
      </p:sp>
      <p:pic>
        <p:nvPicPr>
          <p:cNvPr id="5" name="Picture 4">
            <a:extLst>
              <a:ext uri="{FF2B5EF4-FFF2-40B4-BE49-F238E27FC236}">
                <a16:creationId xmlns:a16="http://schemas.microsoft.com/office/drawing/2014/main" id="{46E35AC7-72A4-5C57-4BED-38AAD6D32FDB}"/>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A998758-09E0-6CBD-5BF2-7387F925C62F}"/>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2BF2ECF3-E3B4-BD78-0396-A315B126A64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512E747F-0D32-2E2B-F56F-8576A75F015A}"/>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F893000B-6CF3-E895-A6FE-7913176BD725}"/>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5" action="ppaction://hlinksldjump"/>
            <a:extLst>
              <a:ext uri="{FF2B5EF4-FFF2-40B4-BE49-F238E27FC236}">
                <a16:creationId xmlns:a16="http://schemas.microsoft.com/office/drawing/2014/main" id="{540B8A18-E8CC-F851-EB60-4A2267AB1E9E}"/>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80FE5377-49D0-1261-7D4A-5438DD3739F3}"/>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FA82C1CE-4904-59F9-E3E4-CD9B807D779B}"/>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pic>
        <p:nvPicPr>
          <p:cNvPr id="19" name="Picture 18">
            <a:extLst>
              <a:ext uri="{FF2B5EF4-FFF2-40B4-BE49-F238E27FC236}">
                <a16:creationId xmlns:a16="http://schemas.microsoft.com/office/drawing/2014/main" id="{F2781E4E-AA08-D728-50FA-4094EE6D9183}"/>
              </a:ext>
            </a:extLst>
          </p:cNvPr>
          <p:cNvPicPr>
            <a:picLocks noChangeAspect="1"/>
          </p:cNvPicPr>
          <p:nvPr/>
        </p:nvPicPr>
        <p:blipFill>
          <a:blip r:embed="rId6"/>
          <a:stretch>
            <a:fillRect/>
          </a:stretch>
        </p:blipFill>
        <p:spPr>
          <a:xfrm>
            <a:off x="172189" y="1226020"/>
            <a:ext cx="11847622" cy="4188142"/>
          </a:xfrm>
          <a:prstGeom prst="rect">
            <a:avLst/>
          </a:prstGeom>
        </p:spPr>
      </p:pic>
    </p:spTree>
    <p:extLst>
      <p:ext uri="{BB962C8B-B14F-4D97-AF65-F5344CB8AC3E}">
        <p14:creationId xmlns:p14="http://schemas.microsoft.com/office/powerpoint/2010/main" val="3861587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6C3C1-5576-6043-3F37-D665CD42194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7A41FD6-AA2A-18F1-0E86-50C33CFDD69D}"/>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D03DC834-15EC-7C80-FB1C-C5CEF0CC823D}"/>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2 – Variance by Budget Holder</a:t>
            </a:r>
          </a:p>
          <a:p>
            <a:endParaRPr lang="en-GB" sz="2800" b="1"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01D11E79-DD30-1140-70D7-58B6CA1DD67A}"/>
              </a:ext>
            </a:extLst>
          </p:cNvPr>
          <p:cNvPicPr>
            <a:picLocks noChangeAspect="1"/>
          </p:cNvPicPr>
          <p:nvPr/>
        </p:nvPicPr>
        <p:blipFill>
          <a:blip r:embed="rId3"/>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73DC9B40-078E-6BD6-5480-634481173143}"/>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2175106C-FE69-A424-86C4-8A2C6D4E9786}"/>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1D0A5F0E-EB46-8E5A-508C-92299FEBD36C}"/>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5" action="ppaction://hlinksldjump"/>
            <a:extLst>
              <a:ext uri="{FF2B5EF4-FFF2-40B4-BE49-F238E27FC236}">
                <a16:creationId xmlns:a16="http://schemas.microsoft.com/office/drawing/2014/main" id="{27B18083-F674-24C4-A8E6-602A0BCFED06}"/>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6" action="ppaction://hlinksldjump"/>
            <a:extLst>
              <a:ext uri="{FF2B5EF4-FFF2-40B4-BE49-F238E27FC236}">
                <a16:creationId xmlns:a16="http://schemas.microsoft.com/office/drawing/2014/main" id="{E2E9C669-ADBE-5F36-6838-6CC6F11BAC47}"/>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DAFEF9A6-EAD5-B4DA-0674-C63EE2AAF730}"/>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25467E1E-012F-59E9-2144-D697AD8A5C4C}"/>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sp>
        <p:nvSpPr>
          <p:cNvPr id="12" name="TextBox 11">
            <a:extLst>
              <a:ext uri="{FF2B5EF4-FFF2-40B4-BE49-F238E27FC236}">
                <a16:creationId xmlns:a16="http://schemas.microsoft.com/office/drawing/2014/main" id="{04407054-7674-BECD-0121-E1220D79802D}"/>
              </a:ext>
            </a:extLst>
          </p:cNvPr>
          <p:cNvSpPr txBox="1"/>
          <p:nvPr/>
        </p:nvSpPr>
        <p:spPr>
          <a:xfrm>
            <a:off x="220939" y="1171233"/>
            <a:ext cx="2382165"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Morriston Service Group</a:t>
            </a:r>
          </a:p>
        </p:txBody>
      </p:sp>
      <p:sp>
        <p:nvSpPr>
          <p:cNvPr id="14" name="TextBox 13">
            <a:extLst>
              <a:ext uri="{FF2B5EF4-FFF2-40B4-BE49-F238E27FC236}">
                <a16:creationId xmlns:a16="http://schemas.microsoft.com/office/drawing/2014/main" id="{B7ACA5CC-0878-96AD-E5C4-134422260DF8}"/>
              </a:ext>
            </a:extLst>
          </p:cNvPr>
          <p:cNvSpPr txBox="1"/>
          <p:nvPr/>
        </p:nvSpPr>
        <p:spPr>
          <a:xfrm>
            <a:off x="5952083" y="4082046"/>
            <a:ext cx="2382165"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NPTS Service Group</a:t>
            </a:r>
          </a:p>
        </p:txBody>
      </p:sp>
      <p:sp>
        <p:nvSpPr>
          <p:cNvPr id="15" name="TextBox 14">
            <a:extLst>
              <a:ext uri="{FF2B5EF4-FFF2-40B4-BE49-F238E27FC236}">
                <a16:creationId xmlns:a16="http://schemas.microsoft.com/office/drawing/2014/main" id="{4F03E0D7-E508-4DE1-F9D8-498188CCD42E}"/>
              </a:ext>
            </a:extLst>
          </p:cNvPr>
          <p:cNvSpPr txBox="1"/>
          <p:nvPr/>
        </p:nvSpPr>
        <p:spPr>
          <a:xfrm>
            <a:off x="5903699" y="1137433"/>
            <a:ext cx="2254862"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PCC Service Group</a:t>
            </a:r>
          </a:p>
        </p:txBody>
      </p:sp>
      <p:sp>
        <p:nvSpPr>
          <p:cNvPr id="16" name="TextBox 15">
            <a:extLst>
              <a:ext uri="{FF2B5EF4-FFF2-40B4-BE49-F238E27FC236}">
                <a16:creationId xmlns:a16="http://schemas.microsoft.com/office/drawing/2014/main" id="{158CD1BC-8F29-75F5-FEC3-1050BEEDDDD9}"/>
              </a:ext>
            </a:extLst>
          </p:cNvPr>
          <p:cNvSpPr txBox="1"/>
          <p:nvPr/>
        </p:nvSpPr>
        <p:spPr>
          <a:xfrm>
            <a:off x="220939" y="4082046"/>
            <a:ext cx="2193704"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MH &amp; LD Service Group</a:t>
            </a:r>
          </a:p>
        </p:txBody>
      </p:sp>
      <p:pic>
        <p:nvPicPr>
          <p:cNvPr id="17" name="Picture 16">
            <a:extLst>
              <a:ext uri="{FF2B5EF4-FFF2-40B4-BE49-F238E27FC236}">
                <a16:creationId xmlns:a16="http://schemas.microsoft.com/office/drawing/2014/main" id="{2E36F479-0E85-C037-23A8-77975E0DF544}"/>
              </a:ext>
            </a:extLst>
          </p:cNvPr>
          <p:cNvPicPr>
            <a:picLocks noChangeAspect="1"/>
          </p:cNvPicPr>
          <p:nvPr/>
        </p:nvPicPr>
        <p:blipFill>
          <a:blip r:embed="rId7"/>
          <a:stretch>
            <a:fillRect/>
          </a:stretch>
        </p:blipFill>
        <p:spPr>
          <a:xfrm>
            <a:off x="335360" y="1590077"/>
            <a:ext cx="4803568" cy="2370992"/>
          </a:xfrm>
          <a:prstGeom prst="rect">
            <a:avLst/>
          </a:prstGeom>
        </p:spPr>
      </p:pic>
      <p:pic>
        <p:nvPicPr>
          <p:cNvPr id="19" name="Picture 18">
            <a:extLst>
              <a:ext uri="{FF2B5EF4-FFF2-40B4-BE49-F238E27FC236}">
                <a16:creationId xmlns:a16="http://schemas.microsoft.com/office/drawing/2014/main" id="{C07455B1-C314-A26F-205D-2A835C90C69E}"/>
              </a:ext>
            </a:extLst>
          </p:cNvPr>
          <p:cNvPicPr>
            <a:picLocks noChangeAspect="1"/>
          </p:cNvPicPr>
          <p:nvPr/>
        </p:nvPicPr>
        <p:blipFill>
          <a:blip r:embed="rId8"/>
          <a:stretch>
            <a:fillRect/>
          </a:stretch>
        </p:blipFill>
        <p:spPr>
          <a:xfrm>
            <a:off x="335360" y="4510800"/>
            <a:ext cx="4803568" cy="1976151"/>
          </a:xfrm>
          <a:prstGeom prst="rect">
            <a:avLst/>
          </a:prstGeom>
        </p:spPr>
      </p:pic>
      <p:pic>
        <p:nvPicPr>
          <p:cNvPr id="21" name="Picture 20">
            <a:extLst>
              <a:ext uri="{FF2B5EF4-FFF2-40B4-BE49-F238E27FC236}">
                <a16:creationId xmlns:a16="http://schemas.microsoft.com/office/drawing/2014/main" id="{752A0B73-0B6E-0172-7675-5DF4C1C67143}"/>
              </a:ext>
            </a:extLst>
          </p:cNvPr>
          <p:cNvPicPr>
            <a:picLocks noChangeAspect="1"/>
          </p:cNvPicPr>
          <p:nvPr/>
        </p:nvPicPr>
        <p:blipFill>
          <a:blip r:embed="rId9"/>
          <a:stretch>
            <a:fillRect/>
          </a:stretch>
        </p:blipFill>
        <p:spPr>
          <a:xfrm>
            <a:off x="5903699" y="4510800"/>
            <a:ext cx="5754901" cy="1978855"/>
          </a:xfrm>
          <a:prstGeom prst="rect">
            <a:avLst/>
          </a:prstGeom>
        </p:spPr>
      </p:pic>
      <p:pic>
        <p:nvPicPr>
          <p:cNvPr id="23" name="Picture 22">
            <a:extLst>
              <a:ext uri="{FF2B5EF4-FFF2-40B4-BE49-F238E27FC236}">
                <a16:creationId xmlns:a16="http://schemas.microsoft.com/office/drawing/2014/main" id="{2248F5A9-F785-E9F7-049B-2DFD87DB77A8}"/>
              </a:ext>
            </a:extLst>
          </p:cNvPr>
          <p:cNvPicPr>
            <a:picLocks noChangeAspect="1"/>
          </p:cNvPicPr>
          <p:nvPr/>
        </p:nvPicPr>
        <p:blipFill>
          <a:blip r:embed="rId10"/>
          <a:stretch>
            <a:fillRect/>
          </a:stretch>
        </p:blipFill>
        <p:spPr>
          <a:xfrm>
            <a:off x="5952082" y="1590077"/>
            <a:ext cx="5706517" cy="2370992"/>
          </a:xfrm>
          <a:prstGeom prst="rect">
            <a:avLst/>
          </a:prstGeom>
        </p:spPr>
      </p:pic>
    </p:spTree>
    <p:extLst>
      <p:ext uri="{BB962C8B-B14F-4D97-AF65-F5344CB8AC3E}">
        <p14:creationId xmlns:p14="http://schemas.microsoft.com/office/powerpoint/2010/main" val="552568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39DA6-1F2A-9CC9-261D-1E440D32753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F784D90-8D51-5F40-E402-41CAB54FA7CB}"/>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D1BC1F7E-8121-4BEE-A20E-505492A5337E}"/>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3 – Accountability Letters (1)</a:t>
            </a:r>
          </a:p>
        </p:txBody>
      </p:sp>
      <p:pic>
        <p:nvPicPr>
          <p:cNvPr id="5" name="Picture 4">
            <a:extLst>
              <a:ext uri="{FF2B5EF4-FFF2-40B4-BE49-F238E27FC236}">
                <a16:creationId xmlns:a16="http://schemas.microsoft.com/office/drawing/2014/main" id="{762C1AD6-15D2-E395-33E1-15B503B63BB1}"/>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434AF63D-AD3C-FF8E-DC18-8A8F84138CD8}"/>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A8F74B24-5301-B76A-A4EC-F7854863C4A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F86390FB-4202-7213-348F-2DD7D2ACB370}"/>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B5986AED-4CD1-5966-620D-52B9E5CBA33C}"/>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5" action="ppaction://hlinksldjump"/>
            <a:extLst>
              <a:ext uri="{FF2B5EF4-FFF2-40B4-BE49-F238E27FC236}">
                <a16:creationId xmlns:a16="http://schemas.microsoft.com/office/drawing/2014/main" id="{C097951A-C763-CEE4-CC06-027B92E1C5B2}"/>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780A07A2-FA32-583C-10CD-27C42632A814}"/>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6529116E-4434-0DCF-C04E-B679E95D0B34}"/>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pic>
        <p:nvPicPr>
          <p:cNvPr id="15" name="Picture 14">
            <a:extLst>
              <a:ext uri="{FF2B5EF4-FFF2-40B4-BE49-F238E27FC236}">
                <a16:creationId xmlns:a16="http://schemas.microsoft.com/office/drawing/2014/main" id="{C1928913-3E9F-FD6B-6D65-D44C3F93C32D}"/>
              </a:ext>
            </a:extLst>
          </p:cNvPr>
          <p:cNvPicPr>
            <a:picLocks noChangeAspect="1"/>
          </p:cNvPicPr>
          <p:nvPr/>
        </p:nvPicPr>
        <p:blipFill>
          <a:blip r:embed="rId6"/>
          <a:stretch>
            <a:fillRect/>
          </a:stretch>
        </p:blipFill>
        <p:spPr>
          <a:xfrm>
            <a:off x="88300" y="1249849"/>
            <a:ext cx="11789756" cy="5470267"/>
          </a:xfrm>
          <a:prstGeom prst="rect">
            <a:avLst/>
          </a:prstGeom>
          <a:ln w="3175">
            <a:solidFill>
              <a:schemeClr val="tx1"/>
            </a:solidFill>
          </a:ln>
        </p:spPr>
      </p:pic>
    </p:spTree>
    <p:extLst>
      <p:ext uri="{BB962C8B-B14F-4D97-AF65-F5344CB8AC3E}">
        <p14:creationId xmlns:p14="http://schemas.microsoft.com/office/powerpoint/2010/main" val="1577705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2A6BD-6B6E-2E2C-7725-66AA760F6B1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B20B1E1-FE63-87A1-F1BF-77551A672091}"/>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341F02FA-DBB9-4716-07A7-051C69020DCD}"/>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3 – Accountability Letters (2)</a:t>
            </a:r>
          </a:p>
        </p:txBody>
      </p:sp>
      <p:pic>
        <p:nvPicPr>
          <p:cNvPr id="5" name="Picture 4">
            <a:extLst>
              <a:ext uri="{FF2B5EF4-FFF2-40B4-BE49-F238E27FC236}">
                <a16:creationId xmlns:a16="http://schemas.microsoft.com/office/drawing/2014/main" id="{4553C7D8-2F80-A0CE-136A-D294F225E7E4}"/>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6585148E-DCBA-56AE-3C99-A9C8E87BD4F4}"/>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F50501E9-B349-870B-489B-5D43781134C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458B67C0-CED8-1880-52A8-E072E0156AE5}"/>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7E0D2F79-E27A-5923-1FE9-EB3D207C9CE2}"/>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A999E566-E314-3CB3-152B-8FBDB059ABCB}"/>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BFC9CE62-1C40-CF37-8A3F-A3A3F78C1EA5}"/>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F9CEBC45-93FF-05B7-76CA-7AC9170B368B}"/>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pic>
        <p:nvPicPr>
          <p:cNvPr id="18" name="Picture 17">
            <a:extLst>
              <a:ext uri="{FF2B5EF4-FFF2-40B4-BE49-F238E27FC236}">
                <a16:creationId xmlns:a16="http://schemas.microsoft.com/office/drawing/2014/main" id="{4E44928A-7A6C-42DF-7191-E109B42CCB0F}"/>
              </a:ext>
            </a:extLst>
          </p:cNvPr>
          <p:cNvPicPr>
            <a:picLocks noChangeAspect="1"/>
          </p:cNvPicPr>
          <p:nvPr/>
        </p:nvPicPr>
        <p:blipFill>
          <a:blip r:embed="rId6"/>
          <a:stretch>
            <a:fillRect/>
          </a:stretch>
        </p:blipFill>
        <p:spPr>
          <a:xfrm>
            <a:off x="335360" y="1226020"/>
            <a:ext cx="11687673" cy="5470266"/>
          </a:xfrm>
          <a:prstGeom prst="rect">
            <a:avLst/>
          </a:prstGeom>
          <a:ln w="3175">
            <a:solidFill>
              <a:schemeClr val="tx1"/>
            </a:solidFill>
          </a:ln>
        </p:spPr>
      </p:pic>
    </p:spTree>
    <p:extLst>
      <p:ext uri="{BB962C8B-B14F-4D97-AF65-F5344CB8AC3E}">
        <p14:creationId xmlns:p14="http://schemas.microsoft.com/office/powerpoint/2010/main" val="2715183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604B2-33B4-739C-136D-F0519EC1543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D34A648-BB1C-8C71-BBB3-E1796E40166F}"/>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88FF2904-38C0-34A6-0B12-12CFC3C4026A}"/>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3 </a:t>
            </a:r>
            <a:r>
              <a:rPr lang="en-GB" sz="2800" b="1" dirty="0" err="1">
                <a:solidFill>
                  <a:schemeClr val="bg1"/>
                </a:solidFill>
                <a:latin typeface="Arial" panose="020B0604020202020204" pitchFamily="34" charset="0"/>
                <a:cs typeface="Arial" panose="020B0604020202020204" pitchFamily="34" charset="0"/>
              </a:rPr>
              <a:t>Qliksense</a:t>
            </a:r>
            <a:r>
              <a:rPr lang="en-GB" sz="2800" b="1" dirty="0">
                <a:solidFill>
                  <a:schemeClr val="bg1"/>
                </a:solidFill>
                <a:latin typeface="Arial" panose="020B0604020202020204" pitchFamily="34" charset="0"/>
                <a:cs typeface="Arial" panose="020B0604020202020204" pitchFamily="34" charset="0"/>
              </a:rPr>
              <a:t> – Finance Dashboard Usage</a:t>
            </a:r>
          </a:p>
        </p:txBody>
      </p:sp>
      <p:pic>
        <p:nvPicPr>
          <p:cNvPr id="5" name="Picture 4">
            <a:extLst>
              <a:ext uri="{FF2B5EF4-FFF2-40B4-BE49-F238E27FC236}">
                <a16:creationId xmlns:a16="http://schemas.microsoft.com/office/drawing/2014/main" id="{0D1C8B73-65C7-0019-113B-34693A0C9F32}"/>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BACEF0F1-725D-40E6-504A-282D5CCDE34C}"/>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D2BA034A-77E8-8F4D-AA76-53DF3ED9AC0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E97D90FC-180D-7006-E1C9-246F591B97F6}"/>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69666184-BDF8-51ED-BB2B-CDBD1BD90284}"/>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5" action="ppaction://hlinksldjump"/>
            <a:extLst>
              <a:ext uri="{FF2B5EF4-FFF2-40B4-BE49-F238E27FC236}">
                <a16:creationId xmlns:a16="http://schemas.microsoft.com/office/drawing/2014/main" id="{6DBB8510-4E02-6EE8-E832-48693B9962DE}"/>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902965BE-0786-0FE5-3A6A-D572F3E9EEAC}"/>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2F32E230-1033-414B-7248-3231C3B1F225}"/>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sp>
        <p:nvSpPr>
          <p:cNvPr id="46" name="TextBox 45">
            <a:extLst>
              <a:ext uri="{FF2B5EF4-FFF2-40B4-BE49-F238E27FC236}">
                <a16:creationId xmlns:a16="http://schemas.microsoft.com/office/drawing/2014/main" id="{6EBADDA8-A074-4EB2-9534-A4312AD92004}"/>
              </a:ext>
            </a:extLst>
          </p:cNvPr>
          <p:cNvSpPr txBox="1"/>
          <p:nvPr/>
        </p:nvSpPr>
        <p:spPr>
          <a:xfrm>
            <a:off x="10022434" y="1189444"/>
            <a:ext cx="2000599" cy="938719"/>
          </a:xfrm>
          <a:prstGeom prst="rect">
            <a:avLst/>
          </a:prstGeom>
          <a:solidFill>
            <a:schemeClr val="bg1">
              <a:lumMod val="85000"/>
            </a:schemeClr>
          </a:solidFill>
        </p:spPr>
        <p:txBody>
          <a:bodyPr wrap="square" rtlCol="0">
            <a:spAutoFit/>
          </a:bodyPr>
          <a:lstStyle/>
          <a:p>
            <a:r>
              <a:rPr lang="en-GB" sz="1100" dirty="0">
                <a:latin typeface="Arial" panose="020B0604020202020204" pitchFamily="34" charset="0"/>
                <a:cs typeface="Arial" panose="020B0604020202020204" pitchFamily="34" charset="0"/>
              </a:rPr>
              <a:t>These tables monitor the </a:t>
            </a:r>
            <a:r>
              <a:rPr lang="en-GB" sz="1100" dirty="0" err="1">
                <a:latin typeface="Arial" panose="020B0604020202020204" pitchFamily="34" charset="0"/>
                <a:cs typeface="Arial" panose="020B0604020202020204" pitchFamily="34" charset="0"/>
              </a:rPr>
              <a:t>Qliksense</a:t>
            </a:r>
            <a:r>
              <a:rPr lang="en-GB" sz="1100" dirty="0">
                <a:latin typeface="Arial" panose="020B0604020202020204" pitchFamily="34" charset="0"/>
                <a:cs typeface="Arial" panose="020B0604020202020204" pitchFamily="34" charset="0"/>
              </a:rPr>
              <a:t> </a:t>
            </a:r>
            <a:r>
              <a:rPr lang="en-GB" sz="1100" dirty="0">
                <a:solidFill>
                  <a:schemeClr val="dk1"/>
                </a:solidFill>
                <a:latin typeface="Arial" panose="020B0604020202020204" pitchFamily="34" charset="0"/>
                <a:cs typeface="Arial" panose="020B0604020202020204" pitchFamily="34" charset="0"/>
              </a:rPr>
              <a:t>Dashboard</a:t>
            </a:r>
            <a:r>
              <a:rPr lang="en-GB" sz="1100" dirty="0">
                <a:latin typeface="Arial" panose="020B0604020202020204" pitchFamily="34" charset="0"/>
                <a:cs typeface="Arial" panose="020B0604020202020204" pitchFamily="34" charset="0"/>
              </a:rPr>
              <a:t> usage for Month 02 for all 67 budget holders reporting usage in minutes.</a:t>
            </a:r>
          </a:p>
        </p:txBody>
      </p:sp>
      <p:pic>
        <p:nvPicPr>
          <p:cNvPr id="12" name="Picture 11">
            <a:extLst>
              <a:ext uri="{FF2B5EF4-FFF2-40B4-BE49-F238E27FC236}">
                <a16:creationId xmlns:a16="http://schemas.microsoft.com/office/drawing/2014/main" id="{99592E98-4492-3D86-34B2-5E73C89D0712}"/>
              </a:ext>
            </a:extLst>
          </p:cNvPr>
          <p:cNvPicPr>
            <a:picLocks noChangeAspect="1"/>
          </p:cNvPicPr>
          <p:nvPr/>
        </p:nvPicPr>
        <p:blipFill>
          <a:blip r:embed="rId6"/>
          <a:stretch>
            <a:fillRect/>
          </a:stretch>
        </p:blipFill>
        <p:spPr>
          <a:xfrm>
            <a:off x="1286515" y="1161496"/>
            <a:ext cx="8613289" cy="5644203"/>
          </a:xfrm>
          <a:prstGeom prst="rect">
            <a:avLst/>
          </a:prstGeom>
        </p:spPr>
      </p:pic>
    </p:spTree>
    <p:extLst>
      <p:ext uri="{BB962C8B-B14F-4D97-AF65-F5344CB8AC3E}">
        <p14:creationId xmlns:p14="http://schemas.microsoft.com/office/powerpoint/2010/main" val="1076023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E77CF-0B24-1B6B-00FA-5D137C45EF6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837C554-F53E-EBDD-A20F-2D3DBA076232}"/>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D2199766-5507-2323-6287-506FC7A2F931}"/>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3 </a:t>
            </a:r>
            <a:r>
              <a:rPr kumimoji="0" lang="en-GB" sz="2800" b="1" i="0" u="none" strike="noStrike" kern="1200" cap="none" spc="0" normalizeH="0" baseline="0" noProof="0" dirty="0" err="1">
                <a:ln>
                  <a:noFill/>
                </a:ln>
                <a:solidFill>
                  <a:prstClr val="white"/>
                </a:solidFill>
                <a:effectLst/>
                <a:uLnTx/>
                <a:uFillTx/>
                <a:latin typeface="Arial" panose="020B0604020202020204" pitchFamily="34" charset="0"/>
                <a:ea typeface="+mj-ea"/>
                <a:cs typeface="Arial" panose="020B0604020202020204" pitchFamily="34" charset="0"/>
              </a:rPr>
              <a:t>Qliksense</a:t>
            </a: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 – Finance Dashboard Usage</a:t>
            </a:r>
          </a:p>
        </p:txBody>
      </p:sp>
      <p:pic>
        <p:nvPicPr>
          <p:cNvPr id="5" name="Picture 4">
            <a:extLst>
              <a:ext uri="{FF2B5EF4-FFF2-40B4-BE49-F238E27FC236}">
                <a16:creationId xmlns:a16="http://schemas.microsoft.com/office/drawing/2014/main" id="{02565FD8-D6CB-9957-F5F8-C9FA33C2DE81}"/>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00257D4-5A70-8BD7-D6CB-06161BCB12E8}"/>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9DAE55D4-F739-7A6C-72FB-94A0FFD7AA6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366CB816-FB1F-E345-5A2E-F2035C24285E}"/>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5A0B0555-E7D5-122B-AB12-1C51C9FB1373}"/>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4F04374B-469C-7D25-F5FC-26020A408843}"/>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F2C92E07-161E-97D7-F6A9-530E22F96E48}"/>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8DA8A75C-E455-FD77-3FBB-3E0E5A566EA3}"/>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sp>
        <p:nvSpPr>
          <p:cNvPr id="46" name="TextBox 45">
            <a:extLst>
              <a:ext uri="{FF2B5EF4-FFF2-40B4-BE49-F238E27FC236}">
                <a16:creationId xmlns:a16="http://schemas.microsoft.com/office/drawing/2014/main" id="{E8E64CC0-36A7-92BB-A5CC-392C15B34782}"/>
              </a:ext>
            </a:extLst>
          </p:cNvPr>
          <p:cNvSpPr txBox="1"/>
          <p:nvPr/>
        </p:nvSpPr>
        <p:spPr>
          <a:xfrm>
            <a:off x="9949282" y="1246387"/>
            <a:ext cx="2000599" cy="938719"/>
          </a:xfrm>
          <a:prstGeom prst="rect">
            <a:avLst/>
          </a:prstGeom>
          <a:solidFill>
            <a:schemeClr val="bg1">
              <a:lumMod val="8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These tables monitor the </a:t>
            </a:r>
            <a:r>
              <a:rPr kumimoji="0" lang="en-GB"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Qliksense</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Dashboard usage for Month 02 for all 67 budget holders reporting usage in minutes.</a:t>
            </a:r>
          </a:p>
        </p:txBody>
      </p:sp>
      <p:pic>
        <p:nvPicPr>
          <p:cNvPr id="12" name="Picture 11">
            <a:extLst>
              <a:ext uri="{FF2B5EF4-FFF2-40B4-BE49-F238E27FC236}">
                <a16:creationId xmlns:a16="http://schemas.microsoft.com/office/drawing/2014/main" id="{74F968E2-E815-847D-E11C-10ECF468E936}"/>
              </a:ext>
            </a:extLst>
          </p:cNvPr>
          <p:cNvPicPr>
            <a:picLocks noChangeAspect="1"/>
          </p:cNvPicPr>
          <p:nvPr/>
        </p:nvPicPr>
        <p:blipFill>
          <a:blip r:embed="rId6"/>
          <a:stretch>
            <a:fillRect/>
          </a:stretch>
        </p:blipFill>
        <p:spPr>
          <a:xfrm>
            <a:off x="862877" y="1181863"/>
            <a:ext cx="8642829" cy="5538253"/>
          </a:xfrm>
          <a:prstGeom prst="rect">
            <a:avLst/>
          </a:prstGeom>
        </p:spPr>
      </p:pic>
    </p:spTree>
    <p:extLst>
      <p:ext uri="{BB962C8B-B14F-4D97-AF65-F5344CB8AC3E}">
        <p14:creationId xmlns:p14="http://schemas.microsoft.com/office/powerpoint/2010/main" val="187224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77B00-22D6-9984-8618-45DE5FEB6F0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DA4A987-276E-4365-D133-908F97706229}"/>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FDD497F8-43AD-04C8-A6C5-DDDCA2CBC90B}"/>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4 Summary Budget Holder Training</a:t>
            </a:r>
          </a:p>
        </p:txBody>
      </p:sp>
      <p:pic>
        <p:nvPicPr>
          <p:cNvPr id="5" name="Picture 4">
            <a:extLst>
              <a:ext uri="{FF2B5EF4-FFF2-40B4-BE49-F238E27FC236}">
                <a16:creationId xmlns:a16="http://schemas.microsoft.com/office/drawing/2014/main" id="{C0636C5D-AF52-D9A0-4B15-D7F74DD53DCF}"/>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543193B0-30E7-8082-964C-9920C55B7A3A}"/>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EC208E7B-1F47-B22C-ECBC-2A8DFFAC615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31C7BD0D-FBA1-8F82-19FB-427D788DCF25}"/>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AFD17123-C493-8F46-E5FF-9D2B7582D34F}"/>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0F3BF847-40C1-5DD1-2C8E-39873E407748}"/>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913136DD-C5AA-6DA7-6114-F596D8BEDE07}"/>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21283C63-8840-C2BC-418E-0A03CAB5ADC0}"/>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pic>
        <p:nvPicPr>
          <p:cNvPr id="14" name="Picture 13">
            <a:extLst>
              <a:ext uri="{FF2B5EF4-FFF2-40B4-BE49-F238E27FC236}">
                <a16:creationId xmlns:a16="http://schemas.microsoft.com/office/drawing/2014/main" id="{CE596593-CF9C-1F62-E7C7-07F573F6BCAB}"/>
              </a:ext>
            </a:extLst>
          </p:cNvPr>
          <p:cNvPicPr>
            <a:picLocks noChangeAspect="1"/>
          </p:cNvPicPr>
          <p:nvPr/>
        </p:nvPicPr>
        <p:blipFill>
          <a:blip r:embed="rId6"/>
          <a:stretch>
            <a:fillRect/>
          </a:stretch>
        </p:blipFill>
        <p:spPr>
          <a:xfrm>
            <a:off x="201787" y="1788326"/>
            <a:ext cx="6155026" cy="4332179"/>
          </a:xfrm>
          <a:prstGeom prst="rect">
            <a:avLst/>
          </a:prstGeom>
        </p:spPr>
      </p:pic>
      <p:sp>
        <p:nvSpPr>
          <p:cNvPr id="15" name="TextBox 14">
            <a:extLst>
              <a:ext uri="{FF2B5EF4-FFF2-40B4-BE49-F238E27FC236}">
                <a16:creationId xmlns:a16="http://schemas.microsoft.com/office/drawing/2014/main" id="{6694A06B-16D0-66FA-4517-0C096E22F1C0}"/>
              </a:ext>
            </a:extLst>
          </p:cNvPr>
          <p:cNvSpPr txBox="1"/>
          <p:nvPr/>
        </p:nvSpPr>
        <p:spPr>
          <a:xfrm>
            <a:off x="229776" y="1288200"/>
            <a:ext cx="6099048" cy="461665"/>
          </a:xfrm>
          <a:prstGeom prst="rect">
            <a:avLst/>
          </a:prstGeom>
          <a:solidFill>
            <a:srgbClr val="002060"/>
          </a:solidFill>
        </p:spPr>
        <p:txBody>
          <a:bodyPr wrap="square" rtlCol="0">
            <a:spAutoFit/>
          </a:bodyPr>
          <a:lstStyle/>
          <a:p>
            <a:pPr algn="ctr"/>
            <a:r>
              <a:rPr lang="en-GB" sz="2400" b="1" dirty="0">
                <a:solidFill>
                  <a:schemeClr val="bg1"/>
                </a:solidFill>
              </a:rPr>
              <a:t>Status @ 15 June 2026</a:t>
            </a:r>
          </a:p>
        </p:txBody>
      </p:sp>
      <p:graphicFrame>
        <p:nvGraphicFramePr>
          <p:cNvPr id="17" name="Table 16">
            <a:extLst>
              <a:ext uri="{FF2B5EF4-FFF2-40B4-BE49-F238E27FC236}">
                <a16:creationId xmlns:a16="http://schemas.microsoft.com/office/drawing/2014/main" id="{560B1C1B-D2C1-5E6A-24BF-55D3794EC6C6}"/>
              </a:ext>
            </a:extLst>
          </p:cNvPr>
          <p:cNvGraphicFramePr>
            <a:graphicFrameLocks noGrp="1"/>
          </p:cNvGraphicFramePr>
          <p:nvPr>
            <p:extLst>
              <p:ext uri="{D42A27DB-BD31-4B8C-83A1-F6EECF244321}">
                <p14:modId xmlns:p14="http://schemas.microsoft.com/office/powerpoint/2010/main" val="2677033342"/>
              </p:ext>
            </p:extLst>
          </p:nvPr>
        </p:nvGraphicFramePr>
        <p:xfrm>
          <a:off x="6574536" y="1788326"/>
          <a:ext cx="4791456" cy="3596640"/>
        </p:xfrm>
        <a:graphic>
          <a:graphicData uri="http://schemas.openxmlformats.org/drawingml/2006/table">
            <a:tbl>
              <a:tblPr firstRow="1" bandRow="1">
                <a:tableStyleId>{5C22544A-7EE6-4342-B048-85BDC9FD1C3A}</a:tableStyleId>
              </a:tblPr>
              <a:tblGrid>
                <a:gridCol w="4791456">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 Outstanding Training</a:t>
                      </a:r>
                    </a:p>
                  </a:txBody>
                  <a:tcPr anchor="ctr">
                    <a:solidFill>
                      <a:srgbClr val="3A4972"/>
                    </a:solidFill>
                  </a:tcPr>
                </a:tc>
                <a:extLst>
                  <a:ext uri="{0D108BD9-81ED-4DB2-BD59-A6C34878D82A}">
                    <a16:rowId xmlns:a16="http://schemas.microsoft.com/office/drawing/2014/main" val="3617612831"/>
                  </a:ext>
                </a:extLst>
              </a:tr>
              <a:tr h="1099807">
                <a:tc>
                  <a:txBody>
                    <a:bodyPr/>
                    <a:lstStyle/>
                    <a:p>
                      <a:pPr marL="285750" indent="-285750">
                        <a:buFont typeface="Arial" panose="020B0604020202020204" pitchFamily="34" charset="0"/>
                        <a:buChar char="•"/>
                      </a:pPr>
                      <a:r>
                        <a:rPr lang="en-GB" sz="1400" b="1" kern="1200" dirty="0">
                          <a:solidFill>
                            <a:schemeClr val="dk1"/>
                          </a:solidFill>
                          <a:effectLst/>
                          <a:latin typeface="Arial" panose="020B0604020202020204" pitchFamily="34" charset="0"/>
                          <a:ea typeface="+mn-ea"/>
                          <a:cs typeface="Arial" panose="020B0604020202020204" pitchFamily="34" charset="0"/>
                        </a:rPr>
                        <a:t>4 Executives</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retiring</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3 delivered through 1:1 – dates to be set </a:t>
                      </a:r>
                    </a:p>
                    <a:p>
                      <a:pPr marL="742950" lvl="1" indent="-285750">
                        <a:buFont typeface="Arial" panose="020B0604020202020204" pitchFamily="34" charset="0"/>
                        <a:buChar char="•"/>
                      </a:pPr>
                      <a:endParaRPr lang="en-GB" sz="1400" kern="1200" dirty="0">
                        <a:solidFill>
                          <a:schemeClr val="dk1"/>
                        </a:solidFill>
                        <a:effectLst/>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lang="en-GB" sz="1400" b="1" kern="1200" dirty="0">
                          <a:solidFill>
                            <a:schemeClr val="dk1"/>
                          </a:solidFill>
                          <a:effectLst/>
                          <a:latin typeface="Arial" panose="020B0604020202020204" pitchFamily="34" charset="0"/>
                          <a:ea typeface="+mn-ea"/>
                          <a:cs typeface="Arial" panose="020B0604020202020204" pitchFamily="34" charset="0"/>
                        </a:rPr>
                        <a:t>8 Service Groups</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on Maternity Leave #</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changed roles post letters published #</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retiring #</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commenced post 1 June</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4 Unavailable at time training </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Actions:</a:t>
                      </a:r>
                    </a:p>
                    <a:p>
                      <a:pPr marL="1200150" lvl="2"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 review whether additional letters need to be issued</a:t>
                      </a:r>
                    </a:p>
                    <a:p>
                      <a:pPr marL="1200150" lvl="2"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4 unavailable given 1:1 by FBP’s</a:t>
                      </a:r>
                    </a:p>
                    <a:p>
                      <a:endParaRPr lang="en-GB" sz="14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Tree>
    <p:extLst>
      <p:ext uri="{BB962C8B-B14F-4D97-AF65-F5344CB8AC3E}">
        <p14:creationId xmlns:p14="http://schemas.microsoft.com/office/powerpoint/2010/main" val="3956417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FCEFF-D647-1923-3345-BAD29FAF809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7B7FF1D-0D14-2042-DF6E-AB5CC5BEEE46}"/>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8728B5DB-C7F5-B3FD-FF9D-5EAF889021A5}"/>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5 Summary Other Data </a:t>
            </a:r>
          </a:p>
        </p:txBody>
      </p:sp>
      <p:pic>
        <p:nvPicPr>
          <p:cNvPr id="5" name="Picture 4">
            <a:extLst>
              <a:ext uri="{FF2B5EF4-FFF2-40B4-BE49-F238E27FC236}">
                <a16:creationId xmlns:a16="http://schemas.microsoft.com/office/drawing/2014/main" id="{A8FA818D-51DF-15FA-1FBB-5175A12113A0}"/>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34E58868-9F4B-9DDF-8B26-5C254B2B5734}"/>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CEE04442-BD1D-5D81-7C8E-E7F38CB9F5FB}"/>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5DE3CDA1-D025-69E9-B607-B6CA26690E5F}"/>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EA0F4AEF-ADD5-70BA-6CBF-1F67D1288DAE}"/>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0E41A9CB-D25A-F772-B36A-33D7A64F2083}"/>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A5D8F5EA-FEA1-908B-3848-73882F9F0782}"/>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8D13A460-70B8-3320-AEA9-D68810266424}"/>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graphicFrame>
        <p:nvGraphicFramePr>
          <p:cNvPr id="17" name="Table 16">
            <a:extLst>
              <a:ext uri="{FF2B5EF4-FFF2-40B4-BE49-F238E27FC236}">
                <a16:creationId xmlns:a16="http://schemas.microsoft.com/office/drawing/2014/main" id="{47D8105B-4B2A-D7A3-C4E4-6D41C2554CC4}"/>
              </a:ext>
            </a:extLst>
          </p:cNvPr>
          <p:cNvGraphicFramePr>
            <a:graphicFrameLocks noGrp="1"/>
          </p:cNvGraphicFramePr>
          <p:nvPr>
            <p:extLst>
              <p:ext uri="{D42A27DB-BD31-4B8C-83A1-F6EECF244321}">
                <p14:modId xmlns:p14="http://schemas.microsoft.com/office/powerpoint/2010/main" val="138415602"/>
              </p:ext>
            </p:extLst>
          </p:nvPr>
        </p:nvGraphicFramePr>
        <p:xfrm>
          <a:off x="5439217" y="1246387"/>
          <a:ext cx="6583815" cy="5303520"/>
        </p:xfrm>
        <a:graphic>
          <a:graphicData uri="http://schemas.openxmlformats.org/drawingml/2006/table">
            <a:tbl>
              <a:tblPr firstRow="1" bandRow="1">
                <a:tableStyleId>{5C22544A-7EE6-4342-B048-85BDC9FD1C3A}</a:tableStyleId>
              </a:tblPr>
              <a:tblGrid>
                <a:gridCol w="6583815">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 Central Z Codes</a:t>
                      </a:r>
                    </a:p>
                  </a:txBody>
                  <a:tcPr anchor="ctr">
                    <a:solidFill>
                      <a:srgbClr val="3A4972"/>
                    </a:solidFill>
                  </a:tcPr>
                </a:tc>
                <a:extLst>
                  <a:ext uri="{0D108BD9-81ED-4DB2-BD59-A6C34878D82A}">
                    <a16:rowId xmlns:a16="http://schemas.microsoft.com/office/drawing/2014/main" val="3617612831"/>
                  </a:ext>
                </a:extLst>
              </a:tr>
              <a:tr h="1099807">
                <a:tc>
                  <a:txBody>
                    <a:bodyPr/>
                    <a:lstStyle/>
                    <a:p>
                      <a:r>
                        <a:rPr lang="en-GB" sz="1400" kern="1200" dirty="0">
                          <a:solidFill>
                            <a:schemeClr val="dk1"/>
                          </a:solidFill>
                          <a:effectLst/>
                          <a:latin typeface="Arial" panose="020B0604020202020204" pitchFamily="34" charset="0"/>
                          <a:ea typeface="+mn-ea"/>
                          <a:cs typeface="Arial" panose="020B0604020202020204" pitchFamily="34" charset="0"/>
                        </a:rPr>
                        <a:t>Contracting: SLA /LTA performance:  JCC (previously WHSSC), LTA and SLA contract income and expenditure are transacted within this area and financial performance reported. NICE approved high-cost drugs and associated LTAs are also transacted and monitored against targets set. In addition to this, non-contracted activity income in relation to English foundation trusts invoiced on a quarterly basis are reported.</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Capital: The Finance Capital Team manage a number of cost centres covering the PFI, IFRS16 and Depreciation charges for assets both owned and donated are transacted here. </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RRL and Central Reserves:  The Welsh Government funding received at the start of the year is tracked within this area. Any anticipated allocations in year are also transacted through these codes. Other HB wide funding received from HEIW and SIFT is also captured in here. All central reserves remain within the Z cost centres and details of these are provided in Appendix 2.</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Corporate income and expenditure. Any income and expenditure that is not service group specific is transacted and reported through a number of corporate Z cost centres, examples include, payroll and pension costs, VAT recovery, losses and receipts in relation to funding from Welsh Risk Pool, overseas visitors’ income and Road Traffic Accident income.</a:t>
                      </a:r>
                    </a:p>
                    <a:p>
                      <a:endParaRPr lang="en-GB" sz="14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graphicFrame>
        <p:nvGraphicFramePr>
          <p:cNvPr id="7" name="Table 6">
            <a:extLst>
              <a:ext uri="{FF2B5EF4-FFF2-40B4-BE49-F238E27FC236}">
                <a16:creationId xmlns:a16="http://schemas.microsoft.com/office/drawing/2014/main" id="{E9310046-2BCA-E921-A528-E4CCC3BFF8D0}"/>
              </a:ext>
            </a:extLst>
          </p:cNvPr>
          <p:cNvGraphicFramePr>
            <a:graphicFrameLocks noGrp="1"/>
          </p:cNvGraphicFramePr>
          <p:nvPr>
            <p:extLst>
              <p:ext uri="{D42A27DB-BD31-4B8C-83A1-F6EECF244321}">
                <p14:modId xmlns:p14="http://schemas.microsoft.com/office/powerpoint/2010/main" val="562206992"/>
              </p:ext>
            </p:extLst>
          </p:nvPr>
        </p:nvGraphicFramePr>
        <p:xfrm>
          <a:off x="335360" y="1246387"/>
          <a:ext cx="4791456" cy="5326218"/>
        </p:xfrm>
        <a:graphic>
          <a:graphicData uri="http://schemas.openxmlformats.org/drawingml/2006/table">
            <a:tbl>
              <a:tblPr firstRow="1" bandRow="1">
                <a:tableStyleId>{5C22544A-7EE6-4342-B048-85BDC9FD1C3A}</a:tableStyleId>
              </a:tblPr>
              <a:tblGrid>
                <a:gridCol w="4791456">
                  <a:extLst>
                    <a:ext uri="{9D8B030D-6E8A-4147-A177-3AD203B41FA5}">
                      <a16:colId xmlns:a16="http://schemas.microsoft.com/office/drawing/2014/main" val="3430755889"/>
                    </a:ext>
                  </a:extLst>
                </a:gridCol>
              </a:tblGrid>
              <a:tr h="282102">
                <a:tc>
                  <a:txBody>
                    <a:bodyPr/>
                    <a:lstStyle/>
                    <a:p>
                      <a:pPr algn="l"/>
                      <a:r>
                        <a:rPr lang="en-GB" sz="1400" dirty="0">
                          <a:latin typeface="Arial" panose="020B0604020202020204" pitchFamily="34" charset="0"/>
                          <a:cs typeface="Arial" panose="020B0604020202020204" pitchFamily="34" charset="0"/>
                        </a:rPr>
                        <a:t>Maternity Review</a:t>
                      </a:r>
                    </a:p>
                  </a:txBody>
                  <a:tcPr anchor="ctr">
                    <a:solidFill>
                      <a:srgbClr val="3A4972"/>
                    </a:solidFill>
                  </a:tcPr>
                </a:tc>
                <a:extLst>
                  <a:ext uri="{0D108BD9-81ED-4DB2-BD59-A6C34878D82A}">
                    <a16:rowId xmlns:a16="http://schemas.microsoft.com/office/drawing/2014/main" val="3617612831"/>
                  </a:ext>
                </a:extLst>
              </a:tr>
              <a:tr h="5021418">
                <a:tc>
                  <a:txBody>
                    <a:bodyPr/>
                    <a:lstStyle/>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The total costs for this are allocated to a dedicated Cost Centre (6F34). </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pic>
        <p:nvPicPr>
          <p:cNvPr id="16" name="Picture 15">
            <a:extLst>
              <a:ext uri="{FF2B5EF4-FFF2-40B4-BE49-F238E27FC236}">
                <a16:creationId xmlns:a16="http://schemas.microsoft.com/office/drawing/2014/main" id="{D8095C6D-49AD-07E5-3C3B-0840946DD3AC}"/>
              </a:ext>
            </a:extLst>
          </p:cNvPr>
          <p:cNvPicPr>
            <a:picLocks noChangeAspect="1"/>
          </p:cNvPicPr>
          <p:nvPr/>
        </p:nvPicPr>
        <p:blipFill>
          <a:blip r:embed="rId6"/>
          <a:stretch>
            <a:fillRect/>
          </a:stretch>
        </p:blipFill>
        <p:spPr>
          <a:xfrm>
            <a:off x="469915" y="2512822"/>
            <a:ext cx="4576039" cy="1832355"/>
          </a:xfrm>
          <a:prstGeom prst="rect">
            <a:avLst/>
          </a:prstGeom>
        </p:spPr>
      </p:pic>
    </p:spTree>
    <p:extLst>
      <p:ext uri="{BB962C8B-B14F-4D97-AF65-F5344CB8AC3E}">
        <p14:creationId xmlns:p14="http://schemas.microsoft.com/office/powerpoint/2010/main" val="82604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9B8704-04CD-FA63-B85C-ABE89B1B99FB}"/>
              </a:ext>
            </a:extLst>
          </p:cNvPr>
          <p:cNvSpPr/>
          <p:nvPr/>
        </p:nvSpPr>
        <p:spPr>
          <a:xfrm>
            <a:off x="0" y="-10184"/>
            <a:ext cx="12191999"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F51CDE5B-4D57-3F8B-1A32-37AECB90728C}"/>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Financial</a:t>
            </a:r>
            <a:r>
              <a:rPr lang="en-GB" b="1" dirty="0">
                <a:solidFill>
                  <a:schemeClr val="bg1"/>
                </a:solidFill>
              </a:rPr>
              <a:t> </a:t>
            </a:r>
            <a:r>
              <a:rPr lang="en-GB" sz="2800" b="1" dirty="0">
                <a:solidFill>
                  <a:schemeClr val="bg1"/>
                </a:solidFill>
                <a:latin typeface="Arial" panose="020B0604020202020204" pitchFamily="34" charset="0"/>
                <a:cs typeface="Arial" panose="020B0604020202020204" pitchFamily="34" charset="0"/>
              </a:rPr>
              <a:t>Summary</a:t>
            </a:r>
          </a:p>
        </p:txBody>
      </p:sp>
      <p:pic>
        <p:nvPicPr>
          <p:cNvPr id="5" name="Picture 4">
            <a:extLst>
              <a:ext uri="{FF2B5EF4-FFF2-40B4-BE49-F238E27FC236}">
                <a16:creationId xmlns:a16="http://schemas.microsoft.com/office/drawing/2014/main" id="{6FC9E14F-3212-F6BB-A7C4-FC9BF9D9AF46}"/>
              </a:ext>
            </a:extLst>
          </p:cNvPr>
          <p:cNvPicPr>
            <a:picLocks noChangeAspect="1"/>
          </p:cNvPicPr>
          <p:nvPr/>
        </p:nvPicPr>
        <p:blipFill>
          <a:blip r:embed="rId2"/>
          <a:stretch>
            <a:fillRect/>
          </a:stretch>
        </p:blipFill>
        <p:spPr>
          <a:xfrm>
            <a:off x="9626139" y="158251"/>
            <a:ext cx="2396894" cy="655907"/>
          </a:xfrm>
          <a:prstGeom prst="rect">
            <a:avLst/>
          </a:prstGeom>
        </p:spPr>
      </p:pic>
      <p:sp>
        <p:nvSpPr>
          <p:cNvPr id="6" name="Rectangle: Top Corners Rounded 5">
            <a:extLst>
              <a:ext uri="{FF2B5EF4-FFF2-40B4-BE49-F238E27FC236}">
                <a16:creationId xmlns:a16="http://schemas.microsoft.com/office/drawing/2014/main" id="{E60C71C1-616A-1497-4475-598947AF766B}"/>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DA7B8948-B36D-FE8F-4D56-17749FC255E0}"/>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0" name="Rectangle: Top Corners Rounded 9">
            <a:hlinkClick r:id="" action="ppaction://noaction"/>
            <a:extLst>
              <a:ext uri="{FF2B5EF4-FFF2-40B4-BE49-F238E27FC236}">
                <a16:creationId xmlns:a16="http://schemas.microsoft.com/office/drawing/2014/main" id="{58B95A38-C23F-51CC-C6A2-91942ABE9456}"/>
              </a:ext>
            </a:extLst>
          </p:cNvPr>
          <p:cNvSpPr/>
          <p:nvPr/>
        </p:nvSpPr>
        <p:spPr>
          <a:xfrm>
            <a:off x="862877" y="838074"/>
            <a:ext cx="1080000" cy="28698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rgbClr val="374265"/>
                </a:solidFill>
              </a:rPr>
              <a:t>Executive Summary</a:t>
            </a:r>
          </a:p>
        </p:txBody>
      </p:sp>
      <p:sp>
        <p:nvSpPr>
          <p:cNvPr id="12" name="Rectangle: Top Corners Rounded 11">
            <a:hlinkClick r:id="" action="ppaction://noaction"/>
            <a:extLst>
              <a:ext uri="{FF2B5EF4-FFF2-40B4-BE49-F238E27FC236}">
                <a16:creationId xmlns:a16="http://schemas.microsoft.com/office/drawing/2014/main" id="{112FAF00-989F-FFB2-A18C-0F141C328197}"/>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0E3B3597-5BFC-AA3F-C568-69677A3C271E}"/>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15" name="Rectangle: Top Corners Rounded 14">
            <a:hlinkClick r:id="" action="ppaction://noaction"/>
            <a:extLst>
              <a:ext uri="{FF2B5EF4-FFF2-40B4-BE49-F238E27FC236}">
                <a16:creationId xmlns:a16="http://schemas.microsoft.com/office/drawing/2014/main" id="{B3D941F1-B1C6-286D-D323-072A8EDD246D}"/>
              </a:ext>
            </a:extLst>
          </p:cNvPr>
          <p:cNvSpPr/>
          <p:nvPr/>
        </p:nvSpPr>
        <p:spPr>
          <a:xfrm>
            <a:off x="2028324" y="81926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3">
            <a:extLst>
              <a:ext uri="{FF2B5EF4-FFF2-40B4-BE49-F238E27FC236}">
                <a16:creationId xmlns:a16="http://schemas.microsoft.com/office/drawing/2014/main" id="{A51CE894-9A56-F755-BBA7-1DFCC6D619B3}"/>
              </a:ext>
            </a:extLst>
          </p:cNvPr>
          <p:cNvSpPr/>
          <p:nvPr/>
        </p:nvSpPr>
        <p:spPr>
          <a:xfrm>
            <a:off x="7456304" y="170929"/>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Variance</a:t>
            </a:r>
          </a:p>
          <a:p>
            <a:pPr marR="0" lvl="0" indent="0" algn="ctr" fontAlgn="auto">
              <a:lnSpc>
                <a:spcPct val="100000"/>
              </a:lnSpc>
              <a:spcAft>
                <a:spcPts val="0"/>
              </a:spcAft>
              <a:buClrTx/>
              <a:buSzTx/>
              <a:buFontTx/>
              <a:buNone/>
              <a:tabLst/>
              <a:defRPr/>
            </a:pPr>
            <a:r>
              <a:rPr lang="en-GB" sz="1400" b="1" dirty="0">
                <a:solidFill>
                  <a:srgbClr val="002060"/>
                </a:solidFill>
                <a:latin typeface="Arial"/>
              </a:rPr>
              <a:t>£16.174m</a:t>
            </a:r>
          </a:p>
          <a:p>
            <a:pPr algn="ctr">
              <a:spcBef>
                <a:spcPts val="50"/>
              </a:spcBef>
              <a:defRPr/>
            </a:pPr>
            <a:r>
              <a:rPr lang="en-GB" sz="1050" dirty="0">
                <a:solidFill>
                  <a:srgbClr val="002060"/>
                </a:solidFill>
              </a:rPr>
              <a:t>Variance to Plan </a:t>
            </a:r>
            <a:r>
              <a:rPr lang="en-GB" sz="1050" b="1" dirty="0">
                <a:solidFill>
                  <a:srgbClr val="002060"/>
                </a:solidFill>
              </a:rPr>
              <a:t>£3.4m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7" name="Rectangle 6">
            <a:extLst>
              <a:ext uri="{FF2B5EF4-FFF2-40B4-BE49-F238E27FC236}">
                <a16:creationId xmlns:a16="http://schemas.microsoft.com/office/drawing/2014/main" id="{AB06C469-9EE1-D2C3-8A17-C8CD5437AA74}"/>
              </a:ext>
            </a:extLst>
          </p:cNvPr>
          <p:cNvSpPr/>
          <p:nvPr/>
        </p:nvSpPr>
        <p:spPr>
          <a:xfrm>
            <a:off x="5554792" y="170929"/>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Variance</a:t>
            </a:r>
          </a:p>
          <a:p>
            <a:pPr algn="ctr">
              <a:spcBef>
                <a:spcPts val="0"/>
              </a:spcBef>
              <a:defRPr/>
            </a:pPr>
            <a:r>
              <a:rPr lang="en-GB" sz="1400" b="1" dirty="0">
                <a:solidFill>
                  <a:srgbClr val="002060"/>
                </a:solidFill>
                <a:latin typeface="Arial"/>
              </a:rPr>
              <a:t>£7.656m</a:t>
            </a:r>
          </a:p>
          <a:p>
            <a:pPr algn="ctr">
              <a:spcBef>
                <a:spcPts val="50"/>
              </a:spcBef>
              <a:defRPr/>
            </a:pPr>
            <a:r>
              <a:rPr lang="en-GB" sz="1050" dirty="0">
                <a:solidFill>
                  <a:srgbClr val="002060"/>
                </a:solidFill>
              </a:rPr>
              <a:t>Variance to Plan </a:t>
            </a:r>
            <a:r>
              <a:rPr lang="en-GB" sz="1050" b="1" dirty="0">
                <a:solidFill>
                  <a:srgbClr val="002060"/>
                </a:solidFill>
              </a:rPr>
              <a:t>£1.3m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8" name="Oval 7">
            <a:extLst>
              <a:ext uri="{FF2B5EF4-FFF2-40B4-BE49-F238E27FC236}">
                <a16:creationId xmlns:a16="http://schemas.microsoft.com/office/drawing/2014/main" id="{BA2A8483-C1BE-C2B5-229C-8C7062D1D862}"/>
              </a:ext>
            </a:extLst>
          </p:cNvPr>
          <p:cNvSpPr/>
          <p:nvPr/>
        </p:nvSpPr>
        <p:spPr>
          <a:xfrm>
            <a:off x="7054493" y="494116"/>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 name="Oval 10">
            <a:extLst>
              <a:ext uri="{FF2B5EF4-FFF2-40B4-BE49-F238E27FC236}">
                <a16:creationId xmlns:a16="http://schemas.microsoft.com/office/drawing/2014/main" id="{DDC3FE93-A9A9-710E-5782-32501B970723}"/>
              </a:ext>
            </a:extLst>
          </p:cNvPr>
          <p:cNvSpPr/>
          <p:nvPr/>
        </p:nvSpPr>
        <p:spPr>
          <a:xfrm>
            <a:off x="8963921" y="461071"/>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27" name="Picture 26">
            <a:extLst>
              <a:ext uri="{FF2B5EF4-FFF2-40B4-BE49-F238E27FC236}">
                <a16:creationId xmlns:a16="http://schemas.microsoft.com/office/drawing/2014/main" id="{7BF092B7-B075-10DA-630D-EACECCD719F8}"/>
              </a:ext>
            </a:extLst>
          </p:cNvPr>
          <p:cNvPicPr>
            <a:picLocks noChangeAspect="1"/>
          </p:cNvPicPr>
          <p:nvPr/>
        </p:nvPicPr>
        <p:blipFill>
          <a:blip r:embed="rId4"/>
          <a:stretch>
            <a:fillRect/>
          </a:stretch>
        </p:blipFill>
        <p:spPr>
          <a:xfrm>
            <a:off x="7993619" y="1196465"/>
            <a:ext cx="4012263" cy="5407288"/>
          </a:xfrm>
          <a:prstGeom prst="rect">
            <a:avLst/>
          </a:prstGeom>
        </p:spPr>
      </p:pic>
      <p:pic>
        <p:nvPicPr>
          <p:cNvPr id="16" name="Picture 15">
            <a:extLst>
              <a:ext uri="{FF2B5EF4-FFF2-40B4-BE49-F238E27FC236}">
                <a16:creationId xmlns:a16="http://schemas.microsoft.com/office/drawing/2014/main" id="{33A925CF-4133-30DA-9BD6-A6204616A8C1}"/>
              </a:ext>
            </a:extLst>
          </p:cNvPr>
          <p:cNvPicPr>
            <a:picLocks noChangeAspect="1"/>
          </p:cNvPicPr>
          <p:nvPr/>
        </p:nvPicPr>
        <p:blipFill>
          <a:blip r:embed="rId5"/>
          <a:stretch>
            <a:fillRect/>
          </a:stretch>
        </p:blipFill>
        <p:spPr>
          <a:xfrm>
            <a:off x="186118" y="1196465"/>
            <a:ext cx="7686866" cy="5407287"/>
          </a:xfrm>
          <a:prstGeom prst="rect">
            <a:avLst/>
          </a:prstGeom>
        </p:spPr>
      </p:pic>
    </p:spTree>
    <p:extLst>
      <p:ext uri="{BB962C8B-B14F-4D97-AF65-F5344CB8AC3E}">
        <p14:creationId xmlns:p14="http://schemas.microsoft.com/office/powerpoint/2010/main" val="2439765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9732-EACA-23A3-DB37-277AE8101D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07630FF-00FD-BF64-5E6F-B5D132F9C8AA}"/>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6FD4F180-068A-0CF6-120F-E788423623F8}"/>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Total Pay Insights</a:t>
            </a:r>
          </a:p>
        </p:txBody>
      </p:sp>
      <p:pic>
        <p:nvPicPr>
          <p:cNvPr id="5" name="Picture 4">
            <a:extLst>
              <a:ext uri="{FF2B5EF4-FFF2-40B4-BE49-F238E27FC236}">
                <a16:creationId xmlns:a16="http://schemas.microsoft.com/office/drawing/2014/main" id="{91BBF5CC-3E5A-DC05-E353-6B57C3D4A7E5}"/>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367581F2-9B62-8783-0F56-A70B2982B184}"/>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3857DCA2-CA6D-FA80-7688-976C461ABB15}"/>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3E84ECDD-42A2-A4E5-0D8A-3FF55F04F3E4}"/>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484DF6D3-EF81-1A3F-17A1-56ACD5CE0DE3}"/>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56402E01-7018-C4C0-0EE2-60979B13474D}"/>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46C4A8B1-82E6-66FD-96DC-0E5F47BCBD36}"/>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F13AF026-9D3B-E55C-C0E0-A7A8FA9820C6}"/>
              </a:ext>
            </a:extLst>
          </p:cNvPr>
          <p:cNvGraphicFramePr>
            <a:graphicFrameLocks noGrp="1"/>
          </p:cNvGraphicFramePr>
          <p:nvPr>
            <p:extLst>
              <p:ext uri="{D42A27DB-BD31-4B8C-83A1-F6EECF244321}">
                <p14:modId xmlns:p14="http://schemas.microsoft.com/office/powerpoint/2010/main" val="4208654206"/>
              </p:ext>
            </p:extLst>
          </p:nvPr>
        </p:nvGraphicFramePr>
        <p:xfrm>
          <a:off x="180979" y="5477257"/>
          <a:ext cx="11826049" cy="1299346"/>
        </p:xfrm>
        <a:graphic>
          <a:graphicData uri="http://schemas.openxmlformats.org/drawingml/2006/table">
            <a:tbl>
              <a:tblPr firstRow="1" bandRow="1">
                <a:tableStyleId>{5C22544A-7EE6-4342-B048-85BDC9FD1C3A}</a:tableStyleId>
              </a:tblPr>
              <a:tblGrid>
                <a:gridCol w="11826049">
                  <a:extLst>
                    <a:ext uri="{9D8B030D-6E8A-4147-A177-3AD203B41FA5}">
                      <a16:colId xmlns:a16="http://schemas.microsoft.com/office/drawing/2014/main" val="3430755889"/>
                    </a:ext>
                  </a:extLst>
                </a:gridCol>
              </a:tblGrid>
              <a:tr h="248314">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994546">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Month 2 Pay was broadly in line with Month 1, with vacancies more than offsetting the pressures in Medical and Dental and Nursing linked to high levels of sickness absence and a continuation of staffing surge bed capacity. This is linked to the increased Grip &amp; Control in place to oversee recruitment, this has not been treated as a savings at this point as further work is required to assess the TRACs status of posts.</a:t>
                      </a: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pic>
        <p:nvPicPr>
          <p:cNvPr id="15" name="Picture 14">
            <a:extLst>
              <a:ext uri="{FF2B5EF4-FFF2-40B4-BE49-F238E27FC236}">
                <a16:creationId xmlns:a16="http://schemas.microsoft.com/office/drawing/2014/main" id="{1A41B4AD-7475-0F51-4244-58ADB3BBB06C}"/>
              </a:ext>
            </a:extLst>
          </p:cNvPr>
          <p:cNvPicPr>
            <a:picLocks noChangeAspect="1"/>
          </p:cNvPicPr>
          <p:nvPr/>
        </p:nvPicPr>
        <p:blipFill>
          <a:blip r:embed="rId6"/>
          <a:stretch>
            <a:fillRect/>
          </a:stretch>
        </p:blipFill>
        <p:spPr>
          <a:xfrm>
            <a:off x="9473498" y="1226019"/>
            <a:ext cx="2533530" cy="4209050"/>
          </a:xfrm>
          <a:prstGeom prst="rect">
            <a:avLst/>
          </a:prstGeom>
        </p:spPr>
      </p:pic>
      <p:pic>
        <p:nvPicPr>
          <p:cNvPr id="27" name="Picture 26">
            <a:extLst>
              <a:ext uri="{FF2B5EF4-FFF2-40B4-BE49-F238E27FC236}">
                <a16:creationId xmlns:a16="http://schemas.microsoft.com/office/drawing/2014/main" id="{5C107DA1-0BED-06C1-2FC6-97C14EFCFAA1}"/>
              </a:ext>
            </a:extLst>
          </p:cNvPr>
          <p:cNvPicPr>
            <a:picLocks noChangeAspect="1"/>
          </p:cNvPicPr>
          <p:nvPr/>
        </p:nvPicPr>
        <p:blipFill>
          <a:blip r:embed="rId7"/>
          <a:stretch>
            <a:fillRect/>
          </a:stretch>
        </p:blipFill>
        <p:spPr>
          <a:xfrm>
            <a:off x="4955624" y="1226019"/>
            <a:ext cx="4304021" cy="4148778"/>
          </a:xfrm>
          <a:prstGeom prst="rect">
            <a:avLst/>
          </a:prstGeom>
        </p:spPr>
      </p:pic>
      <p:sp>
        <p:nvSpPr>
          <p:cNvPr id="25" name="Rectangle 24">
            <a:extLst>
              <a:ext uri="{FF2B5EF4-FFF2-40B4-BE49-F238E27FC236}">
                <a16:creationId xmlns:a16="http://schemas.microsoft.com/office/drawing/2014/main" id="{AAC78D5D-7568-DB4F-3D86-5D3AD4F31647}"/>
              </a:ext>
            </a:extLst>
          </p:cNvPr>
          <p:cNvSpPr/>
          <p:nvPr/>
        </p:nvSpPr>
        <p:spPr>
          <a:xfrm>
            <a:off x="7446426" y="163724"/>
            <a:ext cx="1813219" cy="786527"/>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£148.544m</a:t>
            </a:r>
          </a:p>
          <a:p>
            <a:pPr algn="ctr">
              <a:spcBef>
                <a:spcPts val="50"/>
              </a:spcBef>
              <a:defRPr/>
            </a:pPr>
            <a:r>
              <a:rPr lang="en-GB" sz="1050" dirty="0">
                <a:solidFill>
                  <a:srgbClr val="002060"/>
                </a:solidFill>
              </a:rPr>
              <a:t>Variance to Ledger </a:t>
            </a:r>
            <a:r>
              <a:rPr lang="en-GB" sz="1050" b="1" dirty="0">
                <a:solidFill>
                  <a:srgbClr val="002060"/>
                </a:solidFill>
              </a:rPr>
              <a:t>£1.11m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26" name="Oval 25">
            <a:extLst>
              <a:ext uri="{FF2B5EF4-FFF2-40B4-BE49-F238E27FC236}">
                <a16:creationId xmlns:a16="http://schemas.microsoft.com/office/drawing/2014/main" id="{5F247EFC-E1F1-8DAA-1B4A-F490805E3F40}"/>
              </a:ext>
            </a:extLst>
          </p:cNvPr>
          <p:cNvSpPr/>
          <p:nvPr/>
        </p:nvSpPr>
        <p:spPr>
          <a:xfrm>
            <a:off x="8968421" y="478367"/>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8" name="Rectangle 27">
            <a:extLst>
              <a:ext uri="{FF2B5EF4-FFF2-40B4-BE49-F238E27FC236}">
                <a16:creationId xmlns:a16="http://schemas.microsoft.com/office/drawing/2014/main" id="{B7E75649-27BF-F967-5F23-78A502522205}"/>
              </a:ext>
            </a:extLst>
          </p:cNvPr>
          <p:cNvSpPr/>
          <p:nvPr/>
        </p:nvSpPr>
        <p:spPr>
          <a:xfrm>
            <a:off x="5487465" y="163724"/>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£74.545m</a:t>
            </a:r>
          </a:p>
          <a:p>
            <a:pPr algn="ctr">
              <a:spcBef>
                <a:spcPts val="50"/>
              </a:spcBef>
              <a:defRPr/>
            </a:pPr>
            <a:r>
              <a:rPr lang="en-GB" sz="1050" dirty="0">
                <a:solidFill>
                  <a:srgbClr val="002060"/>
                </a:solidFill>
              </a:rPr>
              <a:t>Variance to Ledger </a:t>
            </a:r>
            <a:r>
              <a:rPr lang="en-GB" sz="1050" b="1" dirty="0">
                <a:solidFill>
                  <a:srgbClr val="002060"/>
                </a:solidFill>
              </a:rPr>
              <a:t>£0.89m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9" name="Oval 28">
            <a:extLst>
              <a:ext uri="{FF2B5EF4-FFF2-40B4-BE49-F238E27FC236}">
                <a16:creationId xmlns:a16="http://schemas.microsoft.com/office/drawing/2014/main" id="{3E823012-7A4D-16C5-7BBD-C89E71FE3597}"/>
              </a:ext>
            </a:extLst>
          </p:cNvPr>
          <p:cNvSpPr/>
          <p:nvPr/>
        </p:nvSpPr>
        <p:spPr>
          <a:xfrm>
            <a:off x="7033133" y="478366"/>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31" name="Picture 30">
            <a:extLst>
              <a:ext uri="{FF2B5EF4-FFF2-40B4-BE49-F238E27FC236}">
                <a16:creationId xmlns:a16="http://schemas.microsoft.com/office/drawing/2014/main" id="{0CDA4086-EA1D-43A1-D572-7B43052F49AC}"/>
              </a:ext>
            </a:extLst>
          </p:cNvPr>
          <p:cNvPicPr>
            <a:picLocks noChangeAspect="1"/>
          </p:cNvPicPr>
          <p:nvPr/>
        </p:nvPicPr>
        <p:blipFill>
          <a:blip r:embed="rId8"/>
          <a:stretch>
            <a:fillRect/>
          </a:stretch>
        </p:blipFill>
        <p:spPr>
          <a:xfrm>
            <a:off x="180979" y="1226018"/>
            <a:ext cx="4560203" cy="4148777"/>
          </a:xfrm>
          <a:prstGeom prst="rect">
            <a:avLst/>
          </a:prstGeom>
        </p:spPr>
      </p:pic>
    </p:spTree>
    <p:extLst>
      <p:ext uri="{BB962C8B-B14F-4D97-AF65-F5344CB8AC3E}">
        <p14:creationId xmlns:p14="http://schemas.microsoft.com/office/powerpoint/2010/main" val="3137728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517B2-34C1-9268-06A0-80ADB5D0CAF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300A2D0-85DB-5790-E297-1A3AB3D47F1A}"/>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FDEF2055-3B4A-CF22-7DB0-3FBF5D2B0312}"/>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Variable Pay Insights</a:t>
            </a:r>
          </a:p>
        </p:txBody>
      </p:sp>
      <p:pic>
        <p:nvPicPr>
          <p:cNvPr id="5" name="Picture 4">
            <a:extLst>
              <a:ext uri="{FF2B5EF4-FFF2-40B4-BE49-F238E27FC236}">
                <a16:creationId xmlns:a16="http://schemas.microsoft.com/office/drawing/2014/main" id="{B510AA4D-05E1-5746-0491-DCE4AAE21266}"/>
              </a:ext>
            </a:extLst>
          </p:cNvPr>
          <p:cNvPicPr>
            <a:picLocks noChangeAspect="1"/>
          </p:cNvPicPr>
          <p:nvPr/>
        </p:nvPicPr>
        <p:blipFill>
          <a:blip r:embed="rId2"/>
          <a:stretch>
            <a:fillRect/>
          </a:stretch>
        </p:blipFill>
        <p:spPr>
          <a:xfrm>
            <a:off x="9363949" y="158251"/>
            <a:ext cx="2659084" cy="771633"/>
          </a:xfrm>
          <a:prstGeom prst="rect">
            <a:avLst/>
          </a:prstGeom>
        </p:spPr>
      </p:pic>
      <p:sp>
        <p:nvSpPr>
          <p:cNvPr id="6" name="Rectangle: Top Corners Rounded 5">
            <a:extLst>
              <a:ext uri="{FF2B5EF4-FFF2-40B4-BE49-F238E27FC236}">
                <a16:creationId xmlns:a16="http://schemas.microsoft.com/office/drawing/2014/main" id="{2F19D64D-A498-C3E1-5231-781BD6F2508D}"/>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4208A039-D4F7-8D55-5A46-738301FC94B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E59AFE08-5399-54C7-BB27-F640439ADF1F}"/>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6C50C49F-A005-0F37-DE4F-369A86B852AC}"/>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FEFBEBF8-AE80-75A4-B02A-6EFBCAE65988}"/>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D685DE15-1460-41C5-B73C-33169759122C}"/>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22205027-5694-D9C4-59C0-3FB600E3A6F6}"/>
              </a:ext>
            </a:extLst>
          </p:cNvPr>
          <p:cNvGraphicFramePr>
            <a:graphicFrameLocks noGrp="1"/>
          </p:cNvGraphicFramePr>
          <p:nvPr>
            <p:extLst>
              <p:ext uri="{D42A27DB-BD31-4B8C-83A1-F6EECF244321}">
                <p14:modId xmlns:p14="http://schemas.microsoft.com/office/powerpoint/2010/main" val="3043783300"/>
              </p:ext>
            </p:extLst>
          </p:nvPr>
        </p:nvGraphicFramePr>
        <p:xfrm>
          <a:off x="99062" y="5531975"/>
          <a:ext cx="11826049" cy="1249680"/>
        </p:xfrm>
        <a:graphic>
          <a:graphicData uri="http://schemas.openxmlformats.org/drawingml/2006/table">
            <a:tbl>
              <a:tblPr firstRow="1" bandRow="1">
                <a:tableStyleId>{5C22544A-7EE6-4342-B048-85BDC9FD1C3A}</a:tableStyleId>
              </a:tblPr>
              <a:tblGrid>
                <a:gridCol w="11826049">
                  <a:extLst>
                    <a:ext uri="{9D8B030D-6E8A-4147-A177-3AD203B41FA5}">
                      <a16:colId xmlns:a16="http://schemas.microsoft.com/office/drawing/2014/main" val="3430755889"/>
                    </a:ext>
                  </a:extLst>
                </a:gridCol>
              </a:tblGrid>
              <a:tr h="209647">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58235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latin typeface="Arial" panose="020B0604020202020204" pitchFamily="34" charset="0"/>
                          <a:cs typeface="Arial" panose="020B0604020202020204" pitchFamily="34" charset="0"/>
                        </a:rPr>
                        <a:t>The actual variable pay spend at </a:t>
                      </a:r>
                      <a:r>
                        <a:rPr lang="en-GB" sz="1400" b="1" dirty="0">
                          <a:latin typeface="Arial" panose="020B0604020202020204" pitchFamily="34" charset="0"/>
                          <a:cs typeface="Arial" panose="020B0604020202020204" pitchFamily="34" charset="0"/>
                        </a:rPr>
                        <a:t>Month 02 was £4.7m.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1" kern="1200" dirty="0">
                        <a:solidFill>
                          <a:schemeClr val="dk1"/>
                        </a:solidFill>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latin typeface="Arial" panose="020B0604020202020204" pitchFamily="34" charset="0"/>
                          <a:ea typeface="+mn-ea"/>
                          <a:cs typeface="Arial" panose="020B0604020202020204" pitchFamily="34" charset="0"/>
                        </a:rPr>
                        <a:t>Bank and agency are the key driver for this continued high spend, with other areas showing some improvement in Month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pic>
        <p:nvPicPr>
          <p:cNvPr id="26" name="Picture 25">
            <a:extLst>
              <a:ext uri="{FF2B5EF4-FFF2-40B4-BE49-F238E27FC236}">
                <a16:creationId xmlns:a16="http://schemas.microsoft.com/office/drawing/2014/main" id="{96953473-85C9-AB41-3D89-C15090A4938D}"/>
              </a:ext>
            </a:extLst>
          </p:cNvPr>
          <p:cNvPicPr>
            <a:picLocks noChangeAspect="1"/>
          </p:cNvPicPr>
          <p:nvPr/>
        </p:nvPicPr>
        <p:blipFill>
          <a:blip r:embed="rId6"/>
          <a:stretch>
            <a:fillRect/>
          </a:stretch>
        </p:blipFill>
        <p:spPr>
          <a:xfrm>
            <a:off x="6656832" y="1268958"/>
            <a:ext cx="5463917" cy="4162584"/>
          </a:xfrm>
          <a:prstGeom prst="rect">
            <a:avLst/>
          </a:prstGeom>
        </p:spPr>
      </p:pic>
      <p:pic>
        <p:nvPicPr>
          <p:cNvPr id="14" name="Picture 13">
            <a:extLst>
              <a:ext uri="{FF2B5EF4-FFF2-40B4-BE49-F238E27FC236}">
                <a16:creationId xmlns:a16="http://schemas.microsoft.com/office/drawing/2014/main" id="{4F484BBD-E030-D05C-FD90-0DC41CE4A0D2}"/>
              </a:ext>
            </a:extLst>
          </p:cNvPr>
          <p:cNvPicPr>
            <a:picLocks noChangeAspect="1"/>
          </p:cNvPicPr>
          <p:nvPr/>
        </p:nvPicPr>
        <p:blipFill>
          <a:blip r:embed="rId7"/>
          <a:stretch>
            <a:fillRect/>
          </a:stretch>
        </p:blipFill>
        <p:spPr>
          <a:xfrm>
            <a:off x="71251" y="1226020"/>
            <a:ext cx="4676037" cy="4205522"/>
          </a:xfrm>
          <a:prstGeom prst="rect">
            <a:avLst/>
          </a:prstGeom>
        </p:spPr>
      </p:pic>
      <p:sp>
        <p:nvSpPr>
          <p:cNvPr id="15" name="Rectangle 14">
            <a:extLst>
              <a:ext uri="{FF2B5EF4-FFF2-40B4-BE49-F238E27FC236}">
                <a16:creationId xmlns:a16="http://schemas.microsoft.com/office/drawing/2014/main" id="{C1B14134-AC0B-A1A5-7C6F-DFC71FC58B06}"/>
              </a:ext>
            </a:extLst>
          </p:cNvPr>
          <p:cNvSpPr/>
          <p:nvPr/>
        </p:nvSpPr>
        <p:spPr>
          <a:xfrm>
            <a:off x="5578105" y="176601"/>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£4.716m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438C7922-C30F-B277-5ECC-DEADB764F00C}"/>
              </a:ext>
            </a:extLst>
          </p:cNvPr>
          <p:cNvSpPr/>
          <p:nvPr/>
        </p:nvSpPr>
        <p:spPr>
          <a:xfrm>
            <a:off x="7471027" y="174632"/>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£9.423m</a:t>
            </a:r>
          </a:p>
        </p:txBody>
      </p:sp>
      <p:sp>
        <p:nvSpPr>
          <p:cNvPr id="27" name="Oval 26">
            <a:extLst>
              <a:ext uri="{FF2B5EF4-FFF2-40B4-BE49-F238E27FC236}">
                <a16:creationId xmlns:a16="http://schemas.microsoft.com/office/drawing/2014/main" id="{5EF59B29-CD50-6A3C-90AD-05B3BFD72493}"/>
              </a:ext>
            </a:extLst>
          </p:cNvPr>
          <p:cNvSpPr/>
          <p:nvPr/>
        </p:nvSpPr>
        <p:spPr>
          <a:xfrm>
            <a:off x="7020785" y="521788"/>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8" name="Oval 27">
            <a:extLst>
              <a:ext uri="{FF2B5EF4-FFF2-40B4-BE49-F238E27FC236}">
                <a16:creationId xmlns:a16="http://schemas.microsoft.com/office/drawing/2014/main" id="{0E4C2E95-28BC-1C3C-B0F8-73CF0A17B04A}"/>
              </a:ext>
            </a:extLst>
          </p:cNvPr>
          <p:cNvSpPr/>
          <p:nvPr/>
        </p:nvSpPr>
        <p:spPr>
          <a:xfrm>
            <a:off x="8948849" y="525079"/>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30" name="Picture 29">
            <a:extLst>
              <a:ext uri="{FF2B5EF4-FFF2-40B4-BE49-F238E27FC236}">
                <a16:creationId xmlns:a16="http://schemas.microsoft.com/office/drawing/2014/main" id="{87FE7BC8-9036-1ED2-0B95-65DDBF71AC52}"/>
              </a:ext>
            </a:extLst>
          </p:cNvPr>
          <p:cNvPicPr>
            <a:picLocks noChangeAspect="1"/>
          </p:cNvPicPr>
          <p:nvPr/>
        </p:nvPicPr>
        <p:blipFill>
          <a:blip r:embed="rId8"/>
          <a:stretch>
            <a:fillRect/>
          </a:stretch>
        </p:blipFill>
        <p:spPr>
          <a:xfrm>
            <a:off x="4747288" y="1225838"/>
            <a:ext cx="1836392" cy="2056720"/>
          </a:xfrm>
          <a:prstGeom prst="rect">
            <a:avLst/>
          </a:prstGeom>
        </p:spPr>
      </p:pic>
    </p:spTree>
    <p:extLst>
      <p:ext uri="{BB962C8B-B14F-4D97-AF65-F5344CB8AC3E}">
        <p14:creationId xmlns:p14="http://schemas.microsoft.com/office/powerpoint/2010/main" val="1606949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520C6-3029-56C5-A224-B237684C67A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A88B089-0D87-4EEA-346E-B93DBD6DE3BA}"/>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1AF7EB12-F80D-A07D-2D02-2BB8F9492FE4}"/>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Non-Pay Insights</a:t>
            </a:r>
          </a:p>
        </p:txBody>
      </p:sp>
      <p:pic>
        <p:nvPicPr>
          <p:cNvPr id="5" name="Picture 4">
            <a:extLst>
              <a:ext uri="{FF2B5EF4-FFF2-40B4-BE49-F238E27FC236}">
                <a16:creationId xmlns:a16="http://schemas.microsoft.com/office/drawing/2014/main" id="{DCDF921A-5B23-FD30-5E7E-C351655C76B4}"/>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7F051540-3097-32CE-4547-8FD73319FCA3}"/>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3EFF18EB-9638-03AF-07AC-775503F7FCE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DCC032C4-D455-E9B9-2203-3D1E08040D1D}"/>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0BC2127E-D1A8-FF25-1176-A49C45362864}"/>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CB32B587-6E25-5AAF-CB27-4DC0D423FEAB}"/>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3C069C7E-B8C6-141F-7C62-615A30449BFF}"/>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B69567F0-360E-B999-F0DC-E7B22F4D19C9}"/>
              </a:ext>
            </a:extLst>
          </p:cNvPr>
          <p:cNvGraphicFramePr>
            <a:graphicFrameLocks noGrp="1"/>
          </p:cNvGraphicFramePr>
          <p:nvPr>
            <p:extLst>
              <p:ext uri="{D42A27DB-BD31-4B8C-83A1-F6EECF244321}">
                <p14:modId xmlns:p14="http://schemas.microsoft.com/office/powerpoint/2010/main" val="4114992217"/>
              </p:ext>
            </p:extLst>
          </p:nvPr>
        </p:nvGraphicFramePr>
        <p:xfrm>
          <a:off x="146304" y="4740111"/>
          <a:ext cx="11823275" cy="2072640"/>
        </p:xfrm>
        <a:graphic>
          <a:graphicData uri="http://schemas.openxmlformats.org/drawingml/2006/table">
            <a:tbl>
              <a:tblPr firstRow="1" bandRow="1">
                <a:tableStyleId>{5C22544A-7EE6-4342-B048-85BDC9FD1C3A}</a:tableStyleId>
              </a:tblPr>
              <a:tblGrid>
                <a:gridCol w="11823275">
                  <a:extLst>
                    <a:ext uri="{9D8B030D-6E8A-4147-A177-3AD203B41FA5}">
                      <a16:colId xmlns:a16="http://schemas.microsoft.com/office/drawing/2014/main" val="3430755889"/>
                    </a:ext>
                  </a:extLst>
                </a:gridCol>
              </a:tblGrid>
              <a:tr h="219303">
                <a:tc>
                  <a:txBody>
                    <a:bodyPr/>
                    <a:lstStyle/>
                    <a:p>
                      <a:pPr algn="l"/>
                      <a:r>
                        <a:rPr lang="en-GB" sz="12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705685">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schemeClr val="tx1"/>
                          </a:solidFill>
                          <a:latin typeface="Arial" panose="020B0604020202020204" pitchFamily="34" charset="0"/>
                          <a:cs typeface="Arial" panose="020B0604020202020204" pitchFamily="34" charset="0"/>
                        </a:rPr>
                        <a:t>This area overall has an in-month position of breakeven.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schemeClr val="tx1"/>
                          </a:solidFill>
                          <a:latin typeface="Arial" panose="020B0604020202020204" pitchFamily="34" charset="0"/>
                          <a:cs typeface="Arial" panose="020B0604020202020204" pitchFamily="34" charset="0"/>
                        </a:rPr>
                        <a:t>Within the ledger the gross JCC income is reflected within the income lines and not netted off against expenditure and so overall the Health Board position is not adversely affected. If JCC activity increases the gross level of expenditure and income will increase. The main drivers within this category of clinical consumable expenditure include heart valves &amp; pacemakers, linked to some JCC activity.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schemeClr val="tx1"/>
                          </a:solidFill>
                          <a:latin typeface="Arial" panose="020B0604020202020204" pitchFamily="34" charset="0"/>
                          <a:cs typeface="Arial" panose="020B0604020202020204" pitchFamily="34" charset="0"/>
                        </a:rPr>
                        <a:t>Non Pay also includes secondary care drugs, a breakdown of the categories of Clinical Consumables based on actual spend is provided in the table on the right.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tx1"/>
                          </a:solidFill>
                          <a:latin typeface="Arial" panose="020B0604020202020204" pitchFamily="34" charset="0"/>
                          <a:ea typeface="+mn-ea"/>
                          <a:cs typeface="Arial" panose="020B0604020202020204" pitchFamily="34" charset="0"/>
                        </a:rPr>
                        <a:t>Prescribing is providing a breakeven position in-month following receipt of the latest datasets (March 2026; PAR data is received 2 months in arrears).</a:t>
                      </a:r>
                    </a:p>
                  </a:txBody>
                  <a:tcPr/>
                </a:tc>
                <a:extLst>
                  <a:ext uri="{0D108BD9-81ED-4DB2-BD59-A6C34878D82A}">
                    <a16:rowId xmlns:a16="http://schemas.microsoft.com/office/drawing/2014/main" val="3724772163"/>
                  </a:ext>
                </a:extLst>
              </a:tr>
            </a:tbl>
          </a:graphicData>
        </a:graphic>
      </p:graphicFrame>
      <p:pic>
        <p:nvPicPr>
          <p:cNvPr id="14" name="Picture 13">
            <a:extLst>
              <a:ext uri="{FF2B5EF4-FFF2-40B4-BE49-F238E27FC236}">
                <a16:creationId xmlns:a16="http://schemas.microsoft.com/office/drawing/2014/main" id="{875C3BA1-327B-4178-90A1-416F21D15C3D}"/>
              </a:ext>
            </a:extLst>
          </p:cNvPr>
          <p:cNvPicPr>
            <a:picLocks noChangeAspect="1"/>
          </p:cNvPicPr>
          <p:nvPr/>
        </p:nvPicPr>
        <p:blipFill>
          <a:blip r:embed="rId6"/>
          <a:stretch>
            <a:fillRect/>
          </a:stretch>
        </p:blipFill>
        <p:spPr>
          <a:xfrm>
            <a:off x="143530" y="1245856"/>
            <a:ext cx="4949677" cy="3326144"/>
          </a:xfrm>
          <a:prstGeom prst="rect">
            <a:avLst/>
          </a:prstGeom>
        </p:spPr>
      </p:pic>
      <p:pic>
        <p:nvPicPr>
          <p:cNvPr id="26" name="Picture 25">
            <a:extLst>
              <a:ext uri="{FF2B5EF4-FFF2-40B4-BE49-F238E27FC236}">
                <a16:creationId xmlns:a16="http://schemas.microsoft.com/office/drawing/2014/main" id="{1F226295-68EA-4C34-E058-CDBEFA6C934B}"/>
              </a:ext>
            </a:extLst>
          </p:cNvPr>
          <p:cNvPicPr>
            <a:picLocks noChangeAspect="1"/>
          </p:cNvPicPr>
          <p:nvPr/>
        </p:nvPicPr>
        <p:blipFill>
          <a:blip r:embed="rId7"/>
          <a:stretch>
            <a:fillRect/>
          </a:stretch>
        </p:blipFill>
        <p:spPr>
          <a:xfrm>
            <a:off x="5222231" y="1256941"/>
            <a:ext cx="3895112" cy="3311974"/>
          </a:xfrm>
          <a:prstGeom prst="rect">
            <a:avLst/>
          </a:prstGeom>
        </p:spPr>
      </p:pic>
      <p:pic>
        <p:nvPicPr>
          <p:cNvPr id="11" name="Picture 10">
            <a:extLst>
              <a:ext uri="{FF2B5EF4-FFF2-40B4-BE49-F238E27FC236}">
                <a16:creationId xmlns:a16="http://schemas.microsoft.com/office/drawing/2014/main" id="{BEB48A38-76BB-6143-1D55-1A43EB0C42EB}"/>
              </a:ext>
            </a:extLst>
          </p:cNvPr>
          <p:cNvPicPr>
            <a:picLocks noChangeAspect="1"/>
          </p:cNvPicPr>
          <p:nvPr/>
        </p:nvPicPr>
        <p:blipFill>
          <a:blip r:embed="rId8"/>
          <a:stretch>
            <a:fillRect/>
          </a:stretch>
        </p:blipFill>
        <p:spPr>
          <a:xfrm>
            <a:off x="9203239" y="1245857"/>
            <a:ext cx="2868057" cy="2009408"/>
          </a:xfrm>
          <a:prstGeom prst="rect">
            <a:avLst/>
          </a:prstGeom>
        </p:spPr>
      </p:pic>
      <p:sp>
        <p:nvSpPr>
          <p:cNvPr id="15" name="Rectangle 14">
            <a:extLst>
              <a:ext uri="{FF2B5EF4-FFF2-40B4-BE49-F238E27FC236}">
                <a16:creationId xmlns:a16="http://schemas.microsoft.com/office/drawing/2014/main" id="{32182E81-7B59-1BE3-1BCB-C9E145B387C4}"/>
              </a:ext>
            </a:extLst>
          </p:cNvPr>
          <p:cNvSpPr/>
          <p:nvPr/>
        </p:nvSpPr>
        <p:spPr>
          <a:xfrm>
            <a:off x="5524665" y="207369"/>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£73.327m</a:t>
            </a:r>
          </a:p>
          <a:p>
            <a:pPr algn="ctr">
              <a:spcBef>
                <a:spcPts val="50"/>
              </a:spcBef>
              <a:defRPr/>
            </a:pPr>
            <a:r>
              <a:rPr lang="en-GB" sz="1050" dirty="0">
                <a:solidFill>
                  <a:srgbClr val="002060"/>
                </a:solidFill>
              </a:rPr>
              <a:t>Variance to Ledger  </a:t>
            </a:r>
            <a:r>
              <a:rPr lang="en-GB" sz="1050" b="1" dirty="0">
                <a:solidFill>
                  <a:srgbClr val="002060"/>
                </a:solidFill>
              </a:rPr>
              <a:t>£6.7m#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CD332BAB-86F8-4F6C-8F28-4681A4590492}"/>
              </a:ext>
            </a:extLst>
          </p:cNvPr>
          <p:cNvSpPr/>
          <p:nvPr/>
        </p:nvSpPr>
        <p:spPr>
          <a:xfrm>
            <a:off x="7423331" y="207866"/>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£145.403m</a:t>
            </a:r>
          </a:p>
          <a:p>
            <a:pPr algn="ctr">
              <a:spcBef>
                <a:spcPts val="50"/>
              </a:spcBef>
              <a:defRPr/>
            </a:pPr>
            <a:r>
              <a:rPr lang="en-GB" sz="1050" dirty="0">
                <a:solidFill>
                  <a:srgbClr val="002060"/>
                </a:solidFill>
              </a:rPr>
              <a:t>Variance to Ledger </a:t>
            </a:r>
            <a:r>
              <a:rPr lang="en-GB" sz="1050" b="1" dirty="0">
                <a:solidFill>
                  <a:srgbClr val="002060"/>
                </a:solidFill>
              </a:rPr>
              <a:t>£13.7m#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27" name="Oval 26">
            <a:extLst>
              <a:ext uri="{FF2B5EF4-FFF2-40B4-BE49-F238E27FC236}">
                <a16:creationId xmlns:a16="http://schemas.microsoft.com/office/drawing/2014/main" id="{FD81D948-D33E-0721-84AE-2F2413852D9D}"/>
              </a:ext>
            </a:extLst>
          </p:cNvPr>
          <p:cNvSpPr/>
          <p:nvPr/>
        </p:nvSpPr>
        <p:spPr>
          <a:xfrm>
            <a:off x="8886557" y="544067"/>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FFFF"/>
              </a:solidFill>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CDC36EC1-EDB6-72FE-2C82-DA7CFCB74EBB}"/>
              </a:ext>
            </a:extLst>
          </p:cNvPr>
          <p:cNvSpPr/>
          <p:nvPr/>
        </p:nvSpPr>
        <p:spPr>
          <a:xfrm>
            <a:off x="7020785" y="523365"/>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FFFF"/>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90BB393-1E9D-6765-F82D-D1A5F83CD924}"/>
              </a:ext>
            </a:extLst>
          </p:cNvPr>
          <p:cNvSpPr txBox="1"/>
          <p:nvPr/>
        </p:nvSpPr>
        <p:spPr>
          <a:xfrm>
            <a:off x="9829800" y="838074"/>
            <a:ext cx="1912469" cy="246221"/>
          </a:xfrm>
          <a:prstGeom prst="rect">
            <a:avLst/>
          </a:prstGeom>
          <a:noFill/>
        </p:spPr>
        <p:txBody>
          <a:bodyPr wrap="square" rtlCol="0">
            <a:spAutoFit/>
          </a:bodyPr>
          <a:lstStyle/>
          <a:p>
            <a:r>
              <a:rPr lang="en-GB" sz="1000" i="1" dirty="0">
                <a:solidFill>
                  <a:schemeClr val="bg1"/>
                </a:solidFill>
              </a:rPr>
              <a:t># includes  saving non-delivery</a:t>
            </a:r>
          </a:p>
        </p:txBody>
      </p:sp>
    </p:spTree>
    <p:extLst>
      <p:ext uri="{BB962C8B-B14F-4D97-AF65-F5344CB8AC3E}">
        <p14:creationId xmlns:p14="http://schemas.microsoft.com/office/powerpoint/2010/main" val="2988079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B3A3D-72F7-EFEF-08B3-11BD9B5CCF1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71B2C4B-2520-7FD2-C17D-498C2AE36114}"/>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CE34117B-F98F-569C-4838-2D4BE9CE7E5E}"/>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Income Insights</a:t>
            </a:r>
          </a:p>
        </p:txBody>
      </p:sp>
      <p:pic>
        <p:nvPicPr>
          <p:cNvPr id="5" name="Picture 4">
            <a:extLst>
              <a:ext uri="{FF2B5EF4-FFF2-40B4-BE49-F238E27FC236}">
                <a16:creationId xmlns:a16="http://schemas.microsoft.com/office/drawing/2014/main" id="{BB6138A0-E6BA-3C7C-C8CB-C9982B26B3E9}"/>
              </a:ext>
            </a:extLst>
          </p:cNvPr>
          <p:cNvPicPr>
            <a:picLocks noChangeAspect="1"/>
          </p:cNvPicPr>
          <p:nvPr/>
        </p:nvPicPr>
        <p:blipFill>
          <a:blip r:embed="rId2"/>
          <a:stretch>
            <a:fillRect/>
          </a:stretch>
        </p:blipFill>
        <p:spPr>
          <a:xfrm>
            <a:off x="9426803" y="158251"/>
            <a:ext cx="2596229" cy="710455"/>
          </a:xfrm>
          <a:prstGeom prst="rect">
            <a:avLst/>
          </a:prstGeom>
        </p:spPr>
      </p:pic>
      <p:sp>
        <p:nvSpPr>
          <p:cNvPr id="6" name="Rectangle: Top Corners Rounded 5">
            <a:extLst>
              <a:ext uri="{FF2B5EF4-FFF2-40B4-BE49-F238E27FC236}">
                <a16:creationId xmlns:a16="http://schemas.microsoft.com/office/drawing/2014/main" id="{4EF66B3D-8B56-D760-1AB9-6B65781C8DA1}"/>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B87D20BC-6DD7-1806-6E23-AB6AD8806E3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16D5CB55-FD78-4314-512E-38D36F999CE2}"/>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F4ABAF70-116F-0F34-1140-CC149C3B25C0}"/>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92677A27-9998-BD22-76F5-027DED3A3979}"/>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80B464FD-6CB8-2995-1530-402F794DD1CF}"/>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11" name="Table 10">
            <a:extLst>
              <a:ext uri="{FF2B5EF4-FFF2-40B4-BE49-F238E27FC236}">
                <a16:creationId xmlns:a16="http://schemas.microsoft.com/office/drawing/2014/main" id="{1D7C2386-60B4-7DBD-76E6-F2FD4F26FA14}"/>
              </a:ext>
            </a:extLst>
          </p:cNvPr>
          <p:cNvGraphicFramePr>
            <a:graphicFrameLocks noGrp="1"/>
          </p:cNvGraphicFramePr>
          <p:nvPr>
            <p:extLst>
              <p:ext uri="{D42A27DB-BD31-4B8C-83A1-F6EECF244321}">
                <p14:modId xmlns:p14="http://schemas.microsoft.com/office/powerpoint/2010/main" val="1216047446"/>
              </p:ext>
            </p:extLst>
          </p:nvPr>
        </p:nvGraphicFramePr>
        <p:xfrm>
          <a:off x="8833856" y="1226020"/>
          <a:ext cx="3258954" cy="5516880"/>
        </p:xfrm>
        <a:graphic>
          <a:graphicData uri="http://schemas.openxmlformats.org/drawingml/2006/table">
            <a:tbl>
              <a:tblPr firstRow="1" bandRow="1">
                <a:tableStyleId>{5C22544A-7EE6-4342-B048-85BDC9FD1C3A}</a:tableStyleId>
              </a:tblPr>
              <a:tblGrid>
                <a:gridCol w="3258954">
                  <a:extLst>
                    <a:ext uri="{9D8B030D-6E8A-4147-A177-3AD203B41FA5}">
                      <a16:colId xmlns:a16="http://schemas.microsoft.com/office/drawing/2014/main" val="3430755889"/>
                    </a:ext>
                  </a:extLst>
                </a:gridCol>
              </a:tblGrid>
              <a:tr h="292692">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975639">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There was an increase in income for Month 02, primarily due to an increase in rebates relating to </a:t>
                      </a:r>
                      <a:r>
                        <a:rPr lang="en-GB" sz="1400" kern="1200" dirty="0" err="1">
                          <a:solidFill>
                            <a:schemeClr val="dk1"/>
                          </a:solidFill>
                          <a:effectLst/>
                          <a:latin typeface="Arial" panose="020B0604020202020204" pitchFamily="34" charset="0"/>
                          <a:ea typeface="+mn-ea"/>
                          <a:cs typeface="Arial" panose="020B0604020202020204" pitchFamily="34" charset="0"/>
                        </a:rPr>
                        <a:t>Mounjaro</a:t>
                      </a:r>
                      <a:r>
                        <a:rPr lang="en-GB" sz="1400" kern="1200" dirty="0">
                          <a:solidFill>
                            <a:schemeClr val="dk1"/>
                          </a:solidFill>
                          <a:effectLst/>
                          <a:latin typeface="Arial" panose="020B0604020202020204" pitchFamily="34" charset="0"/>
                          <a:ea typeface="+mn-ea"/>
                          <a:cs typeface="Arial" panose="020B0604020202020204" pitchFamily="34" charset="0"/>
                        </a:rPr>
                        <a:t> along with an increase during the month in commercial R&amp;D income.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The Joint Commissioning Committee (JCC) Income as a provider reported a slight underperformance in Month 2, with summary assessed performance by area in table opposite.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Dental Contract Income underperformed in-month by £0.1m.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pic>
        <p:nvPicPr>
          <p:cNvPr id="26" name="Picture 25">
            <a:extLst>
              <a:ext uri="{FF2B5EF4-FFF2-40B4-BE49-F238E27FC236}">
                <a16:creationId xmlns:a16="http://schemas.microsoft.com/office/drawing/2014/main" id="{9C2606F7-9008-EA5E-27AA-8E801B3EC937}"/>
              </a:ext>
            </a:extLst>
          </p:cNvPr>
          <p:cNvPicPr>
            <a:picLocks noChangeAspect="1"/>
          </p:cNvPicPr>
          <p:nvPr/>
        </p:nvPicPr>
        <p:blipFill>
          <a:blip r:embed="rId6"/>
          <a:stretch>
            <a:fillRect/>
          </a:stretch>
        </p:blipFill>
        <p:spPr>
          <a:xfrm>
            <a:off x="6116636" y="1226020"/>
            <a:ext cx="2566283" cy="4088930"/>
          </a:xfrm>
          <a:prstGeom prst="rect">
            <a:avLst/>
          </a:prstGeom>
        </p:spPr>
      </p:pic>
      <p:pic>
        <p:nvPicPr>
          <p:cNvPr id="28" name="Picture 27">
            <a:extLst>
              <a:ext uri="{FF2B5EF4-FFF2-40B4-BE49-F238E27FC236}">
                <a16:creationId xmlns:a16="http://schemas.microsoft.com/office/drawing/2014/main" id="{0B650590-A70B-CF5F-AA23-945723BFA12B}"/>
              </a:ext>
            </a:extLst>
          </p:cNvPr>
          <p:cNvPicPr>
            <a:picLocks noChangeAspect="1"/>
          </p:cNvPicPr>
          <p:nvPr/>
        </p:nvPicPr>
        <p:blipFill>
          <a:blip r:embed="rId7"/>
          <a:stretch>
            <a:fillRect/>
          </a:stretch>
        </p:blipFill>
        <p:spPr>
          <a:xfrm>
            <a:off x="99190" y="1226020"/>
            <a:ext cx="5856615" cy="3754287"/>
          </a:xfrm>
          <a:prstGeom prst="rect">
            <a:avLst/>
          </a:prstGeom>
        </p:spPr>
      </p:pic>
      <p:pic>
        <p:nvPicPr>
          <p:cNvPr id="35" name="Picture 34">
            <a:extLst>
              <a:ext uri="{FF2B5EF4-FFF2-40B4-BE49-F238E27FC236}">
                <a16:creationId xmlns:a16="http://schemas.microsoft.com/office/drawing/2014/main" id="{CDBD29CE-36CD-343D-06E4-106FDD077903}"/>
              </a:ext>
            </a:extLst>
          </p:cNvPr>
          <p:cNvPicPr>
            <a:picLocks noChangeAspect="1"/>
          </p:cNvPicPr>
          <p:nvPr/>
        </p:nvPicPr>
        <p:blipFill>
          <a:blip r:embed="rId8"/>
          <a:stretch>
            <a:fillRect/>
          </a:stretch>
        </p:blipFill>
        <p:spPr>
          <a:xfrm>
            <a:off x="99189" y="5118191"/>
            <a:ext cx="5856615" cy="1543050"/>
          </a:xfrm>
          <a:prstGeom prst="rect">
            <a:avLst/>
          </a:prstGeom>
        </p:spPr>
      </p:pic>
      <p:sp>
        <p:nvSpPr>
          <p:cNvPr id="7" name="Rectangle 6">
            <a:extLst>
              <a:ext uri="{FF2B5EF4-FFF2-40B4-BE49-F238E27FC236}">
                <a16:creationId xmlns:a16="http://schemas.microsoft.com/office/drawing/2014/main" id="{89AB669D-09A6-22A1-0F71-30084C1A8EAE}"/>
              </a:ext>
            </a:extLst>
          </p:cNvPr>
          <p:cNvSpPr/>
          <p:nvPr/>
        </p:nvSpPr>
        <p:spPr>
          <a:xfrm>
            <a:off x="7524226" y="189564"/>
            <a:ext cx="1881714"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£55.196m</a:t>
            </a:r>
          </a:p>
          <a:p>
            <a:pPr algn="ctr">
              <a:spcBef>
                <a:spcPts val="50"/>
              </a:spcBef>
              <a:defRPr/>
            </a:pPr>
            <a:r>
              <a:rPr lang="en-GB" sz="1050" dirty="0">
                <a:solidFill>
                  <a:srgbClr val="002060"/>
                </a:solidFill>
              </a:rPr>
              <a:t>Variance to Ledger </a:t>
            </a:r>
            <a:r>
              <a:rPr lang="en-GB" sz="1050" b="1" dirty="0">
                <a:solidFill>
                  <a:srgbClr val="002060"/>
                </a:solidFill>
              </a:rPr>
              <a:t>£1.3m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10" name="Rectangle 9">
            <a:extLst>
              <a:ext uri="{FF2B5EF4-FFF2-40B4-BE49-F238E27FC236}">
                <a16:creationId xmlns:a16="http://schemas.microsoft.com/office/drawing/2014/main" id="{65E62CFE-F555-7A82-75E2-CF5D551F5DC3}"/>
              </a:ext>
            </a:extLst>
          </p:cNvPr>
          <p:cNvSpPr/>
          <p:nvPr/>
        </p:nvSpPr>
        <p:spPr>
          <a:xfrm>
            <a:off x="5524666" y="189564"/>
            <a:ext cx="1881714"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£28.324m</a:t>
            </a:r>
          </a:p>
          <a:p>
            <a:pPr algn="ctr">
              <a:spcBef>
                <a:spcPts val="50"/>
              </a:spcBef>
              <a:defRPr/>
            </a:pPr>
            <a:r>
              <a:rPr lang="en-GB" sz="1050" dirty="0">
                <a:solidFill>
                  <a:srgbClr val="002060"/>
                </a:solidFill>
              </a:rPr>
              <a:t>Variance to Ledger </a:t>
            </a:r>
            <a:r>
              <a:rPr lang="en-GB" sz="1050" b="1" dirty="0">
                <a:solidFill>
                  <a:srgbClr val="002060"/>
                </a:solidFill>
              </a:rPr>
              <a:t>£0.066m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Oval 13">
            <a:extLst>
              <a:ext uri="{FF2B5EF4-FFF2-40B4-BE49-F238E27FC236}">
                <a16:creationId xmlns:a16="http://schemas.microsoft.com/office/drawing/2014/main" id="{2AEB05D8-1894-30EA-F741-793D67A0227C}"/>
              </a:ext>
            </a:extLst>
          </p:cNvPr>
          <p:cNvSpPr/>
          <p:nvPr/>
        </p:nvSpPr>
        <p:spPr>
          <a:xfrm>
            <a:off x="7168019" y="512315"/>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5" name="Oval 14">
            <a:extLst>
              <a:ext uri="{FF2B5EF4-FFF2-40B4-BE49-F238E27FC236}">
                <a16:creationId xmlns:a16="http://schemas.microsoft.com/office/drawing/2014/main" id="{2844842E-FABE-0E73-F197-5306878BD69D}"/>
              </a:ext>
            </a:extLst>
          </p:cNvPr>
          <p:cNvSpPr/>
          <p:nvPr/>
        </p:nvSpPr>
        <p:spPr>
          <a:xfrm>
            <a:off x="9097851" y="461071"/>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4550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86051-7CC3-A6ED-24CD-B96238FC412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044B03E-BEEF-BC5A-BCB0-85B60A4C4962}"/>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35F6B3E7-C7C1-DE87-8210-B5D5ACB4E190}"/>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CHC Insights</a:t>
            </a:r>
          </a:p>
        </p:txBody>
      </p:sp>
      <p:pic>
        <p:nvPicPr>
          <p:cNvPr id="5" name="Picture 4">
            <a:extLst>
              <a:ext uri="{FF2B5EF4-FFF2-40B4-BE49-F238E27FC236}">
                <a16:creationId xmlns:a16="http://schemas.microsoft.com/office/drawing/2014/main" id="{9F2C115B-A31B-7374-985A-1BF490DB20B1}"/>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A279ECE7-3BB3-C7F2-B751-D35A78E7DA9E}"/>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65673ECC-9620-396C-CF90-877704F8F07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E93C5B4D-4C1E-4BC9-3E3E-BDC2620046C0}"/>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EB59131C-B36A-89EC-B3C3-A68ECD29673A}"/>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741D1019-F2D3-A0F8-D293-26824071F795}"/>
              </a:ext>
            </a:extLst>
          </p:cNvPr>
          <p:cNvGraphicFramePr>
            <a:graphicFrameLocks noGrp="1"/>
          </p:cNvGraphicFramePr>
          <p:nvPr>
            <p:extLst>
              <p:ext uri="{D42A27DB-BD31-4B8C-83A1-F6EECF244321}">
                <p14:modId xmlns:p14="http://schemas.microsoft.com/office/powerpoint/2010/main" val="386454218"/>
              </p:ext>
            </p:extLst>
          </p:nvPr>
        </p:nvGraphicFramePr>
        <p:xfrm>
          <a:off x="4782312" y="3092734"/>
          <a:ext cx="7240720" cy="2796714"/>
        </p:xfrm>
        <a:graphic>
          <a:graphicData uri="http://schemas.openxmlformats.org/drawingml/2006/table">
            <a:tbl>
              <a:tblPr firstRow="1" bandRow="1">
                <a:tableStyleId>{5C22544A-7EE6-4342-B048-85BDC9FD1C3A}</a:tableStyleId>
              </a:tblPr>
              <a:tblGrid>
                <a:gridCol w="7240720">
                  <a:extLst>
                    <a:ext uri="{9D8B030D-6E8A-4147-A177-3AD203B41FA5}">
                      <a16:colId xmlns:a16="http://schemas.microsoft.com/office/drawing/2014/main" val="3430755889"/>
                    </a:ext>
                  </a:extLst>
                </a:gridCol>
              </a:tblGrid>
              <a:tr h="358314">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8711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In Month 2 CHC was overspent by £0.3m due to higher patient numbers within PCT than planned in addition to a small growth pressure in MHLD.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An analysis of actual expenditure and patient numbers for 2026/27, along with the average values from 2025/26 is provided in table below. The table also includes the Temporary Adult Mental Health Placements for transparency.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The graphs on the left reflect average expenditure in the last two financial years, compared to the in month position. MH/LD excludes the temporary placements and PCT excludes Free Nursing Care/Self Funders.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0" name="Rectangle: Top Corners Rounded 9">
            <a:hlinkClick r:id="rId5" action="ppaction://hlinksldjump"/>
            <a:extLst>
              <a:ext uri="{FF2B5EF4-FFF2-40B4-BE49-F238E27FC236}">
                <a16:creationId xmlns:a16="http://schemas.microsoft.com/office/drawing/2014/main" id="{C5A1505F-44C2-CA4F-5E0E-08208EFABDB3}"/>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51A0796A-3F5B-F917-8BA1-66B77A850240}"/>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3">
            <a:extLst>
              <a:ext uri="{FF2B5EF4-FFF2-40B4-BE49-F238E27FC236}">
                <a16:creationId xmlns:a16="http://schemas.microsoft.com/office/drawing/2014/main" id="{27FF85E1-8EBB-4C95-A5FF-454F34FAFA14}"/>
              </a:ext>
            </a:extLst>
          </p:cNvPr>
          <p:cNvSpPr/>
          <p:nvPr/>
        </p:nvSpPr>
        <p:spPr>
          <a:xfrm>
            <a:off x="5544850" y="167295"/>
            <a:ext cx="1739540"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£7.879m</a:t>
            </a:r>
          </a:p>
          <a:p>
            <a:pPr algn="ctr">
              <a:defRPr/>
            </a:pPr>
            <a:r>
              <a:rPr lang="en-GB" sz="1050" dirty="0">
                <a:solidFill>
                  <a:srgbClr val="002060"/>
                </a:solidFill>
              </a:rPr>
              <a:t>Variance to Ledger </a:t>
            </a:r>
            <a:r>
              <a:rPr lang="en-GB" sz="1050" b="1" dirty="0">
                <a:solidFill>
                  <a:srgbClr val="002060"/>
                </a:solidFill>
              </a:rPr>
              <a:t>£0.38m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D5F0C7ED-1945-DEEE-9E5A-758443832D2E}"/>
              </a:ext>
            </a:extLst>
          </p:cNvPr>
          <p:cNvSpPr/>
          <p:nvPr/>
        </p:nvSpPr>
        <p:spPr>
          <a:xfrm>
            <a:off x="7430646" y="167295"/>
            <a:ext cx="1772593"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£15.170m</a:t>
            </a:r>
          </a:p>
          <a:p>
            <a:pPr marR="0" lvl="0" indent="0" algn="ctr" fontAlgn="auto">
              <a:lnSpc>
                <a:spcPct val="100000"/>
              </a:lnSpc>
              <a:spcAft>
                <a:spcPts val="0"/>
              </a:spcAft>
              <a:buClrTx/>
              <a:buSzTx/>
              <a:buFontTx/>
              <a:buNone/>
              <a:tabLst/>
              <a:defRPr/>
            </a:pPr>
            <a:r>
              <a:rPr lang="en-GB" sz="1050" dirty="0">
                <a:solidFill>
                  <a:srgbClr val="002060"/>
                </a:solidFill>
              </a:rPr>
              <a:t>Variance to Ledger </a:t>
            </a:r>
            <a:r>
              <a:rPr lang="en-GB" sz="1050" b="1" dirty="0">
                <a:solidFill>
                  <a:srgbClr val="002060"/>
                </a:solidFill>
              </a:rPr>
              <a:t>£0.29m </a:t>
            </a:r>
          </a:p>
        </p:txBody>
      </p:sp>
      <p:sp>
        <p:nvSpPr>
          <p:cNvPr id="15" name="Oval 14">
            <a:extLst>
              <a:ext uri="{FF2B5EF4-FFF2-40B4-BE49-F238E27FC236}">
                <a16:creationId xmlns:a16="http://schemas.microsoft.com/office/drawing/2014/main" id="{2BD40ECE-D853-3392-6A58-5BA0529858C6}"/>
              </a:ext>
            </a:extLst>
          </p:cNvPr>
          <p:cNvSpPr/>
          <p:nvPr/>
        </p:nvSpPr>
        <p:spPr>
          <a:xfrm>
            <a:off x="6946284" y="485212"/>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5" name="Oval 24">
            <a:extLst>
              <a:ext uri="{FF2B5EF4-FFF2-40B4-BE49-F238E27FC236}">
                <a16:creationId xmlns:a16="http://schemas.microsoft.com/office/drawing/2014/main" id="{06607643-30AB-AD6B-7C19-315058EB8A70}"/>
              </a:ext>
            </a:extLst>
          </p:cNvPr>
          <p:cNvSpPr/>
          <p:nvPr/>
        </p:nvSpPr>
        <p:spPr>
          <a:xfrm>
            <a:off x="8885270" y="461071"/>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17" name="Picture 16">
            <a:extLst>
              <a:ext uri="{FF2B5EF4-FFF2-40B4-BE49-F238E27FC236}">
                <a16:creationId xmlns:a16="http://schemas.microsoft.com/office/drawing/2014/main" id="{B477CBEE-3426-E559-128C-6A7A42BBECA7}"/>
              </a:ext>
            </a:extLst>
          </p:cNvPr>
          <p:cNvPicPr>
            <a:picLocks noChangeAspect="1"/>
          </p:cNvPicPr>
          <p:nvPr/>
        </p:nvPicPr>
        <p:blipFill>
          <a:blip r:embed="rId6"/>
          <a:stretch>
            <a:fillRect/>
          </a:stretch>
        </p:blipFill>
        <p:spPr>
          <a:xfrm>
            <a:off x="254131" y="1226020"/>
            <a:ext cx="4377390" cy="2620102"/>
          </a:xfrm>
          <a:prstGeom prst="rect">
            <a:avLst/>
          </a:prstGeom>
        </p:spPr>
      </p:pic>
      <p:pic>
        <p:nvPicPr>
          <p:cNvPr id="19" name="Picture 18">
            <a:extLst>
              <a:ext uri="{FF2B5EF4-FFF2-40B4-BE49-F238E27FC236}">
                <a16:creationId xmlns:a16="http://schemas.microsoft.com/office/drawing/2014/main" id="{8BE3DEA6-AD11-63A4-CF96-AD6015A07DEC}"/>
              </a:ext>
            </a:extLst>
          </p:cNvPr>
          <p:cNvPicPr>
            <a:picLocks noChangeAspect="1"/>
          </p:cNvPicPr>
          <p:nvPr/>
        </p:nvPicPr>
        <p:blipFill>
          <a:blip r:embed="rId7"/>
          <a:stretch>
            <a:fillRect/>
          </a:stretch>
        </p:blipFill>
        <p:spPr>
          <a:xfrm>
            <a:off x="254130" y="3946734"/>
            <a:ext cx="4377389" cy="2512137"/>
          </a:xfrm>
          <a:prstGeom prst="rect">
            <a:avLst/>
          </a:prstGeom>
        </p:spPr>
      </p:pic>
      <p:pic>
        <p:nvPicPr>
          <p:cNvPr id="18" name="Picture 17">
            <a:extLst>
              <a:ext uri="{FF2B5EF4-FFF2-40B4-BE49-F238E27FC236}">
                <a16:creationId xmlns:a16="http://schemas.microsoft.com/office/drawing/2014/main" id="{B0271EE4-BBE0-4E70-D939-3978E561A6FA}"/>
              </a:ext>
            </a:extLst>
          </p:cNvPr>
          <p:cNvPicPr>
            <a:picLocks noChangeAspect="1"/>
          </p:cNvPicPr>
          <p:nvPr/>
        </p:nvPicPr>
        <p:blipFill>
          <a:blip r:embed="rId8"/>
          <a:stretch>
            <a:fillRect/>
          </a:stretch>
        </p:blipFill>
        <p:spPr>
          <a:xfrm>
            <a:off x="4851267" y="1269976"/>
            <a:ext cx="7240720" cy="1543050"/>
          </a:xfrm>
          <a:prstGeom prst="rect">
            <a:avLst/>
          </a:prstGeom>
        </p:spPr>
      </p:pic>
    </p:spTree>
    <p:extLst>
      <p:ext uri="{BB962C8B-B14F-4D97-AF65-F5344CB8AC3E}">
        <p14:creationId xmlns:p14="http://schemas.microsoft.com/office/powerpoint/2010/main" val="2286566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0FEC5-265C-0B22-1C92-906C81BF0AA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08A96A5-CB03-69E0-801C-442AA30300DF}"/>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CFEE5DB7-79EC-3F3A-4208-4573C0970C3A}"/>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LTA Performance Insight</a:t>
            </a:r>
          </a:p>
        </p:txBody>
      </p:sp>
      <p:pic>
        <p:nvPicPr>
          <p:cNvPr id="5" name="Picture 4">
            <a:extLst>
              <a:ext uri="{FF2B5EF4-FFF2-40B4-BE49-F238E27FC236}">
                <a16:creationId xmlns:a16="http://schemas.microsoft.com/office/drawing/2014/main" id="{9A2FD95A-E75D-11C5-1362-676C99D8B549}"/>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E87F27C1-81AA-B08F-BA22-1FA87C505F8B}"/>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1941D3EB-60EC-3751-6DB5-F4F53B4ACBE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DDF5AABA-160B-C0B1-802C-A35400F44A68}"/>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65E4A174-38D5-7EDA-847C-70F46256BACB}"/>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9328CC06-95C3-3645-99EF-C9E8A4E170E8}"/>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90754172-2025-6CE9-6696-46B9D2A7FEB9}"/>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3">
            <a:extLst>
              <a:ext uri="{FF2B5EF4-FFF2-40B4-BE49-F238E27FC236}">
                <a16:creationId xmlns:a16="http://schemas.microsoft.com/office/drawing/2014/main" id="{EA856BBF-A5AF-AD41-EB25-789C7332B162}"/>
              </a:ext>
            </a:extLst>
          </p:cNvPr>
          <p:cNvSpPr/>
          <p:nvPr/>
        </p:nvSpPr>
        <p:spPr>
          <a:xfrm>
            <a:off x="5544850" y="167295"/>
            <a:ext cx="1739540"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In-Moth Actual</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E16BCDA3-3FF4-8193-E9B6-E6BFD8C76F3C}"/>
              </a:ext>
            </a:extLst>
          </p:cNvPr>
          <p:cNvSpPr/>
          <p:nvPr/>
        </p:nvSpPr>
        <p:spPr>
          <a:xfrm>
            <a:off x="7430646" y="167295"/>
            <a:ext cx="1772593"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YTD Actual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ptos" panose="02110004020202020204"/>
                <a:ea typeface="+mn-ea"/>
                <a:cs typeface="+mn-cs"/>
              </a:rPr>
              <a:t> </a:t>
            </a:r>
          </a:p>
        </p:txBody>
      </p:sp>
      <p:sp>
        <p:nvSpPr>
          <p:cNvPr id="18" name="TextBox 17">
            <a:extLst>
              <a:ext uri="{FF2B5EF4-FFF2-40B4-BE49-F238E27FC236}">
                <a16:creationId xmlns:a16="http://schemas.microsoft.com/office/drawing/2014/main" id="{29076F45-2B43-3689-CAE4-43E185CF1D0E}"/>
              </a:ext>
            </a:extLst>
          </p:cNvPr>
          <p:cNvSpPr txBox="1"/>
          <p:nvPr/>
        </p:nvSpPr>
        <p:spPr>
          <a:xfrm>
            <a:off x="177270" y="1290153"/>
            <a:ext cx="11604774" cy="369332"/>
          </a:xfrm>
          <a:prstGeom prst="rect">
            <a:avLst/>
          </a:prstGeom>
          <a:noFill/>
        </p:spPr>
        <p:txBody>
          <a:bodyPr wrap="square">
            <a:spAutoFit/>
          </a:bodyPr>
          <a:lstStyle/>
          <a:p>
            <a:r>
              <a:rPr lang="en-GB" dirty="0"/>
              <a:t>This will be reported quarterly with the first data being published in the Month 3 report.</a:t>
            </a:r>
          </a:p>
        </p:txBody>
      </p:sp>
    </p:spTree>
    <p:extLst>
      <p:ext uri="{BB962C8B-B14F-4D97-AF65-F5344CB8AC3E}">
        <p14:creationId xmlns:p14="http://schemas.microsoft.com/office/powerpoint/2010/main" val="4134246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F67CB-19BB-B467-C6EE-00FCAD77F31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EB9D3C2-D5DD-421F-9BEF-DAF1DB53418C}"/>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FC24A6D1-37F7-5C27-A0AB-A00AD99E9974}"/>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Savings Insights</a:t>
            </a:r>
          </a:p>
        </p:txBody>
      </p:sp>
      <p:pic>
        <p:nvPicPr>
          <p:cNvPr id="5" name="Picture 4">
            <a:extLst>
              <a:ext uri="{FF2B5EF4-FFF2-40B4-BE49-F238E27FC236}">
                <a16:creationId xmlns:a16="http://schemas.microsoft.com/office/drawing/2014/main" id="{AB1323CD-216B-7A56-D2EB-6A022E89D163}"/>
              </a:ext>
            </a:extLst>
          </p:cNvPr>
          <p:cNvPicPr>
            <a:picLocks noChangeAspect="1"/>
          </p:cNvPicPr>
          <p:nvPr/>
        </p:nvPicPr>
        <p:blipFill>
          <a:blip r:embed="rId3"/>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CC050FB-537F-FD99-9820-83AC9375AA29}"/>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D4623618-B84C-7966-5EEF-2DCEB5148896}"/>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BF248362-AA91-93AC-AC36-16A054F3396B}"/>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5" action="ppaction://hlinksldjump"/>
            <a:extLst>
              <a:ext uri="{FF2B5EF4-FFF2-40B4-BE49-F238E27FC236}">
                <a16:creationId xmlns:a16="http://schemas.microsoft.com/office/drawing/2014/main" id="{4C116E33-284D-DDAD-2F72-7A336E8A6C22}"/>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6" action="ppaction://hlinksldjump"/>
            <a:extLst>
              <a:ext uri="{FF2B5EF4-FFF2-40B4-BE49-F238E27FC236}">
                <a16:creationId xmlns:a16="http://schemas.microsoft.com/office/drawing/2014/main" id="{A9930EA5-61C8-1597-76AD-F35FB878760E}"/>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09882797-92A6-5218-9DDF-12E1D071CDF5}"/>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pic>
        <p:nvPicPr>
          <p:cNvPr id="15" name="Picture 14">
            <a:extLst>
              <a:ext uri="{FF2B5EF4-FFF2-40B4-BE49-F238E27FC236}">
                <a16:creationId xmlns:a16="http://schemas.microsoft.com/office/drawing/2014/main" id="{22D59D59-F3F4-040E-3C2A-40EC9F91F097}"/>
              </a:ext>
            </a:extLst>
          </p:cNvPr>
          <p:cNvPicPr>
            <a:picLocks noChangeAspect="1"/>
          </p:cNvPicPr>
          <p:nvPr/>
        </p:nvPicPr>
        <p:blipFill>
          <a:blip r:embed="rId7"/>
          <a:stretch>
            <a:fillRect/>
          </a:stretch>
        </p:blipFill>
        <p:spPr>
          <a:xfrm>
            <a:off x="137949" y="2298372"/>
            <a:ext cx="4221269" cy="4321884"/>
          </a:xfrm>
          <a:prstGeom prst="rect">
            <a:avLst/>
          </a:prstGeom>
        </p:spPr>
      </p:pic>
      <p:grpSp>
        <p:nvGrpSpPr>
          <p:cNvPr id="14" name="Group 13">
            <a:extLst>
              <a:ext uri="{FF2B5EF4-FFF2-40B4-BE49-F238E27FC236}">
                <a16:creationId xmlns:a16="http://schemas.microsoft.com/office/drawing/2014/main" id="{45532FFD-F923-88DC-567A-488FC5DB0A5A}"/>
              </a:ext>
            </a:extLst>
          </p:cNvPr>
          <p:cNvGrpSpPr>
            <a:grpSpLocks/>
          </p:cNvGrpSpPr>
          <p:nvPr/>
        </p:nvGrpSpPr>
        <p:grpSpPr>
          <a:xfrm>
            <a:off x="137949" y="1232757"/>
            <a:ext cx="11885084" cy="958264"/>
            <a:chOff x="137949" y="1255041"/>
            <a:chExt cx="11885084" cy="1282523"/>
          </a:xfrm>
        </p:grpSpPr>
        <p:sp>
          <p:nvSpPr>
            <p:cNvPr id="26" name="Rectangle 25">
              <a:extLst>
                <a:ext uri="{FF2B5EF4-FFF2-40B4-BE49-F238E27FC236}">
                  <a16:creationId xmlns:a16="http://schemas.microsoft.com/office/drawing/2014/main" id="{DC8F6BDB-2DDC-D5CC-F09B-063EFAB653CD}"/>
                </a:ext>
              </a:extLst>
            </p:cNvPr>
            <p:cNvSpPr>
              <a:spLocks/>
            </p:cNvSpPr>
            <p:nvPr/>
          </p:nvSpPr>
          <p:spPr>
            <a:xfrm>
              <a:off x="3625078" y="1283797"/>
              <a:ext cx="2700000" cy="1253767"/>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Recurrent Savings</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Target = £65m</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Green &amp; Amber =  £15.8m</a:t>
              </a:r>
            </a:p>
            <a:p>
              <a:pPr marL="0" marR="0" lvl="0" indent="0" algn="ctr" defTabSz="914400" rtl="0" eaLnBrk="1" fontAlgn="auto" latinLnBrk="0" hangingPunct="1">
                <a:lnSpc>
                  <a:spcPct val="100000"/>
                </a:lnSpc>
                <a:spcBef>
                  <a:spcPts val="50"/>
                </a:spcBef>
                <a:spcAft>
                  <a:spcPts val="0"/>
                </a:spcAft>
                <a:buClrTx/>
                <a:buSzTx/>
                <a:buFontTx/>
                <a:buNone/>
                <a:tabLst/>
                <a:defRPr/>
              </a:pPr>
              <a:r>
                <a:rPr lang="en-GB" sz="1200" dirty="0">
                  <a:solidFill>
                    <a:srgbClr val="002060"/>
                  </a:solidFill>
                  <a:latin typeface="Arial"/>
                </a:rPr>
                <a:t>24%</a:t>
              </a:r>
              <a:endParaRPr kumimoji="0" lang="en-GB" sz="1200" i="0" u="none" strike="noStrike" kern="1200" cap="none" spc="0" normalizeH="0" baseline="0" noProof="0" dirty="0">
                <a:ln>
                  <a:noFill/>
                </a:ln>
                <a:solidFill>
                  <a:srgbClr val="002060"/>
                </a:solidFill>
                <a:effectLst/>
                <a:uLnTx/>
                <a:uFillTx/>
                <a:latin typeface="Arial"/>
                <a:ea typeface="+mn-ea"/>
                <a:cs typeface="+mn-cs"/>
              </a:endParaRPr>
            </a:p>
          </p:txBody>
        </p:sp>
        <p:sp>
          <p:nvSpPr>
            <p:cNvPr id="28" name="Rectangle 27">
              <a:extLst>
                <a:ext uri="{FF2B5EF4-FFF2-40B4-BE49-F238E27FC236}">
                  <a16:creationId xmlns:a16="http://schemas.microsoft.com/office/drawing/2014/main" id="{1ABC9DD3-0E11-59BC-4056-F8614C2CD708}"/>
                </a:ext>
              </a:extLst>
            </p:cNvPr>
            <p:cNvSpPr>
              <a:spLocks/>
            </p:cNvSpPr>
            <p:nvPr/>
          </p:nvSpPr>
          <p:spPr>
            <a:xfrm>
              <a:off x="761720" y="1255041"/>
              <a:ext cx="2700000" cy="1253765"/>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In Year Savings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Target = £</a:t>
              </a:r>
              <a:r>
                <a:rPr lang="en-GB" sz="1200" dirty="0">
                  <a:solidFill>
                    <a:srgbClr val="002060"/>
                  </a:solidFill>
                  <a:latin typeface="Arial"/>
                </a:rPr>
                <a:t>65</a:t>
              </a:r>
              <a:r>
                <a:rPr kumimoji="0" lang="en-GB" sz="1200" i="0" u="none" strike="noStrike" kern="1200" cap="none" spc="0" normalizeH="0" baseline="0" noProof="0" dirty="0">
                  <a:ln>
                    <a:noFill/>
                  </a:ln>
                  <a:solidFill>
                    <a:srgbClr val="002060"/>
                  </a:solidFill>
                  <a:effectLst/>
                  <a:uLnTx/>
                  <a:uFillTx/>
                  <a:latin typeface="Arial"/>
                  <a:ea typeface="+mn-ea"/>
                  <a:cs typeface="+mn-cs"/>
                </a:rPr>
                <a:t>m</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Arial"/>
                  <a:ea typeface="+mn-ea"/>
                  <a:cs typeface="+mn-cs"/>
                </a:rPr>
                <a:t>Green &amp; Amber = £16.7m</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Arial"/>
                  <a:ea typeface="+mn-ea"/>
                  <a:cs typeface="+mn-cs"/>
                </a:rPr>
                <a:t>25%</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2800" b="1" i="0" u="none" strike="noStrike" kern="1200" cap="none" spc="0" normalizeH="0" baseline="0" noProof="0" dirty="0">
                <a:ln>
                  <a:noFill/>
                </a:ln>
                <a:solidFill>
                  <a:srgbClr val="002060"/>
                </a:solidFill>
                <a:effectLst/>
                <a:uLnTx/>
                <a:uFillTx/>
                <a:latin typeface="Arial"/>
                <a:ea typeface="+mn-ea"/>
                <a:cs typeface="+mn-cs"/>
              </a:endParaRPr>
            </a:p>
          </p:txBody>
        </p:sp>
        <p:sp>
          <p:nvSpPr>
            <p:cNvPr id="29" name="Rectangle 28">
              <a:extLst>
                <a:ext uri="{FF2B5EF4-FFF2-40B4-BE49-F238E27FC236}">
                  <a16:creationId xmlns:a16="http://schemas.microsoft.com/office/drawing/2014/main" id="{7BF24E8A-327A-37E1-6D99-88E7BD12E686}"/>
                </a:ext>
              </a:extLst>
            </p:cNvPr>
            <p:cNvSpPr>
              <a:spLocks/>
            </p:cNvSpPr>
            <p:nvPr/>
          </p:nvSpPr>
          <p:spPr>
            <a:xfrm>
              <a:off x="6483054" y="1255041"/>
              <a:ext cx="2700000" cy="1253765"/>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In Month Delivery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Target = £</a:t>
              </a:r>
              <a:r>
                <a:rPr lang="en-GB" sz="1200" dirty="0">
                  <a:solidFill>
                    <a:srgbClr val="002060"/>
                  </a:solidFill>
                  <a:latin typeface="Arial"/>
                </a:rPr>
                <a:t>5.4m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Achieved = </a:t>
              </a:r>
              <a:r>
                <a:rPr lang="en-GB" sz="1200" dirty="0">
                  <a:solidFill>
                    <a:srgbClr val="002060"/>
                  </a:solidFill>
                  <a:latin typeface="Arial"/>
                </a:rPr>
                <a:t>£</a:t>
              </a:r>
              <a:r>
                <a:rPr kumimoji="0" lang="en-GB" sz="1200" i="0" u="none" strike="noStrike" kern="1200" cap="none" spc="0" normalizeH="0" baseline="0" noProof="0" dirty="0">
                  <a:ln>
                    <a:noFill/>
                  </a:ln>
                  <a:solidFill>
                    <a:srgbClr val="002060"/>
                  </a:solidFill>
                  <a:effectLst/>
                  <a:uLnTx/>
                  <a:uFillTx/>
                  <a:latin typeface="Arial"/>
                  <a:ea typeface="+mn-ea"/>
                  <a:cs typeface="+mn-cs"/>
                </a:rPr>
                <a:t>1.9m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a:rPr>
                <a:t>Gap = £3.5m</a:t>
              </a:r>
              <a:endParaRPr kumimoji="0" lang="en-GB" sz="120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p:txBody>
        </p:sp>
        <p:sp>
          <p:nvSpPr>
            <p:cNvPr id="30" name="Rectangle 29">
              <a:extLst>
                <a:ext uri="{FF2B5EF4-FFF2-40B4-BE49-F238E27FC236}">
                  <a16:creationId xmlns:a16="http://schemas.microsoft.com/office/drawing/2014/main" id="{DB1F5C3A-F0A4-4657-5E18-543C203B38BF}"/>
                </a:ext>
              </a:extLst>
            </p:cNvPr>
            <p:cNvSpPr>
              <a:spLocks/>
            </p:cNvSpPr>
            <p:nvPr/>
          </p:nvSpPr>
          <p:spPr>
            <a:xfrm>
              <a:off x="9323033" y="1273283"/>
              <a:ext cx="2700000" cy="1253765"/>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YTD Delivery</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a:rPr>
                <a:t>Target = £10.8m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Achieved = £2.9m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a:rPr>
                <a:t>Gap = 7.9m</a:t>
              </a:r>
              <a:endParaRPr kumimoji="0" lang="en-GB" sz="1200" i="0" u="none" strike="noStrike" kern="1200" cap="none" spc="0" normalizeH="0" baseline="0" noProof="0" dirty="0">
                <a:ln>
                  <a:noFill/>
                </a:ln>
                <a:solidFill>
                  <a:srgbClr val="002060"/>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4CB39D70-1FC7-4BE1-F95A-464A1435D784}"/>
                </a:ext>
              </a:extLst>
            </p:cNvPr>
            <p:cNvSpPr>
              <a:spLocks/>
            </p:cNvSpPr>
            <p:nvPr/>
          </p:nvSpPr>
          <p:spPr>
            <a:xfrm>
              <a:off x="137949" y="1255042"/>
              <a:ext cx="468487" cy="1253765"/>
            </a:xfrm>
            <a:prstGeom prst="rect">
              <a:avLst/>
            </a:prstGeom>
            <a:solidFill>
              <a:srgbClr val="3A4972"/>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vert="vert270" lIns="18000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Arial"/>
                  <a:ea typeface="+mn-ea"/>
                  <a:cs typeface="+mn-cs"/>
                </a:rPr>
                <a:t>Savings</a:t>
              </a:r>
              <a:br>
                <a:rPr kumimoji="0" lang="en-GB" sz="1400" b="1" i="0" u="none" strike="noStrike" kern="1200" cap="none" spc="0" normalizeH="0" baseline="0" noProof="0" dirty="0">
                  <a:ln>
                    <a:noFill/>
                  </a:ln>
                  <a:solidFill>
                    <a:srgbClr val="002060"/>
                  </a:solidFill>
                  <a:effectLst/>
                  <a:uLnTx/>
                  <a:uFillTx/>
                  <a:latin typeface="Arial"/>
                  <a:ea typeface="+mn-ea"/>
                  <a:cs typeface="+mn-cs"/>
                </a:rPr>
              </a:br>
              <a:br>
                <a:rPr kumimoji="0" lang="en-GB" sz="1400" b="1" i="0" u="none" strike="noStrike" kern="1200" cap="none" spc="0" normalizeH="0" baseline="0" noProof="0" dirty="0">
                  <a:ln>
                    <a:noFill/>
                  </a:ln>
                  <a:solidFill>
                    <a:srgbClr val="002060"/>
                  </a:solidFill>
                  <a:effectLst/>
                  <a:uLnTx/>
                  <a:uFillTx/>
                  <a:latin typeface="Arial"/>
                  <a:ea typeface="+mn-ea"/>
                  <a:cs typeface="+mn-cs"/>
                </a:rPr>
              </a:br>
              <a:endParaRPr kumimoji="0" lang="en-GB" sz="1400" b="1" i="0" u="none" strike="noStrike" kern="1200" cap="none" spc="0" normalizeH="0" baseline="0" noProof="0" dirty="0">
                <a:ln>
                  <a:noFill/>
                </a:ln>
                <a:solidFill>
                  <a:srgbClr val="002060"/>
                </a:solidFill>
                <a:effectLst/>
                <a:uLnTx/>
                <a:uFillTx/>
                <a:latin typeface="Arial"/>
                <a:ea typeface="+mn-ea"/>
                <a:cs typeface="+mn-cs"/>
              </a:endParaRPr>
            </a:p>
          </p:txBody>
        </p:sp>
      </p:grpSp>
      <p:pic>
        <p:nvPicPr>
          <p:cNvPr id="17" name="Picture 16">
            <a:extLst>
              <a:ext uri="{FF2B5EF4-FFF2-40B4-BE49-F238E27FC236}">
                <a16:creationId xmlns:a16="http://schemas.microsoft.com/office/drawing/2014/main" id="{5308B3C3-7EB5-DE44-3414-D7B81EBB18EE}"/>
              </a:ext>
            </a:extLst>
          </p:cNvPr>
          <p:cNvPicPr>
            <a:picLocks noChangeAspect="1"/>
          </p:cNvPicPr>
          <p:nvPr/>
        </p:nvPicPr>
        <p:blipFill>
          <a:blip r:embed="rId8"/>
          <a:stretch>
            <a:fillRect/>
          </a:stretch>
        </p:blipFill>
        <p:spPr>
          <a:xfrm>
            <a:off x="4416559" y="2264049"/>
            <a:ext cx="7490623" cy="4356207"/>
          </a:xfrm>
          <a:prstGeom prst="rect">
            <a:avLst/>
          </a:prstGeom>
        </p:spPr>
      </p:pic>
    </p:spTree>
    <p:extLst>
      <p:ext uri="{BB962C8B-B14F-4D97-AF65-F5344CB8AC3E}">
        <p14:creationId xmlns:p14="http://schemas.microsoft.com/office/powerpoint/2010/main" val="4292487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5A2B4817-F1AC-45D1-94B7-73128E608DCB}"/>
</file>

<file path=customXml/itemProps2.xml><?xml version="1.0" encoding="utf-8"?>
<ds:datastoreItem xmlns:ds="http://schemas.openxmlformats.org/officeDocument/2006/customXml" ds:itemID="{E14D0A3D-0B74-4C3A-BDA1-2DD532E05E09}">
  <ds:schemaRefs>
    <ds:schemaRef ds:uri="http://schemas.microsoft.com/sharepoint/v3/contenttype/forms"/>
  </ds:schemaRefs>
</ds:datastoreItem>
</file>

<file path=customXml/itemProps3.xml><?xml version="1.0" encoding="utf-8"?>
<ds:datastoreItem xmlns:ds="http://schemas.openxmlformats.org/officeDocument/2006/customXml" ds:itemID="{D76985C5-7766-456D-A8E0-D7F1409C6EDF}">
  <ds:schemaRefs>
    <ds:schemaRef ds:uri="http://purl.org/dc/elements/1.1/"/>
    <ds:schemaRef ds:uri="http://purl.org/dc/dcmitype/"/>
    <ds:schemaRef ds:uri="http://schemas.microsoft.com/office/2006/documentManagement/types"/>
    <ds:schemaRef ds:uri="http://purl.org/dc/terms/"/>
    <ds:schemaRef ds:uri="http://schemas.microsoft.com/office/2006/metadata/properties"/>
    <ds:schemaRef ds:uri="http://schemas.openxmlformats.org/package/2006/metadata/core-properties"/>
    <ds:schemaRef ds:uri="http://schemas.microsoft.com/office/infopath/2007/PartnerControls"/>
    <ds:schemaRef ds:uri="44db3db7-1523-4826-83fd-741d9b44169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1562</TotalTime>
  <Words>1426</Words>
  <Application>Microsoft Office PowerPoint</Application>
  <PresentationFormat>Widescreen</PresentationFormat>
  <Paragraphs>269</Paragraphs>
  <Slides>19</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Aptos</vt:lpstr>
      <vt:lpstr>Aptos Display</vt:lpstr>
      <vt:lpstr>Arial</vt:lpstr>
      <vt:lpstr>Arial Black</vt:lpstr>
      <vt:lpstr>Calibri</vt:lpstr>
      <vt:lpstr>Office Theme</vt:lpstr>
      <vt:lpstr>DARK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Crystal Davies (Swansea Bay UHB - Finance)</dc:creator>
  <cp:lastModifiedBy>Crystal Davies (Swansea Bay UHB - Finance)</cp:lastModifiedBy>
  <cp:revision>17</cp:revision>
  <dcterms:created xsi:type="dcterms:W3CDTF">2026-06-11T11:30:44Z</dcterms:created>
  <dcterms:modified xsi:type="dcterms:W3CDTF">2026-06-16T15:59:16Z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