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6" r:id="rId4"/>
    <p:sldMasterId id="2147483739" r:id="rId5"/>
    <p:sldMasterId id="2147483748" r:id="rId6"/>
    <p:sldMasterId id="2147483751" r:id="rId7"/>
    <p:sldMasterId id="2147483760" r:id="rId8"/>
  </p:sldMasterIdLst>
  <p:notesMasterIdLst>
    <p:notesMasterId r:id="rId33"/>
  </p:notesMasterIdLst>
  <p:handoutMasterIdLst>
    <p:handoutMasterId r:id="rId34"/>
  </p:handoutMasterIdLst>
  <p:sldIdLst>
    <p:sldId id="309" r:id="rId9"/>
    <p:sldId id="318" r:id="rId10"/>
    <p:sldId id="508" r:id="rId11"/>
    <p:sldId id="509" r:id="rId12"/>
    <p:sldId id="510" r:id="rId13"/>
    <p:sldId id="511" r:id="rId14"/>
    <p:sldId id="2147482413" r:id="rId15"/>
    <p:sldId id="512" r:id="rId16"/>
    <p:sldId id="2147482425" r:id="rId17"/>
    <p:sldId id="2147482438" r:id="rId18"/>
    <p:sldId id="2147482436" r:id="rId19"/>
    <p:sldId id="2147482432" r:id="rId20"/>
    <p:sldId id="2147482433" r:id="rId21"/>
    <p:sldId id="2147482434" r:id="rId22"/>
    <p:sldId id="2147482414" r:id="rId23"/>
    <p:sldId id="2147482431" r:id="rId24"/>
    <p:sldId id="507" r:id="rId25"/>
    <p:sldId id="2147482415" r:id="rId26"/>
    <p:sldId id="2147482416" r:id="rId27"/>
    <p:sldId id="2147482417" r:id="rId28"/>
    <p:sldId id="2147482420" r:id="rId29"/>
    <p:sldId id="2147482419" r:id="rId30"/>
    <p:sldId id="2147482428" r:id="rId31"/>
    <p:sldId id="2147482427" r:id="rId32"/>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CE3636"/>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91D155-C0E8-4D04-A6B4-16FC80C047AB}" v="11" dt="2026-05-21T15:26:52.91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1889" autoAdjust="0"/>
  </p:normalViewPr>
  <p:slideViewPr>
    <p:cSldViewPr>
      <p:cViewPr>
        <p:scale>
          <a:sx n="50" d="100"/>
          <a:sy n="50" d="100"/>
        </p:scale>
        <p:origin x="-792" y="264"/>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6/11/relationships/changesInfo" Target="changesInfos/changesInfo1.xml"/><Relationship Id="rId21" Type="http://schemas.openxmlformats.org/officeDocument/2006/relationships/slide" Target="slides/slide13.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ys Richards (Swansea Bay UHB - Corporate Governance)" userId="6993b18c-4e89-4466-935e-d98e2435f822" providerId="ADAL" clId="{588B0248-A993-4463-96CB-489872D84EAF}"/>
    <pc:docChg chg="custSel modSld">
      <pc:chgData name="Carys Richards (Swansea Bay UHB - Corporate Governance)" userId="6993b18c-4e89-4466-935e-d98e2435f822" providerId="ADAL" clId="{588B0248-A993-4463-96CB-489872D84EAF}" dt="2026-05-21T15:28:06.947" v="281" actId="313"/>
      <pc:docMkLst>
        <pc:docMk/>
      </pc:docMkLst>
      <pc:sldChg chg="modSp mod">
        <pc:chgData name="Carys Richards (Swansea Bay UHB - Corporate Governance)" userId="6993b18c-4e89-4466-935e-d98e2435f822" providerId="ADAL" clId="{588B0248-A993-4463-96CB-489872D84EAF}" dt="2026-05-21T15:26:15.239" v="271" actId="13926"/>
        <pc:sldMkLst>
          <pc:docMk/>
          <pc:sldMk cId="1580925916" sldId="512"/>
        </pc:sldMkLst>
        <pc:graphicFrameChg chg="mod modGraphic">
          <ac:chgData name="Carys Richards (Swansea Bay UHB - Corporate Governance)" userId="6993b18c-4e89-4466-935e-d98e2435f822" providerId="ADAL" clId="{588B0248-A993-4463-96CB-489872D84EAF}" dt="2026-05-21T15:26:15.239" v="271" actId="13926"/>
          <ac:graphicFrameMkLst>
            <pc:docMk/>
            <pc:sldMk cId="1580925916" sldId="512"/>
            <ac:graphicFrameMk id="3" creationId="{1DBB051B-E1AF-7B54-280A-1DD2B6D0D605}"/>
          </ac:graphicFrameMkLst>
        </pc:graphicFrameChg>
      </pc:sldChg>
      <pc:sldChg chg="modSp mod">
        <pc:chgData name="Carys Richards (Swansea Bay UHB - Corporate Governance)" userId="6993b18c-4e89-4466-935e-d98e2435f822" providerId="ADAL" clId="{588B0248-A993-4463-96CB-489872D84EAF}" dt="2026-05-21T15:27:43.619" v="277" actId="313"/>
        <pc:sldMkLst>
          <pc:docMk/>
          <pc:sldMk cId="1288963442" sldId="2147482413"/>
        </pc:sldMkLst>
        <pc:spChg chg="mod">
          <ac:chgData name="Carys Richards (Swansea Bay UHB - Corporate Governance)" userId="6993b18c-4e89-4466-935e-d98e2435f822" providerId="ADAL" clId="{588B0248-A993-4463-96CB-489872D84EAF}" dt="2026-05-21T15:19:03.166" v="47" actId="20577"/>
          <ac:spMkLst>
            <pc:docMk/>
            <pc:sldMk cId="1288963442" sldId="2147482413"/>
            <ac:spMk id="94" creationId="{0E534073-AEF3-B7D6-FE5F-AA170BF6426D}"/>
          </ac:spMkLst>
        </pc:spChg>
        <pc:spChg chg="mod">
          <ac:chgData name="Carys Richards (Swansea Bay UHB - Corporate Governance)" userId="6993b18c-4e89-4466-935e-d98e2435f822" providerId="ADAL" clId="{588B0248-A993-4463-96CB-489872D84EAF}" dt="2026-05-21T15:18:27.516" v="11" actId="20577"/>
          <ac:spMkLst>
            <pc:docMk/>
            <pc:sldMk cId="1288963442" sldId="2147482413"/>
            <ac:spMk id="98" creationId="{48CBD9AB-31F9-1662-083E-07EBD2A1596C}"/>
          </ac:spMkLst>
        </pc:spChg>
        <pc:spChg chg="mod">
          <ac:chgData name="Carys Richards (Swansea Bay UHB - Corporate Governance)" userId="6993b18c-4e89-4466-935e-d98e2435f822" providerId="ADAL" clId="{588B0248-A993-4463-96CB-489872D84EAF}" dt="2026-05-21T15:19:10.497" v="48" actId="20577"/>
          <ac:spMkLst>
            <pc:docMk/>
            <pc:sldMk cId="1288963442" sldId="2147482413"/>
            <ac:spMk id="109" creationId="{C6D5EE20-82BE-7D59-8CE4-1CCA014EC588}"/>
          </ac:spMkLst>
        </pc:spChg>
        <pc:spChg chg="mod">
          <ac:chgData name="Carys Richards (Swansea Bay UHB - Corporate Governance)" userId="6993b18c-4e89-4466-935e-d98e2435f822" providerId="ADAL" clId="{588B0248-A993-4463-96CB-489872D84EAF}" dt="2026-05-21T15:27:43.619" v="277" actId="313"/>
          <ac:spMkLst>
            <pc:docMk/>
            <pc:sldMk cId="1288963442" sldId="2147482413"/>
            <ac:spMk id="197" creationId="{8C58739B-615A-6BD1-C325-6584100F9056}"/>
          </ac:spMkLst>
        </pc:spChg>
      </pc:sldChg>
      <pc:sldChg chg="modSp mod">
        <pc:chgData name="Carys Richards (Swansea Bay UHB - Corporate Governance)" userId="6993b18c-4e89-4466-935e-d98e2435f822" providerId="ADAL" clId="{588B0248-A993-4463-96CB-489872D84EAF}" dt="2026-05-21T15:28:04.775" v="280" actId="313"/>
        <pc:sldMkLst>
          <pc:docMk/>
          <pc:sldMk cId="3427035976" sldId="2147482432"/>
        </pc:sldMkLst>
        <pc:graphicFrameChg chg="mod modGraphic">
          <ac:chgData name="Carys Richards (Swansea Bay UHB - Corporate Governance)" userId="6993b18c-4e89-4466-935e-d98e2435f822" providerId="ADAL" clId="{588B0248-A993-4463-96CB-489872D84EAF}" dt="2026-05-21T15:28:04.775" v="280" actId="313"/>
          <ac:graphicFrameMkLst>
            <pc:docMk/>
            <pc:sldMk cId="3427035976" sldId="2147482432"/>
            <ac:graphicFrameMk id="4" creationId="{88BE5FCC-59D3-DEAC-6B52-3886AF6725C3}"/>
          </ac:graphicFrameMkLst>
        </pc:graphicFrameChg>
      </pc:sldChg>
      <pc:sldChg chg="modSp mod">
        <pc:chgData name="Carys Richards (Swansea Bay UHB - Corporate Governance)" userId="6993b18c-4e89-4466-935e-d98e2435f822" providerId="ADAL" clId="{588B0248-A993-4463-96CB-489872D84EAF}" dt="2026-05-21T15:28:06.947" v="281" actId="313"/>
        <pc:sldMkLst>
          <pc:docMk/>
          <pc:sldMk cId="1434723919" sldId="2147482433"/>
        </pc:sldMkLst>
        <pc:graphicFrameChg chg="modGraphic">
          <ac:chgData name="Carys Richards (Swansea Bay UHB - Corporate Governance)" userId="6993b18c-4e89-4466-935e-d98e2435f822" providerId="ADAL" clId="{588B0248-A993-4463-96CB-489872D84EAF}" dt="2026-05-21T15:28:06.947" v="281" actId="313"/>
          <ac:graphicFrameMkLst>
            <pc:docMk/>
            <pc:sldMk cId="1434723919" sldId="2147482433"/>
            <ac:graphicFrameMk id="4" creationId="{56F81584-63BE-5FBD-5C36-B253B9D4529E}"/>
          </ac:graphicFrameMkLst>
        </pc:graphicFrameChg>
      </pc:sldChg>
      <pc:sldChg chg="modSp mod">
        <pc:chgData name="Carys Richards (Swansea Bay UHB - Corporate Governance)" userId="6993b18c-4e89-4466-935e-d98e2435f822" providerId="ADAL" clId="{588B0248-A993-4463-96CB-489872D84EAF}" dt="2026-05-21T15:27:46.211" v="279" actId="313"/>
        <pc:sldMkLst>
          <pc:docMk/>
          <pc:sldMk cId="2883048210" sldId="2147482436"/>
        </pc:sldMkLst>
        <pc:graphicFrameChg chg="modGraphic">
          <ac:chgData name="Carys Richards (Swansea Bay UHB - Corporate Governance)" userId="6993b18c-4e89-4466-935e-d98e2435f822" providerId="ADAL" clId="{588B0248-A993-4463-96CB-489872D84EAF}" dt="2026-05-21T15:27:46.211" v="279" actId="313"/>
          <ac:graphicFrameMkLst>
            <pc:docMk/>
            <pc:sldMk cId="2883048210" sldId="2147482436"/>
            <ac:graphicFrameMk id="4" creationId="{494858F0-AA12-DF78-5193-0E3C7123B7BB}"/>
          </ac:graphicFrameMkLst>
        </pc:graphicFrameChg>
      </pc:sldChg>
      <pc:sldChg chg="modSp mod">
        <pc:chgData name="Carys Richards (Swansea Bay UHB - Corporate Governance)" userId="6993b18c-4e89-4466-935e-d98e2435f822" providerId="ADAL" clId="{588B0248-A993-4463-96CB-489872D84EAF}" dt="2026-05-21T15:27:45.071" v="278" actId="313"/>
        <pc:sldMkLst>
          <pc:docMk/>
          <pc:sldMk cId="2538994421" sldId="2147482438"/>
        </pc:sldMkLst>
        <pc:graphicFrameChg chg="modGraphic">
          <ac:chgData name="Carys Richards (Swansea Bay UHB - Corporate Governance)" userId="6993b18c-4e89-4466-935e-d98e2435f822" providerId="ADAL" clId="{588B0248-A993-4463-96CB-489872D84EAF}" dt="2026-05-21T15:27:45.071" v="278" actId="313"/>
          <ac:graphicFrameMkLst>
            <pc:docMk/>
            <pc:sldMk cId="2538994421" sldId="2147482438"/>
            <ac:graphicFrameMk id="4" creationId="{41A468E7-EEC1-2634-3C88-12C222678F2D}"/>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21/05/2026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21/05/2026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16</a:t>
            </a:fld>
            <a:endParaRPr lang="pt-BR"/>
          </a:p>
        </p:txBody>
      </p:sp>
    </p:spTree>
    <p:extLst>
      <p:ext uri="{BB962C8B-B14F-4D97-AF65-F5344CB8AC3E}">
        <p14:creationId xmlns:p14="http://schemas.microsoft.com/office/powerpoint/2010/main" val="2454925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362598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D8C8E-CA9F-884D-063E-044A2F8C87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56944C-1069-E3D7-17D3-310C765C2D4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01E11B9F-7259-B222-C797-43A94CFC52D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38D1D2B-AF0D-C226-DCB1-F0B45D1B14E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BF7775-9D9E-4A5A-9B8B-A557529731A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02362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3107259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6084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8C0C0-7C2B-F369-3346-991FC2CD6E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437B14-4E9C-7816-2B48-286B4AE639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A3DD6B-56FF-2A90-5FC6-CC3027C5B5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8A3F115-39D3-7950-D717-74F461584D7C}"/>
              </a:ext>
            </a:extLst>
          </p:cNvPr>
          <p:cNvSpPr>
            <a:spLocks noGrp="1"/>
          </p:cNvSpPr>
          <p:nvPr>
            <p:ph type="sldNum" sz="quarter" idx="5"/>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1652987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29C5A-53D0-E7EE-D7F0-00FC3DECA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1636CE-F55F-38A3-BF30-2427F718EA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9F51C0-6931-C553-395D-0757BAC5B4C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35AC649-4FD6-BCEF-72FD-2A70893A2C7A}"/>
              </a:ext>
            </a:extLst>
          </p:cNvPr>
          <p:cNvSpPr>
            <a:spLocks noGrp="1"/>
          </p:cNvSpPr>
          <p:nvPr>
            <p:ph type="sldNum" sz="quarter" idx="5"/>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2887070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46CEF-69BE-D14F-4D8B-C9DEF49D55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1EC1D0-DFD2-2A1F-AA3B-D4F32E99E3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DDEB60-7E28-8499-8A73-13E8B7A6CA9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15888EA-8A59-0F3D-7AF9-8A82C5DBE8F4}"/>
              </a:ext>
            </a:extLst>
          </p:cNvPr>
          <p:cNvSpPr>
            <a:spLocks noGrp="1"/>
          </p:cNvSpPr>
          <p:nvPr>
            <p:ph type="sldNum" sz="quarter" idx="5"/>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1294266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9572142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14.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281659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59"/>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1025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3"/>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120285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A366A43-699A-4140-A0DD-E71824C07C2F}" type="datetimeFigureOut">
              <a:rPr lang="en-GB" smtClean="0"/>
              <a:t>21/05/2026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09DF77-824A-4462-89C9-319B4405BAEB}" type="slidenum">
              <a:rPr lang="en-GB" smtClean="0"/>
              <a:t>‹#›</a:t>
            </a:fld>
            <a:endParaRPr lang="en-GB"/>
          </a:p>
        </p:txBody>
      </p:sp>
    </p:spTree>
    <p:extLst>
      <p:ext uri="{BB962C8B-B14F-4D97-AF65-F5344CB8AC3E}">
        <p14:creationId xmlns:p14="http://schemas.microsoft.com/office/powerpoint/2010/main" val="1263721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335478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86327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396705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2157844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94445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542624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28747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2242614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a:t>Click to edit Master title style</a:t>
            </a:r>
            <a:endParaRPr lang="en-US"/>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4004377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a:t>Click to edit Master title style</a:t>
            </a:r>
            <a:endParaRPr lang="en-US"/>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318160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617976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tretch>
            <a:fillRect/>
          </a:stretch>
        </p:blipFill>
        <p:spPr>
          <a:xfrm flipH="1">
            <a:off x="9140184" y="7071681"/>
            <a:ext cx="12517882" cy="5416931"/>
          </a:xfrm>
          <a:prstGeom prst="rect">
            <a:avLst/>
          </a:prstGeom>
        </p:spPr>
      </p:pic>
    </p:spTree>
    <p:extLst>
      <p:ext uri="{BB962C8B-B14F-4D97-AF65-F5344CB8AC3E}">
        <p14:creationId xmlns:p14="http://schemas.microsoft.com/office/powerpoint/2010/main" val="1026703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spTree>
    <p:extLst>
      <p:ext uri="{BB962C8B-B14F-4D97-AF65-F5344CB8AC3E}">
        <p14:creationId xmlns:p14="http://schemas.microsoft.com/office/powerpoint/2010/main" val="2942487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spTree>
    <p:extLst>
      <p:ext uri="{BB962C8B-B14F-4D97-AF65-F5344CB8AC3E}">
        <p14:creationId xmlns:p14="http://schemas.microsoft.com/office/powerpoint/2010/main" val="203188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spTree>
    <p:extLst>
      <p:ext uri="{BB962C8B-B14F-4D97-AF65-F5344CB8AC3E}">
        <p14:creationId xmlns:p14="http://schemas.microsoft.com/office/powerpoint/2010/main" val="673180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sp>
    </p:spTree>
    <p:extLst>
      <p:ext uri="{BB962C8B-B14F-4D97-AF65-F5344CB8AC3E}">
        <p14:creationId xmlns:p14="http://schemas.microsoft.com/office/powerpoint/2010/main" val="344322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spTree>
    <p:extLst>
      <p:ext uri="{BB962C8B-B14F-4D97-AF65-F5344CB8AC3E}">
        <p14:creationId xmlns:p14="http://schemas.microsoft.com/office/powerpoint/2010/main" val="10582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FFFFFF"/>
          </a:solidFill>
          <a:ln w="21035" cap="flat">
            <a:noFill/>
            <a:prstDash val="solid"/>
            <a:miter/>
          </a:ln>
        </p:spPr>
      </p:sp>
    </p:spTree>
    <p:extLst>
      <p:ext uri="{BB962C8B-B14F-4D97-AF65-F5344CB8AC3E}">
        <p14:creationId xmlns:p14="http://schemas.microsoft.com/office/powerpoint/2010/main" val="3182541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05022"/>
      </p:ext>
    </p:extLst>
  </p:cSld>
  <p:clrMap bg1="lt1" tx1="dk1" bg2="lt2" tx2="dk2" accent1="accent1" accent2="accent2" accent3="accent3" accent4="accent4" accent5="accent5" accent6="accent6" hlink="hlink" folHlink="folHlink"/>
  <p:sldLayoutIdLst>
    <p:sldLayoutId id="2147483737" r:id="rId1"/>
    <p:sldLayoutId id="2147483738" r:id="rId2"/>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9666376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558980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9" r:id="rId3"/>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993520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98964564"/>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3DDC33-C3B3-6C0D-A89B-E9F2DF73A9EB}"/>
              </a:ext>
            </a:extLst>
          </p:cNvPr>
          <p:cNvSpPr>
            <a:spLocks noGrp="1"/>
          </p:cNvSpPr>
          <p:nvPr>
            <p:ph type="ctrTitle"/>
          </p:nvPr>
        </p:nvSpPr>
        <p:spPr>
          <a:xfrm>
            <a:off x="1137444" y="2530475"/>
            <a:ext cx="17221200" cy="1219200"/>
          </a:xfrm>
        </p:spPr>
        <p:txBody>
          <a:bodyPr/>
          <a:lstStyle/>
          <a:p>
            <a:endParaRPr lang="en-US" sz="4800" dirty="0">
              <a:latin typeface="Verdana" panose="020B0604030504040204" pitchFamily="34" charset="0"/>
              <a:ea typeface="Verdana" panose="020B0604030504040204" pitchFamily="34" charset="0"/>
            </a:endParaRPr>
          </a:p>
          <a:p>
            <a:r>
              <a:rPr lang="en-US" dirty="0">
                <a:latin typeface="Verdana" panose="020B0604030504040204" pitchFamily="34" charset="0"/>
                <a:ea typeface="Verdana" panose="020B0604030504040204" pitchFamily="34" charset="0"/>
              </a:rPr>
              <a:t>Swansea Bay University Health Board</a:t>
            </a:r>
            <a:endParaRPr lang="en-US" sz="19900" dirty="0">
              <a:latin typeface="Verdana" panose="020B0604030504040204" pitchFamily="34" charset="0"/>
              <a:ea typeface="Verdana" panose="020B0604030504040204" pitchFamily="34" charset="0"/>
            </a:endParaRPr>
          </a:p>
          <a:p>
            <a:r>
              <a:rPr lang="en-US" dirty="0">
                <a:latin typeface="Verdana" panose="020B0604030504040204" pitchFamily="34" charset="0"/>
                <a:ea typeface="Verdana" panose="020B0604030504040204" pitchFamily="34" charset="0"/>
              </a:rPr>
              <a:t>Performance &amp; Accountability Framework</a:t>
            </a:r>
            <a:endParaRPr lang="en-US" sz="19900" dirty="0">
              <a:latin typeface="Verdana" panose="020B0604030504040204" pitchFamily="34" charset="0"/>
              <a:ea typeface="Verdana" panose="020B0604030504040204" pitchFamily="34" charset="0"/>
            </a:endParaRPr>
          </a:p>
          <a:p>
            <a:endParaRPr lang="en-US"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1A468E7-EEC1-2634-3C88-12C222678F2D}"/>
              </a:ext>
            </a:extLst>
          </p:cNvPr>
          <p:cNvGraphicFramePr>
            <a:graphicFrameLocks noGrp="1"/>
          </p:cNvGraphicFramePr>
          <p:nvPr>
            <p:ph idx="1"/>
            <p:extLst>
              <p:ext uri="{D42A27DB-BD31-4B8C-83A1-F6EECF244321}">
                <p14:modId xmlns:p14="http://schemas.microsoft.com/office/powerpoint/2010/main" val="3617868495"/>
              </p:ext>
            </p:extLst>
          </p:nvPr>
        </p:nvGraphicFramePr>
        <p:xfrm>
          <a:off x="302023" y="1311275"/>
          <a:ext cx="19544571" cy="9540240"/>
        </p:xfrm>
        <a:graphic>
          <a:graphicData uri="http://schemas.openxmlformats.org/drawingml/2006/table">
            <a:tbl>
              <a:tblPr firstRow="1" bandRow="1">
                <a:tableStyleId>{5C22544A-7EE6-4342-B048-85BDC9FD1C3A}</a:tableStyleId>
              </a:tblPr>
              <a:tblGrid>
                <a:gridCol w="5907465">
                  <a:extLst>
                    <a:ext uri="{9D8B030D-6E8A-4147-A177-3AD203B41FA5}">
                      <a16:colId xmlns:a16="http://schemas.microsoft.com/office/drawing/2014/main" val="2212629316"/>
                    </a:ext>
                  </a:extLst>
                </a:gridCol>
                <a:gridCol w="1034750">
                  <a:extLst>
                    <a:ext uri="{9D8B030D-6E8A-4147-A177-3AD203B41FA5}">
                      <a16:colId xmlns:a16="http://schemas.microsoft.com/office/drawing/2014/main" val="580520419"/>
                    </a:ext>
                  </a:extLst>
                </a:gridCol>
                <a:gridCol w="1626035">
                  <a:extLst>
                    <a:ext uri="{9D8B030D-6E8A-4147-A177-3AD203B41FA5}">
                      <a16:colId xmlns:a16="http://schemas.microsoft.com/office/drawing/2014/main" val="2196170048"/>
                    </a:ext>
                  </a:extLst>
                </a:gridCol>
                <a:gridCol w="1552124">
                  <a:extLst>
                    <a:ext uri="{9D8B030D-6E8A-4147-A177-3AD203B41FA5}">
                      <a16:colId xmlns:a16="http://schemas.microsoft.com/office/drawing/2014/main" val="758645282"/>
                    </a:ext>
                  </a:extLst>
                </a:gridCol>
                <a:gridCol w="1478214">
                  <a:extLst>
                    <a:ext uri="{9D8B030D-6E8A-4147-A177-3AD203B41FA5}">
                      <a16:colId xmlns:a16="http://schemas.microsoft.com/office/drawing/2014/main" val="1371642361"/>
                    </a:ext>
                  </a:extLst>
                </a:gridCol>
                <a:gridCol w="1478214">
                  <a:extLst>
                    <a:ext uri="{9D8B030D-6E8A-4147-A177-3AD203B41FA5}">
                      <a16:colId xmlns:a16="http://schemas.microsoft.com/office/drawing/2014/main" val="2007902993"/>
                    </a:ext>
                  </a:extLst>
                </a:gridCol>
                <a:gridCol w="1626035">
                  <a:extLst>
                    <a:ext uri="{9D8B030D-6E8A-4147-A177-3AD203B41FA5}">
                      <a16:colId xmlns:a16="http://schemas.microsoft.com/office/drawing/2014/main" val="4092160916"/>
                    </a:ext>
                  </a:extLst>
                </a:gridCol>
                <a:gridCol w="1256481">
                  <a:extLst>
                    <a:ext uri="{9D8B030D-6E8A-4147-A177-3AD203B41FA5}">
                      <a16:colId xmlns:a16="http://schemas.microsoft.com/office/drawing/2014/main" val="3943159936"/>
                    </a:ext>
                  </a:extLst>
                </a:gridCol>
                <a:gridCol w="116840">
                  <a:extLst>
                    <a:ext uri="{9D8B030D-6E8A-4147-A177-3AD203B41FA5}">
                      <a16:colId xmlns:a16="http://schemas.microsoft.com/office/drawing/2014/main" val="3904864997"/>
                    </a:ext>
                  </a:extLst>
                </a:gridCol>
                <a:gridCol w="1182571">
                  <a:extLst>
                    <a:ext uri="{9D8B030D-6E8A-4147-A177-3AD203B41FA5}">
                      <a16:colId xmlns:a16="http://schemas.microsoft.com/office/drawing/2014/main" val="3123821567"/>
                    </a:ext>
                  </a:extLst>
                </a:gridCol>
                <a:gridCol w="1034750">
                  <a:extLst>
                    <a:ext uri="{9D8B030D-6E8A-4147-A177-3AD203B41FA5}">
                      <a16:colId xmlns:a16="http://schemas.microsoft.com/office/drawing/2014/main" val="3424180260"/>
                    </a:ext>
                  </a:extLst>
                </a:gridCol>
                <a:gridCol w="1251092">
                  <a:extLst>
                    <a:ext uri="{9D8B030D-6E8A-4147-A177-3AD203B41FA5}">
                      <a16:colId xmlns:a16="http://schemas.microsoft.com/office/drawing/2014/main" val="739920403"/>
                    </a:ext>
                  </a:extLst>
                </a:gridCol>
              </a:tblGrid>
              <a:tr h="1129989">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Performance Measure</a:t>
                      </a: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Board</a:t>
                      </a: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Performance &amp; Finance Committee</a:t>
                      </a: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Quality &amp; Safety Committee</a:t>
                      </a: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Workforce &amp; OD Committee</a:t>
                      </a: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Population Health Committee</a:t>
                      </a:r>
                    </a:p>
                  </a:txBody>
                  <a:tcPr>
                    <a:solidFill>
                      <a:schemeClr val="accent4">
                        <a:lumMod val="20000"/>
                        <a:lumOff val="80000"/>
                      </a:schemeClr>
                    </a:solidFill>
                  </a:tcPr>
                </a:tc>
                <a:tc>
                  <a:txBody>
                    <a:bodyPr/>
                    <a:lstStyle/>
                    <a:p>
                      <a:pPr algn="ctr"/>
                      <a:r>
                        <a:rPr lang="en-GB" sz="1800" b="1"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Digital, Data, Research &amp; Innovation</a:t>
                      </a:r>
                      <a:endPar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endParaRPr>
                    </a:p>
                  </a:txBody>
                  <a:tcPr>
                    <a:solidFill>
                      <a:schemeClr val="accent4">
                        <a:lumMod val="20000"/>
                        <a:lumOff val="80000"/>
                      </a:schemeClr>
                    </a:solidFill>
                  </a:tcPr>
                </a:tc>
                <a:tc>
                  <a:txBody>
                    <a:bodyPr/>
                    <a:lstStyle/>
                    <a:p>
                      <a:pPr algn="ctr"/>
                      <a:r>
                        <a:rPr lang="en-GB" sz="1800" b="1" dirty="0">
                          <a:solidFill>
                            <a:schemeClr val="tx2"/>
                          </a:solidFill>
                          <a:latin typeface="Calibri" panose="020F0502020204030204" pitchFamily="34" charset="0"/>
                          <a:ea typeface="Calibri" panose="020F0502020204030204" pitchFamily="34" charset="0"/>
                          <a:cs typeface="Calibri" panose="020F0502020204030204" pitchFamily="34" charset="0"/>
                        </a:rPr>
                        <a:t>Mental Health Legislation Committee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accent4">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rPr>
                        <a:t>Executive Lead</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accent4">
                        <a:lumMod val="20000"/>
                        <a:lumOff val="80000"/>
                      </a:schemeClr>
                    </a:solidFill>
                  </a:tcPr>
                </a:tc>
                <a:tc hMerge="1">
                  <a:txBody>
                    <a:bodyPr/>
                    <a:lstStyle/>
                    <a:p>
                      <a:endParaRPr lang="en-GB" dirty="0"/>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rPr>
                        <a:t>March 2026  Position</a:t>
                      </a: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rPr>
                        <a:t>March 2027</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rPr>
                        <a:t>Projection</a:t>
                      </a:r>
                    </a:p>
                  </a:txBody>
                  <a:tcPr>
                    <a:solidFill>
                      <a:schemeClr val="accent4">
                        <a:lumMod val="20000"/>
                        <a:lumOff val="80000"/>
                      </a:schemeClr>
                    </a:solidFill>
                  </a:tcPr>
                </a:tc>
                <a:extLst>
                  <a:ext uri="{0D108BD9-81ED-4DB2-BD59-A6C34878D82A}">
                    <a16:rowId xmlns:a16="http://schemas.microsoft.com/office/drawing/2014/main" val="2489930037"/>
                  </a:ext>
                </a:extLst>
              </a:tr>
              <a:tr h="347689">
                <a:tc gridSpan="12">
                  <a:txBody>
                    <a:bodyPr/>
                    <a:lstStyle/>
                    <a:p>
                      <a:pPr algn="ctr"/>
                      <a:r>
                        <a:rPr lang="en-GB" sz="2000" b="1" dirty="0">
                          <a:latin typeface="Calibri" panose="020F0502020204030204" pitchFamily="34" charset="0"/>
                          <a:ea typeface="Calibri" panose="020F0502020204030204" pitchFamily="34" charset="0"/>
                          <a:cs typeface="Calibri" panose="020F0502020204030204" pitchFamily="34" charset="0"/>
                        </a:rPr>
                        <a:t>SBUHB Breakthrough Objectives 2026-27</a:t>
                      </a:r>
                    </a:p>
                  </a:txBody>
                  <a:tcPr>
                    <a:solidFill>
                      <a:schemeClr val="tx2">
                        <a:lumMod val="50000"/>
                        <a:lumOff val="5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endParaRPr lang="en-GB" sz="1800" b="1" dirty="0">
                        <a:latin typeface="Calibri" panose="020F0502020204030204" pitchFamily="34" charset="0"/>
                        <a:ea typeface="Calibri" panose="020F0502020204030204" pitchFamily="34" charset="0"/>
                        <a:cs typeface="Calibri" panose="020F0502020204030204" pitchFamily="34" charset="0"/>
                      </a:endParaRPr>
                    </a:p>
                  </a:txBody>
                  <a:tcPr>
                    <a:solidFill>
                      <a:schemeClr val="tx2">
                        <a:lumMod val="50000"/>
                        <a:lumOff val="50000"/>
                      </a:schemeClr>
                    </a:solidFill>
                  </a:tcPr>
                </a:tc>
                <a:tc hMerge="1">
                  <a:txBody>
                    <a:bodyPr/>
                    <a:lstStyle/>
                    <a:p>
                      <a:pPr algn="ctr"/>
                      <a:endParaRPr lang="en-GB" sz="1800" b="1" dirty="0">
                        <a:latin typeface="Calibri" panose="020F0502020204030204" pitchFamily="34" charset="0"/>
                        <a:ea typeface="Calibri" panose="020F0502020204030204" pitchFamily="34" charset="0"/>
                        <a:cs typeface="Calibri" panose="020F0502020204030204" pitchFamily="34" charset="0"/>
                      </a:endParaRPr>
                    </a:p>
                  </a:txBody>
                  <a:tcPr>
                    <a:solidFill>
                      <a:schemeClr val="tx2">
                        <a:lumMod val="50000"/>
                        <a:lumOff val="50000"/>
                      </a:schemeClr>
                    </a:solidFill>
                  </a:tcPr>
                </a:tc>
                <a:tc hMerge="1">
                  <a:txBody>
                    <a:bodyPr/>
                    <a:lstStyle/>
                    <a:p>
                      <a:pPr algn="ctr"/>
                      <a:endParaRPr lang="en-GB" sz="1800" b="1" dirty="0">
                        <a:latin typeface="Calibri" panose="020F0502020204030204" pitchFamily="34" charset="0"/>
                        <a:ea typeface="Calibri" panose="020F0502020204030204" pitchFamily="34" charset="0"/>
                        <a:cs typeface="Calibri" panose="020F0502020204030204" pitchFamily="34" charset="0"/>
                      </a:endParaRPr>
                    </a:p>
                  </a:txBody>
                  <a:tcPr>
                    <a:solidFill>
                      <a:schemeClr val="tx2">
                        <a:lumMod val="50000"/>
                        <a:lumOff val="50000"/>
                      </a:schemeClr>
                    </a:solidFill>
                  </a:tcPr>
                </a:tc>
                <a:extLst>
                  <a:ext uri="{0D108BD9-81ED-4DB2-BD59-A6C34878D82A}">
                    <a16:rowId xmlns:a16="http://schemas.microsoft.com/office/drawing/2014/main" val="1472868212"/>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Flu vaccine uptake improved in most deprived areas by 1%</a:t>
                      </a: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DOPH</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68.90%</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69.9%</a:t>
                      </a:r>
                    </a:p>
                  </a:txBody>
                  <a:tcPr/>
                </a:tc>
                <a:extLst>
                  <a:ext uri="{0D108BD9-81ED-4DB2-BD59-A6C34878D82A}">
                    <a16:rowId xmlns:a16="http://schemas.microsoft.com/office/drawing/2014/main" val="3523546578"/>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Bowel screening rates up 1%</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ea typeface="Calibri" panose="020F0502020204030204" pitchFamily="34" charset="0"/>
                          <a:cs typeface="Calibri" panose="020F0502020204030204" pitchFamily="34" charset="0"/>
                        </a:rPr>
                        <a:t>DOPH</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62.3%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72.3%</a:t>
                      </a:r>
                    </a:p>
                  </a:txBody>
                  <a:tcPr/>
                </a:tc>
                <a:extLst>
                  <a:ext uri="{0D108BD9-81ED-4DB2-BD59-A6C34878D82A}">
                    <a16:rowId xmlns:a16="http://schemas.microsoft.com/office/drawing/2014/main" val="1474147627"/>
                  </a:ext>
                </a:extLst>
              </a:tr>
              <a:tr h="608455">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Single Cancer Pathway performance to reach 76%</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COO</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46% (Feb ‘26)</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76%</a:t>
                      </a:r>
                    </a:p>
                  </a:txBody>
                  <a:tcPr/>
                </a:tc>
                <a:extLst>
                  <a:ext uri="{0D108BD9-81ED-4DB2-BD59-A6C34878D82A}">
                    <a16:rowId xmlns:a16="http://schemas.microsoft.com/office/drawing/2014/main" val="1209936490"/>
                  </a:ext>
                </a:extLst>
              </a:tr>
              <a:tr h="347689">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 patients waiting more than 104 weeks for referral to treatment. </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COO</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0</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0</a:t>
                      </a:r>
                    </a:p>
                  </a:txBody>
                  <a:tcPr/>
                </a:tc>
                <a:extLst>
                  <a:ext uri="{0D108BD9-81ED-4DB2-BD59-A6C34878D82A}">
                    <a16:rowId xmlns:a16="http://schemas.microsoft.com/office/drawing/2014/main" val="2127614774"/>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Reduce the number of adults placed out of area for mental health  inpatient treatment by 50%*</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ea typeface="Calibri" panose="020F0502020204030204" pitchFamily="34" charset="0"/>
                          <a:cs typeface="Calibri" panose="020F0502020204030204" pitchFamily="34" charset="0"/>
                        </a:rPr>
                        <a:t>COO</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11</a:t>
                      </a:r>
                    </a:p>
                  </a:txBody>
                  <a:tcPr/>
                </a:tc>
                <a:extLst>
                  <a:ext uri="{0D108BD9-81ED-4DB2-BD59-A6C34878D82A}">
                    <a16:rowId xmlns:a16="http://schemas.microsoft.com/office/drawing/2014/main" val="689486091"/>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30% reduction in avoidable pressure ulcers</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DON</a:t>
                      </a:r>
                    </a:p>
                  </a:txBody>
                  <a:tcPr/>
                </a:tc>
                <a:tc>
                  <a:txBody>
                    <a:bodyPr/>
                    <a:lstStyle/>
                    <a:p>
                      <a:pPr algn="ctr"/>
                      <a:r>
                        <a:rPr lang="en-GB" dirty="0"/>
                        <a:t>124</a:t>
                      </a:r>
                    </a:p>
                  </a:txBody>
                  <a:tcPr/>
                </a:tc>
                <a:tc>
                  <a:txBody>
                    <a:bodyPr/>
                    <a:lstStyle/>
                    <a:p>
                      <a:pPr marL="0" algn="ctr" defTabSz="914400" rtl="0" eaLnBrk="1" latinLnBrk="0" hangingPunct="1"/>
                      <a:r>
                        <a:rPr lang="en-GB" sz="1800" kern="1200" dirty="0">
                          <a:solidFill>
                            <a:schemeClr val="dk1"/>
                          </a:solidFill>
                          <a:latin typeface="+mn-lt"/>
                          <a:ea typeface="+mn-ea"/>
                          <a:cs typeface="+mn-cs"/>
                        </a:rPr>
                        <a:t>87</a:t>
                      </a:r>
                    </a:p>
                  </a:txBody>
                  <a:tcPr/>
                </a:tc>
                <a:extLst>
                  <a:ext uri="{0D108BD9-81ED-4DB2-BD59-A6C34878D82A}">
                    <a16:rowId xmlns:a16="http://schemas.microsoft.com/office/drawing/2014/main" val="3539894772"/>
                  </a:ext>
                </a:extLst>
              </a:tr>
              <a:tr h="347689">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Reduce the number of patients waiting 12 hours or more in ED by 10%</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COO</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1,356</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1,212</a:t>
                      </a:r>
                    </a:p>
                  </a:txBody>
                  <a:tcPr/>
                </a:tc>
                <a:extLst>
                  <a:ext uri="{0D108BD9-81ED-4DB2-BD59-A6C34878D82A}">
                    <a16:rowId xmlns:a16="http://schemas.microsoft.com/office/drawing/2014/main" val="2133879678"/>
                  </a:ext>
                </a:extLst>
              </a:tr>
              <a:tr h="347689">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Clinically Optimised patients reduced to &lt;100 at any one time</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COO</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223</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100</a:t>
                      </a:r>
                    </a:p>
                  </a:txBody>
                  <a:tcPr/>
                </a:tc>
                <a:extLst>
                  <a:ext uri="{0D108BD9-81ED-4DB2-BD59-A6C34878D82A}">
                    <a16:rowId xmlns:a16="http://schemas.microsoft.com/office/drawing/2014/main" val="1443623516"/>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Increase in the take up of the NHS App by 25% (from a March 2026 baseline)*</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DOD</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88,842</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111,054</a:t>
                      </a:r>
                    </a:p>
                  </a:txBody>
                  <a:tcPr/>
                </a:tc>
                <a:extLst>
                  <a:ext uri="{0D108BD9-81ED-4DB2-BD59-A6C34878D82A}">
                    <a16:rowId xmlns:a16="http://schemas.microsoft.com/office/drawing/2014/main" val="598310791"/>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Improvement in staff engagement score by 5%</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DICE</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70.30%</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75.3%</a:t>
                      </a:r>
                    </a:p>
                  </a:txBody>
                  <a:tcPr/>
                </a:tc>
                <a:extLst>
                  <a:ext uri="{0D108BD9-81ED-4DB2-BD59-A6C34878D82A}">
                    <a16:rowId xmlns:a16="http://schemas.microsoft.com/office/drawing/2014/main" val="2547372411"/>
                  </a:ext>
                </a:extLst>
              </a:tr>
              <a:tr h="550507">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Improvement in staff health &amp; wellbeing by 1%*</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DOWOD</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7.04%</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6.04%</a:t>
                      </a:r>
                    </a:p>
                  </a:txBody>
                  <a:tcPr/>
                </a:tc>
                <a:extLst>
                  <a:ext uri="{0D108BD9-81ED-4DB2-BD59-A6C34878D82A}">
                    <a16:rowId xmlns:a16="http://schemas.microsoft.com/office/drawing/2014/main" val="975461471"/>
                  </a:ext>
                </a:extLst>
              </a:tr>
              <a:tr h="347689">
                <a:tc>
                  <a:txBody>
                    <a:bodyPr/>
                    <a:lstStyle/>
                    <a:p>
                      <a:pPr marL="0" algn="l" defTabSz="914400" rtl="0" eaLnBrk="1" fontAlgn="ctr" latinLnBrk="0" hangingPunct="1">
                        <a:buNone/>
                      </a:pPr>
                      <a:r>
                        <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Deliver savings plan of £65m of which £50m is recurrent</a:t>
                      </a:r>
                    </a:p>
                  </a:txBody>
                  <a:tcPr/>
                </a:tc>
                <a:tc>
                  <a:txBody>
                    <a:bodyPr/>
                    <a:lstStyle/>
                    <a:p>
                      <a:pPr marL="0" algn="ctr" defTabSz="914400" rtl="0" eaLnBrk="1" fontAlgn="ctr" latinLnBrk="0" hangingPunct="1">
                        <a:buNone/>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Wingdings 2" panose="05020102010507070707" pitchFamily="18" charset="2"/>
                        </a:rPr>
                        <a:t></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r>
                        <a:rPr lang="en-GB" sz="1800" dirty="0">
                          <a:latin typeface="Calibri" panose="020F0502020204030204" pitchFamily="34" charset="0"/>
                          <a:ea typeface="Calibri" panose="020F0502020204030204" pitchFamily="34" charset="0"/>
                          <a:cs typeface="Calibri" panose="020F0502020204030204" pitchFamily="34" charset="0"/>
                        </a:rPr>
                        <a:t>Lead Committee</a:t>
                      </a: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gridSpan="2">
                  <a:txBody>
                    <a:bodyPr/>
                    <a:lstStyle/>
                    <a:p>
                      <a:pPr marL="0" algn="ctr" defTabSz="914400" rtl="0" eaLnBrk="1" fontAlgn="ctr" latinLnBrk="0" hangingPunct="1">
                        <a:buNone/>
                      </a:pPr>
                      <a:endParaRPr lang="en-GB" sz="1800" b="0" i="0" u="none" strike="noStrike"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a:tc>
                <a:tc hMerge="1">
                  <a:txBody>
                    <a:bodyPr/>
                    <a:lstStyle/>
                    <a:p>
                      <a:endParaRPr lang="en-GB"/>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DOF</a:t>
                      </a:r>
                    </a:p>
                  </a:txBody>
                  <a:tcP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£0m</a:t>
                      </a:r>
                    </a:p>
                  </a:txBody>
                  <a:tcPr/>
                </a:tc>
                <a:tc>
                  <a:txBody>
                    <a:bodyPr/>
                    <a:lstStyle/>
                    <a:p>
                      <a:pPr marL="0" algn="ctr" defTabSz="914400" rtl="0" eaLnBrk="1" latinLnBrk="0" hangingPunct="1"/>
                      <a:r>
                        <a:rPr lang="en-GB" sz="1800" kern="1200" dirty="0">
                          <a:solidFill>
                            <a:schemeClr val="dk1"/>
                          </a:solidFill>
                          <a:latin typeface="Calibri" panose="020F0502020204030204" pitchFamily="34" charset="0"/>
                          <a:ea typeface="Calibri" panose="020F0502020204030204" pitchFamily="34" charset="0"/>
                          <a:cs typeface="Calibri" panose="020F0502020204030204" pitchFamily="34" charset="0"/>
                        </a:rPr>
                        <a:t>£65m</a:t>
                      </a:r>
                    </a:p>
                  </a:txBody>
                  <a:tcPr/>
                </a:tc>
                <a:extLst>
                  <a:ext uri="{0D108BD9-81ED-4DB2-BD59-A6C34878D82A}">
                    <a16:rowId xmlns:a16="http://schemas.microsoft.com/office/drawing/2014/main" val="2415986556"/>
                  </a:ext>
                </a:extLst>
              </a:tr>
            </a:tbl>
          </a:graphicData>
        </a:graphic>
      </p:graphicFrame>
    </p:spTree>
    <p:extLst>
      <p:ext uri="{BB962C8B-B14F-4D97-AF65-F5344CB8AC3E}">
        <p14:creationId xmlns:p14="http://schemas.microsoft.com/office/powerpoint/2010/main" val="2538994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9A076-2E2B-7908-8B14-D191686F9DE7}"/>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94858F0-AA12-DF78-5193-0E3C7123B7BB}"/>
              </a:ext>
            </a:extLst>
          </p:cNvPr>
          <p:cNvGraphicFramePr>
            <a:graphicFrameLocks noGrp="1"/>
          </p:cNvGraphicFramePr>
          <p:nvPr>
            <p:ph idx="1"/>
            <p:extLst>
              <p:ext uri="{D42A27DB-BD31-4B8C-83A1-F6EECF244321}">
                <p14:modId xmlns:p14="http://schemas.microsoft.com/office/powerpoint/2010/main" val="1278283282"/>
              </p:ext>
            </p:extLst>
          </p:nvPr>
        </p:nvGraphicFramePr>
        <p:xfrm>
          <a:off x="1" y="0"/>
          <a:ext cx="20106174" cy="10990768"/>
        </p:xfrm>
        <a:graphic>
          <a:graphicData uri="http://schemas.openxmlformats.org/drawingml/2006/table">
            <a:tbl>
              <a:tblPr firstRow="1" bandRow="1">
                <a:tableStyleId>{5C22544A-7EE6-4342-B048-85BDC9FD1C3A}</a:tableStyleId>
              </a:tblPr>
              <a:tblGrid>
                <a:gridCol w="6166643">
                  <a:extLst>
                    <a:ext uri="{9D8B030D-6E8A-4147-A177-3AD203B41FA5}">
                      <a16:colId xmlns:a16="http://schemas.microsoft.com/office/drawing/2014/main" val="2212629316"/>
                    </a:ext>
                  </a:extLst>
                </a:gridCol>
                <a:gridCol w="1066800">
                  <a:extLst>
                    <a:ext uri="{9D8B030D-6E8A-4147-A177-3AD203B41FA5}">
                      <a16:colId xmlns:a16="http://schemas.microsoft.com/office/drawing/2014/main" val="748940389"/>
                    </a:ext>
                  </a:extLst>
                </a:gridCol>
                <a:gridCol w="1600200">
                  <a:extLst>
                    <a:ext uri="{9D8B030D-6E8A-4147-A177-3AD203B41FA5}">
                      <a16:colId xmlns:a16="http://schemas.microsoft.com/office/drawing/2014/main" val="2115052670"/>
                    </a:ext>
                  </a:extLst>
                </a:gridCol>
                <a:gridCol w="1752600">
                  <a:extLst>
                    <a:ext uri="{9D8B030D-6E8A-4147-A177-3AD203B41FA5}">
                      <a16:colId xmlns:a16="http://schemas.microsoft.com/office/drawing/2014/main" val="4164014619"/>
                    </a:ext>
                  </a:extLst>
                </a:gridCol>
                <a:gridCol w="1531039">
                  <a:extLst>
                    <a:ext uri="{9D8B030D-6E8A-4147-A177-3AD203B41FA5}">
                      <a16:colId xmlns:a16="http://schemas.microsoft.com/office/drawing/2014/main" val="3407677780"/>
                    </a:ext>
                  </a:extLst>
                </a:gridCol>
                <a:gridCol w="1516505">
                  <a:extLst>
                    <a:ext uri="{9D8B030D-6E8A-4147-A177-3AD203B41FA5}">
                      <a16:colId xmlns:a16="http://schemas.microsoft.com/office/drawing/2014/main" val="794350853"/>
                    </a:ext>
                  </a:extLst>
                </a:gridCol>
                <a:gridCol w="1600656">
                  <a:extLst>
                    <a:ext uri="{9D8B030D-6E8A-4147-A177-3AD203B41FA5}">
                      <a16:colId xmlns:a16="http://schemas.microsoft.com/office/drawing/2014/main" val="2602411898"/>
                    </a:ext>
                  </a:extLst>
                </a:gridCol>
                <a:gridCol w="1295400">
                  <a:extLst>
                    <a:ext uri="{9D8B030D-6E8A-4147-A177-3AD203B41FA5}">
                      <a16:colId xmlns:a16="http://schemas.microsoft.com/office/drawing/2014/main" val="3468749719"/>
                    </a:ext>
                  </a:extLst>
                </a:gridCol>
                <a:gridCol w="1143000">
                  <a:extLst>
                    <a:ext uri="{9D8B030D-6E8A-4147-A177-3AD203B41FA5}">
                      <a16:colId xmlns:a16="http://schemas.microsoft.com/office/drawing/2014/main" val="3123821567"/>
                    </a:ext>
                  </a:extLst>
                </a:gridCol>
                <a:gridCol w="1143000">
                  <a:extLst>
                    <a:ext uri="{9D8B030D-6E8A-4147-A177-3AD203B41FA5}">
                      <a16:colId xmlns:a16="http://schemas.microsoft.com/office/drawing/2014/main" val="3424180260"/>
                    </a:ext>
                  </a:extLst>
                </a:gridCol>
                <a:gridCol w="1290331">
                  <a:extLst>
                    <a:ext uri="{9D8B030D-6E8A-4147-A177-3AD203B41FA5}">
                      <a16:colId xmlns:a16="http://schemas.microsoft.com/office/drawing/2014/main" val="739920403"/>
                    </a:ext>
                  </a:extLst>
                </a:gridCol>
              </a:tblGrid>
              <a:tr h="1048672">
                <a:tc>
                  <a:txBody>
                    <a:bodyPr/>
                    <a:lstStyle/>
                    <a:p>
                      <a:pPr algn="ctr"/>
                      <a:r>
                        <a:rPr lang="en-GB" sz="1600" b="1" dirty="0">
                          <a:solidFill>
                            <a:schemeClr val="tx2"/>
                          </a:solidFill>
                        </a:rPr>
                        <a:t>Performance Measure</a:t>
                      </a:r>
                    </a:p>
                  </a:txBody>
                  <a:tcPr>
                    <a:solidFill>
                      <a:schemeClr val="accent4">
                        <a:lumMod val="20000"/>
                        <a:lumOff val="80000"/>
                      </a:schemeClr>
                    </a:solidFill>
                  </a:tcPr>
                </a:tc>
                <a:tc>
                  <a:txBody>
                    <a:bodyPr/>
                    <a:lstStyle/>
                    <a:p>
                      <a:pPr algn="ctr"/>
                      <a:r>
                        <a:rPr lang="en-GB" sz="1600" b="1" dirty="0">
                          <a:solidFill>
                            <a:schemeClr val="tx2"/>
                          </a:solidFill>
                        </a:rPr>
                        <a:t>Board</a:t>
                      </a:r>
                    </a:p>
                  </a:txBody>
                  <a:tcPr>
                    <a:solidFill>
                      <a:schemeClr val="accent4">
                        <a:lumMod val="20000"/>
                        <a:lumOff val="80000"/>
                      </a:schemeClr>
                    </a:solidFill>
                  </a:tcPr>
                </a:tc>
                <a:tc>
                  <a:txBody>
                    <a:bodyPr/>
                    <a:lstStyle/>
                    <a:p>
                      <a:pPr algn="ctr"/>
                      <a:r>
                        <a:rPr lang="en-GB" sz="1600" b="1" dirty="0">
                          <a:solidFill>
                            <a:schemeClr val="tx2"/>
                          </a:solidFill>
                        </a:rPr>
                        <a:t>Performance &amp; Finance Committee</a:t>
                      </a:r>
                    </a:p>
                  </a:txBody>
                  <a:tcPr>
                    <a:solidFill>
                      <a:schemeClr val="accent4">
                        <a:lumMod val="20000"/>
                        <a:lumOff val="80000"/>
                      </a:schemeClr>
                    </a:solidFill>
                  </a:tcPr>
                </a:tc>
                <a:tc>
                  <a:txBody>
                    <a:bodyPr/>
                    <a:lstStyle/>
                    <a:p>
                      <a:pPr algn="ctr"/>
                      <a:r>
                        <a:rPr lang="en-GB" sz="1600" b="1" dirty="0">
                          <a:solidFill>
                            <a:schemeClr val="tx2"/>
                          </a:solidFill>
                        </a:rPr>
                        <a:t>Quality &amp; Safety Committee</a:t>
                      </a:r>
                    </a:p>
                  </a:txBody>
                  <a:tcPr>
                    <a:solidFill>
                      <a:schemeClr val="accent4">
                        <a:lumMod val="20000"/>
                        <a:lumOff val="80000"/>
                      </a:schemeClr>
                    </a:solidFill>
                  </a:tcPr>
                </a:tc>
                <a:tc>
                  <a:txBody>
                    <a:bodyPr/>
                    <a:lstStyle/>
                    <a:p>
                      <a:pPr algn="ctr"/>
                      <a:r>
                        <a:rPr lang="en-GB" sz="1600" b="1" dirty="0">
                          <a:solidFill>
                            <a:schemeClr val="tx2"/>
                          </a:solidFill>
                        </a:rPr>
                        <a:t>Workforce &amp; OD Committee</a:t>
                      </a:r>
                    </a:p>
                  </a:txBody>
                  <a:tcPr>
                    <a:solidFill>
                      <a:schemeClr val="accent4">
                        <a:lumMod val="20000"/>
                        <a:lumOff val="80000"/>
                      </a:schemeClr>
                    </a:solidFill>
                  </a:tcPr>
                </a:tc>
                <a:tc>
                  <a:txBody>
                    <a:bodyPr/>
                    <a:lstStyle/>
                    <a:p>
                      <a:pPr algn="ctr"/>
                      <a:r>
                        <a:rPr lang="en-GB" sz="1600" b="1" dirty="0">
                          <a:solidFill>
                            <a:schemeClr val="tx2"/>
                          </a:solidFill>
                        </a:rPr>
                        <a:t>Population Health Committee</a:t>
                      </a:r>
                    </a:p>
                  </a:txBody>
                  <a:tcPr>
                    <a:solidFill>
                      <a:schemeClr val="accent4">
                        <a:lumMod val="20000"/>
                        <a:lumOff val="80000"/>
                      </a:schemeClr>
                    </a:solidFill>
                  </a:tcPr>
                </a:tc>
                <a:tc>
                  <a:txBody>
                    <a:bodyPr/>
                    <a:lstStyle/>
                    <a:p>
                      <a:pPr algn="ctr"/>
                      <a:r>
                        <a:rPr lang="en-GB" sz="1600" b="1" kern="1200" noProof="0" dirty="0">
                          <a:solidFill>
                            <a:schemeClr val="tx2"/>
                          </a:solidFill>
                          <a:latin typeface="+mn-lt"/>
                          <a:ea typeface="+mn-ea"/>
                          <a:cs typeface="+mn-cs"/>
                        </a:rPr>
                        <a:t>Digital, Data, Research &amp; Innovation</a:t>
                      </a:r>
                      <a:endParaRPr lang="en-GB" sz="2000" dirty="0">
                        <a:solidFill>
                          <a:schemeClr val="tx2"/>
                        </a:solidFill>
                      </a:endParaRPr>
                    </a:p>
                  </a:txBody>
                  <a:tcPr>
                    <a:solidFill>
                      <a:schemeClr val="accent4">
                        <a:lumMod val="20000"/>
                        <a:lumOff val="80000"/>
                      </a:schemeClr>
                    </a:solidFill>
                  </a:tcPr>
                </a:tc>
                <a:tc>
                  <a:txBody>
                    <a:bodyPr/>
                    <a:lstStyle/>
                    <a:p>
                      <a:pPr algn="ctr"/>
                      <a:r>
                        <a:rPr lang="en-GB" sz="1600" b="1" dirty="0">
                          <a:solidFill>
                            <a:schemeClr val="tx2"/>
                          </a:solidFill>
                        </a:rPr>
                        <a:t>Mental Health Legislation Committee</a:t>
                      </a:r>
                      <a:endParaRPr lang="en-GB" sz="2000" dirty="0">
                        <a:solidFill>
                          <a:schemeClr val="tx2"/>
                        </a:solidFill>
                      </a:endParaRP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1200" noProof="0" dirty="0">
                          <a:solidFill>
                            <a:schemeClr val="dk1"/>
                          </a:solidFill>
                          <a:latin typeface="+mn-lt"/>
                          <a:ea typeface="+mn-ea"/>
                          <a:cs typeface="+mn-cs"/>
                        </a:rPr>
                        <a:t>Executive Lead</a:t>
                      </a: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mn-lt"/>
                          <a:ea typeface="+mn-ea"/>
                          <a:cs typeface="+mn-cs"/>
                        </a:rPr>
                        <a:t>March 2026  Position</a:t>
                      </a: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mn-lt"/>
                          <a:ea typeface="+mn-ea"/>
                          <a:cs typeface="+mn-cs"/>
                        </a:rPr>
                        <a:t>March 2027</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noProof="0" dirty="0">
                          <a:solidFill>
                            <a:schemeClr val="dk1"/>
                          </a:solidFill>
                          <a:latin typeface="+mn-lt"/>
                          <a:ea typeface="+mn-ea"/>
                          <a:cs typeface="+mn-cs"/>
                        </a:rPr>
                        <a:t>Projection</a:t>
                      </a:r>
                    </a:p>
                  </a:txBody>
                  <a:tcPr>
                    <a:solidFill>
                      <a:schemeClr val="accent4">
                        <a:lumMod val="20000"/>
                        <a:lumOff val="80000"/>
                      </a:schemeClr>
                    </a:solidFill>
                  </a:tcPr>
                </a:tc>
                <a:extLst>
                  <a:ext uri="{0D108BD9-81ED-4DB2-BD59-A6C34878D82A}">
                    <a16:rowId xmlns:a16="http://schemas.microsoft.com/office/drawing/2014/main" val="2489930037"/>
                  </a:ext>
                </a:extLst>
              </a:tr>
              <a:tr h="295779">
                <a:tc gridSpan="11">
                  <a:txBody>
                    <a:bodyPr/>
                    <a:lstStyle/>
                    <a:p>
                      <a:pPr algn="ctr"/>
                      <a:r>
                        <a:rPr lang="en-GB" sz="1600" b="1" dirty="0">
                          <a:solidFill>
                            <a:schemeClr val="bg1"/>
                          </a:solidFill>
                        </a:rPr>
                        <a:t>Welsh Government Level 4 – Targeted Intervention</a:t>
                      </a:r>
                    </a:p>
                  </a:txBody>
                  <a:tcPr>
                    <a:solidFill>
                      <a:srgbClr val="C000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endParaRPr lang="en-GB" sz="1400" b="1" dirty="0"/>
                    </a:p>
                  </a:txBody>
                  <a:tcPr>
                    <a:solidFill>
                      <a:srgbClr val="C00000"/>
                    </a:solidFill>
                  </a:tcPr>
                </a:tc>
                <a:tc hMerge="1">
                  <a:txBody>
                    <a:bodyPr/>
                    <a:lstStyle/>
                    <a:p>
                      <a:pPr algn="ctr"/>
                      <a:endParaRPr lang="en-GB" sz="1400" b="1" dirty="0"/>
                    </a:p>
                  </a:txBody>
                  <a:tcPr>
                    <a:solidFill>
                      <a:srgbClr val="C00000"/>
                    </a:solidFill>
                  </a:tcPr>
                </a:tc>
                <a:tc hMerge="1">
                  <a:txBody>
                    <a:bodyPr/>
                    <a:lstStyle/>
                    <a:p>
                      <a:pPr algn="ctr"/>
                      <a:endParaRPr lang="en-GB" sz="1400" b="1" dirty="0"/>
                    </a:p>
                  </a:txBody>
                  <a:tcPr>
                    <a:solidFill>
                      <a:srgbClr val="C00000"/>
                    </a:solidFill>
                  </a:tcPr>
                </a:tc>
                <a:extLst>
                  <a:ext uri="{0D108BD9-81ED-4DB2-BD59-A6C34878D82A}">
                    <a16:rowId xmlns:a16="http://schemas.microsoft.com/office/drawing/2014/main" val="3942258735"/>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Reduce the number of ambulance patient handovers over 1 hour</a:t>
                      </a: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595</a:t>
                      </a:r>
                    </a:p>
                  </a:txBody>
                  <a:tcPr/>
                </a:tc>
                <a:tc>
                  <a:txBody>
                    <a:bodyPr/>
                    <a:lstStyle/>
                    <a:p>
                      <a:pPr algn="ctr"/>
                      <a:r>
                        <a:rPr lang="en-GB" sz="1600" dirty="0">
                          <a:latin typeface="Arial" panose="020B0604020202020204" pitchFamily="34" charset="0"/>
                          <a:cs typeface="Arial" panose="020B0604020202020204" pitchFamily="34" charset="0"/>
                        </a:rPr>
                        <a:t>0 </a:t>
                      </a:r>
                    </a:p>
                  </a:txBody>
                  <a:tcPr/>
                </a:tc>
                <a:extLst>
                  <a:ext uri="{0D108BD9-81ED-4DB2-BD59-A6C34878D82A}">
                    <a16:rowId xmlns:a16="http://schemas.microsoft.com/office/drawing/2014/main" val="2885441475"/>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Reduce the number of patients who spend 12 hours or more in all major and minor emergency care facilities from arrival until admission</a:t>
                      </a: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1,356</a:t>
                      </a:r>
                    </a:p>
                  </a:txBody>
                  <a:tcPr/>
                </a:tc>
                <a:tc>
                  <a:txBody>
                    <a:bodyPr/>
                    <a:lstStyle/>
                    <a:p>
                      <a:pPr algn="ctr"/>
                      <a:r>
                        <a:rPr lang="en-GB" sz="1600" dirty="0">
                          <a:latin typeface="Arial" panose="020B0604020202020204" pitchFamily="34" charset="0"/>
                          <a:cs typeface="Arial" panose="020B0604020202020204" pitchFamily="34" charset="0"/>
                        </a:rPr>
                        <a:t>997</a:t>
                      </a:r>
                    </a:p>
                  </a:txBody>
                  <a:tcPr/>
                </a:tc>
                <a:extLst>
                  <a:ext uri="{0D108BD9-81ED-4DB2-BD59-A6C34878D82A}">
                    <a16:rowId xmlns:a16="http://schemas.microsoft.com/office/drawing/2014/main" val="1460869491"/>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Reduction in the number of Delayed Pathways of Care</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223</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152901519"/>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Percentage of patients starting first definitive cancer treatment within 62 days from point of suspicion</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46% (Feb ‘26)</a:t>
                      </a:r>
                    </a:p>
                  </a:txBody>
                  <a:tcPr/>
                </a:tc>
                <a:tc>
                  <a:txBody>
                    <a:bodyPr/>
                    <a:lstStyle/>
                    <a:p>
                      <a:pPr marL="0" algn="ctr" defTabSz="914400" rtl="0" eaLnBrk="1" latinLnBrk="0" hangingPunct="1"/>
                      <a:r>
                        <a:rPr lang="en-GB" sz="1600" kern="1200" dirty="0">
                          <a:solidFill>
                            <a:schemeClr val="dk1"/>
                          </a:solidFill>
                          <a:latin typeface="Arial" panose="020B0604020202020204" pitchFamily="34" charset="0"/>
                          <a:ea typeface="+mn-ea"/>
                          <a:cs typeface="Arial" panose="020B0604020202020204" pitchFamily="34" charset="0"/>
                        </a:rPr>
                        <a:t>76%</a:t>
                      </a:r>
                    </a:p>
                  </a:txBody>
                  <a:tcPr/>
                </a:tc>
                <a:extLst>
                  <a:ext uri="{0D108BD9-81ED-4DB2-BD59-A6C34878D82A}">
                    <a16:rowId xmlns:a16="http://schemas.microsoft.com/office/drawing/2014/main" val="3418560279"/>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Hospital onset C-Diff Cases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DON</a:t>
                      </a:r>
                    </a:p>
                  </a:txBody>
                  <a:tcPr/>
                </a:tc>
                <a:tc>
                  <a:txBody>
                    <a:bodyPr/>
                    <a:lstStyle/>
                    <a:p>
                      <a:pPr algn="ctr"/>
                      <a:r>
                        <a:rPr lang="en-GB" sz="1600" dirty="0">
                          <a:latin typeface="Arial" panose="020B0604020202020204" pitchFamily="34" charset="0"/>
                          <a:cs typeface="Arial" panose="020B0604020202020204" pitchFamily="34" charset="0"/>
                        </a:rPr>
                        <a:t>12</a:t>
                      </a:r>
                    </a:p>
                  </a:txBody>
                  <a:tcPr/>
                </a:tc>
                <a:tc>
                  <a:txBody>
                    <a:bodyPr/>
                    <a:lstStyle/>
                    <a:p>
                      <a:pPr algn="ctr"/>
                      <a:r>
                        <a:rPr lang="en-GB" sz="1600" dirty="0">
                          <a:latin typeface="Arial" panose="020B0604020202020204" pitchFamily="34" charset="0"/>
                          <a:cs typeface="Arial" panose="020B0604020202020204" pitchFamily="34" charset="0"/>
                        </a:rPr>
                        <a:t>11</a:t>
                      </a:r>
                    </a:p>
                  </a:txBody>
                  <a:tcPr/>
                </a:tc>
                <a:extLst>
                  <a:ext uri="{0D108BD9-81ED-4DB2-BD59-A6C34878D82A}">
                    <a16:rowId xmlns:a16="http://schemas.microsoft.com/office/drawing/2014/main" val="1066842681"/>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hospital onset Staph aureus Cases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DON</a:t>
                      </a:r>
                    </a:p>
                  </a:txBody>
                  <a:tcPr/>
                </a:tc>
                <a:tc>
                  <a:txBody>
                    <a:bodyPr/>
                    <a:lstStyle/>
                    <a:p>
                      <a:pPr algn="ctr"/>
                      <a:r>
                        <a:rPr lang="en-GB" sz="1600" dirty="0">
                          <a:latin typeface="Arial" panose="020B0604020202020204" pitchFamily="34" charset="0"/>
                          <a:cs typeface="Arial" panose="020B0604020202020204" pitchFamily="34" charset="0"/>
                        </a:rPr>
                        <a:t>4</a:t>
                      </a:r>
                    </a:p>
                  </a:txBody>
                  <a:tcPr/>
                </a:tc>
                <a:tc>
                  <a:txBody>
                    <a:bodyPr/>
                    <a:lstStyle/>
                    <a:p>
                      <a:pPr algn="ctr"/>
                      <a:r>
                        <a:rPr lang="en-GB" sz="1600" dirty="0">
                          <a:latin typeface="Arial" panose="020B0604020202020204" pitchFamily="34" charset="0"/>
                          <a:cs typeface="Arial" panose="020B0604020202020204" pitchFamily="34" charset="0"/>
                        </a:rPr>
                        <a:t>3</a:t>
                      </a:r>
                    </a:p>
                  </a:txBody>
                  <a:tcPr/>
                </a:tc>
                <a:extLst>
                  <a:ext uri="{0D108BD9-81ED-4DB2-BD59-A6C34878D82A}">
                    <a16:rowId xmlns:a16="http://schemas.microsoft.com/office/drawing/2014/main" val="1710766442"/>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hospital onset E-Coli Cases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DON</a:t>
                      </a:r>
                    </a:p>
                  </a:txBody>
                  <a:tcPr/>
                </a:tc>
                <a:tc>
                  <a:txBody>
                    <a:bodyPr/>
                    <a:lstStyle/>
                    <a:p>
                      <a:pPr algn="ctr"/>
                      <a:r>
                        <a:rPr lang="en-GB" sz="1600" dirty="0">
                          <a:latin typeface="Arial" panose="020B0604020202020204" pitchFamily="34" charset="0"/>
                          <a:cs typeface="Arial" panose="020B0604020202020204" pitchFamily="34" charset="0"/>
                        </a:rPr>
                        <a:t>5</a:t>
                      </a:r>
                    </a:p>
                  </a:txBody>
                  <a:tcPr/>
                </a:tc>
                <a:tc>
                  <a:txBody>
                    <a:bodyPr/>
                    <a:lstStyle/>
                    <a:p>
                      <a:pPr algn="ctr"/>
                      <a:r>
                        <a:rPr lang="en-GB" sz="1600" dirty="0">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val="3704530131"/>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hospital onset Klebsiella Cases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DON</a:t>
                      </a:r>
                    </a:p>
                  </a:txBody>
                  <a:tcPr/>
                </a:tc>
                <a:tc>
                  <a:txBody>
                    <a:bodyPr/>
                    <a:lstStyle/>
                    <a:p>
                      <a:pPr algn="ctr"/>
                      <a:r>
                        <a:rPr lang="en-GB" sz="1600" dirty="0">
                          <a:latin typeface="Arial" panose="020B0604020202020204" pitchFamily="34" charset="0"/>
                          <a:cs typeface="Arial" panose="020B0604020202020204" pitchFamily="34" charset="0"/>
                        </a:rPr>
                        <a:t>9</a:t>
                      </a:r>
                    </a:p>
                  </a:txBody>
                  <a:tcPr/>
                </a:tc>
                <a:tc>
                  <a:txBody>
                    <a:bodyPr/>
                    <a:lstStyle/>
                    <a:p>
                      <a:pPr algn="ctr"/>
                      <a:r>
                        <a:rPr lang="en-GB" sz="1600" dirty="0">
                          <a:latin typeface="Arial" panose="020B0604020202020204" pitchFamily="34" charset="0"/>
                          <a:cs typeface="Arial" panose="020B0604020202020204" pitchFamily="34" charset="0"/>
                        </a:rPr>
                        <a:t>8</a:t>
                      </a:r>
                    </a:p>
                  </a:txBody>
                  <a:tcPr/>
                </a:tc>
                <a:extLst>
                  <a:ext uri="{0D108BD9-81ED-4DB2-BD59-A6C34878D82A}">
                    <a16:rowId xmlns:a16="http://schemas.microsoft.com/office/drawing/2014/main" val="1403879546"/>
                  </a:ext>
                </a:extLst>
              </a:tr>
              <a:tr h="295779">
                <a:tc gridSpan="1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Welsh Government Level 3 – Enhanced Monitoring</a:t>
                      </a:r>
                    </a:p>
                  </a:txBody>
                  <a:tcPr>
                    <a:solidFill>
                      <a:srgbClr val="FFC0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dirty="0"/>
                    </a:p>
                  </a:txBody>
                  <a:tcPr>
                    <a:solidFill>
                      <a:srgbClr val="FFC00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b="1" dirty="0">
                        <a:latin typeface="Arial" panose="020B0604020202020204" pitchFamily="34" charset="0"/>
                        <a:cs typeface="Arial" panose="020B0604020202020204" pitchFamily="34" charset="0"/>
                      </a:endParaRPr>
                    </a:p>
                  </a:txBody>
                  <a:tcPr>
                    <a:solidFill>
                      <a:srgbClr val="FFC00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b="1" dirty="0">
                        <a:latin typeface="Arial" panose="020B0604020202020204" pitchFamily="34" charset="0"/>
                        <a:cs typeface="Arial" panose="020B0604020202020204" pitchFamily="34" charset="0"/>
                      </a:endParaRPr>
                    </a:p>
                  </a:txBody>
                  <a:tcPr>
                    <a:solidFill>
                      <a:srgbClr val="FFC000"/>
                    </a:solidFill>
                  </a:tcPr>
                </a:tc>
                <a:extLst>
                  <a:ext uri="{0D108BD9-81ED-4DB2-BD59-A6C34878D82A}">
                    <a16:rowId xmlns:a16="http://schemas.microsoft.com/office/drawing/2014/main" val="873151794"/>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No patients waiting more than 104 weeks for referral to treatment   </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0</a:t>
                      </a:r>
                    </a:p>
                  </a:txBody>
                  <a:tcPr/>
                </a:tc>
                <a:tc>
                  <a:txBody>
                    <a:bodyPr/>
                    <a:lstStyle/>
                    <a:p>
                      <a:pPr algn="ctr"/>
                      <a:r>
                        <a:rPr lang="en-GB" sz="16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333028782"/>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patients waiting more than 52 weeks for a new outpatient appointment </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0</a:t>
                      </a:r>
                    </a:p>
                  </a:txBody>
                  <a:tcPr/>
                </a:tc>
                <a:tc>
                  <a:txBody>
                    <a:bodyPr/>
                    <a:lstStyle/>
                    <a:p>
                      <a:pPr algn="ctr"/>
                      <a:r>
                        <a:rPr lang="en-GB" sz="16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552837083"/>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Continuous improvement towards 75% of all open outpatient pathways waiting less than 26 weeks. </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87%</a:t>
                      </a:r>
                    </a:p>
                  </a:txBody>
                  <a:tcPr/>
                </a:tc>
                <a:tc>
                  <a:txBody>
                    <a:bodyPr/>
                    <a:lstStyle/>
                    <a:p>
                      <a:pPr algn="ctr"/>
                      <a:r>
                        <a:rPr lang="en-GB" sz="1600" dirty="0">
                          <a:latin typeface="Arial" panose="020B0604020202020204" pitchFamily="34" charset="0"/>
                          <a:cs typeface="Arial" panose="020B0604020202020204" pitchFamily="34" charset="0"/>
                        </a:rPr>
                        <a:t>87%</a:t>
                      </a:r>
                    </a:p>
                  </a:txBody>
                  <a:tcPr/>
                </a:tc>
                <a:extLst>
                  <a:ext uri="{0D108BD9-81ED-4DB2-BD59-A6C34878D82A}">
                    <a16:rowId xmlns:a16="http://schemas.microsoft.com/office/drawing/2014/main" val="3453985593"/>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80% of all open pathways waiting less than 36 weeks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79%</a:t>
                      </a:r>
                    </a:p>
                  </a:txBody>
                  <a:tcPr/>
                </a:tc>
                <a:tc>
                  <a:txBody>
                    <a:bodyPr/>
                    <a:lstStyle/>
                    <a:p>
                      <a:pPr algn="ctr"/>
                      <a:r>
                        <a:rPr lang="en-GB" sz="1600" dirty="0">
                          <a:latin typeface="Arial" panose="020B0604020202020204" pitchFamily="34" charset="0"/>
                          <a:cs typeface="Arial" panose="020B0604020202020204" pitchFamily="34" charset="0"/>
                        </a:rPr>
                        <a:t>80%</a:t>
                      </a:r>
                    </a:p>
                  </a:txBody>
                  <a:tcPr/>
                </a:tc>
                <a:extLst>
                  <a:ext uri="{0D108BD9-81ED-4DB2-BD59-A6C34878D82A}">
                    <a16:rowId xmlns:a16="http://schemas.microsoft.com/office/drawing/2014/main" val="4078784616"/>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 of patients waiting for a diagnostic test to be waiting less than 8 weeks and maintained for 3 months.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93%</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768308074"/>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 of patients waiting for a NOUS and non-cardiac MRI to be waiting less than 8 weeks and maintained for 3 months.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93%</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1446327391"/>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 of patients waiting for a diagnostic endoscopy to be waiting less than 8 weeks and maintained for 3 months.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83%</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4185572072"/>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 of patients waiting for therapies to be waiting less than 14 weeks and maintained for 3 months.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tc>
                  <a:txBody>
                    <a:bodyPr/>
                    <a:lstStyle/>
                    <a:p>
                      <a:pPr algn="ctr"/>
                      <a:r>
                        <a:rPr lang="en-GB" sz="1600"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3741763298"/>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Number of patients waiting for a follow-up outpatient appointment who are delayed by over 100%</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20%</a:t>
                      </a:r>
                    </a:p>
                  </a:txBody>
                  <a:tcPr/>
                </a:tc>
                <a:tc>
                  <a:txBody>
                    <a:bodyPr/>
                    <a:lstStyle/>
                    <a:p>
                      <a:pPr algn="ctr"/>
                      <a:r>
                        <a:rPr lang="en-GB" sz="1600" dirty="0">
                          <a:latin typeface="Arial" panose="020B0604020202020204" pitchFamily="34" charset="0"/>
                          <a:cs typeface="Arial" panose="020B0604020202020204" pitchFamily="34" charset="0"/>
                        </a:rPr>
                        <a:t>20%</a:t>
                      </a:r>
                    </a:p>
                  </a:txBody>
                  <a:tcPr/>
                </a:tc>
                <a:extLst>
                  <a:ext uri="{0D108BD9-81ED-4DB2-BD59-A6C34878D82A}">
                    <a16:rowId xmlns:a16="http://schemas.microsoft.com/office/drawing/2014/main" val="310788168"/>
                  </a:ext>
                </a:extLst>
              </a:tr>
              <a:tr h="510891">
                <a:tc>
                  <a:txBody>
                    <a:bodyPr/>
                    <a:lstStyle/>
                    <a:p>
                      <a:pPr marL="0" algn="l" defTabSz="914400" rtl="0" eaLnBrk="1" fontAlgn="ctr" latinLnBrk="0" hangingPunct="1">
                        <a:buNone/>
                      </a:pPr>
                      <a:r>
                        <a:rPr lang="en-GB" sz="1400" b="0" i="0" u="none" strike="noStrike" kern="1200" dirty="0">
                          <a:solidFill>
                            <a:srgbClr val="000000"/>
                          </a:solidFill>
                          <a:effectLst/>
                          <a:latin typeface="Aptos Narrow" panose="020B0004020202020204" pitchFamily="34" charset="0"/>
                          <a:ea typeface="+mn-ea"/>
                          <a:cs typeface="+mn-cs"/>
                        </a:rPr>
                        <a:t>68% R1 ophthalmology patient pathways to be waiting within or no longer than 25% of their target date for an outpatient appointment and maintained for 3 months.</a:t>
                      </a:r>
                    </a:p>
                  </a:txBody>
                  <a:tcPr marL="0" marR="0" marT="0" marB="0" anchor="ct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lang="en-GB" sz="1400" dirty="0"/>
                        <a:t>Lead Committee</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marL="0" algn="ctr" defTabSz="914400" rtl="0" eaLnBrk="1" fontAlgn="ctr" latinLnBrk="0" hangingPunct="1">
                        <a:buNone/>
                      </a:pPr>
                      <a:endParaRPr lang="en-GB" sz="1400" b="0" i="0" u="none" strike="noStrike" kern="1200" dirty="0">
                        <a:solidFill>
                          <a:srgbClr val="000000"/>
                        </a:solidFill>
                        <a:effectLst/>
                        <a:latin typeface="Aptos Narrow" panose="020B0004020202020204" pitchFamily="34" charset="0"/>
                        <a:ea typeface="+mn-ea"/>
                        <a:cs typeface="+mn-cs"/>
                      </a:endParaRP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tc>
                  <a:txBody>
                    <a:bodyPr/>
                    <a:lstStyle/>
                    <a:p>
                      <a:pPr algn="ctr"/>
                      <a:r>
                        <a:rPr lang="en-GB" sz="1400" dirty="0"/>
                        <a:t>COO</a:t>
                      </a:r>
                    </a:p>
                  </a:txBody>
                  <a:tcPr/>
                </a:tc>
                <a:tc>
                  <a:txBody>
                    <a:bodyPr/>
                    <a:lstStyle/>
                    <a:p>
                      <a:pPr algn="ctr"/>
                      <a:r>
                        <a:rPr lang="en-GB" sz="1600" dirty="0">
                          <a:latin typeface="Arial" panose="020B0604020202020204" pitchFamily="34" charset="0"/>
                          <a:cs typeface="Arial" panose="020B0604020202020204" pitchFamily="34" charset="0"/>
                        </a:rPr>
                        <a:t>71%</a:t>
                      </a:r>
                    </a:p>
                  </a:txBody>
                  <a:tcPr/>
                </a:tc>
                <a:tc>
                  <a:txBody>
                    <a:bodyPr/>
                    <a:lstStyle/>
                    <a:p>
                      <a:pPr algn="ctr"/>
                      <a:r>
                        <a:rPr lang="en-GB" sz="1600" dirty="0">
                          <a:latin typeface="Arial" panose="020B0604020202020204" pitchFamily="34" charset="0"/>
                          <a:cs typeface="Arial" panose="020B0604020202020204" pitchFamily="34" charset="0"/>
                        </a:rPr>
                        <a:t>71%</a:t>
                      </a:r>
                    </a:p>
                  </a:txBody>
                  <a:tcPr/>
                </a:tc>
                <a:extLst>
                  <a:ext uri="{0D108BD9-81ED-4DB2-BD59-A6C34878D82A}">
                    <a16:rowId xmlns:a16="http://schemas.microsoft.com/office/drawing/2014/main" val="2848210037"/>
                  </a:ext>
                </a:extLst>
              </a:tr>
            </a:tbl>
          </a:graphicData>
        </a:graphic>
      </p:graphicFrame>
    </p:spTree>
    <p:extLst>
      <p:ext uri="{BB962C8B-B14F-4D97-AF65-F5344CB8AC3E}">
        <p14:creationId xmlns:p14="http://schemas.microsoft.com/office/powerpoint/2010/main" val="2883048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C35F9-8140-6549-CC80-032CE3DB360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8BE5FCC-59D3-DEAC-6B52-3886AF6725C3}"/>
              </a:ext>
            </a:extLst>
          </p:cNvPr>
          <p:cNvGraphicFramePr>
            <a:graphicFrameLocks noGrp="1"/>
          </p:cNvGraphicFramePr>
          <p:nvPr>
            <p:ph idx="1"/>
            <p:extLst>
              <p:ext uri="{D42A27DB-BD31-4B8C-83A1-F6EECF244321}">
                <p14:modId xmlns:p14="http://schemas.microsoft.com/office/powerpoint/2010/main" val="1480173182"/>
              </p:ext>
            </p:extLst>
          </p:nvPr>
        </p:nvGraphicFramePr>
        <p:xfrm>
          <a:off x="0" y="-3175"/>
          <a:ext cx="20105688" cy="11044904"/>
        </p:xfrm>
        <a:graphic>
          <a:graphicData uri="http://schemas.openxmlformats.org/drawingml/2006/table">
            <a:tbl>
              <a:tblPr firstRow="1" bandRow="1">
                <a:tableStyleId>{5C22544A-7EE6-4342-B048-85BDC9FD1C3A}</a:tableStyleId>
              </a:tblPr>
              <a:tblGrid>
                <a:gridCol w="7533103">
                  <a:extLst>
                    <a:ext uri="{9D8B030D-6E8A-4147-A177-3AD203B41FA5}">
                      <a16:colId xmlns:a16="http://schemas.microsoft.com/office/drawing/2014/main" val="2212629316"/>
                    </a:ext>
                  </a:extLst>
                </a:gridCol>
                <a:gridCol w="980018">
                  <a:extLst>
                    <a:ext uri="{9D8B030D-6E8A-4147-A177-3AD203B41FA5}">
                      <a16:colId xmlns:a16="http://schemas.microsoft.com/office/drawing/2014/main" val="429412680"/>
                    </a:ext>
                  </a:extLst>
                </a:gridCol>
                <a:gridCol w="1733878">
                  <a:extLst>
                    <a:ext uri="{9D8B030D-6E8A-4147-A177-3AD203B41FA5}">
                      <a16:colId xmlns:a16="http://schemas.microsoft.com/office/drawing/2014/main" val="399976939"/>
                    </a:ext>
                  </a:extLst>
                </a:gridCol>
                <a:gridCol w="1733878">
                  <a:extLst>
                    <a:ext uri="{9D8B030D-6E8A-4147-A177-3AD203B41FA5}">
                      <a16:colId xmlns:a16="http://schemas.microsoft.com/office/drawing/2014/main" val="2634403027"/>
                    </a:ext>
                  </a:extLst>
                </a:gridCol>
                <a:gridCol w="1583106">
                  <a:extLst>
                    <a:ext uri="{9D8B030D-6E8A-4147-A177-3AD203B41FA5}">
                      <a16:colId xmlns:a16="http://schemas.microsoft.com/office/drawing/2014/main" val="3197709593"/>
                    </a:ext>
                  </a:extLst>
                </a:gridCol>
                <a:gridCol w="1697632">
                  <a:extLst>
                    <a:ext uri="{9D8B030D-6E8A-4147-A177-3AD203B41FA5}">
                      <a16:colId xmlns:a16="http://schemas.microsoft.com/office/drawing/2014/main" val="794350853"/>
                    </a:ext>
                  </a:extLst>
                </a:gridCol>
                <a:gridCol w="2147052">
                  <a:extLst>
                    <a:ext uri="{9D8B030D-6E8A-4147-A177-3AD203B41FA5}">
                      <a16:colId xmlns:a16="http://schemas.microsoft.com/office/drawing/2014/main" val="2602411898"/>
                    </a:ext>
                  </a:extLst>
                </a:gridCol>
                <a:gridCol w="1496343">
                  <a:extLst>
                    <a:ext uri="{9D8B030D-6E8A-4147-A177-3AD203B41FA5}">
                      <a16:colId xmlns:a16="http://schemas.microsoft.com/office/drawing/2014/main" val="4233157881"/>
                    </a:ext>
                  </a:extLst>
                </a:gridCol>
                <a:gridCol w="1200678">
                  <a:extLst>
                    <a:ext uri="{9D8B030D-6E8A-4147-A177-3AD203B41FA5}">
                      <a16:colId xmlns:a16="http://schemas.microsoft.com/office/drawing/2014/main" val="3123821567"/>
                    </a:ext>
                  </a:extLst>
                </a:gridCol>
              </a:tblGrid>
              <a:tr h="688585">
                <a:tc>
                  <a:txBody>
                    <a:bodyPr/>
                    <a:lstStyle/>
                    <a:p>
                      <a:pPr algn="ctr"/>
                      <a:r>
                        <a:rPr lang="en-GB" sz="1400" b="1" dirty="0">
                          <a:solidFill>
                            <a:schemeClr val="tx2"/>
                          </a:solidFill>
                        </a:rPr>
                        <a:t>Performance Measure</a:t>
                      </a:r>
                    </a:p>
                  </a:txBody>
                  <a:tcPr>
                    <a:solidFill>
                      <a:schemeClr val="accent4">
                        <a:lumMod val="20000"/>
                        <a:lumOff val="80000"/>
                      </a:schemeClr>
                    </a:solidFill>
                  </a:tcPr>
                </a:tc>
                <a:tc>
                  <a:txBody>
                    <a:bodyPr/>
                    <a:lstStyle/>
                    <a:p>
                      <a:pPr algn="ctr"/>
                      <a:r>
                        <a:rPr lang="en-GB" sz="1400" b="1" dirty="0">
                          <a:solidFill>
                            <a:schemeClr val="tx2"/>
                          </a:solidFill>
                        </a:rPr>
                        <a:t>Board</a:t>
                      </a:r>
                    </a:p>
                  </a:txBody>
                  <a:tcPr>
                    <a:solidFill>
                      <a:schemeClr val="accent4">
                        <a:lumMod val="20000"/>
                        <a:lumOff val="80000"/>
                      </a:schemeClr>
                    </a:solidFill>
                  </a:tcPr>
                </a:tc>
                <a:tc>
                  <a:txBody>
                    <a:bodyPr/>
                    <a:lstStyle/>
                    <a:p>
                      <a:pPr algn="ctr"/>
                      <a:r>
                        <a:rPr lang="en-GB" sz="1400" b="1" dirty="0">
                          <a:solidFill>
                            <a:schemeClr val="tx2"/>
                          </a:solidFill>
                        </a:rPr>
                        <a:t>Performance &amp; Finance Committee</a:t>
                      </a:r>
                    </a:p>
                  </a:txBody>
                  <a:tcPr>
                    <a:solidFill>
                      <a:schemeClr val="accent4">
                        <a:lumMod val="20000"/>
                        <a:lumOff val="80000"/>
                      </a:schemeClr>
                    </a:solidFill>
                  </a:tcPr>
                </a:tc>
                <a:tc>
                  <a:txBody>
                    <a:bodyPr/>
                    <a:lstStyle/>
                    <a:p>
                      <a:pPr algn="ctr"/>
                      <a:r>
                        <a:rPr lang="en-GB" sz="1400" b="1" dirty="0">
                          <a:solidFill>
                            <a:schemeClr val="tx2"/>
                          </a:solidFill>
                        </a:rPr>
                        <a:t>Quality &amp; Safety Committee</a:t>
                      </a:r>
                    </a:p>
                  </a:txBody>
                  <a:tcPr>
                    <a:solidFill>
                      <a:schemeClr val="accent4">
                        <a:lumMod val="20000"/>
                        <a:lumOff val="80000"/>
                      </a:schemeClr>
                    </a:solidFill>
                  </a:tcPr>
                </a:tc>
                <a:tc>
                  <a:txBody>
                    <a:bodyPr/>
                    <a:lstStyle/>
                    <a:p>
                      <a:pPr algn="ctr"/>
                      <a:r>
                        <a:rPr lang="en-GB" sz="1400" b="1" dirty="0">
                          <a:solidFill>
                            <a:schemeClr val="tx2"/>
                          </a:solidFill>
                        </a:rPr>
                        <a:t>Workforce &amp; OD Committee</a:t>
                      </a:r>
                    </a:p>
                  </a:txBody>
                  <a:tcPr>
                    <a:solidFill>
                      <a:schemeClr val="accent4">
                        <a:lumMod val="20000"/>
                        <a:lumOff val="80000"/>
                      </a:schemeClr>
                    </a:solidFill>
                  </a:tcPr>
                </a:tc>
                <a:tc>
                  <a:txBody>
                    <a:bodyPr/>
                    <a:lstStyle/>
                    <a:p>
                      <a:pPr algn="ctr"/>
                      <a:r>
                        <a:rPr lang="en-GB" sz="1400" b="1" dirty="0">
                          <a:solidFill>
                            <a:schemeClr val="tx2"/>
                          </a:solidFill>
                        </a:rPr>
                        <a:t>Population Health Committee</a:t>
                      </a:r>
                    </a:p>
                  </a:txBody>
                  <a:tcPr>
                    <a:solidFill>
                      <a:schemeClr val="accent4">
                        <a:lumMod val="20000"/>
                        <a:lumOff val="80000"/>
                      </a:schemeClr>
                    </a:solidFill>
                  </a:tcPr>
                </a:tc>
                <a:tc>
                  <a:txBody>
                    <a:bodyPr/>
                    <a:lstStyle/>
                    <a:p>
                      <a:pPr algn="ctr"/>
                      <a:r>
                        <a:rPr lang="en-GB" sz="1400" b="1" kern="1200" noProof="0" dirty="0">
                          <a:solidFill>
                            <a:schemeClr val="tx2"/>
                          </a:solidFill>
                          <a:latin typeface="+mn-lt"/>
                          <a:ea typeface="+mn-ea"/>
                          <a:cs typeface="+mn-cs"/>
                        </a:rPr>
                        <a:t>Digital, Data, Research &amp; Innovation</a:t>
                      </a:r>
                      <a:endParaRPr lang="en-GB" dirty="0">
                        <a:solidFill>
                          <a:schemeClr val="tx2"/>
                        </a:solidFill>
                      </a:endParaRP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tx2"/>
                          </a:solidFill>
                        </a:rPr>
                        <a:t>Mental Health Legislation Committee</a:t>
                      </a:r>
                      <a:endParaRPr lang="en-GB" sz="1400" b="1" kern="1200" noProof="0" dirty="0">
                        <a:solidFill>
                          <a:schemeClr val="tx2"/>
                        </a:solidFill>
                        <a:latin typeface="+mn-lt"/>
                        <a:ea typeface="+mn-ea"/>
                        <a:cs typeface="+mn-cs"/>
                      </a:endParaRP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chemeClr val="dk1"/>
                          </a:solidFill>
                          <a:latin typeface="+mn-lt"/>
                          <a:ea typeface="+mn-ea"/>
                          <a:cs typeface="+mn-cs"/>
                        </a:rPr>
                        <a:t>Executive Lead</a:t>
                      </a:r>
                    </a:p>
                  </a:txBody>
                  <a:tcPr>
                    <a:solidFill>
                      <a:schemeClr val="accent4">
                        <a:lumMod val="20000"/>
                        <a:lumOff val="80000"/>
                      </a:schemeClr>
                    </a:solidFill>
                  </a:tcPr>
                </a:tc>
                <a:extLst>
                  <a:ext uri="{0D108BD9-81ED-4DB2-BD59-A6C34878D82A}">
                    <a16:rowId xmlns:a16="http://schemas.microsoft.com/office/drawing/2014/main" val="2489930037"/>
                  </a:ext>
                </a:extLst>
              </a:tr>
              <a:tr h="286911">
                <a:tc gridSpan="9">
                  <a:txBody>
                    <a:bodyPr/>
                    <a:lstStyle/>
                    <a:p>
                      <a:pPr algn="ctr"/>
                      <a:r>
                        <a:rPr lang="en-GB" sz="1400" b="1" dirty="0"/>
                        <a:t>NHS Wales Performance Framework 2026-27</a:t>
                      </a:r>
                    </a:p>
                  </a:txBody>
                  <a:tcPr>
                    <a:solidFill>
                      <a:schemeClr val="accent5">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endParaRPr lang="en-GB" sz="1400" b="1" dirty="0"/>
                    </a:p>
                  </a:txBody>
                  <a:tcPr>
                    <a:solidFill>
                      <a:schemeClr val="tx2">
                        <a:lumMod val="50000"/>
                        <a:lumOff val="50000"/>
                      </a:schemeClr>
                    </a:solidFill>
                  </a:tcPr>
                </a:tc>
                <a:tc hMerge="1">
                  <a:txBody>
                    <a:bodyPr/>
                    <a:lstStyle/>
                    <a:p>
                      <a:pPr algn="ctr"/>
                      <a:endParaRPr lang="en-GB" sz="1400" b="1" dirty="0"/>
                    </a:p>
                  </a:txBody>
                  <a:tcPr>
                    <a:solidFill>
                      <a:schemeClr val="accent5">
                        <a:lumMod val="40000"/>
                        <a:lumOff val="60000"/>
                      </a:schemeClr>
                    </a:solidFill>
                  </a:tcPr>
                </a:tc>
                <a:extLst>
                  <a:ext uri="{0D108BD9-81ED-4DB2-BD59-A6C34878D82A}">
                    <a16:rowId xmlns:a16="http://schemas.microsoft.com/office/drawing/2014/main" val="1472868212"/>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adult smokers who make a quit attempt via smoking cessation services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DOPH</a:t>
                      </a:r>
                    </a:p>
                  </a:txBody>
                  <a:tcPr/>
                </a:tc>
                <a:extLst>
                  <a:ext uri="{0D108BD9-81ED-4DB2-BD59-A6C34878D82A}">
                    <a16:rowId xmlns:a16="http://schemas.microsoft.com/office/drawing/2014/main" val="3523546578"/>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adult smokers who make a quit attempt via smoking cessation services who are co-validated as quit at 4 weeks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DOPH</a:t>
                      </a:r>
                    </a:p>
                  </a:txBody>
                  <a:tcPr/>
                </a:tc>
                <a:extLst>
                  <a:ext uri="{0D108BD9-81ED-4DB2-BD59-A6C34878D82A}">
                    <a16:rowId xmlns:a16="http://schemas.microsoft.com/office/drawing/2014/main" val="1474147627"/>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people who have been referred to health board services who have completed treatment for substance misuse (drugs or alcohol)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DOPH</a:t>
                      </a:r>
                    </a:p>
                  </a:txBody>
                  <a:tcPr/>
                </a:tc>
                <a:extLst>
                  <a:ext uri="{0D108BD9-81ED-4DB2-BD59-A6C34878D82A}">
                    <a16:rowId xmlns:a16="http://schemas.microsoft.com/office/drawing/2014/main" val="2127614774"/>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children who are up to date with the scheduled vaccinations by age 5 (‘4 in 1’ preschool booster, the Hib/</a:t>
                      </a:r>
                      <a:r>
                        <a:rPr lang="en-GB" sz="1400" b="0" i="0" u="none" strike="noStrike" dirty="0" err="1">
                          <a:solidFill>
                            <a:schemeClr val="tx2"/>
                          </a:solidFill>
                          <a:effectLst/>
                          <a:latin typeface="Arial" panose="020B0604020202020204" pitchFamily="34" charset="0"/>
                          <a:cs typeface="Arial" panose="020B0604020202020204" pitchFamily="34" charset="0"/>
                        </a:rPr>
                        <a:t>MenC</a:t>
                      </a:r>
                      <a:r>
                        <a:rPr lang="en-GB" sz="1400" b="0" i="0" u="none" strike="noStrike" dirty="0">
                          <a:solidFill>
                            <a:schemeClr val="tx2"/>
                          </a:solidFill>
                          <a:effectLst/>
                          <a:latin typeface="Arial" panose="020B0604020202020204" pitchFamily="34" charset="0"/>
                          <a:cs typeface="Arial" panose="020B0604020202020204" pitchFamily="34" charset="0"/>
                        </a:rPr>
                        <a:t> booster and the second MMR dose)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DOPH</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689486091"/>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Percentage of children receiving the Human Papillomavirus (HPV) vaccination by the age of 15</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DOPH</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3539894772"/>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uptake of the influenza vaccination amongst adults aged 65 years and over</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DOPH</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133879678"/>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Percentage uptake of the Respiratory Syncytial Virus (RSV) for those turning 75 years old</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DOPH</a:t>
                      </a:r>
                    </a:p>
                  </a:txBody>
                  <a:tcPr/>
                </a:tc>
                <a:extLst>
                  <a:ext uri="{0D108BD9-81ED-4DB2-BD59-A6C34878D82A}">
                    <a16:rowId xmlns:a16="http://schemas.microsoft.com/office/drawing/2014/main" val="1443623516"/>
                  </a:ext>
                </a:extLst>
              </a:tr>
              <a:tr h="286911">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offered an index colonoscopy procedure within 4 weeks of booking their Specialist Screening Practitioner assessment appointment</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rPr>
                        <a:t>DOPH</a:t>
                      </a:r>
                    </a:p>
                  </a:txBody>
                  <a:tcPr/>
                </a:tc>
                <a:extLst>
                  <a:ext uri="{0D108BD9-81ED-4DB2-BD59-A6C34878D82A}">
                    <a16:rowId xmlns:a16="http://schemas.microsoft.com/office/drawing/2014/main" val="59831079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(aged 12 years and over) with diabetes who have had foot surveillance recorded within last 15 months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254737241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(aged 12 years and over) with diabetes who have had their urine albumin recorded within last 15 months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Lead Committee</a:t>
                      </a:r>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97546147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population (adult) receiving NHS dental care over a 24-month period - General Dental Services (GDS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rPr>
                        <a:t>Lead Committee</a:t>
                      </a:r>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415986556"/>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community pharmacies providing Pharmacist Independent Prescribing service (PIPS)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rPr>
                        <a:t>Lead Committee</a:t>
                      </a:r>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1524404533"/>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Local Primary Mental Health Support Service (LPMHSS) assessments undertaken within (up to and including) 28 days from the date of receipt of referral for people aged under 18 years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195547652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therapeutic interventions started within (up to and including) 28 days following an assessment by Local Primary Mental Health Support Service (LPMHSS) for people aged under 18 years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3084399080"/>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Percentage of Local Primary Mental Health Support Service (LPMHSS) assessments undertaken within (up to and including) 28 days from the date of receipt of referral for adults aged 18 years and over</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992819883"/>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therapeutic interventions started within (up to and including) 28 days following an assessment by Local Primary Mental Health Support Service (LPMHSS) for adults aged 18 years and over</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846348226"/>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Percentage of children and young people waiting less than 26 weeks to start an ADHD or ASD neurodevelopment assessment</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897333293"/>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waiting less than 26 weeks to start a psychological therapy in Specialist Adult Mental Health</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640268907"/>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people to have a heartbeat restored after a period of cardiac arrest which is subsequently retained until arrival at hospital (Return Of Spontaneous Circulation)</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COO</a:t>
                      </a:r>
                    </a:p>
                  </a:txBody>
                  <a:tcPr/>
                </a:tc>
                <a:extLst>
                  <a:ext uri="{0D108BD9-81ED-4DB2-BD59-A6C34878D82A}">
                    <a16:rowId xmlns:a16="http://schemas.microsoft.com/office/drawing/2014/main" val="1036956336"/>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Median emergency ambulance response time to purple: arrest category calls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360658427"/>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Median emergency ambulance response time to red: emergency category calls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514502967"/>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ambulance patient handovers over 45 minutes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3588437424"/>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ambulance patient handovers within 15 minutes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698361059"/>
                  </a:ext>
                </a:extLst>
              </a:tr>
            </a:tbl>
          </a:graphicData>
        </a:graphic>
      </p:graphicFrame>
    </p:spTree>
    <p:extLst>
      <p:ext uri="{BB962C8B-B14F-4D97-AF65-F5344CB8AC3E}">
        <p14:creationId xmlns:p14="http://schemas.microsoft.com/office/powerpoint/2010/main" val="3427035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3A72E-BCD8-39D2-5A7A-CCEFEEC189DE}"/>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6F81584-63BE-5FBD-5C36-B253B9D4529E}"/>
              </a:ext>
            </a:extLst>
          </p:cNvPr>
          <p:cNvGraphicFramePr>
            <a:graphicFrameLocks noGrp="1"/>
          </p:cNvGraphicFramePr>
          <p:nvPr>
            <p:ph idx="1"/>
            <p:extLst>
              <p:ext uri="{D42A27DB-BD31-4B8C-83A1-F6EECF244321}">
                <p14:modId xmlns:p14="http://schemas.microsoft.com/office/powerpoint/2010/main" val="4100246807"/>
              </p:ext>
            </p:extLst>
          </p:nvPr>
        </p:nvGraphicFramePr>
        <p:xfrm>
          <a:off x="1" y="107403"/>
          <a:ext cx="20105687" cy="10620315"/>
        </p:xfrm>
        <a:graphic>
          <a:graphicData uri="http://schemas.openxmlformats.org/drawingml/2006/table">
            <a:tbl>
              <a:tblPr firstRow="1" bandRow="1">
                <a:tableStyleId>{5C22544A-7EE6-4342-B048-85BDC9FD1C3A}</a:tableStyleId>
              </a:tblPr>
              <a:tblGrid>
                <a:gridCol w="7533102">
                  <a:extLst>
                    <a:ext uri="{9D8B030D-6E8A-4147-A177-3AD203B41FA5}">
                      <a16:colId xmlns:a16="http://schemas.microsoft.com/office/drawing/2014/main" val="2212629316"/>
                    </a:ext>
                  </a:extLst>
                </a:gridCol>
                <a:gridCol w="980018">
                  <a:extLst>
                    <a:ext uri="{9D8B030D-6E8A-4147-A177-3AD203B41FA5}">
                      <a16:colId xmlns:a16="http://schemas.microsoft.com/office/drawing/2014/main" val="429412680"/>
                    </a:ext>
                  </a:extLst>
                </a:gridCol>
                <a:gridCol w="1733878">
                  <a:extLst>
                    <a:ext uri="{9D8B030D-6E8A-4147-A177-3AD203B41FA5}">
                      <a16:colId xmlns:a16="http://schemas.microsoft.com/office/drawing/2014/main" val="399976939"/>
                    </a:ext>
                  </a:extLst>
                </a:gridCol>
                <a:gridCol w="1733878">
                  <a:extLst>
                    <a:ext uri="{9D8B030D-6E8A-4147-A177-3AD203B41FA5}">
                      <a16:colId xmlns:a16="http://schemas.microsoft.com/office/drawing/2014/main" val="2634403027"/>
                    </a:ext>
                  </a:extLst>
                </a:gridCol>
                <a:gridCol w="1583106">
                  <a:extLst>
                    <a:ext uri="{9D8B030D-6E8A-4147-A177-3AD203B41FA5}">
                      <a16:colId xmlns:a16="http://schemas.microsoft.com/office/drawing/2014/main" val="3197709593"/>
                    </a:ext>
                  </a:extLst>
                </a:gridCol>
                <a:gridCol w="1697632">
                  <a:extLst>
                    <a:ext uri="{9D8B030D-6E8A-4147-A177-3AD203B41FA5}">
                      <a16:colId xmlns:a16="http://schemas.microsoft.com/office/drawing/2014/main" val="794350853"/>
                    </a:ext>
                  </a:extLst>
                </a:gridCol>
                <a:gridCol w="2147052">
                  <a:extLst>
                    <a:ext uri="{9D8B030D-6E8A-4147-A177-3AD203B41FA5}">
                      <a16:colId xmlns:a16="http://schemas.microsoft.com/office/drawing/2014/main" val="2602411898"/>
                    </a:ext>
                  </a:extLst>
                </a:gridCol>
                <a:gridCol w="1496343">
                  <a:extLst>
                    <a:ext uri="{9D8B030D-6E8A-4147-A177-3AD203B41FA5}">
                      <a16:colId xmlns:a16="http://schemas.microsoft.com/office/drawing/2014/main" val="4233157881"/>
                    </a:ext>
                  </a:extLst>
                </a:gridCol>
                <a:gridCol w="1200678">
                  <a:extLst>
                    <a:ext uri="{9D8B030D-6E8A-4147-A177-3AD203B41FA5}">
                      <a16:colId xmlns:a16="http://schemas.microsoft.com/office/drawing/2014/main" val="3123821567"/>
                    </a:ext>
                  </a:extLst>
                </a:gridCol>
              </a:tblGrid>
              <a:tr h="688585">
                <a:tc>
                  <a:txBody>
                    <a:bodyPr/>
                    <a:lstStyle/>
                    <a:p>
                      <a:pPr algn="ctr"/>
                      <a:r>
                        <a:rPr lang="en-GB" sz="1400" b="1" dirty="0">
                          <a:solidFill>
                            <a:schemeClr val="tx2"/>
                          </a:solidFill>
                        </a:rPr>
                        <a:t>Performance Measure</a:t>
                      </a:r>
                    </a:p>
                  </a:txBody>
                  <a:tcPr>
                    <a:solidFill>
                      <a:schemeClr val="accent4">
                        <a:lumMod val="20000"/>
                        <a:lumOff val="80000"/>
                      </a:schemeClr>
                    </a:solidFill>
                  </a:tcPr>
                </a:tc>
                <a:tc>
                  <a:txBody>
                    <a:bodyPr/>
                    <a:lstStyle/>
                    <a:p>
                      <a:pPr algn="ctr"/>
                      <a:r>
                        <a:rPr lang="en-GB" sz="1400" b="1" dirty="0">
                          <a:solidFill>
                            <a:schemeClr val="tx2"/>
                          </a:solidFill>
                        </a:rPr>
                        <a:t>Board</a:t>
                      </a:r>
                    </a:p>
                  </a:txBody>
                  <a:tcPr>
                    <a:solidFill>
                      <a:schemeClr val="accent4">
                        <a:lumMod val="20000"/>
                        <a:lumOff val="80000"/>
                      </a:schemeClr>
                    </a:solidFill>
                  </a:tcPr>
                </a:tc>
                <a:tc>
                  <a:txBody>
                    <a:bodyPr/>
                    <a:lstStyle/>
                    <a:p>
                      <a:pPr algn="ctr"/>
                      <a:r>
                        <a:rPr lang="en-GB" sz="1400" b="1" dirty="0">
                          <a:solidFill>
                            <a:schemeClr val="tx2"/>
                          </a:solidFill>
                        </a:rPr>
                        <a:t>Performance &amp; Finance Committee</a:t>
                      </a:r>
                    </a:p>
                  </a:txBody>
                  <a:tcPr>
                    <a:solidFill>
                      <a:schemeClr val="accent4">
                        <a:lumMod val="20000"/>
                        <a:lumOff val="80000"/>
                      </a:schemeClr>
                    </a:solidFill>
                  </a:tcPr>
                </a:tc>
                <a:tc>
                  <a:txBody>
                    <a:bodyPr/>
                    <a:lstStyle/>
                    <a:p>
                      <a:pPr algn="ctr"/>
                      <a:r>
                        <a:rPr lang="en-GB" sz="1400" b="1" dirty="0">
                          <a:solidFill>
                            <a:schemeClr val="tx2"/>
                          </a:solidFill>
                        </a:rPr>
                        <a:t>Quality &amp; Safety Committee</a:t>
                      </a:r>
                    </a:p>
                  </a:txBody>
                  <a:tcPr>
                    <a:solidFill>
                      <a:schemeClr val="accent4">
                        <a:lumMod val="20000"/>
                        <a:lumOff val="80000"/>
                      </a:schemeClr>
                    </a:solidFill>
                  </a:tcPr>
                </a:tc>
                <a:tc>
                  <a:txBody>
                    <a:bodyPr/>
                    <a:lstStyle/>
                    <a:p>
                      <a:pPr algn="ctr"/>
                      <a:r>
                        <a:rPr lang="en-GB" sz="1400" b="1" dirty="0">
                          <a:solidFill>
                            <a:schemeClr val="tx2"/>
                          </a:solidFill>
                        </a:rPr>
                        <a:t>Workforce &amp; OD Committee</a:t>
                      </a:r>
                    </a:p>
                  </a:txBody>
                  <a:tcPr>
                    <a:solidFill>
                      <a:schemeClr val="accent4">
                        <a:lumMod val="20000"/>
                        <a:lumOff val="80000"/>
                      </a:schemeClr>
                    </a:solidFill>
                  </a:tcPr>
                </a:tc>
                <a:tc>
                  <a:txBody>
                    <a:bodyPr/>
                    <a:lstStyle/>
                    <a:p>
                      <a:pPr algn="ctr"/>
                      <a:r>
                        <a:rPr lang="en-GB" sz="1400" b="1" dirty="0">
                          <a:solidFill>
                            <a:schemeClr val="tx2"/>
                          </a:solidFill>
                        </a:rPr>
                        <a:t>Population Health Committee</a:t>
                      </a:r>
                    </a:p>
                  </a:txBody>
                  <a:tcPr>
                    <a:solidFill>
                      <a:schemeClr val="accent4">
                        <a:lumMod val="20000"/>
                        <a:lumOff val="80000"/>
                      </a:schemeClr>
                    </a:solidFill>
                  </a:tcPr>
                </a:tc>
                <a:tc>
                  <a:txBody>
                    <a:bodyPr/>
                    <a:lstStyle/>
                    <a:p>
                      <a:pPr algn="ctr"/>
                      <a:r>
                        <a:rPr lang="en-GB" sz="1400" b="1" kern="1200" noProof="0" dirty="0">
                          <a:solidFill>
                            <a:schemeClr val="tx2"/>
                          </a:solidFill>
                          <a:latin typeface="+mn-lt"/>
                          <a:ea typeface="+mn-ea"/>
                          <a:cs typeface="+mn-cs"/>
                        </a:rPr>
                        <a:t>Digital, Data, Research &amp; Innovation</a:t>
                      </a:r>
                      <a:endParaRPr lang="en-GB" dirty="0">
                        <a:solidFill>
                          <a:schemeClr val="tx2"/>
                        </a:solidFill>
                      </a:endParaRP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tx2"/>
                          </a:solidFill>
                        </a:rPr>
                        <a:t>Mental Health Legislation Committee</a:t>
                      </a:r>
                      <a:endParaRPr lang="en-GB" sz="1400" b="1" kern="1200" noProof="0" dirty="0">
                        <a:solidFill>
                          <a:schemeClr val="tx2"/>
                        </a:solidFill>
                        <a:latin typeface="+mn-lt"/>
                        <a:ea typeface="+mn-ea"/>
                        <a:cs typeface="+mn-cs"/>
                      </a:endParaRPr>
                    </a:p>
                  </a:txBody>
                  <a:tcP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chemeClr val="dk1"/>
                          </a:solidFill>
                          <a:latin typeface="+mn-lt"/>
                          <a:ea typeface="+mn-ea"/>
                          <a:cs typeface="+mn-cs"/>
                        </a:rPr>
                        <a:t>Executive Lead</a:t>
                      </a:r>
                    </a:p>
                  </a:txBody>
                  <a:tcPr>
                    <a:solidFill>
                      <a:schemeClr val="accent4">
                        <a:lumMod val="20000"/>
                        <a:lumOff val="80000"/>
                      </a:schemeClr>
                    </a:solidFill>
                  </a:tcPr>
                </a:tc>
                <a:extLst>
                  <a:ext uri="{0D108BD9-81ED-4DB2-BD59-A6C34878D82A}">
                    <a16:rowId xmlns:a16="http://schemas.microsoft.com/office/drawing/2014/main" val="2489930037"/>
                  </a:ext>
                </a:extLst>
              </a:tr>
              <a:tr h="286911">
                <a:tc gridSpan="9">
                  <a:txBody>
                    <a:bodyPr/>
                    <a:lstStyle/>
                    <a:p>
                      <a:pPr algn="ctr"/>
                      <a:r>
                        <a:rPr lang="en-GB" sz="1400" b="1" dirty="0"/>
                        <a:t>NHS Wales Performance Framework 2026-27</a:t>
                      </a:r>
                    </a:p>
                  </a:txBody>
                  <a:tcPr>
                    <a:solidFill>
                      <a:schemeClr val="accent5">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endParaRPr lang="en-GB" sz="1400" b="1" dirty="0"/>
                    </a:p>
                  </a:txBody>
                  <a:tcPr>
                    <a:solidFill>
                      <a:schemeClr val="tx2">
                        <a:lumMod val="50000"/>
                        <a:lumOff val="50000"/>
                      </a:schemeClr>
                    </a:solidFill>
                  </a:tcPr>
                </a:tc>
                <a:tc hMerge="1">
                  <a:txBody>
                    <a:bodyPr/>
                    <a:lstStyle/>
                    <a:p>
                      <a:pPr algn="ctr"/>
                      <a:endParaRPr lang="en-GB" sz="1400" b="1" dirty="0"/>
                    </a:p>
                  </a:txBody>
                  <a:tcPr>
                    <a:solidFill>
                      <a:schemeClr val="tx2">
                        <a:lumMod val="50000"/>
                        <a:lumOff val="50000"/>
                      </a:schemeClr>
                    </a:solidFill>
                  </a:tcPr>
                </a:tc>
                <a:extLst>
                  <a:ext uri="{0D108BD9-81ED-4DB2-BD59-A6C34878D82A}">
                    <a16:rowId xmlns:a16="http://schemas.microsoft.com/office/drawing/2014/main" val="1472868212"/>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who spend less than 4 hours in all major and minor emergency care (i.e. A&amp;E) facilities from arrival until admission, transfer or discharge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86382939"/>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patients who spend 12 hours or more in all hospital major and minor emergency care facilities from arrival until admission, transfer, or discharge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algn="ctr"/>
                      <a:r>
                        <a:rPr lang="en-GB" sz="1300" dirty="0"/>
                        <a:t>COO</a:t>
                      </a:r>
                    </a:p>
                  </a:txBody>
                  <a:tcPr/>
                </a:tc>
                <a:extLst>
                  <a:ext uri="{0D108BD9-81ED-4DB2-BD59-A6C34878D82A}">
                    <a16:rowId xmlns:a16="http://schemas.microsoft.com/office/drawing/2014/main" val="2679355725"/>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patients starting their first definitive cancer treatment within 62 days from point of suspicion (regardless of the referral route)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188299738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R1 patient pathways, which have a target date allocated, waiting within their clinical target date or within 25% beyond their clinical target date for an outpatient appointment</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70956885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patients (all ages) waiting more than 8 weeks for a specified diagnostic</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3523546578"/>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patients (all ages) waiting more than 14 weeks for a specified therapy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1474147627"/>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adults waiting more than 14 weeks for all audiology pathways (to include new and existing pathways for hearing aids, tinnitus and balance)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127614774"/>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Number of children waiting more than 6 weeks for all audiology pathways (to include new assessment and intervention pathways)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689486091"/>
                  </a:ext>
                </a:extLst>
              </a:tr>
              <a:tr h="344293">
                <a:tc>
                  <a:txBody>
                    <a:bodyPr/>
                    <a:lstStyle/>
                    <a:p>
                      <a:pPr algn="l" fontAlgn="t">
                        <a:buNone/>
                      </a:pPr>
                      <a:r>
                        <a:rPr lang="en-GB" sz="1400" b="0" i="0" u="none" strike="noStrike">
                          <a:solidFill>
                            <a:schemeClr val="tx2"/>
                          </a:solidFill>
                          <a:effectLst/>
                          <a:latin typeface="Arial" panose="020B0604020202020204" pitchFamily="34" charset="0"/>
                          <a:cs typeface="Arial" panose="020B0604020202020204" pitchFamily="34" charset="0"/>
                        </a:rPr>
                        <a:t>Number of patients waiting more than 26 weeks for a new outpatient appointment</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3539894772"/>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patients waiting more than 104 weeks for referral to treatment</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Lead Committee</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COO</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133879678"/>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Number of patients waiting for a follow-up outpatient appointment who are delayed by over 100%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COO</a:t>
                      </a:r>
                    </a:p>
                  </a:txBody>
                  <a:tcPr/>
                </a:tc>
                <a:extLst>
                  <a:ext uri="{0D108BD9-81ED-4DB2-BD59-A6C34878D82A}">
                    <a16:rowId xmlns:a16="http://schemas.microsoft.com/office/drawing/2014/main" val="1443623516"/>
                  </a:ext>
                </a:extLst>
              </a:tr>
              <a:tr h="286911">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Percentage of sickness absence rate of staff</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algn="ctr"/>
                      <a:r>
                        <a:rPr lang="en-GB" sz="1300" dirty="0"/>
                        <a:t>DWOD</a:t>
                      </a:r>
                    </a:p>
                  </a:txBody>
                  <a:tcPr/>
                </a:tc>
                <a:extLst>
                  <a:ext uri="{0D108BD9-81ED-4DB2-BD59-A6C34878D82A}">
                    <a16:rowId xmlns:a16="http://schemas.microsoft.com/office/drawing/2014/main" val="598310791"/>
                  </a:ext>
                </a:extLst>
              </a:tr>
              <a:tr h="344293">
                <a:tc>
                  <a:txBody>
                    <a:bodyPr/>
                    <a:lstStyle/>
                    <a:p>
                      <a:pPr algn="l" fontAlgn="t">
                        <a:buNone/>
                      </a:pPr>
                      <a:r>
                        <a:rPr lang="en-GB" sz="1400" b="0" i="0" u="none" strike="noStrike" dirty="0">
                          <a:solidFill>
                            <a:schemeClr val="tx2"/>
                          </a:solidFill>
                          <a:effectLst/>
                          <a:latin typeface="Arial" panose="020B0604020202020204" pitchFamily="34" charset="0"/>
                          <a:cs typeface="Arial" panose="020B0604020202020204" pitchFamily="34" charset="0"/>
                        </a:rPr>
                        <a:t>Turnover rate for nurse, midwifery, medical and dental registered staff leaving NHS Wales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DWOD</a:t>
                      </a:r>
                    </a:p>
                  </a:txBody>
                  <a:tcPr/>
                </a:tc>
                <a:extLst>
                  <a:ext uri="{0D108BD9-81ED-4DB2-BD59-A6C34878D82A}">
                    <a16:rowId xmlns:a16="http://schemas.microsoft.com/office/drawing/2014/main" val="2547372411"/>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Agency spend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endParaRPr lang="en-GB" sz="1300"/>
                    </a:p>
                  </a:txBody>
                  <a:tcPr/>
                </a:tc>
                <a:tc>
                  <a:txBody>
                    <a:bodyPr/>
                    <a:lstStyle/>
                    <a:p>
                      <a:pPr algn="ctr"/>
                      <a:endParaRPr lang="en-GB" sz="1300" dirty="0"/>
                    </a:p>
                  </a:txBody>
                  <a:tcPr/>
                </a:tc>
                <a:tc>
                  <a:txBody>
                    <a:bodyPr/>
                    <a:lstStyle/>
                    <a:p>
                      <a:pPr algn="ctr"/>
                      <a:r>
                        <a:rPr lang="en-GB" sz="1300" dirty="0"/>
                        <a:t>DWOD</a:t>
                      </a:r>
                    </a:p>
                  </a:txBody>
                  <a:tcPr/>
                </a:tc>
                <a:extLst>
                  <a:ext uri="{0D108BD9-81ED-4DB2-BD59-A6C34878D82A}">
                    <a16:rowId xmlns:a16="http://schemas.microsoft.com/office/drawing/2014/main" val="975461471"/>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Percentage of episodes clinically coded within one reporting month post episode discharge end date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mn-lt"/>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r>
                        <a:rPr lang="en-GB" sz="1300" dirty="0"/>
                        <a:t>DOPPP</a:t>
                      </a:r>
                    </a:p>
                  </a:txBody>
                  <a:tcPr/>
                </a:tc>
                <a:extLst>
                  <a:ext uri="{0D108BD9-81ED-4DB2-BD59-A6C34878D82A}">
                    <a16:rowId xmlns:a16="http://schemas.microsoft.com/office/drawing/2014/main" val="2415986556"/>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Nationally reportable incidents open over 12 months   </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DON</a:t>
                      </a:r>
                    </a:p>
                  </a:txBody>
                  <a:tcPr/>
                </a:tc>
                <a:extLst>
                  <a:ext uri="{0D108BD9-81ED-4DB2-BD59-A6C34878D82A}">
                    <a16:rowId xmlns:a16="http://schemas.microsoft.com/office/drawing/2014/main" val="2361039942"/>
                  </a:ext>
                </a:extLst>
              </a:tr>
              <a:tr h="344293">
                <a:tc>
                  <a:txBody>
                    <a:bodyPr/>
                    <a:lstStyle/>
                    <a:p>
                      <a:pPr marL="0" algn="l" defTabSz="914400" rtl="0" eaLnBrk="1" fontAlgn="t" latinLnBrk="0" hangingPunct="1">
                        <a:buNone/>
                      </a:pPr>
                      <a:r>
                        <a:rPr lang="en-GB" sz="1400" b="0" i="0" u="none" strike="noStrike" kern="1200">
                          <a:solidFill>
                            <a:schemeClr val="tx2"/>
                          </a:solidFill>
                          <a:effectLst/>
                          <a:latin typeface="Arial" panose="020B0604020202020204" pitchFamily="34" charset="0"/>
                          <a:ea typeface="+mn-ea"/>
                          <a:cs typeface="Arial" panose="020B0604020202020204" pitchFamily="34" charset="0"/>
                        </a:rPr>
                        <a:t>Cumulative number of hospital onset Klebsiella spp BSI cases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DON</a:t>
                      </a:r>
                    </a:p>
                  </a:txBody>
                  <a:tcPr/>
                </a:tc>
                <a:extLst>
                  <a:ext uri="{0D108BD9-81ED-4DB2-BD59-A6C34878D82A}">
                    <a16:rowId xmlns:a16="http://schemas.microsoft.com/office/drawing/2014/main" val="2574342727"/>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Cumulative number of hospital onset Pseudomonas aeruginosa BSI cases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DON</a:t>
                      </a:r>
                    </a:p>
                  </a:txBody>
                  <a:tcPr/>
                </a:tc>
                <a:extLst>
                  <a:ext uri="{0D108BD9-81ED-4DB2-BD59-A6C34878D82A}">
                    <a16:rowId xmlns:a16="http://schemas.microsoft.com/office/drawing/2014/main" val="1410326069"/>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Cumulative number of hospital onset E.coli BSI cases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DON</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007034109"/>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Cumulative number of MSSA BSI cases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rPr>
                        <a:t>DON</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extLst>
                  <a:ext uri="{0D108BD9-81ED-4DB2-BD59-A6C34878D82A}">
                    <a16:rowId xmlns:a16="http://schemas.microsoft.com/office/drawing/2014/main" val="2467697544"/>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Cumulative number of C.difficile infection cases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rPr>
                        <a:t>DON</a:t>
                      </a:r>
                    </a:p>
                  </a:txBody>
                  <a:tcPr/>
                </a:tc>
                <a:extLst>
                  <a:ext uri="{0D108BD9-81ED-4DB2-BD59-A6C34878D82A}">
                    <a16:rowId xmlns:a16="http://schemas.microsoft.com/office/drawing/2014/main" val="4273480809"/>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Gabapentin and pregabalin DDDs per 1,000 patients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2734528686"/>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Average quantity per item prescribed from start period for the reference basket of medicines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2007911220"/>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Number of low Global Warming Potential (GWP) inhalers as a percentage of all inhalers prescribed</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MD</a:t>
                      </a:r>
                    </a:p>
                  </a:txBody>
                  <a:tcPr/>
                </a:tc>
                <a:extLst>
                  <a:ext uri="{0D108BD9-81ED-4DB2-BD59-A6C34878D82A}">
                    <a16:rowId xmlns:a16="http://schemas.microsoft.com/office/drawing/2014/main" val="4051354339"/>
                  </a:ext>
                </a:extLst>
              </a:tr>
              <a:tr h="0">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Number of never events</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DON</a:t>
                      </a:r>
                    </a:p>
                  </a:txBody>
                  <a:tcPr/>
                </a:tc>
                <a:extLst>
                  <a:ext uri="{0D108BD9-81ED-4DB2-BD59-A6C34878D82A}">
                    <a16:rowId xmlns:a16="http://schemas.microsoft.com/office/drawing/2014/main" val="2925067472"/>
                  </a:ext>
                </a:extLst>
              </a:tr>
              <a:tr h="344293">
                <a:tc>
                  <a:txBody>
                    <a:bodyPr/>
                    <a:lstStyle/>
                    <a:p>
                      <a:pPr marL="0" algn="l" defTabSz="914400" rtl="0" eaLnBrk="1" fontAlgn="t" latinLnBrk="0" hangingPunct="1">
                        <a:buNone/>
                      </a:pPr>
                      <a:r>
                        <a:rPr lang="en-GB" sz="1400" b="0" i="0" u="none" strike="noStrike" kern="1200" dirty="0">
                          <a:solidFill>
                            <a:schemeClr val="tx2"/>
                          </a:solidFill>
                          <a:effectLst/>
                          <a:latin typeface="Arial" panose="020B0604020202020204" pitchFamily="34" charset="0"/>
                          <a:ea typeface="+mn-ea"/>
                          <a:cs typeface="Arial" panose="020B0604020202020204" pitchFamily="34" charset="0"/>
                        </a:rPr>
                        <a:t>Overall HB patient experience score</a:t>
                      </a:r>
                    </a:p>
                  </a:txBody>
                  <a:tcPr marL="0" marR="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sym typeface="Wingdings 2" panose="05020102010507070707" pitchFamily="18" charset="2"/>
                        </a:rPr>
                        <a:t></a:t>
                      </a:r>
                      <a:endParaRPr kumimoji="0" lang="en-GB" sz="13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dirty="0"/>
                        <a:t>Lead Committee</a:t>
                      </a:r>
                    </a:p>
                  </a:txBody>
                  <a:tcPr/>
                </a:tc>
                <a:tc>
                  <a:txBody>
                    <a:bodyPr/>
                    <a:lstStyle/>
                    <a:p>
                      <a:pPr algn="ctr"/>
                      <a:endParaRPr lang="en-GB" sz="1300" dirty="0"/>
                    </a:p>
                  </a:txBody>
                  <a:tcPr/>
                </a:tc>
                <a:tc>
                  <a:txBody>
                    <a:bodyPr/>
                    <a:lstStyle/>
                    <a:p>
                      <a:pPr algn="ctr"/>
                      <a:endParaRPr lang="en-GB" sz="1300" dirty="0"/>
                    </a:p>
                  </a:txBody>
                  <a:tcPr/>
                </a:tc>
                <a:tc>
                  <a:txBody>
                    <a:bodyPr/>
                    <a:lstStyle/>
                    <a:p>
                      <a:endParaRPr lang="en-GB" sz="1300" dirty="0"/>
                    </a:p>
                  </a:txBody>
                  <a:tcPr/>
                </a:tc>
                <a:tc>
                  <a:txBody>
                    <a:bodyPr/>
                    <a:lstStyle/>
                    <a:p>
                      <a:pPr algn="ctr"/>
                      <a:endParaRPr lang="en-GB" sz="1300" dirty="0"/>
                    </a:p>
                  </a:txBody>
                  <a:tcPr/>
                </a:tc>
                <a:tc>
                  <a:txBody>
                    <a:bodyPr/>
                    <a:lstStyle/>
                    <a:p>
                      <a:pPr algn="ctr"/>
                      <a:r>
                        <a:rPr lang="en-GB" sz="1300" dirty="0"/>
                        <a:t>DON</a:t>
                      </a:r>
                    </a:p>
                  </a:txBody>
                  <a:tcPr/>
                </a:tc>
                <a:extLst>
                  <a:ext uri="{0D108BD9-81ED-4DB2-BD59-A6C34878D82A}">
                    <a16:rowId xmlns:a16="http://schemas.microsoft.com/office/drawing/2014/main" val="4217922987"/>
                  </a:ext>
                </a:extLst>
              </a:tr>
            </a:tbl>
          </a:graphicData>
        </a:graphic>
      </p:graphicFrame>
    </p:spTree>
    <p:extLst>
      <p:ext uri="{BB962C8B-B14F-4D97-AF65-F5344CB8AC3E}">
        <p14:creationId xmlns:p14="http://schemas.microsoft.com/office/powerpoint/2010/main" val="1434723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3BC8AC-B702-4CA9-9A13-18141E3DEB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384DDD-8AE6-CC1C-ED7B-C79CDB0B4ECB}"/>
              </a:ext>
            </a:extLst>
          </p:cNvPr>
          <p:cNvSpPr>
            <a:spLocks noGrp="1"/>
          </p:cNvSpPr>
          <p:nvPr>
            <p:ph type="title"/>
          </p:nvPr>
        </p:nvSpPr>
        <p:spPr>
          <a:xfrm>
            <a:off x="680244" y="396875"/>
            <a:ext cx="15011400" cy="2133600"/>
          </a:xfrm>
        </p:spPr>
        <p:txBody>
          <a:bodyPr/>
          <a:lstStyle/>
          <a:p>
            <a:r>
              <a:rPr lang="en-GB" sz="4800" b="1" dirty="0"/>
              <a:t>7. </a:t>
            </a:r>
            <a:r>
              <a:rPr lang="en-GB" sz="4800" b="1" dirty="0">
                <a:latin typeface="Segoe UI" panose="020B0502040204020203" pitchFamily="34" charset="0"/>
              </a:rPr>
              <a:t>Budgetary Framework 2026/27–2028/29</a:t>
            </a:r>
            <a:endParaRPr lang="en-GB" sz="4800" b="1" dirty="0"/>
          </a:p>
        </p:txBody>
      </p:sp>
      <p:sp>
        <p:nvSpPr>
          <p:cNvPr id="3" name="TextBox 2">
            <a:extLst>
              <a:ext uri="{FF2B5EF4-FFF2-40B4-BE49-F238E27FC236}">
                <a16:creationId xmlns:a16="http://schemas.microsoft.com/office/drawing/2014/main" id="{5E8486AB-F7EE-7792-BA97-F1785AF7B00B}"/>
              </a:ext>
            </a:extLst>
          </p:cNvPr>
          <p:cNvSpPr txBox="1"/>
          <p:nvPr/>
        </p:nvSpPr>
        <p:spPr>
          <a:xfrm>
            <a:off x="375444" y="1234826"/>
            <a:ext cx="16306800" cy="9677649"/>
          </a:xfrm>
          <a:prstGeom prst="rect">
            <a:avLst/>
          </a:prstGeom>
          <a:solidFill>
            <a:schemeClr val="bg1"/>
          </a:solidFill>
        </p:spPr>
        <p:txBody>
          <a:bodyPr wrap="square">
            <a:spAutoFit/>
          </a:bodyPr>
          <a:lstStyle/>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Purpose</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Ensure the Health Board lives within its financial allocation, demonstrating Grip &amp; Control and Value for Money</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Strengthen the link between resources, activity, service design and performance</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Provide a credible pathway to financially sustainable budget allocation</a:t>
            </a:r>
          </a:p>
          <a:p>
            <a:pPr lvl="1" fontAlgn="t">
              <a:lnSpc>
                <a:spcPts val="1500"/>
              </a:lnSpc>
              <a:spcAft>
                <a:spcPts val="1200"/>
              </a:spcAft>
            </a:pPr>
            <a:endParaRPr lang="en-GB" sz="2400" dirty="0">
              <a:solidFill>
                <a:srgbClr val="1F355E"/>
              </a:solidFill>
              <a:latin typeface="Arial" panose="020B0604020202020204" pitchFamily="34" charset="0"/>
              <a:cs typeface="Arial" panose="020B0604020202020204" pitchFamily="34" charset="0"/>
            </a:endParaRPr>
          </a:p>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Key Changes</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End of central deficit holding from 2026/27 — all budgets must sit within the available financial envelope</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£58.7m historic central deficit fully allocated to Service Groups and Corporate Directorates</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Maintains stability in 2026/27 while transitioning to evidence‑based budgeting from 2027/28 onwards</a:t>
            </a:r>
          </a:p>
          <a:p>
            <a:pPr lvl="1" fontAlgn="t">
              <a:lnSpc>
                <a:spcPts val="1500"/>
              </a:lnSpc>
              <a:spcAft>
                <a:spcPts val="1200"/>
              </a:spcAft>
            </a:pPr>
            <a:endParaRPr lang="en-GB" sz="2400" b="1" dirty="0">
              <a:solidFill>
                <a:srgbClr val="1F355E"/>
              </a:solidFill>
              <a:latin typeface="Arial" panose="020B0604020202020204" pitchFamily="34" charset="0"/>
              <a:cs typeface="Arial" panose="020B0604020202020204" pitchFamily="34" charset="0"/>
            </a:endParaRPr>
          </a:p>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Budgeting Approach</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2026/27: Incremental baseline retained with tighter controls and enhanced transparency</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2027/28–2028/29: Phased move to activity‑ and evidence‑informed budget setting, assessed service‑by‑service</a:t>
            </a:r>
          </a:p>
          <a:p>
            <a:pPr lvl="1" fontAlgn="t">
              <a:lnSpc>
                <a:spcPts val="1500"/>
              </a:lnSpc>
              <a:spcAft>
                <a:spcPts val="1200"/>
              </a:spcAft>
            </a:pPr>
            <a:endParaRPr lang="en-GB" sz="2400" b="1" dirty="0">
              <a:solidFill>
                <a:srgbClr val="1F355E"/>
              </a:solidFill>
              <a:latin typeface="Arial" panose="020B0604020202020204" pitchFamily="34" charset="0"/>
              <a:cs typeface="Arial" panose="020B0604020202020204" pitchFamily="34" charset="0"/>
            </a:endParaRPr>
          </a:p>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Accountability &amp; Control</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Clear identification of key Budget Holders with material influence over income and expenditure</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Budgets aligned to Accountability Letters, Performance &amp; Finance Committee oversight, and the PAF</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Limited and transparent use of central reserves; no routine reprofiling or in‑year manipulation</a:t>
            </a:r>
          </a:p>
          <a:p>
            <a:pPr lvl="1" fontAlgn="t">
              <a:lnSpc>
                <a:spcPts val="1500"/>
              </a:lnSpc>
              <a:spcAft>
                <a:spcPts val="1200"/>
              </a:spcAft>
            </a:pPr>
            <a:endParaRPr lang="en-GB" sz="2400" b="1" dirty="0">
              <a:solidFill>
                <a:srgbClr val="1F355E"/>
              </a:solidFill>
              <a:latin typeface="Arial" panose="020B0604020202020204" pitchFamily="34" charset="0"/>
              <a:cs typeface="Arial" panose="020B0604020202020204" pitchFamily="34" charset="0"/>
            </a:endParaRPr>
          </a:p>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Savings &amp; Recovery</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£65m savings requirement in 2026/27, delivered through Executive‑led thematic programmes</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Savings set as negative budgets, underpinned by robust Plans on a Page and PIDs</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Single, authoritative savings tracker used for Board, WG and Recovery &amp; Sustainability reporting</a:t>
            </a:r>
          </a:p>
          <a:p>
            <a:pPr lvl="1" fontAlgn="t">
              <a:lnSpc>
                <a:spcPts val="1500"/>
              </a:lnSpc>
              <a:spcAft>
                <a:spcPts val="1200"/>
              </a:spcAft>
            </a:pPr>
            <a:endParaRPr lang="en-GB" sz="2400" dirty="0">
              <a:solidFill>
                <a:srgbClr val="1F355E"/>
              </a:solidFill>
              <a:latin typeface="Arial" panose="020B0604020202020204" pitchFamily="34" charset="0"/>
              <a:cs typeface="Arial" panose="020B0604020202020204" pitchFamily="34" charset="0"/>
            </a:endParaRPr>
          </a:p>
          <a:p>
            <a:pPr lvl="1" fontAlgn="t">
              <a:lnSpc>
                <a:spcPts val="1500"/>
              </a:lnSpc>
              <a:spcAft>
                <a:spcPts val="1200"/>
              </a:spcAft>
            </a:pPr>
            <a:r>
              <a:rPr lang="en-GB" sz="2400" b="1" dirty="0">
                <a:solidFill>
                  <a:srgbClr val="1F355E"/>
                </a:solidFill>
                <a:latin typeface="Arial" panose="020B0604020202020204" pitchFamily="34" charset="0"/>
                <a:cs typeface="Arial" panose="020B0604020202020204" pitchFamily="34" charset="0"/>
              </a:rPr>
              <a:t>Assurance to the Board</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Strengthens financial discipline, transparency and ownership</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Removes structural weaknesses in financial planning</a:t>
            </a:r>
          </a:p>
          <a:p>
            <a:pPr marL="800100" lvl="1" indent="-342900" fontAlgn="t">
              <a:lnSpc>
                <a:spcPts val="1500"/>
              </a:lnSpc>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Supports delivery of the Financial Plan while enabling transition to a sustainable allocation model</a:t>
            </a:r>
          </a:p>
        </p:txBody>
      </p:sp>
    </p:spTree>
    <p:extLst>
      <p:ext uri="{BB962C8B-B14F-4D97-AF65-F5344CB8AC3E}">
        <p14:creationId xmlns:p14="http://schemas.microsoft.com/office/powerpoint/2010/main" val="851730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89461-9D6C-3AB4-6B50-5DE49FC4DD9E}"/>
              </a:ext>
            </a:extLst>
          </p:cNvPr>
          <p:cNvSpPr>
            <a:spLocks noGrp="1"/>
          </p:cNvSpPr>
          <p:nvPr>
            <p:ph type="title"/>
          </p:nvPr>
        </p:nvSpPr>
        <p:spPr>
          <a:xfrm>
            <a:off x="884238" y="549274"/>
            <a:ext cx="15011400" cy="2133600"/>
          </a:xfrm>
        </p:spPr>
        <p:txBody>
          <a:bodyPr/>
          <a:lstStyle/>
          <a:p>
            <a:r>
              <a:rPr lang="en-GB" sz="4800" b="1" dirty="0"/>
              <a:t>8. Escalation</a:t>
            </a:r>
          </a:p>
        </p:txBody>
      </p:sp>
      <p:sp>
        <p:nvSpPr>
          <p:cNvPr id="3" name="Content Placeholder 2">
            <a:extLst>
              <a:ext uri="{FF2B5EF4-FFF2-40B4-BE49-F238E27FC236}">
                <a16:creationId xmlns:a16="http://schemas.microsoft.com/office/drawing/2014/main" id="{523749CE-9099-3F47-B377-141BDC87313E}"/>
              </a:ext>
            </a:extLst>
          </p:cNvPr>
          <p:cNvSpPr>
            <a:spLocks noGrp="1"/>
          </p:cNvSpPr>
          <p:nvPr>
            <p:ph idx="1"/>
          </p:nvPr>
        </p:nvSpPr>
        <p:spPr>
          <a:xfrm>
            <a:off x="1061244" y="1452625"/>
            <a:ext cx="17983200" cy="5364163"/>
          </a:xfrm>
        </p:spPr>
        <p:txBody>
          <a:bodyPr/>
          <a:lstStyle/>
          <a:p>
            <a:pPr lvl="1"/>
            <a:r>
              <a:rPr lang="en-GB" sz="2000" dirty="0"/>
              <a:t>The way the PAF will operate is predicated on the principle that, wherever possible, issues should be resolved at Service Group or Corporate Directorate level and that Service Groups and Corporate Directorates should work collaboratively and be mutually supportive in line with our values. This means escalation should be very much the exception and that, where it is necessary, proportionate and appropriate support and intervention takes place at the earliest opportunity to ensure performance remains on track to achieve our objectives. </a:t>
            </a:r>
          </a:p>
          <a:p>
            <a:pPr lvl="1"/>
            <a:r>
              <a:rPr lang="en-GB" sz="2000" b="1" dirty="0"/>
              <a:t>SBUHB Escalation Arrangements</a:t>
            </a:r>
            <a:r>
              <a:rPr lang="en-GB" sz="1800" b="1" dirty="0"/>
              <a:t> - </a:t>
            </a:r>
            <a:r>
              <a:rPr lang="en-GB" sz="2000" dirty="0"/>
              <a:t>The SBUHB Escalation arrangements will run parallel to those outlined within the Welsh Government Oversight and Escalation Framework. The Escalation levels are aligned with those of the Welsh Government Framework, however the internal monitoring and support mechanisms will differ. </a:t>
            </a:r>
            <a:endParaRPr lang="en-GB" sz="1800" dirty="0"/>
          </a:p>
          <a:p>
            <a:r>
              <a:rPr lang="en-GB" sz="2000" dirty="0"/>
              <a:t>The SBUHB Escalation arrangements have been outlined in the table below:</a:t>
            </a:r>
            <a:endParaRPr lang="en-GB" sz="1800" dirty="0"/>
          </a:p>
          <a:p>
            <a:endParaRPr lang="en-GB" dirty="0"/>
          </a:p>
          <a:p>
            <a:endParaRPr lang="en-GB" dirty="0"/>
          </a:p>
        </p:txBody>
      </p:sp>
      <p:graphicFrame>
        <p:nvGraphicFramePr>
          <p:cNvPr id="5" name="Table 4">
            <a:extLst>
              <a:ext uri="{FF2B5EF4-FFF2-40B4-BE49-F238E27FC236}">
                <a16:creationId xmlns:a16="http://schemas.microsoft.com/office/drawing/2014/main" id="{02A3A641-3D21-E2EC-4BCB-AC83945BC229}"/>
              </a:ext>
            </a:extLst>
          </p:cNvPr>
          <p:cNvGraphicFramePr>
            <a:graphicFrameLocks noGrp="1"/>
          </p:cNvGraphicFramePr>
          <p:nvPr>
            <p:extLst>
              <p:ext uri="{D42A27DB-BD31-4B8C-83A1-F6EECF244321}">
                <p14:modId xmlns:p14="http://schemas.microsoft.com/office/powerpoint/2010/main" val="823725107"/>
              </p:ext>
            </p:extLst>
          </p:nvPr>
        </p:nvGraphicFramePr>
        <p:xfrm>
          <a:off x="884238" y="3984751"/>
          <a:ext cx="18388806" cy="6546724"/>
        </p:xfrm>
        <a:graphic>
          <a:graphicData uri="http://schemas.openxmlformats.org/drawingml/2006/table">
            <a:tbl>
              <a:tblPr firstRow="1" firstCol="1" bandRow="1">
                <a:tableStyleId>{5C22544A-7EE6-4342-B048-85BDC9FD1C3A}</a:tableStyleId>
              </a:tblPr>
              <a:tblGrid>
                <a:gridCol w="3574239">
                  <a:extLst>
                    <a:ext uri="{9D8B030D-6E8A-4147-A177-3AD203B41FA5}">
                      <a16:colId xmlns:a16="http://schemas.microsoft.com/office/drawing/2014/main" val="4199130804"/>
                    </a:ext>
                  </a:extLst>
                </a:gridCol>
                <a:gridCol w="5941259">
                  <a:extLst>
                    <a:ext uri="{9D8B030D-6E8A-4147-A177-3AD203B41FA5}">
                      <a16:colId xmlns:a16="http://schemas.microsoft.com/office/drawing/2014/main" val="2828864932"/>
                    </a:ext>
                  </a:extLst>
                </a:gridCol>
                <a:gridCol w="8873308">
                  <a:extLst>
                    <a:ext uri="{9D8B030D-6E8A-4147-A177-3AD203B41FA5}">
                      <a16:colId xmlns:a16="http://schemas.microsoft.com/office/drawing/2014/main" val="1818282255"/>
                    </a:ext>
                  </a:extLst>
                </a:gridCol>
              </a:tblGrid>
              <a:tr h="342980">
                <a:tc>
                  <a:txBody>
                    <a:bodyPr/>
                    <a:lstStyle/>
                    <a:p>
                      <a:pPr marR="25400" algn="ctr">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Escalation level</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ctr">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Meaning / trigger</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ctr">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Action and monitoring</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47461937"/>
                  </a:ext>
                </a:extLst>
              </a:tr>
              <a:tr h="660491">
                <a:tc>
                  <a:txBody>
                    <a:bodyPr/>
                    <a:lstStyle/>
                    <a:p>
                      <a:pPr marR="25400" algn="ctr">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Level 1 – Routine Arrangements</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just">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Performance is within expected arrangements, agreed trajectory, or tolerable variation.</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5400" algn="just">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Routine monitoring through established performance and assurance routes. Delivery plans remain in place and are reviewed through normal management and committee arrangements.</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27847905"/>
                  </a:ext>
                </a:extLst>
              </a:tr>
              <a:tr h="660491">
                <a:tc>
                  <a:txBody>
                    <a:bodyPr/>
                    <a:lstStyle/>
                    <a:p>
                      <a:pPr marR="25400" algn="ctr">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Level 2 – Area of Concern</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just">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Noticeable pressure, emerging risk, or early evidence of deterioration that may affect delivery if not addressed.</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5400" algn="just">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Corrective action agreed through monthly performance review arrangements, with early support and action tracking. Reporting remains proportionate to risk and delivery confidence.</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9412384"/>
                  </a:ext>
                </a:extLst>
              </a:tr>
              <a:tr h="1613021">
                <a:tc>
                  <a:txBody>
                    <a:bodyPr/>
                    <a:lstStyle/>
                    <a:p>
                      <a:pPr marR="25400" algn="ctr">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Level 3 – Enhanced Monitoring</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Thresholds or trajectories are not being met, or Welsh Government has placed the Health Board, a domain, or a service area into Level 3 escalation. Recovery arrangements are required and must be capable of being established.</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Recovery plan, trajectory, accountable leads and milestones confirmed. Reporting frequency, Executive oversight and committee scrutiny increased proportionately. Any area placed into Level 3 by Welsh Government will be reported to the Board and the relevant lead committee, with enhanced information and deep-dive provision as required. Delivery Unit support will be considered and deployed where this would add pace, grip or assurance.</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2688350"/>
                  </a:ext>
                </a:extLst>
              </a:tr>
              <a:tr h="1783489">
                <a:tc>
                  <a:txBody>
                    <a:bodyPr/>
                    <a:lstStyle/>
                    <a:p>
                      <a:pPr marR="25400" algn="ctr">
                        <a:lnSpc>
                          <a:spcPct val="107000"/>
                        </a:lnSpc>
                        <a:spcAft>
                          <a:spcPts val="800"/>
                        </a:spcAft>
                        <a:buNone/>
                      </a:pPr>
                      <a:r>
                        <a:rPr lang="en-GB" sz="1600" kern="100">
                          <a:solidFill>
                            <a:schemeClr val="tx2"/>
                          </a:solidFill>
                          <a:effectLst/>
                          <a:latin typeface="Arial" panose="020B0604020202020204" pitchFamily="34" charset="0"/>
                          <a:cs typeface="Arial" panose="020B0604020202020204" pitchFamily="34" charset="0"/>
                        </a:rPr>
                        <a:t>Level 4 – Targeted Intervention</a:t>
                      </a:r>
                      <a:endParaRPr lang="en-GB" sz="20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Material or sustained failure against agreed deliverables, trajectories, statutory requirements or domain thresholds, or Welsh Government has placed the Health Board, a domain, or a service area into Level 4 escalation.</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Formal recovery plan required, with targeted Executive intervention, increased review frequency and clear arrangements for assurance. Any area placed into Level 4 by Welsh Government will be reported to the Board and the relevant lead committee, with deep-dive reporting, enhanced information on risks and mitigations, and clear evidence of progress against recovery trajectories. Delivery Unit intervention will be expected unless the Executive Team agrees an alternative support arrangement.</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5516094"/>
                  </a:ext>
                </a:extLst>
              </a:tr>
              <a:tr h="1486252">
                <a:tc>
                  <a:txBody>
                    <a:bodyPr/>
                    <a:lstStyle/>
                    <a:p>
                      <a:pPr marR="25400" algn="ctr">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Level 5 – Special Measures</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Significant and sustained failure, limited or no assurance of recovery, inability to deliver safe and sustainable performance, or Welsh Government has placed the Health Board, a domain, or a service area into Level 5 escalation.</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5400" algn="just">
                        <a:lnSpc>
                          <a:spcPct val="107000"/>
                        </a:lnSpc>
                        <a:spcAft>
                          <a:spcPts val="800"/>
                        </a:spcAft>
                        <a:buNone/>
                      </a:pPr>
                      <a:r>
                        <a:rPr lang="en-GB" sz="1600" kern="100" dirty="0">
                          <a:solidFill>
                            <a:schemeClr val="tx2"/>
                          </a:solidFill>
                          <a:effectLst/>
                          <a:latin typeface="Arial" panose="020B0604020202020204" pitchFamily="34" charset="0"/>
                          <a:cs typeface="Arial" panose="020B0604020202020204" pitchFamily="34" charset="0"/>
                        </a:rPr>
                        <a:t>Chief Executive-led intervention, formal Executive Team oversight and direct reporting to the relevant lead committee and Board. Separate Board papers may be required in addition to the Integrated Performance Report where the level of risk, public interest, statutory concern or delivery failure requires specific Board scrutiny. Delivery Unit intervention will be expected, with additional internal or external support considered as required.</a:t>
                      </a:r>
                      <a:endParaRPr lang="en-GB" sz="20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84505321"/>
                  </a:ext>
                </a:extLst>
              </a:tr>
            </a:tbl>
          </a:graphicData>
        </a:graphic>
      </p:graphicFrame>
    </p:spTree>
    <p:extLst>
      <p:ext uri="{BB962C8B-B14F-4D97-AF65-F5344CB8AC3E}">
        <p14:creationId xmlns:p14="http://schemas.microsoft.com/office/powerpoint/2010/main" val="202736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67C6F90-AE22-4A81-B942-654E5AC801CC}"/>
              </a:ext>
            </a:extLst>
          </p:cNvPr>
          <p:cNvSpPr>
            <a:spLocks noGrp="1"/>
          </p:cNvSpPr>
          <p:nvPr>
            <p:ph idx="1"/>
          </p:nvPr>
        </p:nvSpPr>
        <p:spPr>
          <a:xfrm>
            <a:off x="832644" y="1158875"/>
            <a:ext cx="18103056" cy="8305800"/>
          </a:xfrm>
          <a:solidFill>
            <a:schemeClr val="bg1"/>
          </a:solidFill>
        </p:spPr>
        <p:txBody>
          <a:bodyPr/>
          <a:lstStyle/>
          <a:p>
            <a:pPr marL="342900" indent="-342900">
              <a:buFont typeface="Arial" panose="020B0604020202020204" pitchFamily="34" charset="0"/>
              <a:buChar char="•"/>
            </a:pPr>
            <a:r>
              <a:rPr lang="en-GB" dirty="0"/>
              <a:t>All Service Groups and Corporate Directorates are required to maintain clear plans for delivery against relevant Health Board objectives, annual plan commitments, performance requirements, quality and safety standards, financial duties, workforce priorities and statutory obligations.</a:t>
            </a:r>
          </a:p>
          <a:p>
            <a:pPr marL="342900" indent="-342900">
              <a:buFont typeface="Arial" panose="020B0604020202020204" pitchFamily="34" charset="0"/>
              <a:buChar char="•"/>
            </a:pPr>
            <a:r>
              <a:rPr lang="en-GB" dirty="0"/>
              <a:t>Where delivery remains on track and risk is within tolerance, scrutiny will be through routine performance and assurance routes. Where delivery is off track, or where the risk to delivery increases, the level of scrutiny will increase proportionately.</a:t>
            </a:r>
          </a:p>
          <a:p>
            <a:pPr marL="342900" indent="-342900">
              <a:buFont typeface="Arial" panose="020B0604020202020204" pitchFamily="34" charset="0"/>
              <a:buChar char="•"/>
            </a:pPr>
            <a:r>
              <a:rPr lang="en-GB" dirty="0"/>
              <a:t>When required, recovery plans should be action-focused and concise. They should distinguish between actions already completed, actions in progress, actions at risk and actions requiring Executive or Board decision. Where recovery is not on track, the accountable lead must set out the reason for slippage, the further action required and whether escalation should be increased.</a:t>
            </a:r>
          </a:p>
          <a:p>
            <a:pPr marL="342900" indent="-342900">
              <a:buFont typeface="Arial" panose="020B0604020202020204" pitchFamily="34" charset="0"/>
              <a:buChar char="•"/>
            </a:pPr>
            <a:r>
              <a:rPr lang="en-GB" dirty="0"/>
              <a:t>Where Welsh Government places the Health Board, a domain, service area or specific programme into </a:t>
            </a:r>
            <a:r>
              <a:rPr lang="en-GB" b="1" dirty="0"/>
              <a:t>Level 3, Level 4 or Level 5 escalation</a:t>
            </a:r>
            <a:r>
              <a:rPr lang="en-GB" dirty="0"/>
              <a:t>, this will automatically trigger internal escalation within the Health Board.</a:t>
            </a:r>
          </a:p>
          <a:p>
            <a:pPr marL="342900" indent="-342900">
              <a:buFont typeface="Arial" panose="020B0604020202020204" pitchFamily="34" charset="0"/>
              <a:buChar char="•"/>
            </a:pPr>
            <a:r>
              <a:rPr lang="en-GB" dirty="0"/>
              <a:t>Escalation may also be initiated internally by the Executive Team or Chief Executive where there is evidence of material or sustained risk to delivery, quality, safety, finance, workforce, performance, governance or statutory compliance.</a:t>
            </a:r>
          </a:p>
          <a:p>
            <a:pPr marL="342900" indent="-342900">
              <a:buFont typeface="Arial" panose="020B0604020202020204" pitchFamily="34" charset="0"/>
              <a:buChar char="•"/>
            </a:pPr>
            <a:r>
              <a:rPr lang="en-GB" dirty="0"/>
              <a:t>The Delivery Unit will provide support to areas requiring improvement, with the nature of support determined by the level of escalation, the level of risk and the assurance available.</a:t>
            </a:r>
          </a:p>
          <a:p>
            <a:pPr marL="342900" indent="-342900">
              <a:buFont typeface="Arial" panose="020B0604020202020204" pitchFamily="34" charset="0"/>
              <a:buChar char="•"/>
            </a:pPr>
            <a:r>
              <a:rPr lang="en-GB" dirty="0"/>
              <a:t>Service Groups and Corporate Directorates will be required to agree trajectories for relevant measures. Delivery of trajectories will be reviewed through the monthly performance reviews, agreed plan milestones and the domain threshold framework.</a:t>
            </a:r>
          </a:p>
          <a:p>
            <a:pPr marL="342900" indent="-342900">
              <a:buFont typeface="Arial" panose="020B0604020202020204" pitchFamily="34" charset="0"/>
              <a:buChar char="•"/>
            </a:pPr>
            <a:r>
              <a:rPr lang="en-GB" dirty="0"/>
              <a:t>A summary of each performance review, the key actions agreed and the escalation score for each service group, and for the measure overall, will go to Executive Board every month for consideration.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4" name="Title 1">
            <a:extLst>
              <a:ext uri="{FF2B5EF4-FFF2-40B4-BE49-F238E27FC236}">
                <a16:creationId xmlns:a16="http://schemas.microsoft.com/office/drawing/2014/main" id="{F424B9A9-71F0-7920-8B1F-60C4B68882EE}"/>
              </a:ext>
            </a:extLst>
          </p:cNvPr>
          <p:cNvSpPr txBox="1">
            <a:spLocks/>
          </p:cNvSpPr>
          <p:nvPr/>
        </p:nvSpPr>
        <p:spPr>
          <a:xfrm>
            <a:off x="527844" y="320675"/>
            <a:ext cx="15011400" cy="838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a:lstStyle>
          <a:p>
            <a:r>
              <a:rPr lang="en-GB" sz="4800" b="1" dirty="0"/>
              <a:t>8. Escalation</a:t>
            </a:r>
          </a:p>
        </p:txBody>
      </p:sp>
    </p:spTree>
    <p:extLst>
      <p:ext uri="{BB962C8B-B14F-4D97-AF65-F5344CB8AC3E}">
        <p14:creationId xmlns:p14="http://schemas.microsoft.com/office/powerpoint/2010/main" val="1855407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C510E70-039B-3BEC-4615-6F45CFD7872E}"/>
              </a:ext>
            </a:extLst>
          </p:cNvPr>
          <p:cNvGraphicFramePr>
            <a:graphicFrameLocks noGrp="1"/>
          </p:cNvGraphicFramePr>
          <p:nvPr>
            <p:ph idx="1"/>
            <p:extLst>
              <p:ext uri="{D42A27DB-BD31-4B8C-83A1-F6EECF244321}">
                <p14:modId xmlns:p14="http://schemas.microsoft.com/office/powerpoint/2010/main" val="3834083046"/>
              </p:ext>
            </p:extLst>
          </p:nvPr>
        </p:nvGraphicFramePr>
        <p:xfrm>
          <a:off x="0" y="-454"/>
          <a:ext cx="20105688" cy="11643360"/>
        </p:xfrm>
        <a:graphic>
          <a:graphicData uri="http://schemas.openxmlformats.org/drawingml/2006/table">
            <a:tbl>
              <a:tblPr/>
              <a:tblGrid>
                <a:gridCol w="1748332">
                  <a:extLst>
                    <a:ext uri="{9D8B030D-6E8A-4147-A177-3AD203B41FA5}">
                      <a16:colId xmlns:a16="http://schemas.microsoft.com/office/drawing/2014/main" val="2432635643"/>
                    </a:ext>
                  </a:extLst>
                </a:gridCol>
                <a:gridCol w="4073778">
                  <a:extLst>
                    <a:ext uri="{9D8B030D-6E8A-4147-A177-3AD203B41FA5}">
                      <a16:colId xmlns:a16="http://schemas.microsoft.com/office/drawing/2014/main" val="1234765799"/>
                    </a:ext>
                  </a:extLst>
                </a:gridCol>
                <a:gridCol w="2872240">
                  <a:extLst>
                    <a:ext uri="{9D8B030D-6E8A-4147-A177-3AD203B41FA5}">
                      <a16:colId xmlns:a16="http://schemas.microsoft.com/office/drawing/2014/main" val="1569053499"/>
                    </a:ext>
                  </a:extLst>
                </a:gridCol>
                <a:gridCol w="4269549">
                  <a:extLst>
                    <a:ext uri="{9D8B030D-6E8A-4147-A177-3AD203B41FA5}">
                      <a16:colId xmlns:a16="http://schemas.microsoft.com/office/drawing/2014/main" val="2378423025"/>
                    </a:ext>
                  </a:extLst>
                </a:gridCol>
                <a:gridCol w="4036664">
                  <a:extLst>
                    <a:ext uri="{9D8B030D-6E8A-4147-A177-3AD203B41FA5}">
                      <a16:colId xmlns:a16="http://schemas.microsoft.com/office/drawing/2014/main" val="1617463613"/>
                    </a:ext>
                  </a:extLst>
                </a:gridCol>
                <a:gridCol w="3105125">
                  <a:extLst>
                    <a:ext uri="{9D8B030D-6E8A-4147-A177-3AD203B41FA5}">
                      <a16:colId xmlns:a16="http://schemas.microsoft.com/office/drawing/2014/main" val="1470982558"/>
                    </a:ext>
                  </a:extLst>
                </a:gridCol>
              </a:tblGrid>
              <a:tr h="500648">
                <a:tc gridSpan="2">
                  <a:txBody>
                    <a:bodyPr/>
                    <a:lstStyle/>
                    <a:p>
                      <a:pPr algn="l" fontAlgn="b">
                        <a:buNone/>
                      </a:pPr>
                      <a:r>
                        <a:rPr lang="en-GB" sz="1800" b="1" i="0" u="none" strike="noStrike" dirty="0">
                          <a:solidFill>
                            <a:srgbClr val="000000"/>
                          </a:solidFill>
                          <a:effectLst/>
                          <a:latin typeface="Aptos" panose="020B0004020202020204" pitchFamily="34" charset="0"/>
                        </a:rPr>
                        <a:t>Escalation level criteria</a:t>
                      </a:r>
                    </a:p>
                  </a:txBody>
                  <a:tcPr marL="5415" marR="5415" marT="5415" marB="0" anchor="b">
                    <a:lnL>
                      <a:noFill/>
                    </a:lnL>
                    <a:lnR>
                      <a:noFill/>
                    </a:lnR>
                    <a:lnT>
                      <a:noFill/>
                    </a:lnT>
                    <a:lnB>
                      <a:noFill/>
                    </a:lnB>
                    <a:noFill/>
                  </a:tcPr>
                </a:tc>
                <a:tc hMerge="1">
                  <a:txBody>
                    <a:bodyPr/>
                    <a:lstStyle/>
                    <a:p>
                      <a:endParaRPr lang="en-GB"/>
                    </a:p>
                  </a:txBody>
                  <a:tcPr/>
                </a:tc>
                <a:tc>
                  <a:txBody>
                    <a:bodyPr/>
                    <a:lstStyle/>
                    <a:p>
                      <a:pPr algn="l" fontAlgn="t">
                        <a:buNone/>
                      </a:pPr>
                      <a:endParaRPr lang="en-GB" sz="600" b="1" i="0" u="none" strike="noStrike">
                        <a:solidFill>
                          <a:srgbClr val="000000"/>
                        </a:solidFill>
                        <a:effectLst/>
                        <a:latin typeface="Aptos" panose="020B0004020202020204" pitchFamily="34" charset="0"/>
                      </a:endParaRPr>
                    </a:p>
                  </a:txBody>
                  <a:tcPr marL="5415" marR="5415" marT="5415" marB="0">
                    <a:lnL>
                      <a:noFill/>
                    </a:lnL>
                    <a:lnR>
                      <a:noFill/>
                    </a:lnR>
                    <a:lnT>
                      <a:noFill/>
                    </a:lnT>
                    <a:lnB>
                      <a:noFill/>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extLst>
                  <a:ext uri="{0D108BD9-81ED-4DB2-BD59-A6C34878D82A}">
                    <a16:rowId xmlns:a16="http://schemas.microsoft.com/office/drawing/2014/main" val="158922456"/>
                  </a:ext>
                </a:extLst>
              </a:tr>
              <a:tr h="178392">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w="6350" cap="flat" cmpd="sng" algn="ctr">
                      <a:solidFill>
                        <a:srgbClr val="BFBFBF"/>
                      </a:solidFill>
                      <a:prstDash val="solid"/>
                      <a:round/>
                      <a:headEnd type="none" w="med" len="med"/>
                      <a:tailEnd type="none" w="med" len="med"/>
                    </a:lnB>
                    <a:noFill/>
                  </a:tcPr>
                </a:tc>
                <a:tc>
                  <a:txBody>
                    <a:bodyPr/>
                    <a:lstStyle/>
                    <a:p>
                      <a:pPr algn="l" fontAlgn="t">
                        <a:buNone/>
                      </a:pPr>
                      <a:endParaRPr lang="en-GB" sz="600" b="0" i="0" u="none" strike="noStrike">
                        <a:solidFill>
                          <a:srgbClr val="000000"/>
                        </a:solidFill>
                        <a:effectLst/>
                        <a:latin typeface="Aptos" panose="020B0004020202020204" pitchFamily="34" charset="0"/>
                      </a:endParaRPr>
                    </a:p>
                  </a:txBody>
                  <a:tcPr marL="5415" marR="5415" marT="5415" marB="0">
                    <a:lnL>
                      <a:noFill/>
                    </a:lnL>
                    <a:lnR>
                      <a:noFill/>
                    </a:lnR>
                    <a:lnT>
                      <a:noFill/>
                    </a:lnT>
                    <a:lnB w="6350" cap="flat" cmpd="sng" algn="ctr">
                      <a:solidFill>
                        <a:srgbClr val="BFBFBF"/>
                      </a:solidFill>
                      <a:prstDash val="solid"/>
                      <a:round/>
                      <a:headEnd type="none" w="med" len="med"/>
                      <a:tailEnd type="none" w="med" len="med"/>
                    </a:lnB>
                    <a:noFill/>
                  </a:tcPr>
                </a:tc>
                <a:tc>
                  <a:txBody>
                    <a:bodyPr/>
                    <a:lstStyle/>
                    <a:p>
                      <a:pPr algn="l" fontAlgn="t">
                        <a:buNone/>
                      </a:pPr>
                      <a:endParaRPr lang="en-GB" sz="600" b="0" i="0" u="none" strike="noStrike">
                        <a:solidFill>
                          <a:srgbClr val="000000"/>
                        </a:solidFill>
                        <a:effectLst/>
                        <a:latin typeface="Aptos" panose="020B0004020202020204" pitchFamily="34" charset="0"/>
                      </a:endParaRPr>
                    </a:p>
                  </a:txBody>
                  <a:tcPr marL="5415" marR="5415" marT="5415" marB="0">
                    <a:lnL>
                      <a:noFill/>
                    </a:lnL>
                    <a:lnR>
                      <a:noFill/>
                    </a:lnR>
                    <a:lnT>
                      <a:noFill/>
                    </a:lnT>
                    <a:lnB w="6350" cap="flat" cmpd="sng" algn="ctr">
                      <a:solidFill>
                        <a:srgbClr val="BFBFBF"/>
                      </a:solidFill>
                      <a:prstDash val="solid"/>
                      <a:round/>
                      <a:headEnd type="none" w="med" len="med"/>
                      <a:tailEnd type="none" w="med" len="med"/>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tc>
                  <a:txBody>
                    <a:bodyPr/>
                    <a:lstStyle/>
                    <a:p>
                      <a:pPr algn="l" fontAlgn="b">
                        <a:buNone/>
                      </a:pPr>
                      <a:endParaRPr lang="en-GB" sz="600" b="0" i="0" u="none" strike="noStrike">
                        <a:solidFill>
                          <a:srgbClr val="000000"/>
                        </a:solidFill>
                        <a:effectLst/>
                        <a:latin typeface="Aptos" panose="020B0004020202020204" pitchFamily="34" charset="0"/>
                      </a:endParaRPr>
                    </a:p>
                  </a:txBody>
                  <a:tcPr marL="5415" marR="5415" marT="5415" marB="0" anchor="b">
                    <a:lnL>
                      <a:noFill/>
                    </a:lnL>
                    <a:lnR>
                      <a:noFill/>
                    </a:lnR>
                    <a:lnT>
                      <a:noFill/>
                    </a:lnT>
                    <a:lnB>
                      <a:noFill/>
                    </a:lnB>
                    <a:noFill/>
                  </a:tcPr>
                </a:tc>
                <a:extLst>
                  <a:ext uri="{0D108BD9-81ED-4DB2-BD59-A6C34878D82A}">
                    <a16:rowId xmlns:a16="http://schemas.microsoft.com/office/drawing/2014/main" val="1175898315"/>
                  </a:ext>
                </a:extLst>
              </a:tr>
              <a:tr h="383638">
                <a:tc>
                  <a:txBody>
                    <a:bodyPr/>
                    <a:lstStyle/>
                    <a:p>
                      <a:pPr algn="l" rtl="0" fontAlgn="ctr">
                        <a:buNone/>
                      </a:pPr>
                      <a:r>
                        <a:rPr lang="en-GB" sz="1600" b="1" i="0" u="none" strike="noStrike">
                          <a:solidFill>
                            <a:srgbClr val="FFFFFF"/>
                          </a:solidFill>
                          <a:effectLst/>
                          <a:latin typeface="Aptos" panose="020B0004020202020204" pitchFamily="34" charset="0"/>
                        </a:rPr>
                        <a:t>Domain</a:t>
                      </a:r>
                    </a:p>
                  </a:txBody>
                  <a:tcPr marL="5415" marR="5415" marT="541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2A0AA"/>
                    </a:solidFill>
                  </a:tcPr>
                </a:tc>
                <a:tc>
                  <a:txBody>
                    <a:bodyPr/>
                    <a:lstStyle/>
                    <a:p>
                      <a:pPr algn="l" rtl="0" fontAlgn="ctr">
                        <a:buNone/>
                      </a:pPr>
                      <a:r>
                        <a:rPr lang="en-GB" sz="1600" b="1" i="0" u="none" strike="noStrike">
                          <a:solidFill>
                            <a:srgbClr val="000000"/>
                          </a:solidFill>
                          <a:effectLst/>
                          <a:latin typeface="Aptos" panose="020B0004020202020204" pitchFamily="34" charset="0"/>
                        </a:rPr>
                        <a:t>Level 1 - Routine Arrangements</a:t>
                      </a:r>
                    </a:p>
                  </a:txBody>
                  <a:tcPr marL="5415" marR="5415" marT="541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CCFFCC"/>
                    </a:solidFill>
                  </a:tcPr>
                </a:tc>
                <a:tc>
                  <a:txBody>
                    <a:bodyPr/>
                    <a:lstStyle/>
                    <a:p>
                      <a:pPr algn="l" rtl="0" fontAlgn="ctr">
                        <a:buNone/>
                      </a:pPr>
                      <a:r>
                        <a:rPr lang="en-GB" sz="1600" b="1" i="0" u="none" strike="noStrike">
                          <a:solidFill>
                            <a:srgbClr val="000000"/>
                          </a:solidFill>
                          <a:effectLst/>
                          <a:latin typeface="Aptos" panose="020B0004020202020204" pitchFamily="34" charset="0"/>
                        </a:rPr>
                        <a:t>Level 2 - Area of Concern</a:t>
                      </a:r>
                    </a:p>
                  </a:txBody>
                  <a:tcPr marL="5415" marR="5415" marT="541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8CBAD"/>
                    </a:solidFill>
                  </a:tcPr>
                </a:tc>
                <a:tc>
                  <a:txBody>
                    <a:bodyPr/>
                    <a:lstStyle/>
                    <a:p>
                      <a:pPr algn="l" fontAlgn="ctr">
                        <a:buNone/>
                      </a:pPr>
                      <a:r>
                        <a:rPr lang="en-GB" sz="1600" b="1" i="0" u="none" strike="noStrike">
                          <a:solidFill>
                            <a:srgbClr val="000000"/>
                          </a:solidFill>
                          <a:effectLst/>
                          <a:latin typeface="Aptos" panose="020B0004020202020204" pitchFamily="34" charset="0"/>
                        </a:rPr>
                        <a:t>Level 3 - Enhanced Monitoring </a:t>
                      </a:r>
                    </a:p>
                  </a:txBody>
                  <a:tcPr marL="5415" marR="5415" marT="5415" marB="0" anchor="ctr">
                    <a:lnL w="6350" cap="flat" cmpd="sng" algn="ctr">
                      <a:solidFill>
                        <a:srgbClr val="BFBFBF"/>
                      </a:solidFill>
                      <a:prstDash val="solid"/>
                      <a:round/>
                      <a:headEnd type="none" w="med" len="med"/>
                      <a:tailEnd type="none" w="med" len="med"/>
                    </a:lnL>
                    <a:lnR>
                      <a:noFill/>
                    </a:lnR>
                    <a:lnT>
                      <a:noFill/>
                    </a:lnT>
                    <a:lnB w="6350" cap="flat" cmpd="sng" algn="ctr">
                      <a:solidFill>
                        <a:srgbClr val="BFBFBF"/>
                      </a:solidFill>
                      <a:prstDash val="solid"/>
                      <a:round/>
                      <a:headEnd type="none" w="med" len="med"/>
                      <a:tailEnd type="none" w="med" len="med"/>
                    </a:lnB>
                    <a:solidFill>
                      <a:srgbClr val="ED7D31"/>
                    </a:solidFill>
                  </a:tcPr>
                </a:tc>
                <a:tc>
                  <a:txBody>
                    <a:bodyPr/>
                    <a:lstStyle/>
                    <a:p>
                      <a:pPr algn="l" fontAlgn="ctr">
                        <a:buNone/>
                      </a:pPr>
                      <a:r>
                        <a:rPr lang="en-GB" sz="1600" b="1" i="0" u="none" strike="noStrike">
                          <a:solidFill>
                            <a:srgbClr val="000000"/>
                          </a:solidFill>
                          <a:effectLst/>
                          <a:latin typeface="Aptos" panose="020B0004020202020204" pitchFamily="34" charset="0"/>
                        </a:rPr>
                        <a:t>Level 4 - Targeted Intervention</a:t>
                      </a:r>
                    </a:p>
                  </a:txBody>
                  <a:tcPr marL="5415" marR="5415" marT="5415" marB="0" anchor="ctr">
                    <a:lnL>
                      <a:noFill/>
                    </a:lnL>
                    <a:lnR>
                      <a:noFill/>
                    </a:lnR>
                    <a:lnT>
                      <a:noFill/>
                    </a:lnT>
                    <a:lnB w="6350" cap="flat" cmpd="sng" algn="ctr">
                      <a:solidFill>
                        <a:srgbClr val="BFBFBF"/>
                      </a:solidFill>
                      <a:prstDash val="solid"/>
                      <a:round/>
                      <a:headEnd type="none" w="med" len="med"/>
                      <a:tailEnd type="none" w="med" len="med"/>
                    </a:lnB>
                    <a:solidFill>
                      <a:srgbClr val="C00000"/>
                    </a:solidFill>
                  </a:tcPr>
                </a:tc>
                <a:tc>
                  <a:txBody>
                    <a:bodyPr/>
                    <a:lstStyle/>
                    <a:p>
                      <a:pPr algn="l" fontAlgn="ctr">
                        <a:buNone/>
                      </a:pPr>
                      <a:r>
                        <a:rPr lang="en-GB" sz="1600" b="1" i="0" u="none" strike="noStrike">
                          <a:solidFill>
                            <a:srgbClr val="FFFFFF"/>
                          </a:solidFill>
                          <a:effectLst/>
                          <a:latin typeface="Aptos" panose="020B0004020202020204" pitchFamily="34" charset="0"/>
                        </a:rPr>
                        <a:t>Level 5 - Special Measures</a:t>
                      </a:r>
                    </a:p>
                  </a:txBody>
                  <a:tcPr marL="5415" marR="5415" marT="5415" marB="0" anchor="ctr">
                    <a:lnL>
                      <a:noFill/>
                    </a:lnL>
                    <a:lnR>
                      <a:noFill/>
                    </a:lnR>
                    <a:lnT>
                      <a:noFill/>
                    </a:lnT>
                    <a:lnB w="6350" cap="flat" cmpd="sng" algn="ctr">
                      <a:solidFill>
                        <a:srgbClr val="BFBFBF"/>
                      </a:solidFill>
                      <a:prstDash val="solid"/>
                      <a:round/>
                      <a:headEnd type="none" w="med" len="med"/>
                      <a:tailEnd type="none" w="med" len="med"/>
                    </a:lnB>
                    <a:solidFill>
                      <a:srgbClr val="000000"/>
                    </a:solidFill>
                  </a:tcPr>
                </a:tc>
                <a:extLst>
                  <a:ext uri="{0D108BD9-81ED-4DB2-BD59-A6C34878D82A}">
                    <a16:rowId xmlns:a16="http://schemas.microsoft.com/office/drawing/2014/main" val="331294743"/>
                  </a:ext>
                </a:extLst>
              </a:tr>
              <a:tr h="805642">
                <a:tc>
                  <a:txBody>
                    <a:bodyPr/>
                    <a:lstStyle/>
                    <a:p>
                      <a:pPr algn="l" rtl="0" fontAlgn="t">
                        <a:buNone/>
                      </a:pPr>
                      <a:r>
                        <a:rPr lang="en-GB" sz="1600" b="1" i="0" u="none" strike="noStrike">
                          <a:solidFill>
                            <a:srgbClr val="000000"/>
                          </a:solidFill>
                          <a:effectLst/>
                          <a:latin typeface="Aptos" panose="020B0004020202020204" pitchFamily="34" charset="0"/>
                        </a:rPr>
                        <a:t>Governance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90+% risks reviewed within timescales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90+% risk actions achieving target dates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90+% A&amp;I recommendations within timescales</a:t>
                      </a:r>
                      <a:br>
                        <a:rPr lang="en-GB" sz="1600" b="0" i="0" u="none" strike="noStrike">
                          <a:solidFill>
                            <a:srgbClr val="000000"/>
                          </a:solidFill>
                          <a:effectLst/>
                          <a:latin typeface="Aptos" panose="020B0004020202020204" pitchFamily="34" charset="0"/>
                        </a:rPr>
                      </a:br>
                      <a:endParaRPr lang="en-GB" sz="1600" b="0" i="0" u="none" strike="noStrike">
                        <a:solidFill>
                          <a:srgbClr val="000000"/>
                        </a:solidFill>
                        <a:effectLst/>
                        <a:latin typeface="Aptos" panose="020B0004020202020204" pitchFamily="34" charset="0"/>
                      </a:endParaRP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rowSpan="7">
                  <a:txBody>
                    <a:bodyPr/>
                    <a:lstStyle/>
                    <a:p>
                      <a:pPr algn="ctr" rtl="0" fontAlgn="ctr">
                        <a:buNone/>
                      </a:pPr>
                      <a:r>
                        <a:rPr lang="en-GB" sz="1600" b="0" i="0" u="none" strike="noStrike" dirty="0">
                          <a:solidFill>
                            <a:srgbClr val="000000"/>
                          </a:solidFill>
                          <a:effectLst/>
                          <a:latin typeface="Aptos" panose="020B0004020202020204" pitchFamily="34" charset="0"/>
                        </a:rPr>
                        <a:t>Noticeable pressure in the system that leads to inconsistent reporting/performance - areas to monitor at monthly Performance Reviews</a:t>
                      </a:r>
                    </a:p>
                  </a:txBody>
                  <a:tcPr marL="5415" marR="5415" marT="541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dirty="0">
                          <a:solidFill>
                            <a:srgbClr val="000000"/>
                          </a:solidFill>
                          <a:effectLst/>
                          <a:latin typeface="Aptos" panose="020B0004020202020204" pitchFamily="34" charset="0"/>
                        </a:rPr>
                        <a:t>80-89% risks reviewed within timescales</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80-89% risk actions achieving target dates</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80-89% A&amp;I recommendations within timescales</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a:solidFill>
                            <a:srgbClr val="000000"/>
                          </a:solidFill>
                          <a:effectLst/>
                          <a:latin typeface="Aptos" panose="020B0004020202020204" pitchFamily="34" charset="0"/>
                        </a:rPr>
                        <a:t>&lt;80% risks reviewed within timescales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&lt;80% risk actions achieving target dates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&lt;80% A&amp;I recommendations within timescales</a:t>
                      </a:r>
                      <a:br>
                        <a:rPr lang="en-GB" sz="1600" b="0" i="0" u="none" strike="noStrike">
                          <a:solidFill>
                            <a:srgbClr val="000000"/>
                          </a:solidFill>
                          <a:effectLst/>
                          <a:latin typeface="Aptos" panose="020B0004020202020204" pitchFamily="34" charset="0"/>
                        </a:rPr>
                      </a:br>
                      <a:endParaRPr lang="en-GB" sz="1600" b="0" i="0" u="none" strike="noStrike">
                        <a:solidFill>
                          <a:srgbClr val="000000"/>
                        </a:solidFill>
                        <a:effectLst/>
                        <a:latin typeface="Aptos" panose="020B0004020202020204" pitchFamily="34" charset="0"/>
                      </a:endParaRP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rowSpan="7">
                  <a:txBody>
                    <a:bodyPr/>
                    <a:lstStyle/>
                    <a:p>
                      <a:pPr algn="ctr" rtl="0" fontAlgn="ctr">
                        <a:buNone/>
                      </a:pPr>
                      <a:r>
                        <a:rPr lang="en-GB" sz="1600" b="0" i="0" u="none" strike="noStrike" dirty="0">
                          <a:solidFill>
                            <a:srgbClr val="000000"/>
                          </a:solidFill>
                          <a:effectLst/>
                          <a:latin typeface="Aptos" panose="020B0004020202020204" pitchFamily="34" charset="0"/>
                        </a:rPr>
                        <a:t>Limited to no assurance of plans to recover the performance  </a:t>
                      </a:r>
                    </a:p>
                  </a:txBody>
                  <a:tcPr marL="5415" marR="5415" marT="541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2635826748"/>
                  </a:ext>
                </a:extLst>
              </a:tr>
              <a:tr h="954274">
                <a:tc>
                  <a:txBody>
                    <a:bodyPr/>
                    <a:lstStyle/>
                    <a:p>
                      <a:pPr algn="l" rtl="0" fontAlgn="t">
                        <a:buNone/>
                      </a:pPr>
                      <a:r>
                        <a:rPr lang="en-GB" sz="1600" b="1" i="0" u="none" strike="noStrike">
                          <a:solidFill>
                            <a:srgbClr val="000000"/>
                          </a:solidFill>
                          <a:effectLst/>
                          <a:latin typeface="Aptos" panose="020B0004020202020204" pitchFamily="34" charset="0"/>
                        </a:rPr>
                        <a:t>Quality and safety</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(Further detail in subsequent tab)</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&gt;95% of episodes clinically coded within 1 month of discharge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80% of complaint responses sent within 30 working days</a:t>
                      </a:r>
                      <a:br>
                        <a:rPr lang="en-GB" sz="1600" b="0" i="0" u="none" strike="noStrike">
                          <a:solidFill>
                            <a:srgbClr val="000000"/>
                          </a:solidFill>
                          <a:effectLst/>
                          <a:latin typeface="Aptos" panose="020B0004020202020204" pitchFamily="34" charset="0"/>
                        </a:rPr>
                      </a:br>
                      <a:endParaRPr lang="en-GB" sz="1600" b="0" i="0" u="none" strike="noStrike">
                        <a:solidFill>
                          <a:srgbClr val="000000"/>
                        </a:solidFill>
                        <a:effectLst/>
                        <a:latin typeface="Aptos" panose="020B0004020202020204" pitchFamily="34" charset="0"/>
                      </a:endParaRP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a:solidFill>
                            <a:srgbClr val="000000"/>
                          </a:solidFill>
                          <a:effectLst/>
                          <a:latin typeface="Aptos" panose="020B0004020202020204" pitchFamily="34" charset="0"/>
                        </a:rPr>
                        <a:t>85-95% of episodes clinically coded within 1 month of discharge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70-80% of complaint responses sent within 30 working days</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a:solidFill>
                            <a:srgbClr val="000000"/>
                          </a:solidFill>
                          <a:effectLst/>
                          <a:latin typeface="Aptos" panose="020B0004020202020204" pitchFamily="34" charset="0"/>
                        </a:rPr>
                        <a:t>&lt;85% of episodes clinically coded within 1 month of discharge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&lt;70% of complaint responses sent within 30 working days</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993102992"/>
                  </a:ext>
                </a:extLst>
              </a:tr>
              <a:tr h="1735967">
                <a:tc>
                  <a:txBody>
                    <a:bodyPr/>
                    <a:lstStyle/>
                    <a:p>
                      <a:pPr algn="l" rtl="0" fontAlgn="t">
                        <a:buNone/>
                      </a:pPr>
                      <a:r>
                        <a:rPr lang="en-GB" sz="1600" b="1" i="0" u="none" strike="noStrike">
                          <a:solidFill>
                            <a:srgbClr val="000000"/>
                          </a:solidFill>
                          <a:effectLst/>
                          <a:latin typeface="Aptos" panose="020B0004020202020204" pitchFamily="34" charset="0"/>
                        </a:rPr>
                        <a:t>Workforce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dirty="0">
                          <a:solidFill>
                            <a:srgbClr val="000000"/>
                          </a:solidFill>
                          <a:effectLst/>
                          <a:latin typeface="Aptos" panose="020B0004020202020204" pitchFamily="34" charset="0"/>
                        </a:rPr>
                        <a:t>PADR: &gt;85%</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Mandatory training (12 key areas): &gt;85%</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Sickness: improvement or below 6.6%</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Turnover: &lt;6%</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Job planning: &gt;90%</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Outstanding pay progression: &lt;3 overdue 1 month</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ER cases: no pattern or &lt;3 cases one type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dirty="0">
                          <a:solidFill>
                            <a:srgbClr val="000000"/>
                          </a:solidFill>
                          <a:effectLst/>
                          <a:latin typeface="Aptos" panose="020B0004020202020204" pitchFamily="34" charset="0"/>
                        </a:rPr>
                        <a:t>PADR: 75-85%</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Mandatory training (12 key areas): 50-85%</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Sickness: increase of 0.1-1% and over 6.6%</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Turnover: 6-9%</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Job planning: 60-89%</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Outstanding pay progression: &lt;3 overdue 2 months</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ER cases: emerging pattern or 3-5 cases of one type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a:solidFill>
                            <a:srgbClr val="000000"/>
                          </a:solidFill>
                          <a:effectLst/>
                          <a:latin typeface="Aptos" panose="020B0004020202020204" pitchFamily="34" charset="0"/>
                        </a:rPr>
                        <a:t>PADR: &lt;75%</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Mandatory training (12 key areas): &lt;50%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Sickness: increase of 1.1% or more and over 6.6%</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Turnover: &gt;9%</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Job planning: &lt;60%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Outstanding pay progression: any overdue 3+ months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ER cases: clear pattern or &gt;5 cases of one type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3881858116"/>
                  </a:ext>
                </a:extLst>
              </a:tr>
              <a:tr h="728913">
                <a:tc>
                  <a:txBody>
                    <a:bodyPr/>
                    <a:lstStyle/>
                    <a:p>
                      <a:pPr algn="l" rtl="0" fontAlgn="t">
                        <a:buNone/>
                      </a:pPr>
                      <a:r>
                        <a:rPr lang="en-GB" sz="1600" b="1" i="0" u="none" strike="noStrike">
                          <a:solidFill>
                            <a:srgbClr val="000000"/>
                          </a:solidFill>
                          <a:effectLst/>
                          <a:latin typeface="Aptos" panose="020B0004020202020204" pitchFamily="34" charset="0"/>
                        </a:rPr>
                        <a:t>Finance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EOY forecast within budget</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Savings requirements are being met</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5% workforce reduction target is being met</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a:solidFill>
                            <a:srgbClr val="000000"/>
                          </a:solidFill>
                          <a:effectLst/>
                          <a:latin typeface="Aptos" panose="020B0004020202020204" pitchFamily="34" charset="0"/>
                        </a:rPr>
                        <a:t>Small overspend forecast for EOY</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Small gap on meeting savings requirements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5% workforce reduction target is not on track</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a:solidFill>
                            <a:srgbClr val="000000"/>
                          </a:solidFill>
                          <a:effectLst/>
                          <a:latin typeface="Aptos" panose="020B0004020202020204" pitchFamily="34" charset="0"/>
                        </a:rPr>
                        <a:t>Large overspend forecast for EOY</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Large gap on savings requirements</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No workforce reduction taking place</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364768100"/>
                  </a:ext>
                </a:extLst>
              </a:tr>
              <a:tr h="1521085">
                <a:tc>
                  <a:txBody>
                    <a:bodyPr/>
                    <a:lstStyle/>
                    <a:p>
                      <a:pPr algn="l" rtl="0" fontAlgn="t">
                        <a:buNone/>
                      </a:pPr>
                      <a:r>
                        <a:rPr lang="en-GB" sz="1600" b="1" i="0" u="none" strike="noStrike">
                          <a:solidFill>
                            <a:srgbClr val="000000"/>
                          </a:solidFill>
                          <a:effectLst/>
                          <a:latin typeface="Aptos" panose="020B0004020202020204" pitchFamily="34" charset="0"/>
                        </a:rPr>
                        <a:t>Strategy &amp; Planning </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Submission of a balanced and credible three-year medium-term plan or acceptable annual plan in line with the current planning framework.</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No fragile services</a:t>
                      </a:r>
                      <a:br>
                        <a:rPr lang="en-GB" sz="1600" b="0" i="0" u="none" strike="noStrike">
                          <a:solidFill>
                            <a:srgbClr val="000000"/>
                          </a:solidFill>
                          <a:effectLst/>
                          <a:latin typeface="Aptos" panose="020B0004020202020204" pitchFamily="34" charset="0"/>
                        </a:rPr>
                      </a:b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Progress made with regional planning</a:t>
                      </a:r>
                      <a:br>
                        <a:rPr lang="en-GB" sz="1600" b="0" i="0" u="none" strike="noStrike">
                          <a:solidFill>
                            <a:srgbClr val="000000"/>
                          </a:solidFill>
                          <a:effectLst/>
                          <a:latin typeface="Aptos" panose="020B0004020202020204" pitchFamily="34" charset="0"/>
                        </a:rPr>
                      </a:br>
                      <a:br>
                        <a:rPr lang="en-GB" sz="1600" b="0" i="0" u="none" strike="noStrike">
                          <a:solidFill>
                            <a:srgbClr val="000000"/>
                          </a:solidFill>
                          <a:effectLst/>
                          <a:latin typeface="Aptos" panose="020B0004020202020204" pitchFamily="34" charset="0"/>
                        </a:rPr>
                      </a:br>
                      <a:endParaRPr lang="en-GB" sz="1600" b="0" i="0" u="none" strike="noStrike">
                        <a:solidFill>
                          <a:srgbClr val="000000"/>
                        </a:solidFill>
                        <a:effectLst/>
                        <a:latin typeface="Aptos" panose="020B0004020202020204" pitchFamily="34" charset="0"/>
                      </a:endParaRP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a:solidFill>
                            <a:srgbClr val="000000"/>
                          </a:solidFill>
                          <a:effectLst/>
                          <a:latin typeface="Aptos" panose="020B0004020202020204" pitchFamily="34" charset="0"/>
                        </a:rPr>
                        <a:t>Submission of an acceptable annual plan in line with the current planning framework.</a:t>
                      </a:r>
                      <a:br>
                        <a:rPr lang="en-GB" sz="1600" b="0" i="0" u="none" strike="noStrike">
                          <a:solidFill>
                            <a:srgbClr val="000000"/>
                          </a:solidFill>
                          <a:effectLst/>
                          <a:latin typeface="Aptos" panose="020B0004020202020204" pitchFamily="34" charset="0"/>
                        </a:rPr>
                      </a:b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Fragile service(s) with approved plan(s) in place to address fragility</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Limited Progress made with regional planning</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dirty="0">
                          <a:solidFill>
                            <a:srgbClr val="000000"/>
                          </a:solidFill>
                          <a:effectLst/>
                          <a:latin typeface="Aptos" panose="020B0004020202020204" pitchFamily="34" charset="0"/>
                        </a:rPr>
                        <a:t>No submission of a balanced and credible three-year medium-term plan or acceptable annual plan in line with the current planning framework.</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Fragile service(s) with no approved plan(s) in place</a:t>
                      </a:r>
                      <a:br>
                        <a:rPr lang="en-GB" sz="1600" b="0" i="0" u="none" strike="noStrike" dirty="0">
                          <a:solidFill>
                            <a:srgbClr val="000000"/>
                          </a:solidFill>
                          <a:effectLst/>
                          <a:latin typeface="Aptos" panose="020B0004020202020204" pitchFamily="34" charset="0"/>
                        </a:rPr>
                      </a:b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No Progress made with regional planning</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3314660634"/>
                  </a:ext>
                </a:extLst>
              </a:tr>
              <a:tr h="1332148">
                <a:tc>
                  <a:txBody>
                    <a:bodyPr/>
                    <a:lstStyle/>
                    <a:p>
                      <a:pPr algn="l" rtl="0" fontAlgn="t">
                        <a:buNone/>
                      </a:pPr>
                      <a:r>
                        <a:rPr lang="en-GB" sz="1600" b="1" i="0" u="none" strike="noStrike">
                          <a:solidFill>
                            <a:srgbClr val="000000"/>
                          </a:solidFill>
                          <a:effectLst/>
                          <a:latin typeface="Aptos" panose="020B0004020202020204" pitchFamily="34" charset="0"/>
                        </a:rPr>
                        <a:t>Population health</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BCI plan: 95+% in place and up to date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Smoking status recorded on admission: 90+%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referred to Help Me Quit: 80+%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given nicotine replacement: 85+%</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Patients advised re. smoking on hospital grounds: 90+%</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a:solidFill>
                            <a:srgbClr val="000000"/>
                          </a:solidFill>
                          <a:effectLst/>
                          <a:latin typeface="Aptos" panose="020B0004020202020204" pitchFamily="34" charset="0"/>
                        </a:rPr>
                        <a:t>BCI plan: 80-94% in place and up to date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Smoking status recorded on admission: 75-89%</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referred to Help Me Quit: 70-79%</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given nicotine replacement: 70-84%</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Patients advised re. smoking on hospital grounds: 75-89%</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a:solidFill>
                            <a:srgbClr val="000000"/>
                          </a:solidFill>
                          <a:effectLst/>
                          <a:latin typeface="Aptos" panose="020B0004020202020204" pitchFamily="34" charset="0"/>
                        </a:rPr>
                        <a:t>BCI plan: &lt;80% in place and up to date</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Smoking status recorded on admission: &lt;75%</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referred to Help Me Quit: &lt;70%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Inpatient smokers given nicotine replacement: &lt;70%</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Patients advised re. smoking on hospital grounds: &lt;75%</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893383974"/>
                  </a:ext>
                </a:extLst>
              </a:tr>
              <a:tr h="794592">
                <a:tc>
                  <a:txBody>
                    <a:bodyPr/>
                    <a:lstStyle/>
                    <a:p>
                      <a:pPr algn="l" rtl="0" fontAlgn="t">
                        <a:buNone/>
                      </a:pPr>
                      <a:r>
                        <a:rPr lang="en-GB" sz="1600" b="1" i="0" u="none" strike="noStrike">
                          <a:solidFill>
                            <a:srgbClr val="000000"/>
                          </a:solidFill>
                          <a:effectLst/>
                          <a:latin typeface="Aptos" panose="020B0004020202020204" pitchFamily="34" charset="0"/>
                        </a:rPr>
                        <a:t>Performance </a:t>
                      </a:r>
                      <a:br>
                        <a:rPr lang="en-GB" sz="1600" b="0" i="0" u="none" strike="noStrike">
                          <a:solidFill>
                            <a:srgbClr val="000000"/>
                          </a:solidFill>
                          <a:effectLst/>
                          <a:latin typeface="Aptos" panose="020B0004020202020204" pitchFamily="34" charset="0"/>
                        </a:rPr>
                      </a:br>
                      <a:r>
                        <a:rPr lang="en-GB" sz="1600" b="0" i="0" u="none" strike="noStrike">
                          <a:solidFill>
                            <a:srgbClr val="000000"/>
                          </a:solidFill>
                          <a:effectLst/>
                          <a:latin typeface="Aptos" panose="020B0004020202020204" pitchFamily="34" charset="0"/>
                        </a:rPr>
                        <a:t>(Detailed list in subsequent tab)</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2E3E6"/>
                    </a:solidFill>
                  </a:tcPr>
                </a:tc>
                <a:tc>
                  <a:txBody>
                    <a:bodyPr/>
                    <a:lstStyle/>
                    <a:p>
                      <a:pPr algn="l" rtl="0" fontAlgn="t">
                        <a:buNone/>
                      </a:pPr>
                      <a:r>
                        <a:rPr lang="en-GB" sz="1600" b="0" i="0" u="none" strike="noStrike">
                          <a:solidFill>
                            <a:srgbClr val="000000"/>
                          </a:solidFill>
                          <a:effectLst/>
                          <a:latin typeface="Aptos" panose="020B0004020202020204" pitchFamily="34" charset="0"/>
                        </a:rPr>
                        <a:t>Targets are being met</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tc>
                  <a:txBody>
                    <a:bodyPr/>
                    <a:lstStyle/>
                    <a:p>
                      <a:pPr algn="l" rtl="0" fontAlgn="t">
                        <a:buNone/>
                      </a:pPr>
                      <a:r>
                        <a:rPr lang="en-GB" sz="1600" b="0" i="0" u="none" strike="noStrike">
                          <a:solidFill>
                            <a:srgbClr val="000000"/>
                          </a:solidFill>
                          <a:effectLst/>
                          <a:latin typeface="Aptos" panose="020B0004020202020204" pitchFamily="34" charset="0"/>
                        </a:rPr>
                        <a:t>Targets not being met but improvement trajectories are in place and have been met for 3 consecutive months</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rtl="0" fontAlgn="t">
                        <a:buNone/>
                      </a:pPr>
                      <a:r>
                        <a:rPr lang="en-GB" sz="1600" b="0" i="0" u="none" strike="noStrike" dirty="0">
                          <a:solidFill>
                            <a:srgbClr val="000000"/>
                          </a:solidFill>
                          <a:effectLst/>
                          <a:latin typeface="Aptos" panose="020B0004020202020204" pitchFamily="34" charset="0"/>
                        </a:rPr>
                        <a:t>Targets not being met</a:t>
                      </a:r>
                      <a:br>
                        <a:rPr lang="en-GB" sz="1600" b="0" i="0" u="none" strike="noStrike" dirty="0">
                          <a:solidFill>
                            <a:srgbClr val="000000"/>
                          </a:solidFill>
                          <a:effectLst/>
                          <a:latin typeface="Aptos" panose="020B0004020202020204" pitchFamily="34" charset="0"/>
                        </a:rPr>
                      </a:br>
                      <a:r>
                        <a:rPr lang="en-GB" sz="1600" b="0" i="0" u="none" strike="noStrike" dirty="0">
                          <a:solidFill>
                            <a:srgbClr val="000000"/>
                          </a:solidFill>
                          <a:effectLst/>
                          <a:latin typeface="Aptos" panose="020B0004020202020204" pitchFamily="34" charset="0"/>
                        </a:rPr>
                        <a:t>Improvement trajectories not in place / consistently met</a:t>
                      </a:r>
                    </a:p>
                  </a:txBody>
                  <a:tcPr marL="5415" marR="5415" marT="5415"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4177749047"/>
                  </a:ext>
                </a:extLst>
              </a:tr>
            </a:tbl>
          </a:graphicData>
        </a:graphic>
      </p:graphicFrame>
    </p:spTree>
    <p:extLst>
      <p:ext uri="{BB962C8B-B14F-4D97-AF65-F5344CB8AC3E}">
        <p14:creationId xmlns:p14="http://schemas.microsoft.com/office/powerpoint/2010/main" val="2397211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5B0B2-22D9-AF09-3B0C-E624EBF73E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3742DC-A52B-F09E-21B8-1BBE7A56A458}"/>
              </a:ext>
            </a:extLst>
          </p:cNvPr>
          <p:cNvSpPr>
            <a:spLocks noGrp="1"/>
          </p:cNvSpPr>
          <p:nvPr>
            <p:ph type="ctrTitle"/>
          </p:nvPr>
        </p:nvSpPr>
        <p:spPr>
          <a:xfrm>
            <a:off x="527844" y="396875"/>
            <a:ext cx="12115800" cy="1219200"/>
          </a:xfrm>
        </p:spPr>
        <p:txBody>
          <a:bodyPr/>
          <a:lstStyle/>
          <a:p>
            <a:r>
              <a:rPr lang="en-GB" sz="4800" b="1" dirty="0"/>
              <a:t>9. Roles &amp; Responsibilities</a:t>
            </a:r>
          </a:p>
        </p:txBody>
      </p:sp>
      <p:sp>
        <p:nvSpPr>
          <p:cNvPr id="3" name="Content Placeholder 2">
            <a:extLst>
              <a:ext uri="{FF2B5EF4-FFF2-40B4-BE49-F238E27FC236}">
                <a16:creationId xmlns:a16="http://schemas.microsoft.com/office/drawing/2014/main" id="{4767FA49-5BFF-868B-B88A-D9B4E0349589}"/>
              </a:ext>
            </a:extLst>
          </p:cNvPr>
          <p:cNvSpPr>
            <a:spLocks noGrp="1"/>
          </p:cNvSpPr>
          <p:nvPr>
            <p:ph type="subTitle" idx="1"/>
          </p:nvPr>
        </p:nvSpPr>
        <p:spPr>
          <a:xfrm>
            <a:off x="0" y="1082675"/>
            <a:ext cx="19730244" cy="8001000"/>
          </a:xfrm>
          <a:solidFill>
            <a:schemeClr val="bg1"/>
          </a:solidFill>
        </p:spPr>
        <p:txBody>
          <a:bodyPr/>
          <a:lstStyle/>
          <a:p>
            <a:pPr marL="457200" marR="20320" lvl="1" indent="0" algn="just">
              <a:lnSpc>
                <a:spcPct val="103000"/>
              </a:lnSpc>
              <a:spcAft>
                <a:spcPts val="25"/>
              </a:spcAft>
              <a:buNone/>
            </a:pPr>
            <a:r>
              <a:rPr lang="en-GB" sz="1700" kern="100" dirty="0">
                <a:solidFill>
                  <a:schemeClr val="tx2">
                    <a:lumMod val="90000"/>
                    <a:lumOff val="10000"/>
                  </a:schemeClr>
                </a:solidFill>
                <a:effectLst/>
                <a:ea typeface="Arial" panose="020B0604020202020204" pitchFamily="34" charset="0"/>
              </a:rPr>
              <a:t>This section of the PAF sets out the high-level roles and responsibilities of groups and individuals in respect of performance improvement. </a:t>
            </a:r>
            <a:endParaRPr lang="en-GB" sz="1700" dirty="0">
              <a:solidFill>
                <a:schemeClr val="tx2">
                  <a:lumMod val="90000"/>
                  <a:lumOff val="10000"/>
                </a:schemeClr>
              </a:solidFill>
              <a:effectLst/>
              <a:ea typeface="Calibri" panose="020F0502020204030204" pitchFamily="34" charset="0"/>
            </a:endParaRPr>
          </a:p>
          <a:p>
            <a:pPr algn="just">
              <a:lnSpc>
                <a:spcPct val="107000"/>
              </a:lnSpc>
              <a:spcAft>
                <a:spcPts val="800"/>
              </a:spcAft>
              <a:buNone/>
            </a:pPr>
            <a:r>
              <a:rPr lang="en-GB" sz="1700" kern="100" dirty="0">
                <a:solidFill>
                  <a:schemeClr val="tx2">
                    <a:lumMod val="90000"/>
                    <a:lumOff val="10000"/>
                  </a:schemeClr>
                </a:solidFill>
                <a:effectLst/>
                <a:ea typeface="Arial" panose="020B0604020202020204" pitchFamily="34" charset="0"/>
              </a:rPr>
              <a:t> </a:t>
            </a:r>
            <a:endParaRPr lang="en-GB" sz="1700" dirty="0">
              <a:solidFill>
                <a:schemeClr val="tx2">
                  <a:lumMod val="90000"/>
                  <a:lumOff val="10000"/>
                </a:schemeClr>
              </a:solidFill>
              <a:effectLst/>
              <a:ea typeface="Calibri" panose="020F0502020204030204" pitchFamily="34" charset="0"/>
            </a:endParaRPr>
          </a:p>
          <a:p>
            <a:pPr marL="742950" marR="24765" lvl="1" indent="-285750" algn="just">
              <a:lnSpc>
                <a:spcPct val="103000"/>
              </a:lnSpc>
              <a:spcAft>
                <a:spcPts val="800"/>
              </a:spcAft>
              <a:buFont typeface="+mj-lt"/>
              <a:buAutoNum type="arabicPeriod"/>
              <a:tabLst>
                <a:tab pos="745490" algn="ctr"/>
              </a:tabLst>
            </a:pPr>
            <a:r>
              <a:rPr lang="en-GB" sz="1700" b="1" kern="100" dirty="0">
                <a:solidFill>
                  <a:schemeClr val="tx2">
                    <a:lumMod val="90000"/>
                    <a:lumOff val="10000"/>
                  </a:schemeClr>
                </a:solidFill>
              </a:rPr>
              <a:t>All Staff </a:t>
            </a:r>
            <a:r>
              <a:rPr lang="en-GB" sz="1700" kern="100" dirty="0">
                <a:solidFill>
                  <a:schemeClr val="tx2">
                    <a:lumMod val="90000"/>
                    <a:lumOff val="10000"/>
                  </a:schemeClr>
                </a:solidFill>
              </a:rPr>
              <a:t>- As stated in Section 3, it is the responsibility of every Health Board employee to promote a culture of delivering high performance in any way they can. The discharge of professional responsibilities by clinically qualified staff will to a large extent be determined by their respective professional bodies. Key elements are: -</a:t>
            </a: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Agreement of job plans (consultants and SAS doctors) </a:t>
            </a:r>
            <a:endParaRPr lang="en-GB" sz="17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Appraisal </a:t>
            </a:r>
            <a:endParaRPr lang="en-GB" sz="17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Revalidation (medically/dentally qualified staff) </a:t>
            </a:r>
            <a:endParaRPr lang="en-GB" sz="17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lvl="4" indent="38100" algn="just">
              <a:lnSpc>
                <a:spcPct val="107000"/>
              </a:lnSpc>
              <a:spcAft>
                <a:spcPts val="800"/>
              </a:spcAft>
            </a:pPr>
            <a:r>
              <a:rPr lang="en-GB" sz="1700" kern="100" dirty="0">
                <a:solidFill>
                  <a:schemeClr val="tx2">
                    <a:lumMod val="90000"/>
                    <a:lumOff val="10000"/>
                  </a:schemeClr>
                </a:solidFill>
                <a:effectLst/>
                <a:ea typeface="Arial" panose="020B0604020202020204" pitchFamily="34" charset="0"/>
              </a:rPr>
              <a:t> </a:t>
            </a:r>
            <a:endParaRPr lang="en-GB" sz="1700" dirty="0">
              <a:solidFill>
                <a:schemeClr val="tx2">
                  <a:lumMod val="90000"/>
                  <a:lumOff val="10000"/>
                </a:schemeClr>
              </a:solidFill>
              <a:effectLst/>
              <a:ea typeface="Calibri" panose="020F0502020204030204" pitchFamily="34" charset="0"/>
            </a:endParaRPr>
          </a:p>
          <a:p>
            <a:pPr marL="742950" marR="24765" lvl="1" indent="-285750" algn="just">
              <a:lnSpc>
                <a:spcPct val="103000"/>
              </a:lnSpc>
              <a:spcAft>
                <a:spcPts val="800"/>
              </a:spcAft>
              <a:buFont typeface="+mj-lt"/>
              <a:buAutoNum type="arabicPeriod"/>
              <a:tabLst>
                <a:tab pos="834390" algn="ctr"/>
              </a:tabLst>
            </a:pPr>
            <a:r>
              <a:rPr lang="en-GB" sz="1700" b="1" kern="100" dirty="0">
                <a:solidFill>
                  <a:schemeClr val="tx2">
                    <a:lumMod val="90000"/>
                    <a:lumOff val="10000"/>
                  </a:schemeClr>
                </a:solidFill>
              </a:rPr>
              <a:t>The Board - </a:t>
            </a:r>
            <a:r>
              <a:rPr lang="en-GB" sz="1700" kern="100" dirty="0">
                <a:solidFill>
                  <a:schemeClr val="tx2">
                    <a:lumMod val="90000"/>
                    <a:lumOff val="10000"/>
                  </a:schemeClr>
                </a:solidFill>
              </a:rPr>
              <a:t>The Board role is to “add value to the organisation through the exercise of strong leadership and control, including: </a:t>
            </a: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latin typeface="Arial" panose="020B0604020202020204" pitchFamily="34" charset="0"/>
                <a:cs typeface="Arial" panose="020B0604020202020204" pitchFamily="34" charset="0"/>
              </a:rPr>
              <a:t>Setting the organisation’s strategic direction (i.e. via approved plans) </a:t>
            </a: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latin typeface="Arial" panose="020B0604020202020204" pitchFamily="34" charset="0"/>
                <a:cs typeface="Arial" panose="020B0604020202020204" pitchFamily="34" charset="0"/>
              </a:rPr>
              <a:t>Establishing and upholding the organisation’s governance and accountability framework, including its values and standards of behaviour </a:t>
            </a:r>
          </a:p>
          <a:p>
            <a:pPr marL="3041550" marR="20320" lvl="5" indent="-285750" algn="just">
              <a:lnSpc>
                <a:spcPct val="103000"/>
              </a:lnSpc>
              <a:spcAft>
                <a:spcPts val="25"/>
              </a:spcAft>
              <a:buFont typeface="Symbol" panose="05050102010706020507" pitchFamily="18" charset="2"/>
              <a:buChar char=""/>
            </a:pPr>
            <a:r>
              <a:rPr lang="en-GB" sz="1700" kern="100" dirty="0">
                <a:solidFill>
                  <a:schemeClr val="tx2">
                    <a:lumMod val="90000"/>
                    <a:lumOff val="10000"/>
                  </a:schemeClr>
                </a:solidFill>
                <a:latin typeface="Arial" panose="020B0604020202020204" pitchFamily="34" charset="0"/>
                <a:cs typeface="Arial" panose="020B0604020202020204" pitchFamily="34" charset="0"/>
              </a:rPr>
              <a:t>Ensuring delivery of the organisation’s aims and objectives through effective challenge and scrutiny of the LHB’s performance across all areas (i.e. by receiving reports on performance and from its sub- committees).” </a:t>
            </a:r>
          </a:p>
          <a:p>
            <a:pPr marL="2755800" marR="20320" lvl="5" indent="0" algn="just">
              <a:lnSpc>
                <a:spcPct val="103000"/>
              </a:lnSpc>
              <a:spcAft>
                <a:spcPts val="25"/>
              </a:spcAft>
              <a:buNone/>
            </a:pPr>
            <a:endParaRPr lang="en-GB" sz="17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marL="742950" marR="24765" lvl="1" indent="-285750" algn="just">
              <a:lnSpc>
                <a:spcPct val="103000"/>
              </a:lnSpc>
              <a:spcAft>
                <a:spcPts val="800"/>
              </a:spcAft>
              <a:buFont typeface="+mj-lt"/>
              <a:buAutoNum type="arabicPeriod"/>
              <a:tabLst>
                <a:tab pos="834390" algn="ctr"/>
              </a:tabLst>
            </a:pPr>
            <a:r>
              <a:rPr lang="en-GB" sz="1700" b="1" kern="100" dirty="0">
                <a:solidFill>
                  <a:schemeClr val="tx2">
                    <a:lumMod val="90000"/>
                    <a:lumOff val="10000"/>
                  </a:schemeClr>
                </a:solidFill>
              </a:rPr>
              <a:t>Chief Executive - </a:t>
            </a:r>
            <a:r>
              <a:rPr lang="en-GB" sz="1700" kern="100" dirty="0">
                <a:solidFill>
                  <a:schemeClr val="tx2">
                    <a:lumMod val="90000"/>
                    <a:lumOff val="10000"/>
                  </a:schemeClr>
                </a:solidFill>
              </a:rPr>
              <a:t>The Chief Executive has ultimate responsibility for performance accountability in line with responsibilities set out in the Accountable Officer Memorandum in particular s/he has responsibility for performance managing individual Executive Directors. The Chief Executive will have the final say on escalation and de-escalation levels within this PAF.  </a:t>
            </a:r>
            <a:endParaRPr lang="en-GB" sz="1700" dirty="0">
              <a:solidFill>
                <a:schemeClr val="tx2">
                  <a:lumMod val="90000"/>
                  <a:lumOff val="10000"/>
                </a:schemeClr>
              </a:solidFill>
              <a:effectLst/>
              <a:ea typeface="Calibri" panose="020F0502020204030204" pitchFamily="34" charset="0"/>
            </a:endParaRPr>
          </a:p>
          <a:p>
            <a:pPr marL="742950" marR="24765" lvl="1" indent="-285750" algn="just">
              <a:lnSpc>
                <a:spcPct val="103000"/>
              </a:lnSpc>
              <a:spcAft>
                <a:spcPts val="800"/>
              </a:spcAft>
              <a:buFont typeface="+mj-lt"/>
              <a:buAutoNum type="arabicPeriod"/>
              <a:tabLst>
                <a:tab pos="834390" algn="ctr"/>
              </a:tabLst>
            </a:pPr>
            <a:r>
              <a:rPr lang="en-GB" sz="1700" b="1" kern="100" dirty="0">
                <a:solidFill>
                  <a:schemeClr val="tx2">
                    <a:lumMod val="90000"/>
                    <a:lumOff val="10000"/>
                  </a:schemeClr>
                </a:solidFill>
              </a:rPr>
              <a:t>Deputy Chief Executive - </a:t>
            </a:r>
            <a:r>
              <a:rPr lang="en-GB" sz="1700" kern="100" dirty="0">
                <a:solidFill>
                  <a:schemeClr val="tx2">
                    <a:lumMod val="90000"/>
                    <a:lumOff val="10000"/>
                  </a:schemeClr>
                </a:solidFill>
              </a:rPr>
              <a:t>The post holder who holds the Deputy Chief Executive will deputise for the CEO and Chair the quarterly Cross System Performance Review Meetings where the Chief Executive is unable to participate.</a:t>
            </a:r>
            <a:endParaRPr lang="en-GB" sz="1700" dirty="0">
              <a:solidFill>
                <a:schemeClr val="tx2">
                  <a:lumMod val="90000"/>
                  <a:lumOff val="10000"/>
                </a:schemeClr>
              </a:solidFill>
              <a:ea typeface="Calibri" panose="020F0502020204030204" pitchFamily="34" charset="0"/>
            </a:endParaRPr>
          </a:p>
          <a:p>
            <a:pPr marL="742950" marR="24765" lvl="1" indent="-285750" algn="just">
              <a:lnSpc>
                <a:spcPct val="103000"/>
              </a:lnSpc>
              <a:spcAft>
                <a:spcPts val="800"/>
              </a:spcAft>
              <a:buFont typeface="+mj-lt"/>
              <a:buAutoNum type="arabicPeriod"/>
              <a:tabLst>
                <a:tab pos="834390" algn="ctr"/>
              </a:tabLst>
            </a:pPr>
            <a:r>
              <a:rPr lang="en-GB" sz="1700" b="1" kern="100" dirty="0">
                <a:solidFill>
                  <a:schemeClr val="tx2">
                    <a:lumMod val="90000"/>
                    <a:lumOff val="10000"/>
                  </a:schemeClr>
                </a:solidFill>
              </a:rPr>
              <a:t>Executive Team - </a:t>
            </a:r>
            <a:r>
              <a:rPr lang="en-GB" sz="1700" kern="100" dirty="0">
                <a:solidFill>
                  <a:schemeClr val="tx2">
                    <a:lumMod val="90000"/>
                    <a:lumOff val="10000"/>
                  </a:schemeClr>
                </a:solidFill>
              </a:rPr>
              <a:t>The Executive Team, chaired by the Chief Executive, provides a forum for the Executive Team to discuss matters of key strategic or operational significance prior to onward transmission, where appropriate, to the Management Board, Board or its committees appropriate. Executive Team members receive routine performance reports (to be replaced in 2025/26 with an executive dashboard) and resolves any Clinical Board/Corporate Directorate issues not resolved locally. Executive Team also decides, on the basis of Service Group performance reports, whether any deviation from required performance should be regarded as minor or material in relation to the Health Board’s escalation process as set out above. </a:t>
            </a:r>
            <a:endParaRPr lang="en-GB" sz="1700" dirty="0">
              <a:solidFill>
                <a:schemeClr val="tx2">
                  <a:lumMod val="90000"/>
                  <a:lumOff val="10000"/>
                </a:schemeClr>
              </a:solidFill>
              <a:effectLst/>
              <a:ea typeface="Calibri" panose="020F0502020204030204" pitchFamily="34" charset="0"/>
            </a:endParaRPr>
          </a:p>
          <a:p>
            <a:pPr marL="742950" marR="24765" lvl="1" indent="-285750" algn="just">
              <a:lnSpc>
                <a:spcPct val="103000"/>
              </a:lnSpc>
              <a:spcAft>
                <a:spcPts val="800"/>
              </a:spcAft>
              <a:buFont typeface="+mj-lt"/>
              <a:buAutoNum type="arabicPeriod"/>
              <a:tabLst>
                <a:tab pos="834390" algn="ctr"/>
              </a:tabLst>
            </a:pPr>
            <a:r>
              <a:rPr lang="en-GB" sz="1700" b="1" kern="100" dirty="0">
                <a:solidFill>
                  <a:schemeClr val="tx2">
                    <a:lumMod val="90000"/>
                    <a:lumOff val="10000"/>
                  </a:schemeClr>
                </a:solidFill>
              </a:rPr>
              <a:t>Operational Delivery Group - </a:t>
            </a:r>
            <a:r>
              <a:rPr lang="en-GB" sz="1700" kern="100" dirty="0">
                <a:solidFill>
                  <a:schemeClr val="tx2">
                    <a:lumMod val="90000"/>
                    <a:lumOff val="10000"/>
                  </a:schemeClr>
                </a:solidFill>
              </a:rPr>
              <a:t>The Operational Delivery Group, chaired by the Chief Operating Officer, provides a forum for the Executive Team and Service Groups (represent as triumvirates/quadrumvirates) to discuss key matters affecting Health Board service delivery and in particular matters of cross Health Board importance. The Operational Delivery Group will receive a monthly Health Board level performance report and will determine actions to be undertaken to manage areas which are outside of performance expectations in line with the Escalation Framework discussed above. Reporting on these actions will also be carried out in line with the Escalation Framework. </a:t>
            </a:r>
          </a:p>
          <a:p>
            <a:endParaRPr lang="en-GB" dirty="0"/>
          </a:p>
        </p:txBody>
      </p:sp>
    </p:spTree>
    <p:extLst>
      <p:ext uri="{BB962C8B-B14F-4D97-AF65-F5344CB8AC3E}">
        <p14:creationId xmlns:p14="http://schemas.microsoft.com/office/powerpoint/2010/main" val="1967858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77EE9-961F-7BAD-DAA9-31E64B98BD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16665D-6E7B-4DAF-FA1D-07C2D44F9D0E}"/>
              </a:ext>
            </a:extLst>
          </p:cNvPr>
          <p:cNvSpPr>
            <a:spLocks noGrp="1"/>
          </p:cNvSpPr>
          <p:nvPr>
            <p:ph type="title"/>
          </p:nvPr>
        </p:nvSpPr>
        <p:spPr>
          <a:xfrm>
            <a:off x="451644" y="268371"/>
            <a:ext cx="15011400" cy="2133600"/>
          </a:xfrm>
        </p:spPr>
        <p:txBody>
          <a:bodyPr/>
          <a:lstStyle/>
          <a:p>
            <a:r>
              <a:rPr lang="en-GB" sz="4800" b="1" dirty="0"/>
              <a:t>9. Roles &amp; Responsibilities</a:t>
            </a:r>
          </a:p>
        </p:txBody>
      </p:sp>
      <p:sp>
        <p:nvSpPr>
          <p:cNvPr id="3" name="Content Placeholder 2">
            <a:extLst>
              <a:ext uri="{FF2B5EF4-FFF2-40B4-BE49-F238E27FC236}">
                <a16:creationId xmlns:a16="http://schemas.microsoft.com/office/drawing/2014/main" id="{5E6CA21A-31DF-0B74-5528-525E54E99EE0}"/>
              </a:ext>
            </a:extLst>
          </p:cNvPr>
          <p:cNvSpPr>
            <a:spLocks noGrp="1"/>
          </p:cNvSpPr>
          <p:nvPr>
            <p:ph idx="1"/>
          </p:nvPr>
        </p:nvSpPr>
        <p:spPr>
          <a:xfrm>
            <a:off x="223044" y="1082675"/>
            <a:ext cx="19431000" cy="8305800"/>
          </a:xfrm>
          <a:solidFill>
            <a:schemeClr val="bg1"/>
          </a:solidFill>
        </p:spPr>
        <p:txBody>
          <a:bodyPr/>
          <a:lstStyle/>
          <a:p>
            <a:pPr marL="800100" marR="24765" lvl="1" indent="-34290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Chief Operating Officer -</a:t>
            </a:r>
            <a:r>
              <a:rPr lang="en-GB" sz="1700" kern="100" dirty="0">
                <a:solidFill>
                  <a:schemeClr val="tx2">
                    <a:lumMod val="90000"/>
                    <a:lumOff val="10000"/>
                  </a:schemeClr>
                </a:solidFill>
              </a:rPr>
              <a:t>The Chief Operating Officer holds Service Groups to account in terms of discharging their respective roles and responsibilities. S/he is the person to whom Service Group related issues should be directed in the first instance prior to consideration via relevant committees. The Chief Operating Officer is the designated Chair of the monthly performance reviews.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Finance - </a:t>
            </a:r>
            <a:r>
              <a:rPr lang="en-GB" sz="1700" kern="100" dirty="0">
                <a:solidFill>
                  <a:schemeClr val="tx2">
                    <a:lumMod val="90000"/>
                    <a:lumOff val="10000"/>
                  </a:schemeClr>
                </a:solidFill>
              </a:rPr>
              <a:t>The Director of Finance is responsible for ensuring that a financial framework is in place across the organisation. The Director of Finance also chair’s the quarterly Corporate Directorate reviews.</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Workforce and OD - </a:t>
            </a:r>
            <a:r>
              <a:rPr lang="en-GB" sz="1700" kern="100" dirty="0">
                <a:solidFill>
                  <a:schemeClr val="tx2">
                    <a:lumMod val="90000"/>
                    <a:lumOff val="10000"/>
                  </a:schemeClr>
                </a:solidFill>
              </a:rPr>
              <a:t>The Director of Workforce and OD is responsible for ensuring that robust arrangements are in place for reviewing the performance of all staff on an individual basis. S/he works closely with the Medical Director, Director of Nursing and Patient Experience and the Director of Therapy and Health Science who have individual responsibilities for ensuring clinically qualified staff have appraisals which deliver their professional standards.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Partnerships, Planning and Performance - </a:t>
            </a:r>
            <a:r>
              <a:rPr lang="en-GB" sz="1700" kern="100" dirty="0">
                <a:solidFill>
                  <a:schemeClr val="tx2">
                    <a:lumMod val="90000"/>
                    <a:lumOff val="10000"/>
                  </a:schemeClr>
                </a:solidFill>
              </a:rPr>
              <a:t>Director of Partnerships, Planning and Performance is responsible for the strategic planning process within the Health Board and with other health organisations and will oversee the implementation of the Health Board plan. The Director of PPP will provide quarterly updates to the Executive Team and Performance and Finance Committee on progress in implementing the plan. The quarterly Service Group Performance Review meetings will also receive Service Group updates on plan implementation.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Public Health - </a:t>
            </a:r>
            <a:r>
              <a:rPr lang="en-GB" sz="1700" kern="100" dirty="0">
                <a:solidFill>
                  <a:schemeClr val="tx2">
                    <a:lumMod val="90000"/>
                    <a:lumOff val="10000"/>
                  </a:schemeClr>
                </a:solidFill>
              </a:rPr>
              <a:t>The Director of Public Health is responsible for ensuring that robust plans are in to place to secure improvement in population health and well-being and to protect the health of the local community. A model for ensuring the most appropriate performance management arrangements for the Director of Public Health given the unique way that resource is structured to support the Director will be developed in the first quarter of the deployment of the PAF. This document will update accordingly to account for this.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Medical Director - </a:t>
            </a:r>
            <a:r>
              <a:rPr lang="en-GB" sz="1700" kern="100" dirty="0">
                <a:solidFill>
                  <a:schemeClr val="tx2">
                    <a:lumMod val="90000"/>
                    <a:lumOff val="10000"/>
                  </a:schemeClr>
                </a:solidFill>
              </a:rPr>
              <a:t>The Medical Director ensures that the required levels of medical performance are in place through the PAF.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Nursing and Patient Experience - </a:t>
            </a:r>
            <a:r>
              <a:rPr lang="en-GB" sz="1700" kern="100" dirty="0">
                <a:solidFill>
                  <a:schemeClr val="tx2">
                    <a:lumMod val="90000"/>
                    <a:lumOff val="10000"/>
                  </a:schemeClr>
                </a:solidFill>
              </a:rPr>
              <a:t>The Director of Nursing and Patient Experience ensures that the required levels of nursing performance are in place through the PAF</a:t>
            </a:r>
            <a:r>
              <a:rPr lang="en-GB" sz="1700" b="1" kern="100" dirty="0">
                <a:solidFill>
                  <a:schemeClr val="tx2">
                    <a:lumMod val="90000"/>
                    <a:lumOff val="10000"/>
                  </a:schemeClr>
                </a:solidFill>
              </a:rPr>
              <a:t>.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Therapy and Health Science - </a:t>
            </a:r>
            <a:r>
              <a:rPr lang="en-GB" sz="1700" kern="100" dirty="0">
                <a:solidFill>
                  <a:schemeClr val="tx2">
                    <a:lumMod val="90000"/>
                    <a:lumOff val="10000"/>
                  </a:schemeClr>
                </a:solidFill>
              </a:rPr>
              <a:t>The Director of Therapy and Health Science ensures that the required levels of therapy and health science performance are in place through the PAF.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Corporate Governance/Board Secretary - </a:t>
            </a:r>
            <a:r>
              <a:rPr lang="en-GB" sz="1700" kern="100" dirty="0">
                <a:solidFill>
                  <a:schemeClr val="tx2">
                    <a:lumMod val="90000"/>
                    <a:lumOff val="10000"/>
                  </a:schemeClr>
                </a:solidFill>
              </a:rPr>
              <a:t>The Director of Corporate Governance/Board Secretary is responsible for advising on the process and system of reporting/escalation to the Committees and the Board in line with the PAF.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Insight, Communication and Engagement -</a:t>
            </a:r>
            <a:r>
              <a:rPr lang="en-GB" sz="1700" kern="100" dirty="0">
                <a:solidFill>
                  <a:schemeClr val="tx2">
                    <a:lumMod val="90000"/>
                    <a:lumOff val="10000"/>
                  </a:schemeClr>
                </a:solidFill>
              </a:rPr>
              <a:t> The Director of Insight, Communication and Engagement will advise on any communication and engagement issues arising from performance delivery.</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Digital </a:t>
            </a:r>
            <a:r>
              <a:rPr lang="en-GB" sz="1700" kern="100" dirty="0">
                <a:solidFill>
                  <a:schemeClr val="tx2">
                    <a:lumMod val="90000"/>
                    <a:lumOff val="10000"/>
                  </a:schemeClr>
                </a:solidFill>
              </a:rPr>
              <a:t>– The Director of Digital is responsible for ensuring that the delivery of digital performance is managed in line with the principles of the PAF</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Director of Performance &amp; Business Intelligence – </a:t>
            </a:r>
            <a:r>
              <a:rPr lang="en-GB" sz="1700" kern="100" dirty="0">
                <a:solidFill>
                  <a:schemeClr val="tx2">
                    <a:lumMod val="90000"/>
                    <a:lumOff val="10000"/>
                  </a:schemeClr>
                </a:solidFill>
              </a:rPr>
              <a:t>The Director of Performance &amp; Business Intelligence will oversee the production of the necessary dashboards to support the PAF and will advise on all matters relating to informatics, systems, clinical coding, health records as appropriate. </a:t>
            </a:r>
          </a:p>
          <a:p>
            <a:pPr marL="742950" marR="24765" lvl="1" indent="-285750" algn="just">
              <a:lnSpc>
                <a:spcPct val="103000"/>
              </a:lnSpc>
              <a:spcAft>
                <a:spcPts val="800"/>
              </a:spcAft>
              <a:buFont typeface="+mj-lt"/>
              <a:buAutoNum type="arabicPeriod" startAt="7"/>
              <a:tabLst>
                <a:tab pos="834390" algn="ctr"/>
              </a:tabLst>
            </a:pPr>
            <a:r>
              <a:rPr lang="en-GB" sz="1700" b="1" kern="100" dirty="0">
                <a:solidFill>
                  <a:schemeClr val="tx2">
                    <a:lumMod val="90000"/>
                    <a:lumOff val="10000"/>
                  </a:schemeClr>
                </a:solidFill>
              </a:rPr>
              <a:t>Delivery Unit Director </a:t>
            </a:r>
            <a:r>
              <a:rPr lang="en-GB" sz="1700" kern="100" dirty="0">
                <a:solidFill>
                  <a:schemeClr val="tx2">
                    <a:lumMod val="90000"/>
                    <a:lumOff val="10000"/>
                  </a:schemeClr>
                </a:solidFill>
              </a:rPr>
              <a:t>– The Delivery Unit Director is responsible for managing the Recovery and Sustainability work programme delivery along with the general outputs of the Delivery Unit in line with the priorities of the organisation.</a:t>
            </a:r>
          </a:p>
          <a:p>
            <a:pPr marR="24765" algn="just">
              <a:lnSpc>
                <a:spcPct val="103000"/>
              </a:lnSpc>
              <a:spcAft>
                <a:spcPts val="800"/>
              </a:spcAft>
              <a:buNone/>
            </a:pPr>
            <a:r>
              <a:rPr lang="en-GB" sz="1200"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24765" lvl="1" indent="-285750" algn="just">
              <a:lnSpc>
                <a:spcPct val="103000"/>
              </a:lnSpc>
              <a:spcAft>
                <a:spcPts val="800"/>
              </a:spcAft>
              <a:buFont typeface="+mj-lt"/>
              <a:buAutoNum type="arabicPeriod" startAt="7"/>
              <a:tabLst>
                <a:tab pos="834390" algn="ctr"/>
              </a:tabLst>
            </a:pPr>
            <a:endParaRPr lang="en-GB" sz="1600" kern="100" dirty="0">
              <a:solidFill>
                <a:srgbClr val="000000"/>
              </a:solidFill>
            </a:endParaRPr>
          </a:p>
          <a:p>
            <a:endParaRPr lang="en-GB" dirty="0"/>
          </a:p>
        </p:txBody>
      </p:sp>
    </p:spTree>
    <p:extLst>
      <p:ext uri="{BB962C8B-B14F-4D97-AF65-F5344CB8AC3E}">
        <p14:creationId xmlns:p14="http://schemas.microsoft.com/office/powerpoint/2010/main" val="2115937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65E27-B4DD-72AE-4E18-98FD807DC441}"/>
              </a:ext>
            </a:extLst>
          </p:cNvPr>
          <p:cNvSpPr>
            <a:spLocks noGrp="1"/>
          </p:cNvSpPr>
          <p:nvPr>
            <p:ph type="ctrTitle"/>
          </p:nvPr>
        </p:nvSpPr>
        <p:spPr>
          <a:xfrm>
            <a:off x="1137331" y="549275"/>
            <a:ext cx="12115800" cy="1219200"/>
          </a:xfrm>
        </p:spPr>
        <p:txBody>
          <a:bodyPr/>
          <a:lstStyle/>
          <a:p>
            <a:r>
              <a:rPr lang="en-US" dirty="0"/>
              <a:t>1. Purpose</a:t>
            </a:r>
          </a:p>
        </p:txBody>
      </p:sp>
      <p:sp>
        <p:nvSpPr>
          <p:cNvPr id="3" name="Subtitle 2">
            <a:extLst>
              <a:ext uri="{FF2B5EF4-FFF2-40B4-BE49-F238E27FC236}">
                <a16:creationId xmlns:a16="http://schemas.microsoft.com/office/drawing/2014/main" id="{4A7CDC87-84B8-982A-7BBD-BEDCC8E94A44}"/>
              </a:ext>
            </a:extLst>
          </p:cNvPr>
          <p:cNvSpPr>
            <a:spLocks noGrp="1"/>
          </p:cNvSpPr>
          <p:nvPr>
            <p:ph type="subTitle" idx="1"/>
          </p:nvPr>
        </p:nvSpPr>
        <p:spPr>
          <a:xfrm>
            <a:off x="1120889" y="1806121"/>
            <a:ext cx="17166998" cy="6918325"/>
          </a:xfrm>
        </p:spPr>
        <p:txBody>
          <a:bodyPr/>
          <a:lstStyle/>
          <a:p>
            <a:pPr marL="800100" lvl="1" indent="-342900" algn="l">
              <a:buFont typeface="Arial" panose="020B0604020202020204" pitchFamily="34" charset="0"/>
              <a:buChar char="•"/>
            </a:pPr>
            <a:r>
              <a:rPr lang="en-GB" sz="2400" dirty="0"/>
              <a:t>The purpose of the Performance and Accountability Framework (PAF) is to set out Swansea Bay University Health Board’s (SBUHB’s) approach to establishing and maintaining an effective performance management mechanism to deliver and improve the performance requirements of the Health Board as set out in its agreed plans. </a:t>
            </a:r>
            <a:endParaRPr lang="en-GB" sz="3600" dirty="0"/>
          </a:p>
          <a:p>
            <a:pPr marL="800100" lvl="1" indent="-342900" algn="l">
              <a:buFont typeface="Arial" panose="020B0604020202020204" pitchFamily="34" charset="0"/>
              <a:buChar char="•"/>
            </a:pPr>
            <a:r>
              <a:rPr lang="en-GB" sz="2400" dirty="0"/>
              <a:t>The purpose of the PAF is to drive improvement, gain assurance, deliver operational targets and to support the appropriate management of matters of concern within the organisation. </a:t>
            </a:r>
            <a:endParaRPr lang="en-GB" sz="3600" dirty="0"/>
          </a:p>
          <a:p>
            <a:pPr marL="800100" lvl="1" indent="-342900" algn="l">
              <a:buFont typeface="Arial" panose="020B0604020202020204" pitchFamily="34" charset="0"/>
              <a:buChar char="•"/>
            </a:pPr>
            <a:r>
              <a:rPr lang="en-GB" sz="2400" dirty="0"/>
              <a:t>The Framework is firmly based on the Health Boards’s mission to achieve: -</a:t>
            </a:r>
            <a:endParaRPr lang="en-GB" sz="3600" dirty="0"/>
          </a:p>
          <a:p>
            <a:pPr marL="1257300" lvl="2" indent="-342900" algn="l">
              <a:buFont typeface="Arial" panose="020B0604020202020204" pitchFamily="34" charset="0"/>
              <a:buChar char="•"/>
            </a:pPr>
            <a:r>
              <a:rPr lang="en-GB" sz="2400" dirty="0"/>
              <a:t>Better Health</a:t>
            </a:r>
          </a:p>
          <a:p>
            <a:pPr marL="1257300" lvl="2" indent="-342900" algn="l">
              <a:buFont typeface="Arial" panose="020B0604020202020204" pitchFamily="34" charset="0"/>
              <a:buChar char="•"/>
            </a:pPr>
            <a:r>
              <a:rPr lang="en-GB" sz="2400" dirty="0"/>
              <a:t>Better Care</a:t>
            </a:r>
          </a:p>
          <a:p>
            <a:pPr marL="1257300" lvl="2" indent="-342900" algn="l">
              <a:buFont typeface="Arial" panose="020B0604020202020204" pitchFamily="34" charset="0"/>
              <a:buChar char="•"/>
            </a:pPr>
            <a:r>
              <a:rPr lang="en-GB" sz="2400" dirty="0"/>
              <a:t>Better Lives</a:t>
            </a:r>
          </a:p>
          <a:p>
            <a:pPr marL="800100" lvl="1" indent="-342900" algn="l">
              <a:buFont typeface="Arial" panose="020B0604020202020204" pitchFamily="34" charset="0"/>
              <a:buChar char="•"/>
            </a:pPr>
            <a:r>
              <a:rPr lang="en-GB" sz="2400" dirty="0"/>
              <a:t>This PAF reflects the arrangements required for the Health Board’s current level of performance escalation with Welsh Government. The PAF will be subject to review should escalation levels change. </a:t>
            </a:r>
            <a:endParaRPr lang="en-GB" dirty="0"/>
          </a:p>
          <a:p>
            <a:endParaRPr lang="en-US" dirty="0"/>
          </a:p>
        </p:txBody>
      </p:sp>
    </p:spTree>
    <p:extLst>
      <p:ext uri="{BB962C8B-B14F-4D97-AF65-F5344CB8AC3E}">
        <p14:creationId xmlns:p14="http://schemas.microsoft.com/office/powerpoint/2010/main" val="3153000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23338A-1CE4-C01F-25CE-AA0A0AF4F1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95C253-7D5A-2046-0237-DDDB8592E659}"/>
              </a:ext>
            </a:extLst>
          </p:cNvPr>
          <p:cNvSpPr>
            <a:spLocks noGrp="1"/>
          </p:cNvSpPr>
          <p:nvPr>
            <p:ph type="title"/>
          </p:nvPr>
        </p:nvSpPr>
        <p:spPr>
          <a:xfrm>
            <a:off x="451644" y="268371"/>
            <a:ext cx="15011400" cy="2133600"/>
          </a:xfrm>
        </p:spPr>
        <p:txBody>
          <a:bodyPr/>
          <a:lstStyle/>
          <a:p>
            <a:r>
              <a:rPr lang="en-GB" sz="4800" b="1" dirty="0"/>
              <a:t>9. Roles &amp; Responsibilities</a:t>
            </a:r>
          </a:p>
        </p:txBody>
      </p:sp>
      <p:sp>
        <p:nvSpPr>
          <p:cNvPr id="3" name="Content Placeholder 2">
            <a:extLst>
              <a:ext uri="{FF2B5EF4-FFF2-40B4-BE49-F238E27FC236}">
                <a16:creationId xmlns:a16="http://schemas.microsoft.com/office/drawing/2014/main" id="{E109E37C-1777-E1FF-0199-D793AF4C6083}"/>
              </a:ext>
            </a:extLst>
          </p:cNvPr>
          <p:cNvSpPr>
            <a:spLocks noGrp="1"/>
          </p:cNvSpPr>
          <p:nvPr>
            <p:ph idx="1"/>
          </p:nvPr>
        </p:nvSpPr>
        <p:spPr>
          <a:xfrm>
            <a:off x="0" y="1082675"/>
            <a:ext cx="19958844" cy="10515600"/>
          </a:xfrm>
          <a:solidFill>
            <a:schemeClr val="bg1"/>
          </a:solidFill>
        </p:spPr>
        <p:txBody>
          <a:bodyPr/>
          <a:lstStyle/>
          <a:p>
            <a:pPr marL="800100" marR="24765" lvl="1" indent="-342900" algn="just">
              <a:lnSpc>
                <a:spcPct val="103000"/>
              </a:lnSpc>
              <a:spcAft>
                <a:spcPts val="800"/>
              </a:spcAft>
              <a:buFont typeface="+mj-lt"/>
              <a:buAutoNum type="arabicPeriod" startAt="20"/>
              <a:tabLst>
                <a:tab pos="834390" algn="ctr"/>
              </a:tabLst>
            </a:pPr>
            <a:r>
              <a:rPr lang="en-GB" sz="1700" b="1" kern="100" dirty="0">
                <a:solidFill>
                  <a:schemeClr val="tx2">
                    <a:lumMod val="90000"/>
                    <a:lumOff val="10000"/>
                  </a:schemeClr>
                </a:solidFill>
              </a:rPr>
              <a:t>Service Groups </a:t>
            </a:r>
          </a:p>
          <a:p>
            <a:pPr marL="685800" marR="24765" lvl="1" indent="0" algn="just">
              <a:lnSpc>
                <a:spcPct val="103000"/>
              </a:lnSpc>
              <a:spcAft>
                <a:spcPts val="800"/>
              </a:spcAft>
              <a:buNone/>
              <a:tabLst>
                <a:tab pos="834390" algn="ctr"/>
              </a:tabLst>
            </a:pPr>
            <a:r>
              <a:rPr lang="en-GB" sz="1700" kern="100" dirty="0">
                <a:solidFill>
                  <a:schemeClr val="tx2">
                    <a:lumMod val="90000"/>
                    <a:lumOff val="10000"/>
                  </a:schemeClr>
                </a:solidFill>
              </a:rPr>
              <a:t>Service Groups are charged with planning and delivering services in accordance with their terms of reference as delegated by the Board. The Service Group structure can be summarised as follows: - </a:t>
            </a:r>
            <a:endPar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Service Groups are accountable to the Chief Operating Officer via the Service Group Director </a:t>
            </a: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Service Groups are expected to maximise the autonomy that the Board is prepared to grant them, subject to evidencing adequate organisational maturity, in terms of planning and delivering services as per their terms of reference in accordance with relevant targets set out in the Health Board plan </a:t>
            </a: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The Service Group triumvirate comprises the Service Group Director, Service Group Medical Director and Service Group Nurse Director. In the Primary Care and Community Service Group this is a quadrumvirate to include the Group Dental Director also.  </a:t>
            </a: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The Business Partners for Finance and Workforce are not members of the Service Group triumvirates/quadrumvirates but are expected to be key individuals involved in all performance meetings and discussions. </a:t>
            </a: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Service Groups are expected to have internal performance management arrangements with their Divisions/Departments in place. These will reflect individual operational and financial plans. Divisions/Directorates will then have performance management arrangements in place with individual wards and teams, again linked to Division/Directorate objectives. This will enable the Board to have assurance that there is a culture and process for managing performance against operational and financial plans throughout the organisation.  These will link into personal objectives for staff via the PADR process. </a:t>
            </a:r>
          </a:p>
          <a:p>
            <a:pPr marL="864000" marR="24765" lvl="1" indent="-285750" algn="just">
              <a:lnSpc>
                <a:spcPct val="103000"/>
              </a:lnSpc>
              <a:spcAft>
                <a:spcPts val="600"/>
              </a:spcAft>
              <a:tabLst>
                <a:tab pos="834390" algn="ctr"/>
              </a:tabLst>
            </a:pPr>
            <a:r>
              <a:rPr lang="en-GB" sz="1700" kern="100" dirty="0">
                <a:solidFill>
                  <a:schemeClr val="tx2">
                    <a:lumMod val="90000"/>
                    <a:lumOff val="10000"/>
                  </a:schemeClr>
                </a:solidFill>
                <a:latin typeface="Arial" panose="020B0604020202020204" pitchFamily="34" charset="0"/>
                <a:cs typeface="Arial" panose="020B0604020202020204" pitchFamily="34" charset="0"/>
              </a:rPr>
              <a:t>Each Service Group is supported by two Executive Directors (clinical and non-clinical) who are expected to support Service Groups on a general basis but also to support on issues of performance and accountability to ensure that decisions are considered from an organisational-wide perspective that maximise the opportunities presented by an integrated health organisation. </a:t>
            </a:r>
          </a:p>
          <a:p>
            <a:pPr>
              <a:lnSpc>
                <a:spcPct val="107000"/>
              </a:lnSpc>
              <a:spcAft>
                <a:spcPts val="800"/>
              </a:spcAft>
              <a:buNone/>
            </a:pPr>
            <a:r>
              <a:rPr lang="en-GB" sz="1200"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r>
              <a:rPr lang="en-GB" sz="1200" b="1"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24765" lvl="1" indent="0" algn="just">
              <a:lnSpc>
                <a:spcPct val="103000"/>
              </a:lnSpc>
              <a:spcAft>
                <a:spcPts val="800"/>
              </a:spcAft>
              <a:buNone/>
              <a:tabLst>
                <a:tab pos="834390" algn="ctr"/>
              </a:tabLst>
            </a:pPr>
            <a:r>
              <a:rPr lang="en-GB" sz="1700" b="1" kern="100" dirty="0">
                <a:solidFill>
                  <a:schemeClr val="tx2">
                    <a:lumMod val="90000"/>
                    <a:lumOff val="10000"/>
                  </a:schemeClr>
                </a:solidFill>
              </a:rPr>
              <a:t>21. Executive Team </a:t>
            </a:r>
          </a:p>
          <a:p>
            <a:pPr marL="685800" marR="24765" lvl="1" indent="0" algn="just">
              <a:lnSpc>
                <a:spcPct val="103000"/>
              </a:lnSpc>
              <a:spcAft>
                <a:spcPts val="800"/>
              </a:spcAft>
              <a:buNone/>
              <a:tabLst>
                <a:tab pos="834390" algn="ctr"/>
              </a:tabLst>
            </a:pPr>
            <a:r>
              <a:rPr lang="en-GB" sz="1700" kern="100" dirty="0">
                <a:solidFill>
                  <a:schemeClr val="tx2">
                    <a:lumMod val="90000"/>
                    <a:lumOff val="10000"/>
                  </a:schemeClr>
                </a:solidFill>
              </a:rPr>
              <a:t>All Executive Team members have responsibility for a Corporate Department. These provide services centrally where it would not be appropriate to provide them at Service Group level primarily for reasons of efficiency, economy and/or scarcity of expertise. As with Service Groups, each Corporate Department will agree an Operational and Financial Plan to support the delivery of Health Board corporate objectives. Executive Directors, supported by Assistant Directors are responsible for delivery of these targets. </a:t>
            </a:r>
          </a:p>
          <a:p>
            <a:pPr marL="685800" marR="24765" lvl="1" indent="0" algn="just">
              <a:lnSpc>
                <a:spcPct val="103000"/>
              </a:lnSpc>
              <a:spcAft>
                <a:spcPts val="800"/>
              </a:spcAft>
              <a:buNone/>
              <a:tabLst>
                <a:tab pos="834390" algn="ctr"/>
              </a:tabLst>
            </a:pPr>
            <a:r>
              <a:rPr lang="en-GB" sz="1700" kern="100" dirty="0">
                <a:solidFill>
                  <a:schemeClr val="tx2">
                    <a:lumMod val="90000"/>
                    <a:lumOff val="10000"/>
                  </a:schemeClr>
                </a:solidFill>
              </a:rPr>
              <a:t>The following Corporate Departments will be subject to quarterly performance reviews: - </a:t>
            </a:r>
            <a:r>
              <a:rPr lang="en-GB" sz="1200"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Chief Operating Officer – hotel services and transformation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Digital –health records, digital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Corporate Governance – corporate services (including corporate governance, Welsh language and risk management), Regulation (legal services, NHS re-dress)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Therapies and Health Science – professional matters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Finance – finance, local counter fraud services, procurement, capital, estates, health and safety (to be undertaken by CEO)</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Medical – R &amp; D, revalidation, medical training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Nursing – quality and safety, revalidation, health and safety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Public Health – Population health </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Planning, Partnerships and Performance – strategy, planning, partnerships, voluntary sector, Informatics, clinical coding and performance</a:t>
            </a:r>
          </a:p>
          <a:p>
            <a:pPr marL="971550" marR="24765" lvl="1" indent="-285750" algn="just">
              <a:lnSpc>
                <a:spcPct val="103000"/>
              </a:lnSpc>
              <a:spcAft>
                <a:spcPts val="800"/>
              </a:spcAft>
              <a:tabLst>
                <a:tab pos="834390" algn="ctr"/>
              </a:tabLst>
            </a:pPr>
            <a:r>
              <a:rPr lang="en-GB" sz="1700" kern="100" dirty="0">
                <a:solidFill>
                  <a:schemeClr val="tx2">
                    <a:lumMod val="90000"/>
                    <a:lumOff val="10000"/>
                  </a:schemeClr>
                </a:solidFill>
              </a:rPr>
              <a:t>Director of Workforce &amp; OD – HR, occupational health, training and development</a:t>
            </a:r>
          </a:p>
          <a:p>
            <a:pPr marR="24765" algn="just">
              <a:lnSpc>
                <a:spcPct val="103000"/>
              </a:lnSpc>
              <a:spcAft>
                <a:spcPts val="800"/>
              </a:spcAft>
              <a:buNone/>
            </a:pPr>
            <a:r>
              <a:rPr lang="en-GB" sz="1200"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24765" lvl="1" indent="-285750" algn="just">
              <a:lnSpc>
                <a:spcPct val="103000"/>
              </a:lnSpc>
              <a:spcAft>
                <a:spcPts val="800"/>
              </a:spcAft>
              <a:buFont typeface="+mj-lt"/>
              <a:buAutoNum type="arabicPeriod" startAt="7"/>
              <a:tabLst>
                <a:tab pos="834390" algn="ctr"/>
              </a:tabLst>
            </a:pPr>
            <a:endParaRPr lang="en-GB" sz="1600" kern="100" dirty="0">
              <a:solidFill>
                <a:srgbClr val="000000"/>
              </a:solidFill>
            </a:endParaRPr>
          </a:p>
          <a:p>
            <a:endParaRPr lang="en-GB" dirty="0"/>
          </a:p>
        </p:txBody>
      </p:sp>
    </p:spTree>
    <p:extLst>
      <p:ext uri="{BB962C8B-B14F-4D97-AF65-F5344CB8AC3E}">
        <p14:creationId xmlns:p14="http://schemas.microsoft.com/office/powerpoint/2010/main" val="3086614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E3EFA-3050-B909-7D84-5E5C513379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4F2E0-F4D8-C043-03D3-336C95BB8D73}"/>
              </a:ext>
            </a:extLst>
          </p:cNvPr>
          <p:cNvSpPr>
            <a:spLocks noGrp="1"/>
          </p:cNvSpPr>
          <p:nvPr>
            <p:ph type="title"/>
          </p:nvPr>
        </p:nvSpPr>
        <p:spPr>
          <a:xfrm>
            <a:off x="451643" y="268371"/>
            <a:ext cx="19187903" cy="2133600"/>
          </a:xfrm>
        </p:spPr>
        <p:txBody>
          <a:bodyPr/>
          <a:lstStyle/>
          <a:p>
            <a:r>
              <a:rPr lang="en-GB" sz="3800" b="1" dirty="0"/>
              <a:t>10. Appendix A - Terms of Reference for Monthly Performance Review meetings </a:t>
            </a:r>
            <a:br>
              <a:rPr lang="en-GB" sz="4800" b="1" dirty="0"/>
            </a:br>
            <a:endParaRPr lang="en-GB" sz="4800" b="1" dirty="0"/>
          </a:p>
        </p:txBody>
      </p:sp>
      <p:sp>
        <p:nvSpPr>
          <p:cNvPr id="3" name="Content Placeholder 2">
            <a:extLst>
              <a:ext uri="{FF2B5EF4-FFF2-40B4-BE49-F238E27FC236}">
                <a16:creationId xmlns:a16="http://schemas.microsoft.com/office/drawing/2014/main" id="{6F507C2D-BB1C-09A7-461C-1D91F1E49D58}"/>
              </a:ext>
            </a:extLst>
          </p:cNvPr>
          <p:cNvSpPr>
            <a:spLocks noGrp="1"/>
          </p:cNvSpPr>
          <p:nvPr>
            <p:ph idx="1"/>
          </p:nvPr>
        </p:nvSpPr>
        <p:spPr>
          <a:xfrm>
            <a:off x="756443" y="1006475"/>
            <a:ext cx="18897601" cy="9753600"/>
          </a:xfrm>
          <a:solidFill>
            <a:schemeClr val="bg1"/>
          </a:solidFill>
        </p:spPr>
        <p:txBody>
          <a:bodyPr/>
          <a:lstStyle/>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Purpose: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To review the monthly financial and operational performance of the service group by exception. Areas of review will be dictated by the areas highlighted as a priority for the organisation which will be produced by the Corporate Performance Team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Objectives: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20320" lvl="0" indent="-342900" algn="just">
              <a:lnSpc>
                <a:spcPct val="103000"/>
              </a:lnSpc>
              <a:spcAft>
                <a:spcPts val="25"/>
              </a:spcAft>
              <a:buFont typeface="Symbol" panose="05050102010706020507" pitchFamily="18" charset="2"/>
              <a:buChar char=""/>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Review the areas of performance by exception which will be pulled from the monthly performance pack collaboratively produced between the Corporate Performance team and the Service Groups.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20320" lvl="0" indent="-342900" algn="just">
              <a:lnSpc>
                <a:spcPct val="103000"/>
              </a:lnSpc>
              <a:spcAft>
                <a:spcPts val="25"/>
              </a:spcAft>
              <a:buFont typeface="Symbol" panose="05050102010706020507" pitchFamily="18" charset="2"/>
              <a:buChar char=""/>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Ensure performance against key measures are in line with approved Service Group trajectories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20320" lvl="0" indent="-342900" algn="just">
              <a:lnSpc>
                <a:spcPct val="103000"/>
              </a:lnSpc>
              <a:spcAft>
                <a:spcPts val="25"/>
              </a:spcAft>
              <a:buFont typeface="Symbol" panose="05050102010706020507" pitchFamily="18" charset="2"/>
              <a:buChar char=""/>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Routine action logs and meeting summaries to be produced by the Performance team for circulation each month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20320" lvl="0" indent="-342900" algn="just">
              <a:lnSpc>
                <a:spcPct val="103000"/>
              </a:lnSpc>
              <a:spcAft>
                <a:spcPts val="25"/>
              </a:spcAft>
              <a:buFont typeface="Symbol" panose="05050102010706020507" pitchFamily="18" charset="2"/>
              <a:buChar char=""/>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Service Group leads will provide updates and actions where required regarding performance published within the Performance pack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Governance: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The Action log and meeting summaries will feed directly into the monthly Executive Team meeting with escalation requirements reported directly to the Performance and Finance Committee.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Attendees:  </a:t>
            </a:r>
          </a:p>
          <a:p>
            <a:pPr indent="-6350">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marR="20320" indent="-6350" algn="just">
              <a:lnSpc>
                <a:spcPct val="103000"/>
              </a:lnSpc>
              <a:spcAft>
                <a:spcPts val="25"/>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Each meeting must have one co-chair, and all member of the service group triumvirate in attendance as a minimum to proceed.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Meeting Frequency/focus: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The meetings will be two hours in duration and will be action focussed. The meetings will continue to run in this format in such a way until the Performance Management Framework dictates otherwise.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400" kern="1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24765" lvl="1" indent="0" algn="just">
              <a:lnSpc>
                <a:spcPct val="103000"/>
              </a:lnSpc>
              <a:spcAft>
                <a:spcPts val="800"/>
              </a:spcAft>
              <a:buNone/>
              <a:tabLst>
                <a:tab pos="834390" algn="ctr"/>
              </a:tabLst>
            </a:pPr>
            <a:endParaRPr lang="en-GB" dirty="0"/>
          </a:p>
        </p:txBody>
      </p:sp>
      <p:graphicFrame>
        <p:nvGraphicFramePr>
          <p:cNvPr id="4" name="Table 3">
            <a:extLst>
              <a:ext uri="{FF2B5EF4-FFF2-40B4-BE49-F238E27FC236}">
                <a16:creationId xmlns:a16="http://schemas.microsoft.com/office/drawing/2014/main" id="{3F44FD2E-56E6-150B-B4EA-EA75FCB94BE2}"/>
              </a:ext>
            </a:extLst>
          </p:cNvPr>
          <p:cNvGraphicFramePr>
            <a:graphicFrameLocks noGrp="1"/>
          </p:cNvGraphicFramePr>
          <p:nvPr>
            <p:extLst>
              <p:ext uri="{D42A27DB-BD31-4B8C-83A1-F6EECF244321}">
                <p14:modId xmlns:p14="http://schemas.microsoft.com/office/powerpoint/2010/main" val="2321938076"/>
              </p:ext>
            </p:extLst>
          </p:nvPr>
        </p:nvGraphicFramePr>
        <p:xfrm>
          <a:off x="1975644" y="6721475"/>
          <a:ext cx="16383000" cy="2616073"/>
        </p:xfrm>
        <a:graphic>
          <a:graphicData uri="http://schemas.openxmlformats.org/drawingml/2006/table">
            <a:tbl>
              <a:tblPr firstRow="1" bandRow="1">
                <a:tableStyleId>{5C22544A-7EE6-4342-B048-85BDC9FD1C3A}</a:tableStyleId>
              </a:tblPr>
              <a:tblGrid>
                <a:gridCol w="8589146">
                  <a:extLst>
                    <a:ext uri="{9D8B030D-6E8A-4147-A177-3AD203B41FA5}">
                      <a16:colId xmlns:a16="http://schemas.microsoft.com/office/drawing/2014/main" val="877240808"/>
                    </a:ext>
                  </a:extLst>
                </a:gridCol>
                <a:gridCol w="7793854">
                  <a:extLst>
                    <a:ext uri="{9D8B030D-6E8A-4147-A177-3AD203B41FA5}">
                      <a16:colId xmlns:a16="http://schemas.microsoft.com/office/drawing/2014/main" val="2144685037"/>
                    </a:ext>
                  </a:extLst>
                </a:gridCol>
              </a:tblGrid>
              <a:tr h="2133601">
                <a:tc>
                  <a:txBody>
                    <a:bodyPr/>
                    <a:lstStyle/>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Chief Operating Officer (Chair)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Executive Director of Planning, Partnerships and Performance (Deputy Chair)</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Director of Finance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Executive Director of Nursing and Patient Experience</a:t>
                      </a:r>
                    </a:p>
                    <a:p>
                      <a:pPr marL="342900" marR="20320" lvl="0" indent="-342900" algn="just" defTabSz="914400" rtl="0" eaLnBrk="1" fontAlgn="base" latinLnBrk="0" hangingPunct="1">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Executive Medical Director</a:t>
                      </a:r>
                    </a:p>
                    <a:p>
                      <a:pPr marL="342900" marR="20320" lvl="0" indent="-342900" algn="just" defTabSz="914400" rtl="0" eaLnBrk="1" fontAlgn="base" latinLnBrk="0" hangingPunct="1">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Director of Workforce &amp; OD</a:t>
                      </a:r>
                    </a:p>
                    <a:p>
                      <a:pPr marL="342900" marR="20320" lvl="0" indent="-342900" algn="just" defTabSz="914400" rtl="0" eaLnBrk="1" fontAlgn="base" latinLnBrk="0" hangingPunct="1">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Director of Therapies and Health Science</a:t>
                      </a: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Director of Digital</a:t>
                      </a:r>
                    </a:p>
                    <a:p>
                      <a:pPr marL="342900" marR="20320" lvl="0" indent="-342900" algn="just" defTabSz="914400" rtl="0" eaLnBrk="1" fontAlgn="base" latinLnBrk="0" hangingPunct="1">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cs typeface="Arial" panose="020B0604020202020204" pitchFamily="34" charset="0"/>
                        </a:rPr>
                        <a:t>Director of Insight, Communication and Engagement </a:t>
                      </a:r>
                      <a:endPar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txBody>
                  <a:tcPr>
                    <a:solidFill>
                      <a:schemeClr val="bg2"/>
                    </a:solidFill>
                  </a:tcPr>
                </a:tc>
                <a:tc>
                  <a:txBody>
                    <a:bodyPr/>
                    <a:lstStyle/>
                    <a:p>
                      <a:pPr marL="342900" marR="20320" lvl="0" indent="-342900" algn="just" defTabSz="914400" rtl="0" eaLnBrk="1" fontAlgn="base" latinLnBrk="0" hangingPunct="1">
                        <a:lnSpc>
                          <a:spcPct val="103000"/>
                        </a:lnSpc>
                        <a:spcBef>
                          <a:spcPts val="0"/>
                        </a:spcBef>
                        <a:spcAft>
                          <a:spcPts val="25"/>
                        </a:spcAft>
                        <a:buClr>
                          <a:srgbClr val="000000"/>
                        </a:buClr>
                        <a:buSzPts val="1200"/>
                        <a:buFont typeface="Arial" panose="020B0604020202020204" pitchFamily="34" charset="0"/>
                        <a:buChar char="•"/>
                        <a:tabLst/>
                        <a:defRP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Service Group Director </a:t>
                      </a: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Service Group Medical Director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Service Group Nurse Director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Finance Business Partner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Workforce Business Partner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Director of Performance  and BI</a:t>
                      </a: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Head of Health Board Performance</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0320" lvl="0" indent="-342900" algn="just" fontAlgn="base">
                        <a:lnSpc>
                          <a:spcPct val="103000"/>
                        </a:lnSpc>
                        <a:spcAft>
                          <a:spcPts val="25"/>
                        </a:spcAft>
                        <a:buClr>
                          <a:srgbClr val="000000"/>
                        </a:buClr>
                        <a:buSzPts val="1200"/>
                        <a:buFont typeface="Arial" panose="020B0604020202020204" pitchFamily="34" charset="0"/>
                        <a:buChar char="•"/>
                      </a:pPr>
                      <a:r>
                        <a:rPr lang="en-GB" sz="1800" b="0" u="none" strike="noStrike" kern="100"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Any additional members from the Service Group as required </a:t>
                      </a:r>
                      <a:endParaRPr lang="en-GB" sz="1600" b="0" u="none" strike="noStrike" dirty="0">
                        <a:solidFill>
                          <a:schemeClr val="tx2"/>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txBody>
                  <a:tcPr>
                    <a:solidFill>
                      <a:schemeClr val="bg2"/>
                    </a:solidFill>
                  </a:tcPr>
                </a:tc>
                <a:extLst>
                  <a:ext uri="{0D108BD9-81ED-4DB2-BD59-A6C34878D82A}">
                    <a16:rowId xmlns:a16="http://schemas.microsoft.com/office/drawing/2014/main" val="276502399"/>
                  </a:ext>
                </a:extLst>
              </a:tr>
            </a:tbl>
          </a:graphicData>
        </a:graphic>
      </p:graphicFrame>
    </p:spTree>
    <p:extLst>
      <p:ext uri="{BB962C8B-B14F-4D97-AF65-F5344CB8AC3E}">
        <p14:creationId xmlns:p14="http://schemas.microsoft.com/office/powerpoint/2010/main" val="2008032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2200B-4E3E-75CC-AAB4-B95340EA4A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9258A1-0DAD-663B-1904-D0AF7FD8BA5C}"/>
              </a:ext>
            </a:extLst>
          </p:cNvPr>
          <p:cNvSpPr>
            <a:spLocks noGrp="1"/>
          </p:cNvSpPr>
          <p:nvPr>
            <p:ph type="title"/>
          </p:nvPr>
        </p:nvSpPr>
        <p:spPr>
          <a:xfrm>
            <a:off x="451643" y="268371"/>
            <a:ext cx="19654045" cy="2133600"/>
          </a:xfrm>
        </p:spPr>
        <p:txBody>
          <a:bodyPr/>
          <a:lstStyle/>
          <a:p>
            <a:r>
              <a:rPr lang="en-GB" sz="3400" b="1" dirty="0"/>
              <a:t>10. Appendix B - Terms of Reference for Quarterly Performance and Planning Review meeting</a:t>
            </a:r>
          </a:p>
        </p:txBody>
      </p:sp>
      <p:sp>
        <p:nvSpPr>
          <p:cNvPr id="3" name="Content Placeholder 2">
            <a:extLst>
              <a:ext uri="{FF2B5EF4-FFF2-40B4-BE49-F238E27FC236}">
                <a16:creationId xmlns:a16="http://schemas.microsoft.com/office/drawing/2014/main" id="{43F931DD-3C2F-36B7-E2A3-1AA5BEC9A9F6}"/>
              </a:ext>
            </a:extLst>
          </p:cNvPr>
          <p:cNvSpPr>
            <a:spLocks noGrp="1"/>
          </p:cNvSpPr>
          <p:nvPr>
            <p:ph idx="1"/>
          </p:nvPr>
        </p:nvSpPr>
        <p:spPr>
          <a:xfrm>
            <a:off x="756443" y="1006475"/>
            <a:ext cx="18897601" cy="9753600"/>
          </a:xfrm>
          <a:solidFill>
            <a:schemeClr val="bg1"/>
          </a:solidFill>
        </p:spPr>
        <p:txBody>
          <a:bodyPr/>
          <a:lstStyle/>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Purpose: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pPr>
            <a:r>
              <a:rPr lang="en-GB" sz="2000" kern="100" dirty="0">
                <a:cs typeface="Times New Roman" panose="02020603050405020304" pitchFamily="18" charset="0"/>
              </a:rPr>
              <a:t>To review the quarterly financial and strategic performance of the systems through delivery of the strategic priorities as defined within the Annual Plan.  </a:t>
            </a:r>
          </a:p>
          <a:p>
            <a:pPr marR="20320" indent="-6350" algn="just">
              <a:lnSpc>
                <a:spcPct val="103000"/>
              </a:lnSpc>
              <a:spcAft>
                <a:spcPts val="25"/>
              </a:spcAft>
            </a:pPr>
            <a:endParaRPr lang="en-GB" sz="2000" kern="100" dirty="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Objectives: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20320" indent="-342900" algn="just">
              <a:lnSpc>
                <a:spcPct val="103000"/>
              </a:lnSpc>
              <a:spcAft>
                <a:spcPts val="25"/>
              </a:spcAft>
              <a:buFont typeface="Symbol" panose="05050102010706020507" pitchFamily="18" charset="2"/>
              <a:buChar char=""/>
            </a:pPr>
            <a:r>
              <a:rPr lang="en-GB" sz="2000" kern="100" dirty="0">
                <a:cs typeface="Times New Roman" panose="02020603050405020304" pitchFamily="18" charset="0"/>
              </a:rPr>
              <a:t>System leads will be required to provide an overview of their previous quarter’s performance, with a look forward into the next quarter performance delivery (in a presentation format). </a:t>
            </a:r>
          </a:p>
          <a:p>
            <a:pPr marL="342900" marR="20320" indent="-342900" algn="just">
              <a:lnSpc>
                <a:spcPct val="103000"/>
              </a:lnSpc>
              <a:spcAft>
                <a:spcPts val="25"/>
              </a:spcAft>
              <a:buFont typeface="Symbol" panose="05050102010706020507" pitchFamily="18" charset="2"/>
              <a:buChar char=""/>
            </a:pPr>
            <a:r>
              <a:rPr lang="en-GB" sz="2000" kern="100" dirty="0">
                <a:cs typeface="Times New Roman" panose="02020603050405020304" pitchFamily="18" charset="0"/>
              </a:rPr>
              <a:t>Areas of exception will be highlighted with regards to any strategic objectives which cannot be delivered as outlined in the Annual plan  </a:t>
            </a:r>
          </a:p>
          <a:p>
            <a:pPr marL="342900" marR="20320" indent="-342900" algn="just">
              <a:lnSpc>
                <a:spcPct val="103000"/>
              </a:lnSpc>
              <a:spcAft>
                <a:spcPts val="25"/>
              </a:spcAft>
              <a:buFont typeface="Symbol" panose="05050102010706020507" pitchFamily="18" charset="2"/>
              <a:buChar char=""/>
            </a:pPr>
            <a:r>
              <a:rPr lang="en-GB" sz="2000" kern="100" dirty="0">
                <a:cs typeface="Times New Roman" panose="02020603050405020304" pitchFamily="18" charset="0"/>
              </a:rPr>
              <a:t>The planning team will be responsible for the administrative function of the quarterly meetings and will manage the action log.  </a:t>
            </a:r>
          </a:p>
          <a:p>
            <a:pPr marL="342900" marR="20320" indent="-342900" algn="just">
              <a:lnSpc>
                <a:spcPct val="103000"/>
              </a:lnSpc>
              <a:spcAft>
                <a:spcPts val="25"/>
              </a:spcAft>
              <a:buFont typeface="Symbol" panose="05050102010706020507" pitchFamily="18" charset="2"/>
              <a:buChar char=""/>
            </a:pPr>
            <a:r>
              <a:rPr lang="en-GB" sz="2000" kern="100" dirty="0">
                <a:cs typeface="Times New Roman" panose="02020603050405020304" pitchFamily="18" charset="0"/>
              </a:rPr>
              <a:t>System leads will be responsible for to carrying out actions created as a result of the Performance and Planning Reviews.   </a:t>
            </a:r>
          </a:p>
          <a:p>
            <a:pPr>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Governance: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kern="100" dirty="0">
                <a:cs typeface="Times New Roman" panose="02020603050405020304" pitchFamily="18" charset="0"/>
              </a:rPr>
              <a:t>The Action log and meeting summaries will be shared with System leads following each meeting for joint approval of the actions agreed. Once approved, a summary of the Quarterly performance review and key areas discussed will be shared at the subsequent Management Board and Performance and Finance Committee. </a:t>
            </a: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r>
              <a:rPr lang="en-GB" sz="2000" b="1" kern="100" dirty="0">
                <a:effectLst/>
                <a:latin typeface="Arial" panose="020B0604020202020204" pitchFamily="34" charset="0"/>
                <a:ea typeface="Arial" panose="020B0604020202020204" pitchFamily="34" charset="0"/>
                <a:cs typeface="Times New Roman" panose="02020603050405020304" pitchFamily="18" charset="0"/>
              </a:rPr>
              <a:t>Attendees:  </a:t>
            </a:r>
          </a:p>
          <a:p>
            <a:pPr indent="-6350">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a typeface="Arial" panose="020B0604020202020204" pitchFamily="34" charset="0"/>
              <a:cs typeface="Times New Roman" panose="02020603050405020304" pitchFamily="18" charset="0"/>
            </a:endParaRPr>
          </a:p>
          <a:p>
            <a:pPr marR="20320" indent="-6350" algn="just">
              <a:lnSpc>
                <a:spcPct val="103000"/>
              </a:lnSpc>
              <a:spcAft>
                <a:spcPts val="25"/>
              </a:spcAft>
              <a:buNone/>
            </a:pPr>
            <a:endParaRPr lang="en-GB" sz="2000" kern="100" dirty="0">
              <a:effectLst/>
              <a:latin typeface="Arial" panose="020B0604020202020204" pitchFamily="34" charset="0"/>
              <a:ea typeface="Arial" panose="020B0604020202020204" pitchFamily="34" charset="0"/>
              <a:cs typeface="Times New Roman" panose="02020603050405020304" pitchFamily="18" charset="0"/>
            </a:endParaRPr>
          </a:p>
          <a:p>
            <a:pPr>
              <a:lnSpc>
                <a:spcPct val="107000"/>
              </a:lnSpc>
              <a:spcAft>
                <a:spcPts val="800"/>
              </a:spcAft>
              <a:buNone/>
            </a:pPr>
            <a:r>
              <a:rPr lang="en-GB" sz="2000" kern="100" dirty="0">
                <a:effectLst/>
                <a:latin typeface="Arial" panose="020B0604020202020204" pitchFamily="34" charset="0"/>
                <a:ea typeface="Arial" panose="020B0604020202020204" pitchFamily="34" charset="0"/>
                <a:cs typeface="Times New Roman" panose="02020603050405020304" pitchFamily="18" charset="0"/>
              </a:rPr>
              <a:t> </a:t>
            </a:r>
          </a:p>
          <a:p>
            <a:pPr>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2000" b="1" kern="100" dirty="0">
                <a:effectLst/>
                <a:latin typeface="Arial" panose="020B0604020202020204" pitchFamily="34" charset="0"/>
                <a:ea typeface="Arial" panose="020B0604020202020204" pitchFamily="34" charset="0"/>
                <a:cs typeface="Times New Roman" panose="02020603050405020304" pitchFamily="18" charset="0"/>
              </a:rPr>
              <a:t>Meeting Frequency/focus: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R="20320" indent="-6350" algn="just">
              <a:lnSpc>
                <a:spcPct val="103000"/>
              </a:lnSpc>
              <a:spcAft>
                <a:spcPts val="25"/>
              </a:spcAft>
            </a:pPr>
            <a:r>
              <a:rPr lang="en-GB" sz="2000" kern="100" dirty="0">
                <a:cs typeface="Times New Roman" panose="02020603050405020304" pitchFamily="18" charset="0"/>
              </a:rPr>
              <a:t>Quarterly performance meetings will occur at the end of each Quarter. The meetings will be two hours in duration and will require a 15-minute Service Group led presentation, following focus areas as dictated by the agenda. The meetings will continue to run in this format in such a way until the Performance Management Framework dictates otherwise.  </a:t>
            </a:r>
          </a:p>
          <a:p>
            <a:r>
              <a:rPr lang="en-GB" b="1" u="sng" dirty="0"/>
              <a:t> </a:t>
            </a:r>
            <a:endParaRPr lang="en-GB" dirty="0"/>
          </a:p>
          <a:p>
            <a:pPr>
              <a:lnSpc>
                <a:spcPct val="107000"/>
              </a:lnSpc>
              <a:spcAft>
                <a:spcPts val="800"/>
              </a:spcAft>
              <a:buNone/>
            </a:pPr>
            <a:r>
              <a:rPr lang="en-GB" sz="2400" kern="1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24765" lvl="1" indent="0" algn="just">
              <a:lnSpc>
                <a:spcPct val="103000"/>
              </a:lnSpc>
              <a:spcAft>
                <a:spcPts val="800"/>
              </a:spcAft>
              <a:buNone/>
              <a:tabLst>
                <a:tab pos="834390" algn="ctr"/>
              </a:tabLst>
            </a:pPr>
            <a:endParaRPr lang="en-GB" dirty="0"/>
          </a:p>
        </p:txBody>
      </p:sp>
      <p:graphicFrame>
        <p:nvGraphicFramePr>
          <p:cNvPr id="4" name="Table 3">
            <a:extLst>
              <a:ext uri="{FF2B5EF4-FFF2-40B4-BE49-F238E27FC236}">
                <a16:creationId xmlns:a16="http://schemas.microsoft.com/office/drawing/2014/main" id="{713FAA36-DC88-6214-3A3B-8435ECA0BFB5}"/>
              </a:ext>
            </a:extLst>
          </p:cNvPr>
          <p:cNvGraphicFramePr>
            <a:graphicFrameLocks noGrp="1"/>
          </p:cNvGraphicFramePr>
          <p:nvPr>
            <p:extLst>
              <p:ext uri="{D42A27DB-BD31-4B8C-83A1-F6EECF244321}">
                <p14:modId xmlns:p14="http://schemas.microsoft.com/office/powerpoint/2010/main" val="3831886985"/>
              </p:ext>
            </p:extLst>
          </p:nvPr>
        </p:nvGraphicFramePr>
        <p:xfrm>
          <a:off x="1899444" y="6111875"/>
          <a:ext cx="16306800" cy="2834640"/>
        </p:xfrm>
        <a:graphic>
          <a:graphicData uri="http://schemas.openxmlformats.org/drawingml/2006/table">
            <a:tbl>
              <a:tblPr firstRow="1" bandRow="1">
                <a:tableStyleId>{5C22544A-7EE6-4342-B048-85BDC9FD1C3A}</a:tableStyleId>
              </a:tblPr>
              <a:tblGrid>
                <a:gridCol w="8114012">
                  <a:extLst>
                    <a:ext uri="{9D8B030D-6E8A-4147-A177-3AD203B41FA5}">
                      <a16:colId xmlns:a16="http://schemas.microsoft.com/office/drawing/2014/main" val="877240808"/>
                    </a:ext>
                  </a:extLst>
                </a:gridCol>
                <a:gridCol w="8192788">
                  <a:extLst>
                    <a:ext uri="{9D8B030D-6E8A-4147-A177-3AD203B41FA5}">
                      <a16:colId xmlns:a16="http://schemas.microsoft.com/office/drawing/2014/main" val="2144685037"/>
                    </a:ext>
                  </a:extLst>
                </a:gridCol>
              </a:tblGrid>
              <a:tr h="2362200">
                <a:tc>
                  <a:txBody>
                    <a:bodyPr/>
                    <a:lstStyle/>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Chief Executive Officer (Co-Chair)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Executive Director of Planning, Partnerships and Performance (Co-Chair)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Executive Medical Director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Finance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Chief Operating Officer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Workforce and OD  </a:t>
                      </a:r>
                    </a:p>
                    <a:p>
                      <a:pPr marL="285750" lvl="0" indent="-285750" algn="l"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Digital </a:t>
                      </a:r>
                    </a:p>
                    <a:p>
                      <a:pPr marL="285750" lvl="0" indent="-285750" algn="l"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Public Health </a:t>
                      </a:r>
                    </a:p>
                    <a:p>
                      <a:pPr marL="285750" lvl="0" indent="-285750" algn="l"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Insight, Communication and Engagement </a:t>
                      </a:r>
                    </a:p>
                    <a:p>
                      <a:pPr marL="285750" lvl="0" indent="-285750" algn="l"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Therapies and Health Science</a:t>
                      </a:r>
                    </a:p>
                  </a:txBody>
                  <a:tcPr>
                    <a:solidFill>
                      <a:schemeClr val="bg2"/>
                    </a:solidFill>
                  </a:tcPr>
                </a:tc>
                <a:tc>
                  <a:txBody>
                    <a:bodyPr/>
                    <a:lstStyle/>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Service Group Director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Service Group Medical Director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Service Group Nurse Director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Finance Business Partner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Workforce Business Partner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Director of Performance and BI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Head of Health Board Performance </a:t>
                      </a:r>
                    </a:p>
                    <a:p>
                      <a:pPr marL="285750" lvl="0" indent="-285750" defTabSz="914400" rtl="0" eaLnBrk="1" fontAlgn="base" latinLnBrk="0" hangingPunct="1">
                        <a:buFont typeface="Arial" panose="020B0604020202020204" pitchFamily="34" charset="0"/>
                        <a:buChar char="•"/>
                      </a:pPr>
                      <a:r>
                        <a:rPr lang="en-GB" sz="1800" b="0" u="none" strike="noStrike" kern="100" dirty="0">
                          <a:solidFill>
                            <a:srgbClr val="1F355E"/>
                          </a:solidFill>
                          <a:effectLst/>
                          <a:uFill>
                            <a:solidFill>
                              <a:srgbClr val="000000"/>
                            </a:solidFill>
                          </a:uFill>
                          <a:latin typeface="Arial" panose="020B0604020202020204" pitchFamily="34" charset="0"/>
                          <a:ea typeface="+mn-ea"/>
                          <a:cs typeface="Arial" panose="020B0604020202020204" pitchFamily="34" charset="0"/>
                        </a:rPr>
                        <a:t>Any additional members from the Service Group as required </a:t>
                      </a:r>
                    </a:p>
                  </a:txBody>
                  <a:tcPr>
                    <a:solidFill>
                      <a:schemeClr val="bg2"/>
                    </a:solidFill>
                  </a:tcPr>
                </a:tc>
                <a:extLst>
                  <a:ext uri="{0D108BD9-81ED-4DB2-BD59-A6C34878D82A}">
                    <a16:rowId xmlns:a16="http://schemas.microsoft.com/office/drawing/2014/main" val="276502399"/>
                  </a:ext>
                </a:extLst>
              </a:tr>
            </a:tbl>
          </a:graphicData>
        </a:graphic>
      </p:graphicFrame>
    </p:spTree>
    <p:extLst>
      <p:ext uri="{BB962C8B-B14F-4D97-AF65-F5344CB8AC3E}">
        <p14:creationId xmlns:p14="http://schemas.microsoft.com/office/powerpoint/2010/main" val="1928387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8882C-A80D-B124-6565-60094D08A1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7D397E-EEBF-D818-BE35-5C49067156DD}"/>
              </a:ext>
            </a:extLst>
          </p:cNvPr>
          <p:cNvSpPr>
            <a:spLocks noGrp="1"/>
          </p:cNvSpPr>
          <p:nvPr>
            <p:ph type="title"/>
          </p:nvPr>
        </p:nvSpPr>
        <p:spPr>
          <a:xfrm>
            <a:off x="451643" y="268371"/>
            <a:ext cx="19654045" cy="2133600"/>
          </a:xfrm>
        </p:spPr>
        <p:txBody>
          <a:bodyPr/>
          <a:lstStyle/>
          <a:p>
            <a:r>
              <a:rPr lang="en-GB" sz="3400" b="1" dirty="0"/>
              <a:t>10. Appendix C - Terms of Reference for Recovery &amp; Sustainability meetings</a:t>
            </a:r>
          </a:p>
        </p:txBody>
      </p:sp>
      <p:pic>
        <p:nvPicPr>
          <p:cNvPr id="8" name="Picture 7">
            <a:extLst>
              <a:ext uri="{FF2B5EF4-FFF2-40B4-BE49-F238E27FC236}">
                <a16:creationId xmlns:a16="http://schemas.microsoft.com/office/drawing/2014/main" id="{B88DADDA-2994-72E4-7331-3887F80E1517}"/>
              </a:ext>
            </a:extLst>
          </p:cNvPr>
          <p:cNvPicPr>
            <a:picLocks noChangeAspect="1"/>
          </p:cNvPicPr>
          <p:nvPr/>
        </p:nvPicPr>
        <p:blipFill>
          <a:blip r:embed="rId2"/>
          <a:stretch>
            <a:fillRect/>
          </a:stretch>
        </p:blipFill>
        <p:spPr>
          <a:xfrm>
            <a:off x="718343" y="1082675"/>
            <a:ext cx="18669001" cy="8382000"/>
          </a:xfrm>
          <a:prstGeom prst="rect">
            <a:avLst/>
          </a:prstGeom>
        </p:spPr>
      </p:pic>
    </p:spTree>
    <p:extLst>
      <p:ext uri="{BB962C8B-B14F-4D97-AF65-F5344CB8AC3E}">
        <p14:creationId xmlns:p14="http://schemas.microsoft.com/office/powerpoint/2010/main" val="1300801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9C7BF-5CFF-4648-5EF4-8C651B0549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843324-D4E2-950F-2038-033D34648835}"/>
              </a:ext>
            </a:extLst>
          </p:cNvPr>
          <p:cNvSpPr>
            <a:spLocks noGrp="1"/>
          </p:cNvSpPr>
          <p:nvPr>
            <p:ph type="title"/>
          </p:nvPr>
        </p:nvSpPr>
        <p:spPr>
          <a:xfrm>
            <a:off x="451643" y="268371"/>
            <a:ext cx="19654045" cy="2133600"/>
          </a:xfrm>
        </p:spPr>
        <p:txBody>
          <a:bodyPr/>
          <a:lstStyle/>
          <a:p>
            <a:r>
              <a:rPr lang="en-GB" sz="3400" b="1" dirty="0"/>
              <a:t>10. Appendix D - Terms of Reference for Transformation Programme meetings</a:t>
            </a:r>
          </a:p>
        </p:txBody>
      </p:sp>
      <p:sp>
        <p:nvSpPr>
          <p:cNvPr id="3" name="Content Placeholder 2">
            <a:extLst>
              <a:ext uri="{FF2B5EF4-FFF2-40B4-BE49-F238E27FC236}">
                <a16:creationId xmlns:a16="http://schemas.microsoft.com/office/drawing/2014/main" id="{E622D80F-4A4B-B5FD-818F-5D4467B175C6}"/>
              </a:ext>
            </a:extLst>
          </p:cNvPr>
          <p:cNvSpPr>
            <a:spLocks noGrp="1"/>
          </p:cNvSpPr>
          <p:nvPr>
            <p:ph idx="1"/>
          </p:nvPr>
        </p:nvSpPr>
        <p:spPr>
          <a:xfrm>
            <a:off x="451643" y="1006475"/>
            <a:ext cx="19507201" cy="9753600"/>
          </a:xfrm>
          <a:solidFill>
            <a:schemeClr val="bg1"/>
          </a:solidFill>
        </p:spPr>
        <p:txBody>
          <a:bodyPr/>
          <a:lstStyle/>
          <a:p>
            <a:pPr indent="-6350">
              <a:lnSpc>
                <a:spcPct val="107000"/>
              </a:lnSpc>
              <a:spcAft>
                <a:spcPts val="800"/>
              </a:spcAft>
              <a:buNone/>
            </a:pPr>
            <a:r>
              <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Purpose:  </a:t>
            </a:r>
            <a:endParaRPr lang="en-GB"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solidFill>
                  <a:schemeClr val="tx2"/>
                </a:solidFill>
                <a:cs typeface="Times New Roman" panose="02020603050405020304" pitchFamily="18" charset="0"/>
              </a:rPr>
              <a:t>The individual Delivery Programme Board is established by Swansea Bay University Health Board (SBUHB) to provide strategic leadership, oversight, and operational assurance for the delivery of a defined system, programme or service area. The Board is responsible for aligning its objectives with the Health Board’s Organisational Strategy and Integrated Medium-Term Plan (IMTP), Annual Plan national priorities, and statutory obligations.</a:t>
            </a:r>
          </a:p>
          <a:p>
            <a:r>
              <a:rPr lang="en-GB" sz="1800" kern="100" dirty="0">
                <a:solidFill>
                  <a:schemeClr val="tx2"/>
                </a:solidFill>
                <a:cs typeface="Times New Roman" panose="02020603050405020304" pitchFamily="18" charset="0"/>
              </a:rPr>
              <a:t>Each Board will set specific system-related aims under this purpose section, relevant to its function and focus.</a:t>
            </a:r>
          </a:p>
          <a:p>
            <a:pPr indent="-6350">
              <a:lnSpc>
                <a:spcPct val="107000"/>
              </a:lnSpc>
              <a:spcAft>
                <a:spcPts val="800"/>
              </a:spcAft>
              <a:buNone/>
            </a:pPr>
            <a:r>
              <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Objectives:  </a:t>
            </a:r>
            <a:endParaRPr lang="en-GB"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20320" lvl="0"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The (*) Delivery Programme Board has responsibility for planning and managing the delivery of (*) related aspects of the Health Board's IMTP/Annual Plan including performance against key (*) measures.</a:t>
            </a:r>
          </a:p>
          <a:p>
            <a:pPr marL="342900" marR="20320" lvl="0"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The (*) Delivery Programme Board will direct and monitor the development of future (*) improvement plans.</a:t>
            </a:r>
          </a:p>
          <a:p>
            <a:pPr marL="342900" marR="20320" lvl="0"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The (*) Delivery Programme Board will ensure that its work plan aligns to relevant (*) measures and plans as outlined in “cross-cutting” programmes of improvement i.e. Allocated Special Programmes, Recovery &amp; Sustainability, Quality &amp; Safety, Digital &amp; Infrastructure, Workforce &amp; Organisational Development</a:t>
            </a:r>
          </a:p>
          <a:p>
            <a:pPr marL="342900" marR="20320" lvl="0"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The (*) Delivery Programme Board will ensure that robust partnership arrangements, in relation to the (*) agenda are established to provide effective links between other areas of the Health Board, and external partner organisations.</a:t>
            </a:r>
          </a:p>
          <a:p>
            <a:pPr indent="-6350">
              <a:lnSpc>
                <a:spcPct val="107000"/>
              </a:lnSpc>
              <a:spcAft>
                <a:spcPts val="800"/>
              </a:spcAft>
              <a:buNone/>
            </a:pPr>
            <a:endPar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endParaRPr>
          </a:p>
          <a:p>
            <a:pPr indent="-6350">
              <a:lnSpc>
                <a:spcPct val="107000"/>
              </a:lnSpc>
              <a:spcAft>
                <a:spcPts val="800"/>
              </a:spcAft>
              <a:buNone/>
            </a:pPr>
            <a:r>
              <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Governance: </a:t>
            </a:r>
            <a:endParaRPr lang="en-GB"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solidFill>
                  <a:schemeClr val="tx2"/>
                </a:solidFill>
                <a:cs typeface="Times New Roman" panose="02020603050405020304" pitchFamily="18" charset="0"/>
              </a:rPr>
              <a:t>Each board must define who administrative support will be provided by and their responsibilities</a:t>
            </a:r>
          </a:p>
          <a:p>
            <a:r>
              <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Attendees:  </a:t>
            </a:r>
            <a:endParaRPr lang="en-GB" sz="1800" kern="100" dirty="0">
              <a:solidFill>
                <a:schemeClr val="tx2"/>
              </a:solidFill>
              <a:cs typeface="Times New Roman" panose="02020603050405020304" pitchFamily="18" charset="0"/>
            </a:endParaRPr>
          </a:p>
          <a:p>
            <a:r>
              <a:rPr lang="en-GB" sz="1800" kern="100" dirty="0">
                <a:solidFill>
                  <a:schemeClr val="tx2"/>
                </a:solidFill>
                <a:cs typeface="Times New Roman" panose="02020603050405020304" pitchFamily="18" charset="0"/>
              </a:rPr>
              <a:t>Each Board must define its core and advisory membership, based on scope. Common roles include:</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Executive Lead (Chair)</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Clinical Leads</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Operational Directors / Managers</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Nursing and Allied Health Professionals</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Strategy, Planning and Finance representatives</a:t>
            </a:r>
          </a:p>
          <a:p>
            <a:pPr marL="558900" marR="20320" lvl="1" indent="-342900" algn="just">
              <a:lnSpc>
                <a:spcPct val="103000"/>
              </a:lnSpc>
              <a:spcAft>
                <a:spcPts val="25"/>
              </a:spcAft>
              <a:buFont typeface="Symbol" panose="05050102010706020507" pitchFamily="18" charset="2"/>
              <a:buChar char=""/>
            </a:pPr>
            <a:r>
              <a:rPr lang="en-GB" sz="1800" kern="100" dirty="0">
                <a:solidFill>
                  <a:schemeClr val="tx2"/>
                </a:solidFill>
                <a:cs typeface="Times New Roman" panose="02020603050405020304" pitchFamily="18" charset="0"/>
              </a:rPr>
              <a:t>Performance, Digital, Workforce, and Transformation leads</a:t>
            </a:r>
          </a:p>
          <a:p>
            <a:r>
              <a:rPr lang="en-GB" sz="1800" kern="100" dirty="0">
                <a:solidFill>
                  <a:schemeClr val="tx2"/>
                </a:solidFill>
                <a:cs typeface="Times New Roman" panose="02020603050405020304" pitchFamily="18" charset="0"/>
              </a:rPr>
              <a:t>Boards should also note deputy arrangements and co-option for specific expertise.</a:t>
            </a:r>
            <a:r>
              <a:rPr lang="en-GB" sz="1800" kern="100" dirty="0">
                <a:solidFill>
                  <a:srgbClr val="FF0000"/>
                </a:solidFill>
                <a:effectLst/>
                <a:latin typeface="Arial" panose="020B0604020202020204" pitchFamily="34" charset="0"/>
                <a:ea typeface="Arial" panose="020B0604020202020204" pitchFamily="34" charset="0"/>
                <a:cs typeface="Times New Roman" panose="02020603050405020304" pitchFamily="18" charset="0"/>
              </a:rPr>
              <a:t> </a:t>
            </a:r>
            <a:endParaRPr lang="en-GB"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indent="-6350">
              <a:lnSpc>
                <a:spcPct val="107000"/>
              </a:lnSpc>
              <a:spcAft>
                <a:spcPts val="800"/>
              </a:spcAft>
              <a:buNone/>
            </a:pPr>
            <a:r>
              <a:rPr lang="en-GB" sz="1800" b="1" kern="1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Meeting Frequency/focus:  </a:t>
            </a:r>
            <a:endParaRPr lang="en-GB"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lvl="0"/>
            <a:r>
              <a:rPr lang="en-GB" sz="1800" kern="100" dirty="0">
                <a:solidFill>
                  <a:schemeClr val="tx2"/>
                </a:solidFill>
                <a:cs typeface="Times New Roman" panose="02020603050405020304" pitchFamily="18" charset="0"/>
              </a:rPr>
              <a:t>Boards must state the frequency of meetings, and when the schedule will be agreed. It should be noted that Quarterly Delivery against Annual Plan Highlight Reports should be approved by each Board prior to submission to the Quarterly Planning and Performance Review Meeting.</a:t>
            </a:r>
          </a:p>
          <a:p>
            <a:r>
              <a:rPr lang="en-GB" b="1" u="sng" dirty="0"/>
              <a:t> </a:t>
            </a:r>
            <a:endParaRPr lang="en-GB" dirty="0"/>
          </a:p>
          <a:p>
            <a:pPr>
              <a:lnSpc>
                <a:spcPct val="107000"/>
              </a:lnSpc>
              <a:spcAft>
                <a:spcPts val="800"/>
              </a:spcAft>
              <a:buNone/>
            </a:pPr>
            <a:r>
              <a:rPr lang="en-GB" sz="2400" kern="1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24765" lvl="1" indent="0" algn="just">
              <a:lnSpc>
                <a:spcPct val="103000"/>
              </a:lnSpc>
              <a:spcAft>
                <a:spcPts val="800"/>
              </a:spcAft>
              <a:buNone/>
              <a:tabLst>
                <a:tab pos="834390" algn="ctr"/>
              </a:tabLst>
            </a:pPr>
            <a:endParaRPr lang="en-GB" dirty="0"/>
          </a:p>
        </p:txBody>
      </p:sp>
    </p:spTree>
    <p:extLst>
      <p:ext uri="{BB962C8B-B14F-4D97-AF65-F5344CB8AC3E}">
        <p14:creationId xmlns:p14="http://schemas.microsoft.com/office/powerpoint/2010/main" val="3664002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3023F-6D4A-96C3-8223-94EF7DDA6A1E}"/>
              </a:ext>
            </a:extLst>
          </p:cNvPr>
          <p:cNvSpPr>
            <a:spLocks noGrp="1"/>
          </p:cNvSpPr>
          <p:nvPr>
            <p:ph type="title"/>
          </p:nvPr>
        </p:nvSpPr>
        <p:spPr>
          <a:xfrm>
            <a:off x="1061244" y="701675"/>
            <a:ext cx="15011400" cy="2133600"/>
          </a:xfrm>
        </p:spPr>
        <p:txBody>
          <a:bodyPr/>
          <a:lstStyle/>
          <a:p>
            <a:r>
              <a:rPr lang="en-GB" sz="4800" b="1" dirty="0"/>
              <a:t>2. Scope</a:t>
            </a:r>
          </a:p>
        </p:txBody>
      </p:sp>
      <p:sp>
        <p:nvSpPr>
          <p:cNvPr id="5" name="TextBox 4">
            <a:extLst>
              <a:ext uri="{FF2B5EF4-FFF2-40B4-BE49-F238E27FC236}">
                <a16:creationId xmlns:a16="http://schemas.microsoft.com/office/drawing/2014/main" id="{8CD1BC0E-EA32-C473-5D50-60462BA69ACA}"/>
              </a:ext>
            </a:extLst>
          </p:cNvPr>
          <p:cNvSpPr txBox="1"/>
          <p:nvPr/>
        </p:nvSpPr>
        <p:spPr>
          <a:xfrm>
            <a:off x="908844" y="1082675"/>
            <a:ext cx="17678400" cy="6947671"/>
          </a:xfrm>
          <a:prstGeom prst="rect">
            <a:avLst/>
          </a:prstGeom>
          <a:noFill/>
        </p:spPr>
        <p:txBody>
          <a:bodyPr wrap="square">
            <a:spAutoFit/>
          </a:bodyPr>
          <a:lstStyle/>
          <a:p>
            <a:pPr marL="342900" marR="24765" lvl="0" indent="-342900" algn="just">
              <a:lnSpc>
                <a:spcPct val="103000"/>
              </a:lnSpc>
              <a:spcBef>
                <a:spcPts val="1800"/>
              </a:spcBef>
              <a:spcAft>
                <a:spcPts val="400"/>
              </a:spcAft>
              <a:buFont typeface="+mj-lt"/>
              <a:buAutoNum type="arabicPeriod"/>
            </a:pPr>
            <a:r>
              <a:rPr lang="en-GB" sz="3200" kern="100" dirty="0">
                <a:solidFill>
                  <a:srgbClr val="FFFFFF"/>
                </a:solidFill>
                <a:effectLst/>
                <a:latin typeface="Aptos Display" panose="020B0004020202020204" pitchFamily="34" charset="0"/>
                <a:ea typeface="Times New Roman" panose="02020603050405020304" pitchFamily="18" charset="0"/>
                <a:cs typeface="Times New Roman" panose="02020603050405020304" pitchFamily="18" charset="0"/>
              </a:rPr>
              <a:t>Scope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The PAF will act as the overarching mechanism for performance assurance and management across the Health Board and will form part of the assurance to the Board in regard to achieving the strategic objectives as detailed in the Board Accountability Framework (BAF). </a:t>
            </a: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latin typeface="Arial" panose="020B0604020202020204" pitchFamily="34" charset="0"/>
                <a:ea typeface="Calibri" panose="020F0502020204030204" pitchFamily="34" charset="0"/>
                <a:cs typeface="Arial" panose="020B0604020202020204" pitchFamily="34" charset="0"/>
              </a:rPr>
              <a:t>The PAF will focus on integrating performance improvement, quality and safety, workforce development and financial balance through key assurance, transformation and grip and control delivery arrangements. </a:t>
            </a:r>
            <a:endParaRPr lang="en-GB" sz="2000" dirty="0">
              <a:solidFill>
                <a:schemeClr val="tx2">
                  <a:lumMod val="90000"/>
                  <a:lumOff val="10000"/>
                </a:schemeClr>
              </a:solidFill>
              <a:latin typeface="Arial" panose="020B0604020202020204" pitchFamily="34" charset="0"/>
              <a:ea typeface="Calibri" panose="020F0502020204030204" pitchFamily="34" charset="0"/>
              <a:cs typeface="Arial" panose="020B0604020202020204" pitchFamily="34" charset="0"/>
            </a:endParaRP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latin typeface="Arial" panose="020B0604020202020204" pitchFamily="34" charset="0"/>
                <a:cs typeface="Arial" panose="020B0604020202020204" pitchFamily="34" charset="0"/>
              </a:rPr>
              <a:t>The PAF describes the systems and activities that will be required to be in place to ensure that there is effective performance management across the Health Board and the roles and responsibilities of all individuals are clear. </a:t>
            </a:r>
            <a:endParaRPr lang="en-GB" sz="20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The Governance arrangements for performance review meetings are described, setting out frequency, attendance and the governance process for recording and managing the actions from these meetings. </a:t>
            </a:r>
            <a:endParaRPr lang="en-GB" sz="2000" dirty="0">
              <a:solidFill>
                <a:schemeClr val="tx2">
                  <a:lumMod val="90000"/>
                  <a:lumOff val="10000"/>
                </a:schemeClr>
              </a:solidFill>
              <a:effectLst/>
              <a:latin typeface="Arial" panose="020B0604020202020204" pitchFamily="34" charset="0"/>
              <a:ea typeface="Calibri" panose="020F0502020204030204" pitchFamily="34" charset="0"/>
              <a:cs typeface="Arial" panose="020B0604020202020204" pitchFamily="34" charset="0"/>
            </a:endParaRP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The content of the performance reports, in terms of core data sets will be determined corporately to reflect the delivery of the extant Health Board plan. </a:t>
            </a: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The levels of </a:t>
            </a:r>
            <a:r>
              <a:rPr lang="en-GB" sz="2400" b="1"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escalation</a:t>
            </a: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 within the Health Board will be guided by the compliance against the targets set out by Welsh Government in nationally published frameworks along with any locally agreed targets for delivery within the Health Board. </a:t>
            </a:r>
            <a:endParaRPr lang="en-GB" sz="2000" dirty="0">
              <a:solidFill>
                <a:schemeClr val="tx2">
                  <a:lumMod val="90000"/>
                  <a:lumOff val="10000"/>
                </a:schemeClr>
              </a:solidFill>
              <a:latin typeface="Arial" panose="020B0604020202020204" pitchFamily="34" charset="0"/>
              <a:ea typeface="Calibri" panose="020F0502020204030204" pitchFamily="34" charset="0"/>
              <a:cs typeface="Arial" panose="020B0604020202020204" pitchFamily="34" charset="0"/>
            </a:endParaRPr>
          </a:p>
          <a:p>
            <a:pPr marL="914400" marR="20320" lvl="1" indent="-457200" algn="just">
              <a:lnSpc>
                <a:spcPct val="103000"/>
              </a:lnSpc>
              <a:spcAft>
                <a:spcPts val="800"/>
              </a:spcAft>
              <a:buFont typeface="Arial" panose="020B0604020202020204" pitchFamily="34" charset="0"/>
              <a:buChar char="•"/>
            </a:pP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Clarity on the </a:t>
            </a:r>
            <a:r>
              <a:rPr lang="en-GB" sz="2400" b="1"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roles</a:t>
            </a:r>
            <a:r>
              <a:rPr lang="en-GB" sz="2400" kern="100" dirty="0">
                <a:solidFill>
                  <a:schemeClr val="tx2">
                    <a:lumMod val="90000"/>
                    <a:lumOff val="10000"/>
                  </a:schemeClr>
                </a:solidFill>
                <a:effectLst/>
                <a:latin typeface="Arial" panose="020B0604020202020204" pitchFamily="34" charset="0"/>
                <a:ea typeface="Arial" panose="020B0604020202020204" pitchFamily="34" charset="0"/>
                <a:cs typeface="Arial" panose="020B0604020202020204" pitchFamily="34" charset="0"/>
              </a:rPr>
              <a:t> of individuals and teams and how they relate to the overall performance system is included in this document. </a:t>
            </a:r>
            <a:endParaRPr lang="en-GB" sz="3600" dirty="0">
              <a:solidFill>
                <a:schemeClr val="tx2">
                  <a:lumMod val="90000"/>
                  <a:lumOff val="1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255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24226-86DF-448D-3CBA-0010E857C4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56BFD1-64CD-7AC0-6597-46165488B359}"/>
              </a:ext>
            </a:extLst>
          </p:cNvPr>
          <p:cNvSpPr>
            <a:spLocks noGrp="1"/>
          </p:cNvSpPr>
          <p:nvPr>
            <p:ph type="title"/>
          </p:nvPr>
        </p:nvSpPr>
        <p:spPr>
          <a:xfrm>
            <a:off x="680244" y="396875"/>
            <a:ext cx="15011400" cy="2133600"/>
          </a:xfrm>
        </p:spPr>
        <p:txBody>
          <a:bodyPr/>
          <a:lstStyle/>
          <a:p>
            <a:r>
              <a:rPr lang="en-GB" sz="4800" b="1" dirty="0"/>
              <a:t>3. Guiding Principles</a:t>
            </a:r>
          </a:p>
        </p:txBody>
      </p:sp>
      <p:sp>
        <p:nvSpPr>
          <p:cNvPr id="13" name="TextBox 12">
            <a:extLst>
              <a:ext uri="{FF2B5EF4-FFF2-40B4-BE49-F238E27FC236}">
                <a16:creationId xmlns:a16="http://schemas.microsoft.com/office/drawing/2014/main" id="{DC7474DF-E8B5-C7D9-0922-5F4C3FDFD8C5}"/>
              </a:ext>
            </a:extLst>
          </p:cNvPr>
          <p:cNvSpPr txBox="1"/>
          <p:nvPr/>
        </p:nvSpPr>
        <p:spPr>
          <a:xfrm>
            <a:off x="375444" y="1326068"/>
            <a:ext cx="19050000" cy="7540526"/>
          </a:xfrm>
          <a:prstGeom prst="rect">
            <a:avLst/>
          </a:prstGeom>
          <a:solidFill>
            <a:schemeClr val="bg1"/>
          </a:solidFill>
        </p:spPr>
        <p:txBody>
          <a:bodyPr wrap="square">
            <a:spAutoFit/>
          </a:bodyPr>
          <a:lstStyle/>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Performance and Accountability Framework (PAF) supports the delivery of the organisation’s </a:t>
            </a:r>
            <a:r>
              <a:rPr lang="en-GB" sz="2300" b="1" dirty="0">
                <a:solidFill>
                  <a:srgbClr val="1F355E"/>
                </a:solidFill>
                <a:latin typeface="Arial" panose="020B0604020202020204" pitchFamily="34" charset="0"/>
                <a:cs typeface="Arial" panose="020B0604020202020204" pitchFamily="34" charset="0"/>
              </a:rPr>
              <a:t>long‑term strategic vision</a:t>
            </a:r>
            <a:r>
              <a:rPr lang="en-GB" sz="2300" dirty="0">
                <a:solidFill>
                  <a:srgbClr val="1F355E"/>
                </a:solidFill>
                <a:latin typeface="Arial" panose="020B0604020202020204" pitchFamily="34" charset="0"/>
                <a:cs typeface="Arial" panose="020B0604020202020204" pitchFamily="34" charset="0"/>
              </a:rPr>
              <a:t>, providing a clear line of sight between strategy, planning, delivery and assurance.</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A high‑performing organisation holds itself to account for the delivery of agreed quality, performance, activity, workforce and financial commitments. Where performance does not meet required standards, concerns are escalated appropriately and transparently.</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Health Board promotes a culture of mutual support between Service Groups and Corporate Directorates, recognising that performance is optimised through collective ownership and system working.</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Service Groups and Corporate Directorates are resourced to deliver the agreed plan, including budgets, activity, savings and performance trajectories, and are accountable for delivery within the parameters set out in the annual plan. </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PAF aims to ensure that duplication of reporting is avoided and that the Board receive appropriate oversight and assurance for all areas requiring support or intervention. </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Board assurance will be focussed on detailed information from the SBUHB Breakthrough objectives and the Welsh Government areas of escalation. All performance metrics will be assigned to a lead committee for scrutiny and assurance, with all other performance objectives being reporting for noting, unless escalated by the Board following key risk assessments.</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Framework incorporates a graduated escalation model, based on earned autonomy, which incentivises good performance and provides proportionate support and intervention where delivery falls short.</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Performance management is underpinned by robust intelligence and foresight, including variance analysis, prospective forecasting (at least two periods ahead), demand and capacity modelling, and analytical insight to understand system behaviour and support evidence‑based decision‑making.</a:t>
            </a:r>
          </a:p>
        </p:txBody>
      </p:sp>
    </p:spTree>
    <p:extLst>
      <p:ext uri="{BB962C8B-B14F-4D97-AF65-F5344CB8AC3E}">
        <p14:creationId xmlns:p14="http://schemas.microsoft.com/office/powerpoint/2010/main" val="1984674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A7064-D18C-2CD4-2E47-8BDD999644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578EE0-9EAC-1E9B-8D53-D4E9241E3DFC}"/>
              </a:ext>
            </a:extLst>
          </p:cNvPr>
          <p:cNvSpPr>
            <a:spLocks noGrp="1"/>
          </p:cNvSpPr>
          <p:nvPr>
            <p:ph type="ctrTitle"/>
          </p:nvPr>
        </p:nvSpPr>
        <p:spPr>
          <a:xfrm>
            <a:off x="604044" y="396875"/>
            <a:ext cx="12115800" cy="1219200"/>
          </a:xfrm>
        </p:spPr>
        <p:txBody>
          <a:bodyPr/>
          <a:lstStyle/>
          <a:p>
            <a:r>
              <a:rPr lang="en-GB" dirty="0"/>
              <a:t>4. Performance Principles</a:t>
            </a:r>
          </a:p>
        </p:txBody>
      </p:sp>
      <p:sp>
        <p:nvSpPr>
          <p:cNvPr id="5" name="TextBox 4">
            <a:extLst>
              <a:ext uri="{FF2B5EF4-FFF2-40B4-BE49-F238E27FC236}">
                <a16:creationId xmlns:a16="http://schemas.microsoft.com/office/drawing/2014/main" id="{23166838-F5D0-2A9E-912F-4875A78934DC}"/>
              </a:ext>
            </a:extLst>
          </p:cNvPr>
          <p:cNvSpPr txBox="1"/>
          <p:nvPr/>
        </p:nvSpPr>
        <p:spPr>
          <a:xfrm>
            <a:off x="299244" y="1158875"/>
            <a:ext cx="19202400" cy="8294578"/>
          </a:xfrm>
          <a:prstGeom prst="rect">
            <a:avLst/>
          </a:prstGeom>
          <a:solidFill>
            <a:schemeClr val="bg1"/>
          </a:solidFill>
        </p:spPr>
        <p:txBody>
          <a:bodyPr wrap="square">
            <a:spAutoFit/>
          </a:bodyPr>
          <a:lstStyle/>
          <a:p>
            <a:pPr lvl="1" fontAlgn="t">
              <a:spcAft>
                <a:spcPts val="1200"/>
              </a:spcAft>
            </a:pPr>
            <a:r>
              <a:rPr lang="en-GB" sz="2300" dirty="0">
                <a:solidFill>
                  <a:srgbClr val="1F355E"/>
                </a:solidFill>
                <a:latin typeface="Arial" panose="020B0604020202020204" pitchFamily="34" charset="0"/>
                <a:cs typeface="Arial" panose="020B0604020202020204" pitchFamily="34" charset="0"/>
              </a:rPr>
              <a:t>The PAF is designed to support a culture of continuous performance improvement for the benefit of patients and our population. This is done by a standard approach to performance management supported by tools and a central Performance Management Team. In particular, the approach provides:</a:t>
            </a:r>
          </a:p>
          <a:p>
            <a:pPr marL="800100" lvl="1" indent="-342900" fontAlgn="t">
              <a:spcAft>
                <a:spcPts val="1200"/>
              </a:spcAft>
              <a:buFont typeface="Arial" panose="020B0604020202020204" pitchFamily="34" charset="0"/>
              <a:buChar char="•"/>
            </a:pPr>
            <a:r>
              <a:rPr lang="en-GB" sz="2300" b="1" dirty="0">
                <a:solidFill>
                  <a:srgbClr val="1F355E"/>
                </a:solidFill>
                <a:latin typeface="Arial" panose="020B0604020202020204" pitchFamily="34" charset="0"/>
                <a:cs typeface="Arial" panose="020B0604020202020204" pitchFamily="34" charset="0"/>
              </a:rPr>
              <a:t>Clear objectives</a:t>
            </a:r>
            <a:r>
              <a:rPr lang="en-GB" sz="2300" dirty="0">
                <a:solidFill>
                  <a:srgbClr val="1F355E"/>
                </a:solidFill>
                <a:latin typeface="Arial" panose="020B0604020202020204" pitchFamily="34" charset="0"/>
                <a:cs typeface="Arial" panose="020B0604020202020204" pitchFamily="34" charset="0"/>
              </a:rPr>
              <a:t>: The Health Board Plan Deliverables are highlighted throughout the PAF ensuring monitoring and focus on these key deliverables at all levels of the Board. Services will be performance managed against outcomes set out as part of the extant plan of the Health Board at the time.</a:t>
            </a:r>
          </a:p>
          <a:p>
            <a:pPr marL="800100" lvl="1" indent="-342900" fontAlgn="t">
              <a:spcAft>
                <a:spcPts val="1200"/>
              </a:spcAft>
              <a:buFont typeface="Arial" panose="020B0604020202020204" pitchFamily="34" charset="0"/>
              <a:buChar char="•"/>
            </a:pPr>
            <a:r>
              <a:rPr lang="en-GB" sz="2300" b="1" dirty="0">
                <a:solidFill>
                  <a:srgbClr val="1F355E"/>
                </a:solidFill>
                <a:latin typeface="Arial" panose="020B0604020202020204" pitchFamily="34" charset="0"/>
                <a:cs typeface="Arial" panose="020B0604020202020204" pitchFamily="34" charset="0"/>
              </a:rPr>
              <a:t>Accountability: </a:t>
            </a:r>
            <a:r>
              <a:rPr lang="en-GB" sz="2300" dirty="0">
                <a:solidFill>
                  <a:srgbClr val="1F355E"/>
                </a:solidFill>
                <a:latin typeface="Arial" panose="020B0604020202020204" pitchFamily="34" charset="0"/>
                <a:cs typeface="Arial" panose="020B0604020202020204" pitchFamily="34" charset="0"/>
              </a:rPr>
              <a:t>Performance management arrangements ensure that everyone is clear who the Executive and Management leads are for any area of performance in the Health Board. A breakdown of Executive roles and responsibilities can be found within the document.</a:t>
            </a:r>
          </a:p>
          <a:p>
            <a:pPr marL="800100" lvl="1" indent="-342900" fontAlgn="t">
              <a:spcAft>
                <a:spcPts val="1200"/>
              </a:spcAft>
              <a:buFont typeface="Arial" panose="020B0604020202020204" pitchFamily="34" charset="0"/>
              <a:buChar char="•"/>
            </a:pPr>
            <a:r>
              <a:rPr lang="en-GB" sz="2300" b="1" dirty="0">
                <a:solidFill>
                  <a:srgbClr val="1F355E"/>
                </a:solidFill>
                <a:latin typeface="Arial" panose="020B0604020202020204" pitchFamily="34" charset="0"/>
                <a:cs typeface="Arial" panose="020B0604020202020204" pitchFamily="34" charset="0"/>
              </a:rPr>
              <a:t>Transparency: </a:t>
            </a:r>
            <a:r>
              <a:rPr lang="en-GB" sz="2300" dirty="0">
                <a:solidFill>
                  <a:srgbClr val="1F355E"/>
                </a:solidFill>
                <a:latin typeface="Arial" panose="020B0604020202020204" pitchFamily="34" charset="0"/>
                <a:cs typeface="Arial" panose="020B0604020202020204" pitchFamily="34" charset="0"/>
              </a:rPr>
              <a:t>The tools to measure performance and the evidence used to assess performance is clear and staff across the Health Board understand what is required and will be held accountable through a clear approach which makes clear what is expected when performance drops below an acceptable level. This will be through the Service Groups and Corporate Directorates of the Health Board. Wherever possible the Health Board Performance team will ensure that tools and information are available to services enabling them to query and analyse the data on which they are being performance managed.</a:t>
            </a:r>
          </a:p>
          <a:p>
            <a:pPr marL="800100" lvl="1" indent="-342900" fontAlgn="t">
              <a:spcAft>
                <a:spcPts val="1200"/>
              </a:spcAft>
              <a:buFont typeface="Arial" panose="020B0604020202020204" pitchFamily="34" charset="0"/>
              <a:buChar char="•"/>
            </a:pPr>
            <a:r>
              <a:rPr lang="en-GB" sz="2300" b="1" dirty="0">
                <a:solidFill>
                  <a:srgbClr val="1F355E"/>
                </a:solidFill>
                <a:latin typeface="Arial" panose="020B0604020202020204" pitchFamily="34" charset="0"/>
                <a:cs typeface="Arial" panose="020B0604020202020204" pitchFamily="34" charset="0"/>
              </a:rPr>
              <a:t>Improvement focussed</a:t>
            </a:r>
            <a:r>
              <a:rPr lang="en-GB" sz="2300" dirty="0">
                <a:solidFill>
                  <a:srgbClr val="1F355E"/>
                </a:solidFill>
                <a:latin typeface="Arial" panose="020B0604020202020204" pitchFamily="34" charset="0"/>
                <a:cs typeface="Arial" panose="020B0604020202020204" pitchFamily="34" charset="0"/>
              </a:rPr>
              <a:t>: The Performance management approach of the Health Board will be supportive and focussed on improvements. Services which are identified as underperforming will be offered the tools and resources to improve performance and the responsible individuals will be supported to make improvements, as outlined in the escalation framework. A failure to achieve the required performance may lead to formal action in line with the Health Boards relevant Workforce/HR policies. </a:t>
            </a:r>
          </a:p>
          <a:p>
            <a:pPr marL="800100" lvl="1" indent="-342900" fontAlgn="t">
              <a:spcAft>
                <a:spcPts val="1200"/>
              </a:spcAft>
              <a:buFont typeface="Arial" panose="020B0604020202020204" pitchFamily="34" charset="0"/>
              <a:buChar char="•"/>
            </a:pPr>
            <a:r>
              <a:rPr lang="en-GB" sz="2300" b="1" dirty="0">
                <a:solidFill>
                  <a:srgbClr val="1F355E"/>
                </a:solidFill>
                <a:latin typeface="Arial" panose="020B0604020202020204" pitchFamily="34" charset="0"/>
                <a:cs typeface="Arial" panose="020B0604020202020204" pitchFamily="34" charset="0"/>
              </a:rPr>
              <a:t>Empowerment and delegation</a:t>
            </a:r>
            <a:r>
              <a:rPr lang="en-GB" sz="2300" dirty="0">
                <a:solidFill>
                  <a:srgbClr val="1F355E"/>
                </a:solidFill>
                <a:latin typeface="Arial" panose="020B0604020202020204" pitchFamily="34" charset="0"/>
                <a:cs typeface="Arial" panose="020B0604020202020204" pitchFamily="34" charset="0"/>
              </a:rPr>
              <a:t>: Areas of the Health Board which are performing strongly will experience lighter levels of performance management, rewarding and encouraging innovative ways of working. Conversely areas of the Health Board which are underperforming in key areas will be required to attend more regular formal performance meetings and will be offered greater support in making improvements through an agreed escalation process (set out later in this document).</a:t>
            </a:r>
          </a:p>
        </p:txBody>
      </p:sp>
    </p:spTree>
    <p:extLst>
      <p:ext uri="{BB962C8B-B14F-4D97-AF65-F5344CB8AC3E}">
        <p14:creationId xmlns:p14="http://schemas.microsoft.com/office/powerpoint/2010/main" val="3630729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C9E85-3CEC-4E7E-EA0E-384E7D766E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448EEB-9D3B-0B59-A5F8-54DE6C80BE05}"/>
              </a:ext>
            </a:extLst>
          </p:cNvPr>
          <p:cNvSpPr>
            <a:spLocks noGrp="1"/>
          </p:cNvSpPr>
          <p:nvPr>
            <p:ph type="title"/>
          </p:nvPr>
        </p:nvSpPr>
        <p:spPr>
          <a:xfrm>
            <a:off x="680244" y="396875"/>
            <a:ext cx="15011400" cy="2133600"/>
          </a:xfrm>
        </p:spPr>
        <p:txBody>
          <a:bodyPr/>
          <a:lstStyle/>
          <a:p>
            <a:r>
              <a:rPr lang="en-GB" sz="4800" b="1" dirty="0"/>
              <a:t>5. Operating Context and Model</a:t>
            </a:r>
          </a:p>
        </p:txBody>
      </p:sp>
      <p:sp>
        <p:nvSpPr>
          <p:cNvPr id="3" name="TextBox 2">
            <a:extLst>
              <a:ext uri="{FF2B5EF4-FFF2-40B4-BE49-F238E27FC236}">
                <a16:creationId xmlns:a16="http://schemas.microsoft.com/office/drawing/2014/main" id="{2162E0D4-6A38-95B6-E93F-1B0A14876BEF}"/>
              </a:ext>
            </a:extLst>
          </p:cNvPr>
          <p:cNvSpPr txBox="1"/>
          <p:nvPr/>
        </p:nvSpPr>
        <p:spPr>
          <a:xfrm>
            <a:off x="223044" y="1463675"/>
            <a:ext cx="19202400" cy="4909036"/>
          </a:xfrm>
          <a:prstGeom prst="rect">
            <a:avLst/>
          </a:prstGeom>
          <a:solidFill>
            <a:schemeClr val="bg1"/>
          </a:solidFill>
        </p:spPr>
        <p:txBody>
          <a:bodyPr wrap="square">
            <a:spAutoFit/>
          </a:bodyPr>
          <a:lstStyle/>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overview of the accountability mechanisms in place across the Health Board are set out in the next page. The diagram outlines the reporting structure in place within the Health Board which provides appropriate Governance structures surrounding delivery against strategic objectives, along with monitoring and managing performance. </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diagram outlines that there are three key structures which report through to the relevant tiers to provide oversight and assurance of delivery, which are: </a:t>
            </a:r>
          </a:p>
          <a:p>
            <a:pPr marL="1257300" lvl="2" indent="-342900" fontAlgn="t">
              <a:spcAft>
                <a:spcPts val="1200"/>
              </a:spcAft>
              <a:buFont typeface="Arial" panose="020B0604020202020204" pitchFamily="34" charset="0"/>
              <a:buChar char="•"/>
            </a:pPr>
            <a:r>
              <a:rPr lang="en-GB" sz="2300" b="1" dirty="0">
                <a:solidFill>
                  <a:schemeClr val="tx2">
                    <a:lumMod val="90000"/>
                    <a:lumOff val="10000"/>
                  </a:schemeClr>
                </a:solidFill>
                <a:latin typeface="Arial" panose="020B0604020202020204" pitchFamily="34" charset="0"/>
                <a:cs typeface="Arial" panose="020B0604020202020204" pitchFamily="34" charset="0"/>
              </a:rPr>
              <a:t>Performance &amp; Accountability</a:t>
            </a:r>
          </a:p>
          <a:p>
            <a:pPr marL="1257300" lvl="2" indent="-342900" fontAlgn="t">
              <a:spcAft>
                <a:spcPts val="1200"/>
              </a:spcAft>
              <a:buFont typeface="Arial" panose="020B0604020202020204" pitchFamily="34" charset="0"/>
              <a:buChar char="•"/>
            </a:pPr>
            <a:r>
              <a:rPr lang="en-GB" sz="2300" b="1" dirty="0">
                <a:solidFill>
                  <a:schemeClr val="tx2">
                    <a:lumMod val="90000"/>
                    <a:lumOff val="10000"/>
                  </a:schemeClr>
                </a:solidFill>
                <a:latin typeface="Arial" panose="020B0604020202020204" pitchFamily="34" charset="0"/>
                <a:cs typeface="Arial" panose="020B0604020202020204" pitchFamily="34" charset="0"/>
              </a:rPr>
              <a:t>Recovery &amp; Sustainability programmes</a:t>
            </a:r>
          </a:p>
          <a:p>
            <a:pPr marL="1257300" lvl="2" indent="-342900" fontAlgn="t">
              <a:spcAft>
                <a:spcPts val="1200"/>
              </a:spcAft>
              <a:buFont typeface="Arial" panose="020B0604020202020204" pitchFamily="34" charset="0"/>
              <a:buChar char="•"/>
            </a:pPr>
            <a:r>
              <a:rPr lang="en-GB" sz="2300" b="1" dirty="0">
                <a:solidFill>
                  <a:schemeClr val="tx2">
                    <a:lumMod val="90000"/>
                    <a:lumOff val="10000"/>
                  </a:schemeClr>
                </a:solidFill>
                <a:latin typeface="Arial" panose="020B0604020202020204" pitchFamily="34" charset="0"/>
                <a:cs typeface="Arial" panose="020B0604020202020204" pitchFamily="34" charset="0"/>
              </a:rPr>
              <a:t>Transformation Programmes</a:t>
            </a:r>
          </a:p>
          <a:p>
            <a:pPr marL="800100" lvl="1" indent="-342900" fontAlgn="t">
              <a:spcAft>
                <a:spcPts val="1200"/>
              </a:spcAft>
              <a:buFont typeface="Arial" panose="020B0604020202020204" pitchFamily="34" charset="0"/>
              <a:buChar char="•"/>
            </a:pPr>
            <a:r>
              <a:rPr lang="en-GB" sz="2300" dirty="0">
                <a:solidFill>
                  <a:srgbClr val="1F355E"/>
                </a:solidFill>
                <a:latin typeface="Arial" panose="020B0604020202020204" pitchFamily="34" charset="0"/>
                <a:cs typeface="Arial" panose="020B0604020202020204" pitchFamily="34" charset="0"/>
              </a:rPr>
              <a:t>The following assurance criteria will sit alongside the Annual Plan and be used to test whether the Health Board has sufficient grip over financial recovery, operational improvement and organisational sustainability:</a:t>
            </a:r>
          </a:p>
          <a:p>
            <a:pPr lvl="1" fontAlgn="t">
              <a:spcAft>
                <a:spcPts val="1200"/>
              </a:spcAft>
            </a:pPr>
            <a:endParaRPr lang="en-GB" sz="2300" dirty="0">
              <a:solidFill>
                <a:srgbClr val="1F355E"/>
              </a:solidFill>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6DC25CA9-9796-81D6-EF8C-3CF5D91C31AD}"/>
              </a:ext>
            </a:extLst>
          </p:cNvPr>
          <p:cNvGraphicFramePr>
            <a:graphicFrameLocks noGrp="1"/>
          </p:cNvGraphicFramePr>
          <p:nvPr>
            <p:extLst>
              <p:ext uri="{D42A27DB-BD31-4B8C-83A1-F6EECF244321}">
                <p14:modId xmlns:p14="http://schemas.microsoft.com/office/powerpoint/2010/main" val="3183573318"/>
              </p:ext>
            </p:extLst>
          </p:nvPr>
        </p:nvGraphicFramePr>
        <p:xfrm>
          <a:off x="908844" y="6035675"/>
          <a:ext cx="18516600" cy="4683550"/>
        </p:xfrm>
        <a:graphic>
          <a:graphicData uri="http://schemas.openxmlformats.org/drawingml/2006/table">
            <a:tbl>
              <a:tblPr firstRow="1" firstCol="1" bandRow="1">
                <a:tableStyleId>{5C22544A-7EE6-4342-B048-85BDC9FD1C3A}</a:tableStyleId>
              </a:tblPr>
              <a:tblGrid>
                <a:gridCol w="3706786">
                  <a:extLst>
                    <a:ext uri="{9D8B030D-6E8A-4147-A177-3AD203B41FA5}">
                      <a16:colId xmlns:a16="http://schemas.microsoft.com/office/drawing/2014/main" val="739356383"/>
                    </a:ext>
                  </a:extLst>
                </a:gridCol>
                <a:gridCol w="14809814">
                  <a:extLst>
                    <a:ext uri="{9D8B030D-6E8A-4147-A177-3AD203B41FA5}">
                      <a16:colId xmlns:a16="http://schemas.microsoft.com/office/drawing/2014/main" val="1218942125"/>
                    </a:ext>
                  </a:extLst>
                </a:gridCol>
              </a:tblGrid>
              <a:tr h="83444">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Criteria</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Source-based assurance expectation</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156199038"/>
                  </a:ext>
                </a:extLst>
              </a:tr>
              <a:tr h="798285">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Effective programme governance</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Programme governance arrangements will strengthen organisational oversight, delivery discipline and assurance, with clear reporting into Weekly Executive Meetings, the Recovery &amp; Sustainability Board, the Performance &amp; Finance Committee and Board.</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3555591"/>
                  </a:ext>
                </a:extLst>
              </a:tr>
              <a:tr h="569009">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Understanding the underlying deficit</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Finance colleagues, in collaboration with relevant Executives, will provide a clear and consistent understanding of the recurrent and non-recurrent drivers of the deficit and the barriers to short-term cost reduction.</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14992827"/>
                  </a:ext>
                </a:extLst>
              </a:tr>
              <a:tr h="569009">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A single, coherent savings programme</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A consolidated savings programme will replace fragmented arrangements and become a single version of the truth, supported by standardised PIDs and delivery plans.</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7074419"/>
                  </a:ext>
                </a:extLst>
              </a:tr>
              <a:tr h="569009">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Worst-case mitigation</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A high-level assessment of worst-case mitigation options will support organisational preparedness, transparency with Welsh Government and informed decision-making should delivery risks materialise.</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6149167"/>
                  </a:ext>
                </a:extLst>
              </a:tr>
              <a:tr h="569009">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Grip and control on key cost drivers</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The organisation will demonstrate sustained improvement in control measures such as sickness absence, variable pay, vacancy control, budget setting assumptions and financial discipline.</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1040960"/>
                  </a:ext>
                </a:extLst>
              </a:tr>
              <a:tr h="798285">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Delivery capacity</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The Delivery Unit brings together PMO, Transformation, Improvement, Recovery &amp; Sustainability and Value Based Healthcare functions, working alongside Finance, Business Intelligence &amp; Performance, Quality Improvement Nursing, Workforce and operational teams.</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39076263"/>
                  </a:ext>
                </a:extLst>
              </a:tr>
              <a:tr h="569009">
                <a:tc>
                  <a:txBody>
                    <a:bodyPr/>
                    <a:lstStyle/>
                    <a:p>
                      <a:pPr>
                        <a:lnSpc>
                          <a:spcPct val="107000"/>
                        </a:lnSpc>
                        <a:spcAft>
                          <a:spcPts val="800"/>
                        </a:spcAft>
                        <a:buNone/>
                      </a:pPr>
                      <a:r>
                        <a:rPr lang="en-GB" sz="1600" dirty="0">
                          <a:solidFill>
                            <a:srgbClr val="1F355E"/>
                          </a:solidFill>
                          <a:effectLst/>
                          <a:latin typeface="Arial" panose="020B0604020202020204" pitchFamily="34" charset="0"/>
                          <a:cs typeface="Arial" panose="020B0604020202020204" pitchFamily="34" charset="0"/>
                        </a:rPr>
                        <a:t>Ownership and accountability</a:t>
                      </a:r>
                      <a:endParaRPr lang="en-GB" sz="16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spcAft>
                          <a:spcPts val="800"/>
                        </a:spcAft>
                        <a:buNone/>
                      </a:pPr>
                      <a:r>
                        <a:rPr lang="en-GB" sz="1600" dirty="0">
                          <a:effectLst/>
                          <a:latin typeface="Arial" panose="020B0604020202020204" pitchFamily="34" charset="0"/>
                          <a:cs typeface="Arial" panose="020B0604020202020204" pitchFamily="34" charset="0"/>
                        </a:rPr>
                        <a:t>Executive Directors, Service Groups and budget holders retain accountability for delivery, supported by clear SROs, delivery leads, consistent reporting, transparent trajectories and escalation arrangements.</a:t>
                      </a:r>
                      <a:endParaRPr lang="en-GB"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4259506"/>
                  </a:ext>
                </a:extLst>
              </a:tr>
            </a:tbl>
          </a:graphicData>
        </a:graphic>
      </p:graphicFrame>
    </p:spTree>
    <p:extLst>
      <p:ext uri="{BB962C8B-B14F-4D97-AF65-F5344CB8AC3E}">
        <p14:creationId xmlns:p14="http://schemas.microsoft.com/office/powerpoint/2010/main" val="2064033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87BFF-CA68-D0EB-2E0B-A34DA909E35E}"/>
            </a:ext>
          </a:extLst>
        </p:cNvPr>
        <p:cNvGrpSpPr/>
        <p:nvPr/>
      </p:nvGrpSpPr>
      <p:grpSpPr>
        <a:xfrm>
          <a:off x="0" y="0"/>
          <a:ext cx="0" cy="0"/>
          <a:chOff x="0" y="0"/>
          <a:chExt cx="0" cy="0"/>
        </a:xfrm>
      </p:grpSpPr>
      <p:sp>
        <p:nvSpPr>
          <p:cNvPr id="101" name="Rectangle 100">
            <a:extLst>
              <a:ext uri="{FF2B5EF4-FFF2-40B4-BE49-F238E27FC236}">
                <a16:creationId xmlns:a16="http://schemas.microsoft.com/office/drawing/2014/main" id="{193F32E5-743F-6809-5C15-4D23D67E1D43}"/>
              </a:ext>
            </a:extLst>
          </p:cNvPr>
          <p:cNvSpPr/>
          <p:nvPr/>
        </p:nvSpPr>
        <p:spPr>
          <a:xfrm>
            <a:off x="751845" y="5144836"/>
            <a:ext cx="19225895" cy="4995961"/>
          </a:xfrm>
          <a:prstGeom prst="rect">
            <a:avLst/>
          </a:prstGeom>
          <a:solidFill>
            <a:srgbClr val="FF9966">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Tier 5</a:t>
            </a:r>
          </a:p>
        </p:txBody>
      </p:sp>
      <p:sp>
        <p:nvSpPr>
          <p:cNvPr id="100" name="Rectangle 99">
            <a:extLst>
              <a:ext uri="{FF2B5EF4-FFF2-40B4-BE49-F238E27FC236}">
                <a16:creationId xmlns:a16="http://schemas.microsoft.com/office/drawing/2014/main" id="{23812DB6-642A-3287-DA33-1F72CA700043}"/>
              </a:ext>
            </a:extLst>
          </p:cNvPr>
          <p:cNvSpPr/>
          <p:nvPr/>
        </p:nvSpPr>
        <p:spPr>
          <a:xfrm>
            <a:off x="751844" y="3861691"/>
            <a:ext cx="19225895" cy="1187333"/>
          </a:xfrm>
          <a:prstGeom prst="rect">
            <a:avLst/>
          </a:prstGeom>
          <a:solidFill>
            <a:srgbClr val="FF66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Tier 4</a:t>
            </a:r>
          </a:p>
        </p:txBody>
      </p:sp>
      <p:sp>
        <p:nvSpPr>
          <p:cNvPr id="55" name="Rectangle 54">
            <a:extLst>
              <a:ext uri="{FF2B5EF4-FFF2-40B4-BE49-F238E27FC236}">
                <a16:creationId xmlns:a16="http://schemas.microsoft.com/office/drawing/2014/main" id="{C1967575-1610-9843-2A99-5B90707727AA}"/>
              </a:ext>
            </a:extLst>
          </p:cNvPr>
          <p:cNvSpPr/>
          <p:nvPr/>
        </p:nvSpPr>
        <p:spPr>
          <a:xfrm>
            <a:off x="720407" y="1985070"/>
            <a:ext cx="19225895" cy="1846477"/>
          </a:xfrm>
          <a:prstGeom prst="rect">
            <a:avLst/>
          </a:prstGeom>
          <a:solidFill>
            <a:srgbClr val="FF00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Tier 3</a:t>
            </a:r>
          </a:p>
        </p:txBody>
      </p:sp>
      <p:sp>
        <p:nvSpPr>
          <p:cNvPr id="54" name="Rectangle 53">
            <a:extLst>
              <a:ext uri="{FF2B5EF4-FFF2-40B4-BE49-F238E27FC236}">
                <a16:creationId xmlns:a16="http://schemas.microsoft.com/office/drawing/2014/main" id="{8F9C66B1-1B40-A592-645F-5963462B34BC}"/>
              </a:ext>
            </a:extLst>
          </p:cNvPr>
          <p:cNvSpPr/>
          <p:nvPr/>
        </p:nvSpPr>
        <p:spPr>
          <a:xfrm>
            <a:off x="720407" y="1020680"/>
            <a:ext cx="19225895" cy="932894"/>
          </a:xfrm>
          <a:prstGeom prst="rect">
            <a:avLst/>
          </a:prstGeom>
          <a:solidFill>
            <a:schemeClr val="accent5">
              <a:lumMod val="75000"/>
              <a:alpha val="149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Tier 2</a:t>
            </a:r>
          </a:p>
        </p:txBody>
      </p:sp>
      <p:sp>
        <p:nvSpPr>
          <p:cNvPr id="53" name="Rectangle 52">
            <a:extLst>
              <a:ext uri="{FF2B5EF4-FFF2-40B4-BE49-F238E27FC236}">
                <a16:creationId xmlns:a16="http://schemas.microsoft.com/office/drawing/2014/main" id="{E79AF97D-9928-C516-B6CD-4EFE7D82565C}"/>
              </a:ext>
            </a:extLst>
          </p:cNvPr>
          <p:cNvSpPr/>
          <p:nvPr/>
        </p:nvSpPr>
        <p:spPr>
          <a:xfrm>
            <a:off x="720407" y="347630"/>
            <a:ext cx="19225895" cy="597623"/>
          </a:xfrm>
          <a:prstGeom prst="rect">
            <a:avLst/>
          </a:prstGeom>
          <a:solidFill>
            <a:srgbClr val="00206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Tier 1</a:t>
            </a:r>
          </a:p>
        </p:txBody>
      </p:sp>
      <p:sp>
        <p:nvSpPr>
          <p:cNvPr id="12" name="Rectangle 11">
            <a:extLst>
              <a:ext uri="{FF2B5EF4-FFF2-40B4-BE49-F238E27FC236}">
                <a16:creationId xmlns:a16="http://schemas.microsoft.com/office/drawing/2014/main" id="{79B8FD16-76DA-8C96-3AB4-2925F7052332}"/>
              </a:ext>
            </a:extLst>
          </p:cNvPr>
          <p:cNvSpPr/>
          <p:nvPr/>
        </p:nvSpPr>
        <p:spPr>
          <a:xfrm>
            <a:off x="1538174" y="2033254"/>
            <a:ext cx="18164157" cy="610933"/>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54" b="0" i="0" u="none" strike="noStrike" kern="1200" cap="none" spc="0" normalizeH="0" baseline="0" noProof="0" dirty="0">
                <a:ln>
                  <a:noFill/>
                </a:ln>
                <a:solidFill>
                  <a:prstClr val="white"/>
                </a:solidFill>
                <a:effectLst/>
                <a:uLnTx/>
                <a:uFillTx/>
                <a:latin typeface="Univers Condensed Light"/>
                <a:ea typeface="+mn-ea"/>
                <a:cs typeface="+mn-cs"/>
              </a:rPr>
              <a:t>Executive Board</a:t>
            </a:r>
          </a:p>
        </p:txBody>
      </p:sp>
      <p:sp>
        <p:nvSpPr>
          <p:cNvPr id="43" name="Rectangle 42">
            <a:extLst>
              <a:ext uri="{FF2B5EF4-FFF2-40B4-BE49-F238E27FC236}">
                <a16:creationId xmlns:a16="http://schemas.microsoft.com/office/drawing/2014/main" id="{A92D17EF-50B3-E37D-9064-9F9FC57CF379}"/>
              </a:ext>
            </a:extLst>
          </p:cNvPr>
          <p:cNvSpPr/>
          <p:nvPr/>
        </p:nvSpPr>
        <p:spPr>
          <a:xfrm>
            <a:off x="1555123" y="504341"/>
            <a:ext cx="18164157" cy="296833"/>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Board</a:t>
            </a:r>
          </a:p>
        </p:txBody>
      </p:sp>
      <p:grpSp>
        <p:nvGrpSpPr>
          <p:cNvPr id="95" name="Group 94">
            <a:extLst>
              <a:ext uri="{FF2B5EF4-FFF2-40B4-BE49-F238E27FC236}">
                <a16:creationId xmlns:a16="http://schemas.microsoft.com/office/drawing/2014/main" id="{675A6CEF-2D1E-BC0B-3AE9-918844124BFC}"/>
              </a:ext>
            </a:extLst>
          </p:cNvPr>
          <p:cNvGrpSpPr/>
          <p:nvPr/>
        </p:nvGrpSpPr>
        <p:grpSpPr>
          <a:xfrm>
            <a:off x="1824909" y="6210635"/>
            <a:ext cx="3877479" cy="3784392"/>
            <a:chOff x="903654" y="3401048"/>
            <a:chExt cx="2351307" cy="2294859"/>
          </a:xfrm>
        </p:grpSpPr>
        <p:sp>
          <p:nvSpPr>
            <p:cNvPr id="5" name="Rectangle 4">
              <a:extLst>
                <a:ext uri="{FF2B5EF4-FFF2-40B4-BE49-F238E27FC236}">
                  <a16:creationId xmlns:a16="http://schemas.microsoft.com/office/drawing/2014/main" id="{98037E5B-E7DE-F68A-AEC1-0A46AF863A52}"/>
                </a:ext>
              </a:extLst>
            </p:cNvPr>
            <p:cNvSpPr/>
            <p:nvPr/>
          </p:nvSpPr>
          <p:spPr>
            <a:xfrm>
              <a:off x="903654" y="3401048"/>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54" b="0" i="0" u="none" strike="noStrike" kern="1200" cap="none" spc="0" normalizeH="0" baseline="0" noProof="0" dirty="0">
                  <a:ln>
                    <a:noFill/>
                  </a:ln>
                  <a:solidFill>
                    <a:prstClr val="black"/>
                  </a:solidFill>
                  <a:effectLst/>
                  <a:uLnTx/>
                  <a:uFillTx/>
                  <a:latin typeface="Univers Condensed Light"/>
                  <a:ea typeface="+mn-ea"/>
                  <a:cs typeface="+mn-cs"/>
                </a:rPr>
                <a:t>Morriston SDG</a:t>
              </a:r>
            </a:p>
          </p:txBody>
        </p:sp>
        <p:sp>
          <p:nvSpPr>
            <p:cNvPr id="6" name="Rectangle 5">
              <a:extLst>
                <a:ext uri="{FF2B5EF4-FFF2-40B4-BE49-F238E27FC236}">
                  <a16:creationId xmlns:a16="http://schemas.microsoft.com/office/drawing/2014/main" id="{CC9F3D8F-2634-43BF-AA83-826FD833FAEF}"/>
                </a:ext>
              </a:extLst>
            </p:cNvPr>
            <p:cNvSpPr/>
            <p:nvPr/>
          </p:nvSpPr>
          <p:spPr>
            <a:xfrm>
              <a:off x="1507423" y="3401840"/>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54" b="0" i="0" u="none" strike="noStrike" kern="1200" cap="none" spc="0" normalizeH="0" baseline="0" noProof="0" dirty="0">
                  <a:ln>
                    <a:noFill/>
                  </a:ln>
                  <a:solidFill>
                    <a:prstClr val="black"/>
                  </a:solidFill>
                  <a:effectLst/>
                  <a:uLnTx/>
                  <a:uFillTx/>
                  <a:latin typeface="Univers Condensed Light"/>
                  <a:ea typeface="+mn-ea"/>
                  <a:cs typeface="+mn-cs"/>
                </a:rPr>
                <a:t>SNPT SDG</a:t>
              </a:r>
              <a:endParaRPr kumimoji="0" lang="en-US"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4779E5B7-9F68-6E99-0459-0B8461A965C5}"/>
                </a:ext>
              </a:extLst>
            </p:cNvPr>
            <p:cNvSpPr/>
            <p:nvPr/>
          </p:nvSpPr>
          <p:spPr>
            <a:xfrm>
              <a:off x="2111192" y="3402236"/>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black"/>
                  </a:solidFill>
                  <a:effectLst/>
                  <a:uLnTx/>
                  <a:uFillTx/>
                  <a:latin typeface="Univers Condensed Light"/>
                  <a:ea typeface="+mn-ea"/>
                  <a:cs typeface="+mn-cs"/>
                </a:rPr>
                <a:t>MHLD SDG</a:t>
              </a:r>
            </a:p>
          </p:txBody>
        </p:sp>
        <p:sp>
          <p:nvSpPr>
            <p:cNvPr id="20" name="Rectangle 19">
              <a:extLst>
                <a:ext uri="{FF2B5EF4-FFF2-40B4-BE49-F238E27FC236}">
                  <a16:creationId xmlns:a16="http://schemas.microsoft.com/office/drawing/2014/main" id="{F113A707-7521-098A-CCDC-B1A27D0FE955}"/>
                </a:ext>
              </a:extLst>
            </p:cNvPr>
            <p:cNvSpPr/>
            <p:nvPr/>
          </p:nvSpPr>
          <p:spPr>
            <a:xfrm>
              <a:off x="2714961" y="3402632"/>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54" b="0" i="0" u="none" strike="noStrike" kern="1200" cap="none" spc="0" normalizeH="0" baseline="0" noProof="0" dirty="0">
                  <a:ln>
                    <a:noFill/>
                  </a:ln>
                  <a:solidFill>
                    <a:prstClr val="black"/>
                  </a:solidFill>
                  <a:effectLst/>
                  <a:uLnTx/>
                  <a:uFillTx/>
                  <a:latin typeface="Univers Condensed Light"/>
                  <a:ea typeface="+mn-ea"/>
                  <a:cs typeface="+mn-cs"/>
                </a:rPr>
                <a:t>PCT SDG</a:t>
              </a:r>
              <a:endParaRPr kumimoji="0" lang="en-GB" sz="1361" b="0" i="0" u="none" strike="noStrike" kern="1200" cap="none" spc="0" normalizeH="0" baseline="0" noProof="0" dirty="0">
                <a:ln>
                  <a:noFill/>
                </a:ln>
                <a:solidFill>
                  <a:prstClr val="black"/>
                </a:solidFill>
                <a:effectLst/>
                <a:uLnTx/>
                <a:uFillTx/>
                <a:latin typeface="Univers Condensed Light"/>
                <a:ea typeface="+mn-ea"/>
                <a:cs typeface="+mn-cs"/>
              </a:endParaRPr>
            </a:p>
          </p:txBody>
        </p:sp>
      </p:grpSp>
      <p:sp>
        <p:nvSpPr>
          <p:cNvPr id="4" name="Rectangle 3">
            <a:extLst>
              <a:ext uri="{FF2B5EF4-FFF2-40B4-BE49-F238E27FC236}">
                <a16:creationId xmlns:a16="http://schemas.microsoft.com/office/drawing/2014/main" id="{FBCDBB53-C0A6-1CC8-A3A2-C6DAF162A597}"/>
              </a:ext>
            </a:extLst>
          </p:cNvPr>
          <p:cNvSpPr/>
          <p:nvPr/>
        </p:nvSpPr>
        <p:spPr>
          <a:xfrm>
            <a:off x="1574520" y="8539547"/>
            <a:ext cx="4274400" cy="356200"/>
          </a:xfrm>
          <a:prstGeom prst="rect">
            <a:avLst/>
          </a:prstGeom>
          <a:solidFill>
            <a:srgbClr val="FF996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Allocated Digital elements</a:t>
            </a:r>
            <a:endParaRPr kumimoji="0" lang="en-US" sz="1299" b="0" i="0" u="none" strike="noStrike" kern="1200" cap="none" spc="0" normalizeH="0" baseline="0" noProof="0" dirty="0">
              <a:ln>
                <a:noFill/>
              </a:ln>
              <a:solidFill>
                <a:prstClr val="white"/>
              </a:solidFill>
              <a:effectLst/>
              <a:uLnTx/>
              <a:uFillTx/>
              <a:latin typeface="Univers Condensed Light"/>
              <a:ea typeface="+mn-ea"/>
              <a:cs typeface="+mn-cs"/>
            </a:endParaRPr>
          </a:p>
        </p:txBody>
      </p:sp>
      <p:sp>
        <p:nvSpPr>
          <p:cNvPr id="62" name="Rectangle 61">
            <a:extLst>
              <a:ext uri="{FF2B5EF4-FFF2-40B4-BE49-F238E27FC236}">
                <a16:creationId xmlns:a16="http://schemas.microsoft.com/office/drawing/2014/main" id="{0B07758F-B05F-EF99-A5A9-C8063F0F418E}"/>
              </a:ext>
            </a:extLst>
          </p:cNvPr>
          <p:cNvSpPr/>
          <p:nvPr/>
        </p:nvSpPr>
        <p:spPr>
          <a:xfrm>
            <a:off x="18729253" y="7515610"/>
            <a:ext cx="992667" cy="769044"/>
          </a:xfrm>
          <a:prstGeom prst="rect">
            <a:avLst/>
          </a:prstGeom>
          <a:solidFill>
            <a:srgbClr val="33CCCC"/>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Workforce &amp; OD Group</a:t>
            </a:r>
          </a:p>
        </p:txBody>
      </p:sp>
      <p:sp>
        <p:nvSpPr>
          <p:cNvPr id="63" name="Rectangle 62">
            <a:extLst>
              <a:ext uri="{FF2B5EF4-FFF2-40B4-BE49-F238E27FC236}">
                <a16:creationId xmlns:a16="http://schemas.microsoft.com/office/drawing/2014/main" id="{B9795421-E5F2-1A60-809C-6BEE09DED42D}"/>
              </a:ext>
            </a:extLst>
          </p:cNvPr>
          <p:cNvSpPr/>
          <p:nvPr/>
        </p:nvSpPr>
        <p:spPr>
          <a:xfrm>
            <a:off x="18716142" y="6620799"/>
            <a:ext cx="992667" cy="769044"/>
          </a:xfrm>
          <a:prstGeom prst="rect">
            <a:avLst/>
          </a:prstGeom>
          <a:solidFill>
            <a:srgbClr val="FF66CC"/>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Quality, Safety Group</a:t>
            </a:r>
          </a:p>
        </p:txBody>
      </p:sp>
      <p:sp>
        <p:nvSpPr>
          <p:cNvPr id="112" name="Rectangle 111">
            <a:extLst>
              <a:ext uri="{FF2B5EF4-FFF2-40B4-BE49-F238E27FC236}">
                <a16:creationId xmlns:a16="http://schemas.microsoft.com/office/drawing/2014/main" id="{5C1C87F1-E02B-82F4-777E-EDF3958D073A}"/>
              </a:ext>
            </a:extLst>
          </p:cNvPr>
          <p:cNvSpPr/>
          <p:nvPr/>
        </p:nvSpPr>
        <p:spPr>
          <a:xfrm>
            <a:off x="1574520" y="8939537"/>
            <a:ext cx="4274400" cy="356200"/>
          </a:xfrm>
          <a:prstGeom prst="rect">
            <a:avLst/>
          </a:prstGeom>
          <a:solidFill>
            <a:srgbClr val="73C16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Allocated Recovery &amp; Sustainability Programme elements</a:t>
            </a:r>
          </a:p>
        </p:txBody>
      </p:sp>
      <p:sp>
        <p:nvSpPr>
          <p:cNvPr id="113" name="Rectangle 112">
            <a:extLst>
              <a:ext uri="{FF2B5EF4-FFF2-40B4-BE49-F238E27FC236}">
                <a16:creationId xmlns:a16="http://schemas.microsoft.com/office/drawing/2014/main" id="{420A209F-491A-16D5-5862-7C84FCF0454A}"/>
              </a:ext>
            </a:extLst>
          </p:cNvPr>
          <p:cNvSpPr/>
          <p:nvPr/>
        </p:nvSpPr>
        <p:spPr>
          <a:xfrm>
            <a:off x="1574520" y="7653422"/>
            <a:ext cx="4274400" cy="356200"/>
          </a:xfrm>
          <a:prstGeom prst="rect">
            <a:avLst/>
          </a:prstGeom>
          <a:solidFill>
            <a:srgbClr val="33CC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Allocated WOD elements</a:t>
            </a:r>
          </a:p>
        </p:txBody>
      </p:sp>
      <p:sp>
        <p:nvSpPr>
          <p:cNvPr id="146" name="Rectangle 145">
            <a:extLst>
              <a:ext uri="{FF2B5EF4-FFF2-40B4-BE49-F238E27FC236}">
                <a16:creationId xmlns:a16="http://schemas.microsoft.com/office/drawing/2014/main" id="{CCF27081-5E6C-228B-2668-98683FC597B7}"/>
              </a:ext>
            </a:extLst>
          </p:cNvPr>
          <p:cNvSpPr/>
          <p:nvPr/>
        </p:nvSpPr>
        <p:spPr>
          <a:xfrm>
            <a:off x="1574520" y="6800476"/>
            <a:ext cx="4274400" cy="356200"/>
          </a:xfrm>
          <a:prstGeom prst="rect">
            <a:avLst/>
          </a:prstGeom>
          <a:solidFill>
            <a:srgbClr val="FF66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Allocated Q&amp;S elements</a:t>
            </a:r>
          </a:p>
        </p:txBody>
      </p:sp>
      <p:sp>
        <p:nvSpPr>
          <p:cNvPr id="191" name="Rectangle 190">
            <a:extLst>
              <a:ext uri="{FF2B5EF4-FFF2-40B4-BE49-F238E27FC236}">
                <a16:creationId xmlns:a16="http://schemas.microsoft.com/office/drawing/2014/main" id="{EEF67283-57C9-9AC1-1C3B-938978DF13B2}"/>
              </a:ext>
            </a:extLst>
          </p:cNvPr>
          <p:cNvSpPr/>
          <p:nvPr/>
        </p:nvSpPr>
        <p:spPr>
          <a:xfrm>
            <a:off x="1574520" y="8082127"/>
            <a:ext cx="4274400" cy="356200"/>
          </a:xfrm>
          <a:prstGeom prst="rect">
            <a:avLst/>
          </a:prstGeom>
          <a:solidFill>
            <a:srgbClr val="C0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Allocated PH elements</a:t>
            </a:r>
          </a:p>
        </p:txBody>
      </p:sp>
      <p:sp>
        <p:nvSpPr>
          <p:cNvPr id="3" name="Rectangle 2">
            <a:extLst>
              <a:ext uri="{FF2B5EF4-FFF2-40B4-BE49-F238E27FC236}">
                <a16:creationId xmlns:a16="http://schemas.microsoft.com/office/drawing/2014/main" id="{17531766-8632-D606-5BCA-D709FC1FA496}"/>
              </a:ext>
            </a:extLst>
          </p:cNvPr>
          <p:cNvSpPr/>
          <p:nvPr/>
        </p:nvSpPr>
        <p:spPr>
          <a:xfrm>
            <a:off x="7109476"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Performance &amp; Finance Committee</a:t>
            </a:r>
          </a:p>
        </p:txBody>
      </p:sp>
      <p:sp>
        <p:nvSpPr>
          <p:cNvPr id="9" name="Rectangle 8">
            <a:extLst>
              <a:ext uri="{FF2B5EF4-FFF2-40B4-BE49-F238E27FC236}">
                <a16:creationId xmlns:a16="http://schemas.microsoft.com/office/drawing/2014/main" id="{61ACFC92-8610-9C61-6479-E8784EE0740B}"/>
              </a:ext>
            </a:extLst>
          </p:cNvPr>
          <p:cNvSpPr/>
          <p:nvPr/>
        </p:nvSpPr>
        <p:spPr>
          <a:xfrm>
            <a:off x="1538173"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Procurement &amp; terms of Service Committee</a:t>
            </a:r>
          </a:p>
        </p:txBody>
      </p:sp>
      <p:sp>
        <p:nvSpPr>
          <p:cNvPr id="26" name="Rectangle 25">
            <a:extLst>
              <a:ext uri="{FF2B5EF4-FFF2-40B4-BE49-F238E27FC236}">
                <a16:creationId xmlns:a16="http://schemas.microsoft.com/office/drawing/2014/main" id="{DB8477FD-05ED-87FA-4677-392A9CCA47E0}"/>
              </a:ext>
            </a:extLst>
          </p:cNvPr>
          <p:cNvSpPr/>
          <p:nvPr/>
        </p:nvSpPr>
        <p:spPr>
          <a:xfrm>
            <a:off x="1574520" y="9368238"/>
            <a:ext cx="4274400" cy="356200"/>
          </a:xfrm>
          <a:prstGeom prst="rect">
            <a:avLst/>
          </a:prstGeom>
          <a:solidFill>
            <a:srgbClr val="FFFF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black"/>
                </a:solidFill>
                <a:effectLst/>
                <a:uLnTx/>
                <a:uFillTx/>
                <a:latin typeface="Univers Condensed Light"/>
                <a:ea typeface="+mn-ea"/>
                <a:cs typeface="+mn-cs"/>
              </a:rPr>
              <a:t>Allocated Transformation elements</a:t>
            </a:r>
            <a:endParaRPr kumimoji="0" lang="en-US" sz="1299"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4" name="Rectangle 13">
            <a:extLst>
              <a:ext uri="{FF2B5EF4-FFF2-40B4-BE49-F238E27FC236}">
                <a16:creationId xmlns:a16="http://schemas.microsoft.com/office/drawing/2014/main" id="{906D1668-A1B2-AC86-CBEF-37B94795CBF7}"/>
              </a:ext>
            </a:extLst>
          </p:cNvPr>
          <p:cNvSpPr/>
          <p:nvPr/>
        </p:nvSpPr>
        <p:spPr>
          <a:xfrm>
            <a:off x="1590300" y="7223348"/>
            <a:ext cx="4274400" cy="356200"/>
          </a:xfrm>
          <a:prstGeom prst="rect">
            <a:avLst/>
          </a:prstGeom>
          <a:solidFill>
            <a:srgbClr val="7030A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BAU / Performance Delivery/Financial Delivery</a:t>
            </a:r>
          </a:p>
        </p:txBody>
      </p:sp>
      <p:sp>
        <p:nvSpPr>
          <p:cNvPr id="35" name="Rectangle 34">
            <a:extLst>
              <a:ext uri="{FF2B5EF4-FFF2-40B4-BE49-F238E27FC236}">
                <a16:creationId xmlns:a16="http://schemas.microsoft.com/office/drawing/2014/main" id="{3F29B246-EA74-3447-08E3-FA09F5E825AC}"/>
              </a:ext>
            </a:extLst>
          </p:cNvPr>
          <p:cNvSpPr/>
          <p:nvPr/>
        </p:nvSpPr>
        <p:spPr>
          <a:xfrm>
            <a:off x="1555123" y="4198728"/>
            <a:ext cx="4788554" cy="689829"/>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Monthly SG Performance and Accountability Reviews</a:t>
            </a:r>
          </a:p>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black"/>
                </a:solidFill>
                <a:effectLst/>
                <a:uLnTx/>
                <a:uFillTx/>
                <a:latin typeface="Aptos" panose="02110004020202020204"/>
                <a:ea typeface="+mn-ea"/>
                <a:cs typeface="+mn-cs"/>
              </a:rPr>
              <a:t>Performance manages </a:t>
            </a:r>
          </a:p>
          <a:p>
            <a:pPr marL="0" marR="0" lvl="0" indent="0" algn="l"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black"/>
                </a:solidFill>
                <a:effectLst/>
                <a:uLnTx/>
                <a:uFillTx/>
                <a:latin typeface="Aptos" panose="02110004020202020204"/>
                <a:ea typeface="+mn-ea"/>
                <a:cs typeface="+mn-cs"/>
              </a:rPr>
              <a:t>SDG delivery:</a:t>
            </a:r>
          </a:p>
        </p:txBody>
      </p:sp>
      <p:sp>
        <p:nvSpPr>
          <p:cNvPr id="36" name="Rectangle 35">
            <a:extLst>
              <a:ext uri="{FF2B5EF4-FFF2-40B4-BE49-F238E27FC236}">
                <a16:creationId xmlns:a16="http://schemas.microsoft.com/office/drawing/2014/main" id="{19D94A3A-0568-B022-CEE7-548E8BCD8F1D}"/>
              </a:ext>
            </a:extLst>
          </p:cNvPr>
          <p:cNvSpPr/>
          <p:nvPr/>
        </p:nvSpPr>
        <p:spPr>
          <a:xfrm>
            <a:off x="4089612" y="4485422"/>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7" name="Rectangle 36">
            <a:extLst>
              <a:ext uri="{FF2B5EF4-FFF2-40B4-BE49-F238E27FC236}">
                <a16:creationId xmlns:a16="http://schemas.microsoft.com/office/drawing/2014/main" id="{884F8D5B-49F4-B1C5-4DD5-48221333AAE7}"/>
              </a:ext>
            </a:extLst>
          </p:cNvPr>
          <p:cNvSpPr/>
          <p:nvPr/>
        </p:nvSpPr>
        <p:spPr>
          <a:xfrm>
            <a:off x="3582154" y="4485422"/>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9" name="Rectangle 38">
            <a:extLst>
              <a:ext uri="{FF2B5EF4-FFF2-40B4-BE49-F238E27FC236}">
                <a16:creationId xmlns:a16="http://schemas.microsoft.com/office/drawing/2014/main" id="{0C987926-C31C-E283-09CB-8B943D39A2A3}"/>
              </a:ext>
            </a:extLst>
          </p:cNvPr>
          <p:cNvSpPr/>
          <p:nvPr/>
        </p:nvSpPr>
        <p:spPr>
          <a:xfrm>
            <a:off x="4597070" y="4485422"/>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11" name="Rectangle 110">
            <a:extLst>
              <a:ext uri="{FF2B5EF4-FFF2-40B4-BE49-F238E27FC236}">
                <a16:creationId xmlns:a16="http://schemas.microsoft.com/office/drawing/2014/main" id="{AE0AAE2B-A3CC-D010-4BEA-4D2D64767CE1}"/>
              </a:ext>
            </a:extLst>
          </p:cNvPr>
          <p:cNvSpPr/>
          <p:nvPr/>
        </p:nvSpPr>
        <p:spPr>
          <a:xfrm>
            <a:off x="2739347" y="3271851"/>
            <a:ext cx="2967925" cy="730786"/>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black"/>
                </a:solidFill>
                <a:effectLst/>
                <a:uLnTx/>
                <a:uFillTx/>
                <a:latin typeface="Univers Condensed Light"/>
                <a:ea typeface="+mn-ea"/>
                <a:cs typeface="+mn-cs"/>
              </a:rPr>
              <a:t>Operational Delivery Group (COO)</a:t>
            </a:r>
          </a:p>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1361"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18" name="Rectangle 117">
            <a:extLst>
              <a:ext uri="{FF2B5EF4-FFF2-40B4-BE49-F238E27FC236}">
                <a16:creationId xmlns:a16="http://schemas.microsoft.com/office/drawing/2014/main" id="{EB1B9A44-9699-C689-7C7A-1578D5B4531E}"/>
              </a:ext>
            </a:extLst>
          </p:cNvPr>
          <p:cNvSpPr/>
          <p:nvPr/>
        </p:nvSpPr>
        <p:spPr>
          <a:xfrm>
            <a:off x="12740678" y="4059191"/>
            <a:ext cx="930976" cy="8905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MHLD Improvement Programme Group</a:t>
            </a:r>
          </a:p>
        </p:txBody>
      </p:sp>
      <p:sp>
        <p:nvSpPr>
          <p:cNvPr id="197" name="Rectangle 196">
            <a:extLst>
              <a:ext uri="{FF2B5EF4-FFF2-40B4-BE49-F238E27FC236}">
                <a16:creationId xmlns:a16="http://schemas.microsoft.com/office/drawing/2014/main" id="{8C58739B-615A-6BD1-C325-6584100F9056}"/>
              </a:ext>
            </a:extLst>
          </p:cNvPr>
          <p:cNvSpPr/>
          <p:nvPr/>
        </p:nvSpPr>
        <p:spPr>
          <a:xfrm>
            <a:off x="3381140"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Mental Health Legislation Committee</a:t>
            </a:r>
          </a:p>
        </p:txBody>
      </p:sp>
      <p:sp>
        <p:nvSpPr>
          <p:cNvPr id="211" name="Rectangle 210">
            <a:extLst>
              <a:ext uri="{FF2B5EF4-FFF2-40B4-BE49-F238E27FC236}">
                <a16:creationId xmlns:a16="http://schemas.microsoft.com/office/drawing/2014/main" id="{A636B21B-91B1-9125-33E9-38D3B7F9597F}"/>
              </a:ext>
            </a:extLst>
          </p:cNvPr>
          <p:cNvSpPr/>
          <p:nvPr/>
        </p:nvSpPr>
        <p:spPr>
          <a:xfrm>
            <a:off x="8973644"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Audit Committee</a:t>
            </a:r>
          </a:p>
        </p:txBody>
      </p:sp>
      <p:sp>
        <p:nvSpPr>
          <p:cNvPr id="213" name="Rectangle 212">
            <a:extLst>
              <a:ext uri="{FF2B5EF4-FFF2-40B4-BE49-F238E27FC236}">
                <a16:creationId xmlns:a16="http://schemas.microsoft.com/office/drawing/2014/main" id="{F824A5C4-CBC1-B629-5B43-07E88A2D8763}"/>
              </a:ext>
            </a:extLst>
          </p:cNvPr>
          <p:cNvSpPr/>
          <p:nvPr/>
        </p:nvSpPr>
        <p:spPr>
          <a:xfrm>
            <a:off x="14566147"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Population Health Committee</a:t>
            </a:r>
          </a:p>
        </p:txBody>
      </p:sp>
      <p:sp>
        <p:nvSpPr>
          <p:cNvPr id="219" name="Rectangle 218">
            <a:extLst>
              <a:ext uri="{FF2B5EF4-FFF2-40B4-BE49-F238E27FC236}">
                <a16:creationId xmlns:a16="http://schemas.microsoft.com/office/drawing/2014/main" id="{CF32648D-3DD3-CC8B-0C7E-27D5045E2A96}"/>
              </a:ext>
            </a:extLst>
          </p:cNvPr>
          <p:cNvSpPr/>
          <p:nvPr/>
        </p:nvSpPr>
        <p:spPr>
          <a:xfrm>
            <a:off x="16430315"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Charitable Fund Committee</a:t>
            </a:r>
          </a:p>
        </p:txBody>
      </p:sp>
      <p:sp>
        <p:nvSpPr>
          <p:cNvPr id="220" name="Rectangle 219">
            <a:extLst>
              <a:ext uri="{FF2B5EF4-FFF2-40B4-BE49-F238E27FC236}">
                <a16:creationId xmlns:a16="http://schemas.microsoft.com/office/drawing/2014/main" id="{5A704333-6EA2-8FA1-3917-C29FD1F875F4}"/>
              </a:ext>
            </a:extLst>
          </p:cNvPr>
          <p:cNvSpPr/>
          <p:nvPr/>
        </p:nvSpPr>
        <p:spPr>
          <a:xfrm>
            <a:off x="18294479"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Regional Joint Committee</a:t>
            </a:r>
          </a:p>
        </p:txBody>
      </p:sp>
      <p:sp>
        <p:nvSpPr>
          <p:cNvPr id="231" name="Rectangle 230">
            <a:extLst>
              <a:ext uri="{FF2B5EF4-FFF2-40B4-BE49-F238E27FC236}">
                <a16:creationId xmlns:a16="http://schemas.microsoft.com/office/drawing/2014/main" id="{8135D2AF-1EA2-BE25-BC67-29709A39013A}"/>
              </a:ext>
            </a:extLst>
          </p:cNvPr>
          <p:cNvSpPr/>
          <p:nvPr/>
        </p:nvSpPr>
        <p:spPr>
          <a:xfrm>
            <a:off x="10837812"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Quality &amp; Safety Committee</a:t>
            </a:r>
          </a:p>
        </p:txBody>
      </p:sp>
      <p:sp>
        <p:nvSpPr>
          <p:cNvPr id="232" name="Rectangle 231">
            <a:extLst>
              <a:ext uri="{FF2B5EF4-FFF2-40B4-BE49-F238E27FC236}">
                <a16:creationId xmlns:a16="http://schemas.microsoft.com/office/drawing/2014/main" id="{E2D83A28-86B5-AC65-A9C5-391FE7DC9F32}"/>
              </a:ext>
            </a:extLst>
          </p:cNvPr>
          <p:cNvSpPr/>
          <p:nvPr/>
        </p:nvSpPr>
        <p:spPr>
          <a:xfrm>
            <a:off x="12701979" y="1177243"/>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Workforce &amp; OD Committee</a:t>
            </a:r>
          </a:p>
        </p:txBody>
      </p:sp>
      <p:sp>
        <p:nvSpPr>
          <p:cNvPr id="7" name="TextBox 6">
            <a:extLst>
              <a:ext uri="{FF2B5EF4-FFF2-40B4-BE49-F238E27FC236}">
                <a16:creationId xmlns:a16="http://schemas.microsoft.com/office/drawing/2014/main" id="{7D6259D7-A013-0733-201C-E46CE91559AB}"/>
              </a:ext>
            </a:extLst>
          </p:cNvPr>
          <p:cNvSpPr txBox="1"/>
          <p:nvPr/>
        </p:nvSpPr>
        <p:spPr>
          <a:xfrm>
            <a:off x="21963" y="137693"/>
            <a:ext cx="641394" cy="10443942"/>
          </a:xfrm>
          <a:prstGeom prst="rect">
            <a:avLst/>
          </a:prstGeom>
          <a:noFill/>
        </p:spPr>
        <p:txBody>
          <a:bodyPr vert="vert270" wrap="squar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2968" b="1" i="0" u="none" strike="noStrike" kern="1200" cap="none" spc="0" normalizeH="0" baseline="0" noProof="0" dirty="0">
                <a:ln>
                  <a:noFill/>
                </a:ln>
                <a:solidFill>
                  <a:prstClr val="black"/>
                </a:solidFill>
                <a:effectLst/>
                <a:uLnTx/>
                <a:uFillTx/>
                <a:latin typeface="Aptos" panose="02110004020202020204"/>
                <a:ea typeface="+mn-ea"/>
                <a:cs typeface="+mn-cs"/>
              </a:rPr>
              <a:t>Annual Plan 2026/27 – Monitoring and Reporting of Delivery</a:t>
            </a:r>
          </a:p>
        </p:txBody>
      </p:sp>
      <p:sp>
        <p:nvSpPr>
          <p:cNvPr id="41" name="Rectangle 40">
            <a:extLst>
              <a:ext uri="{FF2B5EF4-FFF2-40B4-BE49-F238E27FC236}">
                <a16:creationId xmlns:a16="http://schemas.microsoft.com/office/drawing/2014/main" id="{B68B167A-4FBF-D5C4-4927-F412AA1FE82B}"/>
              </a:ext>
            </a:extLst>
          </p:cNvPr>
          <p:cNvSpPr/>
          <p:nvPr/>
        </p:nvSpPr>
        <p:spPr>
          <a:xfrm>
            <a:off x="7233554" y="4189324"/>
            <a:ext cx="4215033" cy="720881"/>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 Board</a:t>
            </a:r>
          </a:p>
        </p:txBody>
      </p:sp>
      <p:sp>
        <p:nvSpPr>
          <p:cNvPr id="66" name="Rectangle 65">
            <a:extLst>
              <a:ext uri="{FF2B5EF4-FFF2-40B4-BE49-F238E27FC236}">
                <a16:creationId xmlns:a16="http://schemas.microsoft.com/office/drawing/2014/main" id="{60DEC396-9114-8DA8-C651-0796DBDA2DD6}"/>
              </a:ext>
            </a:extLst>
          </p:cNvPr>
          <p:cNvSpPr/>
          <p:nvPr/>
        </p:nvSpPr>
        <p:spPr>
          <a:xfrm>
            <a:off x="5104528" y="4485422"/>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2" name="Rectangle 81">
            <a:extLst>
              <a:ext uri="{FF2B5EF4-FFF2-40B4-BE49-F238E27FC236}">
                <a16:creationId xmlns:a16="http://schemas.microsoft.com/office/drawing/2014/main" id="{68EB1099-B6A0-F702-86F0-970E539F80CC}"/>
              </a:ext>
            </a:extLst>
          </p:cNvPr>
          <p:cNvSpPr/>
          <p:nvPr/>
        </p:nvSpPr>
        <p:spPr>
          <a:xfrm>
            <a:off x="4480309" y="3563490"/>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99" name="Straight Arrow Connector 98">
            <a:extLst>
              <a:ext uri="{FF2B5EF4-FFF2-40B4-BE49-F238E27FC236}">
                <a16:creationId xmlns:a16="http://schemas.microsoft.com/office/drawing/2014/main" id="{76B37039-9EAC-104E-C524-62A3578B4AF2}"/>
              </a:ext>
            </a:extLst>
          </p:cNvPr>
          <p:cNvCxnSpPr>
            <a:cxnSpLocks/>
          </p:cNvCxnSpPr>
          <p:nvPr/>
        </p:nvCxnSpPr>
        <p:spPr>
          <a:xfrm flipH="1" flipV="1">
            <a:off x="4031708" y="3063875"/>
            <a:ext cx="8279" cy="19180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2" name="Rectangle 101">
            <a:extLst>
              <a:ext uri="{FF2B5EF4-FFF2-40B4-BE49-F238E27FC236}">
                <a16:creationId xmlns:a16="http://schemas.microsoft.com/office/drawing/2014/main" id="{8816BE3C-B160-C391-6F35-DB77D3B19C20}"/>
              </a:ext>
            </a:extLst>
          </p:cNvPr>
          <p:cNvSpPr/>
          <p:nvPr/>
        </p:nvSpPr>
        <p:spPr>
          <a:xfrm>
            <a:off x="16060484" y="4058993"/>
            <a:ext cx="930976" cy="8905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Perinatal Improvement Programme</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3" name="Rectangle 102">
            <a:extLst>
              <a:ext uri="{FF2B5EF4-FFF2-40B4-BE49-F238E27FC236}">
                <a16:creationId xmlns:a16="http://schemas.microsoft.com/office/drawing/2014/main" id="{C4D3055D-F7DB-D1B9-1750-857ED5B07B1A}"/>
              </a:ext>
            </a:extLst>
          </p:cNvPr>
          <p:cNvSpPr/>
          <p:nvPr/>
        </p:nvSpPr>
        <p:spPr>
          <a:xfrm>
            <a:off x="14852319" y="4059191"/>
            <a:ext cx="930976" cy="8905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UEC Improvement Programme</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4" name="Rectangle 103">
            <a:extLst>
              <a:ext uri="{FF2B5EF4-FFF2-40B4-BE49-F238E27FC236}">
                <a16:creationId xmlns:a16="http://schemas.microsoft.com/office/drawing/2014/main" id="{CABD576E-CDFE-9BDB-A7B9-636B846DE331}"/>
              </a:ext>
            </a:extLst>
          </p:cNvPr>
          <p:cNvSpPr/>
          <p:nvPr/>
        </p:nvSpPr>
        <p:spPr>
          <a:xfrm>
            <a:off x="13796498" y="4059191"/>
            <a:ext cx="930976" cy="8905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Planned Care Improvement Programme</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6" name="Rectangle 105">
            <a:extLst>
              <a:ext uri="{FF2B5EF4-FFF2-40B4-BE49-F238E27FC236}">
                <a16:creationId xmlns:a16="http://schemas.microsoft.com/office/drawing/2014/main" id="{7194DDEE-C2BC-550E-D8E7-60E5A45B0CE2}"/>
              </a:ext>
            </a:extLst>
          </p:cNvPr>
          <p:cNvSpPr/>
          <p:nvPr/>
        </p:nvSpPr>
        <p:spPr>
          <a:xfrm rot="16200000">
            <a:off x="240247" y="8111558"/>
            <a:ext cx="3146433" cy="356200"/>
          </a:xfrm>
          <a:prstGeom prst="rect">
            <a:avLst/>
          </a:prstGeom>
          <a:solidFill>
            <a:schemeClr val="accent1"/>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99" b="0" i="0" u="none" strike="noStrike" kern="1200" cap="none" spc="0" normalizeH="0" baseline="0" noProof="0" dirty="0">
                <a:ln>
                  <a:noFill/>
                </a:ln>
                <a:solidFill>
                  <a:prstClr val="white"/>
                </a:solidFill>
                <a:effectLst/>
                <a:uLnTx/>
                <a:uFillTx/>
                <a:latin typeface="Univers Condensed Light"/>
                <a:ea typeface="+mn-ea"/>
                <a:cs typeface="+mn-cs"/>
              </a:rPr>
              <a:t>CCG Operational Plan</a:t>
            </a:r>
          </a:p>
        </p:txBody>
      </p:sp>
      <p:sp>
        <p:nvSpPr>
          <p:cNvPr id="110" name="Rectangle 109">
            <a:extLst>
              <a:ext uri="{FF2B5EF4-FFF2-40B4-BE49-F238E27FC236}">
                <a16:creationId xmlns:a16="http://schemas.microsoft.com/office/drawing/2014/main" id="{E4850FE0-5BB5-286C-DD5D-0F06F14E6E10}"/>
              </a:ext>
            </a:extLst>
          </p:cNvPr>
          <p:cNvSpPr/>
          <p:nvPr/>
        </p:nvSpPr>
        <p:spPr>
          <a:xfrm>
            <a:off x="18703933" y="8381092"/>
            <a:ext cx="992667" cy="769044"/>
          </a:xfrm>
          <a:prstGeom prst="rect">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61" b="0" i="0" u="none" strike="noStrike" kern="1200" cap="none" spc="0" normalizeH="0" baseline="0" noProof="0" dirty="0">
                <a:ln>
                  <a:noFill/>
                </a:ln>
                <a:solidFill>
                  <a:prstClr val="white"/>
                </a:solidFill>
                <a:effectLst/>
                <a:uLnTx/>
                <a:uFillTx/>
                <a:latin typeface="Univers Condensed Light"/>
                <a:ea typeface="+mn-ea"/>
                <a:cs typeface="+mn-cs"/>
              </a:rPr>
              <a:t>Digital Group</a:t>
            </a:r>
          </a:p>
        </p:txBody>
      </p:sp>
      <p:cxnSp>
        <p:nvCxnSpPr>
          <p:cNvPr id="121" name="Connector: Elbow 120">
            <a:extLst>
              <a:ext uri="{FF2B5EF4-FFF2-40B4-BE49-F238E27FC236}">
                <a16:creationId xmlns:a16="http://schemas.microsoft.com/office/drawing/2014/main" id="{AC142EEC-F3E7-12B4-B062-D5302B500B09}"/>
              </a:ext>
            </a:extLst>
          </p:cNvPr>
          <p:cNvCxnSpPr>
            <a:cxnSpLocks/>
            <a:stCxn id="5" idx="0"/>
          </p:cNvCxnSpPr>
          <p:nvPr/>
        </p:nvCxnSpPr>
        <p:spPr>
          <a:xfrm rot="5400000" flipH="1" flipV="1">
            <a:off x="2848666" y="5391354"/>
            <a:ext cx="240775" cy="139778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6" name="Connector: Elbow 125">
            <a:extLst>
              <a:ext uri="{FF2B5EF4-FFF2-40B4-BE49-F238E27FC236}">
                <a16:creationId xmlns:a16="http://schemas.microsoft.com/office/drawing/2014/main" id="{62748BAB-0FA8-3339-98D0-66C01545B08B}"/>
              </a:ext>
            </a:extLst>
          </p:cNvPr>
          <p:cNvCxnSpPr>
            <a:cxnSpLocks/>
            <a:stCxn id="6" idx="0"/>
          </p:cNvCxnSpPr>
          <p:nvPr/>
        </p:nvCxnSpPr>
        <p:spPr>
          <a:xfrm rot="5400000" flipH="1" flipV="1">
            <a:off x="3386678" y="5859582"/>
            <a:ext cx="231501" cy="47321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9" name="Connector: Elbow 128">
            <a:extLst>
              <a:ext uri="{FF2B5EF4-FFF2-40B4-BE49-F238E27FC236}">
                <a16:creationId xmlns:a16="http://schemas.microsoft.com/office/drawing/2014/main" id="{F4A2B84B-050E-07F3-EE80-682820565FE8}"/>
              </a:ext>
            </a:extLst>
          </p:cNvPr>
          <p:cNvCxnSpPr>
            <a:cxnSpLocks/>
            <a:stCxn id="18" idx="0"/>
          </p:cNvCxnSpPr>
          <p:nvPr/>
        </p:nvCxnSpPr>
        <p:spPr>
          <a:xfrm rot="16200000" flipV="1">
            <a:off x="3420181" y="5371296"/>
            <a:ext cx="1223054" cy="459541"/>
          </a:xfrm>
          <a:prstGeom prst="bentConnector3">
            <a:avLst>
              <a:gd name="adj1" fmla="val 1983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3" name="Connector: Elbow 132">
            <a:extLst>
              <a:ext uri="{FF2B5EF4-FFF2-40B4-BE49-F238E27FC236}">
                <a16:creationId xmlns:a16="http://schemas.microsoft.com/office/drawing/2014/main" id="{BDFB6AA6-85DD-67B5-919B-7A84E750EDD9}"/>
              </a:ext>
            </a:extLst>
          </p:cNvPr>
          <p:cNvCxnSpPr>
            <a:cxnSpLocks/>
            <a:stCxn id="20" idx="0"/>
          </p:cNvCxnSpPr>
          <p:nvPr/>
        </p:nvCxnSpPr>
        <p:spPr>
          <a:xfrm rot="16200000" flipV="1">
            <a:off x="4381685" y="5337794"/>
            <a:ext cx="232807" cy="151810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9" name="Connector: Elbow 148">
            <a:extLst>
              <a:ext uri="{FF2B5EF4-FFF2-40B4-BE49-F238E27FC236}">
                <a16:creationId xmlns:a16="http://schemas.microsoft.com/office/drawing/2014/main" id="{9A56E59E-1D6C-72A0-2DCC-08A9F533EAE9}"/>
              </a:ext>
            </a:extLst>
          </p:cNvPr>
          <p:cNvCxnSpPr>
            <a:cxnSpLocks/>
            <a:stCxn id="112" idx="3"/>
            <a:endCxn id="22" idx="2"/>
          </p:cNvCxnSpPr>
          <p:nvPr/>
        </p:nvCxnSpPr>
        <p:spPr>
          <a:xfrm flipV="1">
            <a:off x="5848922" y="6456340"/>
            <a:ext cx="3765652" cy="266129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0" name="Rectangle 149">
            <a:extLst>
              <a:ext uri="{FF2B5EF4-FFF2-40B4-BE49-F238E27FC236}">
                <a16:creationId xmlns:a16="http://schemas.microsoft.com/office/drawing/2014/main" id="{D3D9EE2A-E59C-9765-C15E-E58E90026F3E}"/>
              </a:ext>
            </a:extLst>
          </p:cNvPr>
          <p:cNvSpPr/>
          <p:nvPr/>
        </p:nvSpPr>
        <p:spPr>
          <a:xfrm>
            <a:off x="9213522" y="4467508"/>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2" name="Rectangle 151">
            <a:extLst>
              <a:ext uri="{FF2B5EF4-FFF2-40B4-BE49-F238E27FC236}">
                <a16:creationId xmlns:a16="http://schemas.microsoft.com/office/drawing/2014/main" id="{1CC40842-D2A3-5710-41FD-E743A50C61DC}"/>
              </a:ext>
            </a:extLst>
          </p:cNvPr>
          <p:cNvSpPr/>
          <p:nvPr/>
        </p:nvSpPr>
        <p:spPr>
          <a:xfrm>
            <a:off x="5562122" y="4485422"/>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3" name="Rectangle 152">
            <a:extLst>
              <a:ext uri="{FF2B5EF4-FFF2-40B4-BE49-F238E27FC236}">
                <a16:creationId xmlns:a16="http://schemas.microsoft.com/office/drawing/2014/main" id="{334B61D2-64C5-34E8-7210-11313B875637}"/>
              </a:ext>
            </a:extLst>
          </p:cNvPr>
          <p:cNvSpPr/>
          <p:nvPr/>
        </p:nvSpPr>
        <p:spPr>
          <a:xfrm>
            <a:off x="17126867" y="4058993"/>
            <a:ext cx="930976" cy="8905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PH/CBD Improvement Programme</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54" name="Rectangle 153">
            <a:extLst>
              <a:ext uri="{FF2B5EF4-FFF2-40B4-BE49-F238E27FC236}">
                <a16:creationId xmlns:a16="http://schemas.microsoft.com/office/drawing/2014/main" id="{1748DCB0-4F61-C602-A818-9A572670F87F}"/>
              </a:ext>
            </a:extLst>
          </p:cNvPr>
          <p:cNvSpPr/>
          <p:nvPr/>
        </p:nvSpPr>
        <p:spPr>
          <a:xfrm>
            <a:off x="5009990" y="3563490"/>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155" name="Connector: Elbow 154">
            <a:extLst>
              <a:ext uri="{FF2B5EF4-FFF2-40B4-BE49-F238E27FC236}">
                <a16:creationId xmlns:a16="http://schemas.microsoft.com/office/drawing/2014/main" id="{15496128-2765-9DBD-D67B-99FCB7A624B8}"/>
              </a:ext>
            </a:extLst>
          </p:cNvPr>
          <p:cNvCxnSpPr>
            <a:cxnSpLocks/>
            <a:stCxn id="26" idx="3"/>
            <a:endCxn id="103" idx="2"/>
          </p:cNvCxnSpPr>
          <p:nvPr/>
        </p:nvCxnSpPr>
        <p:spPr>
          <a:xfrm flipV="1">
            <a:off x="5848920" y="4949691"/>
            <a:ext cx="9468887" cy="459664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6" name="Connector: Elbow 175">
            <a:extLst>
              <a:ext uri="{FF2B5EF4-FFF2-40B4-BE49-F238E27FC236}">
                <a16:creationId xmlns:a16="http://schemas.microsoft.com/office/drawing/2014/main" id="{5C0115B1-A52E-FB55-DCBE-5E1B43ED0425}"/>
              </a:ext>
            </a:extLst>
          </p:cNvPr>
          <p:cNvCxnSpPr>
            <a:cxnSpLocks/>
            <a:stCxn id="118" idx="0"/>
          </p:cNvCxnSpPr>
          <p:nvPr/>
        </p:nvCxnSpPr>
        <p:spPr>
          <a:xfrm rot="5400000" flipH="1" flipV="1">
            <a:off x="14061707" y="2463204"/>
            <a:ext cx="740446" cy="245152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7" name="Connector: Elbow 176">
            <a:extLst>
              <a:ext uri="{FF2B5EF4-FFF2-40B4-BE49-F238E27FC236}">
                <a16:creationId xmlns:a16="http://schemas.microsoft.com/office/drawing/2014/main" id="{7968AB67-D2F8-D5B7-9002-4ABE5AD63782}"/>
              </a:ext>
            </a:extLst>
          </p:cNvPr>
          <p:cNvCxnSpPr>
            <a:cxnSpLocks/>
            <a:stCxn id="102" idx="0"/>
          </p:cNvCxnSpPr>
          <p:nvPr/>
        </p:nvCxnSpPr>
        <p:spPr>
          <a:xfrm rot="16200000" flipV="1">
            <a:off x="15721710" y="3254731"/>
            <a:ext cx="740251" cy="868274"/>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0" name="Connector: Elbow 179">
            <a:extLst>
              <a:ext uri="{FF2B5EF4-FFF2-40B4-BE49-F238E27FC236}">
                <a16:creationId xmlns:a16="http://schemas.microsoft.com/office/drawing/2014/main" id="{60953C02-6FDF-6E2D-E01E-2040112EFF33}"/>
              </a:ext>
            </a:extLst>
          </p:cNvPr>
          <p:cNvCxnSpPr>
            <a:cxnSpLocks/>
            <a:stCxn id="103" idx="0"/>
          </p:cNvCxnSpPr>
          <p:nvPr/>
        </p:nvCxnSpPr>
        <p:spPr>
          <a:xfrm rot="5400000" flipH="1" flipV="1">
            <a:off x="15117528" y="3519024"/>
            <a:ext cx="740446" cy="339888"/>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3" name="Connector: Elbow 182">
            <a:extLst>
              <a:ext uri="{FF2B5EF4-FFF2-40B4-BE49-F238E27FC236}">
                <a16:creationId xmlns:a16="http://schemas.microsoft.com/office/drawing/2014/main" id="{42F2AB59-9218-705B-8C31-5169EE480ADF}"/>
              </a:ext>
            </a:extLst>
          </p:cNvPr>
          <p:cNvCxnSpPr>
            <a:cxnSpLocks/>
            <a:stCxn id="104" idx="0"/>
          </p:cNvCxnSpPr>
          <p:nvPr/>
        </p:nvCxnSpPr>
        <p:spPr>
          <a:xfrm rot="5400000" flipH="1" flipV="1">
            <a:off x="14589619" y="2991114"/>
            <a:ext cx="740444" cy="139571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6" name="Connector: Elbow 185">
            <a:extLst>
              <a:ext uri="{FF2B5EF4-FFF2-40B4-BE49-F238E27FC236}">
                <a16:creationId xmlns:a16="http://schemas.microsoft.com/office/drawing/2014/main" id="{3B108DCB-7DCD-3EAB-96A1-AD89FF925B59}"/>
              </a:ext>
            </a:extLst>
          </p:cNvPr>
          <p:cNvCxnSpPr>
            <a:cxnSpLocks/>
            <a:stCxn id="153" idx="0"/>
          </p:cNvCxnSpPr>
          <p:nvPr/>
        </p:nvCxnSpPr>
        <p:spPr>
          <a:xfrm rot="16200000" flipV="1">
            <a:off x="16254901" y="2721539"/>
            <a:ext cx="740250" cy="193465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458A1254-A8C6-7A67-73F3-A38B46574C3E}"/>
              </a:ext>
            </a:extLst>
          </p:cNvPr>
          <p:cNvCxnSpPr>
            <a:cxnSpLocks/>
            <a:stCxn id="146" idx="3"/>
            <a:endCxn id="63" idx="1"/>
          </p:cNvCxnSpPr>
          <p:nvPr/>
        </p:nvCxnSpPr>
        <p:spPr>
          <a:xfrm>
            <a:off x="5848921" y="6978576"/>
            <a:ext cx="12867222" cy="26745"/>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96" name="Straight Arrow Connector 195">
            <a:extLst>
              <a:ext uri="{FF2B5EF4-FFF2-40B4-BE49-F238E27FC236}">
                <a16:creationId xmlns:a16="http://schemas.microsoft.com/office/drawing/2014/main" id="{46AEE0A3-30B1-5945-4C1E-7A63755D8B7A}"/>
              </a:ext>
            </a:extLst>
          </p:cNvPr>
          <p:cNvCxnSpPr>
            <a:cxnSpLocks/>
            <a:stCxn id="113" idx="3"/>
            <a:endCxn id="62" idx="1"/>
          </p:cNvCxnSpPr>
          <p:nvPr/>
        </p:nvCxnSpPr>
        <p:spPr>
          <a:xfrm>
            <a:off x="5848921" y="7831523"/>
            <a:ext cx="12880332" cy="6861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0" name="Straight Arrow Connector 199">
            <a:extLst>
              <a:ext uri="{FF2B5EF4-FFF2-40B4-BE49-F238E27FC236}">
                <a16:creationId xmlns:a16="http://schemas.microsoft.com/office/drawing/2014/main" id="{739CA143-03EA-9C21-A4C5-3BF8AA9F7D35}"/>
              </a:ext>
            </a:extLst>
          </p:cNvPr>
          <p:cNvCxnSpPr>
            <a:cxnSpLocks/>
            <a:stCxn id="4" idx="3"/>
            <a:endCxn id="110" idx="1"/>
          </p:cNvCxnSpPr>
          <p:nvPr/>
        </p:nvCxnSpPr>
        <p:spPr>
          <a:xfrm>
            <a:off x="5848921" y="8717648"/>
            <a:ext cx="12855012" cy="47967"/>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16" name="Connector: Elbow 215">
            <a:extLst>
              <a:ext uri="{FF2B5EF4-FFF2-40B4-BE49-F238E27FC236}">
                <a16:creationId xmlns:a16="http://schemas.microsoft.com/office/drawing/2014/main" id="{D3298B5C-405F-34A9-1FC2-A89AA6D0AC5D}"/>
              </a:ext>
            </a:extLst>
          </p:cNvPr>
          <p:cNvCxnSpPr>
            <a:cxnSpLocks/>
          </p:cNvCxnSpPr>
          <p:nvPr/>
        </p:nvCxnSpPr>
        <p:spPr>
          <a:xfrm rot="5400000" flipH="1" flipV="1">
            <a:off x="17878111" y="4909116"/>
            <a:ext cx="2909488" cy="41974"/>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5" name="Connector: Elbow 224">
            <a:extLst>
              <a:ext uri="{FF2B5EF4-FFF2-40B4-BE49-F238E27FC236}">
                <a16:creationId xmlns:a16="http://schemas.microsoft.com/office/drawing/2014/main" id="{6098905A-BA6B-1830-0AA8-9275B206F9E5}"/>
              </a:ext>
            </a:extLst>
          </p:cNvPr>
          <p:cNvCxnSpPr>
            <a:cxnSpLocks/>
          </p:cNvCxnSpPr>
          <p:nvPr/>
        </p:nvCxnSpPr>
        <p:spPr>
          <a:xfrm flipH="1" flipV="1">
            <a:off x="19469640" y="3439099"/>
            <a:ext cx="396940" cy="5456648"/>
          </a:xfrm>
          <a:prstGeom prst="bentConnector4">
            <a:avLst>
              <a:gd name="adj1" fmla="val -10627"/>
              <a:gd name="adj2" fmla="val 46154"/>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8" name="Connector: Elbow 227">
            <a:extLst>
              <a:ext uri="{FF2B5EF4-FFF2-40B4-BE49-F238E27FC236}">
                <a16:creationId xmlns:a16="http://schemas.microsoft.com/office/drawing/2014/main" id="{DC3C162C-A308-0526-0993-EF2CC5041DC3}"/>
              </a:ext>
            </a:extLst>
          </p:cNvPr>
          <p:cNvCxnSpPr>
            <a:cxnSpLocks/>
          </p:cNvCxnSpPr>
          <p:nvPr/>
        </p:nvCxnSpPr>
        <p:spPr>
          <a:xfrm rot="16200000" flipV="1">
            <a:off x="17049069" y="6064873"/>
            <a:ext cx="5380060" cy="226954"/>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0B8CE9F-FD35-00AF-FE75-57DE31BA23DA}"/>
              </a:ext>
            </a:extLst>
          </p:cNvPr>
          <p:cNvSpPr txBox="1"/>
          <p:nvPr/>
        </p:nvSpPr>
        <p:spPr>
          <a:xfrm>
            <a:off x="12145555" y="10583517"/>
            <a:ext cx="7862770" cy="396904"/>
          </a:xfrm>
          <a:prstGeom prst="rect">
            <a:avLst/>
          </a:prstGeom>
          <a:noFill/>
        </p:spPr>
        <p:txBody>
          <a:bodyPr wrap="square">
            <a:spAutoFit/>
          </a:bodyPr>
          <a:lstStyle/>
          <a:p>
            <a:pPr marL="0" marR="0" lvl="0" indent="0" algn="r" defTabSz="1507937" rtl="0" eaLnBrk="1" fontAlgn="auto" latinLnBrk="0" hangingPunct="1">
              <a:lnSpc>
                <a:spcPct val="100000"/>
              </a:lnSpc>
              <a:spcBef>
                <a:spcPts val="0"/>
              </a:spcBef>
              <a:spcAft>
                <a:spcPts val="0"/>
              </a:spcAft>
              <a:buClrTx/>
              <a:buSzTx/>
              <a:buFontTx/>
              <a:buNone/>
              <a:tabLst/>
              <a:defRPr/>
            </a:pPr>
            <a:r>
              <a:rPr kumimoji="0" lang="en-GB" sz="1979" b="0" i="1"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(SDG to be replaced with CCGs as appropriate)</a:t>
            </a:r>
            <a:endParaRPr kumimoji="0" lang="en-GB" sz="1979"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9BA6C56B-1449-692A-50E4-025FEDB93FEE}"/>
              </a:ext>
            </a:extLst>
          </p:cNvPr>
          <p:cNvSpPr/>
          <p:nvPr/>
        </p:nvSpPr>
        <p:spPr>
          <a:xfrm>
            <a:off x="18193251" y="4058993"/>
            <a:ext cx="930976" cy="8905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Cancer Improvement Programme Group</a:t>
            </a:r>
          </a:p>
        </p:txBody>
      </p:sp>
      <p:sp>
        <p:nvSpPr>
          <p:cNvPr id="15" name="Rectangle 14">
            <a:extLst>
              <a:ext uri="{FF2B5EF4-FFF2-40B4-BE49-F238E27FC236}">
                <a16:creationId xmlns:a16="http://schemas.microsoft.com/office/drawing/2014/main" id="{2EB09BAC-32D7-450B-9096-8B4E13108A01}"/>
              </a:ext>
            </a:extLst>
          </p:cNvPr>
          <p:cNvSpPr/>
          <p:nvPr/>
        </p:nvSpPr>
        <p:spPr>
          <a:xfrm>
            <a:off x="5987022"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CHC</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16" name="Rectangle 15">
            <a:extLst>
              <a:ext uri="{FF2B5EF4-FFF2-40B4-BE49-F238E27FC236}">
                <a16:creationId xmlns:a16="http://schemas.microsoft.com/office/drawing/2014/main" id="{F261B807-0D7D-9A1F-2119-7184716CC5E4}"/>
              </a:ext>
            </a:extLst>
          </p:cNvPr>
          <p:cNvSpPr/>
          <p:nvPr/>
        </p:nvSpPr>
        <p:spPr>
          <a:xfrm>
            <a:off x="7042842"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Vacancy Control R&amp;S Group</a:t>
            </a:r>
          </a:p>
        </p:txBody>
      </p:sp>
      <p:sp>
        <p:nvSpPr>
          <p:cNvPr id="17" name="Rectangle 16">
            <a:extLst>
              <a:ext uri="{FF2B5EF4-FFF2-40B4-BE49-F238E27FC236}">
                <a16:creationId xmlns:a16="http://schemas.microsoft.com/office/drawing/2014/main" id="{A6E4BF07-9973-E875-1AA2-23BC0E54194B}"/>
              </a:ext>
            </a:extLst>
          </p:cNvPr>
          <p:cNvSpPr/>
          <p:nvPr/>
        </p:nvSpPr>
        <p:spPr>
          <a:xfrm>
            <a:off x="12321940"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Nursing Workforce R&amp;S Group</a:t>
            </a:r>
          </a:p>
        </p:txBody>
      </p:sp>
      <p:sp>
        <p:nvSpPr>
          <p:cNvPr id="19" name="Rectangle 18">
            <a:extLst>
              <a:ext uri="{FF2B5EF4-FFF2-40B4-BE49-F238E27FC236}">
                <a16:creationId xmlns:a16="http://schemas.microsoft.com/office/drawing/2014/main" id="{04BA8B2E-CA16-670D-E009-0B732501120E}"/>
              </a:ext>
            </a:extLst>
          </p:cNvPr>
          <p:cNvSpPr/>
          <p:nvPr/>
        </p:nvSpPr>
        <p:spPr>
          <a:xfrm>
            <a:off x="10210301"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Medical Workforce</a:t>
            </a:r>
          </a:p>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21" name="Rectangle 20">
            <a:extLst>
              <a:ext uri="{FF2B5EF4-FFF2-40B4-BE49-F238E27FC236}">
                <a16:creationId xmlns:a16="http://schemas.microsoft.com/office/drawing/2014/main" id="{01B897AC-B72F-227A-877B-F86A66D1EAEB}"/>
              </a:ext>
            </a:extLst>
          </p:cNvPr>
          <p:cNvSpPr/>
          <p:nvPr/>
        </p:nvSpPr>
        <p:spPr>
          <a:xfrm>
            <a:off x="8098662"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A&amp;C Support Services &amp; AHP R&amp;S Group</a:t>
            </a:r>
          </a:p>
        </p:txBody>
      </p:sp>
      <p:sp>
        <p:nvSpPr>
          <p:cNvPr id="22" name="Rectangle 21">
            <a:extLst>
              <a:ext uri="{FF2B5EF4-FFF2-40B4-BE49-F238E27FC236}">
                <a16:creationId xmlns:a16="http://schemas.microsoft.com/office/drawing/2014/main" id="{8A6B4CE7-5D91-2824-C591-3F06BCAE7169}"/>
              </a:ext>
            </a:extLst>
          </p:cNvPr>
          <p:cNvSpPr/>
          <p:nvPr/>
        </p:nvSpPr>
        <p:spPr>
          <a:xfrm>
            <a:off x="9154481" y="5565839"/>
            <a:ext cx="920183"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Procurement R&amp;S Group</a:t>
            </a:r>
          </a:p>
        </p:txBody>
      </p:sp>
      <p:sp>
        <p:nvSpPr>
          <p:cNvPr id="23" name="Rectangle 22">
            <a:extLst>
              <a:ext uri="{FF2B5EF4-FFF2-40B4-BE49-F238E27FC236}">
                <a16:creationId xmlns:a16="http://schemas.microsoft.com/office/drawing/2014/main" id="{8A001B2F-C3E9-8A7B-37FA-96446D94A41C}"/>
              </a:ext>
            </a:extLst>
          </p:cNvPr>
          <p:cNvSpPr/>
          <p:nvPr/>
        </p:nvSpPr>
        <p:spPr>
          <a:xfrm>
            <a:off x="11266121" y="5565839"/>
            <a:ext cx="996491" cy="8905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dirty="0">
                <a:ln>
                  <a:noFill/>
                </a:ln>
                <a:solidFill>
                  <a:prstClr val="black"/>
                </a:solidFill>
                <a:effectLst/>
                <a:uLnTx/>
                <a:uFillTx/>
                <a:latin typeface="Univers Condensed Light"/>
                <a:ea typeface="+mn-ea"/>
                <a:cs typeface="+mn-cs"/>
              </a:rPr>
              <a:t>Meds Management R&amp;S Group</a:t>
            </a:r>
          </a:p>
        </p:txBody>
      </p:sp>
      <p:cxnSp>
        <p:nvCxnSpPr>
          <p:cNvPr id="28" name="Connector: Elbow 27">
            <a:extLst>
              <a:ext uri="{FF2B5EF4-FFF2-40B4-BE49-F238E27FC236}">
                <a16:creationId xmlns:a16="http://schemas.microsoft.com/office/drawing/2014/main" id="{08CD1EE3-EDAB-FEB5-F681-6DA6BAE759A0}"/>
              </a:ext>
            </a:extLst>
          </p:cNvPr>
          <p:cNvCxnSpPr>
            <a:cxnSpLocks/>
            <a:stCxn id="10" idx="0"/>
          </p:cNvCxnSpPr>
          <p:nvPr/>
        </p:nvCxnSpPr>
        <p:spPr>
          <a:xfrm rot="16200000" flipV="1">
            <a:off x="16788094" y="2188348"/>
            <a:ext cx="740251" cy="300104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Connector: Elbow 88">
            <a:extLst>
              <a:ext uri="{FF2B5EF4-FFF2-40B4-BE49-F238E27FC236}">
                <a16:creationId xmlns:a16="http://schemas.microsoft.com/office/drawing/2014/main" id="{2EBF3440-9454-68A1-154C-A8FDA4C87C4D}"/>
              </a:ext>
            </a:extLst>
          </p:cNvPr>
          <p:cNvCxnSpPr>
            <a:cxnSpLocks/>
            <a:endCxn id="15" idx="2"/>
          </p:cNvCxnSpPr>
          <p:nvPr/>
        </p:nvCxnSpPr>
        <p:spPr>
          <a:xfrm rot="10800000">
            <a:off x="6447114" y="6456339"/>
            <a:ext cx="3167459" cy="41274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or: Elbow 115">
            <a:extLst>
              <a:ext uri="{FF2B5EF4-FFF2-40B4-BE49-F238E27FC236}">
                <a16:creationId xmlns:a16="http://schemas.microsoft.com/office/drawing/2014/main" id="{C7E5D59C-4961-819A-E26F-1213AD1BAB3C}"/>
              </a:ext>
            </a:extLst>
          </p:cNvPr>
          <p:cNvCxnSpPr>
            <a:cxnSpLocks/>
            <a:endCxn id="16" idx="2"/>
          </p:cNvCxnSpPr>
          <p:nvPr/>
        </p:nvCxnSpPr>
        <p:spPr>
          <a:xfrm rot="10800000">
            <a:off x="7502934" y="6456342"/>
            <a:ext cx="2111639" cy="396254"/>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4" name="Connector: Elbow 133">
            <a:extLst>
              <a:ext uri="{FF2B5EF4-FFF2-40B4-BE49-F238E27FC236}">
                <a16:creationId xmlns:a16="http://schemas.microsoft.com/office/drawing/2014/main" id="{42E22CB2-B754-62B2-65BF-62F0AC6F39E2}"/>
              </a:ext>
            </a:extLst>
          </p:cNvPr>
          <p:cNvCxnSpPr>
            <a:cxnSpLocks/>
          </p:cNvCxnSpPr>
          <p:nvPr/>
        </p:nvCxnSpPr>
        <p:spPr>
          <a:xfrm flipV="1">
            <a:off x="9570675" y="6502658"/>
            <a:ext cx="3313414" cy="36329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7" name="Connector: Elbow 156">
            <a:extLst>
              <a:ext uri="{FF2B5EF4-FFF2-40B4-BE49-F238E27FC236}">
                <a16:creationId xmlns:a16="http://schemas.microsoft.com/office/drawing/2014/main" id="{653B0F31-D93B-29C6-E339-61837D85B905}"/>
              </a:ext>
            </a:extLst>
          </p:cNvPr>
          <p:cNvCxnSpPr>
            <a:cxnSpLocks/>
          </p:cNvCxnSpPr>
          <p:nvPr/>
        </p:nvCxnSpPr>
        <p:spPr>
          <a:xfrm rot="16200000" flipH="1" flipV="1">
            <a:off x="11910360" y="1473133"/>
            <a:ext cx="799225" cy="5971340"/>
          </a:xfrm>
          <a:prstGeom prst="bentConnector5">
            <a:avLst>
              <a:gd name="adj1" fmla="val -45460"/>
              <a:gd name="adj2" fmla="val 52252"/>
              <a:gd name="adj3" fmla="val 147168"/>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AB3AB612-56FD-44D3-6B25-96D04E80DC75}"/>
              </a:ext>
            </a:extLst>
          </p:cNvPr>
          <p:cNvCxnSpPr>
            <a:cxnSpLocks/>
            <a:stCxn id="104" idx="0"/>
          </p:cNvCxnSpPr>
          <p:nvPr/>
        </p:nvCxnSpPr>
        <p:spPr>
          <a:xfrm flipH="1" flipV="1">
            <a:off x="14261983" y="3701130"/>
            <a:ext cx="3" cy="35806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or: Elbow 173">
            <a:extLst>
              <a:ext uri="{FF2B5EF4-FFF2-40B4-BE49-F238E27FC236}">
                <a16:creationId xmlns:a16="http://schemas.microsoft.com/office/drawing/2014/main" id="{B2376941-2997-C957-0CDE-1E58F8AFAF5E}"/>
              </a:ext>
            </a:extLst>
          </p:cNvPr>
          <p:cNvCxnSpPr>
            <a:cxnSpLocks/>
            <a:stCxn id="17" idx="0"/>
            <a:endCxn id="41" idx="2"/>
          </p:cNvCxnSpPr>
          <p:nvPr/>
        </p:nvCxnSpPr>
        <p:spPr>
          <a:xfrm rot="16200000" flipV="1">
            <a:off x="10733735" y="3517541"/>
            <a:ext cx="655634" cy="3440961"/>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1" name="Connector: Elbow 180">
            <a:extLst>
              <a:ext uri="{FF2B5EF4-FFF2-40B4-BE49-F238E27FC236}">
                <a16:creationId xmlns:a16="http://schemas.microsoft.com/office/drawing/2014/main" id="{5B152077-B05E-29BB-5130-9A839CBF8A29}"/>
              </a:ext>
            </a:extLst>
          </p:cNvPr>
          <p:cNvCxnSpPr>
            <a:cxnSpLocks/>
            <a:stCxn id="23" idx="0"/>
            <a:endCxn id="41" idx="2"/>
          </p:cNvCxnSpPr>
          <p:nvPr/>
        </p:nvCxnSpPr>
        <p:spPr>
          <a:xfrm rot="16200000" flipV="1">
            <a:off x="10224902" y="4026374"/>
            <a:ext cx="655634" cy="242329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8" name="Connector: Elbow 187">
            <a:extLst>
              <a:ext uri="{FF2B5EF4-FFF2-40B4-BE49-F238E27FC236}">
                <a16:creationId xmlns:a16="http://schemas.microsoft.com/office/drawing/2014/main" id="{87C6A2A3-8486-F55F-8B75-17466CBE4224}"/>
              </a:ext>
            </a:extLst>
          </p:cNvPr>
          <p:cNvCxnSpPr>
            <a:cxnSpLocks/>
            <a:stCxn id="19" idx="0"/>
            <a:endCxn id="41" idx="2"/>
          </p:cNvCxnSpPr>
          <p:nvPr/>
        </p:nvCxnSpPr>
        <p:spPr>
          <a:xfrm rot="16200000" flipV="1">
            <a:off x="9677915" y="4573361"/>
            <a:ext cx="655634" cy="132932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3" name="Connector: Elbow 192">
            <a:extLst>
              <a:ext uri="{FF2B5EF4-FFF2-40B4-BE49-F238E27FC236}">
                <a16:creationId xmlns:a16="http://schemas.microsoft.com/office/drawing/2014/main" id="{E4D48CB0-734C-882F-65D4-B0DEBD11E203}"/>
              </a:ext>
            </a:extLst>
          </p:cNvPr>
          <p:cNvCxnSpPr>
            <a:cxnSpLocks/>
            <a:stCxn id="22" idx="0"/>
            <a:endCxn id="41" idx="2"/>
          </p:cNvCxnSpPr>
          <p:nvPr/>
        </p:nvCxnSpPr>
        <p:spPr>
          <a:xfrm rot="16200000" flipV="1">
            <a:off x="9150005" y="5101271"/>
            <a:ext cx="655634" cy="27350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6" name="Connector: Elbow 205">
            <a:extLst>
              <a:ext uri="{FF2B5EF4-FFF2-40B4-BE49-F238E27FC236}">
                <a16:creationId xmlns:a16="http://schemas.microsoft.com/office/drawing/2014/main" id="{4441491E-D4B8-72D6-A67B-B798C68141A5}"/>
              </a:ext>
            </a:extLst>
          </p:cNvPr>
          <p:cNvCxnSpPr>
            <a:cxnSpLocks/>
            <a:stCxn id="16" idx="0"/>
            <a:endCxn id="41" idx="2"/>
          </p:cNvCxnSpPr>
          <p:nvPr/>
        </p:nvCxnSpPr>
        <p:spPr>
          <a:xfrm rot="5400000" flipH="1" flipV="1">
            <a:off x="8094185" y="4318954"/>
            <a:ext cx="655634" cy="1838137"/>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4" name="Connector: Elbow 213">
            <a:extLst>
              <a:ext uri="{FF2B5EF4-FFF2-40B4-BE49-F238E27FC236}">
                <a16:creationId xmlns:a16="http://schemas.microsoft.com/office/drawing/2014/main" id="{C4F01563-3836-BCE7-89F2-10F6150AC5AC}"/>
              </a:ext>
            </a:extLst>
          </p:cNvPr>
          <p:cNvCxnSpPr>
            <a:cxnSpLocks/>
            <a:stCxn id="15" idx="0"/>
            <a:endCxn id="41" idx="2"/>
          </p:cNvCxnSpPr>
          <p:nvPr/>
        </p:nvCxnSpPr>
        <p:spPr>
          <a:xfrm rot="5400000" flipH="1" flipV="1">
            <a:off x="7566275" y="3791044"/>
            <a:ext cx="655634" cy="2893957"/>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23">
            <a:extLst>
              <a:ext uri="{FF2B5EF4-FFF2-40B4-BE49-F238E27FC236}">
                <a16:creationId xmlns:a16="http://schemas.microsoft.com/office/drawing/2014/main" id="{62345447-A869-2667-2815-C1663D68D9BD}"/>
              </a:ext>
            </a:extLst>
          </p:cNvPr>
          <p:cNvCxnSpPr>
            <a:cxnSpLocks/>
            <a:stCxn id="26" idx="3"/>
            <a:endCxn id="104" idx="2"/>
          </p:cNvCxnSpPr>
          <p:nvPr/>
        </p:nvCxnSpPr>
        <p:spPr>
          <a:xfrm flipV="1">
            <a:off x="5848920" y="4949691"/>
            <a:ext cx="8413066" cy="459664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nector: Elbow 28">
            <a:extLst>
              <a:ext uri="{FF2B5EF4-FFF2-40B4-BE49-F238E27FC236}">
                <a16:creationId xmlns:a16="http://schemas.microsoft.com/office/drawing/2014/main" id="{FA56D61C-283C-9F97-6E68-FF55CF3AB1DB}"/>
              </a:ext>
            </a:extLst>
          </p:cNvPr>
          <p:cNvCxnSpPr>
            <a:cxnSpLocks/>
            <a:stCxn id="26" idx="3"/>
            <a:endCxn id="118" idx="2"/>
          </p:cNvCxnSpPr>
          <p:nvPr/>
        </p:nvCxnSpPr>
        <p:spPr>
          <a:xfrm flipV="1">
            <a:off x="5848920" y="4949691"/>
            <a:ext cx="7357246" cy="459664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A3692A02-131E-0B43-DC1D-0E799A7767E2}"/>
              </a:ext>
            </a:extLst>
          </p:cNvPr>
          <p:cNvCxnSpPr>
            <a:cxnSpLocks/>
            <a:stCxn id="26" idx="3"/>
            <a:endCxn id="102" idx="2"/>
          </p:cNvCxnSpPr>
          <p:nvPr/>
        </p:nvCxnSpPr>
        <p:spPr>
          <a:xfrm flipV="1">
            <a:off x="5848920" y="4949493"/>
            <a:ext cx="10677052" cy="459684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0" name="Rectangle 139">
            <a:extLst>
              <a:ext uri="{FF2B5EF4-FFF2-40B4-BE49-F238E27FC236}">
                <a16:creationId xmlns:a16="http://schemas.microsoft.com/office/drawing/2014/main" id="{0D94BC5B-F895-BBE3-F49A-57667317B6E6}"/>
              </a:ext>
            </a:extLst>
          </p:cNvPr>
          <p:cNvSpPr/>
          <p:nvPr/>
        </p:nvSpPr>
        <p:spPr>
          <a:xfrm>
            <a:off x="12509022" y="3980306"/>
            <a:ext cx="6780682" cy="1009233"/>
          </a:xfrm>
          <a:prstGeom prst="rect">
            <a:avLst/>
          </a:prstGeom>
          <a:solidFill>
            <a:srgbClr val="FFC000">
              <a:alpha val="25882"/>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1361"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38" name="Connector: Elbow 37">
            <a:extLst>
              <a:ext uri="{FF2B5EF4-FFF2-40B4-BE49-F238E27FC236}">
                <a16:creationId xmlns:a16="http://schemas.microsoft.com/office/drawing/2014/main" id="{C2DC850E-F361-86ED-CD9F-FD1BE3A4AA7F}"/>
              </a:ext>
            </a:extLst>
          </p:cNvPr>
          <p:cNvCxnSpPr>
            <a:cxnSpLocks/>
            <a:stCxn id="26" idx="3"/>
            <a:endCxn id="153" idx="2"/>
          </p:cNvCxnSpPr>
          <p:nvPr/>
        </p:nvCxnSpPr>
        <p:spPr>
          <a:xfrm flipV="1">
            <a:off x="5848920" y="4949493"/>
            <a:ext cx="11743435" cy="459684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Connector: Elbow 44">
            <a:extLst>
              <a:ext uri="{FF2B5EF4-FFF2-40B4-BE49-F238E27FC236}">
                <a16:creationId xmlns:a16="http://schemas.microsoft.com/office/drawing/2014/main" id="{1E24D111-F064-B47C-434C-4E93DD4C5199}"/>
              </a:ext>
            </a:extLst>
          </p:cNvPr>
          <p:cNvCxnSpPr>
            <a:cxnSpLocks/>
          </p:cNvCxnSpPr>
          <p:nvPr/>
        </p:nvCxnSpPr>
        <p:spPr>
          <a:xfrm flipV="1">
            <a:off x="5817434" y="4932597"/>
            <a:ext cx="12804422" cy="459684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onnector: Elbow 96">
            <a:extLst>
              <a:ext uri="{FF2B5EF4-FFF2-40B4-BE49-F238E27FC236}">
                <a16:creationId xmlns:a16="http://schemas.microsoft.com/office/drawing/2014/main" id="{9B90817E-4C2B-9925-26C5-445D5F682CF1}"/>
              </a:ext>
            </a:extLst>
          </p:cNvPr>
          <p:cNvCxnSpPr>
            <a:cxnSpLocks/>
            <a:endCxn id="21" idx="2"/>
          </p:cNvCxnSpPr>
          <p:nvPr/>
        </p:nvCxnSpPr>
        <p:spPr>
          <a:xfrm rot="10800000">
            <a:off x="8558753" y="6456342"/>
            <a:ext cx="1055820" cy="394747"/>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Connector: Elbow 106">
            <a:extLst>
              <a:ext uri="{FF2B5EF4-FFF2-40B4-BE49-F238E27FC236}">
                <a16:creationId xmlns:a16="http://schemas.microsoft.com/office/drawing/2014/main" id="{4DA5E581-61A7-57CB-8004-3257215DD5B4}"/>
              </a:ext>
            </a:extLst>
          </p:cNvPr>
          <p:cNvCxnSpPr>
            <a:cxnSpLocks/>
            <a:endCxn id="19" idx="2"/>
          </p:cNvCxnSpPr>
          <p:nvPr/>
        </p:nvCxnSpPr>
        <p:spPr>
          <a:xfrm flipV="1">
            <a:off x="9614573" y="6456340"/>
            <a:ext cx="1055820" cy="40914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7" name="Connector: Elbow 116">
            <a:extLst>
              <a:ext uri="{FF2B5EF4-FFF2-40B4-BE49-F238E27FC236}">
                <a16:creationId xmlns:a16="http://schemas.microsoft.com/office/drawing/2014/main" id="{4B98F0A3-22BB-7A40-A32B-02A2367AD695}"/>
              </a:ext>
            </a:extLst>
          </p:cNvPr>
          <p:cNvCxnSpPr>
            <a:cxnSpLocks/>
            <a:endCxn id="23" idx="2"/>
          </p:cNvCxnSpPr>
          <p:nvPr/>
        </p:nvCxnSpPr>
        <p:spPr>
          <a:xfrm flipV="1">
            <a:off x="9614573" y="6456339"/>
            <a:ext cx="2149794" cy="430963"/>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4" name="Connector: Elbow 123">
            <a:extLst>
              <a:ext uri="{FF2B5EF4-FFF2-40B4-BE49-F238E27FC236}">
                <a16:creationId xmlns:a16="http://schemas.microsoft.com/office/drawing/2014/main" id="{E277AE0B-4A3B-BA44-5EAF-24AB8EEF1858}"/>
              </a:ext>
            </a:extLst>
          </p:cNvPr>
          <p:cNvCxnSpPr>
            <a:cxnSpLocks/>
            <a:stCxn id="21" idx="0"/>
            <a:endCxn id="41" idx="2"/>
          </p:cNvCxnSpPr>
          <p:nvPr/>
        </p:nvCxnSpPr>
        <p:spPr>
          <a:xfrm rot="5400000" flipH="1" flipV="1">
            <a:off x="8622095" y="4846864"/>
            <a:ext cx="655634" cy="782317"/>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5" name="Connector: Elbow 134">
            <a:extLst>
              <a:ext uri="{FF2B5EF4-FFF2-40B4-BE49-F238E27FC236}">
                <a16:creationId xmlns:a16="http://schemas.microsoft.com/office/drawing/2014/main" id="{7AB97ECC-99A8-E919-2357-3810C6BDE215}"/>
              </a:ext>
            </a:extLst>
          </p:cNvPr>
          <p:cNvCxnSpPr>
            <a:cxnSpLocks/>
            <a:stCxn id="41" idx="0"/>
          </p:cNvCxnSpPr>
          <p:nvPr/>
        </p:nvCxnSpPr>
        <p:spPr>
          <a:xfrm rot="5400000" flipH="1" flipV="1">
            <a:off x="8945345" y="3793597"/>
            <a:ext cx="791455" cy="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5" name="Rectangle 74">
            <a:extLst>
              <a:ext uri="{FF2B5EF4-FFF2-40B4-BE49-F238E27FC236}">
                <a16:creationId xmlns:a16="http://schemas.microsoft.com/office/drawing/2014/main" id="{6BDFF009-EBC6-F6C4-9834-5D5039CD4CDD}"/>
              </a:ext>
            </a:extLst>
          </p:cNvPr>
          <p:cNvSpPr/>
          <p:nvPr/>
        </p:nvSpPr>
        <p:spPr>
          <a:xfrm>
            <a:off x="3454605" y="3563880"/>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6" name="Rectangle 75">
            <a:extLst>
              <a:ext uri="{FF2B5EF4-FFF2-40B4-BE49-F238E27FC236}">
                <a16:creationId xmlns:a16="http://schemas.microsoft.com/office/drawing/2014/main" id="{2ACF0F3E-246C-079D-1E3F-49580FAA939E}"/>
              </a:ext>
            </a:extLst>
          </p:cNvPr>
          <p:cNvSpPr/>
          <p:nvPr/>
        </p:nvSpPr>
        <p:spPr>
          <a:xfrm>
            <a:off x="2924927" y="3563880"/>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7" name="Rectangle 76">
            <a:extLst>
              <a:ext uri="{FF2B5EF4-FFF2-40B4-BE49-F238E27FC236}">
                <a16:creationId xmlns:a16="http://schemas.microsoft.com/office/drawing/2014/main" id="{D97DB70E-D410-847D-10FA-4E28EBBADA52}"/>
              </a:ext>
            </a:extLst>
          </p:cNvPr>
          <p:cNvSpPr/>
          <p:nvPr/>
        </p:nvSpPr>
        <p:spPr>
          <a:xfrm>
            <a:off x="3984283" y="3563880"/>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78" name="Connector: Elbow 77">
            <a:extLst>
              <a:ext uri="{FF2B5EF4-FFF2-40B4-BE49-F238E27FC236}">
                <a16:creationId xmlns:a16="http://schemas.microsoft.com/office/drawing/2014/main" id="{09E7A52E-0553-13B8-C1DE-F608D1065519}"/>
              </a:ext>
            </a:extLst>
          </p:cNvPr>
          <p:cNvCxnSpPr>
            <a:cxnSpLocks/>
            <a:stCxn id="35" idx="0"/>
          </p:cNvCxnSpPr>
          <p:nvPr/>
        </p:nvCxnSpPr>
        <p:spPr>
          <a:xfrm rot="16200000" flipV="1">
            <a:off x="3704889" y="3954217"/>
            <a:ext cx="202264" cy="28675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92" name="Rectangle 91">
            <a:extLst>
              <a:ext uri="{FF2B5EF4-FFF2-40B4-BE49-F238E27FC236}">
                <a16:creationId xmlns:a16="http://schemas.microsoft.com/office/drawing/2014/main" id="{A9859222-E82D-309E-FDBF-F7451F8499FE}"/>
              </a:ext>
            </a:extLst>
          </p:cNvPr>
          <p:cNvSpPr/>
          <p:nvPr/>
        </p:nvSpPr>
        <p:spPr>
          <a:xfrm>
            <a:off x="1544652" y="2727336"/>
            <a:ext cx="18164157" cy="360196"/>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t"/>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354" b="0" i="0" u="none" strike="noStrike" kern="1200" cap="none" spc="0" normalizeH="0" baseline="0" noProof="0" dirty="0">
                <a:ln>
                  <a:noFill/>
                </a:ln>
                <a:solidFill>
                  <a:prstClr val="white"/>
                </a:solidFill>
                <a:effectLst/>
                <a:uLnTx/>
                <a:uFillTx/>
                <a:latin typeface="Univers Condensed Light"/>
                <a:ea typeface="+mn-ea"/>
                <a:cs typeface="+mn-cs"/>
              </a:rPr>
              <a:t>Quarterly Integrated Performance &amp; Planning Review</a:t>
            </a:r>
          </a:p>
        </p:txBody>
      </p:sp>
      <p:sp>
        <p:nvSpPr>
          <p:cNvPr id="93" name="Rectangle 92">
            <a:extLst>
              <a:ext uri="{FF2B5EF4-FFF2-40B4-BE49-F238E27FC236}">
                <a16:creationId xmlns:a16="http://schemas.microsoft.com/office/drawing/2014/main" id="{F6F5EC27-8BB2-A814-25E6-FF2BB2DF846D}"/>
              </a:ext>
            </a:extLst>
          </p:cNvPr>
          <p:cNvSpPr/>
          <p:nvPr/>
        </p:nvSpPr>
        <p:spPr>
          <a:xfrm>
            <a:off x="7109476"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Performance &amp; Finance Committee</a:t>
            </a:r>
          </a:p>
        </p:txBody>
      </p:sp>
      <p:sp>
        <p:nvSpPr>
          <p:cNvPr id="94" name="Rectangle 93">
            <a:extLst>
              <a:ext uri="{FF2B5EF4-FFF2-40B4-BE49-F238E27FC236}">
                <a16:creationId xmlns:a16="http://schemas.microsoft.com/office/drawing/2014/main" id="{0E534073-AEF3-B7D6-FE5F-AA170BF6426D}"/>
              </a:ext>
            </a:extLst>
          </p:cNvPr>
          <p:cNvSpPr/>
          <p:nvPr/>
        </p:nvSpPr>
        <p:spPr>
          <a:xfrm>
            <a:off x="5182792" y="1107647"/>
            <a:ext cx="1424800" cy="743613"/>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lvl="0" algn="ctr" defTabSz="538560">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Digital, Data, Research </a:t>
            </a:r>
            <a:r>
              <a:rPr lang="en-GB" sz="1200" dirty="0">
                <a:solidFill>
                  <a:prstClr val="white"/>
                </a:solidFill>
                <a:latin typeface="Arial" panose="020B0604020202020204" pitchFamily="34" charset="0"/>
                <a:cs typeface="Arial" panose="020B0604020202020204" pitchFamily="34" charset="0"/>
              </a:rPr>
              <a:t>&amp; Innovation</a:t>
            </a: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Committee</a:t>
            </a:r>
          </a:p>
        </p:txBody>
      </p:sp>
      <p:sp>
        <p:nvSpPr>
          <p:cNvPr id="96" name="Rectangle 95">
            <a:extLst>
              <a:ext uri="{FF2B5EF4-FFF2-40B4-BE49-F238E27FC236}">
                <a16:creationId xmlns:a16="http://schemas.microsoft.com/office/drawing/2014/main" id="{7FE17DB7-AD78-8470-69AE-41F2637C2849}"/>
              </a:ext>
            </a:extLst>
          </p:cNvPr>
          <p:cNvSpPr/>
          <p:nvPr/>
        </p:nvSpPr>
        <p:spPr>
          <a:xfrm>
            <a:off x="1538173"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Remuneration &amp; Terms of Service Committee</a:t>
            </a:r>
          </a:p>
        </p:txBody>
      </p:sp>
      <p:sp>
        <p:nvSpPr>
          <p:cNvPr id="98" name="Rectangle 97">
            <a:extLst>
              <a:ext uri="{FF2B5EF4-FFF2-40B4-BE49-F238E27FC236}">
                <a16:creationId xmlns:a16="http://schemas.microsoft.com/office/drawing/2014/main" id="{48CBD9AB-31F9-1662-083E-07EBD2A1596C}"/>
              </a:ext>
            </a:extLst>
          </p:cNvPr>
          <p:cNvSpPr/>
          <p:nvPr/>
        </p:nvSpPr>
        <p:spPr>
          <a:xfrm>
            <a:off x="3381140"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Mental Health Legislation Committee</a:t>
            </a:r>
          </a:p>
        </p:txBody>
      </p:sp>
      <p:sp>
        <p:nvSpPr>
          <p:cNvPr id="105" name="Rectangle 104">
            <a:extLst>
              <a:ext uri="{FF2B5EF4-FFF2-40B4-BE49-F238E27FC236}">
                <a16:creationId xmlns:a16="http://schemas.microsoft.com/office/drawing/2014/main" id="{818BC6A6-6A30-24B7-AADA-1CBB5CED1D83}"/>
              </a:ext>
            </a:extLst>
          </p:cNvPr>
          <p:cNvSpPr/>
          <p:nvPr/>
        </p:nvSpPr>
        <p:spPr>
          <a:xfrm>
            <a:off x="8973644"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Audit Committee</a:t>
            </a:r>
          </a:p>
        </p:txBody>
      </p:sp>
      <p:sp>
        <p:nvSpPr>
          <p:cNvPr id="108" name="Rectangle 107">
            <a:extLst>
              <a:ext uri="{FF2B5EF4-FFF2-40B4-BE49-F238E27FC236}">
                <a16:creationId xmlns:a16="http://schemas.microsoft.com/office/drawing/2014/main" id="{3AAF4FDB-135F-9843-A3BC-FDD6F940AF41}"/>
              </a:ext>
            </a:extLst>
          </p:cNvPr>
          <p:cNvSpPr/>
          <p:nvPr/>
        </p:nvSpPr>
        <p:spPr>
          <a:xfrm>
            <a:off x="14566147"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Population Health Committee</a:t>
            </a:r>
          </a:p>
        </p:txBody>
      </p:sp>
      <p:sp>
        <p:nvSpPr>
          <p:cNvPr id="109" name="Rectangle 108">
            <a:extLst>
              <a:ext uri="{FF2B5EF4-FFF2-40B4-BE49-F238E27FC236}">
                <a16:creationId xmlns:a16="http://schemas.microsoft.com/office/drawing/2014/main" id="{C6D5EE20-82BE-7D59-8CE4-1CCA014EC588}"/>
              </a:ext>
            </a:extLst>
          </p:cNvPr>
          <p:cNvSpPr/>
          <p:nvPr/>
        </p:nvSpPr>
        <p:spPr>
          <a:xfrm>
            <a:off x="16430315"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Charitable Funds Committee</a:t>
            </a:r>
          </a:p>
        </p:txBody>
      </p:sp>
      <p:sp>
        <p:nvSpPr>
          <p:cNvPr id="114" name="Rectangle 113">
            <a:extLst>
              <a:ext uri="{FF2B5EF4-FFF2-40B4-BE49-F238E27FC236}">
                <a16:creationId xmlns:a16="http://schemas.microsoft.com/office/drawing/2014/main" id="{1C62E279-74E4-C3C7-7B1F-3D846DBEF0A6}"/>
              </a:ext>
            </a:extLst>
          </p:cNvPr>
          <p:cNvSpPr/>
          <p:nvPr/>
        </p:nvSpPr>
        <p:spPr>
          <a:xfrm>
            <a:off x="18294479"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Regional Joint Committee</a:t>
            </a:r>
          </a:p>
        </p:txBody>
      </p:sp>
      <p:sp>
        <p:nvSpPr>
          <p:cNvPr id="115" name="Rectangle 114">
            <a:extLst>
              <a:ext uri="{FF2B5EF4-FFF2-40B4-BE49-F238E27FC236}">
                <a16:creationId xmlns:a16="http://schemas.microsoft.com/office/drawing/2014/main" id="{6CF255EE-C679-6ABF-B41A-5EED8FD24BCF}"/>
              </a:ext>
            </a:extLst>
          </p:cNvPr>
          <p:cNvSpPr/>
          <p:nvPr/>
        </p:nvSpPr>
        <p:spPr>
          <a:xfrm>
            <a:off x="10837812"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Quality &amp; Safety Committee</a:t>
            </a:r>
          </a:p>
        </p:txBody>
      </p:sp>
      <p:sp>
        <p:nvSpPr>
          <p:cNvPr id="119" name="Rectangle 118">
            <a:extLst>
              <a:ext uri="{FF2B5EF4-FFF2-40B4-BE49-F238E27FC236}">
                <a16:creationId xmlns:a16="http://schemas.microsoft.com/office/drawing/2014/main" id="{B7CA0F02-ACC6-D283-473B-43B86196B990}"/>
              </a:ext>
            </a:extLst>
          </p:cNvPr>
          <p:cNvSpPr/>
          <p:nvPr/>
        </p:nvSpPr>
        <p:spPr>
          <a:xfrm>
            <a:off x="12701979" y="1112182"/>
            <a:ext cx="1424800" cy="68206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13094" tIns="56547" rIns="113094" bIns="56547"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Workforce &amp; OD Committee</a:t>
            </a:r>
          </a:p>
        </p:txBody>
      </p:sp>
      <p:cxnSp>
        <p:nvCxnSpPr>
          <p:cNvPr id="122" name="Straight Arrow Connector 121">
            <a:extLst>
              <a:ext uri="{FF2B5EF4-FFF2-40B4-BE49-F238E27FC236}">
                <a16:creationId xmlns:a16="http://schemas.microsoft.com/office/drawing/2014/main" id="{B8B1696F-4F02-18CC-46EB-62B8E7821410}"/>
              </a:ext>
            </a:extLst>
          </p:cNvPr>
          <p:cNvCxnSpPr/>
          <p:nvPr/>
        </p:nvCxnSpPr>
        <p:spPr>
          <a:xfrm>
            <a:off x="1082282" y="10683062"/>
            <a:ext cx="114664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3" name="TextBox 122">
            <a:extLst>
              <a:ext uri="{FF2B5EF4-FFF2-40B4-BE49-F238E27FC236}">
                <a16:creationId xmlns:a16="http://schemas.microsoft.com/office/drawing/2014/main" id="{D4BBAB67-045C-7CA1-77E1-76857C5C5E07}"/>
              </a:ext>
            </a:extLst>
          </p:cNvPr>
          <p:cNvSpPr txBox="1"/>
          <p:nvPr/>
        </p:nvSpPr>
        <p:spPr>
          <a:xfrm>
            <a:off x="2228925" y="10480044"/>
            <a:ext cx="7862770" cy="346120"/>
          </a:xfrm>
          <a:prstGeom prst="rect">
            <a:avLst/>
          </a:prstGeom>
          <a:noFill/>
        </p:spPr>
        <p:txBody>
          <a:bodyPr wrap="squar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Aptos" panose="02110004020202020204"/>
                <a:ea typeface="+mn-ea"/>
                <a:cs typeface="+mn-cs"/>
              </a:rPr>
              <a:t>Direct Accountability and Performance management route for indicated areas</a:t>
            </a:r>
          </a:p>
        </p:txBody>
      </p:sp>
      <p:cxnSp>
        <p:nvCxnSpPr>
          <p:cNvPr id="125" name="Straight Arrow Connector 124">
            <a:extLst>
              <a:ext uri="{FF2B5EF4-FFF2-40B4-BE49-F238E27FC236}">
                <a16:creationId xmlns:a16="http://schemas.microsoft.com/office/drawing/2014/main" id="{76920543-4315-C952-D162-80BD7EA1BBF3}"/>
              </a:ext>
            </a:extLst>
          </p:cNvPr>
          <p:cNvCxnSpPr>
            <a:cxnSpLocks/>
          </p:cNvCxnSpPr>
          <p:nvPr/>
        </p:nvCxnSpPr>
        <p:spPr>
          <a:xfrm>
            <a:off x="1082282" y="10903176"/>
            <a:ext cx="1146642" cy="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27" name="TextBox 126">
            <a:extLst>
              <a:ext uri="{FF2B5EF4-FFF2-40B4-BE49-F238E27FC236}">
                <a16:creationId xmlns:a16="http://schemas.microsoft.com/office/drawing/2014/main" id="{AF0C1D6A-D43B-9A33-A39C-E0877B6B1BC4}"/>
              </a:ext>
            </a:extLst>
          </p:cNvPr>
          <p:cNvSpPr txBox="1"/>
          <p:nvPr/>
        </p:nvSpPr>
        <p:spPr>
          <a:xfrm>
            <a:off x="2211894" y="10720572"/>
            <a:ext cx="7862770" cy="346120"/>
          </a:xfrm>
          <a:prstGeom prst="rect">
            <a:avLst/>
          </a:prstGeom>
          <a:noFill/>
        </p:spPr>
        <p:txBody>
          <a:bodyPr wrap="squar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Aptos" panose="02110004020202020204"/>
                <a:ea typeface="+mn-ea"/>
                <a:cs typeface="+mn-cs"/>
              </a:rPr>
              <a:t>Reporting Arrangements for oversight</a:t>
            </a:r>
          </a:p>
        </p:txBody>
      </p:sp>
      <p:sp>
        <p:nvSpPr>
          <p:cNvPr id="2" name="Rectangle 1">
            <a:extLst>
              <a:ext uri="{FF2B5EF4-FFF2-40B4-BE49-F238E27FC236}">
                <a16:creationId xmlns:a16="http://schemas.microsoft.com/office/drawing/2014/main" id="{20AB3F72-9FF1-9F76-A195-ECD61D8E605C}"/>
              </a:ext>
            </a:extLst>
          </p:cNvPr>
          <p:cNvSpPr/>
          <p:nvPr/>
        </p:nvSpPr>
        <p:spPr>
          <a:xfrm>
            <a:off x="5954143" y="4477927"/>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523347B6-AA29-48A7-E310-02AF300DCE42}"/>
              </a:ext>
            </a:extLst>
          </p:cNvPr>
          <p:cNvSpPr/>
          <p:nvPr/>
        </p:nvSpPr>
        <p:spPr>
          <a:xfrm>
            <a:off x="5410352" y="3561584"/>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5" name="Rectangle 24">
            <a:extLst>
              <a:ext uri="{FF2B5EF4-FFF2-40B4-BE49-F238E27FC236}">
                <a16:creationId xmlns:a16="http://schemas.microsoft.com/office/drawing/2014/main" id="{68F1EB1A-FACE-3E0E-0506-06B6FD09AEEA}"/>
              </a:ext>
            </a:extLst>
          </p:cNvPr>
          <p:cNvSpPr/>
          <p:nvPr/>
        </p:nvSpPr>
        <p:spPr>
          <a:xfrm>
            <a:off x="14132667" y="2755003"/>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7" name="Rectangle 26">
            <a:extLst>
              <a:ext uri="{FF2B5EF4-FFF2-40B4-BE49-F238E27FC236}">
                <a16:creationId xmlns:a16="http://schemas.microsoft.com/office/drawing/2014/main" id="{A12C562C-5B27-BF27-E996-355BBA8D3455}"/>
              </a:ext>
            </a:extLst>
          </p:cNvPr>
          <p:cNvSpPr/>
          <p:nvPr/>
        </p:nvSpPr>
        <p:spPr>
          <a:xfrm>
            <a:off x="14570231" y="2755329"/>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0" name="Rectangle 29">
            <a:extLst>
              <a:ext uri="{FF2B5EF4-FFF2-40B4-BE49-F238E27FC236}">
                <a16:creationId xmlns:a16="http://schemas.microsoft.com/office/drawing/2014/main" id="{D37A23CF-09FD-1655-714D-550B3DEBE686}"/>
              </a:ext>
            </a:extLst>
          </p:cNvPr>
          <p:cNvSpPr/>
          <p:nvPr/>
        </p:nvSpPr>
        <p:spPr>
          <a:xfrm>
            <a:off x="13106963" y="2755393"/>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1" name="Rectangle 30">
            <a:extLst>
              <a:ext uri="{FF2B5EF4-FFF2-40B4-BE49-F238E27FC236}">
                <a16:creationId xmlns:a16="http://schemas.microsoft.com/office/drawing/2014/main" id="{7F2EB366-D883-56A5-6EFE-E85C7AEC47A6}"/>
              </a:ext>
            </a:extLst>
          </p:cNvPr>
          <p:cNvSpPr/>
          <p:nvPr/>
        </p:nvSpPr>
        <p:spPr>
          <a:xfrm>
            <a:off x="12577285" y="2755393"/>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3" name="Rectangle 32">
            <a:extLst>
              <a:ext uri="{FF2B5EF4-FFF2-40B4-BE49-F238E27FC236}">
                <a16:creationId xmlns:a16="http://schemas.microsoft.com/office/drawing/2014/main" id="{865774A8-AE79-F995-7A1E-4AD023B042A6}"/>
              </a:ext>
            </a:extLst>
          </p:cNvPr>
          <p:cNvSpPr/>
          <p:nvPr/>
        </p:nvSpPr>
        <p:spPr>
          <a:xfrm>
            <a:off x="13636641" y="2755393"/>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4" name="Rectangle 33">
            <a:extLst>
              <a:ext uri="{FF2B5EF4-FFF2-40B4-BE49-F238E27FC236}">
                <a16:creationId xmlns:a16="http://schemas.microsoft.com/office/drawing/2014/main" id="{69ABB0D5-51FC-BAAF-C630-73E177DA412D}"/>
              </a:ext>
            </a:extLst>
          </p:cNvPr>
          <p:cNvSpPr/>
          <p:nvPr/>
        </p:nvSpPr>
        <p:spPr>
          <a:xfrm>
            <a:off x="14991739" y="2755329"/>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0" name="Rectangle 39">
            <a:extLst>
              <a:ext uri="{FF2B5EF4-FFF2-40B4-BE49-F238E27FC236}">
                <a16:creationId xmlns:a16="http://schemas.microsoft.com/office/drawing/2014/main" id="{D7A7317D-3A1E-21DF-D357-28D1A3E48277}"/>
              </a:ext>
            </a:extLst>
          </p:cNvPr>
          <p:cNvSpPr/>
          <p:nvPr/>
        </p:nvSpPr>
        <p:spPr>
          <a:xfrm>
            <a:off x="10874747" y="2337221"/>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2" name="Rectangle 41">
            <a:extLst>
              <a:ext uri="{FF2B5EF4-FFF2-40B4-BE49-F238E27FC236}">
                <a16:creationId xmlns:a16="http://schemas.microsoft.com/office/drawing/2014/main" id="{01D67491-A6B7-0723-AD38-405A7509AB7F}"/>
              </a:ext>
            </a:extLst>
          </p:cNvPr>
          <p:cNvSpPr/>
          <p:nvPr/>
        </p:nvSpPr>
        <p:spPr>
          <a:xfrm>
            <a:off x="11404428" y="2337221"/>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4" name="Rectangle 43">
            <a:extLst>
              <a:ext uri="{FF2B5EF4-FFF2-40B4-BE49-F238E27FC236}">
                <a16:creationId xmlns:a16="http://schemas.microsoft.com/office/drawing/2014/main" id="{20652C15-75E5-745A-22A1-857285AD143D}"/>
              </a:ext>
            </a:extLst>
          </p:cNvPr>
          <p:cNvSpPr/>
          <p:nvPr/>
        </p:nvSpPr>
        <p:spPr>
          <a:xfrm>
            <a:off x="9849043" y="2337611"/>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6" name="Rectangle 45">
            <a:extLst>
              <a:ext uri="{FF2B5EF4-FFF2-40B4-BE49-F238E27FC236}">
                <a16:creationId xmlns:a16="http://schemas.microsoft.com/office/drawing/2014/main" id="{CA008856-D820-33AF-1ABA-4FDBB67D01EB}"/>
              </a:ext>
            </a:extLst>
          </p:cNvPr>
          <p:cNvSpPr/>
          <p:nvPr/>
        </p:nvSpPr>
        <p:spPr>
          <a:xfrm>
            <a:off x="9319365" y="2337611"/>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7" name="Rectangle 46">
            <a:extLst>
              <a:ext uri="{FF2B5EF4-FFF2-40B4-BE49-F238E27FC236}">
                <a16:creationId xmlns:a16="http://schemas.microsoft.com/office/drawing/2014/main" id="{9103D3F4-E7F0-6332-F053-28FD32E2D139}"/>
              </a:ext>
            </a:extLst>
          </p:cNvPr>
          <p:cNvSpPr/>
          <p:nvPr/>
        </p:nvSpPr>
        <p:spPr>
          <a:xfrm>
            <a:off x="10378721" y="2337611"/>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8" name="Rectangle 47">
            <a:extLst>
              <a:ext uri="{FF2B5EF4-FFF2-40B4-BE49-F238E27FC236}">
                <a16:creationId xmlns:a16="http://schemas.microsoft.com/office/drawing/2014/main" id="{67134C49-1285-D7A4-3A47-DFB9723A9EDE}"/>
              </a:ext>
            </a:extLst>
          </p:cNvPr>
          <p:cNvSpPr/>
          <p:nvPr/>
        </p:nvSpPr>
        <p:spPr>
          <a:xfrm>
            <a:off x="11804790" y="2335315"/>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9" name="Rectangle 48">
            <a:extLst>
              <a:ext uri="{FF2B5EF4-FFF2-40B4-BE49-F238E27FC236}">
                <a16:creationId xmlns:a16="http://schemas.microsoft.com/office/drawing/2014/main" id="{BE419E7A-5ECE-6BE5-810A-CF282ED46214}"/>
              </a:ext>
            </a:extLst>
          </p:cNvPr>
          <p:cNvSpPr/>
          <p:nvPr/>
        </p:nvSpPr>
        <p:spPr>
          <a:xfrm>
            <a:off x="7694327" y="1717248"/>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0" name="Rectangle 49">
            <a:extLst>
              <a:ext uri="{FF2B5EF4-FFF2-40B4-BE49-F238E27FC236}">
                <a16:creationId xmlns:a16="http://schemas.microsoft.com/office/drawing/2014/main" id="{F6D279DF-EA53-002A-DFF1-4A36A28DD6B3}"/>
              </a:ext>
            </a:extLst>
          </p:cNvPr>
          <p:cNvSpPr/>
          <p:nvPr/>
        </p:nvSpPr>
        <p:spPr>
          <a:xfrm>
            <a:off x="7963025" y="1718158"/>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1" name="Rectangle 50">
            <a:extLst>
              <a:ext uri="{FF2B5EF4-FFF2-40B4-BE49-F238E27FC236}">
                <a16:creationId xmlns:a16="http://schemas.microsoft.com/office/drawing/2014/main" id="{627ABF49-D64B-7245-D9E5-F16A2729371A}"/>
              </a:ext>
            </a:extLst>
          </p:cNvPr>
          <p:cNvSpPr/>
          <p:nvPr/>
        </p:nvSpPr>
        <p:spPr>
          <a:xfrm>
            <a:off x="7148613" y="1718187"/>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2" name="Rectangle 51">
            <a:extLst>
              <a:ext uri="{FF2B5EF4-FFF2-40B4-BE49-F238E27FC236}">
                <a16:creationId xmlns:a16="http://schemas.microsoft.com/office/drawing/2014/main" id="{6395FD8D-3459-45FE-8145-70B08D57EC4B}"/>
              </a:ext>
            </a:extLst>
          </p:cNvPr>
          <p:cNvSpPr/>
          <p:nvPr/>
        </p:nvSpPr>
        <p:spPr>
          <a:xfrm>
            <a:off x="6880985" y="1718175"/>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6" name="Rectangle 55">
            <a:extLst>
              <a:ext uri="{FF2B5EF4-FFF2-40B4-BE49-F238E27FC236}">
                <a16:creationId xmlns:a16="http://schemas.microsoft.com/office/drawing/2014/main" id="{C8CD9675-8C51-B872-01F2-3FD70EFBADFF}"/>
              </a:ext>
            </a:extLst>
          </p:cNvPr>
          <p:cNvSpPr/>
          <p:nvPr/>
        </p:nvSpPr>
        <p:spPr>
          <a:xfrm>
            <a:off x="7412257" y="1719891"/>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7" name="Rectangle 56">
            <a:extLst>
              <a:ext uri="{FF2B5EF4-FFF2-40B4-BE49-F238E27FC236}">
                <a16:creationId xmlns:a16="http://schemas.microsoft.com/office/drawing/2014/main" id="{0A45F6B0-75D8-DF95-3D87-4F3E292A5553}"/>
              </a:ext>
            </a:extLst>
          </p:cNvPr>
          <p:cNvSpPr/>
          <p:nvPr/>
        </p:nvSpPr>
        <p:spPr>
          <a:xfrm>
            <a:off x="8226276" y="1716169"/>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8" name="Rectangle 57">
            <a:extLst>
              <a:ext uri="{FF2B5EF4-FFF2-40B4-BE49-F238E27FC236}">
                <a16:creationId xmlns:a16="http://schemas.microsoft.com/office/drawing/2014/main" id="{13BBF85C-04C9-ED50-2BF4-BD9A08D9788A}"/>
              </a:ext>
            </a:extLst>
          </p:cNvPr>
          <p:cNvSpPr/>
          <p:nvPr/>
        </p:nvSpPr>
        <p:spPr>
          <a:xfrm>
            <a:off x="10837808" y="1683162"/>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9" name="Rectangle 58">
            <a:extLst>
              <a:ext uri="{FF2B5EF4-FFF2-40B4-BE49-F238E27FC236}">
                <a16:creationId xmlns:a16="http://schemas.microsoft.com/office/drawing/2014/main" id="{8CA60478-F9A3-9C37-6B00-C2E11B33E5E6}"/>
              </a:ext>
            </a:extLst>
          </p:cNvPr>
          <p:cNvSpPr/>
          <p:nvPr/>
        </p:nvSpPr>
        <p:spPr>
          <a:xfrm>
            <a:off x="5226015" y="1692209"/>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0" name="Rectangle 59">
            <a:extLst>
              <a:ext uri="{FF2B5EF4-FFF2-40B4-BE49-F238E27FC236}">
                <a16:creationId xmlns:a16="http://schemas.microsoft.com/office/drawing/2014/main" id="{25D83DC4-B8E8-54CB-EF69-461B1EC02836}"/>
              </a:ext>
            </a:extLst>
          </p:cNvPr>
          <p:cNvSpPr/>
          <p:nvPr/>
        </p:nvSpPr>
        <p:spPr>
          <a:xfrm>
            <a:off x="14566143" y="1623328"/>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1" name="Rectangle 60">
            <a:extLst>
              <a:ext uri="{FF2B5EF4-FFF2-40B4-BE49-F238E27FC236}">
                <a16:creationId xmlns:a16="http://schemas.microsoft.com/office/drawing/2014/main" id="{FE7D2E7C-B633-E89F-4F64-0F07A37A39FF}"/>
              </a:ext>
            </a:extLst>
          </p:cNvPr>
          <p:cNvSpPr/>
          <p:nvPr/>
        </p:nvSpPr>
        <p:spPr>
          <a:xfrm>
            <a:off x="12701976" y="1667985"/>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3" name="Rectangle 72">
            <a:extLst>
              <a:ext uri="{FF2B5EF4-FFF2-40B4-BE49-F238E27FC236}">
                <a16:creationId xmlns:a16="http://schemas.microsoft.com/office/drawing/2014/main" id="{C1EFAFD8-AF26-457D-088B-0098F2596E52}"/>
              </a:ext>
            </a:extLst>
          </p:cNvPr>
          <p:cNvSpPr/>
          <p:nvPr/>
        </p:nvSpPr>
        <p:spPr>
          <a:xfrm>
            <a:off x="13541401" y="520237"/>
            <a:ext cx="255097" cy="297615"/>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4" name="Rectangle 73">
            <a:extLst>
              <a:ext uri="{FF2B5EF4-FFF2-40B4-BE49-F238E27FC236}">
                <a16:creationId xmlns:a16="http://schemas.microsoft.com/office/drawing/2014/main" id="{B4325DAD-C08C-F576-E24D-FFDDCE965C28}"/>
              </a:ext>
            </a:extLst>
          </p:cNvPr>
          <p:cNvSpPr/>
          <p:nvPr/>
        </p:nvSpPr>
        <p:spPr>
          <a:xfrm>
            <a:off x="13999230" y="520991"/>
            <a:ext cx="255097" cy="297615"/>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9" name="Rectangle 78">
            <a:extLst>
              <a:ext uri="{FF2B5EF4-FFF2-40B4-BE49-F238E27FC236}">
                <a16:creationId xmlns:a16="http://schemas.microsoft.com/office/drawing/2014/main" id="{00D90C17-1971-437D-45A7-33FF0EEA3160}"/>
              </a:ext>
            </a:extLst>
          </p:cNvPr>
          <p:cNvSpPr/>
          <p:nvPr/>
        </p:nvSpPr>
        <p:spPr>
          <a:xfrm>
            <a:off x="12562928" y="523309"/>
            <a:ext cx="255097" cy="297615"/>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0" name="Rectangle 79">
            <a:extLst>
              <a:ext uri="{FF2B5EF4-FFF2-40B4-BE49-F238E27FC236}">
                <a16:creationId xmlns:a16="http://schemas.microsoft.com/office/drawing/2014/main" id="{D4FB7CD4-50B1-543E-CAB0-C8B923541EC0}"/>
              </a:ext>
            </a:extLst>
          </p:cNvPr>
          <p:cNvSpPr/>
          <p:nvPr/>
        </p:nvSpPr>
        <p:spPr>
          <a:xfrm>
            <a:off x="12111797" y="521467"/>
            <a:ext cx="255097" cy="297615"/>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1" name="Rectangle 80">
            <a:extLst>
              <a:ext uri="{FF2B5EF4-FFF2-40B4-BE49-F238E27FC236}">
                <a16:creationId xmlns:a16="http://schemas.microsoft.com/office/drawing/2014/main" id="{4AA0C12D-51CE-D044-2C64-6B93AA1C639B}"/>
              </a:ext>
            </a:extLst>
          </p:cNvPr>
          <p:cNvSpPr/>
          <p:nvPr/>
        </p:nvSpPr>
        <p:spPr>
          <a:xfrm>
            <a:off x="13078617" y="519887"/>
            <a:ext cx="255097" cy="297615"/>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3" name="Rectangle 82">
            <a:extLst>
              <a:ext uri="{FF2B5EF4-FFF2-40B4-BE49-F238E27FC236}">
                <a16:creationId xmlns:a16="http://schemas.microsoft.com/office/drawing/2014/main" id="{D9C3A5B0-2B48-8D6F-8264-0057F48DD357}"/>
              </a:ext>
            </a:extLst>
          </p:cNvPr>
          <p:cNvSpPr/>
          <p:nvPr/>
        </p:nvSpPr>
        <p:spPr>
          <a:xfrm>
            <a:off x="14398674" y="534593"/>
            <a:ext cx="255097" cy="297615"/>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4" name="Rectangle 83">
            <a:extLst>
              <a:ext uri="{FF2B5EF4-FFF2-40B4-BE49-F238E27FC236}">
                <a16:creationId xmlns:a16="http://schemas.microsoft.com/office/drawing/2014/main" id="{7DA2AE7C-2A29-0DC2-C48E-2E4292F508E1}"/>
              </a:ext>
            </a:extLst>
          </p:cNvPr>
          <p:cNvSpPr/>
          <p:nvPr/>
        </p:nvSpPr>
        <p:spPr>
          <a:xfrm>
            <a:off x="14854512" y="524725"/>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5" name="Rectangle 84">
            <a:extLst>
              <a:ext uri="{FF2B5EF4-FFF2-40B4-BE49-F238E27FC236}">
                <a16:creationId xmlns:a16="http://schemas.microsoft.com/office/drawing/2014/main" id="{26D9DFF6-D186-798A-5DD8-44C2DC5ACFAC}"/>
              </a:ext>
            </a:extLst>
          </p:cNvPr>
          <p:cNvSpPr/>
          <p:nvPr/>
        </p:nvSpPr>
        <p:spPr>
          <a:xfrm>
            <a:off x="12204417" y="2349049"/>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6" name="Rectangle 85">
            <a:extLst>
              <a:ext uri="{FF2B5EF4-FFF2-40B4-BE49-F238E27FC236}">
                <a16:creationId xmlns:a16="http://schemas.microsoft.com/office/drawing/2014/main" id="{A9A5EBBB-820F-28AD-BF4C-5F478DDD26ED}"/>
              </a:ext>
            </a:extLst>
          </p:cNvPr>
          <p:cNvSpPr/>
          <p:nvPr/>
        </p:nvSpPr>
        <p:spPr>
          <a:xfrm>
            <a:off x="15446738" y="2752225"/>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7" name="Rectangle 86">
            <a:extLst>
              <a:ext uri="{FF2B5EF4-FFF2-40B4-BE49-F238E27FC236}">
                <a16:creationId xmlns:a16="http://schemas.microsoft.com/office/drawing/2014/main" id="{814228A0-EBDF-8941-58F4-AC6A7DC1D89B}"/>
              </a:ext>
            </a:extLst>
          </p:cNvPr>
          <p:cNvSpPr/>
          <p:nvPr/>
        </p:nvSpPr>
        <p:spPr>
          <a:xfrm>
            <a:off x="8486743" y="1714192"/>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90" name="Rectangle 89">
            <a:extLst>
              <a:ext uri="{FF2B5EF4-FFF2-40B4-BE49-F238E27FC236}">
                <a16:creationId xmlns:a16="http://schemas.microsoft.com/office/drawing/2014/main" id="{A5D24112-4EC4-25CB-5166-A5A578CC3410}"/>
              </a:ext>
            </a:extLst>
          </p:cNvPr>
          <p:cNvSpPr/>
          <p:nvPr/>
        </p:nvSpPr>
        <p:spPr>
          <a:xfrm>
            <a:off x="18312418" y="1667985"/>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91" name="Rectangle 90">
            <a:extLst>
              <a:ext uri="{FF2B5EF4-FFF2-40B4-BE49-F238E27FC236}">
                <a16:creationId xmlns:a16="http://schemas.microsoft.com/office/drawing/2014/main" id="{5A4E3B85-4308-DFAA-986A-154827A23DE9}"/>
              </a:ext>
            </a:extLst>
          </p:cNvPr>
          <p:cNvSpPr/>
          <p:nvPr/>
        </p:nvSpPr>
        <p:spPr>
          <a:xfrm>
            <a:off x="14852319" y="1634240"/>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0" name="Rectangle 119">
            <a:extLst>
              <a:ext uri="{FF2B5EF4-FFF2-40B4-BE49-F238E27FC236}">
                <a16:creationId xmlns:a16="http://schemas.microsoft.com/office/drawing/2014/main" id="{60F47DAF-E559-004F-7D38-AC1BD0EF870D}"/>
              </a:ext>
            </a:extLst>
          </p:cNvPr>
          <p:cNvSpPr/>
          <p:nvPr/>
        </p:nvSpPr>
        <p:spPr>
          <a:xfrm>
            <a:off x="12987026" y="1668557"/>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8" name="Rectangle 127">
            <a:extLst>
              <a:ext uri="{FF2B5EF4-FFF2-40B4-BE49-F238E27FC236}">
                <a16:creationId xmlns:a16="http://schemas.microsoft.com/office/drawing/2014/main" id="{92D9072A-AC2F-4D4F-1906-935320283A1C}"/>
              </a:ext>
            </a:extLst>
          </p:cNvPr>
          <p:cNvSpPr/>
          <p:nvPr/>
        </p:nvSpPr>
        <p:spPr>
          <a:xfrm>
            <a:off x="11130484" y="1683162"/>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0" name="Rectangle 129">
            <a:extLst>
              <a:ext uri="{FF2B5EF4-FFF2-40B4-BE49-F238E27FC236}">
                <a16:creationId xmlns:a16="http://schemas.microsoft.com/office/drawing/2014/main" id="{A2409BF4-1758-8C39-1533-4AAE3764E615}"/>
              </a:ext>
            </a:extLst>
          </p:cNvPr>
          <p:cNvSpPr/>
          <p:nvPr/>
        </p:nvSpPr>
        <p:spPr>
          <a:xfrm>
            <a:off x="4976979" y="1669160"/>
            <a:ext cx="255097" cy="297615"/>
          </a:xfrm>
          <a:prstGeom prst="rect">
            <a:avLst/>
          </a:prstGeom>
          <a:solidFill>
            <a:srgbClr val="FFFF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538560" rtl="0" eaLnBrk="1" fontAlgn="auto" latinLnBrk="0" hangingPunct="1">
              <a:lnSpc>
                <a:spcPct val="100000"/>
              </a:lnSpc>
              <a:spcBef>
                <a:spcPts val="0"/>
              </a:spcBef>
              <a:spcAft>
                <a:spcPts val="0"/>
              </a:spcAft>
              <a:buClrTx/>
              <a:buSzTx/>
              <a:buFontTx/>
              <a:buNone/>
              <a:tabLst/>
              <a:defRPr/>
            </a:pPr>
            <a:endParaRPr kumimoji="0" lang="en-GB" sz="2121"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88963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7C7E0-E1A9-19F2-2765-BF74E73B9B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1A370E-3AB6-9FCA-9C02-AFE873F7CC60}"/>
              </a:ext>
            </a:extLst>
          </p:cNvPr>
          <p:cNvSpPr>
            <a:spLocks noGrp="1"/>
          </p:cNvSpPr>
          <p:nvPr>
            <p:ph type="title"/>
          </p:nvPr>
        </p:nvSpPr>
        <p:spPr>
          <a:xfrm>
            <a:off x="375444" y="19886"/>
            <a:ext cx="15011400" cy="2133600"/>
          </a:xfrm>
        </p:spPr>
        <p:txBody>
          <a:bodyPr/>
          <a:lstStyle/>
          <a:p>
            <a:r>
              <a:rPr lang="en-GB" sz="4800" b="1" dirty="0"/>
              <a:t>5. Operating Context and Model</a:t>
            </a:r>
            <a:br>
              <a:rPr lang="en-GB" sz="4800" b="1" dirty="0"/>
            </a:br>
            <a:br>
              <a:rPr lang="en-GB" sz="4800" b="1" dirty="0"/>
            </a:br>
            <a:endParaRPr lang="en-GB" sz="4800" b="1" dirty="0"/>
          </a:p>
        </p:txBody>
      </p:sp>
      <p:graphicFrame>
        <p:nvGraphicFramePr>
          <p:cNvPr id="3" name="Table 2">
            <a:extLst>
              <a:ext uri="{FF2B5EF4-FFF2-40B4-BE49-F238E27FC236}">
                <a16:creationId xmlns:a16="http://schemas.microsoft.com/office/drawing/2014/main" id="{1DBB051B-E1AF-7B54-280A-1DD2B6D0D605}"/>
              </a:ext>
            </a:extLst>
          </p:cNvPr>
          <p:cNvGraphicFramePr>
            <a:graphicFrameLocks noGrp="1"/>
          </p:cNvGraphicFramePr>
          <p:nvPr>
            <p:extLst>
              <p:ext uri="{D42A27DB-BD31-4B8C-83A1-F6EECF244321}">
                <p14:modId xmlns:p14="http://schemas.microsoft.com/office/powerpoint/2010/main" val="100913046"/>
              </p:ext>
            </p:extLst>
          </p:nvPr>
        </p:nvGraphicFramePr>
        <p:xfrm>
          <a:off x="223043" y="727650"/>
          <a:ext cx="19659601" cy="10365405"/>
        </p:xfrm>
        <a:graphic>
          <a:graphicData uri="http://schemas.openxmlformats.org/drawingml/2006/table">
            <a:tbl>
              <a:tblPr firstRow="1" firstCol="1" bandRow="1">
                <a:tableStyleId>{5C22544A-7EE6-4342-B048-85BDC9FD1C3A}</a:tableStyleId>
              </a:tblPr>
              <a:tblGrid>
                <a:gridCol w="1709530">
                  <a:extLst>
                    <a:ext uri="{9D8B030D-6E8A-4147-A177-3AD203B41FA5}">
                      <a16:colId xmlns:a16="http://schemas.microsoft.com/office/drawing/2014/main" val="614526644"/>
                    </a:ext>
                  </a:extLst>
                </a:gridCol>
                <a:gridCol w="5231823">
                  <a:extLst>
                    <a:ext uri="{9D8B030D-6E8A-4147-A177-3AD203B41FA5}">
                      <a16:colId xmlns:a16="http://schemas.microsoft.com/office/drawing/2014/main" val="3707876780"/>
                    </a:ext>
                  </a:extLst>
                </a:gridCol>
                <a:gridCol w="2202647">
                  <a:extLst>
                    <a:ext uri="{9D8B030D-6E8A-4147-A177-3AD203B41FA5}">
                      <a16:colId xmlns:a16="http://schemas.microsoft.com/office/drawing/2014/main" val="3473900966"/>
                    </a:ext>
                  </a:extLst>
                </a:gridCol>
                <a:gridCol w="10515601">
                  <a:extLst>
                    <a:ext uri="{9D8B030D-6E8A-4147-A177-3AD203B41FA5}">
                      <a16:colId xmlns:a16="http://schemas.microsoft.com/office/drawing/2014/main" val="1570998304"/>
                    </a:ext>
                  </a:extLst>
                </a:gridCol>
              </a:tblGrid>
              <a:tr h="240262">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Level</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Mechanisms</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Frequency</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Coverage</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294125904"/>
                  </a:ext>
                </a:extLst>
              </a:tr>
              <a:tr h="170095">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rPr>
                        <a:t>Tier 1</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Board</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Bi-monthly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ea typeface="Arial" panose="020B0604020202020204" pitchFamily="34" charset="0"/>
                          <a:cs typeface="Arial" panose="020B0604020202020204" pitchFamily="34" charset="0"/>
                        </a:rPr>
                        <a:t>The Board will receive all performance indicators relevant to the organisation via the Integrated Performance Report, with specific focus on all measures outlined within the SBUHB Breakthrough objectives and the WG escalation measures.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8827249"/>
                  </a:ext>
                </a:extLst>
              </a:tr>
              <a:tr h="620163">
                <a:tc rowSpan="9">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Tier 2</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Performance and Finance Committee (P&amp;F)</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Monthly </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The Performance and Finance Committee will receive all performance indicators relevant to the organisation via the Integrated Performance Report and will escalate concerns as appropriate to Board.</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67550502"/>
                  </a:ext>
                </a:extLst>
              </a:tr>
              <a:tr h="494789">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Quality and Safety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Bi-monthly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The Quality and Safety Committee will receive a detailed update against key Quality and Safety Performance Indicators and will escalate concerns as appropriate to Board.</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1374925"/>
                  </a:ext>
                </a:extLst>
              </a:tr>
              <a:tr h="238987">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Audit Committee</a:t>
                      </a:r>
                    </a:p>
                    <a:p>
                      <a:pPr marL="6350" marR="24765" indent="-6350" algn="just">
                        <a:lnSpc>
                          <a:spcPct val="103000"/>
                        </a:lnSpc>
                        <a:spcAft>
                          <a:spcPts val="25"/>
                        </a:spcAft>
                        <a:buNone/>
                      </a:pP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Bi-monthly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The Audit Committee will receive relevant Audit reports and escalate any key actions required as appropriate</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8003854"/>
                  </a:ext>
                </a:extLst>
              </a:tr>
              <a:tr h="494789">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Workforce and OD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Bi-monthly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defTabSz="914400" rtl="0" eaLnBrk="1" fontAlgn="auto" latinLnBrk="0" hangingPunct="1">
                        <a:lnSpc>
                          <a:spcPct val="103000"/>
                        </a:lnSpc>
                        <a:spcBef>
                          <a:spcPts val="0"/>
                        </a:spcBef>
                        <a:spcAft>
                          <a:spcPts val="800"/>
                        </a:spcAft>
                        <a:buClrTx/>
                        <a:buSzTx/>
                        <a:buFont typeface="Arial" panose="020B0604020202020204" pitchFamily="34" charset="0"/>
                        <a:buNone/>
                        <a:tabLst/>
                        <a:defRPr/>
                      </a:pPr>
                      <a:r>
                        <a:rPr lang="en-GB" sz="1500" kern="100" dirty="0">
                          <a:effectLst/>
                          <a:latin typeface="Arial" panose="020B0604020202020204" pitchFamily="34" charset="0"/>
                          <a:cs typeface="Arial" panose="020B0604020202020204" pitchFamily="34" charset="0"/>
                        </a:rPr>
                        <a:t>The Workforce and OD Committee will receive a detailed update against key Workforce Performance Indicators and will escalate concerns as appropriate to Board.</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5361829"/>
                  </a:ext>
                </a:extLst>
              </a:tr>
              <a:tr h="494789">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Digital, Data, Research &amp; Innovation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ea typeface="Calibri" panose="020F0502020204030204" pitchFamily="34" charset="0"/>
                          <a:cs typeface="Arial" panose="020B0604020202020204" pitchFamily="34" charset="0"/>
                        </a:rPr>
                        <a:t>Quarterly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The Digital, Data, Research &amp; Innovation Committee will manage the progress of achieving the digital priorities of the organisation.</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4161164"/>
                  </a:ext>
                </a:extLst>
              </a:tr>
              <a:tr h="307325">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Population Health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Quarterly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defTabSz="914400" rtl="0" eaLnBrk="1" fontAlgn="auto" latinLnBrk="0" hangingPunct="1">
                        <a:lnSpc>
                          <a:spcPct val="103000"/>
                        </a:lnSpc>
                        <a:spcBef>
                          <a:spcPts val="0"/>
                        </a:spcBef>
                        <a:spcAft>
                          <a:spcPts val="800"/>
                        </a:spcAft>
                        <a:buClrTx/>
                        <a:buSzTx/>
                        <a:buFont typeface="Arial" panose="020B0604020202020204" pitchFamily="34" charset="0"/>
                        <a:buNone/>
                        <a:tabLst/>
                        <a:defRPr/>
                      </a:pPr>
                      <a:r>
                        <a:rPr lang="en-GB" sz="1500" kern="100" dirty="0">
                          <a:effectLst/>
                          <a:latin typeface="Arial" panose="020B0604020202020204" pitchFamily="34" charset="0"/>
                          <a:cs typeface="Arial" panose="020B0604020202020204" pitchFamily="34" charset="0"/>
                        </a:rPr>
                        <a:t>The Population Health Committee</a:t>
                      </a:r>
                      <a:r>
                        <a:rPr lang="en-GB" sz="1500" kern="100" dirty="0">
                          <a:effectLst/>
                          <a:latin typeface="Arial" panose="020B0604020202020204" pitchFamily="34" charset="0"/>
                          <a:ea typeface="Calibri" panose="020F0502020204030204" pitchFamily="34" charset="0"/>
                          <a:cs typeface="Arial" panose="020B0604020202020204" pitchFamily="34" charset="0"/>
                        </a:rPr>
                        <a:t> </a:t>
                      </a:r>
                      <a:r>
                        <a:rPr lang="en-GB" sz="1500" kern="100" dirty="0">
                          <a:effectLst/>
                          <a:latin typeface="Arial" panose="020B0604020202020204" pitchFamily="34" charset="0"/>
                          <a:cs typeface="Arial" panose="020B0604020202020204" pitchFamily="34" charset="0"/>
                        </a:rPr>
                        <a:t>will receive a detailed update against key Population Health Performance Indicators and will escalate concerns as appropriate to Board.</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52328244"/>
                  </a:ext>
                </a:extLst>
              </a:tr>
              <a:tr h="494789">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Mental Health Legislation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Quarterly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defTabSz="914400" rtl="0" eaLnBrk="1" fontAlgn="auto" latinLnBrk="0" hangingPunct="1">
                        <a:lnSpc>
                          <a:spcPct val="103000"/>
                        </a:lnSpc>
                        <a:spcBef>
                          <a:spcPts val="0"/>
                        </a:spcBef>
                        <a:spcAft>
                          <a:spcPts val="800"/>
                        </a:spcAft>
                        <a:buClrTx/>
                        <a:buSzTx/>
                        <a:buFont typeface="Arial" panose="020B0604020202020204" pitchFamily="34" charset="0"/>
                        <a:buNone/>
                        <a:tabLst/>
                        <a:defRPr/>
                      </a:pPr>
                      <a:r>
                        <a:rPr lang="en-GB" sz="1500" kern="100" dirty="0">
                          <a:effectLst/>
                          <a:latin typeface="Arial" panose="020B0604020202020204" pitchFamily="34" charset="0"/>
                          <a:cs typeface="Arial" panose="020B0604020202020204" pitchFamily="34" charset="0"/>
                        </a:rPr>
                        <a:t>The Mental Health Legislation Committee</a:t>
                      </a:r>
                      <a:r>
                        <a:rPr lang="en-GB" sz="1500" kern="100" dirty="0">
                          <a:effectLst/>
                          <a:latin typeface="Arial" panose="020B0604020202020204" pitchFamily="34" charset="0"/>
                          <a:ea typeface="Calibri" panose="020F0502020204030204" pitchFamily="34" charset="0"/>
                          <a:cs typeface="Arial" panose="020B0604020202020204" pitchFamily="34" charset="0"/>
                        </a:rPr>
                        <a:t> </a:t>
                      </a:r>
                      <a:r>
                        <a:rPr lang="en-GB" sz="1500" kern="100" dirty="0">
                          <a:effectLst/>
                          <a:latin typeface="Arial" panose="020B0604020202020204" pitchFamily="34" charset="0"/>
                          <a:cs typeface="Arial" panose="020B0604020202020204" pitchFamily="34" charset="0"/>
                        </a:rPr>
                        <a:t>will receive a detailed update against key Mental Health Performance Indicators and will escalate concerns as appropriate to Board.</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6829911"/>
                  </a:ext>
                </a:extLst>
              </a:tr>
              <a:tr h="494789">
                <a:tc vMerge="1">
                  <a:txBody>
                    <a:bodyPr/>
                    <a:lstStyle/>
                    <a:p>
                      <a:endParaRPr lang="en-GB"/>
                    </a:p>
                  </a:txBody>
                  <a:tcPr/>
                </a:tc>
                <a:tc>
                  <a:txBody>
                    <a:bodyPr/>
                    <a:lstStyle/>
                    <a:p>
                      <a:pPr marL="6350" marR="24765" lvl="0" indent="-6350" algn="just" defTabSz="914400" rtl="0" eaLnBrk="1" fontAlgn="auto" latinLnBrk="0" hangingPunct="1">
                        <a:lnSpc>
                          <a:spcPct val="103000"/>
                        </a:lnSpc>
                        <a:spcBef>
                          <a:spcPts val="0"/>
                        </a:spcBef>
                        <a:spcAft>
                          <a:spcPts val="25"/>
                        </a:spcAft>
                        <a:buClrTx/>
                        <a:buSzTx/>
                        <a:buFontTx/>
                        <a:buNone/>
                        <a:tabLst/>
                        <a:defRPr/>
                      </a:pPr>
                      <a:r>
                        <a:rPr lang="en-GB" sz="1500" kern="100" dirty="0">
                          <a:effectLst/>
                          <a:latin typeface="Arial" panose="020B0604020202020204" pitchFamily="34" charset="0"/>
                          <a:ea typeface="Calibri" panose="020F0502020204030204" pitchFamily="34" charset="0"/>
                          <a:cs typeface="Arial" panose="020B0604020202020204" pitchFamily="34" charset="0"/>
                        </a:rPr>
                        <a:t>Charitable Funds Committee</a:t>
                      </a:r>
                    </a:p>
                    <a:p>
                      <a:pPr marL="6350" marR="24765" indent="-6350" algn="just">
                        <a:lnSpc>
                          <a:spcPct val="103000"/>
                        </a:lnSpc>
                        <a:spcAft>
                          <a:spcPts val="25"/>
                        </a:spcAft>
                        <a:buNone/>
                      </a:pP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ea typeface="Calibri" panose="020F0502020204030204" pitchFamily="34" charset="0"/>
                          <a:cs typeface="Arial" panose="020B0604020202020204" pitchFamily="34" charset="0"/>
                        </a:rPr>
                        <a:t>Quarterly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ea typeface="Arial" panose="020B0604020202020204" pitchFamily="34" charset="0"/>
                          <a:cs typeface="Arial" panose="020B0604020202020204" pitchFamily="34" charset="0"/>
                        </a:rPr>
                        <a:t>Charitable Funds</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8312783"/>
                  </a:ext>
                </a:extLst>
              </a:tr>
              <a:tr h="494789">
                <a:tc vMerge="1">
                  <a:txBody>
                    <a:bodyPr/>
                    <a:lstStyle/>
                    <a:p>
                      <a:pPr marL="6350" marR="24765" indent="-6350" algn="ctr">
                        <a:lnSpc>
                          <a:spcPct val="103000"/>
                        </a:lnSpc>
                        <a:spcAft>
                          <a:spcPts val="25"/>
                        </a:spcAft>
                        <a:buNone/>
                      </a:pPr>
                      <a:endParaRPr lang="en-GB" sz="16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lvl="0" indent="-6350" algn="just" defTabSz="914400" rtl="0" eaLnBrk="1" fontAlgn="auto" latinLnBrk="0" hangingPunct="1">
                        <a:lnSpc>
                          <a:spcPct val="103000"/>
                        </a:lnSpc>
                        <a:spcBef>
                          <a:spcPts val="0"/>
                        </a:spcBef>
                        <a:spcAft>
                          <a:spcPts val="25"/>
                        </a:spcAft>
                        <a:buClrTx/>
                        <a:buSzTx/>
                        <a:buFontTx/>
                        <a:buNone/>
                        <a:tabLst/>
                        <a:defRPr/>
                      </a:pPr>
                      <a:r>
                        <a:rPr lang="en-GB" sz="1500" kern="100" dirty="0">
                          <a:effectLst/>
                          <a:latin typeface="Arial" panose="020B0604020202020204" pitchFamily="34" charset="0"/>
                          <a:cs typeface="Arial" panose="020B0604020202020204" pitchFamily="34" charset="0"/>
                        </a:rPr>
                        <a:t>Remuneration and Terms of Service Committee</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p>
                      <a:pPr marL="6350" marR="24765" indent="-6350" algn="just">
                        <a:lnSpc>
                          <a:spcPct val="103000"/>
                        </a:lnSpc>
                        <a:spcAft>
                          <a:spcPts val="25"/>
                        </a:spcAft>
                        <a:buNone/>
                      </a:pP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ea typeface="Calibri" panose="020F0502020204030204" pitchFamily="34" charset="0"/>
                          <a:cs typeface="Arial" panose="020B0604020202020204" pitchFamily="34" charset="0"/>
                        </a:rPr>
                        <a:t>Monthly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Remuneration and Terms of Service</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01257902"/>
                  </a:ext>
                </a:extLst>
              </a:tr>
              <a:tr h="494789">
                <a:tc rowSpan="3">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Tier 3</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Executive Board</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Fortnightly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Focus on performance delivery by exception</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6103400"/>
                  </a:ext>
                </a:extLst>
              </a:tr>
              <a:tr h="238987">
                <a:tc vMerge="1">
                  <a:txBody>
                    <a:bodyPr/>
                    <a:lstStyle/>
                    <a:p>
                      <a:endParaRPr lang="en-GB"/>
                    </a:p>
                  </a:txBody>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Operational Delivery Group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Monthly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Chief Operating Officer-chaired forum enabling evidence-based operational decisions and rapid action to support delivery of corporate objectives.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7813062"/>
                  </a:ext>
                </a:extLst>
              </a:tr>
              <a:tr h="360521">
                <a:tc vMerge="1">
                  <a:txBody>
                    <a:bodyPr/>
                    <a:lstStyle/>
                    <a:p>
                      <a:pPr marL="6350" marR="24765" indent="-6350" algn="ctr">
                        <a:lnSpc>
                          <a:spcPct val="103000"/>
                        </a:lnSpc>
                        <a:spcAft>
                          <a:spcPts val="25"/>
                        </a:spcAft>
                        <a:buNone/>
                      </a:pPr>
                      <a:endParaRPr lang="en-GB" sz="16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Integrated Performance and Planning Review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Quarterly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fontAlgn="auto" latinLnBrk="0" hangingPunct="1">
                        <a:lnSpc>
                          <a:spcPct val="103000"/>
                        </a:lnSpc>
                        <a:spcBef>
                          <a:spcPts val="0"/>
                        </a:spcBef>
                        <a:spcAft>
                          <a:spcPts val="25"/>
                        </a:spcAft>
                        <a:buClrTx/>
                        <a:buSzTx/>
                        <a:buFont typeface="Arial" panose="020B0604020202020204" pitchFamily="34" charset="0"/>
                        <a:buNone/>
                        <a:tabLst/>
                        <a:defRPr/>
                      </a:pPr>
                      <a:r>
                        <a:rPr lang="en-GB" sz="1500" kern="100" dirty="0">
                          <a:solidFill>
                            <a:schemeClr val="dk1"/>
                          </a:solidFill>
                          <a:effectLst/>
                          <a:latin typeface="Arial" panose="020B0604020202020204" pitchFamily="34" charset="0"/>
                          <a:ea typeface="+mn-ea"/>
                          <a:cs typeface="Arial" panose="020B0604020202020204" pitchFamily="34" charset="0"/>
                        </a:rPr>
                        <a:t>Quarterly Chief Executive-led review providing a backward look on annual plan delivery and a forward look on the development, alignment and integration of future plans.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0232335"/>
                  </a:ext>
                </a:extLst>
              </a:tr>
              <a:tr h="380360">
                <a:tc rowSpan="4">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Tier 4</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Monthly Performance Review Meetings</a:t>
                      </a:r>
                    </a:p>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 </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r>
                        <a:rPr lang="en-GB" sz="1500" kern="100" dirty="0">
                          <a:solidFill>
                            <a:schemeClr val="dk1"/>
                          </a:solidFill>
                          <a:effectLst/>
                          <a:latin typeface="Arial" panose="020B0604020202020204" pitchFamily="34" charset="0"/>
                          <a:ea typeface="+mn-ea"/>
                          <a:cs typeface="Arial" panose="020B0604020202020204" pitchFamily="34" charset="0"/>
                        </a:rPr>
                        <a:t>Monthly scrutiny meetings reviewing service group delivery against annual plans across finance, workforce, quality and safety, and performance delivery.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08859843"/>
                  </a:ext>
                </a:extLst>
              </a:tr>
              <a:tr h="672536">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Quarterly Cross System Planning and Performance Review Meetings </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Quarterly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Delivery of the strategic priorities outlined in the Health Board plan</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09240338"/>
                  </a:ext>
                </a:extLst>
              </a:tr>
              <a:tr h="672536">
                <a:tc vMerge="1">
                  <a:txBody>
                    <a:bodyPr/>
                    <a:lstStyle/>
                    <a:p>
                      <a:pPr marL="6350" marR="24765" indent="-6350" algn="ctr">
                        <a:lnSpc>
                          <a:spcPct val="103000"/>
                        </a:lnSpc>
                        <a:spcAft>
                          <a:spcPts val="25"/>
                        </a:spcAft>
                        <a:buNone/>
                      </a:pPr>
                      <a:endParaRPr lang="en-GB" sz="16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Recovery and Sustainability Board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Twice-monthly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latinLnBrk="0" hangingPunct="1">
                        <a:lnSpc>
                          <a:spcPct val="103000"/>
                        </a:lnSpc>
                        <a:spcAft>
                          <a:spcPts val="25"/>
                        </a:spcAft>
                        <a:buFont typeface="Arial" panose="020B0604020202020204" pitchFamily="34" charset="0"/>
                        <a:buNone/>
                      </a:pPr>
                      <a:r>
                        <a:rPr lang="en-GB" sz="1500" kern="100" dirty="0">
                          <a:solidFill>
                            <a:schemeClr val="dk1"/>
                          </a:solidFill>
                          <a:effectLst/>
                          <a:latin typeface="Arial" panose="020B0604020202020204" pitchFamily="34" charset="0"/>
                          <a:ea typeface="+mn-ea"/>
                          <a:cs typeface="Arial" panose="020B0604020202020204" pitchFamily="34" charset="0"/>
                        </a:rPr>
                        <a:t>Chief Executive-chaired board, supported by the Delivery Unit, overseeing progress, risk and delivery of the health board’s cost savings programme.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1122710"/>
                  </a:ext>
                </a:extLst>
              </a:tr>
              <a:tr h="672536">
                <a:tc vMerge="1">
                  <a:txBody>
                    <a:bodyPr/>
                    <a:lstStyle/>
                    <a:p>
                      <a:pPr marL="6350" marR="24765" indent="-6350" algn="ctr">
                        <a:lnSpc>
                          <a:spcPct val="103000"/>
                        </a:lnSpc>
                        <a:spcAft>
                          <a:spcPts val="25"/>
                        </a:spcAft>
                        <a:buNone/>
                      </a:pPr>
                      <a:endParaRPr lang="en-GB" sz="16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Improvement Programme Groups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fontAlgn="auto" latinLnBrk="0" hangingPunct="1">
                        <a:lnSpc>
                          <a:spcPct val="103000"/>
                        </a:lnSpc>
                        <a:spcBef>
                          <a:spcPts val="0"/>
                        </a:spcBef>
                        <a:spcAft>
                          <a:spcPts val="25"/>
                        </a:spcAft>
                        <a:buClrTx/>
                        <a:buSzTx/>
                        <a:buFontTx/>
                        <a:buNone/>
                        <a:tabLst/>
                        <a:defRPr/>
                      </a:pPr>
                      <a:r>
                        <a:rPr lang="en-GB" sz="1500" kern="100" dirty="0">
                          <a:solidFill>
                            <a:schemeClr val="dk1"/>
                          </a:solidFill>
                          <a:effectLst/>
                          <a:latin typeface="Arial" panose="020B0604020202020204" pitchFamily="34" charset="0"/>
                          <a:ea typeface="+mn-ea"/>
                          <a:cs typeface="Arial" panose="020B0604020202020204" pitchFamily="34" charset="0"/>
                        </a:rPr>
                        <a:t>Monthly</a:t>
                      </a:r>
                    </a:p>
                    <a:p>
                      <a:pPr marL="6350" marR="24765" indent="-6350" algn="just" defTabSz="914400" rtl="0" eaLnBrk="1" latinLnBrk="0" hangingPunct="1">
                        <a:lnSpc>
                          <a:spcPct val="103000"/>
                        </a:lnSpc>
                        <a:spcAft>
                          <a:spcPts val="25"/>
                        </a:spcAft>
                        <a:buNone/>
                      </a:pPr>
                      <a:endParaRPr lang="en-GB" sz="1500" kern="100" dirty="0">
                        <a:solidFill>
                          <a:schemeClr val="dk1"/>
                        </a:solidFill>
                        <a:effectLst/>
                        <a:latin typeface="Arial" panose="020B0604020202020204" pitchFamily="34" charset="0"/>
                        <a:ea typeface="+mn-ea"/>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fontAlgn="auto" latinLnBrk="0" hangingPunct="1">
                        <a:lnSpc>
                          <a:spcPct val="103000"/>
                        </a:lnSpc>
                        <a:spcBef>
                          <a:spcPts val="0"/>
                        </a:spcBef>
                        <a:spcAft>
                          <a:spcPts val="25"/>
                        </a:spcAft>
                        <a:buClrTx/>
                        <a:buSzTx/>
                        <a:buFont typeface="Arial" panose="020B0604020202020204" pitchFamily="34" charset="0"/>
                        <a:buNone/>
                        <a:tabLst/>
                        <a:defRPr/>
                      </a:pPr>
                      <a:r>
                        <a:rPr lang="en-GB" sz="1500" kern="100" dirty="0">
                          <a:solidFill>
                            <a:schemeClr val="dk1"/>
                          </a:solidFill>
                          <a:effectLst/>
                          <a:latin typeface="Arial" panose="020B0604020202020204" pitchFamily="34" charset="0"/>
                          <a:ea typeface="+mn-ea"/>
                          <a:cs typeface="Arial" panose="020B0604020202020204" pitchFamily="34" charset="0"/>
                        </a:rPr>
                        <a:t>Six transformation groups aligned to annual plan priorities, focused on system improvement across mental health and learning disabilities, planned care, urgent and elective care, perinatal, public health and community by design, and cancer.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31501292"/>
                  </a:ext>
                </a:extLst>
              </a:tr>
              <a:tr h="572578">
                <a:tc>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Corporate</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Corporate Accountability meetings</a:t>
                      </a:r>
                    </a:p>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defTabSz="914400" rtl="0" eaLnBrk="1" latinLnBrk="0" hangingPunct="1">
                        <a:lnSpc>
                          <a:spcPct val="103000"/>
                        </a:lnSpc>
                        <a:spcAft>
                          <a:spcPts val="25"/>
                        </a:spcAft>
                        <a:buNone/>
                      </a:pPr>
                      <a:r>
                        <a:rPr lang="en-GB" sz="1500" kern="100" dirty="0">
                          <a:solidFill>
                            <a:schemeClr val="dk1"/>
                          </a:solidFill>
                          <a:effectLst/>
                          <a:latin typeface="Arial" panose="020B0604020202020204" pitchFamily="34" charset="0"/>
                          <a:ea typeface="+mn-ea"/>
                          <a:cs typeface="Arial" panose="020B0604020202020204" pitchFamily="34" charset="0"/>
                        </a:rPr>
                        <a:t>Quarterly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lvl="0" indent="-6350" algn="just" defTabSz="914400" rtl="0" eaLnBrk="1" latinLnBrk="0" hangingPunct="1">
                        <a:lnSpc>
                          <a:spcPct val="103000"/>
                        </a:lnSpc>
                        <a:spcAft>
                          <a:spcPts val="25"/>
                        </a:spcAft>
                        <a:buFont typeface="Arial" panose="020B0604020202020204" pitchFamily="34" charset="0"/>
                        <a:buNone/>
                      </a:pPr>
                      <a:r>
                        <a:rPr lang="en-GB" sz="1500" kern="100" dirty="0">
                          <a:solidFill>
                            <a:schemeClr val="dk1"/>
                          </a:solidFill>
                          <a:effectLst/>
                          <a:latin typeface="Arial" panose="020B0604020202020204" pitchFamily="34" charset="0"/>
                          <a:ea typeface="+mn-ea"/>
                          <a:cs typeface="Arial" panose="020B0604020202020204" pitchFamily="34" charset="0"/>
                        </a:rPr>
                        <a:t>Quality &amp; Safety, Finance, Performance Delivery &amp; Workforce </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6845985"/>
                  </a:ext>
                </a:extLst>
              </a:tr>
              <a:tr h="238987">
                <a:tc rowSpan="3">
                  <a:txBody>
                    <a:bodyPr/>
                    <a:lstStyle/>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Individual</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p>
                    <a:p>
                      <a:pPr marL="6350" marR="24765" indent="-6350" algn="ctr">
                        <a:lnSpc>
                          <a:spcPct val="103000"/>
                        </a:lnSpc>
                        <a:spcAft>
                          <a:spcPts val="25"/>
                        </a:spcAft>
                        <a:buNone/>
                      </a:pPr>
                      <a:r>
                        <a:rPr lang="en-GB" sz="1500" kern="100" dirty="0">
                          <a:solidFill>
                            <a:srgbClr val="1F355E"/>
                          </a:solidFill>
                          <a:effectLst/>
                          <a:latin typeface="Arial" panose="020B0604020202020204" pitchFamily="34" charset="0"/>
                          <a:cs typeface="Arial" panose="020B0604020202020204" pitchFamily="34" charset="0"/>
                        </a:rPr>
                        <a:t> </a:t>
                      </a:r>
                      <a:endParaRPr lang="en-GB" sz="1500" kern="100" dirty="0">
                        <a:solidFill>
                          <a:srgbClr val="1F355E"/>
                        </a:solidFill>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PADR</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ea typeface="Calibri" panose="020F0502020204030204" pitchFamily="34" charset="0"/>
                          <a:cs typeface="Arial" panose="020B0604020202020204" pitchFamily="34" charset="0"/>
                        </a:rPr>
                        <a:t>Annually</a:t>
                      </a: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Delivery against objectives</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0118117"/>
                  </a:ext>
                </a:extLst>
              </a:tr>
              <a:tr h="238987">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One to Ones</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Monthly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Delivery against objectives</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62727851"/>
                  </a:ext>
                </a:extLst>
              </a:tr>
              <a:tr h="238987">
                <a:tc vMerge="1">
                  <a:txBody>
                    <a:bodyPr/>
                    <a:lstStyle/>
                    <a:p>
                      <a:endParaRPr lang="en-GB"/>
                    </a:p>
                  </a:txBody>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Appraisals and validation</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6350" marR="24765" indent="-6350" algn="just">
                        <a:lnSpc>
                          <a:spcPct val="103000"/>
                        </a:lnSpc>
                        <a:spcAft>
                          <a:spcPts val="25"/>
                        </a:spcAft>
                        <a:buNone/>
                      </a:pPr>
                      <a:r>
                        <a:rPr lang="en-GB" sz="1500" kern="100" dirty="0">
                          <a:effectLst/>
                          <a:latin typeface="Arial" panose="020B0604020202020204" pitchFamily="34" charset="0"/>
                          <a:cs typeface="Arial" panose="020B0604020202020204" pitchFamily="34" charset="0"/>
                        </a:rPr>
                        <a:t>Annually</a:t>
                      </a:r>
                      <a:endParaRPr lang="en-GB" sz="1500" kern="100" dirty="0">
                        <a:effectLst/>
                        <a:latin typeface="Arial" panose="020B0604020202020204" pitchFamily="34" charset="0"/>
                        <a:ea typeface="Calibri" panose="020F050202020403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24765" lvl="0" indent="0" algn="just">
                        <a:lnSpc>
                          <a:spcPct val="103000"/>
                        </a:lnSpc>
                        <a:spcAft>
                          <a:spcPts val="800"/>
                        </a:spcAft>
                        <a:buFont typeface="Arial" panose="020B0604020202020204" pitchFamily="34" charset="0"/>
                        <a:buNone/>
                      </a:pPr>
                      <a:r>
                        <a:rPr lang="en-GB" sz="1500" kern="100" dirty="0">
                          <a:effectLst/>
                          <a:latin typeface="Arial" panose="020B0604020202020204" pitchFamily="34" charset="0"/>
                          <a:cs typeface="Arial" panose="020B0604020202020204" pitchFamily="34" charset="0"/>
                        </a:rPr>
                        <a:t>Delivery against objectives</a:t>
                      </a:r>
                      <a:endParaRPr lang="en-GB" sz="1500" kern="100" dirty="0">
                        <a:effectLst/>
                        <a:latin typeface="Arial" panose="020B0604020202020204" pitchFamily="34" charset="0"/>
                        <a:ea typeface="Arial" panose="020B0604020202020204" pitchFamily="34" charset="0"/>
                        <a:cs typeface="Arial" panose="020B0604020202020204" pitchFamily="34" charset="0"/>
                      </a:endParaRPr>
                    </a:p>
                  </a:txBody>
                  <a:tcPr marL="24703" marR="247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7732879"/>
                  </a:ext>
                </a:extLst>
              </a:tr>
            </a:tbl>
          </a:graphicData>
        </a:graphic>
      </p:graphicFrame>
    </p:spTree>
    <p:extLst>
      <p:ext uri="{BB962C8B-B14F-4D97-AF65-F5344CB8AC3E}">
        <p14:creationId xmlns:p14="http://schemas.microsoft.com/office/powerpoint/2010/main" val="1580925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1E45F-DF92-14C1-474E-F8CB3ED977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1D4858-1D5D-6CA2-F252-51CF08EA8F76}"/>
              </a:ext>
            </a:extLst>
          </p:cNvPr>
          <p:cNvSpPr>
            <a:spLocks noGrp="1"/>
          </p:cNvSpPr>
          <p:nvPr>
            <p:ph type="title"/>
          </p:nvPr>
        </p:nvSpPr>
        <p:spPr>
          <a:xfrm>
            <a:off x="680244" y="396875"/>
            <a:ext cx="15011400" cy="2133600"/>
          </a:xfrm>
        </p:spPr>
        <p:txBody>
          <a:bodyPr/>
          <a:lstStyle/>
          <a:p>
            <a:r>
              <a:rPr lang="en-GB" sz="4800" b="1" dirty="0"/>
              <a:t>6. Prioritisation of Metrics</a:t>
            </a:r>
          </a:p>
        </p:txBody>
      </p:sp>
      <p:sp>
        <p:nvSpPr>
          <p:cNvPr id="3" name="TextBox 2">
            <a:extLst>
              <a:ext uri="{FF2B5EF4-FFF2-40B4-BE49-F238E27FC236}">
                <a16:creationId xmlns:a16="http://schemas.microsoft.com/office/drawing/2014/main" id="{8B4A65BF-EA2B-81CE-24D7-9F7B832CB5AC}"/>
              </a:ext>
            </a:extLst>
          </p:cNvPr>
          <p:cNvSpPr txBox="1"/>
          <p:nvPr/>
        </p:nvSpPr>
        <p:spPr>
          <a:xfrm>
            <a:off x="223044" y="1463675"/>
            <a:ext cx="19202400" cy="8325356"/>
          </a:xfrm>
          <a:prstGeom prst="rect">
            <a:avLst/>
          </a:prstGeom>
          <a:solidFill>
            <a:schemeClr val="bg1"/>
          </a:solidFill>
        </p:spPr>
        <p:txBody>
          <a:bodyPr wrap="square">
            <a:spAutoFit/>
          </a:bodyPr>
          <a:lstStyle/>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In order to ensure there is appropriate focus given to the key priorities of the organisation, under the Performance and Accountability Framework, performance metrics outlined in the areas below will be monitored and managed routinely through all of the key Governance routes: </a:t>
            </a:r>
          </a:p>
          <a:p>
            <a:pPr marL="1257300" lvl="2" indent="-342900" fontAlgn="t">
              <a:spcAft>
                <a:spcPts val="1200"/>
              </a:spcAft>
              <a:buFont typeface="Arial" panose="020B0604020202020204" pitchFamily="34" charset="0"/>
              <a:buChar char="•"/>
            </a:pPr>
            <a:r>
              <a:rPr lang="en-GB" sz="2400" b="1" dirty="0">
                <a:solidFill>
                  <a:schemeClr val="tx2">
                    <a:lumMod val="90000"/>
                    <a:lumOff val="10000"/>
                  </a:schemeClr>
                </a:solidFill>
                <a:latin typeface="Arial" panose="020B0604020202020204" pitchFamily="34" charset="0"/>
                <a:cs typeface="Arial" panose="020B0604020202020204" pitchFamily="34" charset="0"/>
              </a:rPr>
              <a:t>SBUHB Breakthrough Objectives</a:t>
            </a:r>
          </a:p>
          <a:p>
            <a:pPr marL="1257300" lvl="2" indent="-342900" fontAlgn="t">
              <a:spcAft>
                <a:spcPts val="1200"/>
              </a:spcAft>
              <a:buFont typeface="Arial" panose="020B0604020202020204" pitchFamily="34" charset="0"/>
              <a:buChar char="•"/>
            </a:pPr>
            <a:r>
              <a:rPr lang="en-GB" sz="2400" b="1" dirty="0">
                <a:solidFill>
                  <a:schemeClr val="tx2">
                    <a:lumMod val="90000"/>
                    <a:lumOff val="10000"/>
                  </a:schemeClr>
                </a:solidFill>
                <a:latin typeface="Arial" panose="020B0604020202020204" pitchFamily="34" charset="0"/>
                <a:cs typeface="Arial" panose="020B0604020202020204" pitchFamily="34" charset="0"/>
              </a:rPr>
              <a:t>Welsh Government TI and Enhanced Monitoring de-escalation criteria</a:t>
            </a:r>
            <a:endParaRPr lang="en-GB" sz="2400" dirty="0">
              <a:solidFill>
                <a:srgbClr val="1F355E"/>
              </a:solidFill>
              <a:latin typeface="Arial" panose="020B0604020202020204" pitchFamily="34" charset="0"/>
              <a:cs typeface="Arial" panose="020B0604020202020204" pitchFamily="34" charset="0"/>
            </a:endParaRPr>
          </a:p>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In order to ensure scrutiny of the performance metrics is not duplicated between committees, a lead committee will be assigned to each priority performance measure who will monitor and manage the performance accordingly. The remaining metrics will be shared with additional committees for noting where appropriate, with all key performance updates being shared with the Board. </a:t>
            </a:r>
          </a:p>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Additional organisational objectives which sit outside of the areas above will be reported routinely to the relevant committee’s and any form of escalation will be risk assessed and implemented as required in line with the escalation process. </a:t>
            </a:r>
          </a:p>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The monthly Integrated Performance Report will include detailed updates on the priority metrics outlined above, with the view to ensure committee members are assured of the progress against the annual plan, escalation requirements and strategic objectives. The remaining performance objectives will be included in the IPR in a ‘for noting’ capacity. </a:t>
            </a:r>
          </a:p>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In response to the Ministerial Advisory Group recommendations, Wales will move towards reporting performance in a standardises approach, ensuring that data is presented in a Statistical Processing Chart format, meaningful comparison across Wales is included, along with key assessments against escalation criteria. These standardised changes will be made to the organisations IPR when available. </a:t>
            </a:r>
          </a:p>
          <a:p>
            <a:pPr marL="800100" lvl="1" indent="-342900" fontAlgn="t">
              <a:spcAft>
                <a:spcPts val="1200"/>
              </a:spcAft>
              <a:buFont typeface="Arial" panose="020B0604020202020204" pitchFamily="34" charset="0"/>
              <a:buChar char="•"/>
            </a:pPr>
            <a:r>
              <a:rPr lang="en-GB" sz="2400" dirty="0">
                <a:solidFill>
                  <a:srgbClr val="1F355E"/>
                </a:solidFill>
                <a:latin typeface="Arial" panose="020B0604020202020204" pitchFamily="34" charset="0"/>
                <a:cs typeface="Arial" panose="020B0604020202020204" pitchFamily="34" charset="0"/>
              </a:rPr>
              <a:t>A summary of the lead committees can be seen on the following page.</a:t>
            </a:r>
          </a:p>
          <a:p>
            <a:pPr lvl="1" fontAlgn="t">
              <a:spcAft>
                <a:spcPts val="1200"/>
              </a:spcAft>
            </a:pPr>
            <a:endParaRPr lang="en-GB" sz="2300" dirty="0">
              <a:solidFill>
                <a:srgbClr val="1F355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250274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948CA5A2-A63C-41F1-881E-9D741D6D24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0b0568e-e574-4342-a9c0-c22c6fec6509"/>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5353AC40-0A0E-4F46-A609-E30D51CC4C15}">
  <ds:schemaRefs>
    <ds:schemaRef ds:uri="http://schemas.microsoft.com/office/2006/metadata/properties"/>
    <ds:schemaRef ds:uri="http://www.w3.org/XML/1998/namespace"/>
    <ds:schemaRef ds:uri="14f886ef-4092-4ed8-a31e-891c76461312"/>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137ca15d-9ca5-4969-9050-6a8af13b1758"/>
    <ds:schemaRef ds:uri="http://purl.org/dc/terms/"/>
    <ds:schemaRef ds:uri="http://purl.org/dc/elements/1.1/"/>
    <ds:schemaRef ds:uri="http://schemas.microsoft.com/sharepoint/v3"/>
    <ds:schemaRef ds:uri="60b0568e-e574-4342-a9c0-c22c6fec6509"/>
    <ds:schemaRef ds:uri="fdfaf355-f7ae-47f3-8f93-739a60756710"/>
  </ds:schemaRefs>
</ds:datastoreItem>
</file>

<file path=docProps/app.xml><?xml version="1.0" encoding="utf-8"?>
<Properties xmlns="http://schemas.openxmlformats.org/officeDocument/2006/extended-properties" xmlns:vt="http://schemas.openxmlformats.org/officeDocument/2006/docPropsVTypes">
  <Template/>
  <TotalTime>5295</TotalTime>
  <Words>9112</Words>
  <Application>Microsoft Office PowerPoint</Application>
  <PresentationFormat>Custom</PresentationFormat>
  <Paragraphs>982</Paragraphs>
  <Slides>24</Slides>
  <Notes>10</Notes>
  <HiddenSlides>1</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24</vt:i4>
      </vt:variant>
    </vt:vector>
  </HeadingPairs>
  <TitlesOfParts>
    <vt:vector size="39" baseType="lpstr">
      <vt:lpstr>Aptos</vt:lpstr>
      <vt:lpstr>Aptos Display</vt:lpstr>
      <vt:lpstr>Aptos Narrow</vt:lpstr>
      <vt:lpstr>Arial</vt:lpstr>
      <vt:lpstr>Calibri</vt:lpstr>
      <vt:lpstr>Segoe UI</vt:lpstr>
      <vt:lpstr>Symbol</vt:lpstr>
      <vt:lpstr>Times New Roman</vt:lpstr>
      <vt:lpstr>Univers Condensed Light</vt:lpstr>
      <vt:lpstr>Verdana</vt:lpstr>
      <vt:lpstr>Custom Design</vt:lpstr>
      <vt:lpstr>1_Custom Design</vt:lpstr>
      <vt:lpstr>2_Custom Design</vt:lpstr>
      <vt:lpstr>2_Custom Design</vt:lpstr>
      <vt:lpstr>3_Custom Design</vt:lpstr>
      <vt:lpstr> Swansea Bay University Health Board Performance &amp; Accountability Framework </vt:lpstr>
      <vt:lpstr>1. Purpose</vt:lpstr>
      <vt:lpstr>2. Scope</vt:lpstr>
      <vt:lpstr>3. Guiding Principles</vt:lpstr>
      <vt:lpstr>4. Performance Principles</vt:lpstr>
      <vt:lpstr>5. Operating Context and Model</vt:lpstr>
      <vt:lpstr>PowerPoint Presentation</vt:lpstr>
      <vt:lpstr>5. Operating Context and Model  </vt:lpstr>
      <vt:lpstr>6. Prioritisation of Metrics</vt:lpstr>
      <vt:lpstr>PowerPoint Presentation</vt:lpstr>
      <vt:lpstr>PowerPoint Presentation</vt:lpstr>
      <vt:lpstr>PowerPoint Presentation</vt:lpstr>
      <vt:lpstr>PowerPoint Presentation</vt:lpstr>
      <vt:lpstr>7. Budgetary Framework 2026/27–2028/29</vt:lpstr>
      <vt:lpstr>8. Escalation</vt:lpstr>
      <vt:lpstr>PowerPoint Presentation</vt:lpstr>
      <vt:lpstr>PowerPoint Presentation</vt:lpstr>
      <vt:lpstr>9. Roles &amp; Responsibilities</vt:lpstr>
      <vt:lpstr>9. Roles &amp; Responsibilities</vt:lpstr>
      <vt:lpstr>9. Roles &amp; Responsibilities</vt:lpstr>
      <vt:lpstr>10. Appendix A - Terms of Reference for Monthly Performance Review meetings  </vt:lpstr>
      <vt:lpstr>10. Appendix B - Terms of Reference for Quarterly Performance and Planning Review meeting</vt:lpstr>
      <vt:lpstr>10. Appendix C - Terms of Reference for Recovery &amp; Sustainability meetings</vt:lpstr>
      <vt:lpstr>10. Appendix D - Terms of Reference for Transformation Programme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Carys Richards (Swansea Bay UHB - Corporate Governance)</cp:lastModifiedBy>
  <cp:revision>74</cp:revision>
  <dcterms:created xsi:type="dcterms:W3CDTF">2023-11-15T10:54:55Z</dcterms:created>
  <dcterms:modified xsi:type="dcterms:W3CDTF">2026-05-21T15:28:15Z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