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entation.xml" ContentType="application/vnd.openxmlformats-officedocument.presentationml.presentation.main+xml"/>
  <Override PartName="/ppt/diagrams/data1.xml" ContentType="application/vnd.openxmlformats-officedocument.drawingml.diagramData+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Layouts/slideLayout67.xml" ContentType="application/vnd.openxmlformats-officedocument.presentationml.slideLayou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1.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7.xml" ContentType="application/vnd.openxmlformats-officedocument.theme+xml"/>
  <Override PartName="/ppt/theme/theme6.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10.xml" ContentType="application/vnd.openxmlformats-officedocument.theme+xml"/>
  <Override PartName="/ppt/theme/theme9.xml" ContentType="application/vnd.openxmlformats-officedocument.theme+xml"/>
  <Override PartName="/ppt/theme/theme8.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83" r:id="rId3"/>
    <p:sldMasterId id="2147483691" r:id="rId4"/>
    <p:sldMasterId id="2147483703" r:id="rId5"/>
    <p:sldMasterId id="2147483715" r:id="rId6"/>
    <p:sldMasterId id="2147483727" r:id="rId7"/>
    <p:sldMasterId id="2147483738" r:id="rId8"/>
    <p:sldMasterId id="2147483746" r:id="rId9"/>
  </p:sldMasterIdLst>
  <p:notesMasterIdLst>
    <p:notesMasterId r:id="rId69"/>
  </p:notesMasterIdLst>
  <p:sldIdLst>
    <p:sldId id="2141413369" r:id="rId10"/>
    <p:sldId id="2141413677" r:id="rId11"/>
    <p:sldId id="2147482750" r:id="rId12"/>
    <p:sldId id="2141413679" r:id="rId13"/>
    <p:sldId id="2147482772" r:id="rId14"/>
    <p:sldId id="2147482751" r:id="rId15"/>
    <p:sldId id="2147482780" r:id="rId16"/>
    <p:sldId id="2147482784" r:id="rId17"/>
    <p:sldId id="2147482773" r:id="rId18"/>
    <p:sldId id="2147482790" r:id="rId19"/>
    <p:sldId id="2147482774" r:id="rId20"/>
    <p:sldId id="2147482756" r:id="rId21"/>
    <p:sldId id="2147482775" r:id="rId22"/>
    <p:sldId id="2141413556" r:id="rId23"/>
    <p:sldId id="2147482776" r:id="rId24"/>
    <p:sldId id="2147482777" r:id="rId25"/>
    <p:sldId id="2147482779" r:id="rId26"/>
    <p:sldId id="2147482778" r:id="rId27"/>
    <p:sldId id="2147482781" r:id="rId28"/>
    <p:sldId id="2147482798" r:id="rId29"/>
    <p:sldId id="2147482782" r:id="rId30"/>
    <p:sldId id="2141413681" r:id="rId31"/>
    <p:sldId id="2147482760" r:id="rId32"/>
    <p:sldId id="507" r:id="rId33"/>
    <p:sldId id="509" r:id="rId34"/>
    <p:sldId id="508" r:id="rId35"/>
    <p:sldId id="2147482794" r:id="rId36"/>
    <p:sldId id="2147482758" r:id="rId37"/>
    <p:sldId id="2141413682" r:id="rId38"/>
    <p:sldId id="2147482759" r:id="rId39"/>
    <p:sldId id="2147482764" r:id="rId40"/>
    <p:sldId id="257" r:id="rId41"/>
    <p:sldId id="2147482709" r:id="rId42"/>
    <p:sldId id="2147482766" r:id="rId43"/>
    <p:sldId id="2147482752" r:id="rId44"/>
    <p:sldId id="2147482754" r:id="rId45"/>
    <p:sldId id="2147482792" r:id="rId46"/>
    <p:sldId id="2147482793" r:id="rId47"/>
    <p:sldId id="2147482767" r:id="rId48"/>
    <p:sldId id="2147482755" r:id="rId49"/>
    <p:sldId id="2147482397" r:id="rId50"/>
    <p:sldId id="2147482396" r:id="rId51"/>
    <p:sldId id="2147482765" r:id="rId52"/>
    <p:sldId id="323" r:id="rId53"/>
    <p:sldId id="322" r:id="rId54"/>
    <p:sldId id="2147482788" r:id="rId55"/>
    <p:sldId id="2141413555" r:id="rId56"/>
    <p:sldId id="2147482768" r:id="rId57"/>
    <p:sldId id="2141413351" r:id="rId58"/>
    <p:sldId id="2141413352" r:id="rId59"/>
    <p:sldId id="2147482786" r:id="rId60"/>
    <p:sldId id="256" r:id="rId61"/>
    <p:sldId id="2147482797" r:id="rId62"/>
    <p:sldId id="258" r:id="rId63"/>
    <p:sldId id="259" r:id="rId64"/>
    <p:sldId id="260" r:id="rId65"/>
    <p:sldId id="2147482787" r:id="rId66"/>
    <p:sldId id="2147482795" r:id="rId67"/>
    <p:sldId id="2147482796"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FFBD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95" d="100"/>
          <a:sy n="95" d="100"/>
        </p:scale>
        <p:origin x="108"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slide" Target="slides/slide59.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customXml" Target="../customXml/item1.xml"/><Relationship Id="rId5" Type="http://schemas.openxmlformats.org/officeDocument/2006/relationships/slideMaster" Target="slideMasters/slideMaster5.xml"/><Relationship Id="rId61" Type="http://schemas.openxmlformats.org/officeDocument/2006/relationships/slide" Target="slides/slide52.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presProps" Target="presProps.xml"/><Relationship Id="rId75"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customXml" Target="../customXml/item3.xml"/><Relationship Id="rId7" Type="http://schemas.openxmlformats.org/officeDocument/2006/relationships/slideMaster" Target="slideMasters/slideMaster7.xml"/><Relationship Id="rId7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070424-A1BF-442E-AC38-7278DD3F038C}"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6BD6E974-0ADE-4BDE-9157-167CA660B079}">
      <dgm:prSet/>
      <dgm:spPr/>
      <dgm:t>
        <a:bodyPr/>
        <a:lstStyle/>
        <a:p>
          <a:r>
            <a:rPr lang="en-GB"/>
            <a:t>Plan priorities:</a:t>
          </a:r>
          <a:endParaRPr lang="en-US"/>
        </a:p>
      </dgm:t>
    </dgm:pt>
    <dgm:pt modelId="{172CB03B-1ADB-4D99-9189-2AE8857E71CA}" type="parTrans" cxnId="{B8955550-CFCA-4DC5-BA80-8090AFB2F9FC}">
      <dgm:prSet/>
      <dgm:spPr/>
      <dgm:t>
        <a:bodyPr/>
        <a:lstStyle/>
        <a:p>
          <a:endParaRPr lang="en-US"/>
        </a:p>
      </dgm:t>
    </dgm:pt>
    <dgm:pt modelId="{69164B40-1507-4F88-BC95-193B6106A44A}" type="sibTrans" cxnId="{B8955550-CFCA-4DC5-BA80-8090AFB2F9FC}">
      <dgm:prSet/>
      <dgm:spPr/>
      <dgm:t>
        <a:bodyPr/>
        <a:lstStyle/>
        <a:p>
          <a:endParaRPr lang="en-US"/>
        </a:p>
      </dgm:t>
    </dgm:pt>
    <dgm:pt modelId="{97EF53F2-83CC-4420-8E0A-89D50D814E1E}">
      <dgm:prSet/>
      <dgm:spPr/>
      <dgm:t>
        <a:bodyPr/>
        <a:lstStyle/>
        <a:p>
          <a:r>
            <a:rPr lang="en-GB" dirty="0"/>
            <a:t>Implement jointly agreed plan to eliminate outstanding  DSTs due to delay in social worker allocation</a:t>
          </a:r>
          <a:endParaRPr lang="en-US" dirty="0"/>
        </a:p>
      </dgm:t>
    </dgm:pt>
    <dgm:pt modelId="{283F77FE-607B-47A9-96C0-3F18CBDA5246}" type="parTrans" cxnId="{2734B5A2-20DC-40EA-8102-36EBE9C75B7C}">
      <dgm:prSet/>
      <dgm:spPr/>
      <dgm:t>
        <a:bodyPr/>
        <a:lstStyle/>
        <a:p>
          <a:endParaRPr lang="en-US"/>
        </a:p>
      </dgm:t>
    </dgm:pt>
    <dgm:pt modelId="{51F09AD1-BC58-45F2-9292-F333BF830C52}" type="sibTrans" cxnId="{2734B5A2-20DC-40EA-8102-36EBE9C75B7C}">
      <dgm:prSet/>
      <dgm:spPr/>
      <dgm:t>
        <a:bodyPr/>
        <a:lstStyle/>
        <a:p>
          <a:endParaRPr lang="en-US"/>
        </a:p>
      </dgm:t>
    </dgm:pt>
    <dgm:pt modelId="{BE92DB2E-19D1-414A-8AAD-A0AAB640771D}">
      <dgm:prSet/>
      <dgm:spPr/>
      <dgm:t>
        <a:bodyPr/>
        <a:lstStyle/>
        <a:p>
          <a:r>
            <a:rPr lang="en-GB"/>
            <a:t>Clear backlog of disputed jointly funded packages of care based on disagreement of funding split- joint funding matrix</a:t>
          </a:r>
          <a:endParaRPr lang="en-US"/>
        </a:p>
      </dgm:t>
    </dgm:pt>
    <dgm:pt modelId="{819F4FD9-9145-42F9-ABA3-59213AB10548}" type="parTrans" cxnId="{36AE9F0F-3923-4086-801B-BCC552430AFA}">
      <dgm:prSet/>
      <dgm:spPr/>
      <dgm:t>
        <a:bodyPr/>
        <a:lstStyle/>
        <a:p>
          <a:endParaRPr lang="en-US"/>
        </a:p>
      </dgm:t>
    </dgm:pt>
    <dgm:pt modelId="{2E9BD6C2-0D30-43AE-944C-C051A4449B59}" type="sibTrans" cxnId="{36AE9F0F-3923-4086-801B-BCC552430AFA}">
      <dgm:prSet/>
      <dgm:spPr/>
      <dgm:t>
        <a:bodyPr/>
        <a:lstStyle/>
        <a:p>
          <a:endParaRPr lang="en-US"/>
        </a:p>
      </dgm:t>
    </dgm:pt>
    <dgm:pt modelId="{C1297373-FF74-4D55-AA7C-9533075FAF5D}">
      <dgm:prSet/>
      <dgm:spPr/>
      <dgm:t>
        <a:bodyPr/>
        <a:lstStyle/>
        <a:p>
          <a:r>
            <a:rPr lang="en-GB" dirty="0"/>
            <a:t>Clear backlog of disputed cases based on disagreement of primary health need- establishment of multi-agency peer review process</a:t>
          </a:r>
          <a:endParaRPr lang="en-US" dirty="0"/>
        </a:p>
      </dgm:t>
    </dgm:pt>
    <dgm:pt modelId="{1A7C6DB5-3E30-4A32-AD9A-1C8CC8D9DD49}" type="parTrans" cxnId="{159FB941-47CD-4C33-8D99-884ED1EB4797}">
      <dgm:prSet/>
      <dgm:spPr/>
      <dgm:t>
        <a:bodyPr/>
        <a:lstStyle/>
        <a:p>
          <a:endParaRPr lang="en-US"/>
        </a:p>
      </dgm:t>
    </dgm:pt>
    <dgm:pt modelId="{B6747E53-8BDC-4514-8A78-7D2DEFDBAA0E}" type="sibTrans" cxnId="{159FB941-47CD-4C33-8D99-884ED1EB4797}">
      <dgm:prSet/>
      <dgm:spPr/>
      <dgm:t>
        <a:bodyPr/>
        <a:lstStyle/>
        <a:p>
          <a:endParaRPr lang="en-US"/>
        </a:p>
      </dgm:t>
    </dgm:pt>
    <dgm:pt modelId="{01F4A2C2-F7DC-4A97-851E-A2C715CAA672}">
      <dgm:prSet/>
      <dgm:spPr/>
      <dgm:t>
        <a:bodyPr/>
        <a:lstStyle/>
        <a:p>
          <a:r>
            <a:rPr lang="en-GB" dirty="0"/>
            <a:t>Reduce the number of out of area LD and MH placements- repatriation</a:t>
          </a:r>
          <a:endParaRPr lang="en-US" dirty="0"/>
        </a:p>
      </dgm:t>
    </dgm:pt>
    <dgm:pt modelId="{521B3E85-8679-4D06-BA61-BA4B328649B6}" type="parTrans" cxnId="{62FDB919-3581-4730-BCA1-72F5E921DDA2}">
      <dgm:prSet/>
      <dgm:spPr/>
      <dgm:t>
        <a:bodyPr/>
        <a:lstStyle/>
        <a:p>
          <a:endParaRPr lang="en-US"/>
        </a:p>
      </dgm:t>
    </dgm:pt>
    <dgm:pt modelId="{9B9F197E-3D15-4B02-94B1-5DE91758E9C7}" type="sibTrans" cxnId="{62FDB919-3581-4730-BCA1-72F5E921DDA2}">
      <dgm:prSet/>
      <dgm:spPr/>
      <dgm:t>
        <a:bodyPr/>
        <a:lstStyle/>
        <a:p>
          <a:endParaRPr lang="en-US"/>
        </a:p>
      </dgm:t>
    </dgm:pt>
    <dgm:pt modelId="{CBE14C49-02EF-4B76-B6D2-08A51B3774EE}">
      <dgm:prSet/>
      <dgm:spPr/>
      <dgm:t>
        <a:bodyPr/>
        <a:lstStyle/>
        <a:p>
          <a:r>
            <a:rPr lang="en-GB"/>
            <a:t>Integration of Care Cubed into review process and adoption of regional approach to benchmarking</a:t>
          </a:r>
          <a:endParaRPr lang="en-US"/>
        </a:p>
      </dgm:t>
    </dgm:pt>
    <dgm:pt modelId="{1234606D-6987-4E8C-AD78-379A68FA6F7B}" type="parTrans" cxnId="{2731DD69-7A16-4EE1-871E-FEBCC54C2BD3}">
      <dgm:prSet/>
      <dgm:spPr/>
      <dgm:t>
        <a:bodyPr/>
        <a:lstStyle/>
        <a:p>
          <a:endParaRPr lang="en-US"/>
        </a:p>
      </dgm:t>
    </dgm:pt>
    <dgm:pt modelId="{EC8FB772-91D2-4E2B-9402-5C5D96D01C0D}" type="sibTrans" cxnId="{2731DD69-7A16-4EE1-871E-FEBCC54C2BD3}">
      <dgm:prSet/>
      <dgm:spPr/>
      <dgm:t>
        <a:bodyPr/>
        <a:lstStyle/>
        <a:p>
          <a:endParaRPr lang="en-US"/>
        </a:p>
      </dgm:t>
    </dgm:pt>
    <dgm:pt modelId="{001E841F-D571-478E-BC16-42B784D2FCFC}">
      <dgm:prSet/>
      <dgm:spPr/>
      <dgm:t>
        <a:bodyPr/>
        <a:lstStyle/>
        <a:p>
          <a:r>
            <a:rPr lang="en-GB"/>
            <a:t>Implementation of digital case management system for CHC/ Complex Care</a:t>
          </a:r>
          <a:endParaRPr lang="en-US"/>
        </a:p>
      </dgm:t>
    </dgm:pt>
    <dgm:pt modelId="{58974FD6-BE9B-4F19-BC26-DC86A0F6A9A5}" type="parTrans" cxnId="{EA977C9D-E3A7-43F5-8CA2-6101A39FA9C3}">
      <dgm:prSet/>
      <dgm:spPr/>
      <dgm:t>
        <a:bodyPr/>
        <a:lstStyle/>
        <a:p>
          <a:endParaRPr lang="en-US"/>
        </a:p>
      </dgm:t>
    </dgm:pt>
    <dgm:pt modelId="{66330189-A65D-4F92-91B8-C319C9B36EC1}" type="sibTrans" cxnId="{EA977C9D-E3A7-43F5-8CA2-6101A39FA9C3}">
      <dgm:prSet/>
      <dgm:spPr/>
      <dgm:t>
        <a:bodyPr/>
        <a:lstStyle/>
        <a:p>
          <a:endParaRPr lang="en-US"/>
        </a:p>
      </dgm:t>
    </dgm:pt>
    <dgm:pt modelId="{14A467F5-81C9-4203-86BD-F2241FFE2D65}">
      <dgm:prSet/>
      <dgm:spPr/>
      <dgm:t>
        <a:bodyPr/>
        <a:lstStyle/>
        <a:p>
          <a:r>
            <a:rPr lang="en-GB" dirty="0"/>
            <a:t>Implement optimum model for District Nursing, Looked After Children (LAC) and centralised commissioning team</a:t>
          </a:r>
          <a:endParaRPr lang="en-US" dirty="0"/>
        </a:p>
      </dgm:t>
    </dgm:pt>
    <dgm:pt modelId="{C585E9E1-3383-4C5A-86F5-21F3118ED67E}" type="parTrans" cxnId="{45090989-85D1-4687-AC2A-DE49676522CA}">
      <dgm:prSet/>
      <dgm:spPr/>
      <dgm:t>
        <a:bodyPr/>
        <a:lstStyle/>
        <a:p>
          <a:endParaRPr lang="en-US"/>
        </a:p>
      </dgm:t>
    </dgm:pt>
    <dgm:pt modelId="{5C95E3F0-F3AB-4A25-913E-58CFBE000D30}" type="sibTrans" cxnId="{45090989-85D1-4687-AC2A-DE49676522CA}">
      <dgm:prSet/>
      <dgm:spPr/>
      <dgm:t>
        <a:bodyPr/>
        <a:lstStyle/>
        <a:p>
          <a:endParaRPr lang="en-US"/>
        </a:p>
      </dgm:t>
    </dgm:pt>
    <dgm:pt modelId="{09955939-AA71-49D3-9CCE-9DC833235615}">
      <dgm:prSet/>
      <dgm:spPr/>
      <dgm:t>
        <a:bodyPr/>
        <a:lstStyle/>
        <a:p>
          <a:endParaRPr lang="en-US" dirty="0"/>
        </a:p>
      </dgm:t>
    </dgm:pt>
    <dgm:pt modelId="{B1B282F3-DE7D-40E3-8760-65A7E75868BD}" type="parTrans" cxnId="{360A88A8-1E52-47CB-8C50-F0A7011C4207}">
      <dgm:prSet/>
      <dgm:spPr/>
      <dgm:t>
        <a:bodyPr/>
        <a:lstStyle/>
        <a:p>
          <a:endParaRPr lang="en-GB"/>
        </a:p>
      </dgm:t>
    </dgm:pt>
    <dgm:pt modelId="{3B826242-3BB3-4583-8838-8859495AC111}" type="sibTrans" cxnId="{360A88A8-1E52-47CB-8C50-F0A7011C4207}">
      <dgm:prSet/>
      <dgm:spPr/>
      <dgm:t>
        <a:bodyPr/>
        <a:lstStyle/>
        <a:p>
          <a:endParaRPr lang="en-GB"/>
        </a:p>
      </dgm:t>
    </dgm:pt>
    <dgm:pt modelId="{6D52244C-9906-472E-A406-DE6E38576F36}">
      <dgm:prSet/>
      <dgm:spPr/>
      <dgm:t>
        <a:bodyPr/>
        <a:lstStyle/>
        <a:p>
          <a:r>
            <a:rPr lang="en-US" dirty="0" err="1"/>
            <a:t>Finalise</a:t>
          </a:r>
          <a:r>
            <a:rPr lang="en-US" dirty="0"/>
            <a:t> joint working framework and agree regional disputes policy</a:t>
          </a:r>
        </a:p>
      </dgm:t>
    </dgm:pt>
    <dgm:pt modelId="{D47C1839-0752-49D3-AB64-91EDD64DCD83}" type="parTrans" cxnId="{FBF1F316-574C-4855-B51E-EEB7181A7BD6}">
      <dgm:prSet/>
      <dgm:spPr/>
      <dgm:t>
        <a:bodyPr/>
        <a:lstStyle/>
        <a:p>
          <a:endParaRPr lang="en-GB"/>
        </a:p>
      </dgm:t>
    </dgm:pt>
    <dgm:pt modelId="{4C57B99F-DA78-430F-AC1B-21AF190C89DE}" type="sibTrans" cxnId="{FBF1F316-574C-4855-B51E-EEB7181A7BD6}">
      <dgm:prSet/>
      <dgm:spPr/>
      <dgm:t>
        <a:bodyPr/>
        <a:lstStyle/>
        <a:p>
          <a:endParaRPr lang="en-GB"/>
        </a:p>
      </dgm:t>
    </dgm:pt>
    <dgm:pt modelId="{D102DC1F-7126-47B8-AFE8-EACFF6B45BF4}">
      <dgm:prSet/>
      <dgm:spPr/>
      <dgm:t>
        <a:bodyPr/>
        <a:lstStyle/>
        <a:p>
          <a:endParaRPr lang="en-US" dirty="0"/>
        </a:p>
      </dgm:t>
    </dgm:pt>
    <dgm:pt modelId="{6C4D3173-CB4D-409C-8234-B126B13F1BDD}" type="parTrans" cxnId="{57A8A521-DC41-4F0F-BC56-DE72EDE62337}">
      <dgm:prSet/>
      <dgm:spPr/>
      <dgm:t>
        <a:bodyPr/>
        <a:lstStyle/>
        <a:p>
          <a:endParaRPr lang="en-GB"/>
        </a:p>
      </dgm:t>
    </dgm:pt>
    <dgm:pt modelId="{49BAE947-4275-43B3-A184-9C7185A0BB67}" type="sibTrans" cxnId="{57A8A521-DC41-4F0F-BC56-DE72EDE62337}">
      <dgm:prSet/>
      <dgm:spPr/>
      <dgm:t>
        <a:bodyPr/>
        <a:lstStyle/>
        <a:p>
          <a:endParaRPr lang="en-GB"/>
        </a:p>
      </dgm:t>
    </dgm:pt>
    <dgm:pt modelId="{AA3A0C49-D232-44FD-A4FF-7239595C869A}">
      <dgm:prSet/>
      <dgm:spPr/>
      <dgm:t>
        <a:bodyPr/>
        <a:lstStyle/>
        <a:p>
          <a:r>
            <a:rPr lang="en-US" dirty="0"/>
            <a:t>Establish processes and structure to offer Direct Payments for CHC</a:t>
          </a:r>
        </a:p>
      </dgm:t>
    </dgm:pt>
    <dgm:pt modelId="{894D9657-1532-4D62-A970-0C26C0C91C10}" type="parTrans" cxnId="{9CC34B47-852C-459C-A40C-D5A9F1DFBB09}">
      <dgm:prSet/>
      <dgm:spPr/>
      <dgm:t>
        <a:bodyPr/>
        <a:lstStyle/>
        <a:p>
          <a:endParaRPr lang="en-GB"/>
        </a:p>
      </dgm:t>
    </dgm:pt>
    <dgm:pt modelId="{DA0D9436-09FD-4FA1-ADFB-6CC253644C34}" type="sibTrans" cxnId="{9CC34B47-852C-459C-A40C-D5A9F1DFBB09}">
      <dgm:prSet/>
      <dgm:spPr/>
      <dgm:t>
        <a:bodyPr/>
        <a:lstStyle/>
        <a:p>
          <a:endParaRPr lang="en-GB"/>
        </a:p>
      </dgm:t>
    </dgm:pt>
    <dgm:pt modelId="{45BF0410-865A-486E-A7C0-217CCDA5C5F8}">
      <dgm:prSet/>
      <dgm:spPr/>
      <dgm:t>
        <a:bodyPr/>
        <a:lstStyle/>
        <a:p>
          <a:r>
            <a:rPr lang="en-US" dirty="0"/>
            <a:t>Strengthened regional commissioning/ contracting arrangements- fee methodology, regional CHC contract, development of commissioning frameworks, outcome based commissioning approach, joint review meetings, accommodation solution/ market </a:t>
          </a:r>
          <a:r>
            <a:rPr lang="en-US" dirty="0" err="1"/>
            <a:t>incentivisation</a:t>
          </a:r>
          <a:r>
            <a:rPr lang="en-US" dirty="0"/>
            <a:t> </a:t>
          </a:r>
        </a:p>
      </dgm:t>
    </dgm:pt>
    <dgm:pt modelId="{7B9EB323-C4BC-4BE4-8FD0-09C8EE368650}" type="parTrans" cxnId="{6444A7B3-3979-49B4-AE4C-7E4FEC9D890F}">
      <dgm:prSet/>
      <dgm:spPr/>
      <dgm:t>
        <a:bodyPr/>
        <a:lstStyle/>
        <a:p>
          <a:endParaRPr lang="en-GB"/>
        </a:p>
      </dgm:t>
    </dgm:pt>
    <dgm:pt modelId="{1C1B3858-D1EA-411F-88E3-83A33E0BEA44}" type="sibTrans" cxnId="{6444A7B3-3979-49B4-AE4C-7E4FEC9D890F}">
      <dgm:prSet/>
      <dgm:spPr/>
      <dgm:t>
        <a:bodyPr/>
        <a:lstStyle/>
        <a:p>
          <a:endParaRPr lang="en-GB"/>
        </a:p>
      </dgm:t>
    </dgm:pt>
    <dgm:pt modelId="{0B882769-CE8B-4122-AFB5-73E0EBBD9B1A}" type="pres">
      <dgm:prSet presAssocID="{35070424-A1BF-442E-AC38-7278DD3F038C}" presName="linear" presStyleCnt="0">
        <dgm:presLayoutVars>
          <dgm:animLvl val="lvl"/>
          <dgm:resizeHandles val="exact"/>
        </dgm:presLayoutVars>
      </dgm:prSet>
      <dgm:spPr/>
    </dgm:pt>
    <dgm:pt modelId="{E6F002CE-EEAA-487E-8901-8D2AB094E783}" type="pres">
      <dgm:prSet presAssocID="{6BD6E974-0ADE-4BDE-9157-167CA660B079}" presName="parentText" presStyleLbl="node1" presStyleIdx="0" presStyleCnt="1">
        <dgm:presLayoutVars>
          <dgm:chMax val="0"/>
          <dgm:bulletEnabled val="1"/>
        </dgm:presLayoutVars>
      </dgm:prSet>
      <dgm:spPr/>
    </dgm:pt>
    <dgm:pt modelId="{079A84F5-1EDF-4243-9A7F-7067FCD90663}" type="pres">
      <dgm:prSet presAssocID="{6BD6E974-0ADE-4BDE-9157-167CA660B079}" presName="childText" presStyleLbl="revTx" presStyleIdx="0" presStyleCnt="1">
        <dgm:presLayoutVars>
          <dgm:bulletEnabled val="1"/>
        </dgm:presLayoutVars>
      </dgm:prSet>
      <dgm:spPr/>
    </dgm:pt>
  </dgm:ptLst>
  <dgm:cxnLst>
    <dgm:cxn modelId="{36AE9F0F-3923-4086-801B-BCC552430AFA}" srcId="{6BD6E974-0ADE-4BDE-9157-167CA660B079}" destId="{BE92DB2E-19D1-414A-8AAD-A0AAB640771D}" srcOrd="1" destOrd="0" parTransId="{819F4FD9-9145-42F9-ABA3-59213AB10548}" sibTransId="{2E9BD6C2-0D30-43AE-944C-C051A4449B59}"/>
    <dgm:cxn modelId="{FBF1F316-574C-4855-B51E-EEB7181A7BD6}" srcId="{6BD6E974-0ADE-4BDE-9157-167CA660B079}" destId="{6D52244C-9906-472E-A406-DE6E38576F36}" srcOrd="9" destOrd="0" parTransId="{D47C1839-0752-49D3-AB64-91EDD64DCD83}" sibTransId="{4C57B99F-DA78-430F-AC1B-21AF190C89DE}"/>
    <dgm:cxn modelId="{B33D8B19-9728-4E0D-9AE9-B9F0EBA36AC1}" type="presOf" srcId="{AA3A0C49-D232-44FD-A4FF-7239595C869A}" destId="{079A84F5-1EDF-4243-9A7F-7067FCD90663}" srcOrd="0" destOrd="5" presId="urn:microsoft.com/office/officeart/2005/8/layout/vList2"/>
    <dgm:cxn modelId="{62FDB919-3581-4730-BCA1-72F5E921DDA2}" srcId="{6BD6E974-0ADE-4BDE-9157-167CA660B079}" destId="{01F4A2C2-F7DC-4A97-851E-A2C715CAA672}" srcOrd="3" destOrd="0" parTransId="{521B3E85-8679-4D06-BA61-BA4B328649B6}" sibTransId="{9B9F197E-3D15-4B02-94B1-5DE91758E9C7}"/>
    <dgm:cxn modelId="{30576A1D-5442-462E-841A-8E40F15C455C}" type="presOf" srcId="{BE92DB2E-19D1-414A-8AAD-A0AAB640771D}" destId="{079A84F5-1EDF-4243-9A7F-7067FCD90663}" srcOrd="0" destOrd="1" presId="urn:microsoft.com/office/officeart/2005/8/layout/vList2"/>
    <dgm:cxn modelId="{57A8A521-DC41-4F0F-BC56-DE72EDE62337}" srcId="{6BD6E974-0ADE-4BDE-9157-167CA660B079}" destId="{D102DC1F-7126-47B8-AFE8-EACFF6B45BF4}" srcOrd="11" destOrd="0" parTransId="{6C4D3173-CB4D-409C-8234-B126B13F1BDD}" sibTransId="{49BAE947-4275-43B3-A184-9C7185A0BB67}"/>
    <dgm:cxn modelId="{A541813F-3C83-4FEE-BB37-4243B2DD41F0}" type="presOf" srcId="{45BF0410-865A-486E-A7C0-217CCDA5C5F8}" destId="{079A84F5-1EDF-4243-9A7F-7067FCD90663}" srcOrd="0" destOrd="10" presId="urn:microsoft.com/office/officeart/2005/8/layout/vList2"/>
    <dgm:cxn modelId="{9911BE5D-6153-4BBB-A092-87CAA4D61715}" type="presOf" srcId="{C1297373-FF74-4D55-AA7C-9533075FAF5D}" destId="{079A84F5-1EDF-4243-9A7F-7067FCD90663}" srcOrd="0" destOrd="2" presId="urn:microsoft.com/office/officeart/2005/8/layout/vList2"/>
    <dgm:cxn modelId="{159FB941-47CD-4C33-8D99-884ED1EB4797}" srcId="{6BD6E974-0ADE-4BDE-9157-167CA660B079}" destId="{C1297373-FF74-4D55-AA7C-9533075FAF5D}" srcOrd="2" destOrd="0" parTransId="{1A7C6DB5-3E30-4A32-AD9A-1C8CC8D9DD49}" sibTransId="{B6747E53-8BDC-4514-8A78-7D2DEFDBAA0E}"/>
    <dgm:cxn modelId="{8159D966-2B43-4909-969A-E738E5F0BC93}" type="presOf" srcId="{6D52244C-9906-472E-A406-DE6E38576F36}" destId="{079A84F5-1EDF-4243-9A7F-7067FCD90663}" srcOrd="0" destOrd="9" presId="urn:microsoft.com/office/officeart/2005/8/layout/vList2"/>
    <dgm:cxn modelId="{9CC34B47-852C-459C-A40C-D5A9F1DFBB09}" srcId="{6BD6E974-0ADE-4BDE-9157-167CA660B079}" destId="{AA3A0C49-D232-44FD-A4FF-7239595C869A}" srcOrd="5" destOrd="0" parTransId="{894D9657-1532-4D62-A970-0C26C0C91C10}" sibTransId="{DA0D9436-09FD-4FA1-ADFB-6CC253644C34}"/>
    <dgm:cxn modelId="{2731DD69-7A16-4EE1-871E-FEBCC54C2BD3}" srcId="{6BD6E974-0ADE-4BDE-9157-167CA660B079}" destId="{CBE14C49-02EF-4B76-B6D2-08A51B3774EE}" srcOrd="6" destOrd="0" parTransId="{1234606D-6987-4E8C-AD78-379A68FA6F7B}" sibTransId="{EC8FB772-91D2-4E2B-9402-5C5D96D01C0D}"/>
    <dgm:cxn modelId="{B8955550-CFCA-4DC5-BA80-8090AFB2F9FC}" srcId="{35070424-A1BF-442E-AC38-7278DD3F038C}" destId="{6BD6E974-0ADE-4BDE-9157-167CA660B079}" srcOrd="0" destOrd="0" parTransId="{172CB03B-1ADB-4D99-9189-2AE8857E71CA}" sibTransId="{69164B40-1507-4F88-BC95-193B6106A44A}"/>
    <dgm:cxn modelId="{E9FD8B52-78C3-4D24-8023-C92772D2F94A}" type="presOf" srcId="{001E841F-D571-478E-BC16-42B784D2FCFC}" destId="{079A84F5-1EDF-4243-9A7F-7067FCD90663}" srcOrd="0" destOrd="7" presId="urn:microsoft.com/office/officeart/2005/8/layout/vList2"/>
    <dgm:cxn modelId="{EF95D080-67B1-47F9-A37E-FCEEE2966FD4}" type="presOf" srcId="{CBE14C49-02EF-4B76-B6D2-08A51B3774EE}" destId="{079A84F5-1EDF-4243-9A7F-7067FCD90663}" srcOrd="0" destOrd="6" presId="urn:microsoft.com/office/officeart/2005/8/layout/vList2"/>
    <dgm:cxn modelId="{8569D288-51BC-4292-B99C-D84C14A66C86}" type="presOf" srcId="{6BD6E974-0ADE-4BDE-9157-167CA660B079}" destId="{E6F002CE-EEAA-487E-8901-8D2AB094E783}" srcOrd="0" destOrd="0" presId="urn:microsoft.com/office/officeart/2005/8/layout/vList2"/>
    <dgm:cxn modelId="{45090989-85D1-4687-AC2A-DE49676522CA}" srcId="{6BD6E974-0ADE-4BDE-9157-167CA660B079}" destId="{14A467F5-81C9-4203-86BD-F2241FFE2D65}" srcOrd="8" destOrd="0" parTransId="{C585E9E1-3383-4C5A-86F5-21F3118ED67E}" sibTransId="{5C95E3F0-F3AB-4A25-913E-58CFBE000D30}"/>
    <dgm:cxn modelId="{A59C008A-1CF2-49A9-A8ED-AB2FEFBE5976}" type="presOf" srcId="{14A467F5-81C9-4203-86BD-F2241FFE2D65}" destId="{079A84F5-1EDF-4243-9A7F-7067FCD90663}" srcOrd="0" destOrd="8" presId="urn:microsoft.com/office/officeart/2005/8/layout/vList2"/>
    <dgm:cxn modelId="{EA977C9D-E3A7-43F5-8CA2-6101A39FA9C3}" srcId="{6BD6E974-0ADE-4BDE-9157-167CA660B079}" destId="{001E841F-D571-478E-BC16-42B784D2FCFC}" srcOrd="7" destOrd="0" parTransId="{58974FD6-BE9B-4F19-BC26-DC86A0F6A9A5}" sibTransId="{66330189-A65D-4F92-91B8-C319C9B36EC1}"/>
    <dgm:cxn modelId="{2734B5A2-20DC-40EA-8102-36EBE9C75B7C}" srcId="{6BD6E974-0ADE-4BDE-9157-167CA660B079}" destId="{97EF53F2-83CC-4420-8E0A-89D50D814E1E}" srcOrd="0" destOrd="0" parTransId="{283F77FE-607B-47A9-96C0-3F18CBDA5246}" sibTransId="{51F09AD1-BC58-45F2-9292-F333BF830C52}"/>
    <dgm:cxn modelId="{360A88A8-1E52-47CB-8C50-F0A7011C4207}" srcId="{6BD6E974-0ADE-4BDE-9157-167CA660B079}" destId="{09955939-AA71-49D3-9CCE-9DC833235615}" srcOrd="4" destOrd="0" parTransId="{B1B282F3-DE7D-40E3-8760-65A7E75868BD}" sibTransId="{3B826242-3BB3-4583-8838-8859495AC111}"/>
    <dgm:cxn modelId="{1D5E8BAD-C62C-422A-9060-45D9FCFF57D3}" type="presOf" srcId="{01F4A2C2-F7DC-4A97-851E-A2C715CAA672}" destId="{079A84F5-1EDF-4243-9A7F-7067FCD90663}" srcOrd="0" destOrd="3" presId="urn:microsoft.com/office/officeart/2005/8/layout/vList2"/>
    <dgm:cxn modelId="{D41317AF-3D91-4C96-8BD1-E35B6104096F}" type="presOf" srcId="{D102DC1F-7126-47B8-AFE8-EACFF6B45BF4}" destId="{079A84F5-1EDF-4243-9A7F-7067FCD90663}" srcOrd="0" destOrd="11" presId="urn:microsoft.com/office/officeart/2005/8/layout/vList2"/>
    <dgm:cxn modelId="{6444A7B3-3979-49B4-AE4C-7E4FEC9D890F}" srcId="{6BD6E974-0ADE-4BDE-9157-167CA660B079}" destId="{45BF0410-865A-486E-A7C0-217CCDA5C5F8}" srcOrd="10" destOrd="0" parTransId="{7B9EB323-C4BC-4BE4-8FD0-09C8EE368650}" sibTransId="{1C1B3858-D1EA-411F-88E3-83A33E0BEA44}"/>
    <dgm:cxn modelId="{1BE46DBF-C0E5-4A8B-894F-60B67E8D31A6}" type="presOf" srcId="{97EF53F2-83CC-4420-8E0A-89D50D814E1E}" destId="{079A84F5-1EDF-4243-9A7F-7067FCD90663}" srcOrd="0" destOrd="0" presId="urn:microsoft.com/office/officeart/2005/8/layout/vList2"/>
    <dgm:cxn modelId="{E7268DEB-F9FF-4624-975B-03FA5299B264}" type="presOf" srcId="{09955939-AA71-49D3-9CCE-9DC833235615}" destId="{079A84F5-1EDF-4243-9A7F-7067FCD90663}" srcOrd="0" destOrd="4" presId="urn:microsoft.com/office/officeart/2005/8/layout/vList2"/>
    <dgm:cxn modelId="{7997D5FD-C5F8-4AAF-ACD0-37246B129FE2}" type="presOf" srcId="{35070424-A1BF-442E-AC38-7278DD3F038C}" destId="{0B882769-CE8B-4122-AFB5-73E0EBBD9B1A}" srcOrd="0" destOrd="0" presId="urn:microsoft.com/office/officeart/2005/8/layout/vList2"/>
    <dgm:cxn modelId="{ABA4A33E-E55D-4470-91B2-458E0F85F73F}" type="presParOf" srcId="{0B882769-CE8B-4122-AFB5-73E0EBBD9B1A}" destId="{E6F002CE-EEAA-487E-8901-8D2AB094E783}" srcOrd="0" destOrd="0" presId="urn:microsoft.com/office/officeart/2005/8/layout/vList2"/>
    <dgm:cxn modelId="{0FD50835-D6AB-493D-9249-AFA2C694D57B}" type="presParOf" srcId="{0B882769-CE8B-4122-AFB5-73E0EBBD9B1A}" destId="{079A84F5-1EDF-4243-9A7F-7067FCD9066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F002CE-EEAA-487E-8901-8D2AB094E783}">
      <dsp:nvSpPr>
        <dsp:cNvPr id="0" name=""/>
        <dsp:cNvSpPr/>
      </dsp:nvSpPr>
      <dsp:spPr>
        <a:xfrm>
          <a:off x="0" y="235319"/>
          <a:ext cx="10396652" cy="46683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Plan priorities:</a:t>
          </a:r>
          <a:endParaRPr lang="en-US" sz="1900" kern="1200"/>
        </a:p>
      </dsp:txBody>
      <dsp:txXfrm>
        <a:off x="22789" y="258108"/>
        <a:ext cx="10351074" cy="421252"/>
      </dsp:txXfrm>
    </dsp:sp>
    <dsp:sp modelId="{079A84F5-1EDF-4243-9A7F-7067FCD90663}">
      <dsp:nvSpPr>
        <dsp:cNvPr id="0" name=""/>
        <dsp:cNvSpPr/>
      </dsp:nvSpPr>
      <dsp:spPr>
        <a:xfrm>
          <a:off x="0" y="702149"/>
          <a:ext cx="10396652" cy="377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094"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GB" sz="1500" kern="1200" dirty="0"/>
            <a:t>Implement jointly agreed plan to eliminate outstanding  DSTs due to delay in social worker allocation</a:t>
          </a:r>
          <a:endParaRPr lang="en-US" sz="1500" kern="1200" dirty="0"/>
        </a:p>
        <a:p>
          <a:pPr marL="114300" lvl="1" indent="-114300" algn="l" defTabSz="666750">
            <a:lnSpc>
              <a:spcPct val="90000"/>
            </a:lnSpc>
            <a:spcBef>
              <a:spcPct val="0"/>
            </a:spcBef>
            <a:spcAft>
              <a:spcPct val="20000"/>
            </a:spcAft>
            <a:buChar char="•"/>
          </a:pPr>
          <a:r>
            <a:rPr lang="en-GB" sz="1500" kern="1200"/>
            <a:t>Clear backlog of disputed jointly funded packages of care based on disagreement of funding split- joint funding matrix</a:t>
          </a:r>
          <a:endParaRPr lang="en-US" sz="1500" kern="1200"/>
        </a:p>
        <a:p>
          <a:pPr marL="114300" lvl="1" indent="-114300" algn="l" defTabSz="666750">
            <a:lnSpc>
              <a:spcPct val="90000"/>
            </a:lnSpc>
            <a:spcBef>
              <a:spcPct val="0"/>
            </a:spcBef>
            <a:spcAft>
              <a:spcPct val="20000"/>
            </a:spcAft>
            <a:buChar char="•"/>
          </a:pPr>
          <a:r>
            <a:rPr lang="en-GB" sz="1500" kern="1200" dirty="0"/>
            <a:t>Clear backlog of disputed cases based on disagreement of primary health need- establishment of multi-agency peer review process</a:t>
          </a:r>
          <a:endParaRPr lang="en-US" sz="1500" kern="1200" dirty="0"/>
        </a:p>
        <a:p>
          <a:pPr marL="114300" lvl="1" indent="-114300" algn="l" defTabSz="666750">
            <a:lnSpc>
              <a:spcPct val="90000"/>
            </a:lnSpc>
            <a:spcBef>
              <a:spcPct val="0"/>
            </a:spcBef>
            <a:spcAft>
              <a:spcPct val="20000"/>
            </a:spcAft>
            <a:buChar char="•"/>
          </a:pPr>
          <a:r>
            <a:rPr lang="en-GB" sz="1500" kern="1200" dirty="0"/>
            <a:t>Reduce the number of out of area LD and MH placements- repatriation</a:t>
          </a:r>
          <a:endParaRPr lang="en-US" sz="1500" kern="1200" dirty="0"/>
        </a:p>
        <a:p>
          <a:pPr marL="114300" lvl="1" indent="-114300" algn="l" defTabSz="666750">
            <a:lnSpc>
              <a:spcPct val="90000"/>
            </a:lnSpc>
            <a:spcBef>
              <a:spcPct val="0"/>
            </a:spcBef>
            <a:spcAft>
              <a:spcPct val="20000"/>
            </a:spcAft>
            <a:buChar char="•"/>
          </a:pPr>
          <a:endParaRPr lang="en-US" sz="1500" kern="1200" dirty="0"/>
        </a:p>
        <a:p>
          <a:pPr marL="114300" lvl="1" indent="-114300" algn="l" defTabSz="666750">
            <a:lnSpc>
              <a:spcPct val="90000"/>
            </a:lnSpc>
            <a:spcBef>
              <a:spcPct val="0"/>
            </a:spcBef>
            <a:spcAft>
              <a:spcPct val="20000"/>
            </a:spcAft>
            <a:buChar char="•"/>
          </a:pPr>
          <a:r>
            <a:rPr lang="en-US" sz="1500" kern="1200" dirty="0"/>
            <a:t>Establish processes and structure to offer Direct Payments for CHC</a:t>
          </a:r>
        </a:p>
        <a:p>
          <a:pPr marL="114300" lvl="1" indent="-114300" algn="l" defTabSz="666750">
            <a:lnSpc>
              <a:spcPct val="90000"/>
            </a:lnSpc>
            <a:spcBef>
              <a:spcPct val="0"/>
            </a:spcBef>
            <a:spcAft>
              <a:spcPct val="20000"/>
            </a:spcAft>
            <a:buChar char="•"/>
          </a:pPr>
          <a:r>
            <a:rPr lang="en-GB" sz="1500" kern="1200"/>
            <a:t>Integration of Care Cubed into review process and adoption of regional approach to benchmarking</a:t>
          </a:r>
          <a:endParaRPr lang="en-US" sz="1500" kern="1200"/>
        </a:p>
        <a:p>
          <a:pPr marL="114300" lvl="1" indent="-114300" algn="l" defTabSz="666750">
            <a:lnSpc>
              <a:spcPct val="90000"/>
            </a:lnSpc>
            <a:spcBef>
              <a:spcPct val="0"/>
            </a:spcBef>
            <a:spcAft>
              <a:spcPct val="20000"/>
            </a:spcAft>
            <a:buChar char="•"/>
          </a:pPr>
          <a:r>
            <a:rPr lang="en-GB" sz="1500" kern="1200"/>
            <a:t>Implementation of digital case management system for CHC/ Complex Care</a:t>
          </a:r>
          <a:endParaRPr lang="en-US" sz="1500" kern="1200"/>
        </a:p>
        <a:p>
          <a:pPr marL="114300" lvl="1" indent="-114300" algn="l" defTabSz="666750">
            <a:lnSpc>
              <a:spcPct val="90000"/>
            </a:lnSpc>
            <a:spcBef>
              <a:spcPct val="0"/>
            </a:spcBef>
            <a:spcAft>
              <a:spcPct val="20000"/>
            </a:spcAft>
            <a:buChar char="•"/>
          </a:pPr>
          <a:r>
            <a:rPr lang="en-GB" sz="1500" kern="1200" dirty="0"/>
            <a:t>Implement optimum model for District Nursing, Looked After Children (LAC) and centralised commissioning team</a:t>
          </a:r>
          <a:endParaRPr lang="en-US" sz="1500" kern="1200" dirty="0"/>
        </a:p>
        <a:p>
          <a:pPr marL="114300" lvl="1" indent="-114300" algn="l" defTabSz="666750">
            <a:lnSpc>
              <a:spcPct val="90000"/>
            </a:lnSpc>
            <a:spcBef>
              <a:spcPct val="0"/>
            </a:spcBef>
            <a:spcAft>
              <a:spcPct val="20000"/>
            </a:spcAft>
            <a:buChar char="•"/>
          </a:pPr>
          <a:r>
            <a:rPr lang="en-US" sz="1500" kern="1200" dirty="0" err="1"/>
            <a:t>Finalise</a:t>
          </a:r>
          <a:r>
            <a:rPr lang="en-US" sz="1500" kern="1200" dirty="0"/>
            <a:t> joint working framework and agree regional disputes policy</a:t>
          </a:r>
        </a:p>
        <a:p>
          <a:pPr marL="114300" lvl="1" indent="-114300" algn="l" defTabSz="666750">
            <a:lnSpc>
              <a:spcPct val="90000"/>
            </a:lnSpc>
            <a:spcBef>
              <a:spcPct val="0"/>
            </a:spcBef>
            <a:spcAft>
              <a:spcPct val="20000"/>
            </a:spcAft>
            <a:buChar char="•"/>
          </a:pPr>
          <a:r>
            <a:rPr lang="en-US" sz="1500" kern="1200" dirty="0"/>
            <a:t>Strengthened regional commissioning/ contracting arrangements- fee methodology, regional CHC contract, development of commissioning frameworks, outcome based commissioning approach, joint review meetings, accommodation solution/ market </a:t>
          </a:r>
          <a:r>
            <a:rPr lang="en-US" sz="1500" kern="1200" dirty="0" err="1"/>
            <a:t>incentivisation</a:t>
          </a:r>
          <a:r>
            <a:rPr lang="en-US" sz="1500" kern="1200" dirty="0"/>
            <a:t> </a:t>
          </a:r>
        </a:p>
        <a:p>
          <a:pPr marL="114300" lvl="1" indent="-114300" algn="l" defTabSz="666750">
            <a:lnSpc>
              <a:spcPct val="90000"/>
            </a:lnSpc>
            <a:spcBef>
              <a:spcPct val="0"/>
            </a:spcBef>
            <a:spcAft>
              <a:spcPct val="20000"/>
            </a:spcAft>
            <a:buChar char="•"/>
          </a:pPr>
          <a:endParaRPr lang="en-US" sz="1500" kern="1200" dirty="0"/>
        </a:p>
      </dsp:txBody>
      <dsp:txXfrm>
        <a:off x="0" y="702149"/>
        <a:ext cx="10396652" cy="37756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1F9545-2BDD-4E49-B250-8EBBD6E21751}" type="datetimeFigureOut">
              <a:rPr lang="en-GB" smtClean="0"/>
              <a:t>29/04/2026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D1DA9-30B3-431B-9282-9FBE1C22FF78}" type="slidenum">
              <a:rPr lang="en-GB" smtClean="0"/>
              <a:t>‹#›</a:t>
            </a:fld>
            <a:endParaRPr lang="en-GB"/>
          </a:p>
        </p:txBody>
      </p:sp>
    </p:spTree>
    <p:extLst>
      <p:ext uri="{BB962C8B-B14F-4D97-AF65-F5344CB8AC3E}">
        <p14:creationId xmlns:p14="http://schemas.microsoft.com/office/powerpoint/2010/main" val="1763934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B59F6-7D33-0775-D9C9-12274CC1B9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914614-E4CE-5349-87E7-271AAC97520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0AA8839-956E-1357-B5F8-CE29EE77942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F21C8CD-5953-D419-799E-9D1A5E6F44A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1835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750D3-77E1-3AAA-5667-CD074DD803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F5B7E5-705C-FD9B-4860-F30CFB05C2C0}"/>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D8104C11-7782-62FF-3BB3-8F4DEDA5BD8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A790C39-74A1-3EDA-FA9F-9A94C9CDDD6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BF7775-9D9E-4A5A-9B8B-A557529731A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09535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1BB7F-D1ED-599B-3659-744B892329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D258D0-DD14-9A7F-9756-4D76DB0B36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B6048E7-23BA-623E-6E50-146D6B3AD30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F28D6D0-D37D-E240-2BEB-E81573E2080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2730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96BA9-59E3-7FE1-1560-7405498DB8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8DD210-81AC-196A-E5D1-F46AAA7A3CFA}"/>
              </a:ext>
            </a:extLst>
          </p:cNvPr>
          <p:cNvSpPr>
            <a:spLocks noGrp="1" noRot="1" noChangeAspect="1"/>
          </p:cNvSpPr>
          <p:nvPr>
            <p:ph type="sldImg"/>
          </p:nvPr>
        </p:nvSpPr>
        <p:spPr>
          <a:xfrm>
            <a:off x="685800" y="1143000"/>
            <a:ext cx="5486400" cy="3086100"/>
          </a:xfrm>
        </p:spPr>
        <p:txBody>
          <a:bodyPr/>
          <a:lstStyle/>
          <a:p>
            <a:endParaRPr lang="en-GB"/>
          </a:p>
        </p:txBody>
      </p:sp>
      <p:sp>
        <p:nvSpPr>
          <p:cNvPr id="3" name="Notes Placeholder 2">
            <a:extLst>
              <a:ext uri="{FF2B5EF4-FFF2-40B4-BE49-F238E27FC236}">
                <a16:creationId xmlns:a16="http://schemas.microsoft.com/office/drawing/2014/main" id="{9F4CF2F4-21B5-B4CF-3B09-3CFADB31C5A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484497-A0EB-10E6-260C-CEBFE31B536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35217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72EE3-C3BC-3E4A-EDE8-77DFEC640A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B95173-4D47-AC89-6DF2-D49035C1E6F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4018620-7F9D-F188-FC73-9987B16E020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0B0FC9A-BEED-F56F-796C-92DCE039950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702405-B30D-4311-8B2B-98DEAF12A7E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57774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F16B41-8A33-4C19-94FF-2DD1E56EA0E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21491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4A2D56-65B9-4EB8-A7D1-C7C61B49BE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853FFF-198C-A0B7-E795-0EEC5650F21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C026368-5625-998D-E478-081218B7FF0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31738C3-3D34-14DA-6F65-7AEBD4F6A94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010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B27F83-B3CE-35CD-6683-6AE6B855FF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B13372-184B-0DA9-BB58-ECB379F787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73683C-FA7B-F137-5859-F3A2EB83ADE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89B3431-E7B3-F942-BFA9-749FE14CB8F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AD1DA9-30B3-431B-9282-9FBE1C22FF78}"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836707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8AD1DA9-30B3-431B-9282-9FBE1C22FF78}" type="slidenum">
              <a:rPr lang="en-GB" smtClean="0"/>
              <a:t>12</a:t>
            </a:fld>
            <a:endParaRPr lang="en-GB"/>
          </a:p>
        </p:txBody>
      </p:sp>
    </p:spTree>
    <p:extLst>
      <p:ext uri="{BB962C8B-B14F-4D97-AF65-F5344CB8AC3E}">
        <p14:creationId xmlns:p14="http://schemas.microsoft.com/office/powerpoint/2010/main" val="3950471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A06313-33DE-BFA3-5CF0-E4FA735304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04AD19-3935-FFD4-A953-A5E9A6D354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D413A3-B3A9-48D6-50B9-1F8D900E0B0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F7DF0AC-7B24-49DA-7EC7-DB2108003BE5}"/>
              </a:ext>
            </a:extLst>
          </p:cNvPr>
          <p:cNvSpPr>
            <a:spLocks noGrp="1"/>
          </p:cNvSpPr>
          <p:nvPr>
            <p:ph type="sldNum" sz="quarter" idx="5"/>
          </p:nvPr>
        </p:nvSpPr>
        <p:spPr/>
        <p:txBody>
          <a:bodyPr/>
          <a:lstStyle/>
          <a:p>
            <a:fld id="{78AD1DA9-30B3-431B-9282-9FBE1C22FF78}" type="slidenum">
              <a:rPr lang="en-GB" smtClean="0"/>
              <a:t>18</a:t>
            </a:fld>
            <a:endParaRPr lang="en-GB"/>
          </a:p>
        </p:txBody>
      </p:sp>
    </p:spTree>
    <p:extLst>
      <p:ext uri="{BB962C8B-B14F-4D97-AF65-F5344CB8AC3E}">
        <p14:creationId xmlns:p14="http://schemas.microsoft.com/office/powerpoint/2010/main" val="3358804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CE018-49D1-A553-A38B-5193091916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7FB6B6-4B21-0240-B827-34E3B9B4A9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50D801-DC8A-45E6-9431-891091BBCF9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8550642-AC56-0632-6CC4-5EA21BB1D14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AD1DA9-30B3-431B-9282-9FBE1C22FF78}"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17366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5E0136-80EE-19D2-E686-5E5FC1E61B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5E9D8F-DBF4-933C-4777-09D694A105B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2A31946-DA22-B04A-348A-23560E8D294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62819FA-DEE7-CEA1-F33C-EEC4FB48C41E}"/>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4384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D8C8E-CA9F-884D-063E-044A2F8C87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56944C-1069-E3D7-17D3-310C765C2D42}"/>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01E11B9F-7259-B222-C797-43A94CFC52D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38D1D2B-AF0D-C226-DCB1-F0B45D1B14E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BF7775-9D9E-4A5A-9B8B-A557529731A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02362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CFA58-DF46-6B6C-6B60-126955768A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0C00D5F-FC19-0F3B-6206-462B6DEFC7AB}"/>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45F040A5-3ED0-F5B4-9813-54B56209B4B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6E48DF3-A6BA-B5F1-702C-0A9F4EB5B56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BF7775-9D9E-4A5A-9B8B-A557529731A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165843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9.sv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8.xml"/><Relationship Id="rId4" Type="http://schemas.openxmlformats.org/officeDocument/2006/relationships/image" Target="../media/image9.sv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73746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101080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8525148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465016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19055546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4438086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9"/>
            <a:ext cx="10515600" cy="2852737"/>
          </a:xfrm>
        </p:spPr>
        <p:txBody>
          <a:bodyPr anchor="b"/>
          <a:lstStyle>
            <a:lvl1pPr>
              <a:defRPr sz="6000"/>
            </a:lvl1pPr>
          </a:lstStyle>
          <a:p>
            <a:r>
              <a:rPr lang="en-US"/>
              <a:t>Section title Ariel 60pt</a:t>
            </a:r>
            <a:endParaRPr lang="en-GB"/>
          </a:p>
        </p:txBody>
      </p:sp>
      <p:sp>
        <p:nvSpPr>
          <p:cNvPr id="3" name="Text Placeholder 2"/>
          <p:cNvSpPr>
            <a:spLocks noGrp="1"/>
          </p:cNvSpPr>
          <p:nvPr>
            <p:ph type="body" idx="1" hasCustomPrompt="1"/>
          </p:nvPr>
        </p:nvSpPr>
        <p:spPr>
          <a:xfrm>
            <a:off x="831850" y="4589464"/>
            <a:ext cx="10515600" cy="1500187"/>
          </a:xfrm>
        </p:spPr>
        <p:txBody>
          <a:bodyPr/>
          <a:lstStyle>
            <a:lvl1pPr marL="0" indent="0">
              <a:buNone/>
              <a:defRPr sz="2400" baseline="0">
                <a:solidFill>
                  <a:schemeClr val="tx1">
                    <a:tint val="75000"/>
                  </a:schemeClr>
                </a:solidFill>
              </a:defRPr>
            </a:lvl1pPr>
            <a:lvl2pPr marL="457207" indent="0">
              <a:buNone/>
              <a:defRPr sz="2000">
                <a:solidFill>
                  <a:schemeClr val="tx1">
                    <a:tint val="75000"/>
                  </a:schemeClr>
                </a:solidFill>
              </a:defRPr>
            </a:lvl2pPr>
            <a:lvl3pPr marL="914413" indent="0">
              <a:buNone/>
              <a:defRPr sz="1800">
                <a:solidFill>
                  <a:schemeClr val="tx1">
                    <a:tint val="75000"/>
                  </a:schemeClr>
                </a:solidFill>
              </a:defRPr>
            </a:lvl3pPr>
            <a:lvl4pPr marL="1371620" indent="0">
              <a:buNone/>
              <a:defRPr sz="1600">
                <a:solidFill>
                  <a:schemeClr val="tx1">
                    <a:tint val="75000"/>
                  </a:schemeClr>
                </a:solidFill>
              </a:defRPr>
            </a:lvl4pPr>
            <a:lvl5pPr marL="1828826" indent="0">
              <a:buNone/>
              <a:defRPr sz="1600">
                <a:solidFill>
                  <a:schemeClr val="tx1">
                    <a:tint val="75000"/>
                  </a:schemeClr>
                </a:solidFill>
              </a:defRPr>
            </a:lvl5pPr>
            <a:lvl6pPr marL="2286033" indent="0">
              <a:buNone/>
              <a:defRPr sz="1600">
                <a:solidFill>
                  <a:schemeClr val="tx1">
                    <a:tint val="75000"/>
                  </a:schemeClr>
                </a:solidFill>
              </a:defRPr>
            </a:lvl6pPr>
            <a:lvl7pPr marL="2743239" indent="0">
              <a:buNone/>
              <a:defRPr sz="1600">
                <a:solidFill>
                  <a:schemeClr val="tx1">
                    <a:tint val="75000"/>
                  </a:schemeClr>
                </a:solidFill>
              </a:defRPr>
            </a:lvl7pPr>
            <a:lvl8pPr marL="3200446" indent="0">
              <a:buNone/>
              <a:defRPr sz="1600">
                <a:solidFill>
                  <a:schemeClr val="tx1">
                    <a:tint val="75000"/>
                  </a:schemeClr>
                </a:solidFill>
              </a:defRPr>
            </a:lvl8pPr>
            <a:lvl9pPr marL="3657652" indent="0">
              <a:buNone/>
              <a:defRPr sz="1600">
                <a:solidFill>
                  <a:schemeClr val="tx1">
                    <a:tint val="75000"/>
                  </a:schemeClr>
                </a:solidFill>
              </a:defRPr>
            </a:lvl9pPr>
          </a:lstStyle>
          <a:p>
            <a:pPr lvl="0"/>
            <a:r>
              <a:rPr lang="en-US"/>
              <a:t>Subtitle Ariel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191603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Ariel 44pt</a:t>
            </a:r>
            <a:endParaRPr lang="en-GB"/>
          </a:p>
        </p:txBody>
      </p:sp>
      <p:sp>
        <p:nvSpPr>
          <p:cNvPr id="3" name="Content Placeholder 2"/>
          <p:cNvSpPr>
            <a:spLocks noGrp="1"/>
          </p:cNvSpPr>
          <p:nvPr>
            <p:ph sz="half" idx="1" hasCustomPrompt="1"/>
          </p:nvPr>
        </p:nvSpPr>
        <p:spPr>
          <a:xfrm>
            <a:off x="838200" y="1825625"/>
            <a:ext cx="5181600" cy="4351338"/>
          </a:xfrm>
        </p:spPr>
        <p:txBody>
          <a:bodyPr/>
          <a:lstStyle>
            <a:lvl1pPr>
              <a:defRPr/>
            </a:lvl1pPr>
            <a:lvl2pPr>
              <a:defRPr/>
            </a:lvl2pPr>
          </a:lstStyle>
          <a:p>
            <a:pPr lvl="0"/>
            <a:r>
              <a:rPr lang="en-US"/>
              <a:t>Subtitle Ariel 28pt</a:t>
            </a:r>
          </a:p>
          <a:p>
            <a:pPr lvl="1"/>
            <a:r>
              <a:rPr lang="en-US"/>
              <a:t>Second level 24pt</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vl2pPr>
              <a:defRPr/>
            </a:lvl2pPr>
          </a:lstStyle>
          <a:p>
            <a:pPr lvl="0"/>
            <a:r>
              <a:rPr lang="en-US"/>
              <a:t>Subtitle Ariel 28pt</a:t>
            </a:r>
          </a:p>
          <a:p>
            <a:pPr lvl="1"/>
            <a:r>
              <a:rPr lang="en-US"/>
              <a:t>Second level 24pt</a:t>
            </a:r>
          </a:p>
        </p:txBody>
      </p:sp>
      <p:sp>
        <p:nvSpPr>
          <p:cNvPr id="7" name="Slide Number Placeholder 6"/>
          <p:cNvSpPr>
            <a:spLocks noGrp="1"/>
          </p:cNvSpPr>
          <p:nvPr>
            <p:ph type="sldNum" sz="quarter" idx="12"/>
          </p:nvPr>
        </p:nvSpPr>
        <p:spPr/>
        <p:txBody>
          <a:bodyPr/>
          <a:lstStyle/>
          <a:p>
            <a:fld id="{428EB037-5E3B-48C4-97BB-734080DA86A8}" type="slidenum">
              <a:rPr lang="en-GB" smtClean="0"/>
              <a:t>‹#›</a:t>
            </a:fld>
            <a:endParaRPr lang="en-GB"/>
          </a:p>
        </p:txBody>
      </p:sp>
      <p:pic>
        <p:nvPicPr>
          <p:cNvPr id="8" name="Picture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0093295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6"/>
            <a:ext cx="10515600" cy="1325563"/>
          </a:xfrm>
        </p:spPr>
        <p:txBody>
          <a:bodyPr/>
          <a:lstStyle>
            <a:lvl1pPr>
              <a:defRPr baseline="0"/>
            </a:lvl1pPr>
          </a:lstStyle>
          <a:p>
            <a:r>
              <a:rPr lang="en-US"/>
              <a:t>Title Ariel 44pt</a:t>
            </a:r>
            <a:endParaRPr lang="en-GB"/>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baseline="0"/>
            </a:lvl1pPr>
            <a:lvl2pPr marL="457207" indent="0">
              <a:buNone/>
              <a:defRPr sz="2000" b="1"/>
            </a:lvl2pPr>
            <a:lvl3pPr marL="914413" indent="0">
              <a:buNone/>
              <a:defRPr sz="1800" b="1"/>
            </a:lvl3pPr>
            <a:lvl4pPr marL="1371620" indent="0">
              <a:buNone/>
              <a:defRPr sz="1600" b="1"/>
            </a:lvl4pPr>
            <a:lvl5pPr marL="1828826" indent="0">
              <a:buNone/>
              <a:defRPr sz="1600" b="1"/>
            </a:lvl5pPr>
            <a:lvl6pPr marL="2286033" indent="0">
              <a:buNone/>
              <a:defRPr sz="1600" b="1"/>
            </a:lvl6pPr>
            <a:lvl7pPr marL="2743239" indent="0">
              <a:buNone/>
              <a:defRPr sz="1600" b="1"/>
            </a:lvl7pPr>
            <a:lvl8pPr marL="3200446" indent="0">
              <a:buNone/>
              <a:defRPr sz="1600" b="1"/>
            </a:lvl8pPr>
            <a:lvl9pPr marL="3657652" indent="0">
              <a:buNone/>
              <a:defRPr sz="1600" b="1"/>
            </a:lvl9pPr>
          </a:lstStyle>
          <a:p>
            <a:pPr lvl="0"/>
            <a:r>
              <a:rPr lang="en-US"/>
              <a:t>Subtitle Ariel 24pt bold</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vl2pPr>
              <a:defRPr/>
            </a:lvl2pPr>
          </a:lstStyle>
          <a:p>
            <a:pPr lvl="0"/>
            <a:r>
              <a:rPr lang="en-US"/>
              <a:t>Bulletin point Ariel 28pt</a:t>
            </a:r>
          </a:p>
          <a:p>
            <a:pPr lvl="1"/>
            <a:r>
              <a:rPr lang="en-US"/>
              <a:t>Second level 24pt</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7" indent="0">
              <a:buNone/>
              <a:defRPr sz="2000" b="1"/>
            </a:lvl2pPr>
            <a:lvl3pPr marL="914413" indent="0">
              <a:buNone/>
              <a:defRPr sz="1800" b="1"/>
            </a:lvl3pPr>
            <a:lvl4pPr marL="1371620" indent="0">
              <a:buNone/>
              <a:defRPr sz="1600" b="1"/>
            </a:lvl4pPr>
            <a:lvl5pPr marL="1828826" indent="0">
              <a:buNone/>
              <a:defRPr sz="1600" b="1"/>
            </a:lvl5pPr>
            <a:lvl6pPr marL="2286033" indent="0">
              <a:buNone/>
              <a:defRPr sz="1600" b="1"/>
            </a:lvl6pPr>
            <a:lvl7pPr marL="2743239" indent="0">
              <a:buNone/>
              <a:defRPr sz="1600" b="1"/>
            </a:lvl7pPr>
            <a:lvl8pPr marL="3200446" indent="0">
              <a:buNone/>
              <a:defRPr sz="1600" b="1"/>
            </a:lvl8pPr>
            <a:lvl9pPr marL="3657652" indent="0">
              <a:buNone/>
              <a:defRPr sz="1600" b="1"/>
            </a:lvl9pPr>
          </a:lstStyle>
          <a:p>
            <a:pPr lvl="0"/>
            <a:r>
              <a:rPr lang="en-US"/>
              <a:t>Subtitle Ariel 24pt bold</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vl2pPr>
              <a:defRPr baseline="0"/>
            </a:lvl2pPr>
          </a:lstStyle>
          <a:p>
            <a:pPr lvl="0"/>
            <a:r>
              <a:rPr lang="en-US"/>
              <a:t>Bulletin point Ariel 28pt</a:t>
            </a:r>
          </a:p>
          <a:p>
            <a:pPr lvl="1"/>
            <a:r>
              <a:rPr lang="en-US"/>
              <a:t>Second level 24pt</a:t>
            </a:r>
          </a:p>
        </p:txBody>
      </p:sp>
      <p:sp>
        <p:nvSpPr>
          <p:cNvPr id="9" name="Slide Number Placeholder 8"/>
          <p:cNvSpPr>
            <a:spLocks noGrp="1"/>
          </p:cNvSpPr>
          <p:nvPr>
            <p:ph type="sldNum" sz="quarter" idx="12"/>
          </p:nvPr>
        </p:nvSpPr>
        <p:spPr/>
        <p:txBody>
          <a:bodyPr/>
          <a:lstStyle/>
          <a:p>
            <a:fld id="{428EB037-5E3B-48C4-97BB-734080DA86A8}" type="slidenum">
              <a:rPr lang="en-GB" smtClean="0"/>
              <a:t>‹#›</a:t>
            </a:fld>
            <a:endParaRPr lang="en-GB"/>
          </a:p>
        </p:txBody>
      </p:sp>
      <p:pic>
        <p:nvPicPr>
          <p:cNvPr id="10" name="Picture 9"/>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129617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Title Ariel 44pt</a:t>
            </a:r>
            <a:endParaRPr lang="en-GB"/>
          </a:p>
        </p:txBody>
      </p:sp>
      <p:sp>
        <p:nvSpPr>
          <p:cNvPr id="5" name="Slide Number Placeholder 4"/>
          <p:cNvSpPr>
            <a:spLocks noGrp="1"/>
          </p:cNvSpPr>
          <p:nvPr>
            <p:ph type="sldNum" sz="quarter" idx="12"/>
          </p:nvPr>
        </p:nvSpPr>
        <p:spPr/>
        <p:txBody>
          <a:bodyPr/>
          <a:lstStyle/>
          <a:p>
            <a:fld id="{428EB037-5E3B-48C4-97BB-734080DA86A8}" type="slidenum">
              <a:rPr lang="en-GB" smtClean="0"/>
              <a:t>‹#›</a:t>
            </a:fld>
            <a:endParaRPr lang="en-GB"/>
          </a:p>
        </p:txBody>
      </p:sp>
      <p:pic>
        <p:nvPicPr>
          <p:cNvPr id="6" name="Picture 5"/>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6684001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8EB037-5E3B-48C4-97BB-734080DA86A8}" type="slidenum">
              <a:rPr lang="en-GB" smtClean="0"/>
              <a:t>‹#›</a:t>
            </a:fld>
            <a:endParaRPr lang="en-GB"/>
          </a:p>
        </p:txBody>
      </p:sp>
      <p:pic>
        <p:nvPicPr>
          <p:cNvPr id="5" name="Picture 4"/>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2" name="Flowchart: Off-page Connector 1"/>
          <p:cNvSpPr/>
          <p:nvPr userDrawn="1"/>
        </p:nvSpPr>
        <p:spPr>
          <a:xfrm>
            <a:off x="11036968" y="1"/>
            <a:ext cx="723232" cy="481263"/>
          </a:xfrm>
          <a:prstGeom prst="flowChartOffpageConnector">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a:t>Q3</a:t>
            </a:r>
          </a:p>
        </p:txBody>
      </p:sp>
    </p:spTree>
    <p:extLst>
      <p:ext uri="{BB962C8B-B14F-4D97-AF65-F5344CB8AC3E}">
        <p14:creationId xmlns:p14="http://schemas.microsoft.com/office/powerpoint/2010/main" val="2879506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5917651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428EB037-5E3B-48C4-97BB-734080DA86A8}" type="slidenum">
              <a:rPr lang="en-GB" smtClean="0"/>
              <a:t>‹#›</a:t>
            </a:fld>
            <a:endParaRPr lang="en-GB"/>
          </a:p>
        </p:txBody>
      </p:sp>
    </p:spTree>
    <p:extLst>
      <p:ext uri="{BB962C8B-B14F-4D97-AF65-F5344CB8AC3E}">
        <p14:creationId xmlns:p14="http://schemas.microsoft.com/office/powerpoint/2010/main" val="2413113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556125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flipH="1">
            <a:off x="5542567" y="4288274"/>
            <a:ext cx="7590788" cy="3284832"/>
          </a:xfrm>
          <a:prstGeom prst="rect">
            <a:avLst/>
          </a:prstGeom>
        </p:spPr>
      </p:pic>
    </p:spTree>
    <p:extLst>
      <p:ext uri="{BB962C8B-B14F-4D97-AF65-F5344CB8AC3E}">
        <p14:creationId xmlns:p14="http://schemas.microsoft.com/office/powerpoint/2010/main" val="28270705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Freeform 13">
            <a:extLst>
              <a:ext uri="{FF2B5EF4-FFF2-40B4-BE49-F238E27FC236}">
                <a16:creationId xmlns:a16="http://schemas.microsoft.com/office/drawing/2014/main" id="{1F44AA46-845C-D09D-1237-FBBC26F0DC61}"/>
              </a:ext>
            </a:extLst>
          </p:cNvPr>
          <p:cNvSpPr/>
          <p:nvPr/>
        </p:nvSpPr>
        <p:spPr>
          <a:xfrm flipH="1">
            <a:off x="6330770" y="5239304"/>
            <a:ext cx="6206542" cy="243191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sp>
      <p:pic>
        <p:nvPicPr>
          <p:cNvPr id="4" name="Picture 35">
            <a:extLst>
              <a:ext uri="{FF2B5EF4-FFF2-40B4-BE49-F238E27FC236}">
                <a16:creationId xmlns:a16="http://schemas.microsoft.com/office/drawing/2014/main" id="{92AF60C6-8F00-4FB9-8A81-44A5ED02EA9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5" name="Graphic 4">
            <a:extLst>
              <a:ext uri="{FF2B5EF4-FFF2-40B4-BE49-F238E27FC236}">
                <a16:creationId xmlns:a16="http://schemas.microsoft.com/office/drawing/2014/main" id="{B5EAF48B-D989-BB5E-399B-60B08945297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1328457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Freeform 15">
            <a:extLst>
              <a:ext uri="{FF2B5EF4-FFF2-40B4-BE49-F238E27FC236}">
                <a16:creationId xmlns:a16="http://schemas.microsoft.com/office/drawing/2014/main" id="{6666AD00-DAC0-FD02-4570-C328AFDBE450}"/>
              </a:ext>
            </a:extLst>
          </p:cNvPr>
          <p:cNvSpPr/>
          <p:nvPr userDrawn="1"/>
        </p:nvSpPr>
        <p:spPr>
          <a:xfrm flipH="1">
            <a:off x="6330770" y="5239304"/>
            <a:ext cx="6144096" cy="2302302"/>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sp>
      <p:pic>
        <p:nvPicPr>
          <p:cNvPr id="4" name="Picture 35">
            <a:extLst>
              <a:ext uri="{FF2B5EF4-FFF2-40B4-BE49-F238E27FC236}">
                <a16:creationId xmlns:a16="http://schemas.microsoft.com/office/drawing/2014/main" id="{9E6819C5-10E4-11EE-475B-2E1C8BABC34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5" name="Graphic 4">
            <a:extLst>
              <a:ext uri="{FF2B5EF4-FFF2-40B4-BE49-F238E27FC236}">
                <a16:creationId xmlns:a16="http://schemas.microsoft.com/office/drawing/2014/main" id="{8C608304-85CA-C40D-960E-9C587801BF0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33921231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Freeform 8">
            <a:extLst>
              <a:ext uri="{FF2B5EF4-FFF2-40B4-BE49-F238E27FC236}">
                <a16:creationId xmlns:a16="http://schemas.microsoft.com/office/drawing/2014/main" id="{BF965EA5-7D4E-EAF7-EAC0-3F3447C2E70F}"/>
              </a:ext>
            </a:extLst>
          </p:cNvPr>
          <p:cNvSpPr/>
          <p:nvPr userDrawn="1"/>
        </p:nvSpPr>
        <p:spPr>
          <a:xfrm flipH="1">
            <a:off x="6330770" y="5239304"/>
            <a:ext cx="6081631" cy="2173823"/>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sp>
      <p:pic>
        <p:nvPicPr>
          <p:cNvPr id="4" name="Picture 35">
            <a:extLst>
              <a:ext uri="{FF2B5EF4-FFF2-40B4-BE49-F238E27FC236}">
                <a16:creationId xmlns:a16="http://schemas.microsoft.com/office/drawing/2014/main" id="{11455CF3-88B5-EA9E-A87B-37FA49BB625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5" name="Graphic 4">
            <a:extLst>
              <a:ext uri="{FF2B5EF4-FFF2-40B4-BE49-F238E27FC236}">
                <a16:creationId xmlns:a16="http://schemas.microsoft.com/office/drawing/2014/main" id="{9D5EEEEE-1996-1B9A-88D8-899501F0EA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27746201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reeform 5">
            <a:extLst>
              <a:ext uri="{FF2B5EF4-FFF2-40B4-BE49-F238E27FC236}">
                <a16:creationId xmlns:a16="http://schemas.microsoft.com/office/drawing/2014/main" id="{270BD420-968A-F94F-40C7-638F0D5C86D0}"/>
              </a:ext>
            </a:extLst>
          </p:cNvPr>
          <p:cNvSpPr/>
          <p:nvPr userDrawn="1"/>
        </p:nvSpPr>
        <p:spPr>
          <a:xfrm flipH="1">
            <a:off x="6330770" y="5239304"/>
            <a:ext cx="6019158" cy="2045076"/>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1236929A-9807-81A2-D5EC-0713B080DCE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5" name="Graphic 4">
            <a:extLst>
              <a:ext uri="{FF2B5EF4-FFF2-40B4-BE49-F238E27FC236}">
                <a16:creationId xmlns:a16="http://schemas.microsoft.com/office/drawing/2014/main" id="{5826DD0B-5478-FC6B-8BDA-E87D4DC4BA7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30691314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reeform 4">
            <a:extLst>
              <a:ext uri="{FF2B5EF4-FFF2-40B4-BE49-F238E27FC236}">
                <a16:creationId xmlns:a16="http://schemas.microsoft.com/office/drawing/2014/main" id="{18B550FD-9E92-A4FD-A09F-CC806F20CFA6}"/>
              </a:ext>
            </a:extLst>
          </p:cNvPr>
          <p:cNvSpPr/>
          <p:nvPr userDrawn="1"/>
        </p:nvSpPr>
        <p:spPr>
          <a:xfrm flipH="1">
            <a:off x="6330770" y="5239304"/>
            <a:ext cx="5956679" cy="1916101"/>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sp>
      <p:pic>
        <p:nvPicPr>
          <p:cNvPr id="4" name="Picture 35">
            <a:extLst>
              <a:ext uri="{FF2B5EF4-FFF2-40B4-BE49-F238E27FC236}">
                <a16:creationId xmlns:a16="http://schemas.microsoft.com/office/drawing/2014/main" id="{2F88D6CB-3196-3E82-2D71-137C02D85AA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6" name="Graphic 5">
            <a:extLst>
              <a:ext uri="{FF2B5EF4-FFF2-40B4-BE49-F238E27FC236}">
                <a16:creationId xmlns:a16="http://schemas.microsoft.com/office/drawing/2014/main" id="{A0B1D5DE-49EA-123F-6303-945727420F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31217942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Freeform 3">
            <a:extLst>
              <a:ext uri="{FF2B5EF4-FFF2-40B4-BE49-F238E27FC236}">
                <a16:creationId xmlns:a16="http://schemas.microsoft.com/office/drawing/2014/main" id="{BD86B024-E7B3-D908-1C11-E24FC3149EFC}"/>
              </a:ext>
            </a:extLst>
          </p:cNvPr>
          <p:cNvSpPr/>
          <p:nvPr userDrawn="1"/>
        </p:nvSpPr>
        <p:spPr>
          <a:xfrm flipH="1">
            <a:off x="6330770" y="5239304"/>
            <a:ext cx="5894190" cy="1788723"/>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1F355E"/>
          </a:solidFill>
          <a:ln w="21035" cap="flat">
            <a:noFill/>
            <a:prstDash val="solid"/>
            <a:miter/>
          </a:ln>
        </p:spPr>
      </p:sp>
      <p:pic>
        <p:nvPicPr>
          <p:cNvPr id="5" name="Picture 35">
            <a:extLst>
              <a:ext uri="{FF2B5EF4-FFF2-40B4-BE49-F238E27FC236}">
                <a16:creationId xmlns:a16="http://schemas.microsoft.com/office/drawing/2014/main" id="{7BF977E4-2101-8463-2D74-2C33C4F137B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6" name="Graphic 5">
            <a:extLst>
              <a:ext uri="{FF2B5EF4-FFF2-40B4-BE49-F238E27FC236}">
                <a16:creationId xmlns:a16="http://schemas.microsoft.com/office/drawing/2014/main" id="{0BC690A0-DD15-056F-293F-892A5F2FEFE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28975425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514932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6034173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4154"/>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1662"/>
            </a:lvl1pPr>
            <a:lvl2pPr marL="316518" indent="0" algn="ctr">
              <a:buNone/>
              <a:defRPr sz="1385"/>
            </a:lvl2pPr>
            <a:lvl3pPr marL="633036" indent="0" algn="ctr">
              <a:buNone/>
              <a:defRPr sz="1246"/>
            </a:lvl3pPr>
            <a:lvl4pPr marL="949553" indent="0" algn="ctr">
              <a:buNone/>
              <a:defRPr sz="1108"/>
            </a:lvl4pPr>
            <a:lvl5pPr marL="1266071" indent="0" algn="ctr">
              <a:buNone/>
              <a:defRPr sz="1108"/>
            </a:lvl5pPr>
            <a:lvl6pPr marL="1582588" indent="0" algn="ctr">
              <a:buNone/>
              <a:defRPr sz="1108"/>
            </a:lvl6pPr>
            <a:lvl7pPr marL="1899107" indent="0" algn="ctr">
              <a:buNone/>
              <a:defRPr sz="1108"/>
            </a:lvl7pPr>
            <a:lvl8pPr marL="2215624" indent="0" algn="ctr">
              <a:buNone/>
              <a:defRPr sz="1108"/>
            </a:lvl8pPr>
            <a:lvl9pPr marL="2532142" indent="0" algn="ctr">
              <a:buNone/>
              <a:defRPr sz="1108"/>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29/04/2026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50199064"/>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29/04/2026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299772053"/>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5" y="1709743"/>
            <a:ext cx="10515600" cy="2852737"/>
          </a:xfrm>
        </p:spPr>
        <p:txBody>
          <a:bodyPr anchor="b"/>
          <a:lstStyle>
            <a:lvl1pPr>
              <a:defRPr sz="4154"/>
            </a:lvl1pPr>
          </a:lstStyle>
          <a:p>
            <a:r>
              <a:rPr lang="en-GB"/>
              <a:t>Click to edit Master title style</a:t>
            </a:r>
            <a:endParaRPr lang="en-US"/>
          </a:p>
        </p:txBody>
      </p:sp>
      <p:sp>
        <p:nvSpPr>
          <p:cNvPr id="3" name="Text Placeholder 2"/>
          <p:cNvSpPr>
            <a:spLocks noGrp="1"/>
          </p:cNvSpPr>
          <p:nvPr>
            <p:ph type="body" idx="1"/>
          </p:nvPr>
        </p:nvSpPr>
        <p:spPr>
          <a:xfrm>
            <a:off x="831855" y="4589469"/>
            <a:ext cx="10515600" cy="1500187"/>
          </a:xfrm>
        </p:spPr>
        <p:txBody>
          <a:bodyPr/>
          <a:lstStyle>
            <a:lvl1pPr marL="0" indent="0">
              <a:buNone/>
              <a:defRPr sz="1662">
                <a:solidFill>
                  <a:schemeClr val="tx1">
                    <a:tint val="82000"/>
                  </a:schemeClr>
                </a:solidFill>
              </a:defRPr>
            </a:lvl1pPr>
            <a:lvl2pPr marL="316518" indent="0">
              <a:buNone/>
              <a:defRPr sz="1385">
                <a:solidFill>
                  <a:schemeClr val="tx1">
                    <a:tint val="82000"/>
                  </a:schemeClr>
                </a:solidFill>
              </a:defRPr>
            </a:lvl2pPr>
            <a:lvl3pPr marL="633036" indent="0">
              <a:buNone/>
              <a:defRPr sz="1246">
                <a:solidFill>
                  <a:schemeClr val="tx1">
                    <a:tint val="82000"/>
                  </a:schemeClr>
                </a:solidFill>
              </a:defRPr>
            </a:lvl3pPr>
            <a:lvl4pPr marL="949553" indent="0">
              <a:buNone/>
              <a:defRPr sz="1108">
                <a:solidFill>
                  <a:schemeClr val="tx1">
                    <a:tint val="82000"/>
                  </a:schemeClr>
                </a:solidFill>
              </a:defRPr>
            </a:lvl4pPr>
            <a:lvl5pPr marL="1266071" indent="0">
              <a:buNone/>
              <a:defRPr sz="1108">
                <a:solidFill>
                  <a:schemeClr val="tx1">
                    <a:tint val="82000"/>
                  </a:schemeClr>
                </a:solidFill>
              </a:defRPr>
            </a:lvl5pPr>
            <a:lvl6pPr marL="1582588" indent="0">
              <a:buNone/>
              <a:defRPr sz="1108">
                <a:solidFill>
                  <a:schemeClr val="tx1">
                    <a:tint val="82000"/>
                  </a:schemeClr>
                </a:solidFill>
              </a:defRPr>
            </a:lvl6pPr>
            <a:lvl7pPr marL="1899107" indent="0">
              <a:buNone/>
              <a:defRPr sz="1108">
                <a:solidFill>
                  <a:schemeClr val="tx1">
                    <a:tint val="82000"/>
                  </a:schemeClr>
                </a:solidFill>
              </a:defRPr>
            </a:lvl7pPr>
            <a:lvl8pPr marL="2215624" indent="0">
              <a:buNone/>
              <a:defRPr sz="1108">
                <a:solidFill>
                  <a:schemeClr val="tx1">
                    <a:tint val="82000"/>
                  </a:schemeClr>
                </a:solidFill>
              </a:defRPr>
            </a:lvl8pPr>
            <a:lvl9pPr marL="2532142" indent="0">
              <a:buNone/>
              <a:defRPr sz="1108">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29/04/2026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150577360"/>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1"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1"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29/04/2026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00365305"/>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93" y="365129"/>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91" y="1681164"/>
            <a:ext cx="5157787" cy="823912"/>
          </a:xfrm>
        </p:spPr>
        <p:txBody>
          <a:bodyPr anchor="b"/>
          <a:lstStyle>
            <a:lvl1pPr marL="0" indent="0">
              <a:buNone/>
              <a:defRPr sz="1662" b="1"/>
            </a:lvl1pPr>
            <a:lvl2pPr marL="316518" indent="0">
              <a:buNone/>
              <a:defRPr sz="1385" b="1"/>
            </a:lvl2pPr>
            <a:lvl3pPr marL="633036" indent="0">
              <a:buNone/>
              <a:defRPr sz="1246" b="1"/>
            </a:lvl3pPr>
            <a:lvl4pPr marL="949553" indent="0">
              <a:buNone/>
              <a:defRPr sz="1108" b="1"/>
            </a:lvl4pPr>
            <a:lvl5pPr marL="1266071" indent="0">
              <a:buNone/>
              <a:defRPr sz="1108" b="1"/>
            </a:lvl5pPr>
            <a:lvl6pPr marL="1582588" indent="0">
              <a:buNone/>
              <a:defRPr sz="1108" b="1"/>
            </a:lvl6pPr>
            <a:lvl7pPr marL="1899107" indent="0">
              <a:buNone/>
              <a:defRPr sz="1108" b="1"/>
            </a:lvl7pPr>
            <a:lvl8pPr marL="2215624" indent="0">
              <a:buNone/>
              <a:defRPr sz="1108" b="1"/>
            </a:lvl8pPr>
            <a:lvl9pPr marL="2532142" indent="0">
              <a:buNone/>
              <a:defRPr sz="1108" b="1"/>
            </a:lvl9pPr>
          </a:lstStyle>
          <a:p>
            <a:pPr lvl="0"/>
            <a:r>
              <a:rPr lang="en-GB"/>
              <a:t>Click to edit Master text styles</a:t>
            </a:r>
          </a:p>
        </p:txBody>
      </p:sp>
      <p:sp>
        <p:nvSpPr>
          <p:cNvPr id="4" name="Content Placeholder 3"/>
          <p:cNvSpPr>
            <a:spLocks noGrp="1"/>
          </p:cNvSpPr>
          <p:nvPr>
            <p:ph sz="half" idx="2"/>
          </p:nvPr>
        </p:nvSpPr>
        <p:spPr>
          <a:xfrm>
            <a:off x="839791" y="2505076"/>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3" y="1681164"/>
            <a:ext cx="5183188" cy="823912"/>
          </a:xfrm>
        </p:spPr>
        <p:txBody>
          <a:bodyPr anchor="b"/>
          <a:lstStyle>
            <a:lvl1pPr marL="0" indent="0">
              <a:buNone/>
              <a:defRPr sz="1662" b="1"/>
            </a:lvl1pPr>
            <a:lvl2pPr marL="316518" indent="0">
              <a:buNone/>
              <a:defRPr sz="1385" b="1"/>
            </a:lvl2pPr>
            <a:lvl3pPr marL="633036" indent="0">
              <a:buNone/>
              <a:defRPr sz="1246" b="1"/>
            </a:lvl3pPr>
            <a:lvl4pPr marL="949553" indent="0">
              <a:buNone/>
              <a:defRPr sz="1108" b="1"/>
            </a:lvl4pPr>
            <a:lvl5pPr marL="1266071" indent="0">
              <a:buNone/>
              <a:defRPr sz="1108" b="1"/>
            </a:lvl5pPr>
            <a:lvl6pPr marL="1582588" indent="0">
              <a:buNone/>
              <a:defRPr sz="1108" b="1"/>
            </a:lvl6pPr>
            <a:lvl7pPr marL="1899107" indent="0">
              <a:buNone/>
              <a:defRPr sz="1108" b="1"/>
            </a:lvl7pPr>
            <a:lvl8pPr marL="2215624" indent="0">
              <a:buNone/>
              <a:defRPr sz="1108" b="1"/>
            </a:lvl8pPr>
            <a:lvl9pPr marL="2532142" indent="0">
              <a:buNone/>
              <a:defRPr sz="1108" b="1"/>
            </a:lvl9pPr>
          </a:lstStyle>
          <a:p>
            <a:pPr lvl="0"/>
            <a:r>
              <a:rPr lang="en-GB"/>
              <a:t>Click to edit Master text styles</a:t>
            </a:r>
          </a:p>
        </p:txBody>
      </p:sp>
      <p:sp>
        <p:nvSpPr>
          <p:cNvPr id="6" name="Content Placeholder 5"/>
          <p:cNvSpPr>
            <a:spLocks noGrp="1"/>
          </p:cNvSpPr>
          <p:nvPr>
            <p:ph sz="quarter" idx="4"/>
          </p:nvPr>
        </p:nvSpPr>
        <p:spPr>
          <a:xfrm>
            <a:off x="6172203" y="2505076"/>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29/04/2026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478642840"/>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29/04/2026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45221013"/>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29/04/2026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640176585"/>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9" cy="1600200"/>
          </a:xfrm>
        </p:spPr>
        <p:txBody>
          <a:bodyPr anchor="b"/>
          <a:lstStyle>
            <a:lvl1pPr>
              <a:defRPr sz="2215"/>
            </a:lvl1pPr>
          </a:lstStyle>
          <a:p>
            <a:r>
              <a:rPr lang="en-GB"/>
              <a:t>Click to edit Master title style</a:t>
            </a:r>
            <a:endParaRPr lang="en-US"/>
          </a:p>
        </p:txBody>
      </p:sp>
      <p:sp>
        <p:nvSpPr>
          <p:cNvPr id="3" name="Content Placeholder 2"/>
          <p:cNvSpPr>
            <a:spLocks noGrp="1"/>
          </p:cNvSpPr>
          <p:nvPr>
            <p:ph idx="1"/>
          </p:nvPr>
        </p:nvSpPr>
        <p:spPr>
          <a:xfrm>
            <a:off x="5183191" y="987431"/>
            <a:ext cx="6172201" cy="4873625"/>
          </a:xfrm>
        </p:spPr>
        <p:txBody>
          <a:bodyPr/>
          <a:lstStyle>
            <a:lvl1pPr>
              <a:defRPr sz="2215"/>
            </a:lvl1pPr>
            <a:lvl2pPr>
              <a:defRPr sz="1939"/>
            </a:lvl2pPr>
            <a:lvl3pPr>
              <a:defRPr sz="1662"/>
            </a:lvl3pPr>
            <a:lvl4pPr>
              <a:defRPr sz="1385"/>
            </a:lvl4pPr>
            <a:lvl5pPr>
              <a:defRPr sz="1385"/>
            </a:lvl5pPr>
            <a:lvl6pPr>
              <a:defRPr sz="1385"/>
            </a:lvl6pPr>
            <a:lvl7pPr>
              <a:defRPr sz="1385"/>
            </a:lvl7pPr>
            <a:lvl8pPr>
              <a:defRPr sz="1385"/>
            </a:lvl8pPr>
            <a:lvl9pPr>
              <a:defRPr sz="138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9" cy="3811588"/>
          </a:xfrm>
        </p:spPr>
        <p:txBody>
          <a:bodyPr/>
          <a:lstStyle>
            <a:lvl1pPr marL="0" indent="0">
              <a:buNone/>
              <a:defRPr sz="1108"/>
            </a:lvl1pPr>
            <a:lvl2pPr marL="316518" indent="0">
              <a:buNone/>
              <a:defRPr sz="969"/>
            </a:lvl2pPr>
            <a:lvl3pPr marL="633036" indent="0">
              <a:buNone/>
              <a:defRPr sz="831"/>
            </a:lvl3pPr>
            <a:lvl4pPr marL="949553" indent="0">
              <a:buNone/>
              <a:defRPr sz="692"/>
            </a:lvl4pPr>
            <a:lvl5pPr marL="1266071" indent="0">
              <a:buNone/>
              <a:defRPr sz="692"/>
            </a:lvl5pPr>
            <a:lvl6pPr marL="1582588" indent="0">
              <a:buNone/>
              <a:defRPr sz="692"/>
            </a:lvl6pPr>
            <a:lvl7pPr marL="1899107" indent="0">
              <a:buNone/>
              <a:defRPr sz="692"/>
            </a:lvl7pPr>
            <a:lvl8pPr marL="2215624" indent="0">
              <a:buNone/>
              <a:defRPr sz="692"/>
            </a:lvl8pPr>
            <a:lvl9pPr marL="2532142" indent="0">
              <a:buNone/>
              <a:defRPr sz="692"/>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29/04/2026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495465664"/>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9" cy="1600200"/>
          </a:xfrm>
        </p:spPr>
        <p:txBody>
          <a:bodyPr anchor="b"/>
          <a:lstStyle>
            <a:lvl1pPr>
              <a:defRPr sz="2215"/>
            </a:lvl1pPr>
          </a:lstStyle>
          <a:p>
            <a:r>
              <a:rPr lang="en-GB"/>
              <a:t>Click to edit Master title style</a:t>
            </a:r>
            <a:endParaRPr lang="en-US"/>
          </a:p>
        </p:txBody>
      </p:sp>
      <p:sp>
        <p:nvSpPr>
          <p:cNvPr id="3" name="Picture Placeholder 2"/>
          <p:cNvSpPr>
            <a:spLocks noGrp="1" noChangeAspect="1"/>
          </p:cNvSpPr>
          <p:nvPr>
            <p:ph type="pic" idx="1"/>
          </p:nvPr>
        </p:nvSpPr>
        <p:spPr>
          <a:xfrm>
            <a:off x="5183191" y="987431"/>
            <a:ext cx="6172201" cy="4873625"/>
          </a:xfrm>
        </p:spPr>
        <p:txBody>
          <a:bodyPr anchor="t"/>
          <a:lstStyle>
            <a:lvl1pPr marL="0" indent="0">
              <a:buNone/>
              <a:defRPr sz="2215"/>
            </a:lvl1pPr>
            <a:lvl2pPr marL="316518" indent="0">
              <a:buNone/>
              <a:defRPr sz="1939"/>
            </a:lvl2pPr>
            <a:lvl3pPr marL="633036" indent="0">
              <a:buNone/>
              <a:defRPr sz="1662"/>
            </a:lvl3pPr>
            <a:lvl4pPr marL="949553" indent="0">
              <a:buNone/>
              <a:defRPr sz="1385"/>
            </a:lvl4pPr>
            <a:lvl5pPr marL="1266071" indent="0">
              <a:buNone/>
              <a:defRPr sz="1385"/>
            </a:lvl5pPr>
            <a:lvl6pPr marL="1582588" indent="0">
              <a:buNone/>
              <a:defRPr sz="1385"/>
            </a:lvl6pPr>
            <a:lvl7pPr marL="1899107" indent="0">
              <a:buNone/>
              <a:defRPr sz="1385"/>
            </a:lvl7pPr>
            <a:lvl8pPr marL="2215624" indent="0">
              <a:buNone/>
              <a:defRPr sz="1385"/>
            </a:lvl8pPr>
            <a:lvl9pPr marL="2532142" indent="0">
              <a:buNone/>
              <a:defRPr sz="1385"/>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9" cy="3811588"/>
          </a:xfrm>
        </p:spPr>
        <p:txBody>
          <a:bodyPr/>
          <a:lstStyle>
            <a:lvl1pPr marL="0" indent="0">
              <a:buNone/>
              <a:defRPr sz="1108"/>
            </a:lvl1pPr>
            <a:lvl2pPr marL="316518" indent="0">
              <a:buNone/>
              <a:defRPr sz="969"/>
            </a:lvl2pPr>
            <a:lvl3pPr marL="633036" indent="0">
              <a:buNone/>
              <a:defRPr sz="831"/>
            </a:lvl3pPr>
            <a:lvl4pPr marL="949553" indent="0">
              <a:buNone/>
              <a:defRPr sz="692"/>
            </a:lvl4pPr>
            <a:lvl5pPr marL="1266071" indent="0">
              <a:buNone/>
              <a:defRPr sz="692"/>
            </a:lvl5pPr>
            <a:lvl6pPr marL="1582588" indent="0">
              <a:buNone/>
              <a:defRPr sz="692"/>
            </a:lvl6pPr>
            <a:lvl7pPr marL="1899107" indent="0">
              <a:buNone/>
              <a:defRPr sz="692"/>
            </a:lvl7pPr>
            <a:lvl8pPr marL="2215624" indent="0">
              <a:buNone/>
              <a:defRPr sz="692"/>
            </a:lvl8pPr>
            <a:lvl9pPr marL="2532142" indent="0">
              <a:buNone/>
              <a:defRPr sz="692"/>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29/04/2026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6650473"/>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29/04/2026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96084477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5526802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3"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29/04/2026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335865423"/>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3C60C-F5CF-F96A-FC3A-3492DE3D072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EF14FEEC-164B-B1D7-BF7E-ADA7372BDC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F174DCC8-4EC4-5767-7209-C850AFBC4EA6}"/>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D368FEA0-4FFA-10A6-BB62-1CDFC2DFE0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C00B3B-3D48-67B8-1C90-E0AF331018BC}"/>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29849257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35665-8103-0692-8858-87CC53B62B13}"/>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5C0D938-C189-48BD-C5EE-0E963396619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F42B61F-8977-BF70-C1AE-D3710CAEEB9A}"/>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31E221BC-0C83-C245-0C8F-7641E27155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0FE85D-4052-56C5-6B97-7B702EB5CF17}"/>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13242414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77831-326E-30C6-39C3-921B9335701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96E7AF3A-AD85-E8B1-3E7A-1E31C1207E4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FD2CC0F-C2E5-8B17-2D91-BA3E70FE628F}"/>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F7A5F786-B5AF-9D60-8558-0C02A98ADA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08A77C-F74C-0CEE-0EEA-2AB9F874E1D0}"/>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367252960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FDE7F-ACD6-8F25-DDF9-FA9BE42CFCB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BFFC81F-1D36-018A-BD22-8720377968A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DA62A4EA-0B45-E56A-CF77-D130296D594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0C9ACCB4-8C4C-E1F1-EFC9-C0FD331563FF}"/>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6" name="Footer Placeholder 5">
            <a:extLst>
              <a:ext uri="{FF2B5EF4-FFF2-40B4-BE49-F238E27FC236}">
                <a16:creationId xmlns:a16="http://schemas.microsoft.com/office/drawing/2014/main" id="{C8872D55-6607-0468-61FA-0FA6B7FAB3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F91007-51D9-6C56-6A21-C52796A1B30A}"/>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9170615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DA8D7-51A6-1146-CCA6-C4E5935D5C34}"/>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E5A2EF8-02D3-14E2-6F95-C81F34F0CE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9C016C4-18F3-7DD4-7A4C-9CF8644D916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5980B3E1-6E8C-2F30-5AEA-C0DC78830A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707B1D4-EB82-F412-27EA-E2AD2F2C0DA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0A62028-AEF1-E795-87C3-5F4159FDEB35}"/>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8" name="Footer Placeholder 7">
            <a:extLst>
              <a:ext uri="{FF2B5EF4-FFF2-40B4-BE49-F238E27FC236}">
                <a16:creationId xmlns:a16="http://schemas.microsoft.com/office/drawing/2014/main" id="{54015066-7104-503C-83A0-B481BF89A5D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66AEE59-1E32-8754-CF23-F40E660D389C}"/>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35936604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6F9FC-4B07-38F9-7494-D8D9E9D88FF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AE0AE9CE-1016-40BD-5237-EEA8F7A552A7}"/>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4" name="Footer Placeholder 3">
            <a:extLst>
              <a:ext uri="{FF2B5EF4-FFF2-40B4-BE49-F238E27FC236}">
                <a16:creationId xmlns:a16="http://schemas.microsoft.com/office/drawing/2014/main" id="{47CED028-6027-FE2E-9EF1-B99BEE08950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ECCF1A0-49E5-F12B-8045-EC890A99B6CE}"/>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20716799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9D8297-0A17-7B4C-8F00-7AD332320FC4}"/>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3" name="Footer Placeholder 2">
            <a:extLst>
              <a:ext uri="{FF2B5EF4-FFF2-40B4-BE49-F238E27FC236}">
                <a16:creationId xmlns:a16="http://schemas.microsoft.com/office/drawing/2014/main" id="{EC5EC6FC-8B84-3A4B-4889-67EFCD78B25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1A1768B-29D1-777F-AFED-C328910643A1}"/>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3754284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3961E-0FBF-8827-A9DC-3D433AE23D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E005D64D-F04A-40ED-FD5C-581A9845E8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D3FE79FD-FBE7-92BA-326F-E83FAAF8B0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D314E4A-9A85-8DD8-1787-3FD4BD3128A6}"/>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6" name="Footer Placeholder 5">
            <a:extLst>
              <a:ext uri="{FF2B5EF4-FFF2-40B4-BE49-F238E27FC236}">
                <a16:creationId xmlns:a16="http://schemas.microsoft.com/office/drawing/2014/main" id="{B8292125-4573-2046-C38A-5C34174F03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E0471B-77B9-1C1D-83D4-041B87E4086D}"/>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362445259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3BF5D-DBA6-ABAA-1918-2E4936C6ADC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E064F0B5-918B-9ACB-E70C-9E87FFC510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1703015-2D5D-3BE3-E46B-D9EE7FFF5F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94B8FCF-1B34-719D-01D0-BE107FB20885}"/>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6" name="Footer Placeholder 5">
            <a:extLst>
              <a:ext uri="{FF2B5EF4-FFF2-40B4-BE49-F238E27FC236}">
                <a16:creationId xmlns:a16="http://schemas.microsoft.com/office/drawing/2014/main" id="{A52F6FEC-B921-8A4A-1183-E0A148FFE20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0A7BFB-C965-EC8A-5885-FFECA6ABE6D1}"/>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1135311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1711520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39899-2979-BCE2-33A0-9DB1EA55B448}"/>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02AF6ED5-645F-0279-34EE-E8BD7DF124A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92230EE-7813-D2BF-ED0F-7BFB83B45250}"/>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E9652881-3506-79FC-7EB6-0BBC2E05EC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4CFFF3-10F3-43B7-5F7F-94833673D632}"/>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18602934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3AD6AF-2691-1EA3-949E-2A41DC287338}"/>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3B29219-342F-3498-722F-884D582E20E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3615C31-77C1-9C68-E932-DD4E3D00401E}"/>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5E674D9C-5AF7-0CA3-7A0D-67E1D8218B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A63A5F-D447-A039-7117-28F69D95ACCF}"/>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139573260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8771362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B43E9-F78C-33D7-9295-534FBFF3F9E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F37B26E-7452-25F3-727B-ED18F3A522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8D715EF-2409-8985-5BF1-19F8B471EDFC}"/>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5" name="Footer Placeholder 4">
            <a:extLst>
              <a:ext uri="{FF2B5EF4-FFF2-40B4-BE49-F238E27FC236}">
                <a16:creationId xmlns:a16="http://schemas.microsoft.com/office/drawing/2014/main" id="{B27F1C7F-8FD9-2F4D-41D4-EF1FB8BDF8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7FA59B-37F6-48AB-F990-37F72D1F9D48}"/>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42765867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74013-B7A3-E28C-4467-5103A3093A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F4A20E2-E137-690C-B33B-AF78AAF617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2A13D5-0A8F-09AE-3616-9D801A213B12}"/>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5" name="Footer Placeholder 4">
            <a:extLst>
              <a:ext uri="{FF2B5EF4-FFF2-40B4-BE49-F238E27FC236}">
                <a16:creationId xmlns:a16="http://schemas.microsoft.com/office/drawing/2014/main" id="{3654AAF7-C500-FECC-32C5-88869AEF8D9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9C8B19-9067-C9ED-F613-0A9ADE0E4E99}"/>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256755279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5FD87-0B78-0860-99D4-11BB2307A6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92A9B77-FD17-54C4-26EE-7279B7D9335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0FB20D-E818-5B79-E23E-029937487A34}"/>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5" name="Footer Placeholder 4">
            <a:extLst>
              <a:ext uri="{FF2B5EF4-FFF2-40B4-BE49-F238E27FC236}">
                <a16:creationId xmlns:a16="http://schemas.microsoft.com/office/drawing/2014/main" id="{CBC10B39-1019-B05C-BD10-7F2505C9AD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7B0462-BF96-D37C-2C4C-94455311A89A}"/>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112672271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6590A-6462-C85E-CA28-5385427CA87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F057C0C-998C-FE37-08B9-197F15F2BE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D11BD9C-BD4D-1317-09FC-961B66BFFE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922783D-4976-5268-9A6A-95414F9BF35A}"/>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6" name="Footer Placeholder 5">
            <a:extLst>
              <a:ext uri="{FF2B5EF4-FFF2-40B4-BE49-F238E27FC236}">
                <a16:creationId xmlns:a16="http://schemas.microsoft.com/office/drawing/2014/main" id="{377EE756-F2A7-3518-B6CA-C4F5878FB3E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3C156F6-0CD6-5C4D-F1B5-6888DEA41930}"/>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415350529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21B67-9274-B935-B5A4-85FF8349485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42032D3-B302-D1FC-6255-6C14F31F3A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E50E645-142C-E1E4-99AD-930AA2AF5DD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86857C-2952-F8CD-991C-EA7B76CBD6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7CAFC6-C9C6-1F4F-E955-9AAE4E96234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45BBE6-A9B7-55F1-D6DE-197987D0FCD7}"/>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8" name="Footer Placeholder 7">
            <a:extLst>
              <a:ext uri="{FF2B5EF4-FFF2-40B4-BE49-F238E27FC236}">
                <a16:creationId xmlns:a16="http://schemas.microsoft.com/office/drawing/2014/main" id="{50AB0524-2DEE-DA29-1913-FCC51E03984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E56ACA4-935E-2765-22F9-2468C2860E5C}"/>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27214977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A230A-4A69-B35E-CA1C-3E7FD7F8F6A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A41A6A1-0A79-EAED-46C3-C52B68DEC336}"/>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4" name="Footer Placeholder 3">
            <a:extLst>
              <a:ext uri="{FF2B5EF4-FFF2-40B4-BE49-F238E27FC236}">
                <a16:creationId xmlns:a16="http://schemas.microsoft.com/office/drawing/2014/main" id="{ED558766-FD7B-23CB-1050-BAFE309347F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C9311D7-21F6-E9BF-9B7B-36BA7CE6E77A}"/>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329260283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A784A9-ED63-E134-0A54-61B522683725}"/>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3" name="Footer Placeholder 2">
            <a:extLst>
              <a:ext uri="{FF2B5EF4-FFF2-40B4-BE49-F238E27FC236}">
                <a16:creationId xmlns:a16="http://schemas.microsoft.com/office/drawing/2014/main" id="{EA4BF5AC-35A0-ACBB-04A2-814A900C1FD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3FBB324-C952-FC37-C6AF-369A15366A7A}"/>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903282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49129789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4B2DE-8554-8C04-E6A5-A074DAA186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D5D9161-0E48-8090-4D92-0596AEC996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EDB1879-C4A1-70C8-5BAA-1B1519911D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68E733-0B16-0E2F-E88C-83EF184D2CCB}"/>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6" name="Footer Placeholder 5">
            <a:extLst>
              <a:ext uri="{FF2B5EF4-FFF2-40B4-BE49-F238E27FC236}">
                <a16:creationId xmlns:a16="http://schemas.microsoft.com/office/drawing/2014/main" id="{416B2706-D53C-0017-DD67-81F9F2F3239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E97F2D9-3CCF-C40C-2EF8-1D63F5D69507}"/>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34541764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67430-34AD-BB80-A57D-76FBAF3B72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1F3366F-2A31-70B3-B515-531558DA51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72C11C0-0689-C336-F583-159D8977AD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2FAE8E-C4FA-FC28-C12F-0D5B40FFF73E}"/>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6" name="Footer Placeholder 5">
            <a:extLst>
              <a:ext uri="{FF2B5EF4-FFF2-40B4-BE49-F238E27FC236}">
                <a16:creationId xmlns:a16="http://schemas.microsoft.com/office/drawing/2014/main" id="{60E64DE5-E9F5-249C-7F66-E56B55C5D2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78BFD95-53F4-6D77-0C40-6277AE9EFAD0}"/>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119276183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17D8A-3309-431F-77D5-95E642AE8F0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DFE664E-EAE0-142D-5CC4-51861C95A9A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40E51C-8BBA-DE7C-9CA5-7544D0CA8753}"/>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5" name="Footer Placeholder 4">
            <a:extLst>
              <a:ext uri="{FF2B5EF4-FFF2-40B4-BE49-F238E27FC236}">
                <a16:creationId xmlns:a16="http://schemas.microsoft.com/office/drawing/2014/main" id="{A957403E-0FB0-33D6-F504-6FB5101DB1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419A0C-20B6-7B7D-DCB4-5495D37971D9}"/>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422183135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57E6AB-7685-0D46-3C59-0F3F0A40E0D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CF1227F-D0F2-42A4-9E1F-03ADA023543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8C9109-10D6-DBD7-8EA3-BA2657D7C680}"/>
              </a:ext>
            </a:extLst>
          </p:cNvPr>
          <p:cNvSpPr>
            <a:spLocks noGrp="1"/>
          </p:cNvSpPr>
          <p:nvPr>
            <p:ph type="dt" sz="half" idx="10"/>
          </p:nvPr>
        </p:nvSpPr>
        <p:spPr/>
        <p:txBody>
          <a:bodyPr/>
          <a:lstStyle/>
          <a:p>
            <a:fld id="{2A294447-6705-4F2A-94CF-614C5059030E}" type="datetimeFigureOut">
              <a:rPr lang="en-GB" smtClean="0"/>
              <a:t>29/04/2026</a:t>
            </a:fld>
            <a:endParaRPr lang="en-GB"/>
          </a:p>
        </p:txBody>
      </p:sp>
      <p:sp>
        <p:nvSpPr>
          <p:cNvPr id="5" name="Footer Placeholder 4">
            <a:extLst>
              <a:ext uri="{FF2B5EF4-FFF2-40B4-BE49-F238E27FC236}">
                <a16:creationId xmlns:a16="http://schemas.microsoft.com/office/drawing/2014/main" id="{6C807AE3-7F59-9747-67F2-5BF34972D9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DC42C0-069F-E226-8ED4-97454FC8FED4}"/>
              </a:ext>
            </a:extLst>
          </p:cNvPr>
          <p:cNvSpPr>
            <a:spLocks noGrp="1"/>
          </p:cNvSpPr>
          <p:nvPr>
            <p:ph type="sldNum" sz="quarter" idx="12"/>
          </p:nvPr>
        </p:nvSpPr>
        <p:spPr/>
        <p:txBody>
          <a:bodyPr/>
          <a:lstStyle/>
          <a:p>
            <a:fld id="{3741D51B-232C-45E3-B41D-28518CA5EA7D}" type="slidenum">
              <a:rPr lang="en-GB" smtClean="0"/>
              <a:t>‹#›</a:t>
            </a:fld>
            <a:endParaRPr lang="en-GB"/>
          </a:p>
        </p:txBody>
      </p:sp>
    </p:spTree>
    <p:extLst>
      <p:ext uri="{BB962C8B-B14F-4D97-AF65-F5344CB8AC3E}">
        <p14:creationId xmlns:p14="http://schemas.microsoft.com/office/powerpoint/2010/main" val="40948613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99080017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343411882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374146721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B5B0-0D55-4FE8-AF3C-AF9D83B7B08D}"/>
              </a:ext>
            </a:extLst>
          </p:cNvPr>
          <p:cNvSpPr>
            <a:spLocks noGrp="1"/>
          </p:cNvSpPr>
          <p:nvPr>
            <p:ph type="title"/>
          </p:nvPr>
        </p:nvSpPr>
        <p:spPr>
          <a:xfrm>
            <a:off x="831850" y="1709745"/>
            <a:ext cx="10515600" cy="2852737"/>
          </a:xfrm>
        </p:spPr>
        <p:txBody>
          <a:bodyPr anchor="b">
            <a:normAutofit/>
          </a:bodyPr>
          <a:lstStyle>
            <a:lvl1pPr algn="l">
              <a:defRPr sz="48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AF593EB-3EBD-49EC-B572-5D9103CA7498}"/>
              </a:ext>
            </a:extLst>
          </p:cNvPr>
          <p:cNvSpPr>
            <a:spLocks noGrp="1"/>
          </p:cNvSpPr>
          <p:nvPr>
            <p:ph type="body" idx="1"/>
          </p:nvPr>
        </p:nvSpPr>
        <p:spPr>
          <a:xfrm>
            <a:off x="831850" y="4589470"/>
            <a:ext cx="10515600" cy="1500187"/>
          </a:xfrm>
        </p:spPr>
        <p:txBody>
          <a:bodyPr/>
          <a:lstStyle>
            <a:lvl1pPr marL="0" indent="0">
              <a:buNone/>
              <a:defRPr sz="2400">
                <a:solidFill>
                  <a:schemeClr val="tx1">
                    <a:tint val="75000"/>
                  </a:schemeClr>
                </a:solidFill>
              </a:defRPr>
            </a:lvl1pPr>
            <a:lvl2pPr marL="457196" indent="0">
              <a:buNone/>
              <a:defRPr sz="2000">
                <a:solidFill>
                  <a:schemeClr val="tx1">
                    <a:tint val="75000"/>
                  </a:schemeClr>
                </a:solidFill>
              </a:defRPr>
            </a:lvl2pPr>
            <a:lvl3pPr marL="914391" indent="0">
              <a:buNone/>
              <a:defRPr sz="1800">
                <a:solidFill>
                  <a:schemeClr val="tx1">
                    <a:tint val="75000"/>
                  </a:schemeClr>
                </a:solidFill>
              </a:defRPr>
            </a:lvl3pPr>
            <a:lvl4pPr marL="1371586" indent="0">
              <a:buNone/>
              <a:defRPr sz="1600">
                <a:solidFill>
                  <a:schemeClr val="tx1">
                    <a:tint val="75000"/>
                  </a:schemeClr>
                </a:solidFill>
              </a:defRPr>
            </a:lvl4pPr>
            <a:lvl5pPr marL="1828782" indent="0">
              <a:buNone/>
              <a:defRPr sz="1600">
                <a:solidFill>
                  <a:schemeClr val="tx1">
                    <a:tint val="75000"/>
                  </a:schemeClr>
                </a:solidFill>
              </a:defRPr>
            </a:lvl5pPr>
            <a:lvl6pPr marL="2285977" indent="0">
              <a:buNone/>
              <a:defRPr sz="1600">
                <a:solidFill>
                  <a:schemeClr val="tx1">
                    <a:tint val="75000"/>
                  </a:schemeClr>
                </a:solidFill>
              </a:defRPr>
            </a:lvl6pPr>
            <a:lvl7pPr marL="2743172" indent="0">
              <a:buNone/>
              <a:defRPr sz="1600">
                <a:solidFill>
                  <a:schemeClr val="tx1">
                    <a:tint val="75000"/>
                  </a:schemeClr>
                </a:solidFill>
              </a:defRPr>
            </a:lvl7pPr>
            <a:lvl8pPr marL="3200368" indent="0">
              <a:buNone/>
              <a:defRPr sz="1600">
                <a:solidFill>
                  <a:schemeClr val="tx1">
                    <a:tint val="75000"/>
                  </a:schemeClr>
                </a:solidFill>
              </a:defRPr>
            </a:lvl8pPr>
            <a:lvl9pPr marL="3657563"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172D4FD-9948-44DE-A4A6-FDDDAA9FE211}"/>
              </a:ext>
            </a:extLst>
          </p:cNvPr>
          <p:cNvSpPr>
            <a:spLocks noGrp="1"/>
          </p:cNvSpPr>
          <p:nvPr>
            <p:ph type="dt" sz="half" idx="10"/>
          </p:nvPr>
        </p:nvSpPr>
        <p:spPr/>
        <p:txBody>
          <a:bodyPr/>
          <a:lstStyle/>
          <a:p>
            <a:fld id="{2798C371-900B-4EA0-9CA3-00801CA15A76}" type="datetimeFigureOut">
              <a:rPr lang="en-GB" smtClean="0"/>
              <a:t>29/04/2026</a:t>
            </a:fld>
            <a:endParaRPr lang="en-GB" dirty="0"/>
          </a:p>
        </p:txBody>
      </p:sp>
      <p:sp>
        <p:nvSpPr>
          <p:cNvPr id="5" name="Footer Placeholder 4">
            <a:extLst>
              <a:ext uri="{FF2B5EF4-FFF2-40B4-BE49-F238E27FC236}">
                <a16:creationId xmlns:a16="http://schemas.microsoft.com/office/drawing/2014/main" id="{523CF2DA-AF89-408D-9955-3986792F42F2}"/>
              </a:ext>
            </a:extLst>
          </p:cNvPr>
          <p:cNvSpPr>
            <a:spLocks noGrp="1"/>
          </p:cNvSpPr>
          <p:nvPr>
            <p:ph type="ftr" sz="quarter" idx="11"/>
          </p:nvPr>
        </p:nvSpPr>
        <p:spPr>
          <a:xfrm>
            <a:off x="4038601" y="6356357"/>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279E1BB-F11F-4611-B71E-0B573F75D415}"/>
              </a:ext>
            </a:extLst>
          </p:cNvPr>
          <p:cNvSpPr>
            <a:spLocks noGrp="1"/>
          </p:cNvSpPr>
          <p:nvPr>
            <p:ph type="sldNum" sz="quarter" idx="12"/>
          </p:nvPr>
        </p:nvSpPr>
        <p:spPr>
          <a:xfrm>
            <a:off x="8610601" y="6356357"/>
            <a:ext cx="2743200" cy="365125"/>
          </a:xfrm>
          <a:prstGeom prst="rect">
            <a:avLst/>
          </a:prstGeom>
        </p:spPr>
        <p:txBody>
          <a:bodyPr/>
          <a:lstStyle/>
          <a:p>
            <a:fld id="{4BD9EBC1-680D-482D-8B6C-3DB85C255D0B}" type="slidenum">
              <a:rPr lang="en-GB" smtClean="0"/>
              <a:t>‹#›</a:t>
            </a:fld>
            <a:endParaRPr lang="en-GB" dirty="0"/>
          </a:p>
        </p:txBody>
      </p:sp>
      <p:pic>
        <p:nvPicPr>
          <p:cNvPr id="24" name="Picture 23">
            <a:extLst>
              <a:ext uri="{FF2B5EF4-FFF2-40B4-BE49-F238E27FC236}">
                <a16:creationId xmlns:a16="http://schemas.microsoft.com/office/drawing/2014/main" id="{3450E66A-6B7B-4555-8132-5445D70E8BA2}"/>
              </a:ext>
            </a:extLst>
          </p:cNvPr>
          <p:cNvPicPr>
            <a:picLocks noChangeAspect="1"/>
          </p:cNvPicPr>
          <p:nvPr userDrawn="1"/>
        </p:nvPicPr>
        <p:blipFill rotWithShape="1">
          <a:blip r:embed="rId2"/>
          <a:srcRect t="13602" r="10838"/>
          <a:stretch/>
        </p:blipFill>
        <p:spPr>
          <a:xfrm>
            <a:off x="7400321" y="3"/>
            <a:ext cx="4604112" cy="3746499"/>
          </a:xfrm>
          <a:prstGeom prst="rect">
            <a:avLst/>
          </a:prstGeom>
        </p:spPr>
      </p:pic>
      <p:pic>
        <p:nvPicPr>
          <p:cNvPr id="27" name="Picture 26">
            <a:extLst>
              <a:ext uri="{FF2B5EF4-FFF2-40B4-BE49-F238E27FC236}">
                <a16:creationId xmlns:a16="http://schemas.microsoft.com/office/drawing/2014/main" id="{7F8E6893-052F-4CFE-8720-6EA63938E479}"/>
              </a:ext>
            </a:extLst>
          </p:cNvPr>
          <p:cNvPicPr>
            <a:picLocks noChangeAspect="1"/>
          </p:cNvPicPr>
          <p:nvPr userDrawn="1"/>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1114044">
            <a:off x="5726748" y="368257"/>
            <a:ext cx="2141447" cy="1739925"/>
          </a:xfrm>
          <a:prstGeom prst="rect">
            <a:avLst/>
          </a:prstGeom>
        </p:spPr>
      </p:pic>
    </p:spTree>
    <p:extLst>
      <p:ext uri="{BB962C8B-B14F-4D97-AF65-F5344CB8AC3E}">
        <p14:creationId xmlns:p14="http://schemas.microsoft.com/office/powerpoint/2010/main" val="2099594540"/>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361675394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9" y="5878961"/>
            <a:ext cx="11166645" cy="692416"/>
          </a:xfrm>
          <a:prstGeom prst="rect">
            <a:avLst/>
          </a:prstGeom>
        </p:spPr>
      </p:pic>
    </p:spTree>
    <p:extLst>
      <p:ext uri="{BB962C8B-B14F-4D97-AF65-F5344CB8AC3E}">
        <p14:creationId xmlns:p14="http://schemas.microsoft.com/office/powerpoint/2010/main" val="192970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a:t>Title in Ariel 60pt</a:t>
            </a:r>
            <a:endParaRPr lang="en-GB"/>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7" indent="0" algn="ctr">
              <a:buNone/>
              <a:defRPr sz="2000"/>
            </a:lvl2pPr>
            <a:lvl3pPr marL="914413" indent="0" algn="ctr">
              <a:buNone/>
              <a:defRPr sz="1800"/>
            </a:lvl3pPr>
            <a:lvl4pPr marL="1371620" indent="0" algn="ctr">
              <a:buNone/>
              <a:defRPr sz="1600"/>
            </a:lvl4pPr>
            <a:lvl5pPr marL="1828826" indent="0" algn="ctr">
              <a:buNone/>
              <a:defRPr sz="1600"/>
            </a:lvl5pPr>
            <a:lvl6pPr marL="2286033" indent="0" algn="ctr">
              <a:buNone/>
              <a:defRPr sz="1600"/>
            </a:lvl6pPr>
            <a:lvl7pPr marL="2743239" indent="0" algn="ctr">
              <a:buNone/>
              <a:defRPr sz="1600"/>
            </a:lvl7pPr>
            <a:lvl8pPr marL="3200446" indent="0" algn="ctr">
              <a:buNone/>
              <a:defRPr sz="1600"/>
            </a:lvl8pPr>
            <a:lvl9pPr marL="3657652" indent="0" algn="ctr">
              <a:buNone/>
              <a:defRPr sz="1600"/>
            </a:lvl9pPr>
          </a:lstStyle>
          <a:p>
            <a:r>
              <a:rPr lang="en-US"/>
              <a:t>Subtitle in Ariel 24pt</a:t>
            </a:r>
            <a:endParaRPr lang="en-GB"/>
          </a:p>
        </p:txBody>
      </p:sp>
      <p:sp>
        <p:nvSpPr>
          <p:cNvPr id="4" name="Date Placeholder 3"/>
          <p:cNvSpPr>
            <a:spLocks noGrp="1"/>
          </p:cNvSpPr>
          <p:nvPr>
            <p:ph type="dt" sz="half" idx="10"/>
          </p:nvPr>
        </p:nvSpPr>
        <p:spPr>
          <a:xfrm>
            <a:off x="609601" y="5753101"/>
            <a:ext cx="2971800" cy="968375"/>
          </a:xfrm>
          <a:prstGeom prst="rect">
            <a:avLst/>
          </a:prstGeom>
        </p:spPr>
        <p:txBody>
          <a:bodyPr/>
          <a:lstStyle>
            <a:lvl1pPr algn="ctr">
              <a:defRPr sz="1600" b="1">
                <a:solidFill>
                  <a:srgbClr val="6E609E"/>
                </a:solidFill>
              </a:defRPr>
            </a:lvl1pPr>
          </a:lstStyle>
          <a:p>
            <a:endParaRPr lang="en-GB"/>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a:p>
        </p:txBody>
      </p:sp>
      <p:sp>
        <p:nvSpPr>
          <p:cNvPr id="6" name="Slide Number Placeholder 5"/>
          <p:cNvSpPr>
            <a:spLocks noGrp="1"/>
          </p:cNvSpPr>
          <p:nvPr>
            <p:ph type="sldNum" sz="quarter" idx="12"/>
          </p:nvPr>
        </p:nvSpPr>
        <p:spPr>
          <a:xfrm>
            <a:off x="8940800" y="5753101"/>
            <a:ext cx="2607732" cy="968375"/>
          </a:xfrm>
        </p:spPr>
        <p:txBody>
          <a:bodyPr/>
          <a:lstStyle>
            <a:lvl1pPr algn="ctr">
              <a:defRPr sz="1600" b="1">
                <a:solidFill>
                  <a:srgbClr val="008A8C"/>
                </a:solidFill>
              </a:defRPr>
            </a:lvl1pPr>
          </a:lstStyle>
          <a:p>
            <a:r>
              <a:rPr lang="en-GB"/>
              <a:t>caring for each other</a:t>
            </a:r>
          </a:p>
          <a:p>
            <a:r>
              <a:rPr lang="en-GB"/>
              <a:t>working together</a:t>
            </a:r>
          </a:p>
          <a:p>
            <a:r>
              <a:rPr lang="en-GB"/>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20" y="5130801"/>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spTree>
    <p:extLst>
      <p:ext uri="{BB962C8B-B14F-4D97-AF65-F5344CB8AC3E}">
        <p14:creationId xmlns:p14="http://schemas.microsoft.com/office/powerpoint/2010/main" val="263702962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cSld name="1_Section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B5B0-0D55-4FE8-AF3C-AF9D83B7B08D}"/>
              </a:ext>
            </a:extLst>
          </p:cNvPr>
          <p:cNvSpPr>
            <a:spLocks noGrp="1"/>
          </p:cNvSpPr>
          <p:nvPr>
            <p:ph type="title"/>
          </p:nvPr>
        </p:nvSpPr>
        <p:spPr>
          <a:xfrm>
            <a:off x="831850" y="1709746"/>
            <a:ext cx="10515600" cy="2852737"/>
          </a:xfrm>
        </p:spPr>
        <p:txBody>
          <a:bodyPr anchor="b">
            <a:normAutofit/>
          </a:bodyPr>
          <a:lstStyle>
            <a:lvl1pPr algn="l">
              <a:defRPr sz="48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AF593EB-3EBD-49EC-B572-5D9103CA7498}"/>
              </a:ext>
            </a:extLst>
          </p:cNvPr>
          <p:cNvSpPr>
            <a:spLocks noGrp="1"/>
          </p:cNvSpPr>
          <p:nvPr>
            <p:ph type="body" idx="1"/>
          </p:nvPr>
        </p:nvSpPr>
        <p:spPr>
          <a:xfrm>
            <a:off x="831850" y="4589471"/>
            <a:ext cx="10515600" cy="1500187"/>
          </a:xfrm>
        </p:spPr>
        <p:txBody>
          <a:bodyPr/>
          <a:lstStyle>
            <a:lvl1pPr marL="0" indent="0">
              <a:buNone/>
              <a:defRPr sz="2400">
                <a:solidFill>
                  <a:schemeClr val="tx1">
                    <a:tint val="75000"/>
                  </a:schemeClr>
                </a:solidFill>
              </a:defRPr>
            </a:lvl1pPr>
            <a:lvl2pPr marL="457203" indent="0">
              <a:buNone/>
              <a:defRPr sz="2000">
                <a:solidFill>
                  <a:schemeClr val="tx1">
                    <a:tint val="75000"/>
                  </a:schemeClr>
                </a:solidFill>
              </a:defRPr>
            </a:lvl2pPr>
            <a:lvl3pPr marL="914404" indent="0">
              <a:buNone/>
              <a:defRPr sz="1800">
                <a:solidFill>
                  <a:schemeClr val="tx1">
                    <a:tint val="75000"/>
                  </a:schemeClr>
                </a:solidFill>
              </a:defRPr>
            </a:lvl3pPr>
            <a:lvl4pPr marL="1371605" indent="0">
              <a:buNone/>
              <a:defRPr sz="1600">
                <a:solidFill>
                  <a:schemeClr val="tx1">
                    <a:tint val="75000"/>
                  </a:schemeClr>
                </a:solidFill>
              </a:defRPr>
            </a:lvl4pPr>
            <a:lvl5pPr marL="1828808" indent="0">
              <a:buNone/>
              <a:defRPr sz="1600">
                <a:solidFill>
                  <a:schemeClr val="tx1">
                    <a:tint val="75000"/>
                  </a:schemeClr>
                </a:solidFill>
              </a:defRPr>
            </a:lvl5pPr>
            <a:lvl6pPr marL="2286010" indent="0">
              <a:buNone/>
              <a:defRPr sz="1600">
                <a:solidFill>
                  <a:schemeClr val="tx1">
                    <a:tint val="75000"/>
                  </a:schemeClr>
                </a:solidFill>
              </a:defRPr>
            </a:lvl6pPr>
            <a:lvl7pPr marL="2743211" indent="0">
              <a:buNone/>
              <a:defRPr sz="1600">
                <a:solidFill>
                  <a:schemeClr val="tx1">
                    <a:tint val="75000"/>
                  </a:schemeClr>
                </a:solidFill>
              </a:defRPr>
            </a:lvl7pPr>
            <a:lvl8pPr marL="3200414" indent="0">
              <a:buNone/>
              <a:defRPr sz="1600">
                <a:solidFill>
                  <a:schemeClr val="tx1">
                    <a:tint val="75000"/>
                  </a:schemeClr>
                </a:solidFill>
              </a:defRPr>
            </a:lvl8pPr>
            <a:lvl9pPr marL="3657615"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172D4FD-9948-44DE-A4A6-FDDDAA9FE211}"/>
              </a:ext>
            </a:extLst>
          </p:cNvPr>
          <p:cNvSpPr>
            <a:spLocks noGrp="1"/>
          </p:cNvSpPr>
          <p:nvPr>
            <p:ph type="dt" sz="half" idx="10"/>
          </p:nvPr>
        </p:nvSpPr>
        <p:spPr/>
        <p:txBody>
          <a:bodyPr/>
          <a:lstStyle/>
          <a:p>
            <a:fld id="{2798C371-900B-4EA0-9CA3-00801CA15A76}" type="datetimeFigureOut">
              <a:rPr lang="en-GB" smtClean="0"/>
              <a:t>29/04/2026</a:t>
            </a:fld>
            <a:endParaRPr lang="en-GB"/>
          </a:p>
        </p:txBody>
      </p:sp>
      <p:sp>
        <p:nvSpPr>
          <p:cNvPr id="5" name="Footer Placeholder 4">
            <a:extLst>
              <a:ext uri="{FF2B5EF4-FFF2-40B4-BE49-F238E27FC236}">
                <a16:creationId xmlns:a16="http://schemas.microsoft.com/office/drawing/2014/main" id="{523CF2DA-AF89-408D-9955-3986792F42F2}"/>
              </a:ext>
            </a:extLst>
          </p:cNvPr>
          <p:cNvSpPr>
            <a:spLocks noGrp="1"/>
          </p:cNvSpPr>
          <p:nvPr>
            <p:ph type="ftr" sz="quarter" idx="11"/>
          </p:nvPr>
        </p:nvSpPr>
        <p:spPr>
          <a:xfrm>
            <a:off x="4038601" y="6356357"/>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279E1BB-F11F-4611-B71E-0B573F75D415}"/>
              </a:ext>
            </a:extLst>
          </p:cNvPr>
          <p:cNvSpPr>
            <a:spLocks noGrp="1"/>
          </p:cNvSpPr>
          <p:nvPr>
            <p:ph type="sldNum" sz="quarter" idx="12"/>
          </p:nvPr>
        </p:nvSpPr>
        <p:spPr>
          <a:xfrm>
            <a:off x="8610601" y="6356357"/>
            <a:ext cx="2743200" cy="365125"/>
          </a:xfrm>
          <a:prstGeom prst="rect">
            <a:avLst/>
          </a:prstGeom>
        </p:spPr>
        <p:txBody>
          <a:bodyPr/>
          <a:lstStyle/>
          <a:p>
            <a:fld id="{4BD9EBC1-680D-482D-8B6C-3DB85C255D0B}" type="slidenum">
              <a:rPr lang="en-GB" smtClean="0"/>
              <a:t>‹#›</a:t>
            </a:fld>
            <a:endParaRPr lang="en-GB"/>
          </a:p>
        </p:txBody>
      </p:sp>
      <p:pic>
        <p:nvPicPr>
          <p:cNvPr id="24" name="Picture 23">
            <a:extLst>
              <a:ext uri="{FF2B5EF4-FFF2-40B4-BE49-F238E27FC236}">
                <a16:creationId xmlns:a16="http://schemas.microsoft.com/office/drawing/2014/main" id="{3450E66A-6B7B-4555-8132-5445D70E8BA2}"/>
              </a:ext>
            </a:extLst>
          </p:cNvPr>
          <p:cNvPicPr>
            <a:picLocks noChangeAspect="1"/>
          </p:cNvPicPr>
          <p:nvPr userDrawn="1"/>
        </p:nvPicPr>
        <p:blipFill rotWithShape="1">
          <a:blip r:embed="rId2"/>
          <a:srcRect t="13602" r="10838"/>
          <a:stretch/>
        </p:blipFill>
        <p:spPr>
          <a:xfrm>
            <a:off x="7400322" y="4"/>
            <a:ext cx="4604112" cy="3746499"/>
          </a:xfrm>
          <a:prstGeom prst="rect">
            <a:avLst/>
          </a:prstGeom>
        </p:spPr>
      </p:pic>
      <p:pic>
        <p:nvPicPr>
          <p:cNvPr id="27" name="Picture 26">
            <a:extLst>
              <a:ext uri="{FF2B5EF4-FFF2-40B4-BE49-F238E27FC236}">
                <a16:creationId xmlns:a16="http://schemas.microsoft.com/office/drawing/2014/main" id="{7F8E6893-052F-4CFE-8720-6EA63938E479}"/>
              </a:ext>
            </a:extLst>
          </p:cNvPr>
          <p:cNvPicPr>
            <a:picLocks noChangeAspect="1"/>
          </p:cNvPicPr>
          <p:nvPr userDrawn="1"/>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1114044">
            <a:off x="5726748" y="368258"/>
            <a:ext cx="2141447" cy="1739925"/>
          </a:xfrm>
          <a:prstGeom prst="rect">
            <a:avLst/>
          </a:prstGeom>
        </p:spPr>
      </p:pic>
    </p:spTree>
    <p:extLst>
      <p:ext uri="{BB962C8B-B14F-4D97-AF65-F5344CB8AC3E}">
        <p14:creationId xmlns:p14="http://schemas.microsoft.com/office/powerpoint/2010/main" val="801154449"/>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46413C9-1F3C-449F-BEC2-539E828C403A}"/>
              </a:ext>
            </a:extLst>
          </p:cNvPr>
          <p:cNvSpPr>
            <a:spLocks noGrp="1"/>
          </p:cNvSpPr>
          <p:nvPr>
            <p:ph type="dt" sz="half" idx="10"/>
          </p:nvPr>
        </p:nvSpPr>
        <p:spPr/>
        <p:txBody>
          <a:bodyPr/>
          <a:lstStyle/>
          <a:p>
            <a:fld id="{2798C371-900B-4EA0-9CA3-00801CA15A76}" type="datetimeFigureOut">
              <a:rPr lang="en-GB" smtClean="0"/>
              <a:t>29/04/2026</a:t>
            </a:fld>
            <a:endParaRPr lang="en-GB"/>
          </a:p>
        </p:txBody>
      </p:sp>
      <p:sp>
        <p:nvSpPr>
          <p:cNvPr id="3" name="Footer Placeholder 2">
            <a:extLst>
              <a:ext uri="{FF2B5EF4-FFF2-40B4-BE49-F238E27FC236}">
                <a16:creationId xmlns:a16="http://schemas.microsoft.com/office/drawing/2014/main" id="{D8A385CE-7697-4665-AFA7-E3B79CA07D58}"/>
              </a:ext>
            </a:extLst>
          </p:cNvPr>
          <p:cNvSpPr>
            <a:spLocks noGrp="1"/>
          </p:cNvSpPr>
          <p:nvPr>
            <p:ph type="ftr" sz="quarter" idx="11"/>
          </p:nvPr>
        </p:nvSpPr>
        <p:spPr>
          <a:xfrm>
            <a:off x="4038601" y="6356357"/>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6558C060-7B78-4113-9E00-C182E5D9AA20}"/>
              </a:ext>
            </a:extLst>
          </p:cNvPr>
          <p:cNvSpPr>
            <a:spLocks noGrp="1"/>
          </p:cNvSpPr>
          <p:nvPr>
            <p:ph type="sldNum" sz="quarter" idx="12"/>
          </p:nvPr>
        </p:nvSpPr>
        <p:spPr>
          <a:xfrm>
            <a:off x="8610601" y="6356357"/>
            <a:ext cx="2743200" cy="365125"/>
          </a:xfrm>
          <a:prstGeom prst="rect">
            <a:avLst/>
          </a:prstGeom>
        </p:spPr>
        <p:txBody>
          <a:bodyPr/>
          <a:lstStyle/>
          <a:p>
            <a:fld id="{4BD9EBC1-680D-482D-8B6C-3DB85C255D0B}" type="slidenum">
              <a:rPr lang="en-GB" smtClean="0"/>
              <a:t>‹#›</a:t>
            </a:fld>
            <a:endParaRPr lang="en-GB"/>
          </a:p>
        </p:txBody>
      </p:sp>
    </p:spTree>
    <p:extLst>
      <p:ext uri="{BB962C8B-B14F-4D97-AF65-F5344CB8AC3E}">
        <p14:creationId xmlns:p14="http://schemas.microsoft.com/office/powerpoint/2010/main" val="3279151928"/>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_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247193215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4409" y="5878961"/>
            <a:ext cx="11166645" cy="692416"/>
          </a:xfrm>
          <a:prstGeom prst="rect">
            <a:avLst/>
          </a:prstGeom>
        </p:spPr>
      </p:pic>
    </p:spTree>
    <p:extLst>
      <p:ext uri="{BB962C8B-B14F-4D97-AF65-F5344CB8AC3E}">
        <p14:creationId xmlns:p14="http://schemas.microsoft.com/office/powerpoint/2010/main" val="98102350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cSld name="2_Section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B5B0-0D55-4FE8-AF3C-AF9D83B7B08D}"/>
              </a:ext>
            </a:extLst>
          </p:cNvPr>
          <p:cNvSpPr>
            <a:spLocks noGrp="1"/>
          </p:cNvSpPr>
          <p:nvPr>
            <p:ph type="title"/>
          </p:nvPr>
        </p:nvSpPr>
        <p:spPr>
          <a:xfrm>
            <a:off x="831850" y="1709746"/>
            <a:ext cx="10515600" cy="2852737"/>
          </a:xfrm>
        </p:spPr>
        <p:txBody>
          <a:bodyPr anchor="b">
            <a:normAutofit/>
          </a:bodyPr>
          <a:lstStyle>
            <a:lvl1pPr algn="l">
              <a:defRPr sz="48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AF593EB-3EBD-49EC-B572-5D9103CA7498}"/>
              </a:ext>
            </a:extLst>
          </p:cNvPr>
          <p:cNvSpPr>
            <a:spLocks noGrp="1"/>
          </p:cNvSpPr>
          <p:nvPr>
            <p:ph type="body" idx="1"/>
          </p:nvPr>
        </p:nvSpPr>
        <p:spPr>
          <a:xfrm>
            <a:off x="831850" y="4589471"/>
            <a:ext cx="10515600" cy="1500187"/>
          </a:xfrm>
        </p:spPr>
        <p:txBody>
          <a:bodyPr/>
          <a:lstStyle>
            <a:lvl1pPr marL="0" indent="0">
              <a:buNone/>
              <a:defRPr sz="2400">
                <a:solidFill>
                  <a:schemeClr val="tx1">
                    <a:tint val="75000"/>
                  </a:schemeClr>
                </a:solidFill>
              </a:defRPr>
            </a:lvl1pPr>
            <a:lvl2pPr marL="457203" indent="0">
              <a:buNone/>
              <a:defRPr sz="2000">
                <a:solidFill>
                  <a:schemeClr val="tx1">
                    <a:tint val="75000"/>
                  </a:schemeClr>
                </a:solidFill>
              </a:defRPr>
            </a:lvl2pPr>
            <a:lvl3pPr marL="914404" indent="0">
              <a:buNone/>
              <a:defRPr sz="1800">
                <a:solidFill>
                  <a:schemeClr val="tx1">
                    <a:tint val="75000"/>
                  </a:schemeClr>
                </a:solidFill>
              </a:defRPr>
            </a:lvl3pPr>
            <a:lvl4pPr marL="1371605" indent="0">
              <a:buNone/>
              <a:defRPr sz="1600">
                <a:solidFill>
                  <a:schemeClr val="tx1">
                    <a:tint val="75000"/>
                  </a:schemeClr>
                </a:solidFill>
              </a:defRPr>
            </a:lvl4pPr>
            <a:lvl5pPr marL="1828808" indent="0">
              <a:buNone/>
              <a:defRPr sz="1600">
                <a:solidFill>
                  <a:schemeClr val="tx1">
                    <a:tint val="75000"/>
                  </a:schemeClr>
                </a:solidFill>
              </a:defRPr>
            </a:lvl5pPr>
            <a:lvl6pPr marL="2286010" indent="0">
              <a:buNone/>
              <a:defRPr sz="1600">
                <a:solidFill>
                  <a:schemeClr val="tx1">
                    <a:tint val="75000"/>
                  </a:schemeClr>
                </a:solidFill>
              </a:defRPr>
            </a:lvl6pPr>
            <a:lvl7pPr marL="2743211" indent="0">
              <a:buNone/>
              <a:defRPr sz="1600">
                <a:solidFill>
                  <a:schemeClr val="tx1">
                    <a:tint val="75000"/>
                  </a:schemeClr>
                </a:solidFill>
              </a:defRPr>
            </a:lvl7pPr>
            <a:lvl8pPr marL="3200414" indent="0">
              <a:buNone/>
              <a:defRPr sz="1600">
                <a:solidFill>
                  <a:schemeClr val="tx1">
                    <a:tint val="75000"/>
                  </a:schemeClr>
                </a:solidFill>
              </a:defRPr>
            </a:lvl8pPr>
            <a:lvl9pPr marL="3657615"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172D4FD-9948-44DE-A4A6-FDDDAA9FE211}"/>
              </a:ext>
            </a:extLst>
          </p:cNvPr>
          <p:cNvSpPr>
            <a:spLocks noGrp="1"/>
          </p:cNvSpPr>
          <p:nvPr>
            <p:ph type="dt" sz="half" idx="10"/>
          </p:nvPr>
        </p:nvSpPr>
        <p:spPr/>
        <p:txBody>
          <a:bodyPr/>
          <a:lstStyle/>
          <a:p>
            <a:fld id="{2798C371-900B-4EA0-9CA3-00801CA15A76}" type="datetimeFigureOut">
              <a:rPr lang="en-GB" smtClean="0"/>
              <a:t>29/04/2026</a:t>
            </a:fld>
            <a:endParaRPr lang="en-GB" dirty="0"/>
          </a:p>
        </p:txBody>
      </p:sp>
      <p:sp>
        <p:nvSpPr>
          <p:cNvPr id="5" name="Footer Placeholder 4">
            <a:extLst>
              <a:ext uri="{FF2B5EF4-FFF2-40B4-BE49-F238E27FC236}">
                <a16:creationId xmlns:a16="http://schemas.microsoft.com/office/drawing/2014/main" id="{523CF2DA-AF89-408D-9955-3986792F42F2}"/>
              </a:ext>
            </a:extLst>
          </p:cNvPr>
          <p:cNvSpPr>
            <a:spLocks noGrp="1"/>
          </p:cNvSpPr>
          <p:nvPr>
            <p:ph type="ftr" sz="quarter" idx="11"/>
          </p:nvPr>
        </p:nvSpPr>
        <p:spPr>
          <a:xfrm>
            <a:off x="4038601" y="6356357"/>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279E1BB-F11F-4611-B71E-0B573F75D415}"/>
              </a:ext>
            </a:extLst>
          </p:cNvPr>
          <p:cNvSpPr>
            <a:spLocks noGrp="1"/>
          </p:cNvSpPr>
          <p:nvPr>
            <p:ph type="sldNum" sz="quarter" idx="12"/>
          </p:nvPr>
        </p:nvSpPr>
        <p:spPr>
          <a:xfrm>
            <a:off x="8610601" y="6356357"/>
            <a:ext cx="2743200" cy="365125"/>
          </a:xfrm>
          <a:prstGeom prst="rect">
            <a:avLst/>
          </a:prstGeom>
        </p:spPr>
        <p:txBody>
          <a:bodyPr/>
          <a:lstStyle/>
          <a:p>
            <a:fld id="{4BD9EBC1-680D-482D-8B6C-3DB85C255D0B}" type="slidenum">
              <a:rPr lang="en-GB" smtClean="0"/>
              <a:t>‹#›</a:t>
            </a:fld>
            <a:endParaRPr lang="en-GB" dirty="0"/>
          </a:p>
        </p:txBody>
      </p:sp>
      <p:pic>
        <p:nvPicPr>
          <p:cNvPr id="24" name="Picture 23">
            <a:extLst>
              <a:ext uri="{FF2B5EF4-FFF2-40B4-BE49-F238E27FC236}">
                <a16:creationId xmlns:a16="http://schemas.microsoft.com/office/drawing/2014/main" id="{3450E66A-6B7B-4555-8132-5445D70E8BA2}"/>
              </a:ext>
            </a:extLst>
          </p:cNvPr>
          <p:cNvPicPr>
            <a:picLocks noChangeAspect="1"/>
          </p:cNvPicPr>
          <p:nvPr userDrawn="1"/>
        </p:nvPicPr>
        <p:blipFill rotWithShape="1">
          <a:blip r:embed="rId2"/>
          <a:srcRect t="13602" r="10838"/>
          <a:stretch/>
        </p:blipFill>
        <p:spPr>
          <a:xfrm>
            <a:off x="7400322" y="4"/>
            <a:ext cx="4604112" cy="3746499"/>
          </a:xfrm>
          <a:prstGeom prst="rect">
            <a:avLst/>
          </a:prstGeom>
        </p:spPr>
      </p:pic>
      <p:pic>
        <p:nvPicPr>
          <p:cNvPr id="27" name="Picture 26">
            <a:extLst>
              <a:ext uri="{FF2B5EF4-FFF2-40B4-BE49-F238E27FC236}">
                <a16:creationId xmlns:a16="http://schemas.microsoft.com/office/drawing/2014/main" id="{7F8E6893-052F-4CFE-8720-6EA63938E479}"/>
              </a:ext>
            </a:extLst>
          </p:cNvPr>
          <p:cNvPicPr>
            <a:picLocks noChangeAspect="1"/>
          </p:cNvPicPr>
          <p:nvPr userDrawn="1"/>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1114044">
            <a:off x="5726748" y="368258"/>
            <a:ext cx="2141447" cy="1739925"/>
          </a:xfrm>
          <a:prstGeom prst="rect">
            <a:avLst/>
          </a:prstGeom>
        </p:spPr>
      </p:pic>
    </p:spTree>
    <p:extLst>
      <p:ext uri="{BB962C8B-B14F-4D97-AF65-F5344CB8AC3E}">
        <p14:creationId xmlns:p14="http://schemas.microsoft.com/office/powerpoint/2010/main" val="1669894174"/>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59895681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flipH="1">
            <a:off x="5542567" y="4288274"/>
            <a:ext cx="7590788" cy="3284832"/>
          </a:xfrm>
          <a:prstGeom prst="rect">
            <a:avLst/>
          </a:prstGeom>
        </p:spPr>
      </p:pic>
    </p:spTree>
    <p:extLst>
      <p:ext uri="{BB962C8B-B14F-4D97-AF65-F5344CB8AC3E}">
        <p14:creationId xmlns:p14="http://schemas.microsoft.com/office/powerpoint/2010/main" val="21130236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Freeform 13">
            <a:extLst>
              <a:ext uri="{FF2B5EF4-FFF2-40B4-BE49-F238E27FC236}">
                <a16:creationId xmlns:a16="http://schemas.microsoft.com/office/drawing/2014/main" id="{1F44AA46-845C-D09D-1237-FBBC26F0DC61}"/>
              </a:ext>
            </a:extLst>
          </p:cNvPr>
          <p:cNvSpPr/>
          <p:nvPr/>
        </p:nvSpPr>
        <p:spPr>
          <a:xfrm flipH="1">
            <a:off x="6330770" y="5239304"/>
            <a:ext cx="6206542" cy="243191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sp>
      <p:pic>
        <p:nvPicPr>
          <p:cNvPr id="4" name="Picture 35">
            <a:extLst>
              <a:ext uri="{FF2B5EF4-FFF2-40B4-BE49-F238E27FC236}">
                <a16:creationId xmlns:a16="http://schemas.microsoft.com/office/drawing/2014/main" id="{92AF60C6-8F00-4FB9-8A81-44A5ED02EA9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5" name="Graphic 4">
            <a:extLst>
              <a:ext uri="{FF2B5EF4-FFF2-40B4-BE49-F238E27FC236}">
                <a16:creationId xmlns:a16="http://schemas.microsoft.com/office/drawing/2014/main" id="{B5EAF48B-D989-BB5E-399B-60B08945297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184453260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Freeform 15">
            <a:extLst>
              <a:ext uri="{FF2B5EF4-FFF2-40B4-BE49-F238E27FC236}">
                <a16:creationId xmlns:a16="http://schemas.microsoft.com/office/drawing/2014/main" id="{6666AD00-DAC0-FD02-4570-C328AFDBE450}"/>
              </a:ext>
            </a:extLst>
          </p:cNvPr>
          <p:cNvSpPr/>
          <p:nvPr userDrawn="1"/>
        </p:nvSpPr>
        <p:spPr>
          <a:xfrm flipH="1">
            <a:off x="6330770" y="5239304"/>
            <a:ext cx="6144096" cy="2302302"/>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sp>
      <p:pic>
        <p:nvPicPr>
          <p:cNvPr id="4" name="Picture 35">
            <a:extLst>
              <a:ext uri="{FF2B5EF4-FFF2-40B4-BE49-F238E27FC236}">
                <a16:creationId xmlns:a16="http://schemas.microsoft.com/office/drawing/2014/main" id="{9E6819C5-10E4-11EE-475B-2E1C8BABC34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5" name="Graphic 4">
            <a:extLst>
              <a:ext uri="{FF2B5EF4-FFF2-40B4-BE49-F238E27FC236}">
                <a16:creationId xmlns:a16="http://schemas.microsoft.com/office/drawing/2014/main" id="{8C608304-85CA-C40D-960E-9C587801BF0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304825472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Freeform 8">
            <a:extLst>
              <a:ext uri="{FF2B5EF4-FFF2-40B4-BE49-F238E27FC236}">
                <a16:creationId xmlns:a16="http://schemas.microsoft.com/office/drawing/2014/main" id="{BF965EA5-7D4E-EAF7-EAC0-3F3447C2E70F}"/>
              </a:ext>
            </a:extLst>
          </p:cNvPr>
          <p:cNvSpPr/>
          <p:nvPr userDrawn="1"/>
        </p:nvSpPr>
        <p:spPr>
          <a:xfrm flipH="1">
            <a:off x="6330770" y="5239304"/>
            <a:ext cx="6081631" cy="2173823"/>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sp>
      <p:pic>
        <p:nvPicPr>
          <p:cNvPr id="4" name="Picture 35">
            <a:extLst>
              <a:ext uri="{FF2B5EF4-FFF2-40B4-BE49-F238E27FC236}">
                <a16:creationId xmlns:a16="http://schemas.microsoft.com/office/drawing/2014/main" id="{11455CF3-88B5-EA9E-A87B-37FA49BB625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5" name="Graphic 4">
            <a:extLst>
              <a:ext uri="{FF2B5EF4-FFF2-40B4-BE49-F238E27FC236}">
                <a16:creationId xmlns:a16="http://schemas.microsoft.com/office/drawing/2014/main" id="{9D5EEEEE-1996-1B9A-88D8-899501F0EA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2328421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11256908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reeform 5">
            <a:extLst>
              <a:ext uri="{FF2B5EF4-FFF2-40B4-BE49-F238E27FC236}">
                <a16:creationId xmlns:a16="http://schemas.microsoft.com/office/drawing/2014/main" id="{270BD420-968A-F94F-40C7-638F0D5C86D0}"/>
              </a:ext>
            </a:extLst>
          </p:cNvPr>
          <p:cNvSpPr/>
          <p:nvPr userDrawn="1"/>
        </p:nvSpPr>
        <p:spPr>
          <a:xfrm flipH="1">
            <a:off x="6330770" y="5239304"/>
            <a:ext cx="6019158" cy="2045076"/>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txBody>
          <a:bodyPr/>
          <a:lstStyle/>
          <a:p>
            <a:endParaRPr lang="en-GB"/>
          </a:p>
        </p:txBody>
      </p:sp>
      <p:pic>
        <p:nvPicPr>
          <p:cNvPr id="4" name="Picture 35">
            <a:extLst>
              <a:ext uri="{FF2B5EF4-FFF2-40B4-BE49-F238E27FC236}">
                <a16:creationId xmlns:a16="http://schemas.microsoft.com/office/drawing/2014/main" id="{1236929A-9807-81A2-D5EC-0713B080DCE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5" name="Graphic 4">
            <a:extLst>
              <a:ext uri="{FF2B5EF4-FFF2-40B4-BE49-F238E27FC236}">
                <a16:creationId xmlns:a16="http://schemas.microsoft.com/office/drawing/2014/main" id="{5826DD0B-5478-FC6B-8BDA-E87D4DC4BA7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384574156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reeform 4">
            <a:extLst>
              <a:ext uri="{FF2B5EF4-FFF2-40B4-BE49-F238E27FC236}">
                <a16:creationId xmlns:a16="http://schemas.microsoft.com/office/drawing/2014/main" id="{18B550FD-9E92-A4FD-A09F-CC806F20CFA6}"/>
              </a:ext>
            </a:extLst>
          </p:cNvPr>
          <p:cNvSpPr/>
          <p:nvPr userDrawn="1"/>
        </p:nvSpPr>
        <p:spPr>
          <a:xfrm flipH="1">
            <a:off x="6330770" y="5239304"/>
            <a:ext cx="5956679" cy="1916101"/>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sp>
      <p:pic>
        <p:nvPicPr>
          <p:cNvPr id="4" name="Picture 35">
            <a:extLst>
              <a:ext uri="{FF2B5EF4-FFF2-40B4-BE49-F238E27FC236}">
                <a16:creationId xmlns:a16="http://schemas.microsoft.com/office/drawing/2014/main" id="{2F88D6CB-3196-3E82-2D71-137C02D85AA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6" name="Graphic 5">
            <a:extLst>
              <a:ext uri="{FF2B5EF4-FFF2-40B4-BE49-F238E27FC236}">
                <a16:creationId xmlns:a16="http://schemas.microsoft.com/office/drawing/2014/main" id="{A0B1D5DE-49EA-123F-6303-945727420F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197766356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643534" y="702743"/>
            <a:ext cx="9102846" cy="1293817"/>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643533" y="2163100"/>
            <a:ext cx="8871810" cy="3252833"/>
          </a:xfrm>
        </p:spPr>
        <p:txBody>
          <a:bodyPr lIns="0" tIns="0" rIns="0" bIns="0" anchor="t" anchorCtr="0">
            <a:noAutofit/>
          </a:bodyPr>
          <a:lstStyle>
            <a:lvl1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1pPr>
            <a:lvl2pPr marL="130982" indent="-130982">
              <a:lnSpc>
                <a:spcPct val="100000"/>
              </a:lnSpc>
              <a:spcBef>
                <a:spcPts val="0"/>
              </a:spcBef>
              <a:spcAft>
                <a:spcPts val="1092"/>
              </a:spcAft>
              <a:buFont typeface="Arial" panose="020B0604020202020204" pitchFamily="34" charset="0"/>
              <a:buChar char="•"/>
              <a:defRPr sz="1455">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092"/>
              </a:spcAft>
              <a:buNone/>
              <a:defRPr sz="1455"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092"/>
              </a:spcAft>
              <a:buNone/>
              <a:defRPr sz="1455">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Freeform 3">
            <a:extLst>
              <a:ext uri="{FF2B5EF4-FFF2-40B4-BE49-F238E27FC236}">
                <a16:creationId xmlns:a16="http://schemas.microsoft.com/office/drawing/2014/main" id="{BD86B024-E7B3-D908-1C11-E24FC3149EFC}"/>
              </a:ext>
            </a:extLst>
          </p:cNvPr>
          <p:cNvSpPr/>
          <p:nvPr userDrawn="1"/>
        </p:nvSpPr>
        <p:spPr>
          <a:xfrm flipH="1">
            <a:off x="6330770" y="5239304"/>
            <a:ext cx="5894190" cy="1788723"/>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1F355E"/>
          </a:solidFill>
          <a:ln w="21035" cap="flat">
            <a:noFill/>
            <a:prstDash val="solid"/>
            <a:miter/>
          </a:ln>
        </p:spPr>
      </p:sp>
      <p:pic>
        <p:nvPicPr>
          <p:cNvPr id="5" name="Picture 35">
            <a:extLst>
              <a:ext uri="{FF2B5EF4-FFF2-40B4-BE49-F238E27FC236}">
                <a16:creationId xmlns:a16="http://schemas.microsoft.com/office/drawing/2014/main" id="{7BF977E4-2101-8463-2D74-2C33C4F137B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769073" y="5930690"/>
            <a:ext cx="1596849" cy="406474"/>
          </a:xfrm>
          <a:prstGeom prst="rect">
            <a:avLst/>
          </a:prstGeom>
        </p:spPr>
      </p:pic>
      <p:pic>
        <p:nvPicPr>
          <p:cNvPr id="6" name="Graphic 5">
            <a:extLst>
              <a:ext uri="{FF2B5EF4-FFF2-40B4-BE49-F238E27FC236}">
                <a16:creationId xmlns:a16="http://schemas.microsoft.com/office/drawing/2014/main" id="{0BC690A0-DD15-056F-293F-892A5F2FEFE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912" y="5869598"/>
            <a:ext cx="1986915" cy="538488"/>
          </a:xfrm>
          <a:prstGeom prst="rect">
            <a:avLst/>
          </a:prstGeom>
        </p:spPr>
      </p:pic>
    </p:spTree>
    <p:extLst>
      <p:ext uri="{BB962C8B-B14F-4D97-AF65-F5344CB8AC3E}">
        <p14:creationId xmlns:p14="http://schemas.microsoft.com/office/powerpoint/2010/main" val="278725712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3C60C-F5CF-F96A-FC3A-3492DE3D072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EF14FEEC-164B-B1D7-BF7E-ADA7372BDC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F174DCC8-4EC4-5767-7209-C850AFBC4EA6}"/>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D368FEA0-4FFA-10A6-BB62-1CDFC2DFE0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C00B3B-3D48-67B8-1C90-E0AF331018BC}"/>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388095776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35665-8103-0692-8858-87CC53B62B13}"/>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5C0D938-C189-48BD-C5EE-0E963396619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F42B61F-8977-BF70-C1AE-D3710CAEEB9A}"/>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31E221BC-0C83-C245-0C8F-7641E27155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0FE85D-4052-56C5-6B97-7B702EB5CF17}"/>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241607367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77831-326E-30C6-39C3-921B9335701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96E7AF3A-AD85-E8B1-3E7A-1E31C1207E4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FD2CC0F-C2E5-8B17-2D91-BA3E70FE628F}"/>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F7A5F786-B5AF-9D60-8558-0C02A98ADA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08A77C-F74C-0CEE-0EEA-2AB9F874E1D0}"/>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252787367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FDE7F-ACD6-8F25-DDF9-FA9BE42CFCB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BFFC81F-1D36-018A-BD22-8720377968A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DA62A4EA-0B45-E56A-CF77-D130296D594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0C9ACCB4-8C4C-E1F1-EFC9-C0FD331563FF}"/>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6" name="Footer Placeholder 5">
            <a:extLst>
              <a:ext uri="{FF2B5EF4-FFF2-40B4-BE49-F238E27FC236}">
                <a16:creationId xmlns:a16="http://schemas.microsoft.com/office/drawing/2014/main" id="{C8872D55-6607-0468-61FA-0FA6B7FAB3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F91007-51D9-6C56-6A21-C52796A1B30A}"/>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32674100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DA8D7-51A6-1146-CCA6-C4E5935D5C34}"/>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E5A2EF8-02D3-14E2-6F95-C81F34F0CE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9C016C4-18F3-7DD4-7A4C-9CF8644D916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5980B3E1-6E8C-2F30-5AEA-C0DC78830A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707B1D4-EB82-F412-27EA-E2AD2F2C0DA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0A62028-AEF1-E795-87C3-5F4159FDEB35}"/>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8" name="Footer Placeholder 7">
            <a:extLst>
              <a:ext uri="{FF2B5EF4-FFF2-40B4-BE49-F238E27FC236}">
                <a16:creationId xmlns:a16="http://schemas.microsoft.com/office/drawing/2014/main" id="{54015066-7104-503C-83A0-B481BF89A5D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66AEE59-1E32-8754-CF23-F40E660D389C}"/>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255553286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6F9FC-4B07-38F9-7494-D8D9E9D88FF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AE0AE9CE-1016-40BD-5237-EEA8F7A552A7}"/>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4" name="Footer Placeholder 3">
            <a:extLst>
              <a:ext uri="{FF2B5EF4-FFF2-40B4-BE49-F238E27FC236}">
                <a16:creationId xmlns:a16="http://schemas.microsoft.com/office/drawing/2014/main" id="{47CED028-6027-FE2E-9EF1-B99BEE08950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ECCF1A0-49E5-F12B-8045-EC890A99B6CE}"/>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191691562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9D8297-0A17-7B4C-8F00-7AD332320FC4}"/>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3" name="Footer Placeholder 2">
            <a:extLst>
              <a:ext uri="{FF2B5EF4-FFF2-40B4-BE49-F238E27FC236}">
                <a16:creationId xmlns:a16="http://schemas.microsoft.com/office/drawing/2014/main" id="{EC5EC6FC-8B84-3A4B-4889-67EFCD78B25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1A1768B-29D1-777F-AFED-C328910643A1}"/>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3062561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81455724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3961E-0FBF-8827-A9DC-3D433AE23D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E005D64D-F04A-40ED-FD5C-581A9845E8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D3FE79FD-FBE7-92BA-326F-E83FAAF8B0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D314E4A-9A85-8DD8-1787-3FD4BD3128A6}"/>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6" name="Footer Placeholder 5">
            <a:extLst>
              <a:ext uri="{FF2B5EF4-FFF2-40B4-BE49-F238E27FC236}">
                <a16:creationId xmlns:a16="http://schemas.microsoft.com/office/drawing/2014/main" id="{B8292125-4573-2046-C38A-5C34174F03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E0471B-77B9-1C1D-83D4-041B87E4086D}"/>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10330859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3BF5D-DBA6-ABAA-1918-2E4936C6ADC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E064F0B5-918B-9ACB-E70C-9E87FFC510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1703015-2D5D-3BE3-E46B-D9EE7FFF5F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94B8FCF-1B34-719D-01D0-BE107FB20885}"/>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6" name="Footer Placeholder 5">
            <a:extLst>
              <a:ext uri="{FF2B5EF4-FFF2-40B4-BE49-F238E27FC236}">
                <a16:creationId xmlns:a16="http://schemas.microsoft.com/office/drawing/2014/main" id="{A52F6FEC-B921-8A4A-1183-E0A148FFE20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0A7BFB-C965-EC8A-5885-FFECA6ABE6D1}"/>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189152829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39899-2979-BCE2-33A0-9DB1EA55B448}"/>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02AF6ED5-645F-0279-34EE-E8BD7DF124A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92230EE-7813-D2BF-ED0F-7BFB83B45250}"/>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E9652881-3506-79FC-7EB6-0BBC2E05EC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4CFFF3-10F3-43B7-5F7F-94833673D632}"/>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203252797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3AD6AF-2691-1EA3-949E-2A41DC287338}"/>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3B29219-342F-3498-722F-884D582E20E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3615C31-77C1-9C68-E932-DD4E3D00401E}"/>
              </a:ext>
            </a:extLst>
          </p:cNvPr>
          <p:cNvSpPr>
            <a:spLocks noGrp="1"/>
          </p:cNvSpPr>
          <p:nvPr>
            <p:ph type="dt" sz="half" idx="10"/>
          </p:nvPr>
        </p:nvSpPr>
        <p:spPr/>
        <p:txBody>
          <a:body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5E674D9C-5AF7-0CA3-7A0D-67E1D8218B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A63A5F-D447-A039-7117-28F69D95ACCF}"/>
              </a:ext>
            </a:extLst>
          </p:cNvPr>
          <p:cNvSpPr>
            <a:spLocks noGrp="1"/>
          </p:cNvSpPr>
          <p:nvPr>
            <p:ph type="sldNum" sz="quarter" idx="12"/>
          </p:nvPr>
        </p:nvSpPr>
        <p:spPr/>
        <p:txBody>
          <a:bodyPr/>
          <a:lstStyle/>
          <a:p>
            <a:fld id="{CFC555D3-DB43-41F8-B22F-5909FB8F442B}" type="slidenum">
              <a:rPr lang="en-GB" smtClean="0"/>
              <a:t>‹#›</a:t>
            </a:fld>
            <a:endParaRPr lang="en-GB"/>
          </a:p>
        </p:txBody>
      </p:sp>
    </p:spTree>
    <p:extLst>
      <p:ext uri="{BB962C8B-B14F-4D97-AF65-F5344CB8AC3E}">
        <p14:creationId xmlns:p14="http://schemas.microsoft.com/office/powerpoint/2010/main" val="53081292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591521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image" Target="../media/image4.jpeg"/><Relationship Id="rId2" Type="http://schemas.openxmlformats.org/officeDocument/2006/relationships/slideLayout" Target="../slideLayouts/slideLayout8.xml"/><Relationship Id="rId16" Type="http://schemas.openxmlformats.org/officeDocument/2006/relationships/theme" Target="../theme/theme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theme" Target="../theme/theme5.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theme" Target="../theme/theme6.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7.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78.xml"/><Relationship Id="rId7" Type="http://schemas.openxmlformats.org/officeDocument/2006/relationships/slideLayout" Target="../slideLayouts/slideLayout82.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5" Type="http://schemas.openxmlformats.org/officeDocument/2006/relationships/slideLayout" Target="../slideLayouts/slideLayout80.xml"/><Relationship Id="rId4" Type="http://schemas.openxmlformats.org/officeDocument/2006/relationships/slideLayout" Target="../slideLayouts/slideLayout7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theme" Target="../theme/theme9.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4268496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Title Ariel 44pt</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Bullet point Ariel 28pt</a:t>
            </a:r>
          </a:p>
          <a:p>
            <a:pPr lvl="1"/>
            <a:r>
              <a:rPr lang="en-US"/>
              <a:t>Second level 24pt</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EB037-5E3B-48C4-97BB-734080DA86A8}" type="slidenum">
              <a:rPr lang="en-GB" smtClean="0"/>
              <a:t>‹#›</a:t>
            </a:fld>
            <a:endParaRPr lang="en-GB"/>
          </a:p>
        </p:txBody>
      </p:sp>
      <p:pic>
        <p:nvPicPr>
          <p:cNvPr id="7" name="Picture 6"/>
          <p:cNvPicPr>
            <a:picLocks noChangeAspect="1"/>
          </p:cNvPicPr>
          <p:nvPr userDrawn="1"/>
        </p:nvPicPr>
        <p:blipFill>
          <a:blip r:embed="rId17"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45863995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763" r:id="rId15"/>
  </p:sldLayoutIdLst>
  <p:hf hdr="0" ftr="0" dt="0"/>
  <p:txStyles>
    <p:titleStyle>
      <a:lvl1pPr algn="l" defTabSz="914413"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3" indent="-228603" algn="l" defTabSz="91441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0" indent="-228603" algn="l" defTabSz="91441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16" indent="-228603" algn="l" defTabSz="91441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3" indent="-228603" algn="l" defTabSz="91441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29" indent="-228603" algn="l" defTabSz="91441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36" indent="-228603" algn="l" defTabSz="91441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42" indent="-228603" algn="l" defTabSz="91441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49" indent="-228603" algn="l" defTabSz="91441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55" indent="-228603" algn="l" defTabSz="91441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3" rtl="0" eaLnBrk="1" latinLnBrk="0" hangingPunct="1">
        <a:defRPr sz="1800" kern="1200">
          <a:solidFill>
            <a:schemeClr val="tx1"/>
          </a:solidFill>
          <a:latin typeface="+mn-lt"/>
          <a:ea typeface="+mn-ea"/>
          <a:cs typeface="+mn-cs"/>
        </a:defRPr>
      </a:lvl1pPr>
      <a:lvl2pPr marL="457207" algn="l" defTabSz="914413" rtl="0" eaLnBrk="1" latinLnBrk="0" hangingPunct="1">
        <a:defRPr sz="1800" kern="1200">
          <a:solidFill>
            <a:schemeClr val="tx1"/>
          </a:solidFill>
          <a:latin typeface="+mn-lt"/>
          <a:ea typeface="+mn-ea"/>
          <a:cs typeface="+mn-cs"/>
        </a:defRPr>
      </a:lvl2pPr>
      <a:lvl3pPr marL="914413" algn="l" defTabSz="914413" rtl="0" eaLnBrk="1" latinLnBrk="0" hangingPunct="1">
        <a:defRPr sz="1800" kern="1200">
          <a:solidFill>
            <a:schemeClr val="tx1"/>
          </a:solidFill>
          <a:latin typeface="+mn-lt"/>
          <a:ea typeface="+mn-ea"/>
          <a:cs typeface="+mn-cs"/>
        </a:defRPr>
      </a:lvl3pPr>
      <a:lvl4pPr marL="1371620" algn="l" defTabSz="914413" rtl="0" eaLnBrk="1" latinLnBrk="0" hangingPunct="1">
        <a:defRPr sz="1800" kern="1200">
          <a:solidFill>
            <a:schemeClr val="tx1"/>
          </a:solidFill>
          <a:latin typeface="+mn-lt"/>
          <a:ea typeface="+mn-ea"/>
          <a:cs typeface="+mn-cs"/>
        </a:defRPr>
      </a:lvl4pPr>
      <a:lvl5pPr marL="1828826" algn="l" defTabSz="914413" rtl="0" eaLnBrk="1" latinLnBrk="0" hangingPunct="1">
        <a:defRPr sz="1800" kern="1200">
          <a:solidFill>
            <a:schemeClr val="tx1"/>
          </a:solidFill>
          <a:latin typeface="+mn-lt"/>
          <a:ea typeface="+mn-ea"/>
          <a:cs typeface="+mn-cs"/>
        </a:defRPr>
      </a:lvl5pPr>
      <a:lvl6pPr marL="2286033" algn="l" defTabSz="914413" rtl="0" eaLnBrk="1" latinLnBrk="0" hangingPunct="1">
        <a:defRPr sz="1800" kern="1200">
          <a:solidFill>
            <a:schemeClr val="tx1"/>
          </a:solidFill>
          <a:latin typeface="+mn-lt"/>
          <a:ea typeface="+mn-ea"/>
          <a:cs typeface="+mn-cs"/>
        </a:defRPr>
      </a:lvl6pPr>
      <a:lvl7pPr marL="2743239" algn="l" defTabSz="914413" rtl="0" eaLnBrk="1" latinLnBrk="0" hangingPunct="1">
        <a:defRPr sz="1800" kern="1200">
          <a:solidFill>
            <a:schemeClr val="tx1"/>
          </a:solidFill>
          <a:latin typeface="+mn-lt"/>
          <a:ea typeface="+mn-ea"/>
          <a:cs typeface="+mn-cs"/>
        </a:defRPr>
      </a:lvl7pPr>
      <a:lvl8pPr marL="3200446" algn="l" defTabSz="914413" rtl="0" eaLnBrk="1" latinLnBrk="0" hangingPunct="1">
        <a:defRPr sz="1800" kern="1200">
          <a:solidFill>
            <a:schemeClr val="tx1"/>
          </a:solidFill>
          <a:latin typeface="+mn-lt"/>
          <a:ea typeface="+mn-ea"/>
          <a:cs typeface="+mn-cs"/>
        </a:defRPr>
      </a:lvl8pPr>
      <a:lvl9pPr marL="3657652" algn="l" defTabSz="91441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643534" y="702743"/>
            <a:ext cx="10515058" cy="1325584"/>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643534" y="2163100"/>
            <a:ext cx="10515058" cy="4352193"/>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3459605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759" r:id="rId8"/>
  </p:sldLayoutIdLst>
  <p:txStyles>
    <p:titleStyle>
      <a:lvl1pPr algn="l" defTabSz="554492" rtl="0" eaLnBrk="1" latinLnBrk="0" hangingPunct="1">
        <a:lnSpc>
          <a:spcPct val="90000"/>
        </a:lnSpc>
        <a:spcBef>
          <a:spcPct val="0"/>
        </a:spcBef>
        <a:buNone/>
        <a:defRPr sz="2668"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554492" rtl="0" eaLnBrk="1" latinLnBrk="0" hangingPunct="1">
        <a:lnSpc>
          <a:spcPct val="100000"/>
        </a:lnSpc>
        <a:spcBef>
          <a:spcPts val="0"/>
        </a:spcBef>
        <a:spcAft>
          <a:spcPts val="1092"/>
        </a:spcAft>
        <a:buFont typeface="Arial" panose="020B0604020202020204" pitchFamily="34" charset="0"/>
        <a:buNone/>
        <a:defRPr sz="1213" kern="1200">
          <a:solidFill>
            <a:srgbClr val="1F355E"/>
          </a:solidFill>
          <a:latin typeface="Arial" panose="020B0604020202020204" pitchFamily="34" charset="0"/>
          <a:ea typeface="+mn-ea"/>
          <a:cs typeface="Arial" panose="020B0604020202020204" pitchFamily="34" charset="0"/>
        </a:defRPr>
      </a:lvl1pPr>
      <a:lvl2pPr marL="130982" indent="-130982" algn="l" defTabSz="554492" rtl="0" eaLnBrk="1" latinLnBrk="0" hangingPunct="1">
        <a:lnSpc>
          <a:spcPct val="100000"/>
        </a:lnSpc>
        <a:spcBef>
          <a:spcPts val="0"/>
        </a:spcBef>
        <a:spcAft>
          <a:spcPts val="1092"/>
        </a:spcAft>
        <a:buFont typeface="Arial" panose="020B0604020202020204" pitchFamily="34" charset="0"/>
        <a:buChar char="•"/>
        <a:defRPr sz="1213" kern="1200">
          <a:solidFill>
            <a:srgbClr val="1F355E"/>
          </a:solidFill>
          <a:latin typeface="Arial" panose="020B0604020202020204" pitchFamily="34" charset="0"/>
          <a:ea typeface="+mn-ea"/>
          <a:cs typeface="Arial" panose="020B0604020202020204" pitchFamily="34" charset="0"/>
        </a:defRPr>
      </a:lvl2pPr>
      <a:lvl3pPr marL="0" indent="0" algn="l" defTabSz="554492" rtl="0" eaLnBrk="1" latinLnBrk="0" hangingPunct="1">
        <a:lnSpc>
          <a:spcPct val="100000"/>
        </a:lnSpc>
        <a:spcBef>
          <a:spcPts val="0"/>
        </a:spcBef>
        <a:spcAft>
          <a:spcPts val="1092"/>
        </a:spcAft>
        <a:buFont typeface="Arial" panose="020B0604020202020204" pitchFamily="34" charset="0"/>
        <a:buNone/>
        <a:defRPr sz="1213" b="1" kern="1200">
          <a:solidFill>
            <a:srgbClr val="1F355E"/>
          </a:solidFill>
          <a:latin typeface="Arial" panose="020B0604020202020204" pitchFamily="34" charset="0"/>
          <a:ea typeface="+mn-ea"/>
          <a:cs typeface="Arial" panose="020B0604020202020204" pitchFamily="34" charset="0"/>
        </a:defRPr>
      </a:lvl3pPr>
      <a:lvl4pPr marL="0" indent="0" algn="l" defTabSz="554492" rtl="0" eaLnBrk="1" latinLnBrk="0" hangingPunct="1">
        <a:lnSpc>
          <a:spcPct val="100000"/>
        </a:lnSpc>
        <a:spcBef>
          <a:spcPts val="0"/>
        </a:spcBef>
        <a:spcAft>
          <a:spcPts val="1092"/>
        </a:spcAft>
        <a:buFont typeface="Arial" panose="020B0604020202020204" pitchFamily="34" charset="0"/>
        <a:buNone/>
        <a:defRPr sz="1213" kern="1200">
          <a:solidFill>
            <a:srgbClr val="1F355E"/>
          </a:solidFill>
          <a:latin typeface="Arial" panose="020B0604020202020204" pitchFamily="34" charset="0"/>
          <a:ea typeface="+mn-ea"/>
          <a:cs typeface="Arial" panose="020B0604020202020204" pitchFamily="34" charset="0"/>
        </a:defRPr>
      </a:lvl4pPr>
      <a:lvl5pPr marL="0" indent="0" algn="l" defTabSz="554492" rtl="0" eaLnBrk="1" latinLnBrk="0" hangingPunct="1">
        <a:lnSpc>
          <a:spcPct val="100000"/>
        </a:lnSpc>
        <a:spcBef>
          <a:spcPts val="0"/>
        </a:spcBef>
        <a:spcAft>
          <a:spcPts val="1092"/>
        </a:spcAft>
        <a:buFont typeface="Arial" panose="020B0604020202020204" pitchFamily="34" charset="0"/>
        <a:buNone/>
        <a:defRPr sz="1213" kern="1200">
          <a:solidFill>
            <a:srgbClr val="1F355E"/>
          </a:solidFill>
          <a:latin typeface="Arial" panose="020B0604020202020204" pitchFamily="34" charset="0"/>
          <a:ea typeface="+mn-ea"/>
          <a:cs typeface="Arial" panose="020B0604020202020204" pitchFamily="34" charset="0"/>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en-US"/>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5" y="365129"/>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5"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1" y="6356356"/>
            <a:ext cx="2743200" cy="365125"/>
          </a:xfrm>
          <a:prstGeom prst="rect">
            <a:avLst/>
          </a:prstGeom>
        </p:spPr>
        <p:txBody>
          <a:bodyPr vert="horz" lIns="91440" tIns="45720" rIns="91440" bIns="45720" rtlCol="0" anchor="ctr"/>
          <a:lstStyle>
            <a:lvl1pPr algn="l">
              <a:defRPr sz="831">
                <a:solidFill>
                  <a:schemeClr val="tx1">
                    <a:tint val="82000"/>
                  </a:schemeClr>
                </a:solidFill>
              </a:defRPr>
            </a:lvl1pPr>
          </a:lstStyle>
          <a:p>
            <a:fld id="{37838520-F4B5-4B13-B609-32D5859A39E5}" type="datetime1">
              <a:rPr lang="en-GB" smtClean="0"/>
              <a:t>29/04/2026</a:t>
            </a:fld>
            <a:endParaRPr lang="en-GB"/>
          </a:p>
        </p:txBody>
      </p:sp>
      <p:sp>
        <p:nvSpPr>
          <p:cNvPr id="5" name="Footer Placeholder 4"/>
          <p:cNvSpPr>
            <a:spLocks noGrp="1"/>
          </p:cNvSpPr>
          <p:nvPr>
            <p:ph type="ftr" sz="quarter" idx="3"/>
          </p:nvPr>
        </p:nvSpPr>
        <p:spPr>
          <a:xfrm>
            <a:off x="4038605" y="6356356"/>
            <a:ext cx="4114800" cy="365125"/>
          </a:xfrm>
          <a:prstGeom prst="rect">
            <a:avLst/>
          </a:prstGeom>
        </p:spPr>
        <p:txBody>
          <a:bodyPr vert="horz" lIns="91440" tIns="45720" rIns="91440" bIns="45720" rtlCol="0" anchor="ctr"/>
          <a:lstStyle>
            <a:lvl1pPr algn="ctr">
              <a:defRPr sz="831">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1" y="6356356"/>
            <a:ext cx="2743200" cy="365125"/>
          </a:xfrm>
          <a:prstGeom prst="rect">
            <a:avLst/>
          </a:prstGeom>
        </p:spPr>
        <p:txBody>
          <a:bodyPr vert="horz" lIns="91440" tIns="45720" rIns="91440" bIns="45720" rtlCol="0" anchor="ctr"/>
          <a:lstStyle>
            <a:lvl1pPr algn="r">
              <a:defRPr sz="831">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315145063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hdr="0" ftr="0" dt="0"/>
  <p:txStyles>
    <p:titleStyle>
      <a:lvl1pPr algn="l" defTabSz="633036" rtl="0" eaLnBrk="1" latinLnBrk="0" hangingPunct="1">
        <a:lnSpc>
          <a:spcPct val="90000"/>
        </a:lnSpc>
        <a:spcBef>
          <a:spcPct val="0"/>
        </a:spcBef>
        <a:buNone/>
        <a:defRPr sz="3046" kern="1200">
          <a:solidFill>
            <a:schemeClr val="tx1"/>
          </a:solidFill>
          <a:latin typeface="+mj-lt"/>
          <a:ea typeface="+mj-ea"/>
          <a:cs typeface="+mj-cs"/>
        </a:defRPr>
      </a:lvl1pPr>
    </p:titleStyle>
    <p:bodyStyle>
      <a:lvl1pPr marL="158259" indent="-158259" algn="l" defTabSz="633036" rtl="0" eaLnBrk="1" latinLnBrk="0" hangingPunct="1">
        <a:lnSpc>
          <a:spcPct val="90000"/>
        </a:lnSpc>
        <a:spcBef>
          <a:spcPts val="692"/>
        </a:spcBef>
        <a:buFont typeface="Arial" panose="020B0604020202020204" pitchFamily="34" charset="0"/>
        <a:buChar char="•"/>
        <a:defRPr sz="1939" kern="1200">
          <a:solidFill>
            <a:schemeClr val="tx1"/>
          </a:solidFill>
          <a:latin typeface="+mn-lt"/>
          <a:ea typeface="+mn-ea"/>
          <a:cs typeface="+mn-cs"/>
        </a:defRPr>
      </a:lvl1pPr>
      <a:lvl2pPr marL="474776" indent="-158259" algn="l" defTabSz="633036" rtl="0" eaLnBrk="1" latinLnBrk="0" hangingPunct="1">
        <a:lnSpc>
          <a:spcPct val="90000"/>
        </a:lnSpc>
        <a:spcBef>
          <a:spcPts val="346"/>
        </a:spcBef>
        <a:buFont typeface="Arial" panose="020B0604020202020204" pitchFamily="34" charset="0"/>
        <a:buChar char="•"/>
        <a:defRPr sz="1662" kern="1200">
          <a:solidFill>
            <a:schemeClr val="tx1"/>
          </a:solidFill>
          <a:latin typeface="+mn-lt"/>
          <a:ea typeface="+mn-ea"/>
          <a:cs typeface="+mn-cs"/>
        </a:defRPr>
      </a:lvl2pPr>
      <a:lvl3pPr marL="791294" indent="-158259" algn="l" defTabSz="633036" rtl="0" eaLnBrk="1" latinLnBrk="0" hangingPunct="1">
        <a:lnSpc>
          <a:spcPct val="90000"/>
        </a:lnSpc>
        <a:spcBef>
          <a:spcPts val="346"/>
        </a:spcBef>
        <a:buFont typeface="Arial" panose="020B0604020202020204" pitchFamily="34" charset="0"/>
        <a:buChar char="•"/>
        <a:defRPr sz="1385" kern="1200">
          <a:solidFill>
            <a:schemeClr val="tx1"/>
          </a:solidFill>
          <a:latin typeface="+mn-lt"/>
          <a:ea typeface="+mn-ea"/>
          <a:cs typeface="+mn-cs"/>
        </a:defRPr>
      </a:lvl3pPr>
      <a:lvl4pPr marL="1107812"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4pPr>
      <a:lvl5pPr marL="1424329"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5pPr>
      <a:lvl6pPr marL="1740848"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6pPr>
      <a:lvl7pPr marL="2057366"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7pPr>
      <a:lvl8pPr marL="2373884"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8pPr>
      <a:lvl9pPr marL="2690401" indent="-158259" algn="l" defTabSz="633036" rtl="0" eaLnBrk="1" latinLnBrk="0" hangingPunct="1">
        <a:lnSpc>
          <a:spcPct val="90000"/>
        </a:lnSpc>
        <a:spcBef>
          <a:spcPts val="346"/>
        </a:spcBef>
        <a:buFont typeface="Arial" panose="020B0604020202020204" pitchFamily="34" charset="0"/>
        <a:buChar char="•"/>
        <a:defRPr sz="1246" kern="1200">
          <a:solidFill>
            <a:schemeClr val="tx1"/>
          </a:solidFill>
          <a:latin typeface="+mn-lt"/>
          <a:ea typeface="+mn-ea"/>
          <a:cs typeface="+mn-cs"/>
        </a:defRPr>
      </a:lvl9pPr>
    </p:bodyStyle>
    <p:otherStyle>
      <a:defPPr>
        <a:defRPr lang="en-US"/>
      </a:defPPr>
      <a:lvl1pPr marL="0" algn="l" defTabSz="633036" rtl="0" eaLnBrk="1" latinLnBrk="0" hangingPunct="1">
        <a:defRPr sz="1246" kern="1200">
          <a:solidFill>
            <a:schemeClr val="tx1"/>
          </a:solidFill>
          <a:latin typeface="+mn-lt"/>
          <a:ea typeface="+mn-ea"/>
          <a:cs typeface="+mn-cs"/>
        </a:defRPr>
      </a:lvl1pPr>
      <a:lvl2pPr marL="316518" algn="l" defTabSz="633036" rtl="0" eaLnBrk="1" latinLnBrk="0" hangingPunct="1">
        <a:defRPr sz="1246" kern="1200">
          <a:solidFill>
            <a:schemeClr val="tx1"/>
          </a:solidFill>
          <a:latin typeface="+mn-lt"/>
          <a:ea typeface="+mn-ea"/>
          <a:cs typeface="+mn-cs"/>
        </a:defRPr>
      </a:lvl2pPr>
      <a:lvl3pPr marL="633036" algn="l" defTabSz="633036" rtl="0" eaLnBrk="1" latinLnBrk="0" hangingPunct="1">
        <a:defRPr sz="1246" kern="1200">
          <a:solidFill>
            <a:schemeClr val="tx1"/>
          </a:solidFill>
          <a:latin typeface="+mn-lt"/>
          <a:ea typeface="+mn-ea"/>
          <a:cs typeface="+mn-cs"/>
        </a:defRPr>
      </a:lvl3pPr>
      <a:lvl4pPr marL="949553" algn="l" defTabSz="633036" rtl="0" eaLnBrk="1" latinLnBrk="0" hangingPunct="1">
        <a:defRPr sz="1246" kern="1200">
          <a:solidFill>
            <a:schemeClr val="tx1"/>
          </a:solidFill>
          <a:latin typeface="+mn-lt"/>
          <a:ea typeface="+mn-ea"/>
          <a:cs typeface="+mn-cs"/>
        </a:defRPr>
      </a:lvl4pPr>
      <a:lvl5pPr marL="1266071" algn="l" defTabSz="633036" rtl="0" eaLnBrk="1" latinLnBrk="0" hangingPunct="1">
        <a:defRPr sz="1246" kern="1200">
          <a:solidFill>
            <a:schemeClr val="tx1"/>
          </a:solidFill>
          <a:latin typeface="+mn-lt"/>
          <a:ea typeface="+mn-ea"/>
          <a:cs typeface="+mn-cs"/>
        </a:defRPr>
      </a:lvl5pPr>
      <a:lvl6pPr marL="1582588" algn="l" defTabSz="633036" rtl="0" eaLnBrk="1" latinLnBrk="0" hangingPunct="1">
        <a:defRPr sz="1246" kern="1200">
          <a:solidFill>
            <a:schemeClr val="tx1"/>
          </a:solidFill>
          <a:latin typeface="+mn-lt"/>
          <a:ea typeface="+mn-ea"/>
          <a:cs typeface="+mn-cs"/>
        </a:defRPr>
      </a:lvl6pPr>
      <a:lvl7pPr marL="1899107" algn="l" defTabSz="633036" rtl="0" eaLnBrk="1" latinLnBrk="0" hangingPunct="1">
        <a:defRPr sz="1246" kern="1200">
          <a:solidFill>
            <a:schemeClr val="tx1"/>
          </a:solidFill>
          <a:latin typeface="+mn-lt"/>
          <a:ea typeface="+mn-ea"/>
          <a:cs typeface="+mn-cs"/>
        </a:defRPr>
      </a:lvl7pPr>
      <a:lvl8pPr marL="2215624" algn="l" defTabSz="633036" rtl="0" eaLnBrk="1" latinLnBrk="0" hangingPunct="1">
        <a:defRPr sz="1246" kern="1200">
          <a:solidFill>
            <a:schemeClr val="tx1"/>
          </a:solidFill>
          <a:latin typeface="+mn-lt"/>
          <a:ea typeface="+mn-ea"/>
          <a:cs typeface="+mn-cs"/>
        </a:defRPr>
      </a:lvl8pPr>
      <a:lvl9pPr marL="2532142" algn="l" defTabSz="633036" rtl="0" eaLnBrk="1" latinLnBrk="0" hangingPunct="1">
        <a:defRPr sz="1246"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19EE65-40CE-8387-EF19-AF03AA3437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FF0708D5-EB87-0515-B593-41B1982D9F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ACCAF89-FB45-27EA-488E-7F42E9A192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C250CD1A-B419-EEEF-8B7E-49041DF4F2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B090AB0-4957-7306-0E55-2C3CB0CF51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FC555D3-DB43-41F8-B22F-5909FB8F442B}" type="slidenum">
              <a:rPr lang="en-GB" smtClean="0"/>
              <a:t>‹#›</a:t>
            </a:fld>
            <a:endParaRPr lang="en-GB"/>
          </a:p>
        </p:txBody>
      </p:sp>
    </p:spTree>
    <p:extLst>
      <p:ext uri="{BB962C8B-B14F-4D97-AF65-F5344CB8AC3E}">
        <p14:creationId xmlns:p14="http://schemas.microsoft.com/office/powerpoint/2010/main" val="1591180881"/>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6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0B832E4-6E5D-C506-677D-AF48D1AEBD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098B210-177D-A896-1469-086C0A0C4D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A8A768-7D87-6028-73FB-EAD6A6284F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A294447-6705-4F2A-94CF-614C5059030E}" type="datetimeFigureOut">
              <a:rPr lang="en-GB" smtClean="0"/>
              <a:t>29/04/2026</a:t>
            </a:fld>
            <a:endParaRPr lang="en-GB"/>
          </a:p>
        </p:txBody>
      </p:sp>
      <p:sp>
        <p:nvSpPr>
          <p:cNvPr id="5" name="Footer Placeholder 4">
            <a:extLst>
              <a:ext uri="{FF2B5EF4-FFF2-40B4-BE49-F238E27FC236}">
                <a16:creationId xmlns:a16="http://schemas.microsoft.com/office/drawing/2014/main" id="{5C45F0E1-5EAB-0D67-353C-84BF8869E5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E440FCEA-4A87-7FE9-A1F0-12510FC5EA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41D51B-232C-45E3-B41D-28518CA5EA7D}" type="slidenum">
              <a:rPr lang="en-GB" smtClean="0"/>
              <a:t>‹#›</a:t>
            </a:fld>
            <a:endParaRPr lang="en-GB"/>
          </a:p>
        </p:txBody>
      </p:sp>
    </p:spTree>
    <p:extLst>
      <p:ext uri="{BB962C8B-B14F-4D97-AF65-F5344CB8AC3E}">
        <p14:creationId xmlns:p14="http://schemas.microsoft.com/office/powerpoint/2010/main" val="340910673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051457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60" r:id="rId11"/>
  </p:sldLayoutIdLst>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643534" y="702743"/>
            <a:ext cx="10515058" cy="1325584"/>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643534" y="2163100"/>
            <a:ext cx="10515058" cy="4352193"/>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49923296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Lst>
  <p:txStyles>
    <p:titleStyle>
      <a:lvl1pPr algn="l" defTabSz="554492" rtl="0" eaLnBrk="1" latinLnBrk="0" hangingPunct="1">
        <a:lnSpc>
          <a:spcPct val="90000"/>
        </a:lnSpc>
        <a:spcBef>
          <a:spcPct val="0"/>
        </a:spcBef>
        <a:buNone/>
        <a:defRPr sz="2668"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554492" rtl="0" eaLnBrk="1" latinLnBrk="0" hangingPunct="1">
        <a:lnSpc>
          <a:spcPct val="100000"/>
        </a:lnSpc>
        <a:spcBef>
          <a:spcPts val="0"/>
        </a:spcBef>
        <a:spcAft>
          <a:spcPts val="1092"/>
        </a:spcAft>
        <a:buFont typeface="Arial" panose="020B0604020202020204" pitchFamily="34" charset="0"/>
        <a:buNone/>
        <a:defRPr sz="1213" kern="1200">
          <a:solidFill>
            <a:srgbClr val="1F355E"/>
          </a:solidFill>
          <a:latin typeface="Arial" panose="020B0604020202020204" pitchFamily="34" charset="0"/>
          <a:ea typeface="+mn-ea"/>
          <a:cs typeface="Arial" panose="020B0604020202020204" pitchFamily="34" charset="0"/>
        </a:defRPr>
      </a:lvl1pPr>
      <a:lvl2pPr marL="130982" indent="-130982" algn="l" defTabSz="554492" rtl="0" eaLnBrk="1" latinLnBrk="0" hangingPunct="1">
        <a:lnSpc>
          <a:spcPct val="100000"/>
        </a:lnSpc>
        <a:spcBef>
          <a:spcPts val="0"/>
        </a:spcBef>
        <a:spcAft>
          <a:spcPts val="1092"/>
        </a:spcAft>
        <a:buFont typeface="Arial" panose="020B0604020202020204" pitchFamily="34" charset="0"/>
        <a:buChar char="•"/>
        <a:defRPr sz="1213" kern="1200">
          <a:solidFill>
            <a:srgbClr val="1F355E"/>
          </a:solidFill>
          <a:latin typeface="Arial" panose="020B0604020202020204" pitchFamily="34" charset="0"/>
          <a:ea typeface="+mn-ea"/>
          <a:cs typeface="Arial" panose="020B0604020202020204" pitchFamily="34" charset="0"/>
        </a:defRPr>
      </a:lvl2pPr>
      <a:lvl3pPr marL="0" indent="0" algn="l" defTabSz="554492" rtl="0" eaLnBrk="1" latinLnBrk="0" hangingPunct="1">
        <a:lnSpc>
          <a:spcPct val="100000"/>
        </a:lnSpc>
        <a:spcBef>
          <a:spcPts val="0"/>
        </a:spcBef>
        <a:spcAft>
          <a:spcPts val="1092"/>
        </a:spcAft>
        <a:buFont typeface="Arial" panose="020B0604020202020204" pitchFamily="34" charset="0"/>
        <a:buNone/>
        <a:defRPr sz="1213" b="1" kern="1200">
          <a:solidFill>
            <a:srgbClr val="1F355E"/>
          </a:solidFill>
          <a:latin typeface="Arial" panose="020B0604020202020204" pitchFamily="34" charset="0"/>
          <a:ea typeface="+mn-ea"/>
          <a:cs typeface="Arial" panose="020B0604020202020204" pitchFamily="34" charset="0"/>
        </a:defRPr>
      </a:lvl3pPr>
      <a:lvl4pPr marL="0" indent="0" algn="l" defTabSz="554492" rtl="0" eaLnBrk="1" latinLnBrk="0" hangingPunct="1">
        <a:lnSpc>
          <a:spcPct val="100000"/>
        </a:lnSpc>
        <a:spcBef>
          <a:spcPts val="0"/>
        </a:spcBef>
        <a:spcAft>
          <a:spcPts val="1092"/>
        </a:spcAft>
        <a:buFont typeface="Arial" panose="020B0604020202020204" pitchFamily="34" charset="0"/>
        <a:buNone/>
        <a:defRPr sz="1213" kern="1200">
          <a:solidFill>
            <a:srgbClr val="1F355E"/>
          </a:solidFill>
          <a:latin typeface="Arial" panose="020B0604020202020204" pitchFamily="34" charset="0"/>
          <a:ea typeface="+mn-ea"/>
          <a:cs typeface="Arial" panose="020B0604020202020204" pitchFamily="34" charset="0"/>
        </a:defRPr>
      </a:lvl4pPr>
      <a:lvl5pPr marL="0" indent="0" algn="l" defTabSz="554492" rtl="0" eaLnBrk="1" latinLnBrk="0" hangingPunct="1">
        <a:lnSpc>
          <a:spcPct val="100000"/>
        </a:lnSpc>
        <a:spcBef>
          <a:spcPts val="0"/>
        </a:spcBef>
        <a:spcAft>
          <a:spcPts val="1092"/>
        </a:spcAft>
        <a:buFont typeface="Arial" panose="020B0604020202020204" pitchFamily="34" charset="0"/>
        <a:buNone/>
        <a:defRPr sz="1213" kern="1200">
          <a:solidFill>
            <a:srgbClr val="1F355E"/>
          </a:solidFill>
          <a:latin typeface="Arial" panose="020B0604020202020204" pitchFamily="34" charset="0"/>
          <a:ea typeface="+mn-ea"/>
          <a:cs typeface="Arial" panose="020B0604020202020204" pitchFamily="34" charset="0"/>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en-US"/>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19EE65-40CE-8387-EF19-AF03AA3437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FF0708D5-EB87-0515-B593-41B1982D9F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ACCAF89-FB45-27EA-488E-7F42E9A192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4DA85BB-BABD-40AD-87DF-302F332D6BE2}" type="datetimeFigureOut">
              <a:rPr lang="en-GB" smtClean="0"/>
              <a:t>29/04/2026</a:t>
            </a:fld>
            <a:endParaRPr lang="en-GB"/>
          </a:p>
        </p:txBody>
      </p:sp>
      <p:sp>
        <p:nvSpPr>
          <p:cNvPr id="5" name="Footer Placeholder 4">
            <a:extLst>
              <a:ext uri="{FF2B5EF4-FFF2-40B4-BE49-F238E27FC236}">
                <a16:creationId xmlns:a16="http://schemas.microsoft.com/office/drawing/2014/main" id="{C250CD1A-B419-EEEF-8B7E-49041DF4F2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B090AB0-4957-7306-0E55-2C3CB0CF51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FC555D3-DB43-41F8-B22F-5909FB8F442B}" type="slidenum">
              <a:rPr lang="en-GB" smtClean="0"/>
              <a:t>‹#›</a:t>
            </a:fld>
            <a:endParaRPr lang="en-GB"/>
          </a:p>
        </p:txBody>
      </p:sp>
    </p:spTree>
    <p:extLst>
      <p:ext uri="{BB962C8B-B14F-4D97-AF65-F5344CB8AC3E}">
        <p14:creationId xmlns:p14="http://schemas.microsoft.com/office/powerpoint/2010/main" val="2550930281"/>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5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9.xml.rels><?xml version="1.0" encoding="UTF-8" standalone="yes"?>
<Relationships xmlns="http://schemas.openxmlformats.org/package/2006/relationships"><Relationship Id="rId3" Type="http://schemas.openxmlformats.org/officeDocument/2006/relationships/hyperlink" Target="https://nhswales365.sharepoint.com/:u:/r/sites/DHC_COE/SitePages/You%27re%20invited%20to%20discover%20Microsoft%20365%20Copilot%20Chat.aspx?csf=1&amp;web=1&amp;e=FAVr28" TargetMode="External"/><Relationship Id="rId2" Type="http://schemas.openxmlformats.org/officeDocument/2006/relationships/notesSlide" Target="../notesSlides/notesSlide13.xml"/><Relationship Id="rId1" Type="http://schemas.openxmlformats.org/officeDocument/2006/relationships/slideLayout" Target="../slideLayouts/slideLayout59.xml"/><Relationship Id="rId4" Type="http://schemas.openxmlformats.org/officeDocument/2006/relationships/hyperlink" Target="https://engage.cloud.microsoft/main/org/wales.nhs.uk/groups/eyJfdHlwZSI6Ikdyb3VwIiwiaWQiOiI0OTY2ODk4ODkyOSJ9"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1.xml"/></Relationships>
</file>

<file path=ppt/slides/_rels/slide5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2.xml"/></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42.xml"/></Relationships>
</file>

<file path=ppt/slides/_rels/slide5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2.xml"/></Relationships>
</file>

<file path=ppt/slides/_rels/slide5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8C50B-08C4-DC86-8C4B-318EBBA7DEF3}"/>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E7F13AD9-D738-87E3-01D4-6BC38FADB34D}"/>
              </a:ext>
            </a:extLst>
          </p:cNvPr>
          <p:cNvSpPr>
            <a:spLocks noGrp="1"/>
          </p:cNvSpPr>
          <p:nvPr>
            <p:ph type="body" sz="quarter" idx="10"/>
          </p:nvPr>
        </p:nvSpPr>
        <p:spPr>
          <a:xfrm>
            <a:off x="227668" y="2181402"/>
            <a:ext cx="10556853" cy="1704253"/>
          </a:xfrm>
        </p:spPr>
        <p:txBody>
          <a:bodyPr/>
          <a:lstStyle/>
          <a:p>
            <a:r>
              <a:rPr lang="pt-BR" sz="3638" b="1" dirty="0">
                <a:latin typeface="Verdana" panose="020B0604030504040204" pitchFamily="34" charset="0"/>
                <a:ea typeface="Verdana" panose="020B0604030504040204" pitchFamily="34" charset="0"/>
              </a:rPr>
              <a:t>Q4 Integrated Planning &amp; Performance</a:t>
            </a:r>
          </a:p>
          <a:p>
            <a:r>
              <a:rPr lang="pt-BR" sz="1940" i="1" dirty="0">
                <a:latin typeface="Verdana" panose="020B0604030504040204" pitchFamily="34" charset="0"/>
                <a:ea typeface="Verdana" panose="020B0604030504040204" pitchFamily="34" charset="0"/>
              </a:rPr>
              <a:t>24th April 2026</a:t>
            </a:r>
          </a:p>
          <a:p>
            <a:endParaRPr lang="pt-BR" sz="1940" i="1" dirty="0">
              <a:latin typeface="Verdana" panose="020B0604030504040204" pitchFamily="34" charset="0"/>
              <a:ea typeface="Verdana" panose="020B0604030504040204" pitchFamily="34" charset="0"/>
            </a:endParaRPr>
          </a:p>
          <a:p>
            <a:endParaRPr lang="pt-BR" sz="1940" i="1" dirty="0">
              <a:solidFill>
                <a:srgbClr val="FF0000"/>
              </a:solidFill>
              <a:latin typeface="Verdana" panose="020B0604030504040204" pitchFamily="34" charset="0"/>
              <a:ea typeface="Verdana" panose="020B0604030504040204" pitchFamily="34" charset="0"/>
            </a:endParaRPr>
          </a:p>
          <a:p>
            <a:endParaRPr lang="pt-BR" sz="194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96641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DADB3-EE0A-FC20-5A76-E981BF83FB71}"/>
            </a:ext>
          </a:extLst>
        </p:cNvPr>
        <p:cNvGrpSpPr/>
        <p:nvPr/>
      </p:nvGrpSpPr>
      <p:grpSpPr>
        <a:xfrm>
          <a:off x="0" y="0"/>
          <a:ext cx="0" cy="0"/>
          <a:chOff x="0" y="0"/>
          <a:chExt cx="0" cy="0"/>
        </a:xfrm>
      </p:grpSpPr>
      <p:sp>
        <p:nvSpPr>
          <p:cNvPr id="14" name="TextBox 13">
            <a:extLst>
              <a:ext uri="{FF2B5EF4-FFF2-40B4-BE49-F238E27FC236}">
                <a16:creationId xmlns:a16="http://schemas.microsoft.com/office/drawing/2014/main" id="{65CB8FB7-49DA-0943-BA76-5A0A5DF9FBFA}"/>
              </a:ext>
            </a:extLst>
          </p:cNvPr>
          <p:cNvSpPr txBox="1"/>
          <p:nvPr/>
        </p:nvSpPr>
        <p:spPr>
          <a:xfrm>
            <a:off x="6600094" y="1797284"/>
            <a:ext cx="3145468" cy="1398781"/>
          </a:xfrm>
          <a:prstGeom prst="rect">
            <a:avLst/>
          </a:prstGeom>
          <a:solidFill>
            <a:schemeClr val="tx2">
              <a:lumMod val="75000"/>
              <a:lumOff val="25000"/>
            </a:schemeClr>
          </a:solidFill>
          <a:ln>
            <a:solidFill>
              <a:schemeClr val="bg1"/>
            </a:solidFill>
          </a:ln>
        </p:spPr>
        <p:txBody>
          <a:bodyPr wrap="square" rtlCol="0">
            <a:spAutoFit/>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kumimoji="0" lang="en-GB" sz="1698" b="0" i="0" u="none" strike="noStrike" kern="1200" cap="none" spc="0" normalizeH="0" baseline="0" noProof="0" dirty="0">
                <a:ln>
                  <a:noFill/>
                </a:ln>
                <a:solidFill>
                  <a:prstClr val="white"/>
                </a:solidFill>
                <a:effectLst/>
                <a:uLnTx/>
                <a:uFillTx/>
                <a:latin typeface="Aptos" panose="02110004020202020204"/>
                <a:ea typeface="+mn-ea"/>
                <a:cs typeface="+mn-cs"/>
              </a:rPr>
              <a:t>Challenges</a:t>
            </a: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698"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698"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698"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698"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 name="TextBox 2">
            <a:extLst>
              <a:ext uri="{FF2B5EF4-FFF2-40B4-BE49-F238E27FC236}">
                <a16:creationId xmlns:a16="http://schemas.microsoft.com/office/drawing/2014/main" id="{E3E40297-0A58-AB86-0C0A-E1D7BBAE6581}"/>
              </a:ext>
            </a:extLst>
          </p:cNvPr>
          <p:cNvSpPr txBox="1"/>
          <p:nvPr/>
        </p:nvSpPr>
        <p:spPr>
          <a:xfrm>
            <a:off x="152400" y="91973"/>
            <a:ext cx="12039600" cy="465640"/>
          </a:xfrm>
          <a:prstGeom prst="rect">
            <a:avLst/>
          </a:prstGeom>
          <a:solidFill>
            <a:srgbClr val="44546A"/>
          </a:solidFill>
        </p:spPr>
        <p:txBody>
          <a:bodyPr wrap="square" rtlCol="0">
            <a:spAutoFit/>
          </a:bodyPr>
          <a:lstStyle/>
          <a:p>
            <a:pPr marL="0" marR="0" lvl="0" indent="0" algn="l" defTabSz="914413" rtl="0" eaLnBrk="1" fontAlgn="auto" latinLnBrk="0" hangingPunct="1">
              <a:lnSpc>
                <a:spcPct val="100000"/>
              </a:lnSpc>
              <a:spcBef>
                <a:spcPts val="0"/>
              </a:spcBef>
              <a:spcAft>
                <a:spcPts val="1200"/>
              </a:spcAft>
              <a:buClrTx/>
              <a:buSzTx/>
              <a:buFontTx/>
              <a:buNone/>
              <a:tabLst/>
              <a:defRPr/>
            </a:pPr>
            <a:r>
              <a:rPr kumimoji="0" lang="en-GB" sz="2426" b="1" i="0" u="none" strike="noStrike" kern="1200" cap="none" spc="0" normalizeH="0" baseline="0" noProof="0" dirty="0">
                <a:ln>
                  <a:noFill/>
                </a:ln>
                <a:solidFill>
                  <a:prstClr val="white"/>
                </a:solidFill>
                <a:effectLst/>
                <a:uLnTx/>
                <a:uFillTx/>
                <a:latin typeface="Aptos" panose="020B0004020202020204" pitchFamily="34" charset="0"/>
                <a:ea typeface="Verdana" panose="020B0604030504040204" pitchFamily="34" charset="0"/>
                <a:cs typeface="+mn-cs"/>
              </a:rPr>
              <a:t>Women’s Health, CYP &amp; Perinatal – Ceri Gimblett</a:t>
            </a:r>
            <a:endParaRPr kumimoji="0" lang="en-GB" sz="2426" b="1"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graphicFrame>
        <p:nvGraphicFramePr>
          <p:cNvPr id="8" name="Table 7">
            <a:extLst>
              <a:ext uri="{FF2B5EF4-FFF2-40B4-BE49-F238E27FC236}">
                <a16:creationId xmlns:a16="http://schemas.microsoft.com/office/drawing/2014/main" id="{63026FEE-73B5-6783-47ED-013161543561}"/>
              </a:ext>
            </a:extLst>
          </p:cNvPr>
          <p:cNvGraphicFramePr>
            <a:graphicFrameLocks noGrp="1"/>
          </p:cNvGraphicFramePr>
          <p:nvPr>
            <p:extLst>
              <p:ext uri="{D42A27DB-BD31-4B8C-83A1-F6EECF244321}">
                <p14:modId xmlns:p14="http://schemas.microsoft.com/office/powerpoint/2010/main" val="931890624"/>
              </p:ext>
            </p:extLst>
          </p:nvPr>
        </p:nvGraphicFramePr>
        <p:xfrm>
          <a:off x="246888" y="920733"/>
          <a:ext cx="11201401" cy="5391658"/>
        </p:xfrm>
        <a:graphic>
          <a:graphicData uri="http://schemas.openxmlformats.org/drawingml/2006/table">
            <a:tbl>
              <a:tblPr firstRow="1" bandRow="1"/>
              <a:tblGrid>
                <a:gridCol w="5577840">
                  <a:extLst>
                    <a:ext uri="{9D8B030D-6E8A-4147-A177-3AD203B41FA5}">
                      <a16:colId xmlns:a16="http://schemas.microsoft.com/office/drawing/2014/main" val="595004350"/>
                    </a:ext>
                  </a:extLst>
                </a:gridCol>
                <a:gridCol w="5623561">
                  <a:extLst>
                    <a:ext uri="{9D8B030D-6E8A-4147-A177-3AD203B41FA5}">
                      <a16:colId xmlns:a16="http://schemas.microsoft.com/office/drawing/2014/main" val="3503616536"/>
                    </a:ext>
                  </a:extLst>
                </a:gridCol>
              </a:tblGrid>
              <a:tr h="2864791">
                <a:tc>
                  <a:txBody>
                    <a:bodyPr/>
                    <a:lstStyle>
                      <a:lvl1pPr marL="0" algn="l" defTabSz="554492" rtl="0" eaLnBrk="1" latinLnBrk="0" hangingPunct="1">
                        <a:defRPr sz="1092" b="1" kern="1200">
                          <a:solidFill>
                            <a:schemeClr val="dk1"/>
                          </a:solidFill>
                          <a:latin typeface="Aptos" panose="02110004020202020204"/>
                        </a:defRPr>
                      </a:lvl1pPr>
                      <a:lvl2pPr marL="277246" algn="l" defTabSz="554492" rtl="0" eaLnBrk="1" latinLnBrk="0" hangingPunct="1">
                        <a:defRPr sz="1092" b="1" kern="1200">
                          <a:solidFill>
                            <a:schemeClr val="dk1"/>
                          </a:solidFill>
                          <a:latin typeface="Aptos" panose="02110004020202020204"/>
                        </a:defRPr>
                      </a:lvl2pPr>
                      <a:lvl3pPr marL="554492" algn="l" defTabSz="554492" rtl="0" eaLnBrk="1" latinLnBrk="0" hangingPunct="1">
                        <a:defRPr sz="1092" b="1" kern="1200">
                          <a:solidFill>
                            <a:schemeClr val="dk1"/>
                          </a:solidFill>
                          <a:latin typeface="Aptos" panose="02110004020202020204"/>
                        </a:defRPr>
                      </a:lvl3pPr>
                      <a:lvl4pPr marL="831738" algn="l" defTabSz="554492" rtl="0" eaLnBrk="1" latinLnBrk="0" hangingPunct="1">
                        <a:defRPr sz="1092" b="1" kern="1200">
                          <a:solidFill>
                            <a:schemeClr val="dk1"/>
                          </a:solidFill>
                          <a:latin typeface="Aptos" panose="02110004020202020204"/>
                        </a:defRPr>
                      </a:lvl4pPr>
                      <a:lvl5pPr marL="1108984" algn="l" defTabSz="554492" rtl="0" eaLnBrk="1" latinLnBrk="0" hangingPunct="1">
                        <a:defRPr sz="1092" b="1" kern="1200">
                          <a:solidFill>
                            <a:schemeClr val="dk1"/>
                          </a:solidFill>
                          <a:latin typeface="Aptos" panose="02110004020202020204"/>
                        </a:defRPr>
                      </a:lvl5pPr>
                      <a:lvl6pPr marL="1386230" algn="l" defTabSz="554492" rtl="0" eaLnBrk="1" latinLnBrk="0" hangingPunct="1">
                        <a:defRPr sz="1092" b="1" kern="1200">
                          <a:solidFill>
                            <a:schemeClr val="dk1"/>
                          </a:solidFill>
                          <a:latin typeface="Aptos" panose="02110004020202020204"/>
                        </a:defRPr>
                      </a:lvl6pPr>
                      <a:lvl7pPr marL="1663476" algn="l" defTabSz="554492" rtl="0" eaLnBrk="1" latinLnBrk="0" hangingPunct="1">
                        <a:defRPr sz="1092" b="1" kern="1200">
                          <a:solidFill>
                            <a:schemeClr val="dk1"/>
                          </a:solidFill>
                          <a:latin typeface="Aptos" panose="02110004020202020204"/>
                        </a:defRPr>
                      </a:lvl7pPr>
                      <a:lvl8pPr marL="1940723" algn="l" defTabSz="554492" rtl="0" eaLnBrk="1" latinLnBrk="0" hangingPunct="1">
                        <a:defRPr sz="1092" b="1" kern="1200">
                          <a:solidFill>
                            <a:schemeClr val="dk1"/>
                          </a:solidFill>
                          <a:latin typeface="Aptos" panose="02110004020202020204"/>
                        </a:defRPr>
                      </a:lvl8pPr>
                      <a:lvl9pPr marL="2217969" algn="l" defTabSz="554492" rtl="0" eaLnBrk="1" latinLnBrk="0" hangingPunct="1">
                        <a:defRPr sz="1092" b="1" kern="1200">
                          <a:solidFill>
                            <a:schemeClr val="dk1"/>
                          </a:solidFill>
                          <a:latin typeface="Aptos" panose="02110004020202020204"/>
                        </a:defRPr>
                      </a:lvl9pPr>
                    </a:lstStyle>
                    <a:p>
                      <a:r>
                        <a:rPr lang="en-GB" sz="1000" b="1" dirty="0"/>
                        <a:t>Achievements:</a:t>
                      </a:r>
                    </a:p>
                    <a:p>
                      <a:pPr>
                        <a:spcBef>
                          <a:spcPts val="0"/>
                        </a:spcBef>
                        <a:spcAft>
                          <a:spcPts val="0"/>
                        </a:spcAft>
                      </a:pPr>
                      <a:r>
                        <a:rPr lang="en-GB" sz="1000" b="1" kern="1200" dirty="0">
                          <a:solidFill>
                            <a:schemeClr val="tx2"/>
                          </a:solidFill>
                          <a:latin typeface="Aptos" panose="02110004020202020204"/>
                          <a:ea typeface="+mn-ea"/>
                          <a:cs typeface="+mn-cs"/>
                        </a:rPr>
                        <a:t>Women's Health Plan</a:t>
                      </a:r>
                    </a:p>
                    <a:p>
                      <a:pPr marL="173279" indent="-173279">
                        <a:spcBef>
                          <a:spcPts val="0"/>
                        </a:spcBef>
                        <a:spcAft>
                          <a:spcPts val="0"/>
                        </a:spcAft>
                        <a:buFont typeface="Arial" panose="020B0604020202020204" pitchFamily="34" charset="0"/>
                        <a:buChar char="•"/>
                      </a:pPr>
                      <a:r>
                        <a:rPr lang="en-GB" sz="1000" b="0" kern="1200" dirty="0">
                          <a:solidFill>
                            <a:schemeClr val="tx2"/>
                          </a:solidFill>
                          <a:latin typeface="Aptos" panose="02110004020202020204"/>
                          <a:ea typeface="+mn-ea"/>
                          <a:cs typeface="+mn-cs"/>
                        </a:rPr>
                        <a:t>Successful Ministerial visit to Women's Health Pathfinder Hub January 2026 and  Women's Pathfinder hub established</a:t>
                      </a:r>
                    </a:p>
                    <a:p>
                      <a:pPr defTabSz="554492">
                        <a:spcBef>
                          <a:spcPts val="0"/>
                        </a:spcBef>
                        <a:spcAft>
                          <a:spcPts val="0"/>
                        </a:spcAft>
                      </a:pPr>
                      <a:r>
                        <a:rPr lang="en-GB" sz="1000" b="1" kern="1200" dirty="0">
                          <a:solidFill>
                            <a:schemeClr val="tx2"/>
                          </a:solidFill>
                          <a:latin typeface="Aptos" panose="02110004020202020204"/>
                          <a:ea typeface="+mn-ea"/>
                          <a:cs typeface="+mn-cs"/>
                        </a:rPr>
                        <a:t>CYP and Workforce strategies</a:t>
                      </a:r>
                    </a:p>
                    <a:p>
                      <a:pPr marL="173279" indent="-173279" algn="just" defTabSz="554492">
                        <a:spcBef>
                          <a:spcPts val="0"/>
                        </a:spcBef>
                        <a:spcAft>
                          <a:spcPts val="0"/>
                        </a:spcAft>
                        <a:buFont typeface="Arial" panose="020B0604020202020204" pitchFamily="34" charset="0"/>
                        <a:buChar char="•"/>
                      </a:pPr>
                      <a:r>
                        <a:rPr lang="en-GB" sz="1000" b="0" kern="1200" dirty="0">
                          <a:solidFill>
                            <a:schemeClr val="tx2"/>
                          </a:solidFill>
                          <a:latin typeface="Aptos" panose="02110004020202020204"/>
                          <a:ea typeface="+mn-ea"/>
                          <a:cs typeface="+mn-cs"/>
                        </a:rPr>
                        <a:t>Opening of Paediatric SARC Swansea in July 2025. </a:t>
                      </a:r>
                    </a:p>
                    <a:p>
                      <a:pPr marL="173279" indent="-173279" algn="just" defTabSz="554492">
                        <a:spcBef>
                          <a:spcPts val="0"/>
                        </a:spcBef>
                        <a:spcAft>
                          <a:spcPts val="600"/>
                        </a:spcAft>
                        <a:buFont typeface="Arial" panose="020B0604020202020204" pitchFamily="34" charset="0"/>
                        <a:buChar char="•"/>
                      </a:pPr>
                      <a:r>
                        <a:rPr lang="en-GB" sz="1000" b="0" kern="1200" dirty="0">
                          <a:solidFill>
                            <a:schemeClr val="tx2"/>
                          </a:solidFill>
                          <a:latin typeface="Aptos" panose="02110004020202020204"/>
                          <a:ea typeface="+mn-ea"/>
                          <a:cs typeface="+mn-cs"/>
                        </a:rPr>
                        <a:t>Appointment of two key Consultant roles - General paediatrician with eating disorder interest post-first in south Wales and visionary change and General paediatric led sleep service- breaking silos and working pan CYP</a:t>
                      </a:r>
                    </a:p>
                    <a:p>
                      <a:pPr defTabSz="554492">
                        <a:spcBef>
                          <a:spcPts val="0"/>
                        </a:spcBef>
                        <a:spcAft>
                          <a:spcPts val="0"/>
                        </a:spcAft>
                        <a:defRPr/>
                      </a:pPr>
                      <a:r>
                        <a:rPr lang="en-GB" sz="1000" b="1" kern="1200" dirty="0">
                          <a:solidFill>
                            <a:schemeClr val="tx2"/>
                          </a:solidFill>
                          <a:latin typeface="Aptos" panose="02110004020202020204"/>
                          <a:ea typeface="+mn-ea"/>
                          <a:cs typeface="Arial" panose="020B0604020202020204" pitchFamily="34" charset="0"/>
                        </a:rPr>
                        <a:t>Developing a sustainable model for Gynae Oncology across Wales.</a:t>
                      </a:r>
                    </a:p>
                    <a:p>
                      <a:pPr marL="173279" indent="-173279" defTabSz="554492">
                        <a:spcBef>
                          <a:spcPts val="0"/>
                        </a:spcBef>
                        <a:spcAft>
                          <a:spcPts val="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Successful development of Project Board and operational groups</a:t>
                      </a:r>
                    </a:p>
                    <a:p>
                      <a:pPr marL="173279" indent="-173279" defTabSz="554492">
                        <a:spcBef>
                          <a:spcPts val="0"/>
                        </a:spcBef>
                        <a:spcAft>
                          <a:spcPts val="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Service Specification agreed following consultation</a:t>
                      </a:r>
                    </a:p>
                    <a:p>
                      <a:pPr marL="173279" indent="-173279" defTabSz="554492">
                        <a:spcBef>
                          <a:spcPts val="0"/>
                        </a:spcBef>
                        <a:spcAft>
                          <a:spcPts val="60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Plan in place to merge MDT across Wales, key meetings in diary to operationalise</a:t>
                      </a:r>
                    </a:p>
                    <a:p>
                      <a:pPr defTabSz="554492">
                        <a:spcBef>
                          <a:spcPts val="0"/>
                        </a:spcBef>
                        <a:spcAft>
                          <a:spcPts val="0"/>
                        </a:spcAft>
                        <a:defRPr/>
                      </a:pPr>
                      <a:r>
                        <a:rPr lang="en-GB" sz="1000" b="1" kern="1200" dirty="0">
                          <a:solidFill>
                            <a:schemeClr val="tx2"/>
                          </a:solidFill>
                          <a:latin typeface="Aptos" panose="02110004020202020204"/>
                          <a:ea typeface="+mn-ea"/>
                          <a:cs typeface="Arial" panose="020B0604020202020204" pitchFamily="34" charset="0"/>
                        </a:rPr>
                        <a:t>Develop sustainable Fertility Services</a:t>
                      </a:r>
                    </a:p>
                    <a:p>
                      <a:pPr marL="173279" indent="-173279" defTabSz="554492">
                        <a:spcBef>
                          <a:spcPts val="0"/>
                        </a:spcBef>
                        <a:spcAft>
                          <a:spcPts val="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Realigned WJCC contract and value</a:t>
                      </a:r>
                    </a:p>
                    <a:p>
                      <a:pPr marL="173279" indent="-173279" defTabSz="554492">
                        <a:spcBef>
                          <a:spcPts val="0"/>
                        </a:spcBef>
                        <a:spcAft>
                          <a:spcPts val="60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Successful outcome of two Regulatory (HFEA) inspections and renewal of licenses for 4 years</a:t>
                      </a:r>
                    </a:p>
                    <a:p>
                      <a:pPr defTabSz="554492">
                        <a:spcBef>
                          <a:spcPts val="0"/>
                        </a:spcBef>
                        <a:spcAft>
                          <a:spcPts val="0"/>
                        </a:spcAft>
                        <a:defRPr/>
                      </a:pPr>
                      <a:r>
                        <a:rPr lang="en-GB" sz="1000" b="1" kern="1200" dirty="0">
                          <a:solidFill>
                            <a:schemeClr val="tx2"/>
                          </a:solidFill>
                          <a:latin typeface="Aptos" panose="02110004020202020204"/>
                          <a:ea typeface="+mn-ea"/>
                          <a:cs typeface="Arial" panose="020B0604020202020204" pitchFamily="34" charset="0"/>
                        </a:rPr>
                        <a:t>Neurodevelopment service improvements</a:t>
                      </a:r>
                    </a:p>
                    <a:p>
                      <a:pPr marL="173279" indent="-173279" defTabSz="554492">
                        <a:spcBef>
                          <a:spcPts val="0"/>
                        </a:spcBef>
                        <a:spcAft>
                          <a:spcPts val="60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Outsourcing service for ND service successful delivery – nil patients waiting over 156 weeks and reduced number waiting over 104 weeks</a:t>
                      </a:r>
                    </a:p>
                    <a:p>
                      <a:pPr defTabSz="554492">
                        <a:spcBef>
                          <a:spcPts val="0"/>
                        </a:spcBef>
                        <a:spcAft>
                          <a:spcPts val="0"/>
                        </a:spcAft>
                        <a:defRPr/>
                      </a:pPr>
                      <a:r>
                        <a:rPr lang="en-GB" sz="1000" b="1" kern="1200" dirty="0">
                          <a:solidFill>
                            <a:schemeClr val="tx2"/>
                          </a:solidFill>
                          <a:latin typeface="Aptos" panose="02110004020202020204"/>
                          <a:ea typeface="+mn-ea"/>
                          <a:cs typeface="Arial" panose="020B0604020202020204" pitchFamily="34" charset="0"/>
                        </a:rPr>
                        <a:t>CYP Strategic Actions aligned to new WHCYP PN Programme </a:t>
                      </a:r>
                    </a:p>
                    <a:p>
                      <a:pPr marL="173279" indent="-173279" defTabSz="554492">
                        <a:spcBef>
                          <a:spcPts val="0"/>
                        </a:spcBef>
                        <a:spcAft>
                          <a:spcPts val="60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First Programme Board planned for 27/4/26 following successful workshop delivered in December 2025</a:t>
                      </a:r>
                    </a:p>
                    <a:p>
                      <a:pPr defTabSz="554492">
                        <a:spcBef>
                          <a:spcPts val="0"/>
                        </a:spcBef>
                        <a:spcAft>
                          <a:spcPts val="0"/>
                        </a:spcAft>
                        <a:defRPr/>
                      </a:pPr>
                      <a:r>
                        <a:rPr lang="en-GB" sz="1000" b="1" kern="1200" dirty="0">
                          <a:solidFill>
                            <a:schemeClr val="tx2"/>
                          </a:solidFill>
                          <a:latin typeface="Aptos" panose="02110004020202020204"/>
                          <a:ea typeface="+mn-ea"/>
                          <a:cs typeface="Arial" panose="020B0604020202020204" pitchFamily="34" charset="0"/>
                        </a:rPr>
                        <a:t>Perinatal service improvements </a:t>
                      </a:r>
                    </a:p>
                    <a:p>
                      <a:pPr marL="207935" indent="-207935" defTabSz="554492">
                        <a:spcBef>
                          <a:spcPts val="0"/>
                        </a:spcBef>
                        <a:spcAft>
                          <a:spcPts val="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Establishment of robust governance and meetings structures</a:t>
                      </a:r>
                    </a:p>
                    <a:p>
                      <a:pPr marL="207935" indent="-207935" defTabSz="554492">
                        <a:spcBef>
                          <a:spcPts val="0"/>
                        </a:spcBef>
                        <a:spcAft>
                          <a:spcPts val="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Strengthened leadership team in place</a:t>
                      </a:r>
                    </a:p>
                    <a:p>
                      <a:pPr marL="207935" indent="-207935" defTabSz="554492">
                        <a:spcBef>
                          <a:spcPts val="0"/>
                        </a:spcBef>
                        <a:spcAft>
                          <a:spcPts val="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Perinatal natal improvement programme established and progressing on target</a:t>
                      </a:r>
                    </a:p>
                    <a:p>
                      <a:pPr marL="207935" indent="-207935" defTabSz="554492">
                        <a:spcBef>
                          <a:spcPts val="0"/>
                        </a:spcBef>
                        <a:spcAft>
                          <a:spcPts val="600"/>
                        </a:spcAft>
                        <a:buFont typeface="Arial" panose="020B0604020202020204" pitchFamily="34" charset="0"/>
                        <a:buChar char="•"/>
                        <a:defRPr/>
                      </a:pPr>
                      <a:r>
                        <a:rPr lang="en-GB" sz="1000" b="0" kern="1200" dirty="0">
                          <a:solidFill>
                            <a:schemeClr val="tx2"/>
                          </a:solidFill>
                          <a:latin typeface="Aptos" panose="02110004020202020204"/>
                          <a:ea typeface="+mn-ea"/>
                          <a:cs typeface="Arial" panose="020B0604020202020204" pitchFamily="34" charset="0"/>
                        </a:rPr>
                        <a:t>Perinatal safety manager now in post</a:t>
                      </a:r>
                    </a:p>
                  </a:txBody>
                  <a:tcPr>
                    <a:lnL w="12700" cmpd="sng">
                      <a:solidFill>
                        <a:srgbClr val="156082"/>
                      </a:solidFill>
                    </a:lnL>
                    <a:lnR w="12700" cap="flat" cmpd="sng" algn="ctr">
                      <a:solidFill>
                        <a:srgbClr val="156082"/>
                      </a:solidFill>
                      <a:prstDash val="solid"/>
                      <a:round/>
                      <a:headEnd type="none" w="med" len="med"/>
                      <a:tailEnd type="none" w="med" len="med"/>
                    </a:lnR>
                    <a:lnT w="12700" cmpd="sng">
                      <a:solidFill>
                        <a:srgbClr val="156082"/>
                      </a:solidFill>
                    </a:lnT>
                    <a:lnB w="12700" cap="flat" cmpd="sng" algn="ctr">
                      <a:solidFill>
                        <a:srgbClr val="156082"/>
                      </a:solidFill>
                      <a:prstDash val="solid"/>
                      <a:round/>
                      <a:headEnd type="none" w="med" len="med"/>
                      <a:tailEnd type="none" w="med" len="med"/>
                    </a:lnB>
                    <a:lnTlToBr w="12700" cmpd="sng">
                      <a:noFill/>
                      <a:prstDash val="solid"/>
                    </a:lnTlToBr>
                    <a:lnBlToTr w="12700" cmpd="sng">
                      <a:noFill/>
                      <a:prstDash val="solid"/>
                    </a:lnBlToTr>
                    <a:solidFill>
                      <a:srgbClr val="196B24">
                        <a:lumMod val="20000"/>
                        <a:lumOff val="80000"/>
                      </a:srgbClr>
                    </a:solidFill>
                  </a:tcPr>
                </a:tc>
                <a:tc>
                  <a:txBody>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lang="en-GB" sz="1600" b="1" dirty="0">
                          <a:solidFill>
                            <a:prstClr val="black"/>
                          </a:solidFill>
                          <a:latin typeface="Aptos" panose="02110004020202020204"/>
                        </a:rPr>
                        <a:t>Challenges</a:t>
                      </a:r>
                      <a:r>
                        <a:rPr lang="en-GB" sz="1600" b="1" dirty="0">
                          <a:solidFill>
                            <a:prstClr val="black"/>
                          </a:solidFill>
                          <a:latin typeface="+mn-lt"/>
                        </a:rPr>
                        <a:t>- Risks:</a:t>
                      </a:r>
                    </a:p>
                    <a:p>
                      <a:pPr marL="0" algn="l" defTabSz="554492" rtl="0" eaLnBrk="1" latinLnBrk="0" hangingPunct="1">
                        <a:spcBef>
                          <a:spcPts val="0"/>
                        </a:spcBef>
                        <a:spcAft>
                          <a:spcPts val="0"/>
                        </a:spcAft>
                        <a:defRPr/>
                      </a:pPr>
                      <a:r>
                        <a:rPr lang="en-GB" sz="1092" b="1" kern="1200" dirty="0">
                          <a:solidFill>
                            <a:schemeClr val="tx1"/>
                          </a:solidFill>
                          <a:effectLst/>
                          <a:latin typeface="+mn-lt"/>
                          <a:ea typeface="+mn-ea"/>
                          <a:cs typeface="+mn-cs"/>
                        </a:rPr>
                        <a:t>Paediatric ward footprint</a:t>
                      </a:r>
                    </a:p>
                    <a:p>
                      <a:pPr marL="0" indent="-207935" algn="l" defTabSz="554492" rtl="0" eaLnBrk="1" latinLnBrk="0" hangingPunct="1">
                        <a:spcBef>
                          <a:spcPts val="0"/>
                        </a:spcBef>
                        <a:spcAft>
                          <a:spcPts val="600"/>
                        </a:spcAft>
                        <a:buFont typeface="Arial" panose="020B0604020202020204" pitchFamily="34" charset="0"/>
                        <a:buChar char="•"/>
                        <a:defRPr/>
                      </a:pPr>
                      <a:r>
                        <a:rPr lang="en-GB" sz="1092" b="0" kern="1200" dirty="0">
                          <a:solidFill>
                            <a:schemeClr val="tx1"/>
                          </a:solidFill>
                          <a:effectLst/>
                          <a:latin typeface="+mn-lt"/>
                          <a:ea typeface="+mn-ea"/>
                          <a:cs typeface="+mn-cs"/>
                        </a:rPr>
                        <a:t>Interim arrangement of ward environment continues to be an issue</a:t>
                      </a:r>
                    </a:p>
                    <a:p>
                      <a:pPr marL="0" algn="l" defTabSz="554492" rtl="0" eaLnBrk="1" latinLnBrk="0" hangingPunct="1">
                        <a:spcBef>
                          <a:spcPts val="0"/>
                        </a:spcBef>
                        <a:spcAft>
                          <a:spcPts val="0"/>
                        </a:spcAft>
                        <a:defRPr/>
                      </a:pPr>
                      <a:r>
                        <a:rPr lang="en-GB" sz="1092" b="1" kern="1200" dirty="0">
                          <a:solidFill>
                            <a:schemeClr val="tx1"/>
                          </a:solidFill>
                          <a:effectLst/>
                          <a:latin typeface="+mn-lt"/>
                          <a:ea typeface="+mn-ea"/>
                          <a:cs typeface="+mn-cs"/>
                        </a:rPr>
                        <a:t>Neonatal transport</a:t>
                      </a:r>
                    </a:p>
                    <a:p>
                      <a:pPr marL="0" indent="-173279" algn="l" defTabSz="554492" rtl="0" eaLnBrk="1" latinLnBrk="0" hangingPunct="1">
                        <a:spcBef>
                          <a:spcPts val="0"/>
                        </a:spcBef>
                        <a:spcAft>
                          <a:spcPts val="600"/>
                        </a:spcAft>
                        <a:buFont typeface="Arial" panose="020B0604020202020204" pitchFamily="34" charset="0"/>
                        <a:buChar char="•"/>
                        <a:defRPr/>
                      </a:pPr>
                      <a:r>
                        <a:rPr lang="en-GB" sz="1092" b="0" kern="1200" dirty="0">
                          <a:solidFill>
                            <a:schemeClr val="tx1"/>
                          </a:solidFill>
                          <a:effectLst/>
                          <a:latin typeface="+mn-lt"/>
                          <a:ea typeface="+mn-ea"/>
                          <a:cs typeface="+mn-cs"/>
                        </a:rPr>
                        <a:t>Interim model maintained</a:t>
                      </a:r>
                    </a:p>
                    <a:p>
                      <a:r>
                        <a:rPr lang="en-GB" sz="1092" b="1" kern="1200" dirty="0">
                          <a:solidFill>
                            <a:schemeClr val="tx1"/>
                          </a:solidFill>
                          <a:effectLst/>
                          <a:latin typeface="+mn-lt"/>
                          <a:ea typeface="+mn-ea"/>
                          <a:cs typeface="+mn-cs"/>
                        </a:rPr>
                        <a:t>Fertility services</a:t>
                      </a:r>
                      <a:endParaRPr lang="en-GB" sz="1092"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092" kern="1200" dirty="0">
                          <a:solidFill>
                            <a:schemeClr val="tx1"/>
                          </a:solidFill>
                          <a:effectLst/>
                          <a:latin typeface="+mn-lt"/>
                          <a:ea typeface="+mn-ea"/>
                          <a:cs typeface="+mn-cs"/>
                        </a:rPr>
                        <a:t>Uncertainty of agreed activity levels until half-way through the year.</a:t>
                      </a:r>
                    </a:p>
                    <a:p>
                      <a:pPr marL="171450" lvl="0" indent="-171450">
                        <a:buFont typeface="Arial" panose="020B0604020202020204" pitchFamily="34" charset="0"/>
                        <a:buChar char="•"/>
                      </a:pPr>
                      <a:r>
                        <a:rPr lang="en-GB" sz="1092" kern="1200" dirty="0">
                          <a:solidFill>
                            <a:schemeClr val="tx1"/>
                          </a:solidFill>
                          <a:effectLst/>
                          <a:latin typeface="+mn-lt"/>
                          <a:ea typeface="+mn-ea"/>
                          <a:cs typeface="+mn-cs"/>
                        </a:rPr>
                        <a:t>Workforce significant risk – recruitment plan in progress recruitment restrictions inhibited service in delivering increased activity </a:t>
                      </a:r>
                    </a:p>
                    <a:p>
                      <a:r>
                        <a:rPr lang="en-GB" sz="1092" b="1" kern="1200" dirty="0">
                          <a:solidFill>
                            <a:schemeClr val="tx1"/>
                          </a:solidFill>
                          <a:effectLst/>
                          <a:latin typeface="+mn-lt"/>
                          <a:ea typeface="+mn-ea"/>
                          <a:cs typeface="+mn-cs"/>
                        </a:rPr>
                        <a:t>Neurodevelopment service</a:t>
                      </a:r>
                      <a:endParaRPr lang="en-GB" sz="1092"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092" kern="1200" dirty="0">
                          <a:solidFill>
                            <a:schemeClr val="tx1"/>
                          </a:solidFill>
                          <a:effectLst/>
                          <a:latin typeface="+mn-lt"/>
                          <a:ea typeface="+mn-ea"/>
                          <a:cs typeface="+mn-cs"/>
                        </a:rPr>
                        <a:t>Workforce challenges – small team through removal of underlying deficit funding- unavailability etc.</a:t>
                      </a:r>
                    </a:p>
                    <a:p>
                      <a:r>
                        <a:rPr lang="en-GB" sz="1092" b="1" kern="1200" dirty="0">
                          <a:solidFill>
                            <a:schemeClr val="tx1"/>
                          </a:solidFill>
                          <a:effectLst/>
                          <a:latin typeface="+mn-lt"/>
                          <a:ea typeface="+mn-ea"/>
                          <a:cs typeface="+mn-cs"/>
                        </a:rPr>
                        <a:t>Perinatal services </a:t>
                      </a:r>
                      <a:endParaRPr lang="en-GB" sz="1092" kern="1200" dirty="0">
                        <a:solidFill>
                          <a:schemeClr val="tx1"/>
                        </a:solidFill>
                        <a:effectLst/>
                        <a:latin typeface="+mn-lt"/>
                        <a:ea typeface="+mn-ea"/>
                        <a:cs typeface="+mn-cs"/>
                      </a:endParaRPr>
                    </a:p>
                    <a:p>
                      <a:pPr marL="171450" indent="-171450">
                        <a:buFont typeface="Arial" panose="020B0604020202020204" pitchFamily="34" charset="0"/>
                        <a:buChar char="•"/>
                      </a:pPr>
                      <a:r>
                        <a:rPr lang="en-GB" sz="1092" kern="1200" dirty="0">
                          <a:solidFill>
                            <a:schemeClr val="tx1"/>
                          </a:solidFill>
                          <a:effectLst/>
                          <a:latin typeface="+mn-lt"/>
                          <a:ea typeface="+mn-ea"/>
                          <a:cs typeface="+mn-cs"/>
                        </a:rPr>
                        <a:t>Inspection and ongoing scrutiny with WG and HIW</a:t>
                      </a:r>
                    </a:p>
                    <a:p>
                      <a:pPr marL="171450" lvl="0" indent="-171450">
                        <a:buFont typeface="Arial" panose="020B0604020202020204" pitchFamily="34" charset="0"/>
                        <a:buChar char="•"/>
                      </a:pPr>
                      <a:r>
                        <a:rPr lang="en-GB" sz="1092" kern="1200" dirty="0">
                          <a:solidFill>
                            <a:schemeClr val="tx1"/>
                          </a:solidFill>
                          <a:effectLst/>
                          <a:latin typeface="+mn-lt"/>
                          <a:ea typeface="+mn-ea"/>
                          <a:cs typeface="+mn-cs"/>
                        </a:rPr>
                        <a:t>Workforce – unavailability due to  Mat leave in NICU and Band 2/ Band 3 vacancies in Maternity.  </a:t>
                      </a:r>
                    </a:p>
                    <a:p>
                      <a:pPr marL="171450" lvl="0" indent="-171450">
                        <a:buFont typeface="Arial" panose="020B0604020202020204" pitchFamily="34" charset="0"/>
                        <a:buChar char="•"/>
                      </a:pPr>
                      <a:r>
                        <a:rPr lang="en-GB" sz="1092" kern="1200" dirty="0" err="1">
                          <a:solidFill>
                            <a:schemeClr val="tx1"/>
                          </a:solidFill>
                          <a:effectLst/>
                          <a:latin typeface="+mn-lt"/>
                          <a:ea typeface="+mn-ea"/>
                          <a:cs typeface="+mn-cs"/>
                        </a:rPr>
                        <a:t>Badgernet</a:t>
                      </a:r>
                      <a:r>
                        <a:rPr lang="en-GB" sz="1092" kern="1200" dirty="0">
                          <a:solidFill>
                            <a:schemeClr val="tx1"/>
                          </a:solidFill>
                          <a:effectLst/>
                          <a:latin typeface="+mn-lt"/>
                          <a:ea typeface="+mn-ea"/>
                          <a:cs typeface="+mn-cs"/>
                        </a:rPr>
                        <a:t> implementation </a:t>
                      </a:r>
                    </a:p>
                    <a:p>
                      <a:pPr marL="171450" lvl="0" indent="-171450">
                        <a:buFont typeface="Arial" panose="020B0604020202020204" pitchFamily="34" charset="0"/>
                        <a:buChar char="•"/>
                      </a:pPr>
                      <a:r>
                        <a:rPr lang="en-GB" dirty="0"/>
                        <a:t>Workforce modelling assumptions do not currently allow sufficient protected time to release neonatal staff for mandatory </a:t>
                      </a:r>
                      <a:r>
                        <a:rPr lang="en-GB" dirty="0" err="1"/>
                        <a:t>MoNET</a:t>
                      </a:r>
                      <a:r>
                        <a:rPr lang="en-GB" dirty="0"/>
                        <a:t> training without compromising service delivery</a:t>
                      </a:r>
                      <a:endParaRPr lang="en-GB" sz="1092" kern="1200" dirty="0">
                        <a:solidFill>
                          <a:schemeClr val="tx1"/>
                        </a:solidFill>
                        <a:effectLst/>
                        <a:latin typeface="+mn-lt"/>
                        <a:ea typeface="+mn-ea"/>
                        <a:cs typeface="+mn-cs"/>
                      </a:endParaRPr>
                    </a:p>
                    <a:p>
                      <a:r>
                        <a:rPr lang="en-GB" sz="1092" b="1" kern="1200" dirty="0">
                          <a:solidFill>
                            <a:schemeClr val="tx1"/>
                          </a:solidFill>
                          <a:effectLst/>
                          <a:latin typeface="+mn-lt"/>
                          <a:ea typeface="+mn-ea"/>
                          <a:cs typeface="+mn-cs"/>
                        </a:rPr>
                        <a:t>Womens health</a:t>
                      </a:r>
                      <a:endParaRPr lang="en-GB" sz="1092"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092" kern="1200" dirty="0">
                          <a:solidFill>
                            <a:schemeClr val="tx1"/>
                          </a:solidFill>
                          <a:effectLst/>
                          <a:latin typeface="+mn-lt"/>
                          <a:ea typeface="+mn-ea"/>
                          <a:cs typeface="+mn-cs"/>
                        </a:rPr>
                        <a:t>Nature of short-term funding </a:t>
                      </a:r>
                    </a:p>
                    <a:p>
                      <a:r>
                        <a:rPr lang="en-GB" sz="1092" b="1" u="sng" kern="1200" dirty="0">
                          <a:solidFill>
                            <a:schemeClr val="tx1"/>
                          </a:solidFill>
                          <a:effectLst/>
                          <a:latin typeface="+mn-lt"/>
                          <a:ea typeface="+mn-ea"/>
                          <a:cs typeface="+mn-cs"/>
                        </a:rPr>
                        <a:t>General risks going into 26/27</a:t>
                      </a:r>
                      <a:endParaRPr lang="en-GB" sz="1092" b="1" kern="1200" dirty="0">
                        <a:solidFill>
                          <a:schemeClr val="tx1"/>
                        </a:solidFill>
                        <a:effectLst/>
                        <a:latin typeface="+mn-lt"/>
                        <a:ea typeface="+mn-ea"/>
                        <a:cs typeface="+mn-cs"/>
                      </a:endParaRP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92" kern="1200" dirty="0">
                          <a:solidFill>
                            <a:schemeClr val="tx1"/>
                          </a:solidFill>
                          <a:effectLst/>
                          <a:latin typeface="+mn-lt"/>
                          <a:ea typeface="+mn-ea"/>
                          <a:cs typeface="+mn-cs"/>
                        </a:rPr>
                        <a:t>Significant challenge to get Children higher on  our agenda – but can use breakthrough objectives to help with this and r</a:t>
                      </a:r>
                      <a:r>
                        <a:rPr lang="en-GB" sz="1092" b="0" kern="1200" dirty="0">
                          <a:solidFill>
                            <a:schemeClr val="tx1"/>
                          </a:solidFill>
                          <a:effectLst/>
                          <a:latin typeface="+mn-lt"/>
                          <a:ea typeface="+mn-ea"/>
                          <a:cs typeface="+mn-cs"/>
                        </a:rPr>
                        <a:t>elaunch of CYP Steering Board </a:t>
                      </a:r>
                    </a:p>
                    <a:p>
                      <a:pPr marL="171450" lvl="0" indent="-171450">
                        <a:buFont typeface="Arial" panose="020B0604020202020204" pitchFamily="34" charset="0"/>
                        <a:buChar char="•"/>
                      </a:pPr>
                      <a:r>
                        <a:rPr lang="en-GB" sz="1092" kern="1200" dirty="0">
                          <a:solidFill>
                            <a:schemeClr val="tx1"/>
                          </a:solidFill>
                          <a:effectLst/>
                          <a:latin typeface="+mn-lt"/>
                          <a:ea typeface="+mn-ea"/>
                          <a:cs typeface="+mn-cs"/>
                        </a:rPr>
                        <a:t>Programme of work within perinatal programme is going to requires some level of investment (which based on current environment is challenging)</a:t>
                      </a:r>
                    </a:p>
                    <a:p>
                      <a:pPr marL="171450" lvl="0" indent="-171450">
                        <a:buFont typeface="Arial" panose="020B0604020202020204" pitchFamily="34" charset="0"/>
                        <a:buChar char="•"/>
                      </a:pPr>
                      <a:r>
                        <a:rPr lang="en-GB" sz="1092" kern="1200" dirty="0">
                          <a:solidFill>
                            <a:schemeClr val="tx1"/>
                          </a:solidFill>
                          <a:effectLst/>
                          <a:latin typeface="+mn-lt"/>
                          <a:ea typeface="+mn-ea"/>
                          <a:cs typeface="+mn-cs"/>
                        </a:rPr>
                        <a:t>Women’s health services remain complex and multi‑sector spanning whole systems, requires ongoing coordination and clinical leadership to avoid fragmentation </a:t>
                      </a:r>
                    </a:p>
                    <a:p>
                      <a:pPr marL="0" indent="0" defTabSz="554492">
                        <a:spcBef>
                          <a:spcPts val="0"/>
                        </a:spcBef>
                        <a:spcAft>
                          <a:spcPts val="600"/>
                        </a:spcAft>
                        <a:buFont typeface="Arial" panose="020B0604020202020204" pitchFamily="34" charset="0"/>
                        <a:buNone/>
                        <a:defRPr/>
                      </a:pPr>
                      <a:endParaRPr lang="en-GB" sz="1600" b="0" dirty="0">
                        <a:solidFill>
                          <a:schemeClr val="tx2"/>
                        </a:solidFill>
                        <a:latin typeface="+mn-lt"/>
                        <a:cs typeface="Arial" panose="020B0604020202020204" pitchFamily="34" charset="0"/>
                      </a:endParaRPr>
                    </a:p>
                  </a:txBody>
                  <a:tcPr>
                    <a:lnL w="12700" cmpd="sng">
                      <a:solidFill>
                        <a:srgbClr val="156082"/>
                      </a:solidFill>
                    </a:lnL>
                    <a:lnR w="12700" cmpd="sng">
                      <a:solidFill>
                        <a:srgbClr val="156082"/>
                      </a:solidFill>
                    </a:lnR>
                    <a:lnT w="12700" cmpd="sng">
                      <a:solidFill>
                        <a:srgbClr val="156082"/>
                      </a:solidFill>
                    </a:lnT>
                    <a:lnB w="12700" cap="flat" cmpd="sng" algn="ctr">
                      <a:solidFill>
                        <a:srgbClr val="156082"/>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380821120"/>
                  </a:ext>
                </a:extLst>
              </a:tr>
            </a:tbl>
          </a:graphicData>
        </a:graphic>
      </p:graphicFrame>
      <p:sp>
        <p:nvSpPr>
          <p:cNvPr id="2" name="Title 1">
            <a:extLst>
              <a:ext uri="{FF2B5EF4-FFF2-40B4-BE49-F238E27FC236}">
                <a16:creationId xmlns:a16="http://schemas.microsoft.com/office/drawing/2014/main" id="{B94C3C4F-DE2A-58ED-9F46-0897D0EE9087}"/>
              </a:ext>
            </a:extLst>
          </p:cNvPr>
          <p:cNvSpPr>
            <a:spLocks noGrp="1"/>
          </p:cNvSpPr>
          <p:nvPr>
            <p:ph type="title"/>
          </p:nvPr>
        </p:nvSpPr>
        <p:spPr>
          <a:xfrm>
            <a:off x="338732" y="620305"/>
            <a:ext cx="9102847" cy="465640"/>
          </a:xfrm>
        </p:spPr>
        <p:txBody>
          <a:bodyPr/>
          <a:lstStyle/>
          <a:p>
            <a:r>
              <a:rPr lang="en-US" sz="2000" b="1" dirty="0"/>
              <a:t>2025/26 Look Back</a:t>
            </a:r>
          </a:p>
        </p:txBody>
      </p:sp>
    </p:spTree>
    <p:extLst>
      <p:ext uri="{BB962C8B-B14F-4D97-AF65-F5344CB8AC3E}">
        <p14:creationId xmlns:p14="http://schemas.microsoft.com/office/powerpoint/2010/main" val="3520697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12436-5A91-5C22-8894-77BC8C533AB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F5B30B9-93F8-3BAD-0C69-2BDAF5BC7E48}"/>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DB886037-A665-C554-51E3-FA0AB665CC59}"/>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124" b="0" i="0" u="none" strike="noStrike" kern="1200" cap="none" spc="0" normalizeH="0" baseline="0" noProof="0" dirty="0">
                <a:ln>
                  <a:noFill/>
                </a:ln>
                <a:solidFill>
                  <a:srgbClr val="0E2841"/>
                </a:solidFill>
                <a:effectLst/>
                <a:uLnTx/>
                <a:uFillTx/>
                <a:latin typeface="Arial Black" panose="020B0A04020102020204" pitchFamily="34" charset="0"/>
                <a:ea typeface="+mn-ea"/>
                <a:cs typeface="+mn-cs"/>
              </a:rPr>
              <a:t>CHC</a:t>
            </a:r>
          </a:p>
        </p:txBody>
      </p:sp>
    </p:spTree>
    <p:extLst>
      <p:ext uri="{BB962C8B-B14F-4D97-AF65-F5344CB8AC3E}">
        <p14:creationId xmlns:p14="http://schemas.microsoft.com/office/powerpoint/2010/main" val="2338638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0B709721-F0F5-217C-0567-C0844F0C9B1C}"/>
              </a:ext>
            </a:extLst>
          </p:cNvPr>
          <p:cNvSpPr txBox="1"/>
          <p:nvPr/>
        </p:nvSpPr>
        <p:spPr>
          <a:xfrm>
            <a:off x="6600094" y="1797284"/>
            <a:ext cx="3145468" cy="1398781"/>
          </a:xfrm>
          <a:prstGeom prst="rect">
            <a:avLst/>
          </a:prstGeom>
          <a:solidFill>
            <a:schemeClr val="tx2">
              <a:lumMod val="75000"/>
              <a:lumOff val="25000"/>
            </a:schemeClr>
          </a:solidFill>
          <a:ln>
            <a:solidFill>
              <a:schemeClr val="bg1"/>
            </a:solidFill>
          </a:ln>
        </p:spPr>
        <p:txBody>
          <a:bodyPr wrap="square" rtlCol="0">
            <a:spAutoFit/>
          </a:bodyPr>
          <a:lstStyle/>
          <a:p>
            <a:pPr defTabSz="554492"/>
            <a:r>
              <a:rPr lang="en-GB" sz="1698" dirty="0">
                <a:solidFill>
                  <a:prstClr val="white"/>
                </a:solidFill>
                <a:latin typeface="Aptos" panose="02110004020202020204"/>
              </a:rPr>
              <a:t>Challenges</a:t>
            </a:r>
          </a:p>
          <a:p>
            <a:pPr defTabSz="554492"/>
            <a:endParaRPr lang="en-GB" sz="1698" dirty="0">
              <a:solidFill>
                <a:prstClr val="white"/>
              </a:solidFill>
              <a:latin typeface="Aptos" panose="02110004020202020204"/>
            </a:endParaRPr>
          </a:p>
          <a:p>
            <a:pPr defTabSz="554492"/>
            <a:endParaRPr lang="en-GB" sz="1698" dirty="0">
              <a:solidFill>
                <a:prstClr val="white"/>
              </a:solidFill>
              <a:latin typeface="Aptos" panose="02110004020202020204"/>
            </a:endParaRPr>
          </a:p>
          <a:p>
            <a:pPr defTabSz="554492"/>
            <a:endParaRPr lang="en-GB" sz="1698" dirty="0">
              <a:solidFill>
                <a:prstClr val="white"/>
              </a:solidFill>
              <a:latin typeface="Aptos" panose="02110004020202020204"/>
            </a:endParaRPr>
          </a:p>
          <a:p>
            <a:pPr defTabSz="554492"/>
            <a:endParaRPr lang="en-GB" sz="1698" dirty="0">
              <a:solidFill>
                <a:prstClr val="white"/>
              </a:solidFill>
              <a:latin typeface="Aptos" panose="02110004020202020204"/>
            </a:endParaRPr>
          </a:p>
        </p:txBody>
      </p:sp>
      <p:sp>
        <p:nvSpPr>
          <p:cNvPr id="3" name="TextBox 2">
            <a:extLst>
              <a:ext uri="{FF2B5EF4-FFF2-40B4-BE49-F238E27FC236}">
                <a16:creationId xmlns:a16="http://schemas.microsoft.com/office/drawing/2014/main" id="{A0046BD0-6A81-358B-1247-8BFCB4966667}"/>
              </a:ext>
            </a:extLst>
          </p:cNvPr>
          <p:cNvSpPr txBox="1"/>
          <p:nvPr/>
        </p:nvSpPr>
        <p:spPr>
          <a:xfrm>
            <a:off x="76200" y="128356"/>
            <a:ext cx="12039600" cy="465640"/>
          </a:xfrm>
          <a:prstGeom prst="rect">
            <a:avLst/>
          </a:prstGeom>
          <a:solidFill>
            <a:srgbClr val="44546A"/>
          </a:solidFill>
        </p:spPr>
        <p:txBody>
          <a:bodyPr wrap="square" rtlCol="0">
            <a:spAutoFit/>
          </a:bodyPr>
          <a:lstStyle/>
          <a:p>
            <a:pPr marL="0" marR="0" lvl="0" indent="0" defTabSz="914413" eaLnBrk="1" fontAlgn="auto" latinLnBrk="0" hangingPunct="1">
              <a:lnSpc>
                <a:spcPct val="100000"/>
              </a:lnSpc>
              <a:spcBef>
                <a:spcPts val="0"/>
              </a:spcBef>
              <a:spcAft>
                <a:spcPts val="1200"/>
              </a:spcAft>
              <a:buClrTx/>
              <a:buSzTx/>
              <a:buFontTx/>
              <a:buNone/>
              <a:tabLst/>
              <a:defRPr/>
            </a:pPr>
            <a:r>
              <a:rPr kumimoji="0" lang="en-GB" sz="2426" b="1" i="0" u="none" strike="noStrike" kern="0" cap="none" spc="0" normalizeH="0" baseline="0" noProof="0" dirty="0">
                <a:ln>
                  <a:noFill/>
                </a:ln>
                <a:solidFill>
                  <a:prstClr val="white"/>
                </a:solidFill>
                <a:effectLst/>
                <a:uLnTx/>
                <a:uFillTx/>
                <a:ea typeface="Verdana" panose="020B0604030504040204" pitchFamily="34" charset="0"/>
              </a:rPr>
              <a:t>CHC– </a:t>
            </a:r>
            <a:r>
              <a:rPr lang="en-GB" sz="2426" b="1" kern="0" dirty="0">
                <a:solidFill>
                  <a:prstClr val="white"/>
                </a:solidFill>
                <a:ea typeface="Verdana" panose="020B0604030504040204" pitchFamily="34" charset="0"/>
              </a:rPr>
              <a:t>Hannah Roan</a:t>
            </a:r>
            <a:endParaRPr kumimoji="0" lang="en-GB" sz="2426" b="1" i="0" u="none" strike="noStrike" kern="0" cap="none" spc="0" normalizeH="0" baseline="0" noProof="0" dirty="0">
              <a:ln>
                <a:noFill/>
              </a:ln>
              <a:solidFill>
                <a:prstClr val="white"/>
              </a:solidFill>
              <a:effectLst/>
              <a:uLnTx/>
              <a:uFillTx/>
            </a:endParaRPr>
          </a:p>
        </p:txBody>
      </p:sp>
      <p:graphicFrame>
        <p:nvGraphicFramePr>
          <p:cNvPr id="8" name="Table 7">
            <a:extLst>
              <a:ext uri="{FF2B5EF4-FFF2-40B4-BE49-F238E27FC236}">
                <a16:creationId xmlns:a16="http://schemas.microsoft.com/office/drawing/2014/main" id="{F6E6A726-9422-0818-B4E6-0A52214E6309}"/>
              </a:ext>
            </a:extLst>
          </p:cNvPr>
          <p:cNvGraphicFramePr>
            <a:graphicFrameLocks noGrp="1"/>
          </p:cNvGraphicFramePr>
          <p:nvPr>
            <p:extLst>
              <p:ext uri="{D42A27DB-BD31-4B8C-83A1-F6EECF244321}">
                <p14:modId xmlns:p14="http://schemas.microsoft.com/office/powerpoint/2010/main" val="2297028616"/>
              </p:ext>
            </p:extLst>
          </p:nvPr>
        </p:nvGraphicFramePr>
        <p:xfrm>
          <a:off x="461138" y="938444"/>
          <a:ext cx="11269724" cy="5791200"/>
        </p:xfrm>
        <a:graphic>
          <a:graphicData uri="http://schemas.openxmlformats.org/drawingml/2006/table">
            <a:tbl>
              <a:tblPr firstRow="1" bandRow="1"/>
              <a:tblGrid>
                <a:gridCol w="5634862">
                  <a:extLst>
                    <a:ext uri="{9D8B030D-6E8A-4147-A177-3AD203B41FA5}">
                      <a16:colId xmlns:a16="http://schemas.microsoft.com/office/drawing/2014/main" val="595004350"/>
                    </a:ext>
                  </a:extLst>
                </a:gridCol>
                <a:gridCol w="5634862">
                  <a:extLst>
                    <a:ext uri="{9D8B030D-6E8A-4147-A177-3AD203B41FA5}">
                      <a16:colId xmlns:a16="http://schemas.microsoft.com/office/drawing/2014/main" val="3503616536"/>
                    </a:ext>
                  </a:extLst>
                </a:gridCol>
              </a:tblGrid>
              <a:tr h="3087311">
                <a:tc>
                  <a:txBody>
                    <a:bodyPr/>
                    <a:lstStyle>
                      <a:lvl1pPr marL="0" algn="l" defTabSz="554492" rtl="0" eaLnBrk="1" latinLnBrk="0" hangingPunct="1">
                        <a:defRPr sz="1092" b="1" kern="1200">
                          <a:solidFill>
                            <a:schemeClr val="dk1"/>
                          </a:solidFill>
                          <a:latin typeface="Aptos" panose="02110004020202020204"/>
                        </a:defRPr>
                      </a:lvl1pPr>
                      <a:lvl2pPr marL="277246" algn="l" defTabSz="554492" rtl="0" eaLnBrk="1" latinLnBrk="0" hangingPunct="1">
                        <a:defRPr sz="1092" b="1" kern="1200">
                          <a:solidFill>
                            <a:schemeClr val="dk1"/>
                          </a:solidFill>
                          <a:latin typeface="Aptos" panose="02110004020202020204"/>
                        </a:defRPr>
                      </a:lvl2pPr>
                      <a:lvl3pPr marL="554492" algn="l" defTabSz="554492" rtl="0" eaLnBrk="1" latinLnBrk="0" hangingPunct="1">
                        <a:defRPr sz="1092" b="1" kern="1200">
                          <a:solidFill>
                            <a:schemeClr val="dk1"/>
                          </a:solidFill>
                          <a:latin typeface="Aptos" panose="02110004020202020204"/>
                        </a:defRPr>
                      </a:lvl3pPr>
                      <a:lvl4pPr marL="831738" algn="l" defTabSz="554492" rtl="0" eaLnBrk="1" latinLnBrk="0" hangingPunct="1">
                        <a:defRPr sz="1092" b="1" kern="1200">
                          <a:solidFill>
                            <a:schemeClr val="dk1"/>
                          </a:solidFill>
                          <a:latin typeface="Aptos" panose="02110004020202020204"/>
                        </a:defRPr>
                      </a:lvl4pPr>
                      <a:lvl5pPr marL="1108984" algn="l" defTabSz="554492" rtl="0" eaLnBrk="1" latinLnBrk="0" hangingPunct="1">
                        <a:defRPr sz="1092" b="1" kern="1200">
                          <a:solidFill>
                            <a:schemeClr val="dk1"/>
                          </a:solidFill>
                          <a:latin typeface="Aptos" panose="02110004020202020204"/>
                        </a:defRPr>
                      </a:lvl5pPr>
                      <a:lvl6pPr marL="1386230" algn="l" defTabSz="554492" rtl="0" eaLnBrk="1" latinLnBrk="0" hangingPunct="1">
                        <a:defRPr sz="1092" b="1" kern="1200">
                          <a:solidFill>
                            <a:schemeClr val="dk1"/>
                          </a:solidFill>
                          <a:latin typeface="Aptos" panose="02110004020202020204"/>
                        </a:defRPr>
                      </a:lvl6pPr>
                      <a:lvl7pPr marL="1663476" algn="l" defTabSz="554492" rtl="0" eaLnBrk="1" latinLnBrk="0" hangingPunct="1">
                        <a:defRPr sz="1092" b="1" kern="1200">
                          <a:solidFill>
                            <a:schemeClr val="dk1"/>
                          </a:solidFill>
                          <a:latin typeface="Aptos" panose="02110004020202020204"/>
                        </a:defRPr>
                      </a:lvl7pPr>
                      <a:lvl8pPr marL="1940723" algn="l" defTabSz="554492" rtl="0" eaLnBrk="1" latinLnBrk="0" hangingPunct="1">
                        <a:defRPr sz="1092" b="1" kern="1200">
                          <a:solidFill>
                            <a:schemeClr val="dk1"/>
                          </a:solidFill>
                          <a:latin typeface="Aptos" panose="02110004020202020204"/>
                        </a:defRPr>
                      </a:lvl8pPr>
                      <a:lvl9pPr marL="2217969" algn="l" defTabSz="554492" rtl="0" eaLnBrk="1" latinLnBrk="0" hangingPunct="1">
                        <a:defRPr sz="1092" b="1" kern="1200">
                          <a:solidFill>
                            <a:schemeClr val="dk1"/>
                          </a:solidFill>
                          <a:latin typeface="Aptos" panose="02110004020202020204"/>
                        </a:defRPr>
                      </a:lvl9pPr>
                    </a:lstStyle>
                    <a:p>
                      <a:r>
                        <a:rPr lang="en-GB" sz="1600" b="1" dirty="0"/>
                        <a:t>Achievements:</a:t>
                      </a:r>
                    </a:p>
                    <a:p>
                      <a:pPr algn="ctr" defTabSz="554492"/>
                      <a:r>
                        <a:rPr lang="en-GB" sz="1600" dirty="0">
                          <a:solidFill>
                            <a:prstClr val="black"/>
                          </a:solidFill>
                          <a:latin typeface="Aptos" panose="02110004020202020204"/>
                        </a:rPr>
                        <a:t>£1.399m delivered by MHLD through rightsizing and reviews</a:t>
                      </a:r>
                    </a:p>
                    <a:p>
                      <a:pPr lvl="0"/>
                      <a:r>
                        <a:rPr lang="en-GB" sz="1600" b="0" dirty="0">
                          <a:solidFill>
                            <a:schemeClr val="tx1"/>
                          </a:solidFill>
                        </a:rPr>
                        <a:t>Transformation Programme:</a:t>
                      </a:r>
                    </a:p>
                    <a:p>
                      <a:pPr marL="342900" lvl="0" indent="-342900">
                        <a:buFont typeface="Arial" panose="020B0604020202020204" pitchFamily="34" charset="0"/>
                        <a:buChar char="•"/>
                      </a:pPr>
                      <a:r>
                        <a:rPr lang="en-GB" sz="1600" b="0" dirty="0">
                          <a:solidFill>
                            <a:schemeClr val="tx1"/>
                          </a:solidFill>
                        </a:rPr>
                        <a:t>Improved governance through CHC/ Complex Care Programme Board</a:t>
                      </a:r>
                    </a:p>
                    <a:p>
                      <a:pPr marL="342900" lvl="0" indent="-342900">
                        <a:buFont typeface="Arial" panose="020B0604020202020204" pitchFamily="34" charset="0"/>
                        <a:buChar char="•"/>
                      </a:pPr>
                      <a:r>
                        <a:rPr lang="en-GB" sz="1600" b="0" dirty="0">
                          <a:solidFill>
                            <a:schemeClr val="tx1"/>
                          </a:solidFill>
                        </a:rPr>
                        <a:t>Establishment of Transformation Complex Care Programme Board (formerly called Regional Commissioning Programme Board) and workstreams:</a:t>
                      </a:r>
                    </a:p>
                    <a:p>
                      <a:pPr marL="800100" lvl="1" indent="-342900">
                        <a:buFont typeface="Arial" panose="020B0604020202020204" pitchFamily="34" charset="0"/>
                        <a:buChar char="•"/>
                      </a:pPr>
                      <a:r>
                        <a:rPr lang="en-GB" sz="1600" b="0" dirty="0">
                          <a:solidFill>
                            <a:schemeClr val="tx1"/>
                          </a:solidFill>
                        </a:rPr>
                        <a:t>Joint working arrangements</a:t>
                      </a:r>
                    </a:p>
                    <a:p>
                      <a:pPr marL="800100" lvl="1" indent="-342900">
                        <a:buFont typeface="Arial" panose="020B0604020202020204" pitchFamily="34" charset="0"/>
                        <a:buChar char="•"/>
                      </a:pPr>
                      <a:r>
                        <a:rPr lang="en-GB" sz="1600" b="0" dirty="0">
                          <a:solidFill>
                            <a:schemeClr val="tx1"/>
                          </a:solidFill>
                        </a:rPr>
                        <a:t>Accommodation Strategy</a:t>
                      </a:r>
                    </a:p>
                    <a:p>
                      <a:pPr marL="800100" lvl="1" indent="-342900">
                        <a:buFont typeface="Arial" panose="020B0604020202020204" pitchFamily="34" charset="0"/>
                        <a:buChar char="•"/>
                      </a:pPr>
                      <a:r>
                        <a:rPr lang="en-GB" sz="1600" b="0" dirty="0">
                          <a:solidFill>
                            <a:schemeClr val="tx1"/>
                          </a:solidFill>
                        </a:rPr>
                        <a:t>Market Stability Report</a:t>
                      </a:r>
                    </a:p>
                    <a:p>
                      <a:pPr marL="342900" lvl="0" indent="-342900">
                        <a:buFont typeface="Arial" panose="020B0604020202020204" pitchFamily="34" charset="0"/>
                        <a:buChar char="•"/>
                      </a:pPr>
                      <a:r>
                        <a:rPr lang="en-GB" sz="1600" b="0" kern="1200" dirty="0">
                          <a:solidFill>
                            <a:schemeClr val="tx1"/>
                          </a:solidFill>
                          <a:latin typeface="Aptos" panose="02110004020202020204"/>
                          <a:ea typeface="+mn-ea"/>
                          <a:cs typeface="+mn-cs"/>
                        </a:rPr>
                        <a:t>Establishment of centralised commissioning team</a:t>
                      </a:r>
                    </a:p>
                    <a:p>
                      <a:pPr marL="342900" lvl="0" indent="-342900">
                        <a:buFont typeface="Arial" panose="020B0604020202020204" pitchFamily="34" charset="0"/>
                        <a:buChar char="•"/>
                      </a:pPr>
                      <a:r>
                        <a:rPr lang="en-GB" sz="1600" b="0" kern="1200" dirty="0">
                          <a:solidFill>
                            <a:schemeClr val="tx1"/>
                          </a:solidFill>
                          <a:latin typeface="Aptos" panose="02110004020202020204"/>
                          <a:ea typeface="+mn-ea"/>
                          <a:cs typeface="+mn-cs"/>
                        </a:rPr>
                        <a:t>Creation of performance dashboard</a:t>
                      </a:r>
                      <a:endParaRPr lang="en-GB" sz="1600" b="0" dirty="0">
                        <a:solidFill>
                          <a:schemeClr val="tx1"/>
                        </a:solidFill>
                      </a:endParaRPr>
                    </a:p>
                    <a:p>
                      <a:pPr algn="ctr" defTabSz="554492"/>
                      <a:endParaRPr lang="en-GB" sz="1600" dirty="0">
                        <a:solidFill>
                          <a:prstClr val="black"/>
                        </a:solidFill>
                        <a:latin typeface="Aptos" panose="02110004020202020204"/>
                      </a:endParaRPr>
                    </a:p>
                  </a:txBody>
                  <a:tcPr>
                    <a:lnL w="12700" cmpd="sng">
                      <a:solidFill>
                        <a:srgbClr val="156082"/>
                      </a:solidFill>
                    </a:lnL>
                    <a:lnR w="12700" cap="flat" cmpd="sng" algn="ctr">
                      <a:solidFill>
                        <a:srgbClr val="156082"/>
                      </a:solidFill>
                      <a:prstDash val="solid"/>
                      <a:round/>
                      <a:headEnd type="none" w="med" len="med"/>
                      <a:tailEnd type="none" w="med" len="med"/>
                    </a:lnR>
                    <a:lnT w="12700" cmpd="sng">
                      <a:solidFill>
                        <a:srgbClr val="156082"/>
                      </a:solidFill>
                    </a:lnT>
                    <a:lnB w="12700" cap="flat" cmpd="sng" algn="ctr">
                      <a:solidFill>
                        <a:srgbClr val="156082"/>
                      </a:solidFill>
                      <a:prstDash val="solid"/>
                      <a:round/>
                      <a:headEnd type="none" w="med" len="med"/>
                      <a:tailEnd type="none" w="med" len="med"/>
                    </a:lnB>
                    <a:lnTlToBr w="12700" cmpd="sng">
                      <a:noFill/>
                      <a:prstDash val="solid"/>
                    </a:lnTlToBr>
                    <a:lnBlToTr w="12700" cmpd="sng">
                      <a:noFill/>
                      <a:prstDash val="solid"/>
                    </a:lnBlToTr>
                    <a:solidFill>
                      <a:srgbClr val="196B24">
                        <a:lumMod val="20000"/>
                        <a:lumOff val="80000"/>
                      </a:srgbClr>
                    </a:solidFill>
                  </a:tcPr>
                </a:tc>
                <a:tc>
                  <a:txBody>
                    <a:bodyPr/>
                    <a:lstStyle/>
                    <a:p>
                      <a:pPr algn="l" defTabSz="554492"/>
                      <a:r>
                        <a:rPr lang="en-GB" sz="1600" b="1" dirty="0">
                          <a:solidFill>
                            <a:prstClr val="black"/>
                          </a:solidFill>
                          <a:latin typeface="Aptos" panose="02110004020202020204"/>
                        </a:rPr>
                        <a:t>Challenges</a:t>
                      </a:r>
                    </a:p>
                    <a:p>
                      <a:pPr algn="l" defTabSz="554492"/>
                      <a:endParaRPr lang="en-GB" sz="1600" b="1" dirty="0">
                        <a:solidFill>
                          <a:prstClr val="black"/>
                        </a:solidFill>
                        <a:latin typeface="Aptos" panose="02110004020202020204"/>
                      </a:endParaRPr>
                    </a:p>
                    <a:p>
                      <a:pPr marL="207935" indent="-207935" defTabSz="554492">
                        <a:buFont typeface="Arial" panose="020B0604020202020204" pitchFamily="34" charset="0"/>
                        <a:buChar char="•"/>
                      </a:pPr>
                      <a:r>
                        <a:rPr lang="en-GB" sz="1600" dirty="0">
                          <a:solidFill>
                            <a:prstClr val="black"/>
                          </a:solidFill>
                          <a:latin typeface="+mn-lt"/>
                        </a:rPr>
                        <a:t>Relationships</a:t>
                      </a:r>
                    </a:p>
                    <a:p>
                      <a:pPr marL="207935" indent="-207935" defTabSz="554492">
                        <a:buFont typeface="Arial" panose="020B0604020202020204" pitchFamily="34" charset="0"/>
                        <a:buChar char="•"/>
                      </a:pPr>
                      <a:r>
                        <a:rPr lang="en-GB" sz="1600" dirty="0">
                          <a:solidFill>
                            <a:prstClr val="black"/>
                          </a:solidFill>
                          <a:latin typeface="+mn-lt"/>
                        </a:rPr>
                        <a:t>Conflicting priorities</a:t>
                      </a:r>
                    </a:p>
                    <a:p>
                      <a:pPr marL="207935" indent="-207935" defTabSz="554492">
                        <a:buFont typeface="Arial" panose="020B0604020202020204" pitchFamily="34" charset="0"/>
                        <a:buChar char="•"/>
                      </a:pPr>
                      <a:r>
                        <a:rPr lang="en-GB" sz="1600" dirty="0">
                          <a:solidFill>
                            <a:prstClr val="black"/>
                          </a:solidFill>
                          <a:latin typeface="+mn-lt"/>
                        </a:rPr>
                        <a:t>Limited capacity</a:t>
                      </a:r>
                    </a:p>
                    <a:p>
                      <a:pPr marL="207935" indent="-207935" defTabSz="554492">
                        <a:buFont typeface="Arial" panose="020B0604020202020204" pitchFamily="34" charset="0"/>
                        <a:buChar char="•"/>
                      </a:pPr>
                      <a:r>
                        <a:rPr lang="en-GB" sz="1600" dirty="0">
                          <a:solidFill>
                            <a:prstClr val="black"/>
                          </a:solidFill>
                          <a:latin typeface="+mn-lt"/>
                        </a:rPr>
                        <a:t>Provider led market</a:t>
                      </a:r>
                    </a:p>
                    <a:p>
                      <a:pPr marL="207935" indent="-207935" defTabSz="554492">
                        <a:buFont typeface="Arial" panose="020B0604020202020204" pitchFamily="34" charset="0"/>
                        <a:buChar char="•"/>
                      </a:pPr>
                      <a:r>
                        <a:rPr lang="en-GB" sz="1600" dirty="0">
                          <a:solidFill>
                            <a:prstClr val="black"/>
                          </a:solidFill>
                          <a:latin typeface="+mn-lt"/>
                        </a:rPr>
                        <a:t>Data- availability and sharing</a:t>
                      </a:r>
                    </a:p>
                    <a:p>
                      <a:pPr marL="207935" indent="-207935" defTabSz="554492">
                        <a:buFont typeface="Arial" panose="020B0604020202020204" pitchFamily="34" charset="0"/>
                        <a:buChar char="•"/>
                      </a:pPr>
                      <a:r>
                        <a:rPr lang="en-GB" sz="1600" dirty="0">
                          <a:solidFill>
                            <a:prstClr val="black"/>
                          </a:solidFill>
                          <a:latin typeface="+mn-lt"/>
                        </a:rPr>
                        <a:t>Lack of local service provision</a:t>
                      </a:r>
                      <a:endParaRPr lang="en-GB" sz="1600" b="1" dirty="0">
                        <a:solidFill>
                          <a:prstClr val="black"/>
                        </a:solidFill>
                        <a:latin typeface="Aptos" panose="02110004020202020204"/>
                      </a:endParaRPr>
                    </a:p>
                  </a:txBody>
                  <a:tcPr>
                    <a:lnL w="12700" cmpd="sng">
                      <a:solidFill>
                        <a:srgbClr val="156082"/>
                      </a:solidFill>
                    </a:lnL>
                    <a:lnR w="12700" cmpd="sng">
                      <a:solidFill>
                        <a:srgbClr val="156082"/>
                      </a:solidFill>
                    </a:lnR>
                    <a:lnT w="12700" cmpd="sng">
                      <a:solidFill>
                        <a:srgbClr val="156082"/>
                      </a:solidFill>
                    </a:lnT>
                    <a:lnB w="12700" cap="flat" cmpd="sng" algn="ctr">
                      <a:solidFill>
                        <a:srgbClr val="156082"/>
                      </a:solidFill>
                      <a:prstDash val="solid"/>
                      <a:round/>
                      <a:headEnd type="none" w="med" len="med"/>
                      <a:tailEnd type="none" w="med" len="med"/>
                    </a:lnB>
                    <a:lnTlToBr w="12700" cmpd="sng">
                      <a:noFill/>
                      <a:prstDash val="solid"/>
                    </a:lnTlToBr>
                    <a:lnBlToTr w="12700" cmpd="sng">
                      <a:noFill/>
                      <a:prstDash val="solid"/>
                    </a:lnBlToTr>
                    <a:solidFill>
                      <a:srgbClr val="FFBDBD"/>
                    </a:solidFill>
                  </a:tcPr>
                </a:tc>
                <a:extLst>
                  <a:ext uri="{0D108BD9-81ED-4DB2-BD59-A6C34878D82A}">
                    <a16:rowId xmlns:a16="http://schemas.microsoft.com/office/drawing/2014/main" val="1380821120"/>
                  </a:ext>
                </a:extLst>
              </a:tr>
              <a:tr h="2236610">
                <a:tc>
                  <a:txBody>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lang="en-GB" sz="1600" b="1" dirty="0"/>
                        <a:t>Learning:</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Jumping in with solutions before quantifying the problem</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dirty="0">
                          <a:solidFill>
                            <a:prstClr val="black">
                              <a:hueOff val="0"/>
                              <a:satOff val="0"/>
                              <a:lumOff val="0"/>
                              <a:alphaOff val="0"/>
                            </a:prstClr>
                          </a:solidFill>
                          <a:latin typeface="+mn-lt"/>
                          <a:ea typeface="+mn-ea"/>
                          <a:cs typeface="+mn-cs"/>
                        </a:rPr>
                        <a:t>Prioritisation is key</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Focus on money leads to perception about cost shifting</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There are opportunities to improve processes and standardisation across the region</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Pace can be slow if want to get partnership working right</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Partners face similar challenges in relation to demand, gaps in service provision, rising costs</a:t>
                      </a:r>
                    </a:p>
                  </a:txBody>
                  <a:tcPr>
                    <a:lnL w="12700" cmpd="sng">
                      <a:solidFill>
                        <a:srgbClr val="156082"/>
                      </a:solidFill>
                    </a:lnL>
                    <a:lnR w="12700" cap="flat" cmpd="sng" algn="ctr">
                      <a:solidFill>
                        <a:srgbClr val="156082"/>
                      </a:solidFill>
                      <a:prstDash val="solid"/>
                      <a:round/>
                      <a:headEnd type="none" w="med" len="med"/>
                      <a:tailEnd type="none" w="med" len="med"/>
                    </a:lnR>
                    <a:lnT w="12700" cmpd="sng">
                      <a:solidFill>
                        <a:srgbClr val="156082"/>
                      </a:solidFill>
                    </a:lnT>
                    <a:lnB w="12700" cmpd="sng">
                      <a:solidFill>
                        <a:srgbClr val="156082"/>
                      </a:solidFill>
                    </a:lnB>
                    <a:lnTlToBr w="12700" cmpd="sng">
                      <a:noFill/>
                      <a:prstDash val="solid"/>
                    </a:lnTlToBr>
                    <a:lnBlToTr w="12700" cmpd="sng">
                      <a:noFill/>
                      <a:prstDash val="solid"/>
                    </a:lnBlToTr>
                    <a:solidFill>
                      <a:schemeClr val="accent2">
                        <a:lumMod val="20000"/>
                        <a:lumOff val="80000"/>
                      </a:schemeClr>
                    </a:solidFill>
                  </a:tcPr>
                </a:tc>
                <a:tc>
                  <a:txBody>
                    <a:bodyPr/>
                    <a:lstStyle/>
                    <a:p>
                      <a:pPr marL="0" indent="0" defTabSz="554492">
                        <a:buFont typeface="Arial" panose="020B0604020202020204" pitchFamily="34" charset="0"/>
                        <a:buNone/>
                      </a:pPr>
                      <a:r>
                        <a:rPr lang="en-GB" sz="1600" b="1" dirty="0">
                          <a:solidFill>
                            <a:prstClr val="black"/>
                          </a:solidFill>
                          <a:latin typeface="Aptos" panose="02110004020202020204"/>
                        </a:rPr>
                        <a:t>Risks: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Limited capacity- same people being called on to deliver</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Relationships remain fragile</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To do things right often means that due diligence and time is needed- not everything can be done at pace</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Direct Payments- unknown costings which would offset savings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High-cost cases- unexpected high-cost cases would offset savings</a:t>
                      </a:r>
                    </a:p>
                  </a:txBody>
                  <a:tcPr>
                    <a:lnL w="12700" cap="flat" cmpd="sng" algn="ctr">
                      <a:solidFill>
                        <a:srgbClr val="156082"/>
                      </a:solidFill>
                      <a:prstDash val="solid"/>
                      <a:round/>
                      <a:headEnd type="none" w="med" len="med"/>
                      <a:tailEnd type="none" w="med" len="med"/>
                    </a:lnL>
                    <a:lnR w="12700" cmpd="sng">
                      <a:solidFill>
                        <a:srgbClr val="156082"/>
                      </a:solidFill>
                    </a:lnR>
                    <a:lnT w="12700" cmpd="sng">
                      <a:solidFill>
                        <a:srgbClr val="156082"/>
                      </a:solidFill>
                    </a:lnT>
                    <a:lnB w="12700" cmpd="sng">
                      <a:solidFill>
                        <a:srgbClr val="156082"/>
                      </a:solid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679011237"/>
                  </a:ext>
                </a:extLst>
              </a:tr>
            </a:tbl>
          </a:graphicData>
        </a:graphic>
      </p:graphicFrame>
      <p:sp>
        <p:nvSpPr>
          <p:cNvPr id="2" name="Title 1">
            <a:extLst>
              <a:ext uri="{FF2B5EF4-FFF2-40B4-BE49-F238E27FC236}">
                <a16:creationId xmlns:a16="http://schemas.microsoft.com/office/drawing/2014/main" id="{8691512B-1049-24B4-EC22-D0C324B845EA}"/>
              </a:ext>
            </a:extLst>
          </p:cNvPr>
          <p:cNvSpPr>
            <a:spLocks noGrp="1"/>
          </p:cNvSpPr>
          <p:nvPr>
            <p:ph type="title"/>
          </p:nvPr>
        </p:nvSpPr>
        <p:spPr>
          <a:xfrm>
            <a:off x="338732" y="620305"/>
            <a:ext cx="9102847" cy="465640"/>
          </a:xfrm>
        </p:spPr>
        <p:txBody>
          <a:bodyPr/>
          <a:lstStyle/>
          <a:p>
            <a:r>
              <a:rPr lang="en-US" sz="2000" b="1" dirty="0"/>
              <a:t>2025/26 Look Back</a:t>
            </a:r>
          </a:p>
        </p:txBody>
      </p:sp>
    </p:spTree>
    <p:extLst>
      <p:ext uri="{BB962C8B-B14F-4D97-AF65-F5344CB8AC3E}">
        <p14:creationId xmlns:p14="http://schemas.microsoft.com/office/powerpoint/2010/main" val="2670147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71C8F-ED92-F003-298F-DF065087F89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7E9ED56-D7C4-8ACF-BCE5-FF79BDA57761}"/>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396BD1F3-412B-3004-0E31-79AB3EFF5F66}"/>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124" b="0" i="0" u="none" strike="noStrike" kern="1200" cap="none" spc="0" normalizeH="0" baseline="0" noProof="0" dirty="0">
                <a:ln>
                  <a:noFill/>
                </a:ln>
                <a:solidFill>
                  <a:srgbClr val="0E2841"/>
                </a:solidFill>
                <a:effectLst/>
                <a:uLnTx/>
                <a:uFillTx/>
                <a:latin typeface="Arial Black" panose="020B0A04020102020204" pitchFamily="34" charset="0"/>
                <a:ea typeface="+mn-ea"/>
                <a:cs typeface="+mn-cs"/>
              </a:rPr>
              <a:t>Workforce</a:t>
            </a:r>
          </a:p>
        </p:txBody>
      </p:sp>
    </p:spTree>
    <p:extLst>
      <p:ext uri="{BB962C8B-B14F-4D97-AF65-F5344CB8AC3E}">
        <p14:creationId xmlns:p14="http://schemas.microsoft.com/office/powerpoint/2010/main" val="2277962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F711E-3612-5C2E-D010-BD7639A9BB6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E01BF9D-56A3-1117-FF81-80447F5DF8BC}"/>
              </a:ext>
            </a:extLst>
          </p:cNvPr>
          <p:cNvSpPr txBox="1"/>
          <p:nvPr/>
        </p:nvSpPr>
        <p:spPr>
          <a:xfrm>
            <a:off x="76200" y="128356"/>
            <a:ext cx="12039600" cy="465640"/>
          </a:xfrm>
          <a:prstGeom prst="rect">
            <a:avLst/>
          </a:prstGeom>
          <a:solidFill>
            <a:srgbClr val="44546A"/>
          </a:solidFill>
        </p:spPr>
        <p:txBody>
          <a:bodyPr wrap="square" rtlCol="0">
            <a:spAutoFit/>
          </a:bodyPr>
          <a:lstStyle/>
          <a:p>
            <a:pPr marL="0" marR="0" lvl="0" indent="0" defTabSz="914413" eaLnBrk="1" fontAlgn="auto" latinLnBrk="0" hangingPunct="1">
              <a:lnSpc>
                <a:spcPct val="100000"/>
              </a:lnSpc>
              <a:spcBef>
                <a:spcPts val="0"/>
              </a:spcBef>
              <a:spcAft>
                <a:spcPts val="1200"/>
              </a:spcAft>
              <a:buClrTx/>
              <a:buSzTx/>
              <a:buFontTx/>
              <a:buNone/>
              <a:tabLst/>
              <a:defRPr/>
            </a:pPr>
            <a:r>
              <a:rPr kumimoji="0" lang="en-GB" sz="2426" b="1" i="0" u="none" strike="noStrike" kern="0" cap="none" spc="0" normalizeH="0" baseline="0" noProof="0" dirty="0">
                <a:ln>
                  <a:noFill/>
                </a:ln>
                <a:solidFill>
                  <a:prstClr val="white"/>
                </a:solidFill>
                <a:effectLst/>
                <a:uLnTx/>
                <a:uFillTx/>
                <a:ea typeface="Verdana" panose="020B0604030504040204" pitchFamily="34" charset="0"/>
              </a:rPr>
              <a:t>Workforce– </a:t>
            </a:r>
            <a:r>
              <a:rPr lang="en-GB" sz="2426" b="1" kern="0" dirty="0">
                <a:solidFill>
                  <a:prstClr val="white"/>
                </a:solidFill>
                <a:ea typeface="Verdana" panose="020B0604030504040204" pitchFamily="34" charset="0"/>
              </a:rPr>
              <a:t>Emma Owen</a:t>
            </a:r>
            <a:endParaRPr kumimoji="0" lang="en-GB" sz="2426" b="1" i="0" u="none" strike="noStrike" kern="0" cap="none" spc="0" normalizeH="0" baseline="0" noProof="0" dirty="0">
              <a:ln>
                <a:noFill/>
              </a:ln>
              <a:solidFill>
                <a:prstClr val="white"/>
              </a:solidFill>
              <a:effectLst/>
              <a:uLnTx/>
              <a:uFillTx/>
            </a:endParaRPr>
          </a:p>
        </p:txBody>
      </p:sp>
      <p:graphicFrame>
        <p:nvGraphicFramePr>
          <p:cNvPr id="4" name="Table 3">
            <a:extLst>
              <a:ext uri="{FF2B5EF4-FFF2-40B4-BE49-F238E27FC236}">
                <a16:creationId xmlns:a16="http://schemas.microsoft.com/office/drawing/2014/main" id="{F1B241B1-C3AB-609B-27EA-F0A6C2C1A3A0}"/>
              </a:ext>
            </a:extLst>
          </p:cNvPr>
          <p:cNvGraphicFramePr>
            <a:graphicFrameLocks noGrp="1"/>
          </p:cNvGraphicFramePr>
          <p:nvPr>
            <p:extLst>
              <p:ext uri="{D42A27DB-BD31-4B8C-83A1-F6EECF244321}">
                <p14:modId xmlns:p14="http://schemas.microsoft.com/office/powerpoint/2010/main" val="1588236085"/>
              </p:ext>
            </p:extLst>
          </p:nvPr>
        </p:nvGraphicFramePr>
        <p:xfrm>
          <a:off x="233290" y="1013460"/>
          <a:ext cx="7996310" cy="5646420"/>
        </p:xfrm>
        <a:graphic>
          <a:graphicData uri="http://schemas.openxmlformats.org/drawingml/2006/table">
            <a:tbl>
              <a:tblPr firstRow="1" bandRow="1"/>
              <a:tblGrid>
                <a:gridCol w="7996310">
                  <a:extLst>
                    <a:ext uri="{9D8B030D-6E8A-4147-A177-3AD203B41FA5}">
                      <a16:colId xmlns:a16="http://schemas.microsoft.com/office/drawing/2014/main" val="595004350"/>
                    </a:ext>
                  </a:extLst>
                </a:gridCol>
              </a:tblGrid>
              <a:tr h="5212080">
                <a:tc>
                  <a:txBody>
                    <a:bodyPr/>
                    <a:lstStyle>
                      <a:lvl1pPr marL="0" algn="l" defTabSz="554492" rtl="0" eaLnBrk="1" latinLnBrk="0" hangingPunct="1">
                        <a:defRPr sz="1092" b="1" kern="1200">
                          <a:solidFill>
                            <a:schemeClr val="dk1"/>
                          </a:solidFill>
                          <a:latin typeface="Aptos" panose="02110004020202020204"/>
                        </a:defRPr>
                      </a:lvl1pPr>
                      <a:lvl2pPr marL="277246" algn="l" defTabSz="554492" rtl="0" eaLnBrk="1" latinLnBrk="0" hangingPunct="1">
                        <a:defRPr sz="1092" b="1" kern="1200">
                          <a:solidFill>
                            <a:schemeClr val="dk1"/>
                          </a:solidFill>
                          <a:latin typeface="Aptos" panose="02110004020202020204"/>
                        </a:defRPr>
                      </a:lvl2pPr>
                      <a:lvl3pPr marL="554492" algn="l" defTabSz="554492" rtl="0" eaLnBrk="1" latinLnBrk="0" hangingPunct="1">
                        <a:defRPr sz="1092" b="1" kern="1200">
                          <a:solidFill>
                            <a:schemeClr val="dk1"/>
                          </a:solidFill>
                          <a:latin typeface="Aptos" panose="02110004020202020204"/>
                        </a:defRPr>
                      </a:lvl3pPr>
                      <a:lvl4pPr marL="831738" algn="l" defTabSz="554492" rtl="0" eaLnBrk="1" latinLnBrk="0" hangingPunct="1">
                        <a:defRPr sz="1092" b="1" kern="1200">
                          <a:solidFill>
                            <a:schemeClr val="dk1"/>
                          </a:solidFill>
                          <a:latin typeface="Aptos" panose="02110004020202020204"/>
                        </a:defRPr>
                      </a:lvl4pPr>
                      <a:lvl5pPr marL="1108984" algn="l" defTabSz="554492" rtl="0" eaLnBrk="1" latinLnBrk="0" hangingPunct="1">
                        <a:defRPr sz="1092" b="1" kern="1200">
                          <a:solidFill>
                            <a:schemeClr val="dk1"/>
                          </a:solidFill>
                          <a:latin typeface="Aptos" panose="02110004020202020204"/>
                        </a:defRPr>
                      </a:lvl5pPr>
                      <a:lvl6pPr marL="1386230" algn="l" defTabSz="554492" rtl="0" eaLnBrk="1" latinLnBrk="0" hangingPunct="1">
                        <a:defRPr sz="1092" b="1" kern="1200">
                          <a:solidFill>
                            <a:schemeClr val="dk1"/>
                          </a:solidFill>
                          <a:latin typeface="Aptos" panose="02110004020202020204"/>
                        </a:defRPr>
                      </a:lvl6pPr>
                      <a:lvl7pPr marL="1663476" algn="l" defTabSz="554492" rtl="0" eaLnBrk="1" latinLnBrk="0" hangingPunct="1">
                        <a:defRPr sz="1092" b="1" kern="1200">
                          <a:solidFill>
                            <a:schemeClr val="dk1"/>
                          </a:solidFill>
                          <a:latin typeface="Aptos" panose="02110004020202020204"/>
                        </a:defRPr>
                      </a:lvl7pPr>
                      <a:lvl8pPr marL="1940723" algn="l" defTabSz="554492" rtl="0" eaLnBrk="1" latinLnBrk="0" hangingPunct="1">
                        <a:defRPr sz="1092" b="1" kern="1200">
                          <a:solidFill>
                            <a:schemeClr val="dk1"/>
                          </a:solidFill>
                          <a:latin typeface="Aptos" panose="02110004020202020204"/>
                        </a:defRPr>
                      </a:lvl8pPr>
                      <a:lvl9pPr marL="2217969" algn="l" defTabSz="554492" rtl="0" eaLnBrk="1" latinLnBrk="0" hangingPunct="1">
                        <a:defRPr sz="1092" b="1" kern="1200">
                          <a:solidFill>
                            <a:schemeClr val="dk1"/>
                          </a:solidFill>
                          <a:latin typeface="Aptos" panose="02110004020202020204"/>
                        </a:defRPr>
                      </a:lvl9pPr>
                    </a:lstStyle>
                    <a:p>
                      <a:pPr marL="0" marR="0" lvl="0" indent="0" algn="l" defTabSz="914400" rtl="0" eaLnBrk="1" fontAlgn="t" latinLnBrk="0" hangingPunct="1">
                        <a:lnSpc>
                          <a:spcPts val="15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Key Achievements in Delivering Annual Plan Actions Aligned to the SBUHB people Strategy</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Engaged, Motivated &amp; Healthy</a:t>
                      </a: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Staff turnover reduced across all professions</a:t>
                      </a:r>
                    </a:p>
                    <a:p>
                      <a:pPr marL="285750" marR="0" lvl="0" indent="-285750" algn="l" defTabSz="914400" rtl="0" eaLnBrk="1" fontAlgn="t"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Occupational Health performance sustained despite demand growth: ~69% seen within 4 weeks, with measurable improvements in report quality (audit against national standards)</a:t>
                      </a: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Attract &amp; Recruit (Employer of Choice)</a:t>
                      </a: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100% of Graduate Gateway Cohort 6 secured employment in SBUHB ahead of programme end</a:t>
                      </a:r>
                    </a:p>
                    <a:p>
                      <a:pPr marL="285750" marR="0" lvl="0" indent="-285750" algn="l" defTabSz="914400" rtl="0" eaLnBrk="1" fontAlgn="t"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Apprenticeship routes expanded, including new pathways (e.g. Electrical; Legal Services)</a:t>
                      </a: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Well Planned</a:t>
                      </a: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Workforce Business Partners aligned to retention principles and embedded within service groups</a:t>
                      </a:r>
                    </a:p>
                    <a:p>
                      <a:pPr marL="285750" marR="0" lvl="0" indent="-285750" algn="l" defTabSz="914400" rtl="0" eaLnBrk="1" fontAlgn="t"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Structured reporting of workforce concerns, themes and learning established via Workforce &amp; OD governance</a:t>
                      </a: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Digitally Ready</a:t>
                      </a:r>
                    </a:p>
                    <a:p>
                      <a:pPr marL="285750" marR="0" lvl="0" indent="-285750" algn="l" defTabSz="914400" rtl="0" eaLnBrk="1" fontAlgn="t"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Digital learning and engagement strengthened through the Learning Lab, supporting real‑time access to leadership and improvement resources</a:t>
                      </a:r>
                      <a:endPar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Excellent Learning &amp; Education</a:t>
                      </a: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41 staff completed Level 3 Coaching &amp; Mentoring (MEDR funding), strengthening internal capability</a:t>
                      </a:r>
                    </a:p>
                    <a:p>
                      <a:pPr marL="285750" marR="0" lvl="0" indent="-285750" algn="l" defTabSz="914400" rtl="0" eaLnBrk="1" fontAlgn="t"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Ongoing uptake of Welsh Government–funded education and training routes</a:t>
                      </a: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Leaders That Live Our Values</a:t>
                      </a:r>
                    </a:p>
                    <a:p>
                      <a:pPr marL="285750" marR="0" lvl="0" indent="-285750" algn="l" defTabSz="914400" rtl="0" eaLnBrk="1" fontAlgn="t" latinLnBrk="0" hangingPunct="1">
                        <a:lnSpc>
                          <a:spcPct val="100000"/>
                        </a:lnSpc>
                        <a:spcBef>
                          <a:spcPts val="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LEAD multidisciplinary leadership programme launched (124 applications in first month), with service‑based improvement projects embedded</a:t>
                      </a:r>
                      <a:endPar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Equality, Diversity &amp; Belonging</a:t>
                      </a: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Speaking Up Safely action plan delivered with audit assurance and local service group reporting in place</a:t>
                      </a: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Joint workforce–staff side guidance developed to strengthen fair, consistent people management</a:t>
                      </a:r>
                    </a:p>
                  </a:txBody>
                  <a:tcPr>
                    <a:lnL w="12700" cmpd="sng">
                      <a:solidFill>
                        <a:srgbClr val="156082"/>
                      </a:solidFill>
                    </a:lnL>
                    <a:lnR w="12700" cmpd="sng">
                      <a:solidFill>
                        <a:srgbClr val="156082"/>
                      </a:solidFill>
                    </a:lnR>
                    <a:lnT w="12700" cmpd="sng">
                      <a:solidFill>
                        <a:srgbClr val="156082"/>
                      </a:solidFill>
                    </a:lnT>
                    <a:lnB w="12700" cmpd="sng">
                      <a:solidFill>
                        <a:srgbClr val="156082"/>
                      </a:solidFill>
                    </a:lnB>
                    <a:lnTlToBr w="12700" cmpd="sng">
                      <a:noFill/>
                      <a:prstDash val="solid"/>
                    </a:lnTlToBr>
                    <a:lnBlToTr w="12700" cmpd="sng">
                      <a:noFill/>
                      <a:prstDash val="solid"/>
                    </a:lnBlToTr>
                    <a:solidFill>
                      <a:srgbClr val="196B24">
                        <a:lumMod val="20000"/>
                        <a:lumOff val="80000"/>
                      </a:srgbClr>
                    </a:solidFill>
                  </a:tcPr>
                </a:tc>
                <a:extLst>
                  <a:ext uri="{0D108BD9-81ED-4DB2-BD59-A6C34878D82A}">
                    <a16:rowId xmlns:a16="http://schemas.microsoft.com/office/drawing/2014/main" val="1380821120"/>
                  </a:ext>
                </a:extLst>
              </a:tr>
            </a:tbl>
          </a:graphicData>
        </a:graphic>
      </p:graphicFrame>
      <p:sp>
        <p:nvSpPr>
          <p:cNvPr id="3" name="Title 1">
            <a:extLst>
              <a:ext uri="{FF2B5EF4-FFF2-40B4-BE49-F238E27FC236}">
                <a16:creationId xmlns:a16="http://schemas.microsoft.com/office/drawing/2014/main" id="{FE606775-8BA1-48B1-99F1-FEDC77C59DE5}"/>
              </a:ext>
            </a:extLst>
          </p:cNvPr>
          <p:cNvSpPr txBox="1">
            <a:spLocks/>
          </p:cNvSpPr>
          <p:nvPr/>
        </p:nvSpPr>
        <p:spPr>
          <a:xfrm>
            <a:off x="338732" y="620305"/>
            <a:ext cx="9102847" cy="4656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t>2025/26 Look Back</a:t>
            </a:r>
          </a:p>
        </p:txBody>
      </p:sp>
      <p:graphicFrame>
        <p:nvGraphicFramePr>
          <p:cNvPr id="5" name="Table 4">
            <a:extLst>
              <a:ext uri="{FF2B5EF4-FFF2-40B4-BE49-F238E27FC236}">
                <a16:creationId xmlns:a16="http://schemas.microsoft.com/office/drawing/2014/main" id="{4638BD60-1B5E-E232-94D0-96736733C70B}"/>
              </a:ext>
            </a:extLst>
          </p:cNvPr>
          <p:cNvGraphicFramePr>
            <a:graphicFrameLocks noGrp="1"/>
          </p:cNvGraphicFramePr>
          <p:nvPr>
            <p:extLst>
              <p:ext uri="{D42A27DB-BD31-4B8C-83A1-F6EECF244321}">
                <p14:modId xmlns:p14="http://schemas.microsoft.com/office/powerpoint/2010/main" val="1499761287"/>
              </p:ext>
            </p:extLst>
          </p:nvPr>
        </p:nvGraphicFramePr>
        <p:xfrm>
          <a:off x="8335042" y="1002125"/>
          <a:ext cx="3168110" cy="5646420"/>
        </p:xfrm>
        <a:graphic>
          <a:graphicData uri="http://schemas.openxmlformats.org/drawingml/2006/table">
            <a:tbl>
              <a:tblPr firstRow="1" bandRow="1"/>
              <a:tblGrid>
                <a:gridCol w="3168110">
                  <a:extLst>
                    <a:ext uri="{9D8B030D-6E8A-4147-A177-3AD203B41FA5}">
                      <a16:colId xmlns:a16="http://schemas.microsoft.com/office/drawing/2014/main" val="1032733777"/>
                    </a:ext>
                  </a:extLst>
                </a:gridCol>
              </a:tblGrid>
              <a:tr h="2154150">
                <a:tc>
                  <a:txBody>
                    <a:bodyPr/>
                    <a:lstStyle/>
                    <a:p>
                      <a:pPr algn="l" defTabSz="554492"/>
                      <a:r>
                        <a:rPr lang="en-GB" sz="1400" b="1" dirty="0">
                          <a:solidFill>
                            <a:prstClr val="black"/>
                          </a:solidFill>
                          <a:latin typeface="Aptos" panose="02110004020202020204"/>
                        </a:rPr>
                        <a:t>Challenges</a:t>
                      </a:r>
                    </a:p>
                    <a:p>
                      <a:pPr algn="l" defTabSz="554492"/>
                      <a:endParaRPr lang="en-GB" sz="1400" b="1" dirty="0">
                        <a:solidFill>
                          <a:prstClr val="black"/>
                        </a:solidFill>
                        <a:latin typeface="Aptos" panose="02110004020202020204"/>
                      </a:endParaRPr>
                    </a:p>
                    <a:p>
                      <a:pPr marL="207935" indent="-207935" defTabSz="554492">
                        <a:buFont typeface="Arial" panose="020B0604020202020204" pitchFamily="34" charset="0"/>
                        <a:buChar char="•"/>
                      </a:pPr>
                      <a:r>
                        <a:rPr lang="en-GB" sz="1400" dirty="0">
                          <a:solidFill>
                            <a:prstClr val="black"/>
                          </a:solidFill>
                          <a:latin typeface="+mn-lt"/>
                        </a:rPr>
                        <a:t>Conflicting priorities</a:t>
                      </a:r>
                    </a:p>
                    <a:p>
                      <a:pPr marL="207935" indent="-207935" defTabSz="554492">
                        <a:buFont typeface="Arial" panose="020B0604020202020204" pitchFamily="34" charset="0"/>
                        <a:buChar char="•"/>
                      </a:pPr>
                      <a:r>
                        <a:rPr lang="en-GB" sz="1400" dirty="0">
                          <a:solidFill>
                            <a:prstClr val="black"/>
                          </a:solidFill>
                          <a:latin typeface="+mn-lt"/>
                        </a:rPr>
                        <a:t>Limited capacity</a:t>
                      </a:r>
                    </a:p>
                    <a:p>
                      <a:pPr marL="207935" indent="-207935" defTabSz="554492">
                        <a:buFont typeface="Arial" panose="020B0604020202020204" pitchFamily="34" charset="0"/>
                        <a:buChar char="•"/>
                      </a:pPr>
                      <a:r>
                        <a:rPr lang="en-GB" sz="1400" dirty="0">
                          <a:solidFill>
                            <a:prstClr val="black"/>
                          </a:solidFill>
                          <a:latin typeface="+mn-lt"/>
                        </a:rPr>
                        <a:t>Finance</a:t>
                      </a:r>
                    </a:p>
                    <a:p>
                      <a:pPr marL="207935" indent="-207935" defTabSz="554492">
                        <a:buFont typeface="Arial" panose="020B0604020202020204" pitchFamily="34" charset="0"/>
                        <a:buChar char="•"/>
                      </a:pPr>
                      <a:r>
                        <a:rPr lang="en-GB" sz="1400" dirty="0">
                          <a:solidFill>
                            <a:prstClr val="black"/>
                          </a:solidFill>
                          <a:latin typeface="+mn-lt"/>
                        </a:rPr>
                        <a:t>Changing priorities</a:t>
                      </a:r>
                    </a:p>
                  </a:txBody>
                  <a:tcPr>
                    <a:lnL w="12700" cmpd="sng">
                      <a:solidFill>
                        <a:srgbClr val="156082"/>
                      </a:solidFill>
                    </a:lnL>
                    <a:lnR w="12700" cmpd="sng">
                      <a:solidFill>
                        <a:srgbClr val="156082"/>
                      </a:solidFill>
                    </a:lnR>
                    <a:lnT w="12700" cmpd="sng">
                      <a:solidFill>
                        <a:srgbClr val="156082"/>
                      </a:solidFill>
                    </a:lnT>
                    <a:lnB w="12700" cap="flat" cmpd="sng" algn="ctr">
                      <a:solidFill>
                        <a:srgbClr val="156082"/>
                      </a:solidFill>
                      <a:prstDash val="solid"/>
                      <a:round/>
                      <a:headEnd type="none" w="med" len="med"/>
                      <a:tailEnd type="none" w="med" len="med"/>
                    </a:lnB>
                    <a:lnTlToBr w="12700" cmpd="sng">
                      <a:noFill/>
                      <a:prstDash val="solid"/>
                    </a:lnTlToBr>
                    <a:lnBlToTr w="12700" cmpd="sng">
                      <a:noFill/>
                      <a:prstDash val="solid"/>
                    </a:lnBlToTr>
                    <a:solidFill>
                      <a:srgbClr val="FF9999"/>
                    </a:solidFill>
                  </a:tcPr>
                </a:tc>
                <a:extLst>
                  <a:ext uri="{0D108BD9-81ED-4DB2-BD59-A6C34878D82A}">
                    <a16:rowId xmlns:a16="http://schemas.microsoft.com/office/drawing/2014/main" val="1733024356"/>
                  </a:ext>
                </a:extLst>
              </a:tr>
              <a:tr h="3492270">
                <a:tc>
                  <a:txBody>
                    <a:bodyPr/>
                    <a:lstStyle/>
                    <a:p>
                      <a:pPr marL="0" indent="0" defTabSz="554492">
                        <a:buFont typeface="Arial" panose="020B0604020202020204" pitchFamily="34" charset="0"/>
                        <a:buNone/>
                      </a:pPr>
                      <a:r>
                        <a:rPr lang="en-GB" sz="1400" b="1" dirty="0">
                          <a:solidFill>
                            <a:prstClr val="black"/>
                          </a:solidFill>
                          <a:latin typeface="Aptos" panose="02110004020202020204"/>
                        </a:rPr>
                        <a:t>Risks: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t>Limited capacity to support existing and unplanned demand.</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t>Increase in sickness absence requiring increased support</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t>Increase in ER cases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t>Increased scrutiny</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dirty="0"/>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dirty="0"/>
                    </a:p>
                  </a:txBody>
                  <a:tcPr>
                    <a:lnL w="12700" cap="flat" cmpd="sng" algn="ctr">
                      <a:solidFill>
                        <a:srgbClr val="156082"/>
                      </a:solidFill>
                      <a:prstDash val="solid"/>
                      <a:round/>
                      <a:headEnd type="none" w="med" len="med"/>
                      <a:tailEnd type="none" w="med" len="med"/>
                    </a:lnL>
                    <a:lnR w="12700" cmpd="sng">
                      <a:solidFill>
                        <a:srgbClr val="156082"/>
                      </a:solidFill>
                    </a:lnR>
                    <a:lnT w="12700" cmpd="sng">
                      <a:solidFill>
                        <a:srgbClr val="156082"/>
                      </a:solidFill>
                    </a:lnT>
                    <a:lnB w="12700" cmpd="sng">
                      <a:solidFill>
                        <a:srgbClr val="156082"/>
                      </a:solid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209452053"/>
                  </a:ext>
                </a:extLst>
              </a:tr>
            </a:tbl>
          </a:graphicData>
        </a:graphic>
      </p:graphicFrame>
    </p:spTree>
    <p:extLst>
      <p:ext uri="{BB962C8B-B14F-4D97-AF65-F5344CB8AC3E}">
        <p14:creationId xmlns:p14="http://schemas.microsoft.com/office/powerpoint/2010/main" val="14222287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F2F267-3B29-943A-D0C3-E08EEE9AE6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A82B304-CD52-97C9-CF98-242D31CB8803}"/>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AFA611ED-2089-38E8-F0B6-6090CDF9CED3}"/>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124" b="0" i="0" u="none" strike="noStrike" kern="1200" cap="none" spc="0" normalizeH="0" baseline="0" noProof="0" dirty="0">
                <a:ln>
                  <a:noFill/>
                </a:ln>
                <a:solidFill>
                  <a:srgbClr val="0E2841"/>
                </a:solidFill>
                <a:effectLst/>
                <a:uLnTx/>
                <a:uFillTx/>
                <a:latin typeface="Arial Black" panose="020B0A04020102020204" pitchFamily="34" charset="0"/>
                <a:ea typeface="+mn-ea"/>
                <a:cs typeface="+mn-cs"/>
              </a:rPr>
              <a:t>Digital</a:t>
            </a:r>
          </a:p>
        </p:txBody>
      </p:sp>
    </p:spTree>
    <p:extLst>
      <p:ext uri="{BB962C8B-B14F-4D97-AF65-F5344CB8AC3E}">
        <p14:creationId xmlns:p14="http://schemas.microsoft.com/office/powerpoint/2010/main" val="1852026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A94AC-53ED-06F0-4CDB-EA28DAD814CE}"/>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0971520-1C37-7DE8-5873-278560CFAC15}"/>
              </a:ext>
            </a:extLst>
          </p:cNvPr>
          <p:cNvSpPr txBox="1"/>
          <p:nvPr/>
        </p:nvSpPr>
        <p:spPr>
          <a:xfrm>
            <a:off x="76200" y="128356"/>
            <a:ext cx="12039600" cy="465640"/>
          </a:xfrm>
          <a:prstGeom prst="rect">
            <a:avLst/>
          </a:prstGeom>
          <a:solidFill>
            <a:srgbClr val="44546A"/>
          </a:solidFill>
        </p:spPr>
        <p:txBody>
          <a:bodyPr wrap="square" rtlCol="0">
            <a:spAutoFit/>
          </a:bodyPr>
          <a:lstStyle/>
          <a:p>
            <a:pPr marL="0" marR="0" lvl="0" indent="0" defTabSz="914413" eaLnBrk="1" fontAlgn="auto" latinLnBrk="0" hangingPunct="1">
              <a:lnSpc>
                <a:spcPct val="100000"/>
              </a:lnSpc>
              <a:spcBef>
                <a:spcPts val="0"/>
              </a:spcBef>
              <a:spcAft>
                <a:spcPts val="1200"/>
              </a:spcAft>
              <a:buClrTx/>
              <a:buSzTx/>
              <a:buFontTx/>
              <a:buNone/>
              <a:tabLst/>
              <a:defRPr/>
            </a:pPr>
            <a:r>
              <a:rPr kumimoji="0" lang="en-GB" sz="2426" b="1" i="0" u="none" strike="noStrike" kern="0" cap="none" spc="0" normalizeH="0" baseline="0" noProof="0" dirty="0">
                <a:ln>
                  <a:noFill/>
                </a:ln>
                <a:solidFill>
                  <a:prstClr val="white"/>
                </a:solidFill>
                <a:effectLst/>
                <a:uLnTx/>
                <a:uFillTx/>
                <a:ea typeface="Verdana" panose="020B0604030504040204" pitchFamily="34" charset="0"/>
              </a:rPr>
              <a:t>Digital– </a:t>
            </a:r>
            <a:r>
              <a:rPr lang="en-GB" sz="2426" b="1" kern="0" dirty="0">
                <a:solidFill>
                  <a:prstClr val="white"/>
                </a:solidFill>
                <a:ea typeface="Verdana" panose="020B0604030504040204" pitchFamily="34" charset="0"/>
              </a:rPr>
              <a:t>Matt John</a:t>
            </a:r>
            <a:endParaRPr kumimoji="0" lang="en-GB" sz="2426" b="1" i="0" u="none" strike="noStrike" kern="0" cap="none" spc="0" normalizeH="0" baseline="0" noProof="0" dirty="0">
              <a:ln>
                <a:noFill/>
              </a:ln>
              <a:solidFill>
                <a:prstClr val="white"/>
              </a:solidFill>
              <a:effectLst/>
              <a:uLnTx/>
              <a:uFillTx/>
            </a:endParaRPr>
          </a:p>
        </p:txBody>
      </p:sp>
      <p:graphicFrame>
        <p:nvGraphicFramePr>
          <p:cNvPr id="4" name="Table 3">
            <a:extLst>
              <a:ext uri="{FF2B5EF4-FFF2-40B4-BE49-F238E27FC236}">
                <a16:creationId xmlns:a16="http://schemas.microsoft.com/office/drawing/2014/main" id="{961E4C8E-B27B-47D5-A69C-C581EE95C92B}"/>
              </a:ext>
            </a:extLst>
          </p:cNvPr>
          <p:cNvGraphicFramePr>
            <a:graphicFrameLocks noGrp="1"/>
          </p:cNvGraphicFramePr>
          <p:nvPr>
            <p:extLst>
              <p:ext uri="{D42A27DB-BD31-4B8C-83A1-F6EECF244321}">
                <p14:modId xmlns:p14="http://schemas.microsoft.com/office/powerpoint/2010/main" val="4070257323"/>
              </p:ext>
            </p:extLst>
          </p:nvPr>
        </p:nvGraphicFramePr>
        <p:xfrm>
          <a:off x="381000" y="876300"/>
          <a:ext cx="6248400" cy="5212080"/>
        </p:xfrm>
        <a:graphic>
          <a:graphicData uri="http://schemas.openxmlformats.org/drawingml/2006/table">
            <a:tbl>
              <a:tblPr firstRow="1" bandRow="1"/>
              <a:tblGrid>
                <a:gridCol w="6248400">
                  <a:extLst>
                    <a:ext uri="{9D8B030D-6E8A-4147-A177-3AD203B41FA5}">
                      <a16:colId xmlns:a16="http://schemas.microsoft.com/office/drawing/2014/main" val="595004350"/>
                    </a:ext>
                  </a:extLst>
                </a:gridCol>
              </a:tblGrid>
              <a:tr h="5212080">
                <a:tc>
                  <a:txBody>
                    <a:bodyPr/>
                    <a:lstStyle>
                      <a:lvl1pPr marL="0" algn="l" defTabSz="554492" rtl="0" eaLnBrk="1" latinLnBrk="0" hangingPunct="1">
                        <a:defRPr sz="1092" b="1" kern="1200">
                          <a:solidFill>
                            <a:schemeClr val="dk1"/>
                          </a:solidFill>
                          <a:latin typeface="Aptos" panose="02110004020202020204"/>
                        </a:defRPr>
                      </a:lvl1pPr>
                      <a:lvl2pPr marL="277246" algn="l" defTabSz="554492" rtl="0" eaLnBrk="1" latinLnBrk="0" hangingPunct="1">
                        <a:defRPr sz="1092" b="1" kern="1200">
                          <a:solidFill>
                            <a:schemeClr val="dk1"/>
                          </a:solidFill>
                          <a:latin typeface="Aptos" panose="02110004020202020204"/>
                        </a:defRPr>
                      </a:lvl2pPr>
                      <a:lvl3pPr marL="554492" algn="l" defTabSz="554492" rtl="0" eaLnBrk="1" latinLnBrk="0" hangingPunct="1">
                        <a:defRPr sz="1092" b="1" kern="1200">
                          <a:solidFill>
                            <a:schemeClr val="dk1"/>
                          </a:solidFill>
                          <a:latin typeface="Aptos" panose="02110004020202020204"/>
                        </a:defRPr>
                      </a:lvl3pPr>
                      <a:lvl4pPr marL="831738" algn="l" defTabSz="554492" rtl="0" eaLnBrk="1" latinLnBrk="0" hangingPunct="1">
                        <a:defRPr sz="1092" b="1" kern="1200">
                          <a:solidFill>
                            <a:schemeClr val="dk1"/>
                          </a:solidFill>
                          <a:latin typeface="Aptos" panose="02110004020202020204"/>
                        </a:defRPr>
                      </a:lvl4pPr>
                      <a:lvl5pPr marL="1108984" algn="l" defTabSz="554492" rtl="0" eaLnBrk="1" latinLnBrk="0" hangingPunct="1">
                        <a:defRPr sz="1092" b="1" kern="1200">
                          <a:solidFill>
                            <a:schemeClr val="dk1"/>
                          </a:solidFill>
                          <a:latin typeface="Aptos" panose="02110004020202020204"/>
                        </a:defRPr>
                      </a:lvl5pPr>
                      <a:lvl6pPr marL="1386230" algn="l" defTabSz="554492" rtl="0" eaLnBrk="1" latinLnBrk="0" hangingPunct="1">
                        <a:defRPr sz="1092" b="1" kern="1200">
                          <a:solidFill>
                            <a:schemeClr val="dk1"/>
                          </a:solidFill>
                          <a:latin typeface="Aptos" panose="02110004020202020204"/>
                        </a:defRPr>
                      </a:lvl6pPr>
                      <a:lvl7pPr marL="1663476" algn="l" defTabSz="554492" rtl="0" eaLnBrk="1" latinLnBrk="0" hangingPunct="1">
                        <a:defRPr sz="1092" b="1" kern="1200">
                          <a:solidFill>
                            <a:schemeClr val="dk1"/>
                          </a:solidFill>
                          <a:latin typeface="Aptos" panose="02110004020202020204"/>
                        </a:defRPr>
                      </a:lvl7pPr>
                      <a:lvl8pPr marL="1940723" algn="l" defTabSz="554492" rtl="0" eaLnBrk="1" latinLnBrk="0" hangingPunct="1">
                        <a:defRPr sz="1092" b="1" kern="1200">
                          <a:solidFill>
                            <a:schemeClr val="dk1"/>
                          </a:solidFill>
                          <a:latin typeface="Aptos" panose="02110004020202020204"/>
                        </a:defRPr>
                      </a:lvl8pPr>
                      <a:lvl9pPr marL="2217969" algn="l" defTabSz="554492" rtl="0" eaLnBrk="1" latinLnBrk="0" hangingPunct="1">
                        <a:defRPr sz="1092" b="1" kern="1200">
                          <a:solidFill>
                            <a:schemeClr val="dk1"/>
                          </a:solidFill>
                          <a:latin typeface="Aptos" panose="02110004020202020204"/>
                        </a:defRPr>
                      </a:lvl9pPr>
                    </a:lstStyle>
                    <a:p>
                      <a:pPr defTabSz="554492">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Achievements</a:t>
                      </a:r>
                    </a:p>
                    <a:p>
                      <a:pPr>
                        <a:defRPr/>
                      </a:pPr>
                      <a:r>
                        <a:rPr lang="en-GB" sz="1200" b="1" dirty="0">
                          <a:solidFill>
                            <a:srgbClr val="1F355E"/>
                          </a:solidFill>
                          <a:latin typeface="Arial"/>
                          <a:cs typeface="Arial"/>
                        </a:rPr>
                        <a:t>Rio – Paper based teams in Mental Health and Learning Disabilities (MH&amp;LD)</a:t>
                      </a:r>
                    </a:p>
                    <a:p>
                      <a:pPr marL="285750" indent="-285750">
                        <a:buFont typeface="Arial" panose="020B0604020202020204" pitchFamily="34" charset="0"/>
                        <a:buChar char="•"/>
                        <a:defRPr/>
                      </a:pPr>
                      <a:r>
                        <a:rPr lang="en-GB" sz="1200" b="0" dirty="0">
                          <a:solidFill>
                            <a:srgbClr val="1F355E"/>
                          </a:solidFill>
                          <a:latin typeface="Arial"/>
                          <a:cs typeface="Arial"/>
                        </a:rPr>
                        <a:t>Successful go-live of the Rio electronic patient record on 24 March 2026 across the Mental Health and Learning Disabilities services with strong early usage of the system.</a:t>
                      </a:r>
                    </a:p>
                    <a:p>
                      <a:pPr marL="285750" indent="-285750">
                        <a:buFont typeface="Arial" panose="020B0604020202020204" pitchFamily="34" charset="0"/>
                        <a:buChar char="•"/>
                        <a:defRPr/>
                      </a:pPr>
                      <a:r>
                        <a:rPr lang="en-GB" sz="1200" b="0" dirty="0">
                          <a:solidFill>
                            <a:srgbClr val="1F355E"/>
                          </a:solidFill>
                          <a:latin typeface="Arial"/>
                          <a:cs typeface="Arial"/>
                        </a:rPr>
                        <a:t>Over 500 users have migrated from paper based systems to an electronic solution to support patient care.</a:t>
                      </a:r>
                    </a:p>
                    <a:p>
                      <a:pPr marL="285750" indent="-285750">
                        <a:buFont typeface="Arial" panose="020B0604020202020204" pitchFamily="34" charset="0"/>
                        <a:buChar char="•"/>
                        <a:defRPr/>
                      </a:pPr>
                      <a:r>
                        <a:rPr lang="en-GB" sz="1200" b="0" dirty="0">
                          <a:solidFill>
                            <a:srgbClr val="1F355E"/>
                          </a:solidFill>
                          <a:latin typeface="Arial"/>
                          <a:cs typeface="Arial"/>
                        </a:rPr>
                        <a:t>Key enabler to the Mental Health Transformation Programme working in tandem with the Q&amp;S workstream supporting service redesign.</a:t>
                      </a:r>
                    </a:p>
                    <a:p>
                      <a:pPr marL="285750" indent="-285750">
                        <a:buFont typeface="Arial" panose="020B0604020202020204" pitchFamily="34" charset="0"/>
                        <a:buChar char="•"/>
                        <a:defRPr/>
                      </a:pPr>
                      <a:endParaRPr lang="en-GB" sz="1200" b="0" dirty="0">
                        <a:solidFill>
                          <a:srgbClr val="1F355E"/>
                        </a:solidFill>
                        <a:latin typeface="Arial"/>
                        <a:cs typeface="Arial"/>
                      </a:endParaRPr>
                    </a:p>
                    <a:p>
                      <a:pPr>
                        <a:defRPr/>
                      </a:pPr>
                      <a:r>
                        <a:rPr lang="en-GB" sz="1200" b="1" dirty="0">
                          <a:solidFill>
                            <a:srgbClr val="1F355E"/>
                          </a:solidFill>
                          <a:latin typeface="Arial"/>
                          <a:cs typeface="Arial"/>
                        </a:rPr>
                        <a:t>Digital Technology </a:t>
                      </a:r>
                    </a:p>
                    <a:p>
                      <a:r>
                        <a:rPr lang="en-GB" sz="1200" b="0" dirty="0">
                          <a:solidFill>
                            <a:srgbClr val="002060"/>
                          </a:solidFill>
                          <a:latin typeface="Arial" panose="020B0604020202020204" pitchFamily="34" charset="0"/>
                          <a:ea typeface="Aptos" panose="020B0004020202020204" pitchFamily="34" charset="0"/>
                          <a:cs typeface="Arial" panose="020B0604020202020204" pitchFamily="34" charset="0"/>
                        </a:rPr>
                        <a:t>The total capital allocation for essential digital infrastructure in 25/26 was £8.68m, of which £5.153m was funding secured from Welsh Government. This is enabling the modernisation of services provided:</a:t>
                      </a:r>
                    </a:p>
                    <a:p>
                      <a:endParaRPr lang="en-GB" sz="12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884" indent="-342884">
                        <a:buFont typeface="Arial" panose="020B0604020202020204" pitchFamily="34" charset="0"/>
                        <a:buChar char="•"/>
                      </a:pPr>
                      <a:r>
                        <a:rPr lang="en-GB" sz="1200" b="0" dirty="0">
                          <a:solidFill>
                            <a:srgbClr val="002060"/>
                          </a:solidFill>
                          <a:latin typeface="Arial" panose="020B0604020202020204" pitchFamily="34" charset="0"/>
                          <a:ea typeface="Times New Roman" panose="02020603050405020304" pitchFamily="18" charset="0"/>
                          <a:cs typeface="Arial" panose="020B0604020202020204" pitchFamily="34" charset="0"/>
                        </a:rPr>
                        <a:t>Replacement of a significant number of desktop, laptop and </a:t>
                      </a:r>
                      <a:r>
                        <a:rPr lang="en-GB" sz="1200" b="0" dirty="0" err="1">
                          <a:solidFill>
                            <a:srgbClr val="002060"/>
                          </a:solidFill>
                          <a:latin typeface="Arial" panose="020B0604020202020204" pitchFamily="34" charset="0"/>
                          <a:ea typeface="Times New Roman" panose="02020603050405020304" pitchFamily="18" charset="0"/>
                          <a:cs typeface="Arial" panose="020B0604020202020204" pitchFamily="34" charset="0"/>
                        </a:rPr>
                        <a:t>ipad</a:t>
                      </a:r>
                      <a:r>
                        <a:rPr lang="en-GB" sz="1200" b="0" dirty="0">
                          <a:solidFill>
                            <a:srgbClr val="002060"/>
                          </a:solidFill>
                          <a:latin typeface="Arial" panose="020B0604020202020204" pitchFamily="34" charset="0"/>
                          <a:ea typeface="Times New Roman" panose="02020603050405020304" pitchFamily="18" charset="0"/>
                          <a:cs typeface="Arial" panose="020B0604020202020204" pitchFamily="34" charset="0"/>
                        </a:rPr>
                        <a:t> computers</a:t>
                      </a:r>
                    </a:p>
                    <a:p>
                      <a:pPr marL="342884" indent="-342884">
                        <a:buFont typeface="Arial" panose="020B0604020202020204" pitchFamily="34" charset="0"/>
                        <a:buChar char="•"/>
                      </a:pPr>
                      <a:r>
                        <a:rPr lang="en-GB" sz="1200" b="0" dirty="0">
                          <a:solidFill>
                            <a:srgbClr val="002060"/>
                          </a:solidFill>
                          <a:latin typeface="Arial" panose="020B0604020202020204" pitchFamily="34" charset="0"/>
                          <a:ea typeface="Times New Roman" panose="02020603050405020304" pitchFamily="18" charset="0"/>
                          <a:cs typeface="Arial" panose="020B0604020202020204" pitchFamily="34" charset="0"/>
                        </a:rPr>
                        <a:t>Network equipment to replace and modernise the network at Morriston Hospital</a:t>
                      </a:r>
                    </a:p>
                    <a:p>
                      <a:pPr marL="342884" indent="-342884">
                        <a:buFont typeface="Arial" panose="020B0604020202020204" pitchFamily="34" charset="0"/>
                        <a:buChar char="•"/>
                      </a:pPr>
                      <a:r>
                        <a:rPr lang="en-GB" sz="1200" b="0" dirty="0">
                          <a:solidFill>
                            <a:srgbClr val="002060"/>
                          </a:solidFill>
                          <a:latin typeface="Arial" panose="020B0604020202020204" pitchFamily="34" charset="0"/>
                          <a:ea typeface="Times New Roman" panose="02020603050405020304" pitchFamily="18" charset="0"/>
                          <a:cs typeface="Arial" panose="020B0604020202020204" pitchFamily="34" charset="0"/>
                        </a:rPr>
                        <a:t>Fibre optic cabling for the acute Hospitals for increased resilience and speed to run modern digital systems</a:t>
                      </a:r>
                    </a:p>
                    <a:p>
                      <a:pPr marL="342884" indent="-342884">
                        <a:buFont typeface="Arial" panose="020B0604020202020204" pitchFamily="34" charset="0"/>
                        <a:buChar char="•"/>
                      </a:pPr>
                      <a:r>
                        <a:rPr lang="en-GB" sz="1200" b="0" dirty="0">
                          <a:solidFill>
                            <a:srgbClr val="002060"/>
                          </a:solidFill>
                          <a:latin typeface="Arial" panose="020B0604020202020204" pitchFamily="34" charset="0"/>
                          <a:ea typeface="Times New Roman" panose="02020603050405020304" pitchFamily="18" charset="0"/>
                          <a:cs typeface="Arial" panose="020B0604020202020204" pitchFamily="34" charset="0"/>
                        </a:rPr>
                        <a:t>Laptops and infrastructure for Mental Health to implement the new digital system (Rio)</a:t>
                      </a:r>
                    </a:p>
                    <a:p>
                      <a:pPr marL="342884" indent="-342884">
                        <a:buFont typeface="Arial" panose="020B0604020202020204" pitchFamily="34" charset="0"/>
                        <a:buChar char="•"/>
                      </a:pPr>
                      <a:r>
                        <a:rPr lang="en-GB" sz="1200" b="0" dirty="0">
                          <a:solidFill>
                            <a:srgbClr val="002060"/>
                          </a:solidFill>
                          <a:latin typeface="Arial" panose="020B0604020202020204" pitchFamily="34" charset="0"/>
                          <a:ea typeface="Times New Roman" panose="02020603050405020304" pitchFamily="18" charset="0"/>
                          <a:cs typeface="Arial" panose="020B0604020202020204" pitchFamily="34" charset="0"/>
                        </a:rPr>
                        <a:t>Additional devices and mobile carts for the new Maternity system</a:t>
                      </a:r>
                    </a:p>
                    <a:p>
                      <a:pPr marL="342884" indent="-342884">
                        <a:buFont typeface="Arial" panose="020B0604020202020204" pitchFamily="34" charset="0"/>
                        <a:buChar char="•"/>
                      </a:pPr>
                      <a:r>
                        <a:rPr lang="en-GB" sz="1200" b="0" dirty="0">
                          <a:solidFill>
                            <a:srgbClr val="002060"/>
                          </a:solidFill>
                          <a:latin typeface="Arial" panose="020B0604020202020204" pitchFamily="34" charset="0"/>
                          <a:ea typeface="Times New Roman" panose="02020603050405020304" pitchFamily="18" charset="0"/>
                          <a:cs typeface="Arial" panose="020B0604020202020204" pitchFamily="34" charset="0"/>
                        </a:rPr>
                        <a:t>Additional storage capacity for digital systems</a:t>
                      </a:r>
                    </a:p>
                    <a:p>
                      <a:pPr marL="342884" indent="-342884">
                        <a:buFont typeface="Arial" panose="020B0604020202020204" pitchFamily="34" charset="0"/>
                        <a:buChar char="•"/>
                      </a:pPr>
                      <a:r>
                        <a:rPr lang="en-GB" sz="1200" b="0" dirty="0">
                          <a:solidFill>
                            <a:srgbClr val="002060"/>
                          </a:solidFill>
                          <a:latin typeface="Arial" panose="020B0604020202020204" pitchFamily="34" charset="0"/>
                          <a:ea typeface="Times New Roman" panose="02020603050405020304" pitchFamily="18" charset="0"/>
                          <a:cs typeface="Arial" panose="020B0604020202020204" pitchFamily="34" charset="0"/>
                        </a:rPr>
                        <a:t>New hardware for the Health Board wide telephony system</a:t>
                      </a:r>
                    </a:p>
                    <a:p>
                      <a:pPr marL="342884" indent="-342884">
                        <a:buFont typeface="Arial" panose="020B0604020202020204" pitchFamily="34" charset="0"/>
                        <a:buChar char="•"/>
                      </a:pPr>
                      <a:r>
                        <a:rPr lang="en-GB" sz="1100" b="0" dirty="0">
                          <a:solidFill>
                            <a:srgbClr val="002060"/>
                          </a:solidFill>
                          <a:latin typeface="Arial" panose="020B0604020202020204" pitchFamily="34" charset="0"/>
                          <a:ea typeface="Aptos" panose="020B0004020202020204" pitchFamily="34" charset="0"/>
                          <a:cs typeface="Arial" panose="020B0604020202020204" pitchFamily="34" charset="0"/>
                        </a:rPr>
                        <a:t>Cardiology system upgrade</a:t>
                      </a:r>
                    </a:p>
                    <a:p>
                      <a:pPr marL="342884" indent="-342884">
                        <a:buFont typeface="Arial" panose="020B0604020202020204" pitchFamily="34" charset="0"/>
                        <a:buChar char="•"/>
                      </a:pPr>
                      <a:r>
                        <a:rPr lang="en-GB" sz="1100" b="0" dirty="0">
                          <a:solidFill>
                            <a:srgbClr val="002060"/>
                          </a:solidFill>
                          <a:latin typeface="Arial" panose="020B0604020202020204" pitchFamily="34" charset="0"/>
                          <a:ea typeface="Aptos" panose="020B0004020202020204" pitchFamily="34" charset="0"/>
                          <a:cs typeface="Arial" panose="020B0604020202020204" pitchFamily="34" charset="0"/>
                        </a:rPr>
                        <a:t>Equipment for the new dialysis unit opening in Neath Port Talbot this month</a:t>
                      </a:r>
                      <a:endParaRPr lang="en-GB" sz="1200" b="0" dirty="0">
                        <a:solidFill>
                          <a:srgbClr val="1F355E"/>
                        </a:solidFill>
                        <a:latin typeface="Arial"/>
                        <a:cs typeface="Arial"/>
                      </a:endParaRPr>
                    </a:p>
                    <a:p>
                      <a:pPr marL="285750" indent="-285750">
                        <a:buFont typeface="Arial" panose="020B0604020202020204" pitchFamily="34" charset="0"/>
                        <a:buChar char="•"/>
                        <a:defRPr/>
                      </a:pPr>
                      <a:endParaRPr lang="en-GB" sz="1200" dirty="0">
                        <a:solidFill>
                          <a:srgbClr val="1F355E"/>
                        </a:solidFill>
                        <a:latin typeface="Arial"/>
                        <a:cs typeface="Arial"/>
                      </a:endParaRPr>
                    </a:p>
                  </a:txBody>
                  <a:tcPr>
                    <a:lnL w="12700" cmpd="sng">
                      <a:solidFill>
                        <a:srgbClr val="156082"/>
                      </a:solidFill>
                    </a:lnL>
                    <a:lnR w="12700" cmpd="sng">
                      <a:solidFill>
                        <a:srgbClr val="156082"/>
                      </a:solidFill>
                    </a:lnR>
                    <a:lnT w="12700" cmpd="sng">
                      <a:solidFill>
                        <a:srgbClr val="156082"/>
                      </a:solidFill>
                    </a:lnT>
                    <a:lnB w="12700" cmpd="sng">
                      <a:solidFill>
                        <a:srgbClr val="156082"/>
                      </a:solidFill>
                    </a:lnB>
                    <a:lnTlToBr w="12700" cmpd="sng">
                      <a:noFill/>
                      <a:prstDash val="solid"/>
                    </a:lnTlToBr>
                    <a:lnBlToTr w="12700" cmpd="sng">
                      <a:noFill/>
                      <a:prstDash val="solid"/>
                    </a:lnBlToTr>
                    <a:solidFill>
                      <a:srgbClr val="196B24">
                        <a:lumMod val="20000"/>
                        <a:lumOff val="80000"/>
                      </a:srgbClr>
                    </a:solidFill>
                  </a:tcPr>
                </a:tc>
                <a:extLst>
                  <a:ext uri="{0D108BD9-81ED-4DB2-BD59-A6C34878D82A}">
                    <a16:rowId xmlns:a16="http://schemas.microsoft.com/office/drawing/2014/main" val="1380821120"/>
                  </a:ext>
                </a:extLst>
              </a:tr>
            </a:tbl>
          </a:graphicData>
        </a:graphic>
      </p:graphicFrame>
      <p:graphicFrame>
        <p:nvGraphicFramePr>
          <p:cNvPr id="6" name="Table 5">
            <a:extLst>
              <a:ext uri="{FF2B5EF4-FFF2-40B4-BE49-F238E27FC236}">
                <a16:creationId xmlns:a16="http://schemas.microsoft.com/office/drawing/2014/main" id="{E8A15EC5-9DCC-9CD7-5950-2E4972EB43E3}"/>
              </a:ext>
            </a:extLst>
          </p:cNvPr>
          <p:cNvGraphicFramePr>
            <a:graphicFrameLocks noGrp="1"/>
          </p:cNvGraphicFramePr>
          <p:nvPr>
            <p:extLst>
              <p:ext uri="{D42A27DB-BD31-4B8C-83A1-F6EECF244321}">
                <p14:modId xmlns:p14="http://schemas.microsoft.com/office/powerpoint/2010/main" val="594630760"/>
              </p:ext>
            </p:extLst>
          </p:nvPr>
        </p:nvGraphicFramePr>
        <p:xfrm>
          <a:off x="6825343" y="876300"/>
          <a:ext cx="4985655" cy="5059680"/>
        </p:xfrm>
        <a:graphic>
          <a:graphicData uri="http://schemas.openxmlformats.org/drawingml/2006/table">
            <a:tbl>
              <a:tblPr firstRow="1" bandRow="1"/>
              <a:tblGrid>
                <a:gridCol w="4985655">
                  <a:extLst>
                    <a:ext uri="{9D8B030D-6E8A-4147-A177-3AD203B41FA5}">
                      <a16:colId xmlns:a16="http://schemas.microsoft.com/office/drawing/2014/main" val="595004350"/>
                    </a:ext>
                  </a:extLst>
                </a:gridCol>
              </a:tblGrid>
              <a:tr h="4856225">
                <a:tc>
                  <a:txBody>
                    <a:bodyPr/>
                    <a:lstStyle>
                      <a:lvl1pPr marL="0" algn="l" defTabSz="554492" rtl="0" eaLnBrk="1" latinLnBrk="0" hangingPunct="1">
                        <a:defRPr sz="1092" b="1" kern="1200">
                          <a:solidFill>
                            <a:schemeClr val="dk1"/>
                          </a:solidFill>
                          <a:latin typeface="Aptos" panose="02110004020202020204"/>
                        </a:defRPr>
                      </a:lvl1pPr>
                      <a:lvl2pPr marL="277246" algn="l" defTabSz="554492" rtl="0" eaLnBrk="1" latinLnBrk="0" hangingPunct="1">
                        <a:defRPr sz="1092" b="1" kern="1200">
                          <a:solidFill>
                            <a:schemeClr val="dk1"/>
                          </a:solidFill>
                          <a:latin typeface="Aptos" panose="02110004020202020204"/>
                        </a:defRPr>
                      </a:lvl2pPr>
                      <a:lvl3pPr marL="554492" algn="l" defTabSz="554492" rtl="0" eaLnBrk="1" latinLnBrk="0" hangingPunct="1">
                        <a:defRPr sz="1092" b="1" kern="1200">
                          <a:solidFill>
                            <a:schemeClr val="dk1"/>
                          </a:solidFill>
                          <a:latin typeface="Aptos" panose="02110004020202020204"/>
                        </a:defRPr>
                      </a:lvl3pPr>
                      <a:lvl4pPr marL="831738" algn="l" defTabSz="554492" rtl="0" eaLnBrk="1" latinLnBrk="0" hangingPunct="1">
                        <a:defRPr sz="1092" b="1" kern="1200">
                          <a:solidFill>
                            <a:schemeClr val="dk1"/>
                          </a:solidFill>
                          <a:latin typeface="Aptos" panose="02110004020202020204"/>
                        </a:defRPr>
                      </a:lvl4pPr>
                      <a:lvl5pPr marL="1108984" algn="l" defTabSz="554492" rtl="0" eaLnBrk="1" latinLnBrk="0" hangingPunct="1">
                        <a:defRPr sz="1092" b="1" kern="1200">
                          <a:solidFill>
                            <a:schemeClr val="dk1"/>
                          </a:solidFill>
                          <a:latin typeface="Aptos" panose="02110004020202020204"/>
                        </a:defRPr>
                      </a:lvl5pPr>
                      <a:lvl6pPr marL="1386230" algn="l" defTabSz="554492" rtl="0" eaLnBrk="1" latinLnBrk="0" hangingPunct="1">
                        <a:defRPr sz="1092" b="1" kern="1200">
                          <a:solidFill>
                            <a:schemeClr val="dk1"/>
                          </a:solidFill>
                          <a:latin typeface="Aptos" panose="02110004020202020204"/>
                        </a:defRPr>
                      </a:lvl6pPr>
                      <a:lvl7pPr marL="1663476" algn="l" defTabSz="554492" rtl="0" eaLnBrk="1" latinLnBrk="0" hangingPunct="1">
                        <a:defRPr sz="1092" b="1" kern="1200">
                          <a:solidFill>
                            <a:schemeClr val="dk1"/>
                          </a:solidFill>
                          <a:latin typeface="Aptos" panose="02110004020202020204"/>
                        </a:defRPr>
                      </a:lvl7pPr>
                      <a:lvl8pPr marL="1940723" algn="l" defTabSz="554492" rtl="0" eaLnBrk="1" latinLnBrk="0" hangingPunct="1">
                        <a:defRPr sz="1092" b="1" kern="1200">
                          <a:solidFill>
                            <a:schemeClr val="dk1"/>
                          </a:solidFill>
                          <a:latin typeface="Aptos" panose="02110004020202020204"/>
                        </a:defRPr>
                      </a:lvl8pPr>
                      <a:lvl9pPr marL="2217969" algn="l" defTabSz="554492" rtl="0" eaLnBrk="1" latinLnBrk="0" hangingPunct="1">
                        <a:defRPr sz="1092" b="1" kern="1200">
                          <a:solidFill>
                            <a:schemeClr val="dk1"/>
                          </a:solidFill>
                          <a:latin typeface="Aptos" panose="02110004020202020204"/>
                        </a:defRPr>
                      </a:lvl9pPr>
                    </a:lstStyle>
                    <a:p>
                      <a:r>
                        <a:rPr lang="en-GB" sz="1200" b="1" dirty="0">
                          <a:solidFill>
                            <a:srgbClr val="1F355E"/>
                          </a:solidFill>
                          <a:latin typeface="Arial"/>
                          <a:cs typeface="Arial"/>
                        </a:rPr>
                        <a:t>Digital Maternity System – </a:t>
                      </a:r>
                      <a:r>
                        <a:rPr lang="en-GB" sz="1200" b="1" dirty="0" err="1">
                          <a:solidFill>
                            <a:srgbClr val="1F355E"/>
                          </a:solidFill>
                          <a:latin typeface="Arial"/>
                          <a:cs typeface="Arial"/>
                        </a:rPr>
                        <a:t>Badgernet</a:t>
                      </a:r>
                      <a:r>
                        <a:rPr lang="en-GB" sz="1200" b="1" dirty="0">
                          <a:solidFill>
                            <a:srgbClr val="1F355E"/>
                          </a:solidFill>
                          <a:latin typeface="Arial"/>
                          <a:cs typeface="Arial"/>
                        </a:rPr>
                        <a:t> </a:t>
                      </a:r>
                      <a:endParaRPr lang="en-GB" sz="1200" dirty="0"/>
                    </a:p>
                    <a:p>
                      <a:pPr marL="285750" indent="-285750">
                        <a:buFont typeface="Arial" panose="020B0604020202020204" pitchFamily="34" charset="0"/>
                        <a:buChar char="•"/>
                      </a:pPr>
                      <a:r>
                        <a:rPr lang="en-GB" sz="1200" b="0" dirty="0">
                          <a:solidFill>
                            <a:srgbClr val="1F355E"/>
                          </a:solidFill>
                          <a:latin typeface="Arial"/>
                          <a:cs typeface="Arial"/>
                        </a:rPr>
                        <a:t>Key enabler for the Health Board maternity transformation programme</a:t>
                      </a:r>
                    </a:p>
                    <a:p>
                      <a:pPr marL="285750" indent="-285750">
                        <a:buFont typeface="Arial" panose="020B0604020202020204" pitchFamily="34" charset="0"/>
                        <a:buChar char="•"/>
                      </a:pPr>
                      <a:r>
                        <a:rPr lang="en-GB" sz="1200" b="0" dirty="0">
                          <a:solidFill>
                            <a:srgbClr val="1F355E"/>
                          </a:solidFill>
                          <a:latin typeface="Arial"/>
                          <a:cs typeface="Arial"/>
                        </a:rPr>
                        <a:t>A revised incremental approach to delivery is underway, with rollout across two phases</a:t>
                      </a:r>
                    </a:p>
                    <a:p>
                      <a:pPr marL="285750" indent="-285750">
                        <a:buFont typeface="Arial" panose="020B0604020202020204" pitchFamily="34" charset="0"/>
                        <a:buChar char="•"/>
                      </a:pPr>
                      <a:r>
                        <a:rPr lang="en-GB" sz="1200" b="0" dirty="0">
                          <a:solidFill>
                            <a:srgbClr val="1F355E"/>
                          </a:solidFill>
                          <a:latin typeface="Arial"/>
                          <a:cs typeface="Arial"/>
                        </a:rPr>
                        <a:t>Successful Phase 1 Go-Live on 31 March 2026 (for all new antenatal bookings) </a:t>
                      </a:r>
                    </a:p>
                    <a:p>
                      <a:pPr marL="285750" indent="-285750">
                        <a:buFont typeface="Arial" panose="020B0604020202020204" pitchFamily="34" charset="0"/>
                        <a:buChar char="•"/>
                      </a:pPr>
                      <a:r>
                        <a:rPr lang="en-GB" sz="1200" b="0" dirty="0">
                          <a:solidFill>
                            <a:srgbClr val="1F355E"/>
                          </a:solidFill>
                          <a:latin typeface="Arial"/>
                          <a:cs typeface="Arial"/>
                        </a:rPr>
                        <a:t>Phase 2 (implementation across all maternity services) is on schedule and due to commence 18 May 2026</a:t>
                      </a:r>
                    </a:p>
                    <a:p>
                      <a:endParaRPr lang="en-GB" sz="1200" dirty="0">
                        <a:solidFill>
                          <a:srgbClr val="1F355E"/>
                        </a:solidFill>
                        <a:latin typeface="Arial"/>
                        <a:cs typeface="Arial"/>
                      </a:endParaRPr>
                    </a:p>
                    <a:p>
                      <a:r>
                        <a:rPr lang="en-GB" sz="1400" b="1" dirty="0">
                          <a:solidFill>
                            <a:srgbClr val="1F355E"/>
                          </a:solidFill>
                          <a:latin typeface="Arial"/>
                          <a:cs typeface="Arial"/>
                        </a:rPr>
                        <a:t>Radiology Information System Procurement (RISP)</a:t>
                      </a:r>
                      <a:endParaRPr lang="en-GB" sz="1200" dirty="0">
                        <a:solidFill>
                          <a:srgbClr val="1F355E"/>
                        </a:solidFill>
                        <a:latin typeface="Arial"/>
                        <a:cs typeface="Arial"/>
                      </a:endParaRPr>
                    </a:p>
                    <a:p>
                      <a:pPr marL="285750" indent="-285750">
                        <a:buFont typeface="Arial" panose="020B0604020202020204" pitchFamily="34" charset="0"/>
                        <a:buChar char="•"/>
                      </a:pPr>
                      <a:r>
                        <a:rPr lang="en-GB" sz="1200" b="0" dirty="0">
                          <a:solidFill>
                            <a:srgbClr val="1F355E"/>
                          </a:solidFill>
                          <a:latin typeface="Arial"/>
                          <a:cs typeface="Arial"/>
                        </a:rPr>
                        <a:t>The new Radiology systems (RIS and PACS) successfully went live on 30</a:t>
                      </a:r>
                      <a:r>
                        <a:rPr lang="en-GB" sz="1200" b="0" baseline="30000" dirty="0">
                          <a:solidFill>
                            <a:srgbClr val="1F355E"/>
                          </a:solidFill>
                          <a:latin typeface="Arial"/>
                          <a:cs typeface="Arial"/>
                        </a:rPr>
                        <a:t>th</a:t>
                      </a:r>
                      <a:r>
                        <a:rPr lang="en-GB" sz="1200" b="0" dirty="0">
                          <a:solidFill>
                            <a:srgbClr val="1F355E"/>
                          </a:solidFill>
                          <a:latin typeface="Arial"/>
                          <a:cs typeface="Arial"/>
                        </a:rPr>
                        <a:t> March  across Morriston, Singleton and Neath Port Talbot.  </a:t>
                      </a:r>
                    </a:p>
                    <a:p>
                      <a:pPr marL="285750" indent="-285750">
                        <a:buFont typeface="Arial" panose="020B0604020202020204" pitchFamily="34" charset="0"/>
                        <a:buChar char="•"/>
                      </a:pPr>
                      <a:r>
                        <a:rPr lang="en-GB" sz="1200" b="0" dirty="0">
                          <a:solidFill>
                            <a:srgbClr val="1F355E"/>
                          </a:solidFill>
                          <a:latin typeface="Arial"/>
                          <a:cs typeface="Arial"/>
                        </a:rPr>
                        <a:t>Provides a foundation to implement new ways of working including capabilities      </a:t>
                      </a:r>
                    </a:p>
                    <a:p>
                      <a:r>
                        <a:rPr lang="en-GB" sz="1200" b="0" dirty="0">
                          <a:solidFill>
                            <a:srgbClr val="1F355E"/>
                          </a:solidFill>
                          <a:latin typeface="Arial"/>
                          <a:cs typeface="Arial"/>
                        </a:rPr>
                        <a:t>     such as electronic vetting and electronic requesting of images</a:t>
                      </a:r>
                      <a:r>
                        <a:rPr lang="en-GB" sz="1200" dirty="0">
                          <a:solidFill>
                            <a:srgbClr val="1F355E"/>
                          </a:solidFill>
                          <a:latin typeface="Arial"/>
                          <a:cs typeface="Arial"/>
                        </a:rPr>
                        <a:t>.</a:t>
                      </a:r>
                    </a:p>
                    <a:p>
                      <a:endParaRPr lang="en-GB" sz="1200" dirty="0">
                        <a:solidFill>
                          <a:srgbClr val="1F355E"/>
                        </a:solidFill>
                        <a:latin typeface="Arial"/>
                        <a:cs typeface="Arial"/>
                      </a:endParaRPr>
                    </a:p>
                    <a:p>
                      <a:r>
                        <a:rPr lang="en-GB" sz="1200" b="1" dirty="0">
                          <a:solidFill>
                            <a:srgbClr val="1F355E"/>
                          </a:solidFill>
                          <a:latin typeface="Arial"/>
                          <a:cs typeface="Arial"/>
                        </a:rPr>
                        <a:t>Digital Eyecare</a:t>
                      </a:r>
                    </a:p>
                    <a:p>
                      <a:pPr marL="285750" indent="-285750">
                        <a:buFont typeface="Arial" panose="020B0604020202020204" pitchFamily="34" charset="0"/>
                        <a:buChar char="•"/>
                      </a:pPr>
                      <a:r>
                        <a:rPr lang="en-GB" sz="1200" b="0" dirty="0">
                          <a:solidFill>
                            <a:srgbClr val="1F355E"/>
                          </a:solidFill>
                          <a:latin typeface="Arial"/>
                          <a:cs typeface="Arial"/>
                        </a:rPr>
                        <a:t>Open Eyes Electronic Patient Record (EPR) successfully implemented across all Ophthalmology sub-specialities on </a:t>
                      </a:r>
                    </a:p>
                    <a:p>
                      <a:pPr marL="285750" indent="-285750">
                        <a:buFont typeface="Arial" panose="020B0604020202020204" pitchFamily="34" charset="0"/>
                        <a:buChar char="•"/>
                      </a:pPr>
                      <a:r>
                        <a:rPr lang="en-GB" sz="1200" b="0" dirty="0">
                          <a:solidFill>
                            <a:srgbClr val="1F355E"/>
                          </a:solidFill>
                          <a:latin typeface="Arial"/>
                          <a:cs typeface="Arial"/>
                        </a:rPr>
                        <a:t>08 September 2025.</a:t>
                      </a:r>
                    </a:p>
                    <a:p>
                      <a:pPr marL="285750" indent="-285750">
                        <a:buFont typeface="Arial" panose="020B0604020202020204" pitchFamily="34" charset="0"/>
                        <a:buChar char="•"/>
                      </a:pPr>
                      <a:r>
                        <a:rPr lang="en-GB" sz="1200" b="0" dirty="0" err="1">
                          <a:solidFill>
                            <a:srgbClr val="1F355E"/>
                          </a:solidFill>
                          <a:latin typeface="Arial"/>
                          <a:cs typeface="Arial"/>
                        </a:rPr>
                        <a:t>OPERAi</a:t>
                      </a:r>
                      <a:r>
                        <a:rPr lang="en-GB" sz="1200" b="0" dirty="0">
                          <a:solidFill>
                            <a:srgbClr val="1F355E"/>
                          </a:solidFill>
                          <a:latin typeface="Arial"/>
                          <a:cs typeface="Arial"/>
                        </a:rPr>
                        <a:t> Electronic Referral Solution (ERS) testing commenced in Q4 in readiness for implementation across primary and secondary care during May 2026</a:t>
                      </a:r>
                    </a:p>
                    <a:p>
                      <a:pPr marL="285750" indent="-285750">
                        <a:buFont typeface="Arial" panose="020B0604020202020204" pitchFamily="34" charset="0"/>
                        <a:buChar char="•"/>
                      </a:pPr>
                      <a:r>
                        <a:rPr lang="en-GB" sz="1200" b="0" dirty="0">
                          <a:solidFill>
                            <a:srgbClr val="1F355E"/>
                          </a:solidFill>
                          <a:latin typeface="Arial"/>
                          <a:cs typeface="Arial"/>
                        </a:rPr>
                        <a:t>Enabler to regional working with Hywel Dda.</a:t>
                      </a:r>
                    </a:p>
                    <a:p>
                      <a:pPr marL="285750" indent="-285750">
                        <a:buFont typeface="Arial" panose="020B0604020202020204" pitchFamily="34" charset="0"/>
                        <a:buChar char="•"/>
                      </a:pPr>
                      <a:endParaRPr lang="en-GB" sz="1200" dirty="0">
                        <a:solidFill>
                          <a:srgbClr val="1F355E"/>
                        </a:solidFill>
                        <a:latin typeface="Arial"/>
                        <a:cs typeface="Arial"/>
                      </a:endParaRPr>
                    </a:p>
                  </a:txBody>
                  <a:tcPr>
                    <a:lnL w="12700" cmpd="sng">
                      <a:solidFill>
                        <a:srgbClr val="156082"/>
                      </a:solidFill>
                    </a:lnL>
                    <a:lnR w="12700" cmpd="sng">
                      <a:solidFill>
                        <a:srgbClr val="156082"/>
                      </a:solidFill>
                    </a:lnR>
                    <a:lnT w="12700" cmpd="sng">
                      <a:solidFill>
                        <a:srgbClr val="156082"/>
                      </a:solidFill>
                    </a:lnT>
                    <a:lnB w="12700" cmpd="sng">
                      <a:solidFill>
                        <a:srgbClr val="156082"/>
                      </a:solidFill>
                    </a:lnB>
                    <a:lnTlToBr w="12700" cmpd="sng">
                      <a:noFill/>
                      <a:prstDash val="solid"/>
                    </a:lnTlToBr>
                    <a:lnBlToTr w="12700" cmpd="sng">
                      <a:noFill/>
                      <a:prstDash val="solid"/>
                    </a:lnBlToTr>
                    <a:solidFill>
                      <a:srgbClr val="196B24">
                        <a:lumMod val="20000"/>
                        <a:lumOff val="80000"/>
                      </a:srgbClr>
                    </a:solidFill>
                  </a:tcPr>
                </a:tc>
                <a:extLst>
                  <a:ext uri="{0D108BD9-81ED-4DB2-BD59-A6C34878D82A}">
                    <a16:rowId xmlns:a16="http://schemas.microsoft.com/office/drawing/2014/main" val="1380821120"/>
                  </a:ext>
                </a:extLst>
              </a:tr>
            </a:tbl>
          </a:graphicData>
        </a:graphic>
      </p:graphicFrame>
      <p:sp>
        <p:nvSpPr>
          <p:cNvPr id="3" name="Title 1">
            <a:extLst>
              <a:ext uri="{FF2B5EF4-FFF2-40B4-BE49-F238E27FC236}">
                <a16:creationId xmlns:a16="http://schemas.microsoft.com/office/drawing/2014/main" id="{6A248C97-E161-9150-05B4-1897914729DA}"/>
              </a:ext>
            </a:extLst>
          </p:cNvPr>
          <p:cNvSpPr txBox="1">
            <a:spLocks/>
          </p:cNvSpPr>
          <p:nvPr/>
        </p:nvSpPr>
        <p:spPr>
          <a:xfrm>
            <a:off x="338732" y="620305"/>
            <a:ext cx="9102847" cy="4656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t>2025/26 Look Back</a:t>
            </a:r>
          </a:p>
        </p:txBody>
      </p:sp>
    </p:spTree>
    <p:extLst>
      <p:ext uri="{BB962C8B-B14F-4D97-AF65-F5344CB8AC3E}">
        <p14:creationId xmlns:p14="http://schemas.microsoft.com/office/powerpoint/2010/main" val="2315962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74BEE-A945-BE7E-D0C6-E1AAFDA0FC11}"/>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A5A34FE-A296-ABFC-9786-46FA7BE61BEF}"/>
              </a:ext>
            </a:extLst>
          </p:cNvPr>
          <p:cNvSpPr txBox="1"/>
          <p:nvPr/>
        </p:nvSpPr>
        <p:spPr>
          <a:xfrm>
            <a:off x="76200" y="128356"/>
            <a:ext cx="12039600" cy="465640"/>
          </a:xfrm>
          <a:prstGeom prst="rect">
            <a:avLst/>
          </a:prstGeom>
          <a:solidFill>
            <a:srgbClr val="44546A"/>
          </a:solidFill>
        </p:spPr>
        <p:txBody>
          <a:bodyPr wrap="square" rtlCol="0">
            <a:spAutoFit/>
          </a:bodyPr>
          <a:lstStyle/>
          <a:p>
            <a:pPr marL="0" marR="0" lvl="0" indent="0" defTabSz="914413" eaLnBrk="1" fontAlgn="auto" latinLnBrk="0" hangingPunct="1">
              <a:lnSpc>
                <a:spcPct val="100000"/>
              </a:lnSpc>
              <a:spcBef>
                <a:spcPts val="0"/>
              </a:spcBef>
              <a:spcAft>
                <a:spcPts val="1200"/>
              </a:spcAft>
              <a:buClrTx/>
              <a:buSzTx/>
              <a:buFontTx/>
              <a:buNone/>
              <a:tabLst/>
              <a:defRPr/>
            </a:pPr>
            <a:r>
              <a:rPr kumimoji="0" lang="en-GB" sz="2426" b="1" i="0" u="none" strike="noStrike" kern="0" cap="none" spc="0" normalizeH="0" baseline="0" noProof="0" dirty="0">
                <a:ln>
                  <a:noFill/>
                </a:ln>
                <a:solidFill>
                  <a:prstClr val="white"/>
                </a:solidFill>
                <a:effectLst/>
                <a:uLnTx/>
                <a:uFillTx/>
                <a:ea typeface="Verdana" panose="020B0604030504040204" pitchFamily="34" charset="0"/>
              </a:rPr>
              <a:t>Digital– </a:t>
            </a:r>
            <a:r>
              <a:rPr lang="en-GB" sz="2426" b="1" kern="0" dirty="0">
                <a:solidFill>
                  <a:prstClr val="white"/>
                </a:solidFill>
                <a:ea typeface="Verdana" panose="020B0604030504040204" pitchFamily="34" charset="0"/>
              </a:rPr>
              <a:t>Matt John</a:t>
            </a:r>
            <a:endParaRPr kumimoji="0" lang="en-GB" sz="2426" b="1" i="0" u="none" strike="noStrike" kern="0" cap="none" spc="0" normalizeH="0" baseline="0" noProof="0" dirty="0">
              <a:ln>
                <a:noFill/>
              </a:ln>
              <a:solidFill>
                <a:prstClr val="white"/>
              </a:solidFill>
              <a:effectLst/>
              <a:uLnTx/>
              <a:uFillTx/>
            </a:endParaRPr>
          </a:p>
        </p:txBody>
      </p:sp>
      <p:graphicFrame>
        <p:nvGraphicFramePr>
          <p:cNvPr id="4" name="Table 3">
            <a:extLst>
              <a:ext uri="{FF2B5EF4-FFF2-40B4-BE49-F238E27FC236}">
                <a16:creationId xmlns:a16="http://schemas.microsoft.com/office/drawing/2014/main" id="{0C6CD1C5-4554-6D59-C8DA-1CD9F04876F9}"/>
              </a:ext>
            </a:extLst>
          </p:cNvPr>
          <p:cNvGraphicFramePr>
            <a:graphicFrameLocks noGrp="1"/>
          </p:cNvGraphicFramePr>
          <p:nvPr>
            <p:extLst>
              <p:ext uri="{D42A27DB-BD31-4B8C-83A1-F6EECF244321}">
                <p14:modId xmlns:p14="http://schemas.microsoft.com/office/powerpoint/2010/main" val="868288849"/>
              </p:ext>
            </p:extLst>
          </p:nvPr>
        </p:nvGraphicFramePr>
        <p:xfrm>
          <a:off x="283030" y="691243"/>
          <a:ext cx="4680856" cy="5974080"/>
        </p:xfrm>
        <a:graphic>
          <a:graphicData uri="http://schemas.openxmlformats.org/drawingml/2006/table">
            <a:tbl>
              <a:tblPr firstRow="1" bandRow="1"/>
              <a:tblGrid>
                <a:gridCol w="4680856">
                  <a:extLst>
                    <a:ext uri="{9D8B030D-6E8A-4147-A177-3AD203B41FA5}">
                      <a16:colId xmlns:a16="http://schemas.microsoft.com/office/drawing/2014/main" val="595004350"/>
                    </a:ext>
                  </a:extLst>
                </a:gridCol>
              </a:tblGrid>
              <a:tr h="5212080">
                <a:tc>
                  <a:txBody>
                    <a:bodyPr/>
                    <a:lstStyle>
                      <a:lvl1pPr marL="0" algn="l" defTabSz="554492" rtl="0" eaLnBrk="1" latinLnBrk="0" hangingPunct="1">
                        <a:defRPr sz="1092" b="1" kern="1200">
                          <a:solidFill>
                            <a:schemeClr val="dk1"/>
                          </a:solidFill>
                          <a:latin typeface="Aptos" panose="02110004020202020204"/>
                        </a:defRPr>
                      </a:lvl1pPr>
                      <a:lvl2pPr marL="277246" algn="l" defTabSz="554492" rtl="0" eaLnBrk="1" latinLnBrk="0" hangingPunct="1">
                        <a:defRPr sz="1092" b="1" kern="1200">
                          <a:solidFill>
                            <a:schemeClr val="dk1"/>
                          </a:solidFill>
                          <a:latin typeface="Aptos" panose="02110004020202020204"/>
                        </a:defRPr>
                      </a:lvl2pPr>
                      <a:lvl3pPr marL="554492" algn="l" defTabSz="554492" rtl="0" eaLnBrk="1" latinLnBrk="0" hangingPunct="1">
                        <a:defRPr sz="1092" b="1" kern="1200">
                          <a:solidFill>
                            <a:schemeClr val="dk1"/>
                          </a:solidFill>
                          <a:latin typeface="Aptos" panose="02110004020202020204"/>
                        </a:defRPr>
                      </a:lvl3pPr>
                      <a:lvl4pPr marL="831738" algn="l" defTabSz="554492" rtl="0" eaLnBrk="1" latinLnBrk="0" hangingPunct="1">
                        <a:defRPr sz="1092" b="1" kern="1200">
                          <a:solidFill>
                            <a:schemeClr val="dk1"/>
                          </a:solidFill>
                          <a:latin typeface="Aptos" panose="02110004020202020204"/>
                        </a:defRPr>
                      </a:lvl4pPr>
                      <a:lvl5pPr marL="1108984" algn="l" defTabSz="554492" rtl="0" eaLnBrk="1" latinLnBrk="0" hangingPunct="1">
                        <a:defRPr sz="1092" b="1" kern="1200">
                          <a:solidFill>
                            <a:schemeClr val="dk1"/>
                          </a:solidFill>
                          <a:latin typeface="Aptos" panose="02110004020202020204"/>
                        </a:defRPr>
                      </a:lvl5pPr>
                      <a:lvl6pPr marL="1386230" algn="l" defTabSz="554492" rtl="0" eaLnBrk="1" latinLnBrk="0" hangingPunct="1">
                        <a:defRPr sz="1092" b="1" kern="1200">
                          <a:solidFill>
                            <a:schemeClr val="dk1"/>
                          </a:solidFill>
                          <a:latin typeface="Aptos" panose="02110004020202020204"/>
                        </a:defRPr>
                      </a:lvl6pPr>
                      <a:lvl7pPr marL="1663476" algn="l" defTabSz="554492" rtl="0" eaLnBrk="1" latinLnBrk="0" hangingPunct="1">
                        <a:defRPr sz="1092" b="1" kern="1200">
                          <a:solidFill>
                            <a:schemeClr val="dk1"/>
                          </a:solidFill>
                          <a:latin typeface="Aptos" panose="02110004020202020204"/>
                        </a:defRPr>
                      </a:lvl7pPr>
                      <a:lvl8pPr marL="1940723" algn="l" defTabSz="554492" rtl="0" eaLnBrk="1" latinLnBrk="0" hangingPunct="1">
                        <a:defRPr sz="1092" b="1" kern="1200">
                          <a:solidFill>
                            <a:schemeClr val="dk1"/>
                          </a:solidFill>
                          <a:latin typeface="Aptos" panose="02110004020202020204"/>
                        </a:defRPr>
                      </a:lvl8pPr>
                      <a:lvl9pPr marL="2217969" algn="l" defTabSz="554492" rtl="0" eaLnBrk="1" latinLnBrk="0" hangingPunct="1">
                        <a:defRPr sz="1092" b="1" kern="1200">
                          <a:solidFill>
                            <a:schemeClr val="dk1"/>
                          </a:solidFill>
                          <a:latin typeface="Aptos" panose="02110004020202020204"/>
                        </a:defRPr>
                      </a:lvl9pPr>
                    </a:lstStyle>
                    <a:p>
                      <a:pPr defTabSz="554492">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Achievements</a:t>
                      </a:r>
                    </a:p>
                    <a:p>
                      <a:pPr defTabSz="554492">
                        <a:defRPr/>
                      </a:pPr>
                      <a:r>
                        <a:rPr lang="en-GB" sz="1200" b="1" dirty="0">
                          <a:solidFill>
                            <a:srgbClr val="1F355E"/>
                          </a:solidFill>
                          <a:latin typeface="Arial"/>
                          <a:cs typeface="Arial"/>
                        </a:rPr>
                        <a:t>Network Transformation </a:t>
                      </a:r>
                      <a:br>
                        <a:rPr lang="en-GB" sz="1200" b="1" dirty="0">
                          <a:solidFill>
                            <a:prstClr val="white"/>
                          </a:solidFill>
                          <a:latin typeface="Arial"/>
                          <a:cs typeface="Arial"/>
                        </a:rPr>
                      </a:br>
                      <a:r>
                        <a:rPr lang="en-GB" sz="1200" b="0" dirty="0">
                          <a:solidFill>
                            <a:srgbClr val="1F355E"/>
                          </a:solidFill>
                          <a:latin typeface="Arial"/>
                          <a:cs typeface="Arial"/>
                        </a:rPr>
                        <a:t>In February NPT Hospital became the first site in SBU to implement the new secure network, part of a wider three‑year £8.68m digital infrastructure modernisation programme. The digital network doesn’t just connect computers — it connects telephones, X‑ray machines, security cameras, medical devices, and many other systems that rely on fast, reliable, and secure connectivity to function safely. The new network gives the health board a more secure, and more resilient network that improves system performance for clinicians, protects against cyber threats, and ensures that critical equipment and services can operate without interruption.</a:t>
                      </a:r>
                    </a:p>
                    <a:p>
                      <a:pPr defTabSz="554492">
                        <a:defRPr/>
                      </a:pPr>
                      <a:r>
                        <a:rPr lang="en-GB" sz="1200" dirty="0">
                          <a:solidFill>
                            <a:srgbClr val="1F355E"/>
                          </a:solidFill>
                          <a:latin typeface="Arial"/>
                          <a:cs typeface="Arial"/>
                        </a:rPr>
                        <a:t> </a:t>
                      </a:r>
                      <a:r>
                        <a:rPr lang="en-GB" sz="1200" b="1" dirty="0">
                          <a:solidFill>
                            <a:srgbClr val="1F355E"/>
                          </a:solidFill>
                          <a:latin typeface="Arial"/>
                          <a:cs typeface="Arial"/>
                        </a:rPr>
                        <a:t> </a:t>
                      </a:r>
                    </a:p>
                    <a:p>
                      <a:pPr defTabSz="554492">
                        <a:defRPr/>
                      </a:pPr>
                      <a:r>
                        <a:rPr lang="en-GB" sz="1200" b="1" dirty="0">
                          <a:solidFill>
                            <a:srgbClr val="1F355E"/>
                          </a:solidFill>
                          <a:latin typeface="Arial"/>
                          <a:cs typeface="Arial"/>
                        </a:rPr>
                        <a:t>Telephone System Upgrade</a:t>
                      </a:r>
                    </a:p>
                    <a:p>
                      <a:pPr defTabSz="554492">
                        <a:defRPr/>
                      </a:pPr>
                      <a:r>
                        <a:rPr lang="en-GB" sz="1200" b="0" dirty="0">
                          <a:solidFill>
                            <a:srgbClr val="1F355E"/>
                          </a:solidFill>
                          <a:latin typeface="Arial"/>
                          <a:cs typeface="Arial"/>
                        </a:rPr>
                        <a:t>The Health Board telephony system was upgraded in February. The telephone system consists of approximately 10,000 phones/extensions and is critical for the safe delivery of services. The new telephony system software will provide a supported platform and has the functionality to link with cloud-based services to improve remote working and increase resilience in the future and rollout would need to be determined by a costs/benefit exercise. More importantly the new telephone system will provide enhance cyber security protection.</a:t>
                      </a:r>
                    </a:p>
                    <a:p>
                      <a:pPr defTabSz="554492">
                        <a:defRPr/>
                      </a:pPr>
                      <a:endParaRPr lang="en-GB" sz="1200" b="1" dirty="0">
                        <a:solidFill>
                          <a:srgbClr val="1F355E"/>
                        </a:solidFill>
                        <a:latin typeface="Arial"/>
                        <a:cs typeface="Arial"/>
                      </a:endParaRPr>
                    </a:p>
                    <a:p>
                      <a:pPr algn="just" defTabSz="554492">
                        <a:defRPr/>
                      </a:pPr>
                      <a:r>
                        <a:rPr lang="en-GB" sz="1200" b="1" dirty="0">
                          <a:solidFill>
                            <a:srgbClr val="1F355E"/>
                          </a:solidFill>
                          <a:latin typeface="Arial"/>
                          <a:cs typeface="Arial"/>
                        </a:rPr>
                        <a:t>Clinical Coding App</a:t>
                      </a:r>
                      <a:endParaRPr lang="en-GB" sz="1200" dirty="0">
                        <a:solidFill>
                          <a:srgbClr val="1F355E"/>
                        </a:solidFill>
                        <a:latin typeface="Arial"/>
                        <a:cs typeface="Arial"/>
                      </a:endParaRPr>
                    </a:p>
                    <a:p>
                      <a:pPr algn="just" defTabSz="554492">
                        <a:defRPr/>
                      </a:pPr>
                      <a:r>
                        <a:rPr lang="en-GB" sz="1200" b="0" dirty="0">
                          <a:solidFill>
                            <a:srgbClr val="1F355E"/>
                          </a:solidFill>
                          <a:latin typeface="Arial"/>
                          <a:cs typeface="Arial"/>
                        </a:rPr>
                        <a:t>The Clinical Coding App has been launched for Neurology Episodes. The app collates all electronic data from numerous systems relating to an episode and allows the coder to auto-code the episode via a machine learning model. The codes are then audited before the codes are confirmed. Work has now started on creating a similar model for Rheumatology episodes. </a:t>
                      </a:r>
                      <a:endParaRPr lang="en-GB" sz="1200" b="1" dirty="0">
                        <a:solidFill>
                          <a:srgbClr val="1F355E"/>
                        </a:solidFill>
                        <a:latin typeface="Arial"/>
                        <a:cs typeface="Arial"/>
                      </a:endParaRPr>
                    </a:p>
                  </a:txBody>
                  <a:tcPr>
                    <a:lnL w="12700" cmpd="sng">
                      <a:solidFill>
                        <a:srgbClr val="156082"/>
                      </a:solidFill>
                    </a:lnL>
                    <a:lnR w="12700" cmpd="sng">
                      <a:solidFill>
                        <a:srgbClr val="156082"/>
                      </a:solidFill>
                    </a:lnR>
                    <a:lnT w="12700" cmpd="sng">
                      <a:solidFill>
                        <a:srgbClr val="156082"/>
                      </a:solidFill>
                    </a:lnT>
                    <a:lnB w="12700" cmpd="sng">
                      <a:solidFill>
                        <a:srgbClr val="156082"/>
                      </a:solidFill>
                    </a:lnB>
                    <a:lnTlToBr w="12700" cmpd="sng">
                      <a:noFill/>
                      <a:prstDash val="solid"/>
                    </a:lnTlToBr>
                    <a:lnBlToTr w="12700" cmpd="sng">
                      <a:noFill/>
                      <a:prstDash val="solid"/>
                    </a:lnBlToTr>
                    <a:solidFill>
                      <a:srgbClr val="196B24">
                        <a:lumMod val="20000"/>
                        <a:lumOff val="80000"/>
                      </a:srgbClr>
                    </a:solidFill>
                  </a:tcPr>
                </a:tc>
                <a:extLst>
                  <a:ext uri="{0D108BD9-81ED-4DB2-BD59-A6C34878D82A}">
                    <a16:rowId xmlns:a16="http://schemas.microsoft.com/office/drawing/2014/main" val="1380821120"/>
                  </a:ext>
                </a:extLst>
              </a:tr>
            </a:tbl>
          </a:graphicData>
        </a:graphic>
      </p:graphicFrame>
      <p:graphicFrame>
        <p:nvGraphicFramePr>
          <p:cNvPr id="6" name="Table 5">
            <a:extLst>
              <a:ext uri="{FF2B5EF4-FFF2-40B4-BE49-F238E27FC236}">
                <a16:creationId xmlns:a16="http://schemas.microsoft.com/office/drawing/2014/main" id="{8185EF70-DAB4-FD77-C993-08C710ACC3E4}"/>
              </a:ext>
            </a:extLst>
          </p:cNvPr>
          <p:cNvGraphicFramePr>
            <a:graphicFrameLocks noGrp="1"/>
          </p:cNvGraphicFramePr>
          <p:nvPr>
            <p:extLst>
              <p:ext uri="{D42A27DB-BD31-4B8C-83A1-F6EECF244321}">
                <p14:modId xmlns:p14="http://schemas.microsoft.com/office/powerpoint/2010/main" val="1492438959"/>
              </p:ext>
            </p:extLst>
          </p:nvPr>
        </p:nvGraphicFramePr>
        <p:xfrm>
          <a:off x="5067300" y="706483"/>
          <a:ext cx="6972300" cy="5943600"/>
        </p:xfrm>
        <a:graphic>
          <a:graphicData uri="http://schemas.openxmlformats.org/drawingml/2006/table">
            <a:tbl>
              <a:tblPr firstRow="1" bandRow="1"/>
              <a:tblGrid>
                <a:gridCol w="6972300">
                  <a:extLst>
                    <a:ext uri="{9D8B030D-6E8A-4147-A177-3AD203B41FA5}">
                      <a16:colId xmlns:a16="http://schemas.microsoft.com/office/drawing/2014/main" val="595004350"/>
                    </a:ext>
                  </a:extLst>
                </a:gridCol>
              </a:tblGrid>
              <a:tr h="4856225">
                <a:tc>
                  <a:txBody>
                    <a:bodyPr/>
                    <a:lstStyle>
                      <a:lvl1pPr marL="0" algn="l" defTabSz="554492" rtl="0" eaLnBrk="1" latinLnBrk="0" hangingPunct="1">
                        <a:defRPr sz="1092" b="1" kern="1200">
                          <a:solidFill>
                            <a:schemeClr val="dk1"/>
                          </a:solidFill>
                          <a:latin typeface="Aptos" panose="02110004020202020204"/>
                        </a:defRPr>
                      </a:lvl1pPr>
                      <a:lvl2pPr marL="277246" algn="l" defTabSz="554492" rtl="0" eaLnBrk="1" latinLnBrk="0" hangingPunct="1">
                        <a:defRPr sz="1092" b="1" kern="1200">
                          <a:solidFill>
                            <a:schemeClr val="dk1"/>
                          </a:solidFill>
                          <a:latin typeface="Aptos" panose="02110004020202020204"/>
                        </a:defRPr>
                      </a:lvl2pPr>
                      <a:lvl3pPr marL="554492" algn="l" defTabSz="554492" rtl="0" eaLnBrk="1" latinLnBrk="0" hangingPunct="1">
                        <a:defRPr sz="1092" b="1" kern="1200">
                          <a:solidFill>
                            <a:schemeClr val="dk1"/>
                          </a:solidFill>
                          <a:latin typeface="Aptos" panose="02110004020202020204"/>
                        </a:defRPr>
                      </a:lvl3pPr>
                      <a:lvl4pPr marL="831738" algn="l" defTabSz="554492" rtl="0" eaLnBrk="1" latinLnBrk="0" hangingPunct="1">
                        <a:defRPr sz="1092" b="1" kern="1200">
                          <a:solidFill>
                            <a:schemeClr val="dk1"/>
                          </a:solidFill>
                          <a:latin typeface="Aptos" panose="02110004020202020204"/>
                        </a:defRPr>
                      </a:lvl4pPr>
                      <a:lvl5pPr marL="1108984" algn="l" defTabSz="554492" rtl="0" eaLnBrk="1" latinLnBrk="0" hangingPunct="1">
                        <a:defRPr sz="1092" b="1" kern="1200">
                          <a:solidFill>
                            <a:schemeClr val="dk1"/>
                          </a:solidFill>
                          <a:latin typeface="Aptos" panose="02110004020202020204"/>
                        </a:defRPr>
                      </a:lvl5pPr>
                      <a:lvl6pPr marL="1386230" algn="l" defTabSz="554492" rtl="0" eaLnBrk="1" latinLnBrk="0" hangingPunct="1">
                        <a:defRPr sz="1092" b="1" kern="1200">
                          <a:solidFill>
                            <a:schemeClr val="dk1"/>
                          </a:solidFill>
                          <a:latin typeface="Aptos" panose="02110004020202020204"/>
                        </a:defRPr>
                      </a:lvl6pPr>
                      <a:lvl7pPr marL="1663476" algn="l" defTabSz="554492" rtl="0" eaLnBrk="1" latinLnBrk="0" hangingPunct="1">
                        <a:defRPr sz="1092" b="1" kern="1200">
                          <a:solidFill>
                            <a:schemeClr val="dk1"/>
                          </a:solidFill>
                          <a:latin typeface="Aptos" panose="02110004020202020204"/>
                        </a:defRPr>
                      </a:lvl7pPr>
                      <a:lvl8pPr marL="1940723" algn="l" defTabSz="554492" rtl="0" eaLnBrk="1" latinLnBrk="0" hangingPunct="1">
                        <a:defRPr sz="1092" b="1" kern="1200">
                          <a:solidFill>
                            <a:schemeClr val="dk1"/>
                          </a:solidFill>
                          <a:latin typeface="Aptos" panose="02110004020202020204"/>
                        </a:defRPr>
                      </a:lvl8pPr>
                      <a:lvl9pPr marL="2217969" algn="l" defTabSz="554492" rtl="0" eaLnBrk="1" latinLnBrk="0" hangingPunct="1">
                        <a:defRPr sz="1092" b="1" kern="1200">
                          <a:solidFill>
                            <a:schemeClr val="dk1"/>
                          </a:solidFill>
                          <a:latin typeface="Aptos" panose="02110004020202020204"/>
                        </a:defRPr>
                      </a:lvl9pPr>
                    </a:lstStyle>
                    <a:p>
                      <a:pPr defTabSz="554492">
                        <a:defRPr/>
                      </a:pPr>
                      <a:r>
                        <a:rPr lang="en-GB" sz="1200" b="1" dirty="0">
                          <a:solidFill>
                            <a:srgbClr val="1F355E"/>
                          </a:solidFill>
                          <a:latin typeface="Arial"/>
                          <a:cs typeface="Arial"/>
                        </a:rPr>
                        <a:t>Digital Infrastructure</a:t>
                      </a:r>
                    </a:p>
                    <a:p>
                      <a:pPr defTabSz="554492">
                        <a:defRPr/>
                      </a:pPr>
                      <a:r>
                        <a:rPr lang="en-GB" sz="1200" b="0" dirty="0">
                          <a:solidFill>
                            <a:srgbClr val="1F355E"/>
                          </a:solidFill>
                          <a:latin typeface="Arial"/>
                          <a:cs typeface="Arial"/>
                        </a:rPr>
                        <a:t>The total capital allocation for essential digital infrastructure in 25/26 was £8.68m.This is enabling the modernisation of services provided:</a:t>
                      </a:r>
                      <a:endParaRPr lang="en-GB" sz="1200" dirty="0">
                        <a:solidFill>
                          <a:srgbClr val="1F355E"/>
                        </a:solidFill>
                        <a:latin typeface="Arial"/>
                        <a:cs typeface="Arial"/>
                      </a:endParaRPr>
                    </a:p>
                    <a:p>
                      <a:pPr defTabSz="554492">
                        <a:defRPr/>
                      </a:pPr>
                      <a:r>
                        <a:rPr lang="en-GB" sz="1200" b="0" dirty="0">
                          <a:solidFill>
                            <a:srgbClr val="1F355E"/>
                          </a:solidFill>
                          <a:latin typeface="Arial"/>
                          <a:cs typeface="Arial"/>
                        </a:rPr>
                        <a:t>•Replacement of a significant number of desktop, laptop and </a:t>
                      </a:r>
                      <a:r>
                        <a:rPr lang="en-GB" sz="1200" b="0" dirty="0" err="1">
                          <a:solidFill>
                            <a:srgbClr val="1F355E"/>
                          </a:solidFill>
                          <a:latin typeface="Arial"/>
                          <a:cs typeface="Arial"/>
                        </a:rPr>
                        <a:t>ipad</a:t>
                      </a:r>
                      <a:r>
                        <a:rPr lang="en-GB" sz="1200" b="0" dirty="0">
                          <a:solidFill>
                            <a:srgbClr val="1F355E"/>
                          </a:solidFill>
                          <a:latin typeface="Arial"/>
                          <a:cs typeface="Arial"/>
                        </a:rPr>
                        <a:t> computers</a:t>
                      </a:r>
                    </a:p>
                    <a:p>
                      <a:pPr defTabSz="554492">
                        <a:defRPr/>
                      </a:pPr>
                      <a:r>
                        <a:rPr lang="en-GB" sz="1200" b="0" dirty="0">
                          <a:solidFill>
                            <a:srgbClr val="1F355E"/>
                          </a:solidFill>
                          <a:latin typeface="Arial"/>
                          <a:cs typeface="Arial"/>
                        </a:rPr>
                        <a:t>•Network equipment to replace and modernise the network at Morriston Hospital</a:t>
                      </a:r>
                    </a:p>
                    <a:p>
                      <a:pPr defTabSz="554492">
                        <a:defRPr/>
                      </a:pPr>
                      <a:r>
                        <a:rPr lang="en-GB" sz="1200" b="0" dirty="0">
                          <a:solidFill>
                            <a:srgbClr val="1F355E"/>
                          </a:solidFill>
                          <a:latin typeface="Arial"/>
                          <a:cs typeface="Arial"/>
                        </a:rPr>
                        <a:t>•Fibre optic cabling for the acute Hospitals for increased resilience and speed to run modern digital systems</a:t>
                      </a:r>
                    </a:p>
                    <a:p>
                      <a:pPr defTabSz="554492">
                        <a:defRPr/>
                      </a:pPr>
                      <a:r>
                        <a:rPr lang="en-GB" sz="1200" b="0" dirty="0">
                          <a:solidFill>
                            <a:srgbClr val="1F355E"/>
                          </a:solidFill>
                          <a:latin typeface="Arial"/>
                          <a:cs typeface="Arial"/>
                        </a:rPr>
                        <a:t>•Laptops and infrastructure for Mental Health to implement the new digital system (Rio)</a:t>
                      </a:r>
                    </a:p>
                    <a:p>
                      <a:pPr defTabSz="554492">
                        <a:defRPr/>
                      </a:pPr>
                      <a:r>
                        <a:rPr lang="en-GB" sz="1200" b="0" dirty="0">
                          <a:solidFill>
                            <a:srgbClr val="1F355E"/>
                          </a:solidFill>
                          <a:latin typeface="Arial"/>
                          <a:cs typeface="Arial"/>
                        </a:rPr>
                        <a:t>•Additional devices and mobile carts for the new Maternity system</a:t>
                      </a:r>
                    </a:p>
                    <a:p>
                      <a:pPr defTabSz="554492">
                        <a:defRPr/>
                      </a:pPr>
                      <a:r>
                        <a:rPr lang="en-GB" sz="1200" b="0" dirty="0">
                          <a:solidFill>
                            <a:srgbClr val="1F355E"/>
                          </a:solidFill>
                          <a:latin typeface="Arial"/>
                          <a:cs typeface="Arial"/>
                        </a:rPr>
                        <a:t>•Additional storage capacity for digital systems</a:t>
                      </a:r>
                    </a:p>
                    <a:p>
                      <a:pPr defTabSz="554492">
                        <a:defRPr/>
                      </a:pPr>
                      <a:r>
                        <a:rPr lang="en-GB" sz="1200" b="0" dirty="0">
                          <a:solidFill>
                            <a:srgbClr val="1F355E"/>
                          </a:solidFill>
                          <a:latin typeface="Arial"/>
                          <a:cs typeface="Arial"/>
                        </a:rPr>
                        <a:t>•New hardware for the Health Board wide telephony system</a:t>
                      </a:r>
                    </a:p>
                    <a:p>
                      <a:pPr defTabSz="554492">
                        <a:defRPr/>
                      </a:pPr>
                      <a:r>
                        <a:rPr lang="en-GB" sz="1200" b="0" dirty="0">
                          <a:solidFill>
                            <a:srgbClr val="1F355E"/>
                          </a:solidFill>
                          <a:latin typeface="Arial"/>
                          <a:cs typeface="Arial"/>
                        </a:rPr>
                        <a:t>•Cardiology system upgrade</a:t>
                      </a:r>
                    </a:p>
                    <a:p>
                      <a:pPr defTabSz="554492">
                        <a:defRPr/>
                      </a:pPr>
                      <a:r>
                        <a:rPr lang="en-GB" sz="1200" b="0" dirty="0">
                          <a:solidFill>
                            <a:srgbClr val="1F355E"/>
                          </a:solidFill>
                          <a:latin typeface="Arial"/>
                          <a:cs typeface="Arial"/>
                        </a:rPr>
                        <a:t>•New Servers for Business Intelligence</a:t>
                      </a:r>
                    </a:p>
                    <a:p>
                      <a:pPr defTabSz="554492">
                        <a:defRPr/>
                      </a:pPr>
                      <a:r>
                        <a:rPr lang="en-GB" sz="1200" b="0" dirty="0">
                          <a:solidFill>
                            <a:srgbClr val="1F355E"/>
                          </a:solidFill>
                          <a:latin typeface="Arial"/>
                          <a:cs typeface="Arial"/>
                        </a:rPr>
                        <a:t>Equipment for the new dialysis unit opening in Neath Port Talbot this month</a:t>
                      </a:r>
                    </a:p>
                    <a:p>
                      <a:pPr defTabSz="554492">
                        <a:defRPr/>
                      </a:pPr>
                      <a:endParaRPr lang="en-GB" sz="1200" dirty="0">
                        <a:solidFill>
                          <a:srgbClr val="1F355E"/>
                        </a:solidFill>
                        <a:latin typeface="Arial"/>
                        <a:cs typeface="Arial"/>
                      </a:endParaRPr>
                    </a:p>
                    <a:p>
                      <a:pPr defTabSz="554492">
                        <a:defRPr/>
                      </a:pPr>
                      <a:r>
                        <a:rPr lang="en-GB" sz="1200" b="1" dirty="0">
                          <a:solidFill>
                            <a:srgbClr val="1F355E"/>
                          </a:solidFill>
                          <a:latin typeface="Arial"/>
                          <a:cs typeface="Arial"/>
                        </a:rPr>
                        <a:t>Data Literacy</a:t>
                      </a:r>
                      <a:endParaRPr lang="en-GB" sz="1200" dirty="0">
                        <a:solidFill>
                          <a:srgbClr val="000000"/>
                        </a:solidFill>
                        <a:latin typeface="Arial" panose="020B0604020202020204"/>
                        <a:cs typeface="Arial"/>
                      </a:endParaRPr>
                    </a:p>
                    <a:p>
                      <a:pPr algn="just" defTabSz="554492">
                        <a:defRPr/>
                      </a:pPr>
                      <a:r>
                        <a:rPr lang="en-GB" sz="1200" b="0" dirty="0">
                          <a:solidFill>
                            <a:srgbClr val="1F355E"/>
                          </a:solidFill>
                          <a:latin typeface="Arial"/>
                          <a:cs typeface="Arial"/>
                        </a:rPr>
                        <a:t>Re-development of Data Literacy courses completed with additional modules now being offered. All digital intelligence courses are now available for staff to self-book via the Electronic Staff Record system. Over 60 staff attended a Digital Intelligence Data Literacy Course during Q4.</a:t>
                      </a:r>
                      <a:endParaRPr lang="en-GB" sz="1200" b="0" dirty="0">
                        <a:solidFill>
                          <a:srgbClr val="FFFFFF"/>
                        </a:solidFill>
                        <a:latin typeface="Arial"/>
                        <a:cs typeface="Arial"/>
                      </a:endParaRPr>
                    </a:p>
                    <a:p>
                      <a:pPr algn="just" defTabSz="554492">
                        <a:defRPr/>
                      </a:pPr>
                      <a:endParaRPr lang="en-GB" sz="1200" dirty="0">
                        <a:solidFill>
                          <a:srgbClr val="1F355E"/>
                        </a:solidFill>
                        <a:latin typeface="Arial"/>
                        <a:cs typeface="Arial"/>
                      </a:endParaRPr>
                    </a:p>
                    <a:p>
                      <a:pPr algn="just" defTabSz="554492">
                        <a:defRPr/>
                      </a:pPr>
                      <a:r>
                        <a:rPr lang="en-GB" sz="1200" b="1" dirty="0">
                          <a:solidFill>
                            <a:srgbClr val="1F355E"/>
                          </a:solidFill>
                          <a:latin typeface="Arial"/>
                          <a:cs typeface="Arial"/>
                        </a:rPr>
                        <a:t>Business Intelligence</a:t>
                      </a:r>
                    </a:p>
                    <a:p>
                      <a:pPr marL="103967" indent="-103967" algn="just" defTabSz="554492">
                        <a:buFont typeface="Calibri"/>
                        <a:buChar char="-"/>
                        <a:defRPr/>
                      </a:pPr>
                      <a:r>
                        <a:rPr lang="en-GB" sz="1200" b="0" dirty="0">
                          <a:solidFill>
                            <a:srgbClr val="1F355E"/>
                          </a:solidFill>
                          <a:latin typeface="Arial"/>
                          <a:cs typeface="Arial"/>
                        </a:rPr>
                        <a:t>The Neonatal dashboard has been added into the Maternity and Neonatal app allowing the service to monitor a host of different operational and quality measures such as high dependency occupancy and incidents for the previous month. The dashboard also allows the data to be further drilled into to show trends of measures over time.</a:t>
                      </a:r>
                      <a:endParaRPr lang="en-GB" sz="1200" b="0" dirty="0">
                        <a:solidFill>
                          <a:srgbClr val="FFFFFF"/>
                        </a:solidFill>
                        <a:latin typeface="Arial"/>
                        <a:cs typeface="Arial"/>
                      </a:endParaRPr>
                    </a:p>
                    <a:p>
                      <a:pPr marL="103967" indent="-103967" algn="just" defTabSz="554492">
                        <a:buFont typeface="Calibri"/>
                        <a:buChar char="-"/>
                        <a:defRPr/>
                      </a:pPr>
                      <a:r>
                        <a:rPr lang="en-GB" sz="1200" b="0" dirty="0">
                          <a:solidFill>
                            <a:srgbClr val="1F355E"/>
                          </a:solidFill>
                          <a:latin typeface="Arial" panose="020B0604020202020204"/>
                          <a:cs typeface="Arial"/>
                        </a:rPr>
                        <a:t>Staff and patient experience quadrant of the Quality and Safety Dashboard has been released containing metrics across a range of areas including complaints, compliments, clinical negligence claims, personal injury claims, staff survey results.</a:t>
                      </a:r>
                    </a:p>
                    <a:p>
                      <a:pPr marL="103967" indent="-103967" algn="just" defTabSz="554492">
                        <a:buFont typeface="Calibri"/>
                        <a:buChar char="-"/>
                        <a:defRPr/>
                      </a:pPr>
                      <a:r>
                        <a:rPr lang="en-GB" sz="1200" b="0" dirty="0">
                          <a:solidFill>
                            <a:srgbClr val="1F355E"/>
                          </a:solidFill>
                          <a:latin typeface="Arial" panose="020B0604020202020204"/>
                          <a:cs typeface="Arial"/>
                        </a:rPr>
                        <a:t>Radiology waiting list pages detailing the projected eight-week breaches at the end of the current month which can be filtered by modality have been added to the Planned Care App. These pages replicate what was already available in the app for other diagnostic waiting lists and will help the service monitor, manage and report their waiting list position.</a:t>
                      </a:r>
                    </a:p>
                  </a:txBody>
                  <a:tcPr>
                    <a:lnL w="12700" cmpd="sng">
                      <a:solidFill>
                        <a:srgbClr val="156082"/>
                      </a:solidFill>
                    </a:lnL>
                    <a:lnR w="12700" cmpd="sng">
                      <a:solidFill>
                        <a:srgbClr val="156082"/>
                      </a:solidFill>
                    </a:lnR>
                    <a:lnT w="12700" cmpd="sng">
                      <a:solidFill>
                        <a:srgbClr val="156082"/>
                      </a:solidFill>
                    </a:lnT>
                    <a:lnB w="12700" cmpd="sng">
                      <a:solidFill>
                        <a:srgbClr val="156082"/>
                      </a:solidFill>
                    </a:lnB>
                    <a:lnTlToBr w="12700" cmpd="sng">
                      <a:noFill/>
                      <a:prstDash val="solid"/>
                    </a:lnTlToBr>
                    <a:lnBlToTr w="12700" cmpd="sng">
                      <a:noFill/>
                      <a:prstDash val="solid"/>
                    </a:lnBlToTr>
                    <a:solidFill>
                      <a:srgbClr val="196B24">
                        <a:lumMod val="20000"/>
                        <a:lumOff val="80000"/>
                      </a:srgbClr>
                    </a:solidFill>
                  </a:tcPr>
                </a:tc>
                <a:extLst>
                  <a:ext uri="{0D108BD9-81ED-4DB2-BD59-A6C34878D82A}">
                    <a16:rowId xmlns:a16="http://schemas.microsoft.com/office/drawing/2014/main" val="1380821120"/>
                  </a:ext>
                </a:extLst>
              </a:tr>
            </a:tbl>
          </a:graphicData>
        </a:graphic>
      </p:graphicFrame>
    </p:spTree>
    <p:extLst>
      <p:ext uri="{BB962C8B-B14F-4D97-AF65-F5344CB8AC3E}">
        <p14:creationId xmlns:p14="http://schemas.microsoft.com/office/powerpoint/2010/main" val="1867193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2CC38-2BB1-250A-066E-ACABF43D1A76}"/>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2E11C07-EE6A-E5C2-FC8B-8BEC3C9E90D2}"/>
              </a:ext>
            </a:extLst>
          </p:cNvPr>
          <p:cNvSpPr txBox="1"/>
          <p:nvPr/>
        </p:nvSpPr>
        <p:spPr>
          <a:xfrm>
            <a:off x="76200" y="128356"/>
            <a:ext cx="12039600" cy="465640"/>
          </a:xfrm>
          <a:prstGeom prst="rect">
            <a:avLst/>
          </a:prstGeom>
          <a:solidFill>
            <a:srgbClr val="44546A"/>
          </a:solidFill>
        </p:spPr>
        <p:txBody>
          <a:bodyPr wrap="square" rtlCol="0">
            <a:spAutoFit/>
          </a:bodyPr>
          <a:lstStyle/>
          <a:p>
            <a:pPr marL="0" marR="0" lvl="0" indent="0" defTabSz="914413" eaLnBrk="1" fontAlgn="auto" latinLnBrk="0" hangingPunct="1">
              <a:lnSpc>
                <a:spcPct val="100000"/>
              </a:lnSpc>
              <a:spcBef>
                <a:spcPts val="0"/>
              </a:spcBef>
              <a:spcAft>
                <a:spcPts val="1200"/>
              </a:spcAft>
              <a:buClrTx/>
              <a:buSzTx/>
              <a:buFontTx/>
              <a:buNone/>
              <a:tabLst/>
              <a:defRPr/>
            </a:pPr>
            <a:r>
              <a:rPr kumimoji="0" lang="en-GB" sz="2426" b="1" i="0" u="none" strike="noStrike" kern="0" cap="none" spc="0" normalizeH="0" baseline="0" noProof="0" dirty="0">
                <a:ln>
                  <a:noFill/>
                </a:ln>
                <a:solidFill>
                  <a:prstClr val="white"/>
                </a:solidFill>
                <a:effectLst/>
                <a:uLnTx/>
                <a:uFillTx/>
                <a:ea typeface="Verdana" panose="020B0604030504040204" pitchFamily="34" charset="0"/>
              </a:rPr>
              <a:t>CHC– </a:t>
            </a:r>
            <a:r>
              <a:rPr lang="en-GB" sz="2426" b="1" kern="0" dirty="0">
                <a:solidFill>
                  <a:prstClr val="white"/>
                </a:solidFill>
                <a:ea typeface="Verdana" panose="020B0604030504040204" pitchFamily="34" charset="0"/>
              </a:rPr>
              <a:t>Hannah Roan</a:t>
            </a:r>
            <a:endParaRPr kumimoji="0" lang="en-GB" sz="2426" b="1" i="0" u="none" strike="noStrike" kern="0" cap="none" spc="0" normalizeH="0" baseline="0" noProof="0" dirty="0">
              <a:ln>
                <a:noFill/>
              </a:ln>
              <a:solidFill>
                <a:prstClr val="white"/>
              </a:solidFill>
              <a:effectLst/>
              <a:uLnTx/>
              <a:uFillTx/>
            </a:endParaRPr>
          </a:p>
        </p:txBody>
      </p:sp>
      <p:graphicFrame>
        <p:nvGraphicFramePr>
          <p:cNvPr id="8" name="Table 7">
            <a:extLst>
              <a:ext uri="{FF2B5EF4-FFF2-40B4-BE49-F238E27FC236}">
                <a16:creationId xmlns:a16="http://schemas.microsoft.com/office/drawing/2014/main" id="{1F80E5CC-23C8-AC9D-AFC5-70F9CAD7408A}"/>
              </a:ext>
            </a:extLst>
          </p:cNvPr>
          <p:cNvGraphicFramePr>
            <a:graphicFrameLocks noGrp="1"/>
          </p:cNvGraphicFramePr>
          <p:nvPr>
            <p:extLst>
              <p:ext uri="{D42A27DB-BD31-4B8C-83A1-F6EECF244321}">
                <p14:modId xmlns:p14="http://schemas.microsoft.com/office/powerpoint/2010/main" val="3013842592"/>
              </p:ext>
            </p:extLst>
          </p:nvPr>
        </p:nvGraphicFramePr>
        <p:xfrm>
          <a:off x="617476" y="815623"/>
          <a:ext cx="11090109" cy="5568848"/>
        </p:xfrm>
        <a:graphic>
          <a:graphicData uri="http://schemas.openxmlformats.org/drawingml/2006/table">
            <a:tbl>
              <a:tblPr firstRow="1" bandRow="1"/>
              <a:tblGrid>
                <a:gridCol w="11090109">
                  <a:extLst>
                    <a:ext uri="{9D8B030D-6E8A-4147-A177-3AD203B41FA5}">
                      <a16:colId xmlns:a16="http://schemas.microsoft.com/office/drawing/2014/main" val="3503616536"/>
                    </a:ext>
                  </a:extLst>
                </a:gridCol>
              </a:tblGrid>
              <a:tr h="5568848">
                <a:tc>
                  <a:txBody>
                    <a:bodyPr/>
                    <a:lstStyle/>
                    <a:p>
                      <a:pPr algn="l" defTabSz="554492"/>
                      <a:r>
                        <a:rPr lang="en-GB" sz="1600" b="1" dirty="0">
                          <a:solidFill>
                            <a:prstClr val="black"/>
                          </a:solidFill>
                          <a:latin typeface="Aptos" panose="02110004020202020204"/>
                        </a:rPr>
                        <a:t>Risks &amp; Challenges</a:t>
                      </a:r>
                    </a:p>
                    <a:p>
                      <a:pPr algn="l" defTabSz="554492"/>
                      <a:endParaRPr lang="en-GB" sz="1600" b="1" dirty="0">
                        <a:solidFill>
                          <a:prstClr val="black"/>
                        </a:solidFill>
                        <a:latin typeface="Aptos" panose="02110004020202020204"/>
                      </a:endParaRPr>
                    </a:p>
                    <a:p>
                      <a:pPr defTabSz="554492">
                        <a:defRPr/>
                      </a:pPr>
                      <a:r>
                        <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rPr>
                        <a:t>LIMS</a:t>
                      </a:r>
                    </a:p>
                    <a:p>
                      <a:pPr defTabSz="554492">
                        <a:defRPr/>
                      </a:pP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The LIMS 2.0 programme faces significant challenges and risks due to delays in implementation. Progress has been constrained by prolonged User Acceptance Testing, a sustained volume of defects, and ongoing reliance on a limited pool of specialist resources. Blood Transfusion remains the highest‑risk component, reflecting the scale, age and variable quality of legacy data (spanning over 40 years), and the complexity of cleansing, validation and regulatory assurance required prior to any safe deployment. Infrastructure and cyber risks are increasing, as several nationally hosted critical components approach end‑of‑life, heightening vulnerability to outages and security threats. Continued reliance on the current LIMS therefore presents growing operational and cyber risk, alongside diminishing supplier support. Delays continue to compress the remaining delivery window, increasing pressure on Health Board capacity and financial exposure.</a:t>
                      </a:r>
                    </a:p>
                    <a:p>
                      <a:pPr defTabSz="554492">
                        <a:defRPr/>
                      </a:pPr>
                      <a:r>
                        <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rPr>
                        <a:t>Mitigation: </a:t>
                      </a: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Strengthened national oversight of User Acceptance Testing, further refinement of the Blood Transfusion delivery approach (including consideration of alternative go‑live models), improved defect prioritisation, and ongoing efforts to secure additional specialist and financial support through national governance arrangements.</a:t>
                      </a:r>
                    </a:p>
                    <a:p>
                      <a:pPr defTabSz="554492">
                        <a:defRPr/>
                      </a:pPr>
                      <a:endPar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defTabSz="554492">
                        <a:defRPr/>
                      </a:pPr>
                      <a:endPar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defTabSz="554492">
                        <a:defRPr/>
                      </a:pPr>
                      <a:r>
                        <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rPr>
                        <a:t>Unscheduled &amp; Emergency Care</a:t>
                      </a:r>
                    </a:p>
                    <a:p>
                      <a:pPr defTabSz="554492">
                        <a:defRPr/>
                      </a:pP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The MIU currently use WEDS (Symphony), however the contract with the supplier expires 31st August 2026. A replacement solution is required. At the request of the national 6 goals programme for unscheduled care, DHCW have developed the UEC app (including (WECDS) as a Minimal Viable Product (MVP) to replace the functionality in WPAS ED, however there are concerns with delivery of the UEC App and that the solution will not provide the functionality to support the UEC footprint in Swansea Bay.  Recent usability testing with clinicians has raised concerns due to a lack of integration with WPAS. </a:t>
                      </a:r>
                      <a:r>
                        <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rPr>
                        <a:t>Mitigation: </a:t>
                      </a: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The health board are working closely with DHCW to inform the development of the UEC App and are also engaging with suppliers to understand whether their systems will better meet the needs of the UEC footprint and deliver the WECDS. MIU will revert to WPAS ED as a mitigating action in September.</a:t>
                      </a:r>
                      <a:endPar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defTabSz="554492">
                        <a:defRPr/>
                      </a:pPr>
                      <a:endPar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defTabSz="554492">
                        <a:defRPr/>
                      </a:pPr>
                      <a:endPar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defTabSz="554492">
                        <a:defRPr/>
                      </a:pPr>
                      <a:r>
                        <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rPr>
                        <a:t>Maternity</a:t>
                      </a:r>
                    </a:p>
                    <a:p>
                      <a:pPr defTabSz="554492">
                        <a:defRPr/>
                      </a:pP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Three of the four key integrations with the national architecture were not delivered in phase 1 of the </a:t>
                      </a:r>
                      <a:r>
                        <a:rPr lang="en-GB" sz="1200" dirty="0" err="1">
                          <a:solidFill>
                            <a:prstClr val="black"/>
                          </a:solidFill>
                          <a:latin typeface="Calibri" panose="020F0502020204030204" pitchFamily="34" charset="0"/>
                          <a:ea typeface="Calibri" panose="020F0502020204030204" pitchFamily="34" charset="0"/>
                          <a:cs typeface="Calibri" panose="020F0502020204030204" pitchFamily="34" charset="0"/>
                        </a:rPr>
                        <a:t>Badgernet</a:t>
                      </a: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 implementation (31</a:t>
                      </a:r>
                      <a:r>
                        <a:rPr lang="en-GB" sz="1200" baseline="30000" dirty="0">
                          <a:solidFill>
                            <a:prstClr val="black"/>
                          </a:solidFill>
                          <a:latin typeface="Calibri" panose="020F0502020204030204" pitchFamily="34" charset="0"/>
                          <a:ea typeface="Calibri" panose="020F0502020204030204" pitchFamily="34" charset="0"/>
                          <a:cs typeface="Calibri" panose="020F0502020204030204" pitchFamily="34" charset="0"/>
                        </a:rPr>
                        <a:t>st</a:t>
                      </a: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 March), presenting several key risks (e.g. dual entry, administrative burden, delays in care delivery, transcription error).  A clinical risk assessment was undertaken by digital midwives across Wales.  </a:t>
                      </a:r>
                      <a:r>
                        <a:rPr lang="en-GB" sz="1200" b="1" dirty="0">
                          <a:solidFill>
                            <a:prstClr val="black"/>
                          </a:solidFill>
                          <a:latin typeface="Calibri" panose="020F0502020204030204" pitchFamily="34" charset="0"/>
                          <a:ea typeface="Calibri" panose="020F0502020204030204" pitchFamily="34" charset="0"/>
                          <a:cs typeface="Calibri" panose="020F0502020204030204" pitchFamily="34" charset="0"/>
                        </a:rPr>
                        <a:t>Mitigation:</a:t>
                      </a: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 This risk has been escalated nationally via the Technical Advisory group to agree workarounds to mitigate this risk. Health board requirements for future integrations have also been collated nationally.  In the meantime, SBUHB will continue to work towards the second phase of rollout (18</a:t>
                      </a:r>
                      <a:r>
                        <a:rPr lang="en-GB" sz="1200" baseline="30000" dirty="0">
                          <a:solidFill>
                            <a:prstClr val="black"/>
                          </a:solidFill>
                          <a:latin typeface="Calibri" panose="020F0502020204030204" pitchFamily="34" charset="0"/>
                          <a:ea typeface="Calibri" panose="020F0502020204030204" pitchFamily="34" charset="0"/>
                          <a:cs typeface="Calibri" panose="020F0502020204030204" pitchFamily="34" charset="0"/>
                        </a:rPr>
                        <a:t>th</a:t>
                      </a: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 May 2026)  as per the agreed project plan. </a:t>
                      </a:r>
                    </a:p>
                  </a:txBody>
                  <a:tcPr>
                    <a:lnL w="12700" cmpd="sng">
                      <a:solidFill>
                        <a:srgbClr val="156082"/>
                      </a:solidFill>
                    </a:lnL>
                    <a:lnR w="12700" cmpd="sng">
                      <a:solidFill>
                        <a:srgbClr val="156082"/>
                      </a:solidFill>
                    </a:lnR>
                    <a:lnT w="12700" cmpd="sng">
                      <a:solidFill>
                        <a:srgbClr val="156082"/>
                      </a:solidFill>
                    </a:lnT>
                    <a:lnB w="12700" cap="flat" cmpd="sng" algn="ctr">
                      <a:solidFill>
                        <a:srgbClr val="156082"/>
                      </a:solidFill>
                      <a:prstDash val="solid"/>
                      <a:round/>
                      <a:headEnd type="none" w="med" len="med"/>
                      <a:tailEnd type="none" w="med" len="med"/>
                    </a:lnB>
                    <a:lnTlToBr w="12700" cmpd="sng">
                      <a:noFill/>
                      <a:prstDash val="solid"/>
                    </a:lnTlToBr>
                    <a:lnBlToTr w="12700" cmpd="sng">
                      <a:noFill/>
                      <a:prstDash val="solid"/>
                    </a:lnBlToTr>
                    <a:solidFill>
                      <a:srgbClr val="FFBDBD"/>
                    </a:solidFill>
                  </a:tcPr>
                </a:tc>
                <a:extLst>
                  <a:ext uri="{0D108BD9-81ED-4DB2-BD59-A6C34878D82A}">
                    <a16:rowId xmlns:a16="http://schemas.microsoft.com/office/drawing/2014/main" val="1380821120"/>
                  </a:ext>
                </a:extLst>
              </a:tr>
            </a:tbl>
          </a:graphicData>
        </a:graphic>
      </p:graphicFrame>
    </p:spTree>
    <p:extLst>
      <p:ext uri="{BB962C8B-B14F-4D97-AF65-F5344CB8AC3E}">
        <p14:creationId xmlns:p14="http://schemas.microsoft.com/office/powerpoint/2010/main" val="897952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1CB1FE-7C04-CCE7-7E20-094D5C7FB95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54AA400-A518-F108-CA5A-27A63258627F}"/>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574F6D4D-3B0E-1974-89C0-7948BF0C1CE8}"/>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124" b="0" i="0" u="none" strike="noStrike" kern="1200" cap="none" spc="0" normalizeH="0" baseline="0" noProof="0" dirty="0">
                <a:ln>
                  <a:noFill/>
                </a:ln>
                <a:solidFill>
                  <a:srgbClr val="0E2841"/>
                </a:solidFill>
                <a:effectLst/>
                <a:uLnTx/>
                <a:uFillTx/>
                <a:latin typeface="Arial Black" panose="020B0A04020102020204" pitchFamily="34" charset="0"/>
                <a:ea typeface="+mn-ea"/>
                <a:cs typeface="+mn-cs"/>
              </a:rPr>
              <a:t>Planned Care</a:t>
            </a:r>
          </a:p>
        </p:txBody>
      </p:sp>
    </p:spTree>
    <p:extLst>
      <p:ext uri="{BB962C8B-B14F-4D97-AF65-F5344CB8AC3E}">
        <p14:creationId xmlns:p14="http://schemas.microsoft.com/office/powerpoint/2010/main" val="549548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A8C5A-0F68-737D-CBA7-F78647C2EEE0}"/>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58BEE8B-3967-F714-1B5C-9C104471321F}"/>
              </a:ext>
            </a:extLst>
          </p:cNvPr>
          <p:cNvSpPr txBox="1"/>
          <p:nvPr/>
        </p:nvSpPr>
        <p:spPr>
          <a:xfrm>
            <a:off x="66675" y="76200"/>
            <a:ext cx="12039600" cy="465640"/>
          </a:xfrm>
          <a:prstGeom prst="rect">
            <a:avLst/>
          </a:prstGeom>
          <a:solidFill>
            <a:schemeClr val="accent1"/>
          </a:solidFill>
        </p:spPr>
        <p:txBody>
          <a:bodyPr wrap="square" rtlCol="0">
            <a:spAutoFit/>
          </a:bodyPr>
          <a:lstStyle/>
          <a:p>
            <a:pPr algn="ctr" defTabSz="914413">
              <a:spcAft>
                <a:spcPts val="1200"/>
              </a:spcAft>
              <a:defRPr/>
            </a:pPr>
            <a:r>
              <a:rPr lang="pt-BR" sz="2426" b="1" dirty="0">
                <a:solidFill>
                  <a:prstClr val="white"/>
                </a:solidFill>
                <a:latin typeface="Aptos" panose="020B0004020202020204" pitchFamily="34" charset="0"/>
                <a:ea typeface="Verdana" panose="020B0604030504040204" pitchFamily="34" charset="0"/>
              </a:rPr>
              <a:t>Q4 Integrated Planning &amp; Performance Workshop, 24th April 2026</a:t>
            </a:r>
            <a:r>
              <a:rPr lang="en-GB" sz="2426" b="1" dirty="0">
                <a:solidFill>
                  <a:prstClr val="white"/>
                </a:solidFill>
                <a:latin typeface="Aptos" panose="020B0004020202020204" pitchFamily="34" charset="0"/>
              </a:rPr>
              <a:t> </a:t>
            </a:r>
          </a:p>
        </p:txBody>
      </p:sp>
      <p:graphicFrame>
        <p:nvGraphicFramePr>
          <p:cNvPr id="9" name="Table 8">
            <a:extLst>
              <a:ext uri="{FF2B5EF4-FFF2-40B4-BE49-F238E27FC236}">
                <a16:creationId xmlns:a16="http://schemas.microsoft.com/office/drawing/2014/main" id="{F86CCC1B-A849-8682-4121-33014EE84D9A}"/>
              </a:ext>
            </a:extLst>
          </p:cNvPr>
          <p:cNvGraphicFramePr>
            <a:graphicFrameLocks noGrp="1"/>
          </p:cNvGraphicFramePr>
          <p:nvPr>
            <p:extLst>
              <p:ext uri="{D42A27DB-BD31-4B8C-83A1-F6EECF244321}">
                <p14:modId xmlns:p14="http://schemas.microsoft.com/office/powerpoint/2010/main" val="3166459877"/>
              </p:ext>
            </p:extLst>
          </p:nvPr>
        </p:nvGraphicFramePr>
        <p:xfrm>
          <a:off x="364332" y="2533156"/>
          <a:ext cx="11279918" cy="3900834"/>
        </p:xfrm>
        <a:graphic>
          <a:graphicData uri="http://schemas.openxmlformats.org/drawingml/2006/table">
            <a:tbl>
              <a:tblPr firstRow="1" bandRow="1">
                <a:tableStyleId>{5C22544A-7EE6-4342-B048-85BDC9FD1C3A}</a:tableStyleId>
              </a:tblPr>
              <a:tblGrid>
                <a:gridCol w="1129968">
                  <a:extLst>
                    <a:ext uri="{9D8B030D-6E8A-4147-A177-3AD203B41FA5}">
                      <a16:colId xmlns:a16="http://schemas.microsoft.com/office/drawing/2014/main" val="3563958155"/>
                    </a:ext>
                  </a:extLst>
                </a:gridCol>
                <a:gridCol w="1738648">
                  <a:extLst>
                    <a:ext uri="{9D8B030D-6E8A-4147-A177-3AD203B41FA5}">
                      <a16:colId xmlns:a16="http://schemas.microsoft.com/office/drawing/2014/main" val="1127415730"/>
                    </a:ext>
                  </a:extLst>
                </a:gridCol>
                <a:gridCol w="3899335">
                  <a:extLst>
                    <a:ext uri="{9D8B030D-6E8A-4147-A177-3AD203B41FA5}">
                      <a16:colId xmlns:a16="http://schemas.microsoft.com/office/drawing/2014/main" val="3106631888"/>
                    </a:ext>
                  </a:extLst>
                </a:gridCol>
                <a:gridCol w="1495176">
                  <a:extLst>
                    <a:ext uri="{9D8B030D-6E8A-4147-A177-3AD203B41FA5}">
                      <a16:colId xmlns:a16="http://schemas.microsoft.com/office/drawing/2014/main" val="2365063440"/>
                    </a:ext>
                  </a:extLst>
                </a:gridCol>
                <a:gridCol w="3016791">
                  <a:extLst>
                    <a:ext uri="{9D8B030D-6E8A-4147-A177-3AD203B41FA5}">
                      <a16:colId xmlns:a16="http://schemas.microsoft.com/office/drawing/2014/main" val="2335896257"/>
                    </a:ext>
                  </a:extLst>
                </a:gridCol>
              </a:tblGrid>
              <a:tr h="240278">
                <a:tc>
                  <a:txBody>
                    <a:bodyPr/>
                    <a:lstStyle/>
                    <a:p>
                      <a:r>
                        <a:rPr lang="en-GB" sz="1200" dirty="0">
                          <a:latin typeface="Aptos" panose="020B0004020202020204" pitchFamily="34" charset="0"/>
                        </a:rPr>
                        <a:t>Time</a:t>
                      </a:r>
                    </a:p>
                  </a:txBody>
                  <a:tcPr marL="55449" marR="55449" marT="27724" marB="27724"/>
                </a:tc>
                <a:tc>
                  <a:txBody>
                    <a:bodyPr/>
                    <a:lstStyle/>
                    <a:p>
                      <a:r>
                        <a:rPr lang="en-GB" sz="1200" dirty="0">
                          <a:latin typeface="Aptos" panose="020B0004020202020204" pitchFamily="34" charset="0"/>
                        </a:rPr>
                        <a:t>Item</a:t>
                      </a:r>
                    </a:p>
                  </a:txBody>
                  <a:tcPr marL="55449" marR="55449" marT="27724" marB="27724"/>
                </a:tc>
                <a:tc>
                  <a:txBody>
                    <a:bodyPr/>
                    <a:lstStyle/>
                    <a:p>
                      <a:r>
                        <a:rPr lang="en-GB" sz="1200" dirty="0">
                          <a:latin typeface="Aptos" panose="020B0004020202020204" pitchFamily="34" charset="0"/>
                        </a:rPr>
                        <a:t>Description</a:t>
                      </a:r>
                    </a:p>
                  </a:txBody>
                  <a:tcPr marL="55449" marR="55449" marT="27724" marB="27724"/>
                </a:tc>
                <a:tc>
                  <a:txBody>
                    <a:bodyPr/>
                    <a:lstStyle/>
                    <a:p>
                      <a:r>
                        <a:rPr lang="en-GB" sz="1200" dirty="0">
                          <a:latin typeface="Aptos" panose="020B0004020202020204" pitchFamily="34" charset="0"/>
                        </a:rPr>
                        <a:t>Lead</a:t>
                      </a:r>
                    </a:p>
                  </a:txBody>
                  <a:tcPr marL="55449" marR="55449" marT="27724" marB="27724"/>
                </a:tc>
                <a:tc>
                  <a:txBody>
                    <a:bodyPr/>
                    <a:lstStyle/>
                    <a:p>
                      <a:r>
                        <a:rPr lang="en-GB" sz="1200" dirty="0">
                          <a:latin typeface="Aptos" panose="020B0004020202020204" pitchFamily="34" charset="0"/>
                        </a:rPr>
                        <a:t>Resources</a:t>
                      </a:r>
                    </a:p>
                  </a:txBody>
                  <a:tcPr marL="55449" marR="55449" marT="27724" marB="27724"/>
                </a:tc>
                <a:extLst>
                  <a:ext uri="{0D108BD9-81ED-4DB2-BD59-A6C34878D82A}">
                    <a16:rowId xmlns:a16="http://schemas.microsoft.com/office/drawing/2014/main" val="2069099542"/>
                  </a:ext>
                </a:extLst>
              </a:tr>
              <a:tr h="289806">
                <a:tc>
                  <a:txBody>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lang="en-GB" sz="1200" dirty="0">
                          <a:latin typeface="Aptos" panose="020B0004020202020204" pitchFamily="34" charset="0"/>
                        </a:rPr>
                        <a:t>9.00- 9.10</a:t>
                      </a:r>
                    </a:p>
                  </a:txBody>
                  <a:tcPr marL="55449" marR="55449" marT="27724" marB="27724" anchor="ctr"/>
                </a:tc>
                <a:tc>
                  <a:txBody>
                    <a:bodyPr/>
                    <a:lstStyle/>
                    <a:p>
                      <a:r>
                        <a:rPr lang="en-GB" sz="1200" b="1" dirty="0">
                          <a:latin typeface="Aptos" panose="020B0004020202020204" pitchFamily="34" charset="0"/>
                        </a:rPr>
                        <a:t>Introduction</a:t>
                      </a:r>
                    </a:p>
                  </a:txBody>
                  <a:tcPr marL="55449" marR="55449" marT="27724" marB="27724" anchor="ctr"/>
                </a:tc>
                <a:tc>
                  <a:txBody>
                    <a:bodyPr/>
                    <a:lstStyle/>
                    <a:p>
                      <a:pPr marL="342900" indent="-342900" rtl="0" fontAlgn="base">
                        <a:buFont typeface="Arial" panose="020B0604020202020204" pitchFamily="34" charset="0"/>
                        <a:buChar char="•"/>
                      </a:pPr>
                      <a:r>
                        <a:rPr lang="en-GB" sz="1200" b="0" i="0" kern="1200" dirty="0">
                          <a:solidFill>
                            <a:schemeClr val="dk1"/>
                          </a:solidFill>
                          <a:effectLst/>
                          <a:latin typeface="Aptos" panose="020B0004020202020204" pitchFamily="34" charset="0"/>
                          <a:ea typeface="+mn-ea"/>
                          <a:cs typeface="+mn-cs"/>
                        </a:rPr>
                        <a:t>Introduction to the day</a:t>
                      </a:r>
                    </a:p>
                  </a:txBody>
                  <a:tcPr marL="55449" marR="55449" marT="27724" marB="27724" anchor="ctr"/>
                </a:tc>
                <a:tc>
                  <a:txBody>
                    <a:bodyPr/>
                    <a:lstStyle/>
                    <a:p>
                      <a:r>
                        <a:rPr lang="en-GB" sz="1200">
                          <a:latin typeface="Aptos" panose="020B0004020202020204" pitchFamily="34" charset="0"/>
                        </a:rPr>
                        <a:t>CEO</a:t>
                      </a:r>
                      <a:endParaRPr lang="en-GB" sz="1200" dirty="0">
                        <a:latin typeface="Aptos" panose="020B0004020202020204" pitchFamily="34" charset="0"/>
                      </a:endParaRPr>
                    </a:p>
                  </a:txBody>
                  <a:tcPr marL="55449" marR="55449" marT="27724" marB="27724" anchor="ctr"/>
                </a:tc>
                <a:tc>
                  <a:txBody>
                    <a:bodyPr/>
                    <a:lstStyle/>
                    <a:p>
                      <a:pPr marL="342900" indent="-342900">
                        <a:buFont typeface="Arial" panose="020B0604020202020204" pitchFamily="34" charset="0"/>
                        <a:buChar char="•"/>
                      </a:pPr>
                      <a:endParaRPr lang="en-GB" sz="1200" dirty="0">
                        <a:latin typeface="Aptos" panose="020B0004020202020204" pitchFamily="34" charset="0"/>
                      </a:endParaRPr>
                    </a:p>
                  </a:txBody>
                  <a:tcPr marL="55449" marR="55449" marT="27724" marB="27724" anchor="ctr"/>
                </a:tc>
                <a:extLst>
                  <a:ext uri="{0D108BD9-81ED-4DB2-BD59-A6C34878D82A}">
                    <a16:rowId xmlns:a16="http://schemas.microsoft.com/office/drawing/2014/main" val="243158556"/>
                  </a:ext>
                </a:extLst>
              </a:tr>
              <a:tr h="1164425">
                <a:tc>
                  <a:txBody>
                    <a:bodyPr/>
                    <a:lstStyle/>
                    <a:p>
                      <a:r>
                        <a:rPr lang="en-GB" sz="1200" dirty="0">
                          <a:latin typeface="Aptos" panose="020B0004020202020204" pitchFamily="34" charset="0"/>
                        </a:rPr>
                        <a:t>9.10- 10.30</a:t>
                      </a:r>
                    </a:p>
                  </a:txBody>
                  <a:tcPr marL="55449" marR="55449" marT="27724" marB="27724" anchor="ctr"/>
                </a:tc>
                <a:tc>
                  <a:txBody>
                    <a:bodyPr/>
                    <a:lstStyle/>
                    <a:p>
                      <a:r>
                        <a:rPr lang="en-GB" sz="1200" b="1" dirty="0">
                          <a:latin typeface="Aptos" panose="020B0004020202020204" pitchFamily="34" charset="0"/>
                        </a:rPr>
                        <a:t>Look Back 25/26</a:t>
                      </a:r>
                    </a:p>
                  </a:txBody>
                  <a:tcPr marL="55449" marR="55449" marT="27724" marB="27724" anchor="ctr"/>
                </a:tc>
                <a:tc>
                  <a:txBody>
                    <a:bodyPr/>
                    <a:lstStyle/>
                    <a:p>
                      <a:pPr rtl="0" fontAlgn="base"/>
                      <a:r>
                        <a:rPr lang="en-GB" sz="1200" b="0" i="0" kern="1200" dirty="0">
                          <a:solidFill>
                            <a:schemeClr val="dk1"/>
                          </a:solidFill>
                          <a:effectLst/>
                          <a:latin typeface="Aptos" panose="020B0004020202020204" pitchFamily="34" charset="0"/>
                          <a:ea typeface="+mn-ea"/>
                          <a:cs typeface="+mn-cs"/>
                        </a:rPr>
                        <a:t>10min System Overview of:</a:t>
                      </a:r>
                    </a:p>
                    <a:p>
                      <a:pPr marL="342900" indent="-342900" rtl="0">
                        <a:buFont typeface="Arial" panose="020B0604020202020204" pitchFamily="34" charset="0"/>
                        <a:buChar char="•"/>
                      </a:pPr>
                      <a:r>
                        <a:rPr lang="en-GB" sz="1200" b="0" i="0" kern="1200" dirty="0">
                          <a:solidFill>
                            <a:schemeClr val="dk1"/>
                          </a:solidFill>
                          <a:effectLst/>
                          <a:latin typeface="Aptos" panose="020B0004020202020204" pitchFamily="34" charset="0"/>
                          <a:ea typeface="+mn-ea"/>
                          <a:cs typeface="+mn-cs"/>
                        </a:rPr>
                        <a:t>Achievements</a:t>
                      </a:r>
                    </a:p>
                    <a:p>
                      <a:pPr marL="342900" indent="-342900" rtl="0">
                        <a:buFont typeface="Arial" panose="020B0604020202020204" pitchFamily="34" charset="0"/>
                        <a:buChar char="•"/>
                      </a:pPr>
                      <a:r>
                        <a:rPr lang="en-GB" sz="1200" b="0" i="0" kern="1200" dirty="0">
                          <a:solidFill>
                            <a:schemeClr val="dk1"/>
                          </a:solidFill>
                          <a:effectLst/>
                          <a:latin typeface="Aptos" panose="020B0004020202020204" pitchFamily="34" charset="0"/>
                          <a:ea typeface="+mn-ea"/>
                          <a:cs typeface="+mn-cs"/>
                        </a:rPr>
                        <a:t>Challenges</a:t>
                      </a:r>
                    </a:p>
                    <a:p>
                      <a:pPr marL="342900" indent="-342900" rtl="0">
                        <a:buFont typeface="Arial" panose="020B0604020202020204" pitchFamily="34" charset="0"/>
                        <a:buChar char="•"/>
                      </a:pPr>
                      <a:r>
                        <a:rPr lang="en-GB" sz="1200" b="0" i="0" kern="1200" dirty="0">
                          <a:solidFill>
                            <a:schemeClr val="dk1"/>
                          </a:solidFill>
                          <a:effectLst/>
                          <a:latin typeface="Aptos" panose="020B0004020202020204" pitchFamily="34" charset="0"/>
                          <a:ea typeface="+mn-ea"/>
                          <a:cs typeface="+mn-cs"/>
                        </a:rPr>
                        <a:t>Learning (What could have been done differently)</a:t>
                      </a:r>
                    </a:p>
                    <a:p>
                      <a:pPr marL="342900" indent="-342900" rtl="0" fontAlgn="base">
                        <a:buFont typeface="Arial" panose="020B0604020202020204" pitchFamily="34" charset="0"/>
                        <a:buChar char="•"/>
                      </a:pPr>
                      <a:r>
                        <a:rPr lang="en-GB" sz="1200" b="0" i="0" kern="1200" dirty="0">
                          <a:solidFill>
                            <a:schemeClr val="dk1"/>
                          </a:solidFill>
                          <a:effectLst/>
                          <a:latin typeface="Aptos" panose="020B0004020202020204" pitchFamily="34" charset="0"/>
                          <a:ea typeface="+mn-ea"/>
                          <a:cs typeface="+mn-cs"/>
                        </a:rPr>
                        <a:t>Risks  and Learning taking into 26/27 and mitigation</a:t>
                      </a:r>
                    </a:p>
                  </a:txBody>
                  <a:tcPr marL="55449" marR="55449" marT="27724" marB="27724" anchor="ctr"/>
                </a:tc>
                <a:tc>
                  <a:txBody>
                    <a:bodyPr/>
                    <a:lstStyle/>
                    <a:p>
                      <a:r>
                        <a:rPr lang="en-GB" sz="1200" dirty="0">
                          <a:latin typeface="Aptos" panose="020B0004020202020204" pitchFamily="34" charset="0"/>
                        </a:rPr>
                        <a:t>System Leads to present</a:t>
                      </a:r>
                    </a:p>
                  </a:txBody>
                  <a:tcPr marL="55449" marR="55449" marT="27724" marB="27724" anchor="ctr"/>
                </a:tc>
                <a:tc>
                  <a:txBody>
                    <a:bodyPr/>
                    <a:lstStyle/>
                    <a:p>
                      <a:pPr marL="342900" indent="-342900">
                        <a:buFont typeface="Arial" panose="020B0604020202020204" pitchFamily="34" charset="0"/>
                        <a:buChar char="•"/>
                      </a:pPr>
                      <a:r>
                        <a:rPr lang="en-GB" sz="1200" dirty="0">
                          <a:latin typeface="Aptos" panose="020B0004020202020204" pitchFamily="34" charset="0"/>
                        </a:rPr>
                        <a:t>Overview slide per System area provided by System Lead</a:t>
                      </a:r>
                    </a:p>
                    <a:p>
                      <a:pPr marL="342900" indent="-342900">
                        <a:buFont typeface="Arial" panose="020B0604020202020204" pitchFamily="34" charset="0"/>
                        <a:buChar char="•"/>
                      </a:pPr>
                      <a:r>
                        <a:rPr lang="en-GB" sz="1200" dirty="0">
                          <a:latin typeface="Aptos" panose="020B0004020202020204" pitchFamily="34" charset="0"/>
                        </a:rPr>
                        <a:t>Supported by Q4 data pack completed by Planning and Performance - </a:t>
                      </a:r>
                      <a:r>
                        <a:rPr lang="en-GB" sz="1200" kern="1200" dirty="0">
                          <a:solidFill>
                            <a:schemeClr val="dk1"/>
                          </a:solidFill>
                          <a:effectLst/>
                          <a:latin typeface="Aptos" panose="020B0004020202020204" pitchFamily="34" charset="0"/>
                          <a:ea typeface="+mn-ea"/>
                          <a:cs typeface="+mn-cs"/>
                        </a:rPr>
                        <a:t>March Performance Data and delivery against POAP (</a:t>
                      </a:r>
                      <a:r>
                        <a:rPr lang="en-GB" sz="1200" i="1" kern="1200" dirty="0">
                          <a:solidFill>
                            <a:schemeClr val="dk1"/>
                          </a:solidFill>
                          <a:effectLst/>
                          <a:latin typeface="Aptos" panose="020B0004020202020204" pitchFamily="34" charset="0"/>
                          <a:ea typeface="+mn-ea"/>
                          <a:cs typeface="+mn-cs"/>
                        </a:rPr>
                        <a:t>Appendix 1</a:t>
                      </a:r>
                      <a:r>
                        <a:rPr lang="en-GB" sz="1200" kern="1200" dirty="0">
                          <a:solidFill>
                            <a:schemeClr val="dk1"/>
                          </a:solidFill>
                          <a:effectLst/>
                          <a:latin typeface="Aptos" panose="020B0004020202020204" pitchFamily="34" charset="0"/>
                          <a:ea typeface="+mn-ea"/>
                          <a:cs typeface="+mn-cs"/>
                        </a:rPr>
                        <a:t>)</a:t>
                      </a:r>
                      <a:endParaRPr lang="en-GB" sz="1200" dirty="0">
                        <a:latin typeface="Aptos" panose="020B0004020202020204" pitchFamily="34" charset="0"/>
                      </a:endParaRPr>
                    </a:p>
                  </a:txBody>
                  <a:tcPr marL="55449" marR="55449" marT="27724" marB="27724" anchor="ctr"/>
                </a:tc>
                <a:extLst>
                  <a:ext uri="{0D108BD9-81ED-4DB2-BD59-A6C34878D82A}">
                    <a16:rowId xmlns:a16="http://schemas.microsoft.com/office/drawing/2014/main" val="1702064391"/>
                  </a:ext>
                </a:extLst>
              </a:tr>
              <a:tr h="794766">
                <a:tc>
                  <a:txBody>
                    <a:bodyPr/>
                    <a:lstStyle/>
                    <a:p>
                      <a:r>
                        <a:rPr lang="en-GB" sz="1200" dirty="0">
                          <a:latin typeface="Aptos" panose="020B0004020202020204" pitchFamily="34" charset="0"/>
                        </a:rPr>
                        <a:t>10.30-11.15</a:t>
                      </a:r>
                    </a:p>
                  </a:txBody>
                  <a:tcPr marL="55449" marR="55449" marT="27724" marB="27724" anchor="ctr"/>
                </a:tc>
                <a:tc>
                  <a:txBody>
                    <a:bodyPr/>
                    <a:lstStyle/>
                    <a:p>
                      <a:r>
                        <a:rPr lang="en-GB" sz="1200" b="1" dirty="0">
                          <a:latin typeface="Aptos" panose="020B0004020202020204" pitchFamily="34" charset="0"/>
                        </a:rPr>
                        <a:t>Performance Review Reflections</a:t>
                      </a:r>
                    </a:p>
                  </a:txBody>
                  <a:tcPr marL="55449" marR="55449" marT="27724" marB="27724" anchor="ctr"/>
                </a:tc>
                <a:tc>
                  <a:txBody>
                    <a:bodyPr/>
                    <a:lstStyle/>
                    <a:p>
                      <a:pPr marL="342900" indent="-342900" rtl="0">
                        <a:buFont typeface="Arial" panose="020B0604020202020204" pitchFamily="34" charset="0"/>
                        <a:buChar char="•"/>
                      </a:pPr>
                      <a:r>
                        <a:rPr lang="en-GB" sz="1200" b="0" i="0" kern="1200" dirty="0" err="1">
                          <a:solidFill>
                            <a:schemeClr val="dk1"/>
                          </a:solidFill>
                          <a:effectLst/>
                          <a:latin typeface="Aptos" panose="020B0004020202020204" pitchFamily="34" charset="0"/>
                          <a:ea typeface="+mn-ea"/>
                          <a:cs typeface="+mn-cs"/>
                        </a:rPr>
                        <a:t>DoPP</a:t>
                      </a:r>
                      <a:r>
                        <a:rPr lang="en-GB" sz="1200" b="0" i="0" kern="1200" dirty="0">
                          <a:solidFill>
                            <a:schemeClr val="dk1"/>
                          </a:solidFill>
                          <a:effectLst/>
                          <a:latin typeface="Aptos" panose="020B0004020202020204" pitchFamily="34" charset="0"/>
                          <a:ea typeface="+mn-ea"/>
                          <a:cs typeface="+mn-cs"/>
                        </a:rPr>
                        <a:t> to present structure and process and support we're putting in place for 26/27.</a:t>
                      </a:r>
                    </a:p>
                    <a:p>
                      <a:pPr marL="342900" indent="-342900" rtl="0">
                        <a:buFont typeface="Arial" panose="020B0604020202020204" pitchFamily="34" charset="0"/>
                        <a:buChar char="•"/>
                      </a:pPr>
                      <a:r>
                        <a:rPr lang="en-GB" sz="1200" b="0" i="0" kern="1200" dirty="0">
                          <a:solidFill>
                            <a:schemeClr val="dk1"/>
                          </a:solidFill>
                          <a:effectLst/>
                          <a:latin typeface="Aptos" panose="020B0004020202020204" pitchFamily="34" charset="0"/>
                          <a:ea typeface="+mn-ea"/>
                          <a:cs typeface="+mn-cs"/>
                        </a:rPr>
                        <a:t>Plenary on reflections to inform and strengthen this structure/process</a:t>
                      </a:r>
                    </a:p>
                  </a:txBody>
                  <a:tcPr marL="55449" marR="55449" marT="27724" marB="27724" anchor="ctr"/>
                </a:tc>
                <a:tc>
                  <a:txBody>
                    <a:bodyPr/>
                    <a:lstStyle/>
                    <a:p>
                      <a:r>
                        <a:rPr lang="en-GB" sz="1200" dirty="0" err="1">
                          <a:latin typeface="Aptos" panose="020B0004020202020204" pitchFamily="34" charset="0"/>
                        </a:rPr>
                        <a:t>DoPP</a:t>
                      </a:r>
                      <a:endParaRPr lang="en-GB" sz="1200" dirty="0">
                        <a:latin typeface="Aptos" panose="020B0004020202020204" pitchFamily="34" charset="0"/>
                      </a:endParaRPr>
                    </a:p>
                  </a:txBody>
                  <a:tcPr marL="55449" marR="55449" marT="27724" marB="27724" anchor="ctr"/>
                </a:tc>
                <a:tc>
                  <a:txBody>
                    <a:bodyPr/>
                    <a:lstStyle/>
                    <a:p>
                      <a:pPr marL="342900" indent="-342900">
                        <a:buFont typeface="Arial" panose="020B0604020202020204" pitchFamily="34" charset="0"/>
                        <a:buChar char="•"/>
                      </a:pPr>
                      <a:r>
                        <a:rPr lang="en-GB" sz="1200" dirty="0">
                          <a:latin typeface="Aptos" panose="020B0004020202020204" pitchFamily="34" charset="0"/>
                        </a:rPr>
                        <a:t>Slides on governance structure</a:t>
                      </a:r>
                    </a:p>
                  </a:txBody>
                  <a:tcPr marL="55449" marR="55449" marT="27724" marB="27724" anchor="ctr"/>
                </a:tc>
                <a:extLst>
                  <a:ext uri="{0D108BD9-81ED-4DB2-BD59-A6C34878D82A}">
                    <a16:rowId xmlns:a16="http://schemas.microsoft.com/office/drawing/2014/main" val="2188596520"/>
                  </a:ext>
                </a:extLst>
              </a:tr>
              <a:tr h="240278">
                <a:tc>
                  <a:txBody>
                    <a:bodyPr/>
                    <a:lstStyle/>
                    <a:p>
                      <a:r>
                        <a:rPr lang="en-GB" sz="1200" dirty="0">
                          <a:latin typeface="Aptos" panose="020B0004020202020204" pitchFamily="34" charset="0"/>
                        </a:rPr>
                        <a:t>11.15 – 11.30 </a:t>
                      </a:r>
                    </a:p>
                  </a:txBody>
                  <a:tcPr marL="55449" marR="55449" marT="27724" marB="27724" anchor="ctr"/>
                </a:tc>
                <a:tc>
                  <a:txBody>
                    <a:bodyPr/>
                    <a:lstStyle/>
                    <a:p>
                      <a:r>
                        <a:rPr lang="en-GB" sz="1200" b="1" dirty="0">
                          <a:latin typeface="Aptos" panose="020B0004020202020204" pitchFamily="34" charset="0"/>
                        </a:rPr>
                        <a:t>15 mins Break</a:t>
                      </a:r>
                    </a:p>
                  </a:txBody>
                  <a:tcPr marL="55449" marR="55449" marT="27724" marB="27724" anchor="ctr"/>
                </a:tc>
                <a:tc>
                  <a:txBody>
                    <a:bodyPr/>
                    <a:lstStyle/>
                    <a:p>
                      <a:pPr marL="342900" indent="-342900" rtl="0">
                        <a:buFont typeface="Arial" panose="020B0604020202020204" pitchFamily="34" charset="0"/>
                        <a:buChar char="•"/>
                      </a:pPr>
                      <a:endParaRPr lang="en-GB" sz="1200" b="1" i="0" kern="1200" dirty="0">
                        <a:solidFill>
                          <a:schemeClr val="dk1"/>
                        </a:solidFill>
                        <a:effectLst/>
                        <a:latin typeface="Aptos" panose="020B0004020202020204" pitchFamily="34" charset="0"/>
                        <a:ea typeface="+mn-ea"/>
                        <a:cs typeface="+mn-cs"/>
                      </a:endParaRPr>
                    </a:p>
                  </a:txBody>
                  <a:tcPr marL="55449" marR="55449" marT="27724" marB="27724" anchor="ctr"/>
                </a:tc>
                <a:tc>
                  <a:txBody>
                    <a:bodyPr/>
                    <a:lstStyle/>
                    <a:p>
                      <a:endParaRPr lang="en-GB" sz="1200" b="1" dirty="0">
                        <a:latin typeface="Aptos" panose="020B0004020202020204" pitchFamily="34" charset="0"/>
                      </a:endParaRPr>
                    </a:p>
                  </a:txBody>
                  <a:tcPr marL="55449" marR="55449" marT="27724" marB="27724" anchor="ctr"/>
                </a:tc>
                <a:tc>
                  <a:txBody>
                    <a:bodyPr/>
                    <a:lstStyle/>
                    <a:p>
                      <a:pPr marL="342900" indent="-342900">
                        <a:buFont typeface="Arial" panose="020B0604020202020204" pitchFamily="34" charset="0"/>
                        <a:buChar char="•"/>
                      </a:pPr>
                      <a:endParaRPr lang="en-GB" sz="1200" b="1" dirty="0">
                        <a:latin typeface="Aptos" panose="020B0004020202020204" pitchFamily="34" charset="0"/>
                      </a:endParaRPr>
                    </a:p>
                  </a:txBody>
                  <a:tcPr marL="55449" marR="55449" marT="27724" marB="27724" anchor="ctr"/>
                </a:tc>
                <a:extLst>
                  <a:ext uri="{0D108BD9-81ED-4DB2-BD59-A6C34878D82A}">
                    <a16:rowId xmlns:a16="http://schemas.microsoft.com/office/drawing/2014/main" val="4099524063"/>
                  </a:ext>
                </a:extLst>
              </a:tr>
              <a:tr h="794766">
                <a:tc>
                  <a:txBody>
                    <a:bodyPr/>
                    <a:lstStyle/>
                    <a:p>
                      <a:r>
                        <a:rPr lang="en-GB" sz="1200" dirty="0">
                          <a:latin typeface="Aptos" panose="020B0004020202020204" pitchFamily="34" charset="0"/>
                        </a:rPr>
                        <a:t>11.30 – 13.00</a:t>
                      </a:r>
                    </a:p>
                  </a:txBody>
                  <a:tcPr marL="55449" marR="55449" marT="27724" marB="27724" anchor="ctr"/>
                </a:tc>
                <a:tc>
                  <a:txBody>
                    <a:bodyPr/>
                    <a:lstStyle/>
                    <a:p>
                      <a:r>
                        <a:rPr lang="en-GB" sz="1200" b="1" dirty="0">
                          <a:latin typeface="Aptos" panose="020B0004020202020204" pitchFamily="34" charset="0"/>
                        </a:rPr>
                        <a:t>Look Forward 26/27</a:t>
                      </a:r>
                    </a:p>
                  </a:txBody>
                  <a:tcPr marL="55449" marR="55449" marT="27724" marB="27724" anchor="ctr"/>
                </a:tc>
                <a:tc>
                  <a:txBody>
                    <a:bodyPr/>
                    <a:lstStyle/>
                    <a:p>
                      <a:pPr rtl="0" fontAlgn="base"/>
                      <a:r>
                        <a:rPr lang="en-GB" sz="1200" b="0" i="0" kern="1200" dirty="0">
                          <a:solidFill>
                            <a:schemeClr val="dk1"/>
                          </a:solidFill>
                          <a:effectLst/>
                          <a:latin typeface="Aptos" panose="020B0004020202020204" pitchFamily="34" charset="0"/>
                          <a:ea typeface="+mn-ea"/>
                          <a:cs typeface="+mn-cs"/>
                        </a:rPr>
                        <a:t>10min System Overview of:</a:t>
                      </a:r>
                    </a:p>
                    <a:p>
                      <a:pPr marL="457200" indent="-457200" rtl="0">
                        <a:buFont typeface="Arial" panose="020B0604020202020204" pitchFamily="34" charset="0"/>
                        <a:buChar char="•"/>
                      </a:pPr>
                      <a:r>
                        <a:rPr lang="en-GB" sz="1200" b="0" i="0" kern="1200" dirty="0">
                          <a:solidFill>
                            <a:schemeClr val="dk1"/>
                          </a:solidFill>
                          <a:effectLst/>
                          <a:latin typeface="Aptos" panose="020B0004020202020204" pitchFamily="34" charset="0"/>
                          <a:ea typeface="+mn-ea"/>
                          <a:cs typeface="+mn-cs"/>
                        </a:rPr>
                        <a:t>Plan Priorities</a:t>
                      </a:r>
                    </a:p>
                    <a:p>
                      <a:pPr marL="457200" indent="-457200" rtl="0">
                        <a:buFont typeface="Arial" panose="020B0604020202020204" pitchFamily="34" charset="0"/>
                        <a:buChar char="•"/>
                      </a:pPr>
                      <a:r>
                        <a:rPr lang="en-GB" sz="1200" b="0" i="0" kern="1200" dirty="0">
                          <a:solidFill>
                            <a:schemeClr val="dk1"/>
                          </a:solidFill>
                          <a:effectLst/>
                          <a:latin typeface="Aptos" panose="020B0004020202020204" pitchFamily="34" charset="0"/>
                          <a:ea typeface="+mn-ea"/>
                          <a:cs typeface="+mn-cs"/>
                        </a:rPr>
                        <a:t>Trajectories</a:t>
                      </a:r>
                    </a:p>
                    <a:p>
                      <a:pPr marL="457200" indent="-457200" rtl="0">
                        <a:buFont typeface="Arial" panose="020B0604020202020204" pitchFamily="34" charset="0"/>
                        <a:buChar char="•"/>
                      </a:pPr>
                      <a:r>
                        <a:rPr lang="en-GB" sz="1200" b="0" i="0" kern="1200" dirty="0">
                          <a:solidFill>
                            <a:schemeClr val="dk1"/>
                          </a:solidFill>
                          <a:effectLst/>
                          <a:latin typeface="Aptos" panose="020B0004020202020204" pitchFamily="34" charset="0"/>
                          <a:ea typeface="+mn-ea"/>
                          <a:cs typeface="+mn-cs"/>
                        </a:rPr>
                        <a:t>Risks and mitigations</a:t>
                      </a:r>
                    </a:p>
                  </a:txBody>
                  <a:tcPr marL="55449" marR="55449" marT="27724" marB="27724" anchor="ct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200" dirty="0">
                          <a:latin typeface="Aptos" panose="020B0004020202020204" pitchFamily="34" charset="0"/>
                        </a:rPr>
                        <a:t>System Leads to present</a:t>
                      </a:r>
                    </a:p>
                    <a:p>
                      <a:endParaRPr lang="en-GB" sz="1200" dirty="0">
                        <a:latin typeface="Aptos" panose="020B0004020202020204" pitchFamily="34" charset="0"/>
                      </a:endParaRPr>
                    </a:p>
                  </a:txBody>
                  <a:tcPr marL="55449" marR="55449" marT="27724" marB="27724" anchor="ctr"/>
                </a:tc>
                <a:tc>
                  <a:txBody>
                    <a:bodyPr/>
                    <a:lstStyle/>
                    <a:p>
                      <a:pPr marL="342900" indent="-342900">
                        <a:buFont typeface="Arial" panose="020B0604020202020204" pitchFamily="34" charset="0"/>
                        <a:buChar char="•"/>
                      </a:pPr>
                      <a:r>
                        <a:rPr lang="en-GB" sz="1200" dirty="0">
                          <a:latin typeface="Aptos" panose="020B0004020202020204" pitchFamily="34" charset="0"/>
                        </a:rPr>
                        <a:t>Annual Plan 26/27 Plan on a Page/ Delivery Plans</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ptos" panose="020B0004020202020204" pitchFamily="34" charset="0"/>
                        </a:rPr>
                        <a:t>Overview slide per System area provided by System Lead</a:t>
                      </a:r>
                    </a:p>
                  </a:txBody>
                  <a:tcPr marL="55449" marR="55449" marT="27724" marB="27724" anchor="ctr"/>
                </a:tc>
                <a:extLst>
                  <a:ext uri="{0D108BD9-81ED-4DB2-BD59-A6C34878D82A}">
                    <a16:rowId xmlns:a16="http://schemas.microsoft.com/office/drawing/2014/main" val="3566834114"/>
                  </a:ext>
                </a:extLst>
              </a:tr>
              <a:tr h="376515">
                <a:tc>
                  <a:txBody>
                    <a:bodyPr/>
                    <a:lstStyle/>
                    <a:p>
                      <a:r>
                        <a:rPr lang="en-GB" sz="1200" dirty="0">
                          <a:latin typeface="Aptos" panose="020B0004020202020204" pitchFamily="34" charset="0"/>
                        </a:rPr>
                        <a:t>13.00-13.30</a:t>
                      </a:r>
                    </a:p>
                  </a:txBody>
                  <a:tcPr marL="55449" marR="55449" marT="27724" marB="27724" anchor="ctr"/>
                </a:tc>
                <a:tc>
                  <a:txBody>
                    <a:bodyPr/>
                    <a:lstStyle/>
                    <a:p>
                      <a:r>
                        <a:rPr lang="en-GB" sz="1200" b="1" dirty="0">
                          <a:latin typeface="Aptos" panose="020B0004020202020204" pitchFamily="34" charset="0"/>
                        </a:rPr>
                        <a:t>Plenary</a:t>
                      </a:r>
                    </a:p>
                  </a:txBody>
                  <a:tcPr marL="55449" marR="55449" marT="27724" marB="27724" anchor="ctr"/>
                </a:tc>
                <a:tc>
                  <a:txBody>
                    <a:bodyPr/>
                    <a:lstStyle/>
                    <a:p>
                      <a:pPr marL="0" indent="0" rtl="0">
                        <a:buFont typeface="Arial" panose="020B0604020202020204" pitchFamily="34" charset="0"/>
                        <a:buNone/>
                      </a:pPr>
                      <a:r>
                        <a:rPr lang="en-GB" sz="1200" b="0" i="0" kern="1200" dirty="0">
                          <a:solidFill>
                            <a:schemeClr val="dk1"/>
                          </a:solidFill>
                          <a:effectLst/>
                          <a:latin typeface="Aptos" panose="020B0004020202020204" pitchFamily="34" charset="0"/>
                          <a:ea typeface="+mn-ea"/>
                          <a:cs typeface="+mn-cs"/>
                        </a:rPr>
                        <a:t>Reflections and actions required</a:t>
                      </a:r>
                    </a:p>
                  </a:txBody>
                  <a:tcPr marL="55449" marR="55449" marT="27724" marB="27724" anchor="ctr"/>
                </a:tc>
                <a:tc>
                  <a:txBody>
                    <a:bodyPr/>
                    <a:lstStyle/>
                    <a:p>
                      <a:r>
                        <a:rPr lang="en-GB" sz="1200" dirty="0">
                          <a:latin typeface="Aptos" panose="020B0004020202020204" pitchFamily="34" charset="0"/>
                        </a:rPr>
                        <a:t>DOPP</a:t>
                      </a:r>
                    </a:p>
                  </a:txBody>
                  <a:tcPr marL="55449" marR="55449" marT="27724" marB="27724" anchor="ctr"/>
                </a:tc>
                <a:tc>
                  <a:txBody>
                    <a:bodyPr/>
                    <a:lstStyle/>
                    <a:p>
                      <a:pPr marL="0" indent="0">
                        <a:buFont typeface="Arial" panose="020B0604020202020204" pitchFamily="34" charset="0"/>
                        <a:buNone/>
                      </a:pPr>
                      <a:endParaRPr lang="en-GB" sz="1200" dirty="0">
                        <a:latin typeface="Aptos" panose="020B0004020202020204" pitchFamily="34" charset="0"/>
                      </a:endParaRPr>
                    </a:p>
                  </a:txBody>
                  <a:tcPr marL="55449" marR="55449" marT="27724" marB="27724" anchor="ctr"/>
                </a:tc>
                <a:extLst>
                  <a:ext uri="{0D108BD9-81ED-4DB2-BD59-A6C34878D82A}">
                    <a16:rowId xmlns:a16="http://schemas.microsoft.com/office/drawing/2014/main" val="3196717959"/>
                  </a:ext>
                </a:extLst>
              </a:tr>
            </a:tbl>
          </a:graphicData>
        </a:graphic>
      </p:graphicFrame>
      <p:sp>
        <p:nvSpPr>
          <p:cNvPr id="11" name="TextBox 10">
            <a:extLst>
              <a:ext uri="{FF2B5EF4-FFF2-40B4-BE49-F238E27FC236}">
                <a16:creationId xmlns:a16="http://schemas.microsoft.com/office/drawing/2014/main" id="{51C53BC3-EA77-B7D5-3F7A-D7A6EFBA2CA3}"/>
              </a:ext>
            </a:extLst>
          </p:cNvPr>
          <p:cNvSpPr txBox="1"/>
          <p:nvPr/>
        </p:nvSpPr>
        <p:spPr>
          <a:xfrm>
            <a:off x="364332" y="685476"/>
            <a:ext cx="11162597" cy="1883593"/>
          </a:xfrm>
          <a:prstGeom prst="rect">
            <a:avLst/>
          </a:prstGeom>
          <a:noFill/>
        </p:spPr>
        <p:txBody>
          <a:bodyPr wrap="square">
            <a:spAutoFit/>
          </a:bodyPr>
          <a:lstStyle/>
          <a:p>
            <a:pPr defTabSz="554492"/>
            <a:r>
              <a:rPr lang="en-GB" sz="1455" b="1" dirty="0">
                <a:solidFill>
                  <a:srgbClr val="000000"/>
                </a:solidFill>
                <a:latin typeface="Aptos" panose="020B0004020202020204" pitchFamily="34" charset="0"/>
              </a:rPr>
              <a:t>Purpose:</a:t>
            </a:r>
          </a:p>
          <a:p>
            <a:pPr marL="173279" indent="-173279" defTabSz="554492">
              <a:buFont typeface="Arial" panose="020B0604020202020204" pitchFamily="34" charset="0"/>
              <a:buChar char="•"/>
            </a:pPr>
            <a:r>
              <a:rPr lang="en-GB" sz="1455" dirty="0">
                <a:solidFill>
                  <a:srgbClr val="000000"/>
                </a:solidFill>
                <a:latin typeface="Aptos" panose="020B0004020202020204" pitchFamily="34" charset="0"/>
              </a:rPr>
              <a:t>To provide structured time to look back on delivery in 25/26 and understand what has gone well, what has been difficult and what learning we need to carry forward. </a:t>
            </a:r>
          </a:p>
          <a:p>
            <a:pPr marL="173279" indent="-173279" defTabSz="554492">
              <a:buFont typeface="Arial" panose="020B0604020202020204" pitchFamily="34" charset="0"/>
              <a:buChar char="•"/>
            </a:pPr>
            <a:r>
              <a:rPr lang="en-GB" sz="1455" dirty="0">
                <a:solidFill>
                  <a:srgbClr val="000000"/>
                </a:solidFill>
                <a:latin typeface="Aptos" panose="020B0004020202020204" pitchFamily="34" charset="0"/>
              </a:rPr>
              <a:t>To identify opportunities, positives and challenges, and consider how this learning should shape our approach in 26/27. </a:t>
            </a:r>
          </a:p>
          <a:p>
            <a:pPr marL="173279" indent="-173279" defTabSz="554492">
              <a:buFont typeface="Arial" panose="020B0604020202020204" pitchFamily="34" charset="0"/>
              <a:buChar char="•"/>
            </a:pPr>
            <a:r>
              <a:rPr lang="en-GB" sz="1455" dirty="0">
                <a:solidFill>
                  <a:srgbClr val="000000"/>
                </a:solidFill>
                <a:latin typeface="Aptos" panose="020B0004020202020204" pitchFamily="34" charset="0"/>
              </a:rPr>
              <a:t>To ensure we have a shared view of priorities, risks and expectations for the year ahead, and a collective understanding of delivery across R&amp;S, Performance and BAU, and System Transformation.</a:t>
            </a:r>
          </a:p>
          <a:p>
            <a:pPr marL="173279" indent="-173279" defTabSz="554492">
              <a:buFont typeface="Arial" panose="020B0604020202020204" pitchFamily="34" charset="0"/>
              <a:buChar char="•"/>
            </a:pPr>
            <a:endParaRPr lang="en-GB" sz="1455" dirty="0">
              <a:solidFill>
                <a:srgbClr val="000000"/>
              </a:solidFill>
              <a:latin typeface="Aptos" panose="020B0004020202020204" pitchFamily="34" charset="0"/>
            </a:endParaRPr>
          </a:p>
          <a:p>
            <a:pPr defTabSz="554492"/>
            <a:r>
              <a:rPr lang="en-GB" sz="1455" b="1" dirty="0">
                <a:solidFill>
                  <a:srgbClr val="000000"/>
                </a:solidFill>
                <a:latin typeface="Aptos" panose="020B0004020202020204" pitchFamily="34" charset="0"/>
              </a:rPr>
              <a:t>Agenda:</a:t>
            </a:r>
          </a:p>
        </p:txBody>
      </p:sp>
    </p:spTree>
    <p:extLst>
      <p:ext uri="{BB962C8B-B14F-4D97-AF65-F5344CB8AC3E}">
        <p14:creationId xmlns:p14="http://schemas.microsoft.com/office/powerpoint/2010/main" val="17959599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243439-4A4D-8B0E-B446-AC2E4ADAFC8D}"/>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FBCD614-EBF7-BE8C-99B6-E8320F0FDC41}"/>
              </a:ext>
            </a:extLst>
          </p:cNvPr>
          <p:cNvSpPr txBox="1"/>
          <p:nvPr/>
        </p:nvSpPr>
        <p:spPr>
          <a:xfrm>
            <a:off x="76200" y="128356"/>
            <a:ext cx="12039600" cy="465640"/>
          </a:xfrm>
          <a:prstGeom prst="rect">
            <a:avLst/>
          </a:prstGeom>
          <a:solidFill>
            <a:srgbClr val="44546A"/>
          </a:solidFill>
        </p:spPr>
        <p:txBody>
          <a:bodyPr wrap="square" rtlCol="0">
            <a:spAutoFit/>
          </a:bodyPr>
          <a:lstStyle/>
          <a:p>
            <a:pPr marL="0" marR="0" lvl="0" indent="0" algn="l" defTabSz="914413" rtl="0" eaLnBrk="1" fontAlgn="auto" latinLnBrk="0" hangingPunct="1">
              <a:lnSpc>
                <a:spcPct val="100000"/>
              </a:lnSpc>
              <a:spcBef>
                <a:spcPts val="0"/>
              </a:spcBef>
              <a:spcAft>
                <a:spcPts val="1200"/>
              </a:spcAft>
              <a:buClrTx/>
              <a:buSzTx/>
              <a:buFontTx/>
              <a:buNone/>
              <a:tabLst/>
              <a:defRPr/>
            </a:pPr>
            <a:r>
              <a:rPr kumimoji="0" lang="en-GB" sz="2426" b="1" i="0" u="none" strike="noStrike" kern="0" cap="none" spc="0" normalizeH="0" baseline="0" noProof="0" dirty="0">
                <a:ln>
                  <a:noFill/>
                </a:ln>
                <a:solidFill>
                  <a:prstClr val="white"/>
                </a:solidFill>
                <a:effectLst/>
                <a:uLnTx/>
                <a:uFillTx/>
                <a:latin typeface="Aptos" panose="02110004020202020204"/>
                <a:ea typeface="Verdana" panose="020B0604030504040204" pitchFamily="34" charset="0"/>
                <a:cs typeface="+mn-cs"/>
              </a:rPr>
              <a:t>Planned Care and Cancer - Hannah Parsons</a:t>
            </a:r>
            <a:endParaRPr kumimoji="0" lang="en-GB" sz="2426" b="1" i="0" u="none" strike="noStrike" kern="0" cap="none" spc="0" normalizeH="0" baseline="0" noProof="0" dirty="0">
              <a:ln>
                <a:noFill/>
              </a:ln>
              <a:solidFill>
                <a:prstClr val="white"/>
              </a:solidFill>
              <a:effectLst/>
              <a:uLnTx/>
              <a:uFillTx/>
              <a:latin typeface="Aptos" panose="02110004020202020204"/>
              <a:ea typeface="+mn-ea"/>
              <a:cs typeface="+mn-cs"/>
            </a:endParaRPr>
          </a:p>
        </p:txBody>
      </p:sp>
      <p:pic>
        <p:nvPicPr>
          <p:cNvPr id="6" name="Picture 5">
            <a:extLst>
              <a:ext uri="{FF2B5EF4-FFF2-40B4-BE49-F238E27FC236}">
                <a16:creationId xmlns:a16="http://schemas.microsoft.com/office/drawing/2014/main" id="{126A64D5-EA36-C8A2-BE73-A09AFABA6CF9}"/>
              </a:ext>
            </a:extLst>
          </p:cNvPr>
          <p:cNvPicPr>
            <a:picLocks noChangeAspect="1"/>
          </p:cNvPicPr>
          <p:nvPr/>
        </p:nvPicPr>
        <p:blipFill>
          <a:blip r:embed="rId3"/>
          <a:stretch>
            <a:fillRect/>
          </a:stretch>
        </p:blipFill>
        <p:spPr>
          <a:xfrm>
            <a:off x="453714" y="827505"/>
            <a:ext cx="10971262" cy="4809620"/>
          </a:xfrm>
          <a:prstGeom prst="rect">
            <a:avLst/>
          </a:prstGeom>
        </p:spPr>
      </p:pic>
    </p:spTree>
    <p:extLst>
      <p:ext uri="{BB962C8B-B14F-4D97-AF65-F5344CB8AC3E}">
        <p14:creationId xmlns:p14="http://schemas.microsoft.com/office/powerpoint/2010/main" val="2423979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5FFB2C-025E-D4CA-2362-6E539973A34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83BE670-38E3-4692-A7C6-8E0EA3A38786}"/>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2CA11FB0-4C15-A3C0-F6A0-0A1A259007A9}"/>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124" b="0" i="0" u="none" strike="noStrike" kern="1200" cap="none" spc="0" normalizeH="0" baseline="0" noProof="0" dirty="0">
                <a:ln>
                  <a:noFill/>
                </a:ln>
                <a:solidFill>
                  <a:srgbClr val="0E2841"/>
                </a:solidFill>
                <a:effectLst/>
                <a:uLnTx/>
                <a:uFillTx/>
                <a:latin typeface="Arial Black" panose="020B0A04020102020204" pitchFamily="34" charset="0"/>
                <a:ea typeface="+mn-ea"/>
                <a:cs typeface="+mn-cs"/>
              </a:rPr>
              <a:t>MH&amp;LD</a:t>
            </a:r>
          </a:p>
        </p:txBody>
      </p:sp>
    </p:spTree>
    <p:extLst>
      <p:ext uri="{BB962C8B-B14F-4D97-AF65-F5344CB8AC3E}">
        <p14:creationId xmlns:p14="http://schemas.microsoft.com/office/powerpoint/2010/main" val="5688223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210C36-5D40-E86F-A9CC-AAB4D6D7CFEB}"/>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71594FC5-E79E-BD49-5DA0-BDB0198941C8}"/>
              </a:ext>
            </a:extLst>
          </p:cNvPr>
          <p:cNvSpPr>
            <a:spLocks noGrp="1"/>
          </p:cNvSpPr>
          <p:nvPr>
            <p:ph type="body" sz="quarter" idx="10"/>
          </p:nvPr>
        </p:nvSpPr>
        <p:spPr>
          <a:xfrm>
            <a:off x="99016" y="2378250"/>
            <a:ext cx="10556853" cy="1704253"/>
          </a:xfrm>
        </p:spPr>
        <p:txBody>
          <a:bodyPr/>
          <a:lstStyle/>
          <a:p>
            <a:r>
              <a:rPr lang="en-GB" sz="3200" b="1" dirty="0">
                <a:latin typeface="Aptos" panose="020B0004020202020204" pitchFamily="34" charset="0"/>
              </a:rPr>
              <a:t>2. Performance Review Reflections</a:t>
            </a:r>
          </a:p>
          <a:p>
            <a:endParaRPr lang="pt-BR" sz="2911" dirty="0"/>
          </a:p>
        </p:txBody>
      </p:sp>
    </p:spTree>
    <p:extLst>
      <p:ext uri="{BB962C8B-B14F-4D97-AF65-F5344CB8AC3E}">
        <p14:creationId xmlns:p14="http://schemas.microsoft.com/office/powerpoint/2010/main" val="12619751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7FAD7-4B89-13E8-E817-F19030E61396}"/>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B9880B13-6DA1-F99A-F331-AF27D964EBA3}"/>
              </a:ext>
            </a:extLst>
          </p:cNvPr>
          <p:cNvSpPr/>
          <p:nvPr/>
        </p:nvSpPr>
        <p:spPr>
          <a:xfrm>
            <a:off x="455866" y="3119833"/>
            <a:ext cx="11658600" cy="3029555"/>
          </a:xfrm>
          <a:prstGeom prst="rect">
            <a:avLst/>
          </a:prstGeom>
          <a:solidFill>
            <a:srgbClr val="FF9966">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5</a:t>
            </a:r>
          </a:p>
        </p:txBody>
      </p:sp>
      <p:sp>
        <p:nvSpPr>
          <p:cNvPr id="9" name="Rectangle 8">
            <a:extLst>
              <a:ext uri="{FF2B5EF4-FFF2-40B4-BE49-F238E27FC236}">
                <a16:creationId xmlns:a16="http://schemas.microsoft.com/office/drawing/2014/main" id="{D0D08314-8D0D-BA51-8486-D1C5C062F797}"/>
              </a:ext>
            </a:extLst>
          </p:cNvPr>
          <p:cNvSpPr/>
          <p:nvPr/>
        </p:nvSpPr>
        <p:spPr>
          <a:xfrm>
            <a:off x="436802" y="2371212"/>
            <a:ext cx="11658600" cy="720000"/>
          </a:xfrm>
          <a:prstGeom prst="rect">
            <a:avLst/>
          </a:prstGeom>
          <a:solidFill>
            <a:srgbClr val="FF66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4</a:t>
            </a:r>
          </a:p>
        </p:txBody>
      </p:sp>
      <p:sp>
        <p:nvSpPr>
          <p:cNvPr id="10" name="Rectangle 9">
            <a:extLst>
              <a:ext uri="{FF2B5EF4-FFF2-40B4-BE49-F238E27FC236}">
                <a16:creationId xmlns:a16="http://schemas.microsoft.com/office/drawing/2014/main" id="{755D04B6-AD6E-61DC-0EC6-34E2710D9D94}"/>
              </a:ext>
            </a:extLst>
          </p:cNvPr>
          <p:cNvSpPr/>
          <p:nvPr/>
        </p:nvSpPr>
        <p:spPr>
          <a:xfrm>
            <a:off x="436802" y="1256626"/>
            <a:ext cx="11658600" cy="1066827"/>
          </a:xfrm>
          <a:prstGeom prst="rect">
            <a:avLst/>
          </a:prstGeom>
          <a:solidFill>
            <a:srgbClr val="FF00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3</a:t>
            </a:r>
          </a:p>
        </p:txBody>
      </p:sp>
      <p:sp>
        <p:nvSpPr>
          <p:cNvPr id="11" name="Rectangle 10">
            <a:extLst>
              <a:ext uri="{FF2B5EF4-FFF2-40B4-BE49-F238E27FC236}">
                <a16:creationId xmlns:a16="http://schemas.microsoft.com/office/drawing/2014/main" id="{58898043-429F-F769-F8A2-73FC3AFAFCFE}"/>
              </a:ext>
            </a:extLst>
          </p:cNvPr>
          <p:cNvSpPr/>
          <p:nvPr/>
        </p:nvSpPr>
        <p:spPr>
          <a:xfrm>
            <a:off x="436802" y="618940"/>
            <a:ext cx="11658600" cy="601355"/>
          </a:xfrm>
          <a:prstGeom prst="rect">
            <a:avLst/>
          </a:prstGeom>
          <a:solidFill>
            <a:schemeClr val="accent5">
              <a:lumMod val="75000"/>
              <a:alpha val="1490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2</a:t>
            </a:r>
          </a:p>
        </p:txBody>
      </p:sp>
      <p:sp>
        <p:nvSpPr>
          <p:cNvPr id="12" name="Rectangle 11">
            <a:extLst>
              <a:ext uri="{FF2B5EF4-FFF2-40B4-BE49-F238E27FC236}">
                <a16:creationId xmlns:a16="http://schemas.microsoft.com/office/drawing/2014/main" id="{C60EFA9D-CC88-6577-C3A1-11FC3FC05807}"/>
              </a:ext>
            </a:extLst>
          </p:cNvPr>
          <p:cNvSpPr/>
          <p:nvPr/>
        </p:nvSpPr>
        <p:spPr>
          <a:xfrm>
            <a:off x="436802" y="210803"/>
            <a:ext cx="11658600" cy="362399"/>
          </a:xfrm>
          <a:prstGeom prst="rect">
            <a:avLst/>
          </a:prstGeom>
          <a:solidFill>
            <a:srgbClr val="00206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1</a:t>
            </a:r>
          </a:p>
        </p:txBody>
      </p:sp>
      <p:sp>
        <p:nvSpPr>
          <p:cNvPr id="13" name="Rectangle 12">
            <a:extLst>
              <a:ext uri="{FF2B5EF4-FFF2-40B4-BE49-F238E27FC236}">
                <a16:creationId xmlns:a16="http://schemas.microsoft.com/office/drawing/2014/main" id="{CC393173-25EB-5216-BBC3-17C7D1841708}"/>
              </a:ext>
            </a:extLst>
          </p:cNvPr>
          <p:cNvSpPr/>
          <p:nvPr/>
        </p:nvSpPr>
        <p:spPr>
          <a:xfrm>
            <a:off x="932696" y="1309350"/>
            <a:ext cx="11014761" cy="783199"/>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white"/>
                </a:solidFill>
                <a:effectLst/>
                <a:uLnTx/>
                <a:uFillTx/>
                <a:latin typeface="Univers Condensed Light"/>
                <a:ea typeface="+mn-ea"/>
                <a:cs typeface="+mn-cs"/>
              </a:rPr>
              <a:t>Executive Board</a:t>
            </a:r>
          </a:p>
        </p:txBody>
      </p:sp>
      <p:sp>
        <p:nvSpPr>
          <p:cNvPr id="14" name="Rectangle 13">
            <a:extLst>
              <a:ext uri="{FF2B5EF4-FFF2-40B4-BE49-F238E27FC236}">
                <a16:creationId xmlns:a16="http://schemas.microsoft.com/office/drawing/2014/main" id="{D6883D8D-EC1D-83D6-45E2-ECC304EA34FE}"/>
              </a:ext>
            </a:extLst>
          </p:cNvPr>
          <p:cNvSpPr/>
          <p:nvPr/>
        </p:nvSpPr>
        <p:spPr>
          <a:xfrm>
            <a:off x="942974" y="305833"/>
            <a:ext cx="11014761" cy="18000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Board</a:t>
            </a:r>
          </a:p>
        </p:txBody>
      </p:sp>
      <p:grpSp>
        <p:nvGrpSpPr>
          <p:cNvPr id="15" name="Group 14">
            <a:extLst>
              <a:ext uri="{FF2B5EF4-FFF2-40B4-BE49-F238E27FC236}">
                <a16:creationId xmlns:a16="http://schemas.microsoft.com/office/drawing/2014/main" id="{02992E9A-D047-E9F7-09FD-17EC9B7B790D}"/>
              </a:ext>
            </a:extLst>
          </p:cNvPr>
          <p:cNvGrpSpPr/>
          <p:nvPr/>
        </p:nvGrpSpPr>
        <p:grpSpPr>
          <a:xfrm>
            <a:off x="1106572" y="3766134"/>
            <a:ext cx="2351307" cy="2294859"/>
            <a:chOff x="903654" y="3401048"/>
            <a:chExt cx="2351307" cy="2294859"/>
          </a:xfrm>
        </p:grpSpPr>
        <p:sp>
          <p:nvSpPr>
            <p:cNvPr id="16" name="Rectangle 15">
              <a:extLst>
                <a:ext uri="{FF2B5EF4-FFF2-40B4-BE49-F238E27FC236}">
                  <a16:creationId xmlns:a16="http://schemas.microsoft.com/office/drawing/2014/main" id="{EEFC6573-3E7D-8423-FC2C-235562E45D37}"/>
                </a:ext>
              </a:extLst>
            </p:cNvPr>
            <p:cNvSpPr/>
            <p:nvPr/>
          </p:nvSpPr>
          <p:spPr>
            <a:xfrm>
              <a:off x="903654" y="3401048"/>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Morriston SDG</a:t>
              </a:r>
            </a:p>
          </p:txBody>
        </p:sp>
        <p:sp>
          <p:nvSpPr>
            <p:cNvPr id="17" name="Rectangle 16">
              <a:extLst>
                <a:ext uri="{FF2B5EF4-FFF2-40B4-BE49-F238E27FC236}">
                  <a16:creationId xmlns:a16="http://schemas.microsoft.com/office/drawing/2014/main" id="{5D05B534-EDB5-5DC6-01B0-766F6F481E1E}"/>
                </a:ext>
              </a:extLst>
            </p:cNvPr>
            <p:cNvSpPr/>
            <p:nvPr/>
          </p:nvSpPr>
          <p:spPr>
            <a:xfrm>
              <a:off x="1507423" y="3401840"/>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SNPT SDG</a:t>
              </a:r>
              <a:endParaRPr kumimoji="0" lang="en-US"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EAA3228E-AA55-179A-F095-E4B922DD303E}"/>
                </a:ext>
              </a:extLst>
            </p:cNvPr>
            <p:cNvSpPr/>
            <p:nvPr/>
          </p:nvSpPr>
          <p:spPr>
            <a:xfrm>
              <a:off x="2111192" y="3402236"/>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MHLD SDG</a:t>
              </a:r>
            </a:p>
          </p:txBody>
        </p:sp>
        <p:sp>
          <p:nvSpPr>
            <p:cNvPr id="19" name="Rectangle 18">
              <a:extLst>
                <a:ext uri="{FF2B5EF4-FFF2-40B4-BE49-F238E27FC236}">
                  <a16:creationId xmlns:a16="http://schemas.microsoft.com/office/drawing/2014/main" id="{646942E1-86F5-3B6A-E869-C59964D6F401}"/>
                </a:ext>
              </a:extLst>
            </p:cNvPr>
            <p:cNvSpPr/>
            <p:nvPr/>
          </p:nvSpPr>
          <p:spPr>
            <a:xfrm>
              <a:off x="2714961" y="3402632"/>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PCT SDG</a:t>
              </a:r>
              <a:endParaRPr kumimoji="0" lang="en-GB" sz="825" b="0" i="0" u="none" strike="noStrike" kern="1200" cap="none" spc="0" normalizeH="0" baseline="0" noProof="0" dirty="0">
                <a:ln>
                  <a:noFill/>
                </a:ln>
                <a:solidFill>
                  <a:prstClr val="black"/>
                </a:solidFill>
                <a:effectLst/>
                <a:uLnTx/>
                <a:uFillTx/>
                <a:latin typeface="Univers Condensed Light"/>
                <a:ea typeface="+mn-ea"/>
                <a:cs typeface="+mn-cs"/>
              </a:endParaRPr>
            </a:p>
          </p:txBody>
        </p:sp>
      </p:grpSp>
      <p:sp>
        <p:nvSpPr>
          <p:cNvPr id="20" name="Rectangle 19">
            <a:extLst>
              <a:ext uri="{FF2B5EF4-FFF2-40B4-BE49-F238E27FC236}">
                <a16:creationId xmlns:a16="http://schemas.microsoft.com/office/drawing/2014/main" id="{4B6B7A2B-1341-2783-0041-CB3EE80B40CD}"/>
              </a:ext>
            </a:extLst>
          </p:cNvPr>
          <p:cNvSpPr/>
          <p:nvPr/>
        </p:nvSpPr>
        <p:spPr>
          <a:xfrm>
            <a:off x="954737" y="5178389"/>
            <a:ext cx="2592000" cy="216000"/>
          </a:xfrm>
          <a:prstGeom prst="rect">
            <a:avLst/>
          </a:prstGeom>
          <a:solidFill>
            <a:srgbClr val="FF9966"/>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Digital elements</a:t>
            </a:r>
            <a:endParaRPr kumimoji="0" lang="en-US" sz="788" b="0" i="0" u="none" strike="noStrike" kern="1200" cap="none" spc="0" normalizeH="0" baseline="0" noProof="0" dirty="0">
              <a:ln>
                <a:noFill/>
              </a:ln>
              <a:solidFill>
                <a:prstClr val="white"/>
              </a:solidFill>
              <a:effectLst/>
              <a:uLnTx/>
              <a:uFillTx/>
              <a:latin typeface="Univers Condensed Light"/>
              <a:ea typeface="+mn-ea"/>
              <a:cs typeface="+mn-cs"/>
            </a:endParaRPr>
          </a:p>
        </p:txBody>
      </p:sp>
      <p:sp>
        <p:nvSpPr>
          <p:cNvPr id="21" name="Rectangle 20">
            <a:extLst>
              <a:ext uri="{FF2B5EF4-FFF2-40B4-BE49-F238E27FC236}">
                <a16:creationId xmlns:a16="http://schemas.microsoft.com/office/drawing/2014/main" id="{832F7600-5E0D-230D-7742-52120C3540AD}"/>
              </a:ext>
            </a:extLst>
          </p:cNvPr>
          <p:cNvSpPr/>
          <p:nvPr/>
        </p:nvSpPr>
        <p:spPr>
          <a:xfrm>
            <a:off x="11357382" y="4557472"/>
            <a:ext cx="601954" cy="466349"/>
          </a:xfrm>
          <a:prstGeom prst="rect">
            <a:avLst/>
          </a:prstGeom>
          <a:solidFill>
            <a:srgbClr val="33CCCC"/>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Workforce &amp; OD Group</a:t>
            </a:r>
          </a:p>
        </p:txBody>
      </p:sp>
      <p:sp>
        <p:nvSpPr>
          <p:cNvPr id="22" name="Rectangle 21">
            <a:extLst>
              <a:ext uri="{FF2B5EF4-FFF2-40B4-BE49-F238E27FC236}">
                <a16:creationId xmlns:a16="http://schemas.microsoft.com/office/drawing/2014/main" id="{89DAA2BF-CA7C-CC01-1D1B-4A37014272A4}"/>
              </a:ext>
            </a:extLst>
          </p:cNvPr>
          <p:cNvSpPr/>
          <p:nvPr/>
        </p:nvSpPr>
        <p:spPr>
          <a:xfrm>
            <a:off x="11349432" y="4014858"/>
            <a:ext cx="601954" cy="466349"/>
          </a:xfrm>
          <a:prstGeom prst="rect">
            <a:avLst/>
          </a:prstGeom>
          <a:solidFill>
            <a:srgbClr val="FF66CC"/>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Quality, Safety Group</a:t>
            </a:r>
          </a:p>
        </p:txBody>
      </p:sp>
      <p:sp>
        <p:nvSpPr>
          <p:cNvPr id="23" name="Rectangle 22">
            <a:extLst>
              <a:ext uri="{FF2B5EF4-FFF2-40B4-BE49-F238E27FC236}">
                <a16:creationId xmlns:a16="http://schemas.microsoft.com/office/drawing/2014/main" id="{7BB94FE1-0FEC-CE9D-9B24-97F7749EB028}"/>
              </a:ext>
            </a:extLst>
          </p:cNvPr>
          <p:cNvSpPr/>
          <p:nvPr/>
        </p:nvSpPr>
        <p:spPr>
          <a:xfrm>
            <a:off x="954737" y="5420943"/>
            <a:ext cx="2592000" cy="216000"/>
          </a:xfrm>
          <a:prstGeom prst="rect">
            <a:avLst/>
          </a:prstGeom>
          <a:solidFill>
            <a:srgbClr val="73C162"/>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Recovery &amp; Sustainability Programme elements</a:t>
            </a:r>
          </a:p>
        </p:txBody>
      </p:sp>
      <p:sp>
        <p:nvSpPr>
          <p:cNvPr id="24" name="Rectangle 23">
            <a:extLst>
              <a:ext uri="{FF2B5EF4-FFF2-40B4-BE49-F238E27FC236}">
                <a16:creationId xmlns:a16="http://schemas.microsoft.com/office/drawing/2014/main" id="{326FA005-5C58-E706-1177-DDFF736B4EC0}"/>
              </a:ext>
            </a:extLst>
          </p:cNvPr>
          <p:cNvSpPr/>
          <p:nvPr/>
        </p:nvSpPr>
        <p:spPr>
          <a:xfrm>
            <a:off x="954737" y="4641042"/>
            <a:ext cx="2592000" cy="216000"/>
          </a:xfrm>
          <a:prstGeom prst="rect">
            <a:avLst/>
          </a:prstGeom>
          <a:solidFill>
            <a:srgbClr val="33CC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WOD elements</a:t>
            </a:r>
          </a:p>
        </p:txBody>
      </p:sp>
      <p:sp>
        <p:nvSpPr>
          <p:cNvPr id="25" name="Rectangle 24">
            <a:extLst>
              <a:ext uri="{FF2B5EF4-FFF2-40B4-BE49-F238E27FC236}">
                <a16:creationId xmlns:a16="http://schemas.microsoft.com/office/drawing/2014/main" id="{78206F7F-33FE-3F41-4EBA-835DAF477375}"/>
              </a:ext>
            </a:extLst>
          </p:cNvPr>
          <p:cNvSpPr/>
          <p:nvPr/>
        </p:nvSpPr>
        <p:spPr>
          <a:xfrm>
            <a:off x="954737" y="4123815"/>
            <a:ext cx="2592000" cy="216000"/>
          </a:xfrm>
          <a:prstGeom prst="rect">
            <a:avLst/>
          </a:prstGeom>
          <a:solidFill>
            <a:srgbClr val="FF66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Q&amp;S elements</a:t>
            </a:r>
          </a:p>
        </p:txBody>
      </p:sp>
      <p:sp>
        <p:nvSpPr>
          <p:cNvPr id="26" name="Rectangle 25">
            <a:extLst>
              <a:ext uri="{FF2B5EF4-FFF2-40B4-BE49-F238E27FC236}">
                <a16:creationId xmlns:a16="http://schemas.microsoft.com/office/drawing/2014/main" id="{05CA91F2-AE13-326C-9A3C-4664A22EFF65}"/>
              </a:ext>
            </a:extLst>
          </p:cNvPr>
          <p:cNvSpPr/>
          <p:nvPr/>
        </p:nvSpPr>
        <p:spPr>
          <a:xfrm>
            <a:off x="954737" y="4901009"/>
            <a:ext cx="2592000" cy="216000"/>
          </a:xfrm>
          <a:prstGeom prst="rect">
            <a:avLst/>
          </a:prstGeom>
          <a:solidFill>
            <a:srgbClr val="C000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PH elements</a:t>
            </a:r>
          </a:p>
        </p:txBody>
      </p:sp>
      <p:sp>
        <p:nvSpPr>
          <p:cNvPr id="27" name="Rectangle 26">
            <a:extLst>
              <a:ext uri="{FF2B5EF4-FFF2-40B4-BE49-F238E27FC236}">
                <a16:creationId xmlns:a16="http://schemas.microsoft.com/office/drawing/2014/main" id="{DFB47C28-4BD8-C742-3C80-E40881EA93F4}"/>
              </a:ext>
            </a:extLst>
          </p:cNvPr>
          <p:cNvSpPr/>
          <p:nvPr/>
        </p:nvSpPr>
        <p:spPr>
          <a:xfrm>
            <a:off x="4311139"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Performance &amp; Finance Committee</a:t>
            </a:r>
          </a:p>
        </p:txBody>
      </p:sp>
      <p:sp>
        <p:nvSpPr>
          <p:cNvPr id="28" name="Rectangle 27">
            <a:extLst>
              <a:ext uri="{FF2B5EF4-FFF2-40B4-BE49-F238E27FC236}">
                <a16:creationId xmlns:a16="http://schemas.microsoft.com/office/drawing/2014/main" id="{12449A2F-6275-4F8C-6130-49C315C1AC08}"/>
              </a:ext>
            </a:extLst>
          </p:cNvPr>
          <p:cNvSpPr/>
          <p:nvPr/>
        </p:nvSpPr>
        <p:spPr>
          <a:xfrm>
            <a:off x="3180706"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Data, Digital, Innovation &amp; Research Committee</a:t>
            </a:r>
          </a:p>
        </p:txBody>
      </p:sp>
      <p:sp>
        <p:nvSpPr>
          <p:cNvPr id="29" name="Rectangle 28">
            <a:extLst>
              <a:ext uri="{FF2B5EF4-FFF2-40B4-BE49-F238E27FC236}">
                <a16:creationId xmlns:a16="http://schemas.microsoft.com/office/drawing/2014/main" id="{DB050753-C72C-EF7F-5050-9FD690B3BB51}"/>
              </a:ext>
            </a:extLst>
          </p:cNvPr>
          <p:cNvSpPr/>
          <p:nvPr/>
        </p:nvSpPr>
        <p:spPr>
          <a:xfrm>
            <a:off x="932696"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Procurement &amp; terms of Service Committee</a:t>
            </a:r>
          </a:p>
        </p:txBody>
      </p:sp>
      <p:sp>
        <p:nvSpPr>
          <p:cNvPr id="30" name="Rectangle 29">
            <a:extLst>
              <a:ext uri="{FF2B5EF4-FFF2-40B4-BE49-F238E27FC236}">
                <a16:creationId xmlns:a16="http://schemas.microsoft.com/office/drawing/2014/main" id="{386B9596-2D09-000B-AD3C-E718078B7207}"/>
              </a:ext>
            </a:extLst>
          </p:cNvPr>
          <p:cNvSpPr/>
          <p:nvPr/>
        </p:nvSpPr>
        <p:spPr>
          <a:xfrm>
            <a:off x="954737" y="5680908"/>
            <a:ext cx="2592000" cy="216000"/>
          </a:xfrm>
          <a:prstGeom prst="rect">
            <a:avLst/>
          </a:prstGeom>
          <a:solidFill>
            <a:srgbClr val="FFFF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black"/>
                </a:solidFill>
                <a:effectLst/>
                <a:uLnTx/>
                <a:uFillTx/>
                <a:latin typeface="Univers Condensed Light"/>
                <a:ea typeface="+mn-ea"/>
                <a:cs typeface="+mn-cs"/>
              </a:rPr>
              <a:t>Allocated Transformation elements</a:t>
            </a:r>
            <a:endParaRPr kumimoji="0" lang="en-US" sz="788"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31" name="Rectangle 30">
            <a:extLst>
              <a:ext uri="{FF2B5EF4-FFF2-40B4-BE49-F238E27FC236}">
                <a16:creationId xmlns:a16="http://schemas.microsoft.com/office/drawing/2014/main" id="{E73092B2-E378-41FD-3324-3119BF3D7827}"/>
              </a:ext>
            </a:extLst>
          </p:cNvPr>
          <p:cNvSpPr/>
          <p:nvPr/>
        </p:nvSpPr>
        <p:spPr>
          <a:xfrm>
            <a:off x="964306" y="4380245"/>
            <a:ext cx="2592000" cy="216000"/>
          </a:xfrm>
          <a:prstGeom prst="rect">
            <a:avLst/>
          </a:prstGeom>
          <a:solidFill>
            <a:srgbClr val="7030A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BAU / Performance Delivery/Financial Delivery</a:t>
            </a:r>
          </a:p>
        </p:txBody>
      </p:sp>
      <p:sp>
        <p:nvSpPr>
          <p:cNvPr id="32" name="Rectangle 31">
            <a:extLst>
              <a:ext uri="{FF2B5EF4-FFF2-40B4-BE49-F238E27FC236}">
                <a16:creationId xmlns:a16="http://schemas.microsoft.com/office/drawing/2014/main" id="{6C04828F-9FD9-FE6A-42EA-8666CAEC99D2}"/>
              </a:ext>
            </a:extLst>
          </p:cNvPr>
          <p:cNvSpPr/>
          <p:nvPr/>
        </p:nvSpPr>
        <p:spPr>
          <a:xfrm>
            <a:off x="1018796" y="2537559"/>
            <a:ext cx="2556000" cy="437143"/>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Performance and Accountability</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Aptos" panose="02110004020202020204"/>
                <a:ea typeface="+mn-ea"/>
                <a:cs typeface="+mn-cs"/>
              </a:rPr>
              <a:t>Performance manages </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Aptos" panose="02110004020202020204"/>
                <a:ea typeface="+mn-ea"/>
                <a:cs typeface="+mn-cs"/>
              </a:rPr>
              <a:t>SDG delivery:</a:t>
            </a:r>
          </a:p>
        </p:txBody>
      </p:sp>
      <p:sp>
        <p:nvSpPr>
          <p:cNvPr id="33" name="Rectangle 32">
            <a:extLst>
              <a:ext uri="{FF2B5EF4-FFF2-40B4-BE49-F238E27FC236}">
                <a16:creationId xmlns:a16="http://schemas.microsoft.com/office/drawing/2014/main" id="{5A7DED22-7D1C-FF75-DB2D-1AB88A0195C4}"/>
              </a:ext>
            </a:extLst>
          </p:cNvPr>
          <p:cNvSpPr/>
          <p:nvPr/>
        </p:nvSpPr>
        <p:spPr>
          <a:xfrm>
            <a:off x="2479890" y="2719964"/>
            <a:ext cx="154691" cy="180474"/>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4" name="Rectangle 33">
            <a:extLst>
              <a:ext uri="{FF2B5EF4-FFF2-40B4-BE49-F238E27FC236}">
                <a16:creationId xmlns:a16="http://schemas.microsoft.com/office/drawing/2014/main" id="{371E8BD1-DE93-0B98-37E8-1B9C0909C9A0}"/>
              </a:ext>
            </a:extLst>
          </p:cNvPr>
          <p:cNvSpPr/>
          <p:nvPr/>
        </p:nvSpPr>
        <p:spPr>
          <a:xfrm>
            <a:off x="2172167" y="2719964"/>
            <a:ext cx="154691" cy="180474"/>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5" name="Rectangle 34">
            <a:extLst>
              <a:ext uri="{FF2B5EF4-FFF2-40B4-BE49-F238E27FC236}">
                <a16:creationId xmlns:a16="http://schemas.microsoft.com/office/drawing/2014/main" id="{89204EBF-34E7-A5DF-1A8F-6B7ACDFF13D7}"/>
              </a:ext>
            </a:extLst>
          </p:cNvPr>
          <p:cNvSpPr/>
          <p:nvPr/>
        </p:nvSpPr>
        <p:spPr>
          <a:xfrm>
            <a:off x="2787613" y="2719964"/>
            <a:ext cx="154691" cy="180474"/>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6" name="Rectangle 35">
            <a:extLst>
              <a:ext uri="{FF2B5EF4-FFF2-40B4-BE49-F238E27FC236}">
                <a16:creationId xmlns:a16="http://schemas.microsoft.com/office/drawing/2014/main" id="{1E53BDD4-9A0C-2727-C095-ACD5DAF47AA2}"/>
              </a:ext>
            </a:extLst>
          </p:cNvPr>
          <p:cNvSpPr/>
          <p:nvPr/>
        </p:nvSpPr>
        <p:spPr>
          <a:xfrm>
            <a:off x="1514061" y="3085064"/>
            <a:ext cx="1615671" cy="54000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Operational Delivery Group (COO)</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37" name="Rectangle 36">
            <a:extLst>
              <a:ext uri="{FF2B5EF4-FFF2-40B4-BE49-F238E27FC236}">
                <a16:creationId xmlns:a16="http://schemas.microsoft.com/office/drawing/2014/main" id="{E81911CB-6C06-10A7-7741-008FAA6CB398}"/>
              </a:ext>
            </a:extLst>
          </p:cNvPr>
          <p:cNvSpPr/>
          <p:nvPr/>
        </p:nvSpPr>
        <p:spPr>
          <a:xfrm>
            <a:off x="7725905"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MHLD I</a:t>
            </a:r>
            <a:r>
              <a:rPr kumimoji="0" lang="en-GB" sz="700" b="0" i="0" u="none" strike="noStrike" kern="1200" cap="none" spc="0" normalizeH="0" baseline="0" noProof="0" dirty="0" err="1">
                <a:ln>
                  <a:noFill/>
                </a:ln>
                <a:solidFill>
                  <a:prstClr val="black"/>
                </a:solidFill>
                <a:effectLst/>
                <a:uLnTx/>
                <a:uFillTx/>
                <a:latin typeface="Univers Condensed Light"/>
                <a:ea typeface="+mn-ea"/>
                <a:cs typeface="+mn-cs"/>
              </a:rPr>
              <a:t>mprovementProgramme</a:t>
            </a: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 Group</a:t>
            </a:r>
          </a:p>
        </p:txBody>
      </p:sp>
      <p:sp>
        <p:nvSpPr>
          <p:cNvPr id="38" name="Rectangle 37">
            <a:extLst>
              <a:ext uri="{FF2B5EF4-FFF2-40B4-BE49-F238E27FC236}">
                <a16:creationId xmlns:a16="http://schemas.microsoft.com/office/drawing/2014/main" id="{99B4E050-9BFE-3796-E042-DD2CEA1B6A6A}"/>
              </a:ext>
            </a:extLst>
          </p:cNvPr>
          <p:cNvSpPr/>
          <p:nvPr/>
        </p:nvSpPr>
        <p:spPr>
          <a:xfrm>
            <a:off x="2050273"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Mental health Committee</a:t>
            </a:r>
          </a:p>
        </p:txBody>
      </p:sp>
      <p:sp>
        <p:nvSpPr>
          <p:cNvPr id="39" name="Rectangle 38">
            <a:extLst>
              <a:ext uri="{FF2B5EF4-FFF2-40B4-BE49-F238E27FC236}">
                <a16:creationId xmlns:a16="http://schemas.microsoft.com/office/drawing/2014/main" id="{A869BC88-8481-C3A1-C361-B43B85CE438A}"/>
              </a:ext>
            </a:extLst>
          </p:cNvPr>
          <p:cNvSpPr/>
          <p:nvPr/>
        </p:nvSpPr>
        <p:spPr>
          <a:xfrm>
            <a:off x="5441572"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Audit Committee</a:t>
            </a:r>
          </a:p>
        </p:txBody>
      </p:sp>
      <p:sp>
        <p:nvSpPr>
          <p:cNvPr id="40" name="Rectangle 39">
            <a:extLst>
              <a:ext uri="{FF2B5EF4-FFF2-40B4-BE49-F238E27FC236}">
                <a16:creationId xmlns:a16="http://schemas.microsoft.com/office/drawing/2014/main" id="{DE684C66-9444-E604-149B-4F2F9DC8937E}"/>
              </a:ext>
            </a:extLst>
          </p:cNvPr>
          <p:cNvSpPr/>
          <p:nvPr/>
        </p:nvSpPr>
        <p:spPr>
          <a:xfrm>
            <a:off x="8832871"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Population Health Committee</a:t>
            </a:r>
          </a:p>
        </p:txBody>
      </p:sp>
      <p:sp>
        <p:nvSpPr>
          <p:cNvPr id="41" name="Rectangle 40">
            <a:extLst>
              <a:ext uri="{FF2B5EF4-FFF2-40B4-BE49-F238E27FC236}">
                <a16:creationId xmlns:a16="http://schemas.microsoft.com/office/drawing/2014/main" id="{27C3CD4D-9ED8-294A-961D-5681E3737A89}"/>
              </a:ext>
            </a:extLst>
          </p:cNvPr>
          <p:cNvSpPr/>
          <p:nvPr/>
        </p:nvSpPr>
        <p:spPr>
          <a:xfrm>
            <a:off x="9963304"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Charitable Fund Committee</a:t>
            </a:r>
          </a:p>
        </p:txBody>
      </p:sp>
      <p:sp>
        <p:nvSpPr>
          <p:cNvPr id="42" name="Rectangle 41">
            <a:extLst>
              <a:ext uri="{FF2B5EF4-FFF2-40B4-BE49-F238E27FC236}">
                <a16:creationId xmlns:a16="http://schemas.microsoft.com/office/drawing/2014/main" id="{5EB0A78B-5261-B027-B9F0-146F3892B509}"/>
              </a:ext>
            </a:extLst>
          </p:cNvPr>
          <p:cNvSpPr/>
          <p:nvPr/>
        </p:nvSpPr>
        <p:spPr>
          <a:xfrm>
            <a:off x="11093735"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Regional Joint Committee</a:t>
            </a:r>
          </a:p>
        </p:txBody>
      </p:sp>
      <p:sp>
        <p:nvSpPr>
          <p:cNvPr id="43" name="Rectangle 42">
            <a:extLst>
              <a:ext uri="{FF2B5EF4-FFF2-40B4-BE49-F238E27FC236}">
                <a16:creationId xmlns:a16="http://schemas.microsoft.com/office/drawing/2014/main" id="{E6033FAC-416E-A86D-027B-355355FE30DB}"/>
              </a:ext>
            </a:extLst>
          </p:cNvPr>
          <p:cNvSpPr/>
          <p:nvPr/>
        </p:nvSpPr>
        <p:spPr>
          <a:xfrm>
            <a:off x="6572005"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Quality &amp; Safety Committee</a:t>
            </a:r>
          </a:p>
        </p:txBody>
      </p:sp>
      <p:sp>
        <p:nvSpPr>
          <p:cNvPr id="44" name="Rectangle 43">
            <a:extLst>
              <a:ext uri="{FF2B5EF4-FFF2-40B4-BE49-F238E27FC236}">
                <a16:creationId xmlns:a16="http://schemas.microsoft.com/office/drawing/2014/main" id="{EF41AA85-0186-C16E-7733-C3668DF7FAB0}"/>
              </a:ext>
            </a:extLst>
          </p:cNvPr>
          <p:cNvSpPr/>
          <p:nvPr/>
        </p:nvSpPr>
        <p:spPr>
          <a:xfrm>
            <a:off x="7702438"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Workforce &amp; OD Committee</a:t>
            </a:r>
          </a:p>
        </p:txBody>
      </p:sp>
      <p:sp>
        <p:nvSpPr>
          <p:cNvPr id="45" name="TextBox 44">
            <a:extLst>
              <a:ext uri="{FF2B5EF4-FFF2-40B4-BE49-F238E27FC236}">
                <a16:creationId xmlns:a16="http://schemas.microsoft.com/office/drawing/2014/main" id="{D36DA783-BB27-7A97-138B-D39F3F631FC1}"/>
              </a:ext>
            </a:extLst>
          </p:cNvPr>
          <p:cNvSpPr txBox="1"/>
          <p:nvPr/>
        </p:nvSpPr>
        <p:spPr>
          <a:xfrm>
            <a:off x="13264" y="83497"/>
            <a:ext cx="461665" cy="6333216"/>
          </a:xfrm>
          <a:prstGeom prst="rect">
            <a:avLst/>
          </a:prstGeom>
          <a:noFill/>
        </p:spPr>
        <p:txBody>
          <a:bodyPr vert="vert270"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Annual Plan 2026/27 – Monitoring and Reporting of Delivery</a:t>
            </a:r>
          </a:p>
        </p:txBody>
      </p:sp>
      <p:sp>
        <p:nvSpPr>
          <p:cNvPr id="46" name="Rectangle 45">
            <a:extLst>
              <a:ext uri="{FF2B5EF4-FFF2-40B4-BE49-F238E27FC236}">
                <a16:creationId xmlns:a16="http://schemas.microsoft.com/office/drawing/2014/main" id="{161B6212-06E0-EE24-B79A-6041ABE0F2B7}"/>
              </a:ext>
            </a:extLst>
          </p:cNvPr>
          <p:cNvSpPr/>
          <p:nvPr/>
        </p:nvSpPr>
        <p:spPr>
          <a:xfrm>
            <a:off x="4386380" y="2509005"/>
            <a:ext cx="2556000" cy="437143"/>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Recovery &amp; Sustainability</a:t>
            </a:r>
          </a:p>
        </p:txBody>
      </p:sp>
      <p:sp>
        <p:nvSpPr>
          <p:cNvPr id="47" name="Rectangle 46">
            <a:extLst>
              <a:ext uri="{FF2B5EF4-FFF2-40B4-BE49-F238E27FC236}">
                <a16:creationId xmlns:a16="http://schemas.microsoft.com/office/drawing/2014/main" id="{D107769B-AA75-989C-E7B4-3631A0FC45FB}"/>
              </a:ext>
            </a:extLst>
          </p:cNvPr>
          <p:cNvSpPr/>
          <p:nvPr/>
        </p:nvSpPr>
        <p:spPr>
          <a:xfrm>
            <a:off x="3095336" y="2719964"/>
            <a:ext cx="154691" cy="180474"/>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8" name="Rectangle 47">
            <a:extLst>
              <a:ext uri="{FF2B5EF4-FFF2-40B4-BE49-F238E27FC236}">
                <a16:creationId xmlns:a16="http://schemas.microsoft.com/office/drawing/2014/main" id="{088291FD-774E-08D9-DCE0-5AEFACFA0048}"/>
              </a:ext>
            </a:extLst>
          </p:cNvPr>
          <p:cNvSpPr/>
          <p:nvPr/>
        </p:nvSpPr>
        <p:spPr>
          <a:xfrm>
            <a:off x="1902995" y="3309484"/>
            <a:ext cx="154691" cy="180474"/>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9" name="Rectangle 48">
            <a:extLst>
              <a:ext uri="{FF2B5EF4-FFF2-40B4-BE49-F238E27FC236}">
                <a16:creationId xmlns:a16="http://schemas.microsoft.com/office/drawing/2014/main" id="{E4C905B3-1FFC-43DC-BD71-03D91DF862BD}"/>
              </a:ext>
            </a:extLst>
          </p:cNvPr>
          <p:cNvSpPr/>
          <p:nvPr/>
        </p:nvSpPr>
        <p:spPr>
          <a:xfrm>
            <a:off x="1581798" y="3309484"/>
            <a:ext cx="154691" cy="180474"/>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0" name="Rectangle 49">
            <a:extLst>
              <a:ext uri="{FF2B5EF4-FFF2-40B4-BE49-F238E27FC236}">
                <a16:creationId xmlns:a16="http://schemas.microsoft.com/office/drawing/2014/main" id="{4125D62F-0EF7-B171-0049-BA4E3FF11B50}"/>
              </a:ext>
            </a:extLst>
          </p:cNvPr>
          <p:cNvSpPr/>
          <p:nvPr/>
        </p:nvSpPr>
        <p:spPr>
          <a:xfrm>
            <a:off x="2224192" y="3309484"/>
            <a:ext cx="154691" cy="180474"/>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1" name="Rectangle 50">
            <a:extLst>
              <a:ext uri="{FF2B5EF4-FFF2-40B4-BE49-F238E27FC236}">
                <a16:creationId xmlns:a16="http://schemas.microsoft.com/office/drawing/2014/main" id="{5001927F-2AB5-B553-8078-A23AA3280C40}"/>
              </a:ext>
            </a:extLst>
          </p:cNvPr>
          <p:cNvSpPr/>
          <p:nvPr/>
        </p:nvSpPr>
        <p:spPr>
          <a:xfrm>
            <a:off x="2545389" y="3309484"/>
            <a:ext cx="154691" cy="180474"/>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cxnSp>
        <p:nvCxnSpPr>
          <p:cNvPr id="52" name="Straight Arrow Connector 51">
            <a:extLst>
              <a:ext uri="{FF2B5EF4-FFF2-40B4-BE49-F238E27FC236}">
                <a16:creationId xmlns:a16="http://schemas.microsoft.com/office/drawing/2014/main" id="{F5B46CB9-DA28-A285-A467-3D33D1EFBBEC}"/>
              </a:ext>
            </a:extLst>
          </p:cNvPr>
          <p:cNvCxnSpPr>
            <a:cxnSpLocks/>
            <a:stCxn id="36" idx="0"/>
          </p:cNvCxnSpPr>
          <p:nvPr/>
        </p:nvCxnSpPr>
        <p:spPr>
          <a:xfrm flipH="1" flipV="1">
            <a:off x="2302771" y="2983247"/>
            <a:ext cx="19126" cy="10181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3" name="Rectangle 52">
            <a:extLst>
              <a:ext uri="{FF2B5EF4-FFF2-40B4-BE49-F238E27FC236}">
                <a16:creationId xmlns:a16="http://schemas.microsoft.com/office/drawing/2014/main" id="{6D5AA744-0258-F4FF-D661-30B009AEF4FC}"/>
              </a:ext>
            </a:extLst>
          </p:cNvPr>
          <p:cNvSpPr/>
          <p:nvPr/>
        </p:nvSpPr>
        <p:spPr>
          <a:xfrm>
            <a:off x="9739038"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Perinatal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54" name="Rectangle 53">
            <a:extLst>
              <a:ext uri="{FF2B5EF4-FFF2-40B4-BE49-F238E27FC236}">
                <a16:creationId xmlns:a16="http://schemas.microsoft.com/office/drawing/2014/main" id="{AFA0E40E-BC30-9D2B-A747-EAE064DE513D}"/>
              </a:ext>
            </a:extLst>
          </p:cNvPr>
          <p:cNvSpPr/>
          <p:nvPr/>
        </p:nvSpPr>
        <p:spPr>
          <a:xfrm>
            <a:off x="9006406"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UEC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55" name="Rectangle 54">
            <a:extLst>
              <a:ext uri="{FF2B5EF4-FFF2-40B4-BE49-F238E27FC236}">
                <a16:creationId xmlns:a16="http://schemas.microsoft.com/office/drawing/2014/main" id="{78A47861-0B39-15EA-0906-9925407E7189}"/>
              </a:ext>
            </a:extLst>
          </p:cNvPr>
          <p:cNvSpPr/>
          <p:nvPr/>
        </p:nvSpPr>
        <p:spPr>
          <a:xfrm>
            <a:off x="8366155"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Planned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56" name="Rectangle 55">
            <a:extLst>
              <a:ext uri="{FF2B5EF4-FFF2-40B4-BE49-F238E27FC236}">
                <a16:creationId xmlns:a16="http://schemas.microsoft.com/office/drawing/2014/main" id="{0764AB8D-3FB4-3ADB-42B5-51482974BB22}"/>
              </a:ext>
            </a:extLst>
          </p:cNvPr>
          <p:cNvSpPr/>
          <p:nvPr/>
        </p:nvSpPr>
        <p:spPr>
          <a:xfrm rot="16200000">
            <a:off x="145632" y="4918856"/>
            <a:ext cx="1908000" cy="216000"/>
          </a:xfrm>
          <a:prstGeom prst="rect">
            <a:avLst/>
          </a:prstGeom>
          <a:solidFill>
            <a:schemeClr val="accent1"/>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CCG Operational Plan</a:t>
            </a:r>
          </a:p>
        </p:txBody>
      </p:sp>
      <p:sp>
        <p:nvSpPr>
          <p:cNvPr id="57" name="Rectangle 56">
            <a:extLst>
              <a:ext uri="{FF2B5EF4-FFF2-40B4-BE49-F238E27FC236}">
                <a16:creationId xmlns:a16="http://schemas.microsoft.com/office/drawing/2014/main" id="{7638C317-1217-3844-3269-F7F740B10370}"/>
              </a:ext>
            </a:extLst>
          </p:cNvPr>
          <p:cNvSpPr/>
          <p:nvPr/>
        </p:nvSpPr>
        <p:spPr>
          <a:xfrm>
            <a:off x="11342028" y="5082301"/>
            <a:ext cx="601954" cy="466349"/>
          </a:xfrm>
          <a:prstGeom prst="rect">
            <a:avLst/>
          </a:prstGeom>
          <a:solidFill>
            <a:srgbClr val="FF9966"/>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Digital Group</a:t>
            </a:r>
          </a:p>
        </p:txBody>
      </p:sp>
      <p:cxnSp>
        <p:nvCxnSpPr>
          <p:cNvPr id="58" name="Connector: Elbow 57">
            <a:extLst>
              <a:ext uri="{FF2B5EF4-FFF2-40B4-BE49-F238E27FC236}">
                <a16:creationId xmlns:a16="http://schemas.microsoft.com/office/drawing/2014/main" id="{68E31DDF-D814-E38F-2021-03F0D58CBB9A}"/>
              </a:ext>
            </a:extLst>
          </p:cNvPr>
          <p:cNvCxnSpPr>
            <a:cxnSpLocks/>
            <a:stCxn id="16" idx="0"/>
            <a:endCxn id="36" idx="2"/>
          </p:cNvCxnSpPr>
          <p:nvPr/>
        </p:nvCxnSpPr>
        <p:spPr>
          <a:xfrm rot="5400000" flipH="1" flipV="1">
            <a:off x="1778699" y="3222937"/>
            <a:ext cx="141070" cy="945325"/>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9" name="Connector: Elbow 58">
            <a:extLst>
              <a:ext uri="{FF2B5EF4-FFF2-40B4-BE49-F238E27FC236}">
                <a16:creationId xmlns:a16="http://schemas.microsoft.com/office/drawing/2014/main" id="{5D21D048-2BDD-F0F1-5C25-9E4D7BDBCA2C}"/>
              </a:ext>
            </a:extLst>
          </p:cNvPr>
          <p:cNvCxnSpPr>
            <a:cxnSpLocks/>
            <a:stCxn id="17" idx="0"/>
            <a:endCxn id="36" idx="2"/>
          </p:cNvCxnSpPr>
          <p:nvPr/>
        </p:nvCxnSpPr>
        <p:spPr>
          <a:xfrm rot="5400000" flipH="1" flipV="1">
            <a:off x="2080188" y="3525217"/>
            <a:ext cx="141862" cy="341556"/>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Connector: Elbow 59">
            <a:extLst>
              <a:ext uri="{FF2B5EF4-FFF2-40B4-BE49-F238E27FC236}">
                <a16:creationId xmlns:a16="http://schemas.microsoft.com/office/drawing/2014/main" id="{A8DC2808-0181-4A47-F618-338B18935D6A}"/>
              </a:ext>
            </a:extLst>
          </p:cNvPr>
          <p:cNvCxnSpPr>
            <a:cxnSpLocks/>
            <a:stCxn id="18" idx="0"/>
            <a:endCxn id="36" idx="2"/>
          </p:cNvCxnSpPr>
          <p:nvPr/>
        </p:nvCxnSpPr>
        <p:spPr>
          <a:xfrm rot="16200000" flipV="1">
            <a:off x="2381875" y="3565086"/>
            <a:ext cx="142258" cy="262213"/>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1" name="Connector: Elbow 60">
            <a:extLst>
              <a:ext uri="{FF2B5EF4-FFF2-40B4-BE49-F238E27FC236}">
                <a16:creationId xmlns:a16="http://schemas.microsoft.com/office/drawing/2014/main" id="{ED221867-FB39-2945-E1A6-D4D0DB774361}"/>
              </a:ext>
            </a:extLst>
          </p:cNvPr>
          <p:cNvCxnSpPr>
            <a:cxnSpLocks/>
            <a:stCxn id="19" idx="0"/>
            <a:endCxn id="36" idx="2"/>
          </p:cNvCxnSpPr>
          <p:nvPr/>
        </p:nvCxnSpPr>
        <p:spPr>
          <a:xfrm rot="16200000" flipV="1">
            <a:off x="2683561" y="3263400"/>
            <a:ext cx="142654" cy="86598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45BB181B-2F84-221F-A26B-465B17F5EDFA}"/>
              </a:ext>
            </a:extLst>
          </p:cNvPr>
          <p:cNvCxnSpPr/>
          <p:nvPr/>
        </p:nvCxnSpPr>
        <p:spPr>
          <a:xfrm>
            <a:off x="632684" y="6292470"/>
            <a:ext cx="695325"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3" name="TextBox 62">
            <a:extLst>
              <a:ext uri="{FF2B5EF4-FFF2-40B4-BE49-F238E27FC236}">
                <a16:creationId xmlns:a16="http://schemas.microsoft.com/office/drawing/2014/main" id="{A03E2D72-1F5B-A3FC-8C58-DBC9ED1B38B9}"/>
              </a:ext>
            </a:extLst>
          </p:cNvPr>
          <p:cNvSpPr txBox="1"/>
          <p:nvPr/>
        </p:nvSpPr>
        <p:spPr>
          <a:xfrm>
            <a:off x="1328009" y="6169360"/>
            <a:ext cx="476799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Aptos" panose="02110004020202020204"/>
                <a:ea typeface="+mn-ea"/>
                <a:cs typeface="+mn-cs"/>
              </a:rPr>
              <a:t>Direct Accountability and Performance management route for indicated areas</a:t>
            </a:r>
          </a:p>
        </p:txBody>
      </p:sp>
      <p:cxnSp>
        <p:nvCxnSpPr>
          <p:cNvPr id="64" name="Connector: Elbow 63">
            <a:extLst>
              <a:ext uri="{FF2B5EF4-FFF2-40B4-BE49-F238E27FC236}">
                <a16:creationId xmlns:a16="http://schemas.microsoft.com/office/drawing/2014/main" id="{6789B379-F968-B37A-DF92-3728B2297FFE}"/>
              </a:ext>
            </a:extLst>
          </p:cNvPr>
          <p:cNvCxnSpPr>
            <a:cxnSpLocks/>
            <a:stCxn id="23" idx="3"/>
            <a:endCxn id="91" idx="2"/>
          </p:cNvCxnSpPr>
          <p:nvPr/>
        </p:nvCxnSpPr>
        <p:spPr>
          <a:xfrm flipV="1">
            <a:off x="3546737" y="3915130"/>
            <a:ext cx="2283495" cy="1613813"/>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5" name="Rectangle 64">
            <a:extLst>
              <a:ext uri="{FF2B5EF4-FFF2-40B4-BE49-F238E27FC236}">
                <a16:creationId xmlns:a16="http://schemas.microsoft.com/office/drawing/2014/main" id="{059C4A38-42A1-50DD-A943-BACB6A659A4A}"/>
              </a:ext>
            </a:extLst>
          </p:cNvPr>
          <p:cNvSpPr/>
          <p:nvPr/>
        </p:nvSpPr>
        <p:spPr>
          <a:xfrm>
            <a:off x="5587034" y="2709101"/>
            <a:ext cx="154691" cy="180474"/>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66" name="Rectangle 65">
            <a:extLst>
              <a:ext uri="{FF2B5EF4-FFF2-40B4-BE49-F238E27FC236}">
                <a16:creationId xmlns:a16="http://schemas.microsoft.com/office/drawing/2014/main" id="{203516F2-9385-6935-2B4C-E956D8816E7E}"/>
              </a:ext>
            </a:extLst>
          </p:cNvPr>
          <p:cNvSpPr/>
          <p:nvPr/>
        </p:nvSpPr>
        <p:spPr>
          <a:xfrm>
            <a:off x="3403059" y="2719964"/>
            <a:ext cx="154691" cy="180474"/>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67" name="Rectangle 66">
            <a:extLst>
              <a:ext uri="{FF2B5EF4-FFF2-40B4-BE49-F238E27FC236}">
                <a16:creationId xmlns:a16="http://schemas.microsoft.com/office/drawing/2014/main" id="{A692AB03-2DE3-FC91-0E43-6EC54CDD9381}"/>
              </a:ext>
            </a:extLst>
          </p:cNvPr>
          <p:cNvSpPr/>
          <p:nvPr/>
        </p:nvSpPr>
        <p:spPr>
          <a:xfrm>
            <a:off x="10385694"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PH/CBD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68" name="Rectangle 67">
            <a:extLst>
              <a:ext uri="{FF2B5EF4-FFF2-40B4-BE49-F238E27FC236}">
                <a16:creationId xmlns:a16="http://schemas.microsoft.com/office/drawing/2014/main" id="{9BF38830-B538-37C9-2B42-F26CB15472BF}"/>
              </a:ext>
            </a:extLst>
          </p:cNvPr>
          <p:cNvSpPr/>
          <p:nvPr/>
        </p:nvSpPr>
        <p:spPr>
          <a:xfrm>
            <a:off x="2866588" y="3309484"/>
            <a:ext cx="154691" cy="180474"/>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cxnSp>
        <p:nvCxnSpPr>
          <p:cNvPr id="69" name="Connector: Elbow 68">
            <a:extLst>
              <a:ext uri="{FF2B5EF4-FFF2-40B4-BE49-F238E27FC236}">
                <a16:creationId xmlns:a16="http://schemas.microsoft.com/office/drawing/2014/main" id="{7DC872C8-2114-800E-712D-4E090CB7A295}"/>
              </a:ext>
            </a:extLst>
          </p:cNvPr>
          <p:cNvCxnSpPr>
            <a:cxnSpLocks/>
            <a:stCxn id="30" idx="3"/>
            <a:endCxn id="54" idx="2"/>
          </p:cNvCxnSpPr>
          <p:nvPr/>
        </p:nvCxnSpPr>
        <p:spPr>
          <a:xfrm flipV="1">
            <a:off x="3546737" y="3001497"/>
            <a:ext cx="5738669"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0" name="Connector: Elbow 69">
            <a:extLst>
              <a:ext uri="{FF2B5EF4-FFF2-40B4-BE49-F238E27FC236}">
                <a16:creationId xmlns:a16="http://schemas.microsoft.com/office/drawing/2014/main" id="{4F8C2E7B-7029-90E4-6E4A-8E8BC17E8C3E}"/>
              </a:ext>
            </a:extLst>
          </p:cNvPr>
          <p:cNvCxnSpPr>
            <a:cxnSpLocks/>
            <a:stCxn id="37" idx="0"/>
          </p:cNvCxnSpPr>
          <p:nvPr/>
        </p:nvCxnSpPr>
        <p:spPr>
          <a:xfrm rot="5400000" flipH="1" flipV="1">
            <a:off x="8525342" y="1492052"/>
            <a:ext cx="449008" cy="1489883"/>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1" name="Connector: Elbow 70">
            <a:extLst>
              <a:ext uri="{FF2B5EF4-FFF2-40B4-BE49-F238E27FC236}">
                <a16:creationId xmlns:a16="http://schemas.microsoft.com/office/drawing/2014/main" id="{843BFF27-443E-B92A-6AD5-D55622656E6F}"/>
              </a:ext>
            </a:extLst>
          </p:cNvPr>
          <p:cNvCxnSpPr>
            <a:cxnSpLocks/>
            <a:stCxn id="53" idx="0"/>
          </p:cNvCxnSpPr>
          <p:nvPr/>
        </p:nvCxnSpPr>
        <p:spPr>
          <a:xfrm rot="16200000" flipV="1">
            <a:off x="9531969" y="1975308"/>
            <a:ext cx="448888" cy="523250"/>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2" name="Connector: Elbow 71">
            <a:extLst>
              <a:ext uri="{FF2B5EF4-FFF2-40B4-BE49-F238E27FC236}">
                <a16:creationId xmlns:a16="http://schemas.microsoft.com/office/drawing/2014/main" id="{57E55C09-082C-C24B-CC35-BD296054E719}"/>
              </a:ext>
            </a:extLst>
          </p:cNvPr>
          <p:cNvCxnSpPr>
            <a:cxnSpLocks/>
            <a:stCxn id="54" idx="0"/>
          </p:cNvCxnSpPr>
          <p:nvPr/>
        </p:nvCxnSpPr>
        <p:spPr>
          <a:xfrm rot="5400000" flipH="1" flipV="1">
            <a:off x="9165593" y="2132302"/>
            <a:ext cx="449008" cy="209382"/>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3" name="Connector: Elbow 72">
            <a:extLst>
              <a:ext uri="{FF2B5EF4-FFF2-40B4-BE49-F238E27FC236}">
                <a16:creationId xmlns:a16="http://schemas.microsoft.com/office/drawing/2014/main" id="{8BC997C0-1A64-DF5B-99CB-55FA910A57FC}"/>
              </a:ext>
            </a:extLst>
          </p:cNvPr>
          <p:cNvCxnSpPr>
            <a:cxnSpLocks/>
            <a:stCxn id="55" idx="0"/>
          </p:cNvCxnSpPr>
          <p:nvPr/>
        </p:nvCxnSpPr>
        <p:spPr>
          <a:xfrm rot="5400000" flipH="1" flipV="1">
            <a:off x="8845467" y="1812177"/>
            <a:ext cx="449008" cy="849633"/>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4" name="Connector: Elbow 73">
            <a:extLst>
              <a:ext uri="{FF2B5EF4-FFF2-40B4-BE49-F238E27FC236}">
                <a16:creationId xmlns:a16="http://schemas.microsoft.com/office/drawing/2014/main" id="{638D8EA9-4A49-2DD9-35FD-875DF4DFB9A2}"/>
              </a:ext>
            </a:extLst>
          </p:cNvPr>
          <p:cNvCxnSpPr>
            <a:cxnSpLocks/>
            <a:stCxn id="67" idx="0"/>
          </p:cNvCxnSpPr>
          <p:nvPr/>
        </p:nvCxnSpPr>
        <p:spPr>
          <a:xfrm rot="16200000" flipV="1">
            <a:off x="9855297" y="1651980"/>
            <a:ext cx="448888" cy="1169906"/>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a:extLst>
              <a:ext uri="{FF2B5EF4-FFF2-40B4-BE49-F238E27FC236}">
                <a16:creationId xmlns:a16="http://schemas.microsoft.com/office/drawing/2014/main" id="{CDC7D9E0-3F1D-7A08-F1EB-ABA6D4206A28}"/>
              </a:ext>
            </a:extLst>
          </p:cNvPr>
          <p:cNvCxnSpPr>
            <a:cxnSpLocks/>
            <a:stCxn id="25" idx="3"/>
            <a:endCxn id="22" idx="1"/>
          </p:cNvCxnSpPr>
          <p:nvPr/>
        </p:nvCxnSpPr>
        <p:spPr>
          <a:xfrm>
            <a:off x="3546737" y="4231815"/>
            <a:ext cx="7802695" cy="16218"/>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8FCB5FBE-E969-A0D5-2DF0-D33CE06B30E3}"/>
              </a:ext>
            </a:extLst>
          </p:cNvPr>
          <p:cNvCxnSpPr>
            <a:cxnSpLocks/>
            <a:stCxn id="24" idx="3"/>
            <a:endCxn id="21" idx="1"/>
          </p:cNvCxnSpPr>
          <p:nvPr/>
        </p:nvCxnSpPr>
        <p:spPr>
          <a:xfrm>
            <a:off x="3546737" y="4749042"/>
            <a:ext cx="7810645" cy="41605"/>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77" name="Straight Arrow Connector 76">
            <a:extLst>
              <a:ext uri="{FF2B5EF4-FFF2-40B4-BE49-F238E27FC236}">
                <a16:creationId xmlns:a16="http://schemas.microsoft.com/office/drawing/2014/main" id="{D0218D50-5566-13A5-14EE-C3EDD2E3E9D1}"/>
              </a:ext>
            </a:extLst>
          </p:cNvPr>
          <p:cNvCxnSpPr>
            <a:cxnSpLocks/>
            <a:stCxn id="20" idx="3"/>
            <a:endCxn id="57" idx="1"/>
          </p:cNvCxnSpPr>
          <p:nvPr/>
        </p:nvCxnSpPr>
        <p:spPr>
          <a:xfrm>
            <a:off x="3546737" y="5286389"/>
            <a:ext cx="7795291" cy="29087"/>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856EE75E-7BC5-0692-4C81-88FCAAC8C9E7}"/>
              </a:ext>
            </a:extLst>
          </p:cNvPr>
          <p:cNvCxnSpPr>
            <a:cxnSpLocks/>
          </p:cNvCxnSpPr>
          <p:nvPr/>
        </p:nvCxnSpPr>
        <p:spPr>
          <a:xfrm>
            <a:off x="632684" y="6425947"/>
            <a:ext cx="695325" cy="0"/>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A3C6A921-EF2F-3B2B-B41C-C86C2343E55B}"/>
              </a:ext>
            </a:extLst>
          </p:cNvPr>
          <p:cNvSpPr txBox="1"/>
          <p:nvPr/>
        </p:nvSpPr>
        <p:spPr>
          <a:xfrm>
            <a:off x="1304171" y="6305946"/>
            <a:ext cx="476799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Aptos" panose="02110004020202020204"/>
                <a:ea typeface="+mn-ea"/>
                <a:cs typeface="+mn-cs"/>
              </a:rPr>
              <a:t>Reporting Arrangements for oversight</a:t>
            </a:r>
          </a:p>
        </p:txBody>
      </p:sp>
      <p:cxnSp>
        <p:nvCxnSpPr>
          <p:cNvPr id="80" name="Connector: Elbow 79">
            <a:extLst>
              <a:ext uri="{FF2B5EF4-FFF2-40B4-BE49-F238E27FC236}">
                <a16:creationId xmlns:a16="http://schemas.microsoft.com/office/drawing/2014/main" id="{25C62500-427D-C03D-39EB-02E6DF1A04E8}"/>
              </a:ext>
            </a:extLst>
          </p:cNvPr>
          <p:cNvCxnSpPr>
            <a:cxnSpLocks/>
          </p:cNvCxnSpPr>
          <p:nvPr/>
        </p:nvCxnSpPr>
        <p:spPr>
          <a:xfrm rot="5400000" flipH="1" flipV="1">
            <a:off x="10841249" y="2976892"/>
            <a:ext cx="1764316" cy="25453"/>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81" name="Connector: Elbow 80">
            <a:extLst>
              <a:ext uri="{FF2B5EF4-FFF2-40B4-BE49-F238E27FC236}">
                <a16:creationId xmlns:a16="http://schemas.microsoft.com/office/drawing/2014/main" id="{907BD16E-463A-8CBA-F735-190F5DE91752}"/>
              </a:ext>
            </a:extLst>
          </p:cNvPr>
          <p:cNvCxnSpPr>
            <a:cxnSpLocks/>
          </p:cNvCxnSpPr>
          <p:nvPr/>
        </p:nvCxnSpPr>
        <p:spPr>
          <a:xfrm flipH="1" flipV="1">
            <a:off x="11806353" y="2085473"/>
            <a:ext cx="240705" cy="3308916"/>
          </a:xfrm>
          <a:prstGeom prst="bentConnector4">
            <a:avLst>
              <a:gd name="adj1" fmla="val -10627"/>
              <a:gd name="adj2" fmla="val 46154"/>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82" name="Connector: Elbow 81">
            <a:extLst>
              <a:ext uri="{FF2B5EF4-FFF2-40B4-BE49-F238E27FC236}">
                <a16:creationId xmlns:a16="http://schemas.microsoft.com/office/drawing/2014/main" id="{596C3D06-0F68-50DF-0CB9-7C0906070C5E}"/>
              </a:ext>
            </a:extLst>
          </p:cNvPr>
          <p:cNvCxnSpPr>
            <a:cxnSpLocks/>
          </p:cNvCxnSpPr>
          <p:nvPr/>
        </p:nvCxnSpPr>
        <p:spPr>
          <a:xfrm rot="16200000" flipV="1">
            <a:off x="10338517" y="3677744"/>
            <a:ext cx="3262473" cy="137625"/>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83" name="TextBox 82">
            <a:extLst>
              <a:ext uri="{FF2B5EF4-FFF2-40B4-BE49-F238E27FC236}">
                <a16:creationId xmlns:a16="http://schemas.microsoft.com/office/drawing/2014/main" id="{454E9F51-1E30-4AF5-C2F2-4F902AA1006D}"/>
              </a:ext>
            </a:extLst>
          </p:cNvPr>
          <p:cNvSpPr txBox="1"/>
          <p:nvPr/>
        </p:nvSpPr>
        <p:spPr>
          <a:xfrm>
            <a:off x="7436005" y="6204737"/>
            <a:ext cx="4767991" cy="276999"/>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rPr>
              <a:t>(SDG to be replaced with CCGs as appropriate)</a:t>
            </a:r>
            <a:endParaRPr kumimoji="0" lang="en-GB" sz="1200" b="0" i="1"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84" name="Rectangle 83">
            <a:extLst>
              <a:ext uri="{FF2B5EF4-FFF2-40B4-BE49-F238E27FC236}">
                <a16:creationId xmlns:a16="http://schemas.microsoft.com/office/drawing/2014/main" id="{69CC90A3-E678-DD31-6969-80B533B10696}"/>
              </a:ext>
            </a:extLst>
          </p:cNvPr>
          <p:cNvSpPr/>
          <p:nvPr/>
        </p:nvSpPr>
        <p:spPr>
          <a:xfrm>
            <a:off x="11032350"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Cancer Improvement Programme Group</a:t>
            </a:r>
          </a:p>
        </p:txBody>
      </p:sp>
      <p:sp>
        <p:nvSpPr>
          <p:cNvPr id="85" name="Rectangle 84">
            <a:extLst>
              <a:ext uri="{FF2B5EF4-FFF2-40B4-BE49-F238E27FC236}">
                <a16:creationId xmlns:a16="http://schemas.microsoft.com/office/drawing/2014/main" id="{424AC9A9-A443-4583-A3ED-28CE66443E2C}"/>
              </a:ext>
            </a:extLst>
          </p:cNvPr>
          <p:cNvSpPr/>
          <p:nvPr/>
        </p:nvSpPr>
        <p:spPr>
          <a:xfrm>
            <a:off x="8010794" y="6274716"/>
            <a:ext cx="576000" cy="540000"/>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Organised for Success????</a:t>
            </a:r>
          </a:p>
        </p:txBody>
      </p:sp>
      <p:sp>
        <p:nvSpPr>
          <p:cNvPr id="86" name="Rectangle 85">
            <a:extLst>
              <a:ext uri="{FF2B5EF4-FFF2-40B4-BE49-F238E27FC236}">
                <a16:creationId xmlns:a16="http://schemas.microsoft.com/office/drawing/2014/main" id="{427380B2-D1F3-EC1C-06BE-ADB1BD10C5CE}"/>
              </a:ext>
            </a:extLst>
          </p:cNvPr>
          <p:cNvSpPr/>
          <p:nvPr/>
        </p:nvSpPr>
        <p:spPr>
          <a:xfrm>
            <a:off x="36304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CHC</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87" name="Rectangle 86">
            <a:extLst>
              <a:ext uri="{FF2B5EF4-FFF2-40B4-BE49-F238E27FC236}">
                <a16:creationId xmlns:a16="http://schemas.microsoft.com/office/drawing/2014/main" id="{C6FE79F8-23D4-9E95-9368-29B35E79B3CF}"/>
              </a:ext>
            </a:extLst>
          </p:cNvPr>
          <p:cNvSpPr/>
          <p:nvPr/>
        </p:nvSpPr>
        <p:spPr>
          <a:xfrm>
            <a:off x="42707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Vacancy Control R&amp;S Group</a:t>
            </a:r>
          </a:p>
        </p:txBody>
      </p:sp>
      <p:sp>
        <p:nvSpPr>
          <p:cNvPr id="88" name="Rectangle 87">
            <a:extLst>
              <a:ext uri="{FF2B5EF4-FFF2-40B4-BE49-F238E27FC236}">
                <a16:creationId xmlns:a16="http://schemas.microsoft.com/office/drawing/2014/main" id="{2E9B1297-91C8-4AD3-89DE-A1C29C237A92}"/>
              </a:ext>
            </a:extLst>
          </p:cNvPr>
          <p:cNvSpPr/>
          <p:nvPr/>
        </p:nvSpPr>
        <p:spPr>
          <a:xfrm>
            <a:off x="74719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Nursing Workforce R&amp;S Group</a:t>
            </a:r>
          </a:p>
        </p:txBody>
      </p:sp>
      <p:sp>
        <p:nvSpPr>
          <p:cNvPr id="89" name="Rectangle 88">
            <a:extLst>
              <a:ext uri="{FF2B5EF4-FFF2-40B4-BE49-F238E27FC236}">
                <a16:creationId xmlns:a16="http://schemas.microsoft.com/office/drawing/2014/main" id="{3D23C99A-24E9-5F0F-C6D0-51CC812EBC01}"/>
              </a:ext>
            </a:extLst>
          </p:cNvPr>
          <p:cNvSpPr/>
          <p:nvPr/>
        </p:nvSpPr>
        <p:spPr>
          <a:xfrm>
            <a:off x="61914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Medical Workforce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90" name="Rectangle 89">
            <a:extLst>
              <a:ext uri="{FF2B5EF4-FFF2-40B4-BE49-F238E27FC236}">
                <a16:creationId xmlns:a16="http://schemas.microsoft.com/office/drawing/2014/main" id="{BDC166E1-EC46-7C02-E4E9-61245988C12A}"/>
              </a:ext>
            </a:extLst>
          </p:cNvPr>
          <p:cNvSpPr/>
          <p:nvPr/>
        </p:nvSpPr>
        <p:spPr>
          <a:xfrm>
            <a:off x="49109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A&amp;C Support Services &amp; AHP R&amp;S Group</a:t>
            </a:r>
          </a:p>
        </p:txBody>
      </p:sp>
      <p:sp>
        <p:nvSpPr>
          <p:cNvPr id="91" name="Rectangle 90">
            <a:extLst>
              <a:ext uri="{FF2B5EF4-FFF2-40B4-BE49-F238E27FC236}">
                <a16:creationId xmlns:a16="http://schemas.microsoft.com/office/drawing/2014/main" id="{2C05786D-DCB3-3CEA-4E0D-144118DCB839}"/>
              </a:ext>
            </a:extLst>
          </p:cNvPr>
          <p:cNvSpPr/>
          <p:nvPr/>
        </p:nvSpPr>
        <p:spPr>
          <a:xfrm>
            <a:off x="55512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Procurement R&amp;S Group</a:t>
            </a:r>
          </a:p>
        </p:txBody>
      </p:sp>
      <p:sp>
        <p:nvSpPr>
          <p:cNvPr id="92" name="Rectangle 91">
            <a:extLst>
              <a:ext uri="{FF2B5EF4-FFF2-40B4-BE49-F238E27FC236}">
                <a16:creationId xmlns:a16="http://schemas.microsoft.com/office/drawing/2014/main" id="{CB67E358-E17B-217B-B699-FD036FD94ED0}"/>
              </a:ext>
            </a:extLst>
          </p:cNvPr>
          <p:cNvSpPr/>
          <p:nvPr/>
        </p:nvSpPr>
        <p:spPr>
          <a:xfrm>
            <a:off x="68317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Meds Management R&amp;S Group</a:t>
            </a:r>
          </a:p>
        </p:txBody>
      </p:sp>
      <p:cxnSp>
        <p:nvCxnSpPr>
          <p:cNvPr id="93" name="Connector: Elbow 92">
            <a:extLst>
              <a:ext uri="{FF2B5EF4-FFF2-40B4-BE49-F238E27FC236}">
                <a16:creationId xmlns:a16="http://schemas.microsoft.com/office/drawing/2014/main" id="{0E964600-90F8-FEDE-0888-EC16009B9AD5}"/>
              </a:ext>
            </a:extLst>
          </p:cNvPr>
          <p:cNvCxnSpPr>
            <a:cxnSpLocks/>
            <a:stCxn id="84" idx="0"/>
          </p:cNvCxnSpPr>
          <p:nvPr/>
        </p:nvCxnSpPr>
        <p:spPr>
          <a:xfrm rot="16200000" flipV="1">
            <a:off x="10178625" y="1328652"/>
            <a:ext cx="448888" cy="181656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4" name="Connector: Elbow 93">
            <a:extLst>
              <a:ext uri="{FF2B5EF4-FFF2-40B4-BE49-F238E27FC236}">
                <a16:creationId xmlns:a16="http://schemas.microsoft.com/office/drawing/2014/main" id="{81D3BAE1-467A-B56E-56A1-C080845C769E}"/>
              </a:ext>
            </a:extLst>
          </p:cNvPr>
          <p:cNvCxnSpPr>
            <a:cxnSpLocks/>
            <a:endCxn id="86" idx="2"/>
          </p:cNvCxnSpPr>
          <p:nvPr/>
        </p:nvCxnSpPr>
        <p:spPr>
          <a:xfrm rot="10800000">
            <a:off x="3909482" y="3915130"/>
            <a:ext cx="1920750" cy="25029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5" name="Connector: Elbow 94">
            <a:extLst>
              <a:ext uri="{FF2B5EF4-FFF2-40B4-BE49-F238E27FC236}">
                <a16:creationId xmlns:a16="http://schemas.microsoft.com/office/drawing/2014/main" id="{DC069AFB-163A-1BB2-0234-1B8119E20342}"/>
              </a:ext>
            </a:extLst>
          </p:cNvPr>
          <p:cNvCxnSpPr>
            <a:cxnSpLocks/>
            <a:endCxn id="87" idx="2"/>
          </p:cNvCxnSpPr>
          <p:nvPr/>
        </p:nvCxnSpPr>
        <p:spPr>
          <a:xfrm rot="10800000">
            <a:off x="4549732" y="3915131"/>
            <a:ext cx="1280500" cy="240289"/>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6" name="Connector: Elbow 95">
            <a:extLst>
              <a:ext uri="{FF2B5EF4-FFF2-40B4-BE49-F238E27FC236}">
                <a16:creationId xmlns:a16="http://schemas.microsoft.com/office/drawing/2014/main" id="{7103C256-AC2C-9AF5-91C5-8DBD63DD531C}"/>
              </a:ext>
            </a:extLst>
          </p:cNvPr>
          <p:cNvCxnSpPr>
            <a:cxnSpLocks/>
          </p:cNvCxnSpPr>
          <p:nvPr/>
        </p:nvCxnSpPr>
        <p:spPr>
          <a:xfrm flipV="1">
            <a:off x="5803612" y="3943217"/>
            <a:ext cx="2009257" cy="22030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7" name="Connector: Elbow 96">
            <a:extLst>
              <a:ext uri="{FF2B5EF4-FFF2-40B4-BE49-F238E27FC236}">
                <a16:creationId xmlns:a16="http://schemas.microsoft.com/office/drawing/2014/main" id="{7741EA2C-619A-2284-070A-1E673EC49201}"/>
              </a:ext>
            </a:extLst>
          </p:cNvPr>
          <p:cNvCxnSpPr>
            <a:cxnSpLocks/>
          </p:cNvCxnSpPr>
          <p:nvPr/>
        </p:nvCxnSpPr>
        <p:spPr>
          <a:xfrm rot="16200000" flipH="1" flipV="1">
            <a:off x="7222399" y="893309"/>
            <a:ext cx="484651" cy="3621026"/>
          </a:xfrm>
          <a:prstGeom prst="bentConnector5">
            <a:avLst>
              <a:gd name="adj1" fmla="val -47168"/>
              <a:gd name="adj2" fmla="val 52252"/>
              <a:gd name="adj3" fmla="val 147168"/>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5EB3EE41-64C1-07F0-0E2B-62B99F7E2024}"/>
              </a:ext>
            </a:extLst>
          </p:cNvPr>
          <p:cNvCxnSpPr>
            <a:cxnSpLocks/>
            <a:stCxn id="55" idx="0"/>
          </p:cNvCxnSpPr>
          <p:nvPr/>
        </p:nvCxnSpPr>
        <p:spPr>
          <a:xfrm flipV="1">
            <a:off x="8645155" y="2236933"/>
            <a:ext cx="23966" cy="2245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9" name="Connector: Elbow 98">
            <a:extLst>
              <a:ext uri="{FF2B5EF4-FFF2-40B4-BE49-F238E27FC236}">
                <a16:creationId xmlns:a16="http://schemas.microsoft.com/office/drawing/2014/main" id="{908B166B-0F84-CB1F-4DDF-DAEF3EA21BB8}"/>
              </a:ext>
            </a:extLst>
          </p:cNvPr>
          <p:cNvCxnSpPr>
            <a:cxnSpLocks/>
            <a:stCxn id="88" idx="0"/>
            <a:endCxn id="46" idx="2"/>
          </p:cNvCxnSpPr>
          <p:nvPr/>
        </p:nvCxnSpPr>
        <p:spPr>
          <a:xfrm rot="16200000" flipV="1">
            <a:off x="6493190" y="2117338"/>
            <a:ext cx="428982" cy="2086602"/>
          </a:xfrm>
          <a:prstGeom prst="bentConnector3">
            <a:avLst>
              <a:gd name="adj1" fmla="val 5203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0" name="Connector: Elbow 99">
            <a:extLst>
              <a:ext uri="{FF2B5EF4-FFF2-40B4-BE49-F238E27FC236}">
                <a16:creationId xmlns:a16="http://schemas.microsoft.com/office/drawing/2014/main" id="{D3DDEF4A-D8A2-9D8A-AF2C-ECB5350753E2}"/>
              </a:ext>
            </a:extLst>
          </p:cNvPr>
          <p:cNvCxnSpPr>
            <a:cxnSpLocks/>
            <a:stCxn id="92" idx="0"/>
            <a:endCxn id="46" idx="2"/>
          </p:cNvCxnSpPr>
          <p:nvPr/>
        </p:nvCxnSpPr>
        <p:spPr>
          <a:xfrm rot="16200000" flipV="1">
            <a:off x="6173065" y="2437463"/>
            <a:ext cx="428982" cy="1446352"/>
          </a:xfrm>
          <a:prstGeom prst="bentConnector3">
            <a:avLst>
              <a:gd name="adj1" fmla="val 4797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1" name="Connector: Elbow 100">
            <a:extLst>
              <a:ext uri="{FF2B5EF4-FFF2-40B4-BE49-F238E27FC236}">
                <a16:creationId xmlns:a16="http://schemas.microsoft.com/office/drawing/2014/main" id="{7596092F-2CE3-C781-A75C-DB7C741F6FAD}"/>
              </a:ext>
            </a:extLst>
          </p:cNvPr>
          <p:cNvCxnSpPr>
            <a:cxnSpLocks/>
            <a:stCxn id="89" idx="0"/>
            <a:endCxn id="46" idx="2"/>
          </p:cNvCxnSpPr>
          <p:nvPr/>
        </p:nvCxnSpPr>
        <p:spPr>
          <a:xfrm rot="16200000" flipV="1">
            <a:off x="5852940" y="2757588"/>
            <a:ext cx="428982" cy="806102"/>
          </a:xfrm>
          <a:prstGeom prst="bentConnector3">
            <a:avLst>
              <a:gd name="adj1" fmla="val 5203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2" name="Connector: Elbow 101">
            <a:extLst>
              <a:ext uri="{FF2B5EF4-FFF2-40B4-BE49-F238E27FC236}">
                <a16:creationId xmlns:a16="http://schemas.microsoft.com/office/drawing/2014/main" id="{3D5EB3B8-DC20-3A87-7BC3-29D4ADE191AD}"/>
              </a:ext>
            </a:extLst>
          </p:cNvPr>
          <p:cNvCxnSpPr>
            <a:cxnSpLocks/>
            <a:stCxn id="91" idx="0"/>
            <a:endCxn id="46" idx="2"/>
          </p:cNvCxnSpPr>
          <p:nvPr/>
        </p:nvCxnSpPr>
        <p:spPr>
          <a:xfrm rot="16200000" flipV="1">
            <a:off x="5532815" y="3077713"/>
            <a:ext cx="428982" cy="16585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3" name="Connector: Elbow 102">
            <a:extLst>
              <a:ext uri="{FF2B5EF4-FFF2-40B4-BE49-F238E27FC236}">
                <a16:creationId xmlns:a16="http://schemas.microsoft.com/office/drawing/2014/main" id="{499A6086-D194-8608-ED3B-1C8193B9D2E3}"/>
              </a:ext>
            </a:extLst>
          </p:cNvPr>
          <p:cNvCxnSpPr>
            <a:cxnSpLocks/>
            <a:stCxn id="87" idx="0"/>
            <a:endCxn id="46" idx="2"/>
          </p:cNvCxnSpPr>
          <p:nvPr/>
        </p:nvCxnSpPr>
        <p:spPr>
          <a:xfrm rot="5400000" flipH="1" flipV="1">
            <a:off x="4892565" y="2603315"/>
            <a:ext cx="428982" cy="111464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4" name="Connector: Elbow 103">
            <a:extLst>
              <a:ext uri="{FF2B5EF4-FFF2-40B4-BE49-F238E27FC236}">
                <a16:creationId xmlns:a16="http://schemas.microsoft.com/office/drawing/2014/main" id="{B63C001F-A2D2-71BF-2B8F-06813985F203}"/>
              </a:ext>
            </a:extLst>
          </p:cNvPr>
          <p:cNvCxnSpPr>
            <a:cxnSpLocks/>
            <a:stCxn id="86" idx="0"/>
            <a:endCxn id="46" idx="2"/>
          </p:cNvCxnSpPr>
          <p:nvPr/>
        </p:nvCxnSpPr>
        <p:spPr>
          <a:xfrm rot="5400000" flipH="1" flipV="1">
            <a:off x="4572440" y="2283190"/>
            <a:ext cx="428982" cy="175489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5" name="Connector: Elbow 104">
            <a:extLst>
              <a:ext uri="{FF2B5EF4-FFF2-40B4-BE49-F238E27FC236}">
                <a16:creationId xmlns:a16="http://schemas.microsoft.com/office/drawing/2014/main" id="{1E43ADFF-6C78-1126-F3B9-FFC2BE2F1061}"/>
              </a:ext>
            </a:extLst>
          </p:cNvPr>
          <p:cNvCxnSpPr>
            <a:cxnSpLocks/>
            <a:stCxn id="30" idx="3"/>
            <a:endCxn id="55" idx="2"/>
          </p:cNvCxnSpPr>
          <p:nvPr/>
        </p:nvCxnSpPr>
        <p:spPr>
          <a:xfrm flipV="1">
            <a:off x="3546737" y="3001497"/>
            <a:ext cx="5098418"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6" name="Connector: Elbow 105">
            <a:extLst>
              <a:ext uri="{FF2B5EF4-FFF2-40B4-BE49-F238E27FC236}">
                <a16:creationId xmlns:a16="http://schemas.microsoft.com/office/drawing/2014/main" id="{BAD1B71D-DC09-538C-6629-4B94468CC83D}"/>
              </a:ext>
            </a:extLst>
          </p:cNvPr>
          <p:cNvCxnSpPr>
            <a:cxnSpLocks/>
            <a:stCxn id="30" idx="3"/>
            <a:endCxn id="37" idx="2"/>
          </p:cNvCxnSpPr>
          <p:nvPr/>
        </p:nvCxnSpPr>
        <p:spPr>
          <a:xfrm flipV="1">
            <a:off x="3546737" y="3001497"/>
            <a:ext cx="4458168"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Connector: Elbow 106">
            <a:extLst>
              <a:ext uri="{FF2B5EF4-FFF2-40B4-BE49-F238E27FC236}">
                <a16:creationId xmlns:a16="http://schemas.microsoft.com/office/drawing/2014/main" id="{EBFAD42C-BEA4-7094-E934-E42F56BED9AE}"/>
              </a:ext>
            </a:extLst>
          </p:cNvPr>
          <p:cNvCxnSpPr>
            <a:cxnSpLocks/>
            <a:stCxn id="30" idx="3"/>
            <a:endCxn id="53" idx="2"/>
          </p:cNvCxnSpPr>
          <p:nvPr/>
        </p:nvCxnSpPr>
        <p:spPr>
          <a:xfrm flipV="1">
            <a:off x="3546737" y="3001377"/>
            <a:ext cx="6471301"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8" name="Rectangle 107">
            <a:extLst>
              <a:ext uri="{FF2B5EF4-FFF2-40B4-BE49-F238E27FC236}">
                <a16:creationId xmlns:a16="http://schemas.microsoft.com/office/drawing/2014/main" id="{B315EF9C-D635-AD2C-CDE3-02D3AFDF1325}"/>
              </a:ext>
            </a:extLst>
          </p:cNvPr>
          <p:cNvSpPr/>
          <p:nvPr/>
        </p:nvSpPr>
        <p:spPr>
          <a:xfrm>
            <a:off x="7617925" y="2430019"/>
            <a:ext cx="4069998" cy="612000"/>
          </a:xfrm>
          <a:prstGeom prst="rect">
            <a:avLst/>
          </a:prstGeom>
          <a:solidFill>
            <a:srgbClr val="FFC000">
              <a:alpha val="25882"/>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cxnSp>
        <p:nvCxnSpPr>
          <p:cNvPr id="109" name="Connector: Elbow 108">
            <a:extLst>
              <a:ext uri="{FF2B5EF4-FFF2-40B4-BE49-F238E27FC236}">
                <a16:creationId xmlns:a16="http://schemas.microsoft.com/office/drawing/2014/main" id="{816700F6-7FEE-4563-80AA-6757DA7CE2EC}"/>
              </a:ext>
            </a:extLst>
          </p:cNvPr>
          <p:cNvCxnSpPr>
            <a:cxnSpLocks/>
            <a:stCxn id="30" idx="3"/>
            <a:endCxn id="67" idx="2"/>
          </p:cNvCxnSpPr>
          <p:nvPr/>
        </p:nvCxnSpPr>
        <p:spPr>
          <a:xfrm flipV="1">
            <a:off x="3546737" y="3001377"/>
            <a:ext cx="7117957"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0" name="Connector: Elbow 109">
            <a:extLst>
              <a:ext uri="{FF2B5EF4-FFF2-40B4-BE49-F238E27FC236}">
                <a16:creationId xmlns:a16="http://schemas.microsoft.com/office/drawing/2014/main" id="{73D095ED-C5E4-87B3-3CB2-E201D04CCE43}"/>
              </a:ext>
            </a:extLst>
          </p:cNvPr>
          <p:cNvCxnSpPr>
            <a:cxnSpLocks/>
          </p:cNvCxnSpPr>
          <p:nvPr/>
        </p:nvCxnSpPr>
        <p:spPr>
          <a:xfrm flipV="1">
            <a:off x="3527643" y="2991131"/>
            <a:ext cx="7764613"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1" name="Connector: Elbow 110">
            <a:extLst>
              <a:ext uri="{FF2B5EF4-FFF2-40B4-BE49-F238E27FC236}">
                <a16:creationId xmlns:a16="http://schemas.microsoft.com/office/drawing/2014/main" id="{EEB0BEE2-91A9-6544-AF82-94867BBDD33D}"/>
              </a:ext>
            </a:extLst>
          </p:cNvPr>
          <p:cNvCxnSpPr>
            <a:cxnSpLocks/>
            <a:endCxn id="90" idx="2"/>
          </p:cNvCxnSpPr>
          <p:nvPr/>
        </p:nvCxnSpPr>
        <p:spPr>
          <a:xfrm rot="10800000">
            <a:off x="5189982" y="3915131"/>
            <a:ext cx="640250" cy="23937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2" name="Connector: Elbow 111">
            <a:extLst>
              <a:ext uri="{FF2B5EF4-FFF2-40B4-BE49-F238E27FC236}">
                <a16:creationId xmlns:a16="http://schemas.microsoft.com/office/drawing/2014/main" id="{9553EA99-6BE9-BDFB-9397-8BAA01295577}"/>
              </a:ext>
            </a:extLst>
          </p:cNvPr>
          <p:cNvCxnSpPr>
            <a:cxnSpLocks/>
            <a:endCxn id="89" idx="2"/>
          </p:cNvCxnSpPr>
          <p:nvPr/>
        </p:nvCxnSpPr>
        <p:spPr>
          <a:xfrm flipV="1">
            <a:off x="5830232" y="3915130"/>
            <a:ext cx="640250" cy="248108"/>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3" name="Connector: Elbow 112">
            <a:extLst>
              <a:ext uri="{FF2B5EF4-FFF2-40B4-BE49-F238E27FC236}">
                <a16:creationId xmlns:a16="http://schemas.microsoft.com/office/drawing/2014/main" id="{E786EEFA-1449-3A2B-ACE5-AA2D270E0FA5}"/>
              </a:ext>
            </a:extLst>
          </p:cNvPr>
          <p:cNvCxnSpPr>
            <a:cxnSpLocks/>
            <a:endCxn id="92" idx="2"/>
          </p:cNvCxnSpPr>
          <p:nvPr/>
        </p:nvCxnSpPr>
        <p:spPr>
          <a:xfrm flipV="1">
            <a:off x="5830232" y="3915130"/>
            <a:ext cx="1280500" cy="261336"/>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4" name="Connector: Elbow 113">
            <a:extLst>
              <a:ext uri="{FF2B5EF4-FFF2-40B4-BE49-F238E27FC236}">
                <a16:creationId xmlns:a16="http://schemas.microsoft.com/office/drawing/2014/main" id="{3701F0AE-CB8D-6C1D-2DA0-8016CD9F8FAA}"/>
              </a:ext>
            </a:extLst>
          </p:cNvPr>
          <p:cNvCxnSpPr>
            <a:cxnSpLocks/>
            <a:stCxn id="90" idx="0"/>
            <a:endCxn id="46" idx="2"/>
          </p:cNvCxnSpPr>
          <p:nvPr/>
        </p:nvCxnSpPr>
        <p:spPr>
          <a:xfrm rot="5400000" flipH="1" flipV="1">
            <a:off x="5212690" y="2923440"/>
            <a:ext cx="428982" cy="474398"/>
          </a:xfrm>
          <a:prstGeom prst="bentConnector3">
            <a:avLst>
              <a:gd name="adj1" fmla="val 4594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5" name="Connector: Elbow 114">
            <a:extLst>
              <a:ext uri="{FF2B5EF4-FFF2-40B4-BE49-F238E27FC236}">
                <a16:creationId xmlns:a16="http://schemas.microsoft.com/office/drawing/2014/main" id="{223FF671-EB9B-91B7-B966-38604FB7F26D}"/>
              </a:ext>
            </a:extLst>
          </p:cNvPr>
          <p:cNvCxnSpPr>
            <a:cxnSpLocks/>
            <a:stCxn id="32" idx="0"/>
          </p:cNvCxnSpPr>
          <p:nvPr/>
        </p:nvCxnSpPr>
        <p:spPr>
          <a:xfrm rot="5400000" flipH="1" flipV="1">
            <a:off x="2071290" y="2312051"/>
            <a:ext cx="451015" cy="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6" name="Connector: Elbow 115">
            <a:extLst>
              <a:ext uri="{FF2B5EF4-FFF2-40B4-BE49-F238E27FC236}">
                <a16:creationId xmlns:a16="http://schemas.microsoft.com/office/drawing/2014/main" id="{7D5A1A73-0018-6A3D-9175-5F7ED3298905}"/>
              </a:ext>
            </a:extLst>
          </p:cNvPr>
          <p:cNvCxnSpPr>
            <a:cxnSpLocks/>
            <a:stCxn id="46" idx="0"/>
          </p:cNvCxnSpPr>
          <p:nvPr/>
        </p:nvCxnSpPr>
        <p:spPr>
          <a:xfrm rot="5400000" flipH="1" flipV="1">
            <a:off x="5424411" y="2269036"/>
            <a:ext cx="479939" cy="1"/>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35862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87BFF-CA68-D0EB-2E0B-A34DA909E35E}"/>
            </a:ext>
          </a:extLst>
        </p:cNvPr>
        <p:cNvGrpSpPr/>
        <p:nvPr/>
      </p:nvGrpSpPr>
      <p:grpSpPr>
        <a:xfrm>
          <a:off x="0" y="0"/>
          <a:ext cx="0" cy="0"/>
          <a:chOff x="0" y="0"/>
          <a:chExt cx="0" cy="0"/>
        </a:xfrm>
      </p:grpSpPr>
      <p:sp>
        <p:nvSpPr>
          <p:cNvPr id="101" name="Rectangle 100">
            <a:extLst>
              <a:ext uri="{FF2B5EF4-FFF2-40B4-BE49-F238E27FC236}">
                <a16:creationId xmlns:a16="http://schemas.microsoft.com/office/drawing/2014/main" id="{193F32E5-743F-6809-5C15-4D23D67E1D43}"/>
              </a:ext>
            </a:extLst>
          </p:cNvPr>
          <p:cNvSpPr/>
          <p:nvPr/>
        </p:nvSpPr>
        <p:spPr>
          <a:xfrm>
            <a:off x="455866" y="3119833"/>
            <a:ext cx="11658600" cy="3029555"/>
          </a:xfrm>
          <a:prstGeom prst="rect">
            <a:avLst/>
          </a:prstGeom>
          <a:solidFill>
            <a:srgbClr val="FF9966">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5</a:t>
            </a:r>
          </a:p>
        </p:txBody>
      </p:sp>
      <p:sp>
        <p:nvSpPr>
          <p:cNvPr id="100" name="Rectangle 99">
            <a:extLst>
              <a:ext uri="{FF2B5EF4-FFF2-40B4-BE49-F238E27FC236}">
                <a16:creationId xmlns:a16="http://schemas.microsoft.com/office/drawing/2014/main" id="{23812DB6-642A-3287-DA33-1F72CA700043}"/>
              </a:ext>
            </a:extLst>
          </p:cNvPr>
          <p:cNvSpPr/>
          <p:nvPr/>
        </p:nvSpPr>
        <p:spPr>
          <a:xfrm>
            <a:off x="436802" y="2371212"/>
            <a:ext cx="11658600" cy="720000"/>
          </a:xfrm>
          <a:prstGeom prst="rect">
            <a:avLst/>
          </a:prstGeom>
          <a:solidFill>
            <a:srgbClr val="FF66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4</a:t>
            </a:r>
          </a:p>
        </p:txBody>
      </p:sp>
      <p:sp>
        <p:nvSpPr>
          <p:cNvPr id="55" name="Rectangle 54">
            <a:extLst>
              <a:ext uri="{FF2B5EF4-FFF2-40B4-BE49-F238E27FC236}">
                <a16:creationId xmlns:a16="http://schemas.microsoft.com/office/drawing/2014/main" id="{C1967575-1610-9843-2A99-5B90707727AA}"/>
              </a:ext>
            </a:extLst>
          </p:cNvPr>
          <p:cNvSpPr/>
          <p:nvPr/>
        </p:nvSpPr>
        <p:spPr>
          <a:xfrm>
            <a:off x="436802" y="1256626"/>
            <a:ext cx="11658600" cy="1066827"/>
          </a:xfrm>
          <a:prstGeom prst="rect">
            <a:avLst/>
          </a:prstGeom>
          <a:solidFill>
            <a:srgbClr val="FF00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3</a:t>
            </a:r>
          </a:p>
        </p:txBody>
      </p:sp>
      <p:sp>
        <p:nvSpPr>
          <p:cNvPr id="54" name="Rectangle 53">
            <a:extLst>
              <a:ext uri="{FF2B5EF4-FFF2-40B4-BE49-F238E27FC236}">
                <a16:creationId xmlns:a16="http://schemas.microsoft.com/office/drawing/2014/main" id="{8F9C66B1-1B40-A592-645F-5963462B34BC}"/>
              </a:ext>
            </a:extLst>
          </p:cNvPr>
          <p:cNvSpPr/>
          <p:nvPr/>
        </p:nvSpPr>
        <p:spPr>
          <a:xfrm>
            <a:off x="436802" y="618940"/>
            <a:ext cx="11658600" cy="601355"/>
          </a:xfrm>
          <a:prstGeom prst="rect">
            <a:avLst/>
          </a:prstGeom>
          <a:solidFill>
            <a:schemeClr val="accent5">
              <a:lumMod val="75000"/>
              <a:alpha val="1490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2</a:t>
            </a:r>
          </a:p>
        </p:txBody>
      </p:sp>
      <p:sp>
        <p:nvSpPr>
          <p:cNvPr id="53" name="Rectangle 52">
            <a:extLst>
              <a:ext uri="{FF2B5EF4-FFF2-40B4-BE49-F238E27FC236}">
                <a16:creationId xmlns:a16="http://schemas.microsoft.com/office/drawing/2014/main" id="{E79AF97D-9928-C516-B6CD-4EFE7D82565C}"/>
              </a:ext>
            </a:extLst>
          </p:cNvPr>
          <p:cNvSpPr/>
          <p:nvPr/>
        </p:nvSpPr>
        <p:spPr>
          <a:xfrm>
            <a:off x="436802" y="210803"/>
            <a:ext cx="11658600" cy="362399"/>
          </a:xfrm>
          <a:prstGeom prst="rect">
            <a:avLst/>
          </a:prstGeom>
          <a:solidFill>
            <a:srgbClr val="00206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1</a:t>
            </a:r>
          </a:p>
        </p:txBody>
      </p:sp>
      <p:sp>
        <p:nvSpPr>
          <p:cNvPr id="12" name="Rectangle 11">
            <a:extLst>
              <a:ext uri="{FF2B5EF4-FFF2-40B4-BE49-F238E27FC236}">
                <a16:creationId xmlns:a16="http://schemas.microsoft.com/office/drawing/2014/main" id="{79B8FD16-76DA-8C96-3AB4-2925F7052332}"/>
              </a:ext>
            </a:extLst>
          </p:cNvPr>
          <p:cNvSpPr/>
          <p:nvPr/>
        </p:nvSpPr>
        <p:spPr>
          <a:xfrm>
            <a:off x="932696" y="1309350"/>
            <a:ext cx="11014761" cy="783199"/>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white"/>
                </a:solidFill>
                <a:effectLst/>
                <a:uLnTx/>
                <a:uFillTx/>
                <a:latin typeface="Univers Condensed Light"/>
                <a:ea typeface="+mn-ea"/>
                <a:cs typeface="+mn-cs"/>
              </a:rPr>
              <a:t>Executive Board</a:t>
            </a:r>
          </a:p>
        </p:txBody>
      </p:sp>
      <p:sp>
        <p:nvSpPr>
          <p:cNvPr id="43" name="Rectangle 42">
            <a:extLst>
              <a:ext uri="{FF2B5EF4-FFF2-40B4-BE49-F238E27FC236}">
                <a16:creationId xmlns:a16="http://schemas.microsoft.com/office/drawing/2014/main" id="{A92D17EF-50B3-E37D-9064-9F9FC57CF379}"/>
              </a:ext>
            </a:extLst>
          </p:cNvPr>
          <p:cNvSpPr/>
          <p:nvPr/>
        </p:nvSpPr>
        <p:spPr>
          <a:xfrm>
            <a:off x="942974" y="305833"/>
            <a:ext cx="11014761" cy="18000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Board</a:t>
            </a:r>
          </a:p>
        </p:txBody>
      </p:sp>
      <p:grpSp>
        <p:nvGrpSpPr>
          <p:cNvPr id="95" name="Group 94">
            <a:extLst>
              <a:ext uri="{FF2B5EF4-FFF2-40B4-BE49-F238E27FC236}">
                <a16:creationId xmlns:a16="http://schemas.microsoft.com/office/drawing/2014/main" id="{675A6CEF-2D1E-BC0B-3AE9-918844124BFC}"/>
              </a:ext>
            </a:extLst>
          </p:cNvPr>
          <p:cNvGrpSpPr/>
          <p:nvPr/>
        </p:nvGrpSpPr>
        <p:grpSpPr>
          <a:xfrm>
            <a:off x="1106572" y="3766134"/>
            <a:ext cx="2351307" cy="2294859"/>
            <a:chOff x="903654" y="3401048"/>
            <a:chExt cx="2351307" cy="2294859"/>
          </a:xfrm>
        </p:grpSpPr>
        <p:sp>
          <p:nvSpPr>
            <p:cNvPr id="5" name="Rectangle 4">
              <a:extLst>
                <a:ext uri="{FF2B5EF4-FFF2-40B4-BE49-F238E27FC236}">
                  <a16:creationId xmlns:a16="http://schemas.microsoft.com/office/drawing/2014/main" id="{98037E5B-E7DE-F68A-AEC1-0A46AF863A52}"/>
                </a:ext>
              </a:extLst>
            </p:cNvPr>
            <p:cNvSpPr/>
            <p:nvPr/>
          </p:nvSpPr>
          <p:spPr>
            <a:xfrm>
              <a:off x="903654" y="3401048"/>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Morriston SDG</a:t>
              </a:r>
            </a:p>
          </p:txBody>
        </p:sp>
        <p:sp>
          <p:nvSpPr>
            <p:cNvPr id="6" name="Rectangle 5">
              <a:extLst>
                <a:ext uri="{FF2B5EF4-FFF2-40B4-BE49-F238E27FC236}">
                  <a16:creationId xmlns:a16="http://schemas.microsoft.com/office/drawing/2014/main" id="{CC9F3D8F-2634-43BF-AA83-826FD833FAEF}"/>
                </a:ext>
              </a:extLst>
            </p:cNvPr>
            <p:cNvSpPr/>
            <p:nvPr/>
          </p:nvSpPr>
          <p:spPr>
            <a:xfrm>
              <a:off x="1507423" y="3401840"/>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SNPT SDG</a:t>
              </a:r>
              <a:endParaRPr kumimoji="0" lang="en-US"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4779E5B7-9F68-6E99-0459-0B8461A965C5}"/>
                </a:ext>
              </a:extLst>
            </p:cNvPr>
            <p:cNvSpPr/>
            <p:nvPr/>
          </p:nvSpPr>
          <p:spPr>
            <a:xfrm>
              <a:off x="2111192" y="3402236"/>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MHLD SDG</a:t>
              </a:r>
            </a:p>
          </p:txBody>
        </p:sp>
        <p:sp>
          <p:nvSpPr>
            <p:cNvPr id="20" name="Rectangle 19">
              <a:extLst>
                <a:ext uri="{FF2B5EF4-FFF2-40B4-BE49-F238E27FC236}">
                  <a16:creationId xmlns:a16="http://schemas.microsoft.com/office/drawing/2014/main" id="{F113A707-7521-098A-CCDC-B1A27D0FE955}"/>
                </a:ext>
              </a:extLst>
            </p:cNvPr>
            <p:cNvSpPr/>
            <p:nvPr/>
          </p:nvSpPr>
          <p:spPr>
            <a:xfrm>
              <a:off x="2714961" y="3402632"/>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PCT SDG</a:t>
              </a:r>
              <a:endParaRPr kumimoji="0" lang="en-GB" sz="825" b="0" i="0" u="none" strike="noStrike" kern="1200" cap="none" spc="0" normalizeH="0" baseline="0" noProof="0" dirty="0">
                <a:ln>
                  <a:noFill/>
                </a:ln>
                <a:solidFill>
                  <a:prstClr val="black"/>
                </a:solidFill>
                <a:effectLst/>
                <a:uLnTx/>
                <a:uFillTx/>
                <a:latin typeface="Univers Condensed Light"/>
                <a:ea typeface="+mn-ea"/>
                <a:cs typeface="+mn-cs"/>
              </a:endParaRPr>
            </a:p>
          </p:txBody>
        </p:sp>
      </p:grpSp>
      <p:sp>
        <p:nvSpPr>
          <p:cNvPr id="4" name="Rectangle 3">
            <a:extLst>
              <a:ext uri="{FF2B5EF4-FFF2-40B4-BE49-F238E27FC236}">
                <a16:creationId xmlns:a16="http://schemas.microsoft.com/office/drawing/2014/main" id="{FBCDBB53-C0A6-1CC8-A3A2-C6DAF162A597}"/>
              </a:ext>
            </a:extLst>
          </p:cNvPr>
          <p:cNvSpPr/>
          <p:nvPr/>
        </p:nvSpPr>
        <p:spPr>
          <a:xfrm>
            <a:off x="954737" y="5178389"/>
            <a:ext cx="2592000" cy="216000"/>
          </a:xfrm>
          <a:prstGeom prst="rect">
            <a:avLst/>
          </a:prstGeom>
          <a:solidFill>
            <a:srgbClr val="FF9966"/>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Digital elements</a:t>
            </a:r>
            <a:endParaRPr kumimoji="0" lang="en-US" sz="788" b="0" i="0" u="none" strike="noStrike" kern="1200" cap="none" spc="0" normalizeH="0" baseline="0" noProof="0" dirty="0">
              <a:ln>
                <a:noFill/>
              </a:ln>
              <a:solidFill>
                <a:prstClr val="white"/>
              </a:solidFill>
              <a:effectLst/>
              <a:uLnTx/>
              <a:uFillTx/>
              <a:latin typeface="Univers Condensed Light"/>
              <a:ea typeface="+mn-ea"/>
              <a:cs typeface="+mn-cs"/>
            </a:endParaRPr>
          </a:p>
        </p:txBody>
      </p:sp>
      <p:sp>
        <p:nvSpPr>
          <p:cNvPr id="62" name="Rectangle 61">
            <a:extLst>
              <a:ext uri="{FF2B5EF4-FFF2-40B4-BE49-F238E27FC236}">
                <a16:creationId xmlns:a16="http://schemas.microsoft.com/office/drawing/2014/main" id="{0B07758F-B05F-EF99-A5A9-C8063F0F418E}"/>
              </a:ext>
            </a:extLst>
          </p:cNvPr>
          <p:cNvSpPr/>
          <p:nvPr/>
        </p:nvSpPr>
        <p:spPr>
          <a:xfrm>
            <a:off x="11357382" y="4557472"/>
            <a:ext cx="601954" cy="466349"/>
          </a:xfrm>
          <a:prstGeom prst="rect">
            <a:avLst/>
          </a:prstGeom>
          <a:solidFill>
            <a:srgbClr val="33CCCC"/>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Workforce &amp; OD Group</a:t>
            </a:r>
          </a:p>
        </p:txBody>
      </p:sp>
      <p:sp>
        <p:nvSpPr>
          <p:cNvPr id="63" name="Rectangle 62">
            <a:extLst>
              <a:ext uri="{FF2B5EF4-FFF2-40B4-BE49-F238E27FC236}">
                <a16:creationId xmlns:a16="http://schemas.microsoft.com/office/drawing/2014/main" id="{B9795421-E5F2-1A60-809C-6BEE09DED42D}"/>
              </a:ext>
            </a:extLst>
          </p:cNvPr>
          <p:cNvSpPr/>
          <p:nvPr/>
        </p:nvSpPr>
        <p:spPr>
          <a:xfrm>
            <a:off x="11349432" y="4014858"/>
            <a:ext cx="601954" cy="466349"/>
          </a:xfrm>
          <a:prstGeom prst="rect">
            <a:avLst/>
          </a:prstGeom>
          <a:solidFill>
            <a:srgbClr val="FF66CC"/>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Quality, Safety Group</a:t>
            </a:r>
          </a:p>
        </p:txBody>
      </p:sp>
      <p:sp>
        <p:nvSpPr>
          <p:cNvPr id="112" name="Rectangle 111">
            <a:extLst>
              <a:ext uri="{FF2B5EF4-FFF2-40B4-BE49-F238E27FC236}">
                <a16:creationId xmlns:a16="http://schemas.microsoft.com/office/drawing/2014/main" id="{5C1C87F1-E02B-82F4-777E-EDF3958D073A}"/>
              </a:ext>
            </a:extLst>
          </p:cNvPr>
          <p:cNvSpPr/>
          <p:nvPr/>
        </p:nvSpPr>
        <p:spPr>
          <a:xfrm>
            <a:off x="954737" y="5420943"/>
            <a:ext cx="2592000" cy="216000"/>
          </a:xfrm>
          <a:prstGeom prst="rect">
            <a:avLst/>
          </a:prstGeom>
          <a:solidFill>
            <a:srgbClr val="73C162"/>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Recovery &amp; Sustainability Programme elements</a:t>
            </a:r>
          </a:p>
        </p:txBody>
      </p:sp>
      <p:sp>
        <p:nvSpPr>
          <p:cNvPr id="113" name="Rectangle 112">
            <a:extLst>
              <a:ext uri="{FF2B5EF4-FFF2-40B4-BE49-F238E27FC236}">
                <a16:creationId xmlns:a16="http://schemas.microsoft.com/office/drawing/2014/main" id="{420A209F-491A-16D5-5862-7C84FCF0454A}"/>
              </a:ext>
            </a:extLst>
          </p:cNvPr>
          <p:cNvSpPr/>
          <p:nvPr/>
        </p:nvSpPr>
        <p:spPr>
          <a:xfrm>
            <a:off x="954737" y="4641042"/>
            <a:ext cx="2592000" cy="216000"/>
          </a:xfrm>
          <a:prstGeom prst="rect">
            <a:avLst/>
          </a:prstGeom>
          <a:solidFill>
            <a:srgbClr val="33CC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WOD elements</a:t>
            </a:r>
          </a:p>
        </p:txBody>
      </p:sp>
      <p:sp>
        <p:nvSpPr>
          <p:cNvPr id="146" name="Rectangle 145">
            <a:extLst>
              <a:ext uri="{FF2B5EF4-FFF2-40B4-BE49-F238E27FC236}">
                <a16:creationId xmlns:a16="http://schemas.microsoft.com/office/drawing/2014/main" id="{CCF27081-5E6C-228B-2668-98683FC597B7}"/>
              </a:ext>
            </a:extLst>
          </p:cNvPr>
          <p:cNvSpPr/>
          <p:nvPr/>
        </p:nvSpPr>
        <p:spPr>
          <a:xfrm>
            <a:off x="954737" y="4123815"/>
            <a:ext cx="2592000" cy="216000"/>
          </a:xfrm>
          <a:prstGeom prst="rect">
            <a:avLst/>
          </a:prstGeom>
          <a:solidFill>
            <a:srgbClr val="FF66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Q&amp;S elements</a:t>
            </a:r>
          </a:p>
        </p:txBody>
      </p:sp>
      <p:sp>
        <p:nvSpPr>
          <p:cNvPr id="191" name="Rectangle 190">
            <a:extLst>
              <a:ext uri="{FF2B5EF4-FFF2-40B4-BE49-F238E27FC236}">
                <a16:creationId xmlns:a16="http://schemas.microsoft.com/office/drawing/2014/main" id="{EEF67283-57C9-9AC1-1C3B-938978DF13B2}"/>
              </a:ext>
            </a:extLst>
          </p:cNvPr>
          <p:cNvSpPr/>
          <p:nvPr/>
        </p:nvSpPr>
        <p:spPr>
          <a:xfrm>
            <a:off x="954737" y="4901009"/>
            <a:ext cx="2592000" cy="216000"/>
          </a:xfrm>
          <a:prstGeom prst="rect">
            <a:avLst/>
          </a:prstGeom>
          <a:solidFill>
            <a:srgbClr val="C000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PH elements</a:t>
            </a:r>
          </a:p>
        </p:txBody>
      </p:sp>
      <p:sp>
        <p:nvSpPr>
          <p:cNvPr id="3" name="Rectangle 2">
            <a:extLst>
              <a:ext uri="{FF2B5EF4-FFF2-40B4-BE49-F238E27FC236}">
                <a16:creationId xmlns:a16="http://schemas.microsoft.com/office/drawing/2014/main" id="{17531766-8632-D606-5BCA-D709FC1FA496}"/>
              </a:ext>
            </a:extLst>
          </p:cNvPr>
          <p:cNvSpPr/>
          <p:nvPr/>
        </p:nvSpPr>
        <p:spPr>
          <a:xfrm>
            <a:off x="4311139"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Performance &amp; Finance Committee</a:t>
            </a:r>
          </a:p>
        </p:txBody>
      </p:sp>
      <p:sp>
        <p:nvSpPr>
          <p:cNvPr id="8" name="Rectangle 7">
            <a:extLst>
              <a:ext uri="{FF2B5EF4-FFF2-40B4-BE49-F238E27FC236}">
                <a16:creationId xmlns:a16="http://schemas.microsoft.com/office/drawing/2014/main" id="{71F8B9C5-50C2-44F8-6D4D-B6E0DC127F8A}"/>
              </a:ext>
            </a:extLst>
          </p:cNvPr>
          <p:cNvSpPr/>
          <p:nvPr/>
        </p:nvSpPr>
        <p:spPr>
          <a:xfrm>
            <a:off x="3180706"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Data, Digital, Innovation &amp; Research Committee</a:t>
            </a:r>
          </a:p>
        </p:txBody>
      </p:sp>
      <p:sp>
        <p:nvSpPr>
          <p:cNvPr id="9" name="Rectangle 8">
            <a:extLst>
              <a:ext uri="{FF2B5EF4-FFF2-40B4-BE49-F238E27FC236}">
                <a16:creationId xmlns:a16="http://schemas.microsoft.com/office/drawing/2014/main" id="{61ACFC92-8610-9C61-6479-E8784EE0740B}"/>
              </a:ext>
            </a:extLst>
          </p:cNvPr>
          <p:cNvSpPr/>
          <p:nvPr/>
        </p:nvSpPr>
        <p:spPr>
          <a:xfrm>
            <a:off x="932696"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Procurement &amp; terms of Service Committee</a:t>
            </a:r>
          </a:p>
        </p:txBody>
      </p:sp>
      <p:sp>
        <p:nvSpPr>
          <p:cNvPr id="26" name="Rectangle 25">
            <a:extLst>
              <a:ext uri="{FF2B5EF4-FFF2-40B4-BE49-F238E27FC236}">
                <a16:creationId xmlns:a16="http://schemas.microsoft.com/office/drawing/2014/main" id="{DB8477FD-05ED-87FA-4677-392A9CCA47E0}"/>
              </a:ext>
            </a:extLst>
          </p:cNvPr>
          <p:cNvSpPr/>
          <p:nvPr/>
        </p:nvSpPr>
        <p:spPr>
          <a:xfrm>
            <a:off x="954737" y="5680908"/>
            <a:ext cx="2592000" cy="216000"/>
          </a:xfrm>
          <a:prstGeom prst="rect">
            <a:avLst/>
          </a:prstGeom>
          <a:solidFill>
            <a:srgbClr val="FFFF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black"/>
                </a:solidFill>
                <a:effectLst/>
                <a:uLnTx/>
                <a:uFillTx/>
                <a:latin typeface="Univers Condensed Light"/>
                <a:ea typeface="+mn-ea"/>
                <a:cs typeface="+mn-cs"/>
              </a:rPr>
              <a:t>Allocated Transformation elements</a:t>
            </a:r>
            <a:endParaRPr kumimoji="0" lang="en-US" sz="788"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14" name="Rectangle 13">
            <a:extLst>
              <a:ext uri="{FF2B5EF4-FFF2-40B4-BE49-F238E27FC236}">
                <a16:creationId xmlns:a16="http://schemas.microsoft.com/office/drawing/2014/main" id="{906D1668-A1B2-AC86-CBEF-37B94795CBF7}"/>
              </a:ext>
            </a:extLst>
          </p:cNvPr>
          <p:cNvSpPr/>
          <p:nvPr/>
        </p:nvSpPr>
        <p:spPr>
          <a:xfrm>
            <a:off x="964306" y="4380245"/>
            <a:ext cx="2592000" cy="216000"/>
          </a:xfrm>
          <a:prstGeom prst="rect">
            <a:avLst/>
          </a:prstGeom>
          <a:solidFill>
            <a:srgbClr val="7030A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BAU / Performance Delivery/Financial Delivery</a:t>
            </a:r>
          </a:p>
        </p:txBody>
      </p:sp>
      <p:sp>
        <p:nvSpPr>
          <p:cNvPr id="35" name="Rectangle 34">
            <a:extLst>
              <a:ext uri="{FF2B5EF4-FFF2-40B4-BE49-F238E27FC236}">
                <a16:creationId xmlns:a16="http://schemas.microsoft.com/office/drawing/2014/main" id="{3F29B246-EA74-3447-08E3-FA09F5E825AC}"/>
              </a:ext>
            </a:extLst>
          </p:cNvPr>
          <p:cNvSpPr/>
          <p:nvPr/>
        </p:nvSpPr>
        <p:spPr>
          <a:xfrm>
            <a:off x="1018796" y="2537559"/>
            <a:ext cx="2556000" cy="437143"/>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Performance and Accountability</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Aptos" panose="02110004020202020204"/>
                <a:ea typeface="+mn-ea"/>
                <a:cs typeface="+mn-cs"/>
              </a:rPr>
              <a:t>Performance manages </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Aptos" panose="02110004020202020204"/>
                <a:ea typeface="+mn-ea"/>
                <a:cs typeface="+mn-cs"/>
              </a:rPr>
              <a:t>SDG delivery:</a:t>
            </a:r>
          </a:p>
        </p:txBody>
      </p:sp>
      <p:sp>
        <p:nvSpPr>
          <p:cNvPr id="36" name="Rectangle 35">
            <a:extLst>
              <a:ext uri="{FF2B5EF4-FFF2-40B4-BE49-F238E27FC236}">
                <a16:creationId xmlns:a16="http://schemas.microsoft.com/office/drawing/2014/main" id="{19D94A3A-0568-B022-CEE7-548E8BCD8F1D}"/>
              </a:ext>
            </a:extLst>
          </p:cNvPr>
          <p:cNvSpPr/>
          <p:nvPr/>
        </p:nvSpPr>
        <p:spPr>
          <a:xfrm>
            <a:off x="2479890" y="2719964"/>
            <a:ext cx="154691" cy="180474"/>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7" name="Rectangle 36">
            <a:extLst>
              <a:ext uri="{FF2B5EF4-FFF2-40B4-BE49-F238E27FC236}">
                <a16:creationId xmlns:a16="http://schemas.microsoft.com/office/drawing/2014/main" id="{884F8D5B-49F4-B1C5-4DD5-48221333AAE7}"/>
              </a:ext>
            </a:extLst>
          </p:cNvPr>
          <p:cNvSpPr/>
          <p:nvPr/>
        </p:nvSpPr>
        <p:spPr>
          <a:xfrm>
            <a:off x="2172167" y="2719964"/>
            <a:ext cx="154691" cy="180474"/>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9" name="Rectangle 38">
            <a:extLst>
              <a:ext uri="{FF2B5EF4-FFF2-40B4-BE49-F238E27FC236}">
                <a16:creationId xmlns:a16="http://schemas.microsoft.com/office/drawing/2014/main" id="{0C987926-C31C-E283-09CB-8B943D39A2A3}"/>
              </a:ext>
            </a:extLst>
          </p:cNvPr>
          <p:cNvSpPr/>
          <p:nvPr/>
        </p:nvSpPr>
        <p:spPr>
          <a:xfrm>
            <a:off x="2787613" y="2719964"/>
            <a:ext cx="154691" cy="180474"/>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11" name="Rectangle 110">
            <a:extLst>
              <a:ext uri="{FF2B5EF4-FFF2-40B4-BE49-F238E27FC236}">
                <a16:creationId xmlns:a16="http://schemas.microsoft.com/office/drawing/2014/main" id="{AE0AAE2B-A3CC-D010-4BEA-4D2D64767CE1}"/>
              </a:ext>
            </a:extLst>
          </p:cNvPr>
          <p:cNvSpPr/>
          <p:nvPr/>
        </p:nvSpPr>
        <p:spPr>
          <a:xfrm>
            <a:off x="1514061" y="3085064"/>
            <a:ext cx="1615671" cy="54000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Operational Delivery Group (COO)</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118" name="Rectangle 117">
            <a:extLst>
              <a:ext uri="{FF2B5EF4-FFF2-40B4-BE49-F238E27FC236}">
                <a16:creationId xmlns:a16="http://schemas.microsoft.com/office/drawing/2014/main" id="{EB1B9A44-9699-C689-7C7A-1578D5B4531E}"/>
              </a:ext>
            </a:extLst>
          </p:cNvPr>
          <p:cNvSpPr/>
          <p:nvPr/>
        </p:nvSpPr>
        <p:spPr>
          <a:xfrm>
            <a:off x="7725905"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MHLD I</a:t>
            </a:r>
            <a:r>
              <a:rPr kumimoji="0" lang="en-GB" sz="700" b="0" i="0" u="none" strike="noStrike" kern="1200" cap="none" spc="0" normalizeH="0" baseline="0" noProof="0" dirty="0" err="1">
                <a:ln>
                  <a:noFill/>
                </a:ln>
                <a:solidFill>
                  <a:prstClr val="black"/>
                </a:solidFill>
                <a:effectLst/>
                <a:uLnTx/>
                <a:uFillTx/>
                <a:latin typeface="Univers Condensed Light"/>
                <a:ea typeface="+mn-ea"/>
                <a:cs typeface="+mn-cs"/>
              </a:rPr>
              <a:t>mprovementProgramme</a:t>
            </a: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 Group</a:t>
            </a:r>
          </a:p>
        </p:txBody>
      </p:sp>
      <p:sp>
        <p:nvSpPr>
          <p:cNvPr id="197" name="Rectangle 196">
            <a:extLst>
              <a:ext uri="{FF2B5EF4-FFF2-40B4-BE49-F238E27FC236}">
                <a16:creationId xmlns:a16="http://schemas.microsoft.com/office/drawing/2014/main" id="{8C58739B-615A-6BD1-C325-6584100F9056}"/>
              </a:ext>
            </a:extLst>
          </p:cNvPr>
          <p:cNvSpPr/>
          <p:nvPr/>
        </p:nvSpPr>
        <p:spPr>
          <a:xfrm>
            <a:off x="2050273"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Mental health Committee</a:t>
            </a:r>
          </a:p>
        </p:txBody>
      </p:sp>
      <p:sp>
        <p:nvSpPr>
          <p:cNvPr id="211" name="Rectangle 210">
            <a:extLst>
              <a:ext uri="{FF2B5EF4-FFF2-40B4-BE49-F238E27FC236}">
                <a16:creationId xmlns:a16="http://schemas.microsoft.com/office/drawing/2014/main" id="{A636B21B-91B1-9125-33E9-38D3B7F9597F}"/>
              </a:ext>
            </a:extLst>
          </p:cNvPr>
          <p:cNvSpPr/>
          <p:nvPr/>
        </p:nvSpPr>
        <p:spPr>
          <a:xfrm>
            <a:off x="5441572"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Audit Committee</a:t>
            </a:r>
          </a:p>
        </p:txBody>
      </p:sp>
      <p:sp>
        <p:nvSpPr>
          <p:cNvPr id="213" name="Rectangle 212">
            <a:extLst>
              <a:ext uri="{FF2B5EF4-FFF2-40B4-BE49-F238E27FC236}">
                <a16:creationId xmlns:a16="http://schemas.microsoft.com/office/drawing/2014/main" id="{F824A5C4-CBC1-B629-5B43-07E88A2D8763}"/>
              </a:ext>
            </a:extLst>
          </p:cNvPr>
          <p:cNvSpPr/>
          <p:nvPr/>
        </p:nvSpPr>
        <p:spPr>
          <a:xfrm>
            <a:off x="8832871"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Population Health Committee</a:t>
            </a:r>
          </a:p>
        </p:txBody>
      </p:sp>
      <p:sp>
        <p:nvSpPr>
          <p:cNvPr id="219" name="Rectangle 218">
            <a:extLst>
              <a:ext uri="{FF2B5EF4-FFF2-40B4-BE49-F238E27FC236}">
                <a16:creationId xmlns:a16="http://schemas.microsoft.com/office/drawing/2014/main" id="{CF32648D-3DD3-CC8B-0C7E-27D5045E2A96}"/>
              </a:ext>
            </a:extLst>
          </p:cNvPr>
          <p:cNvSpPr/>
          <p:nvPr/>
        </p:nvSpPr>
        <p:spPr>
          <a:xfrm>
            <a:off x="9963304"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Charitable Fund Committee</a:t>
            </a:r>
          </a:p>
        </p:txBody>
      </p:sp>
      <p:sp>
        <p:nvSpPr>
          <p:cNvPr id="220" name="Rectangle 219">
            <a:extLst>
              <a:ext uri="{FF2B5EF4-FFF2-40B4-BE49-F238E27FC236}">
                <a16:creationId xmlns:a16="http://schemas.microsoft.com/office/drawing/2014/main" id="{5A704333-6EA2-8FA1-3917-C29FD1F875F4}"/>
              </a:ext>
            </a:extLst>
          </p:cNvPr>
          <p:cNvSpPr/>
          <p:nvPr/>
        </p:nvSpPr>
        <p:spPr>
          <a:xfrm>
            <a:off x="11093735"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Regional Joint Committee</a:t>
            </a:r>
          </a:p>
        </p:txBody>
      </p:sp>
      <p:sp>
        <p:nvSpPr>
          <p:cNvPr id="231" name="Rectangle 230">
            <a:extLst>
              <a:ext uri="{FF2B5EF4-FFF2-40B4-BE49-F238E27FC236}">
                <a16:creationId xmlns:a16="http://schemas.microsoft.com/office/drawing/2014/main" id="{8135D2AF-1EA2-BE25-BC67-29709A39013A}"/>
              </a:ext>
            </a:extLst>
          </p:cNvPr>
          <p:cNvSpPr/>
          <p:nvPr/>
        </p:nvSpPr>
        <p:spPr>
          <a:xfrm>
            <a:off x="6572005"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Quality &amp; Safety Committee</a:t>
            </a:r>
          </a:p>
        </p:txBody>
      </p:sp>
      <p:sp>
        <p:nvSpPr>
          <p:cNvPr id="232" name="Rectangle 231">
            <a:extLst>
              <a:ext uri="{FF2B5EF4-FFF2-40B4-BE49-F238E27FC236}">
                <a16:creationId xmlns:a16="http://schemas.microsoft.com/office/drawing/2014/main" id="{E2D83A28-86B5-AC65-A9C5-391FE7DC9F32}"/>
              </a:ext>
            </a:extLst>
          </p:cNvPr>
          <p:cNvSpPr/>
          <p:nvPr/>
        </p:nvSpPr>
        <p:spPr>
          <a:xfrm>
            <a:off x="7702438"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Workforce &amp; OD Committee</a:t>
            </a:r>
          </a:p>
        </p:txBody>
      </p:sp>
      <p:sp>
        <p:nvSpPr>
          <p:cNvPr id="7" name="TextBox 6">
            <a:extLst>
              <a:ext uri="{FF2B5EF4-FFF2-40B4-BE49-F238E27FC236}">
                <a16:creationId xmlns:a16="http://schemas.microsoft.com/office/drawing/2014/main" id="{7D6259D7-A013-0733-201C-E46CE91559AB}"/>
              </a:ext>
            </a:extLst>
          </p:cNvPr>
          <p:cNvSpPr txBox="1"/>
          <p:nvPr/>
        </p:nvSpPr>
        <p:spPr>
          <a:xfrm>
            <a:off x="13264" y="83497"/>
            <a:ext cx="461665" cy="6333216"/>
          </a:xfrm>
          <a:prstGeom prst="rect">
            <a:avLst/>
          </a:prstGeom>
          <a:noFill/>
        </p:spPr>
        <p:txBody>
          <a:bodyPr vert="vert270"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Annual Plan 2026/27 – Monitoring and Reporting of Delivery</a:t>
            </a:r>
          </a:p>
        </p:txBody>
      </p:sp>
      <p:sp>
        <p:nvSpPr>
          <p:cNvPr id="41" name="Rectangle 40">
            <a:extLst>
              <a:ext uri="{FF2B5EF4-FFF2-40B4-BE49-F238E27FC236}">
                <a16:creationId xmlns:a16="http://schemas.microsoft.com/office/drawing/2014/main" id="{B68B167A-4FBF-D5C4-4927-F412AA1FE82B}"/>
              </a:ext>
            </a:extLst>
          </p:cNvPr>
          <p:cNvSpPr/>
          <p:nvPr/>
        </p:nvSpPr>
        <p:spPr>
          <a:xfrm>
            <a:off x="4386380" y="2509005"/>
            <a:ext cx="2556000" cy="437143"/>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Recovery &amp; Sustainability</a:t>
            </a:r>
          </a:p>
        </p:txBody>
      </p:sp>
      <p:sp>
        <p:nvSpPr>
          <p:cNvPr id="66" name="Rectangle 65">
            <a:extLst>
              <a:ext uri="{FF2B5EF4-FFF2-40B4-BE49-F238E27FC236}">
                <a16:creationId xmlns:a16="http://schemas.microsoft.com/office/drawing/2014/main" id="{60DEC396-9114-8DA8-C651-0796DBDA2DD6}"/>
              </a:ext>
            </a:extLst>
          </p:cNvPr>
          <p:cNvSpPr/>
          <p:nvPr/>
        </p:nvSpPr>
        <p:spPr>
          <a:xfrm>
            <a:off x="3095336" y="2719964"/>
            <a:ext cx="154691" cy="180474"/>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79" name="Rectangle 78">
            <a:extLst>
              <a:ext uri="{FF2B5EF4-FFF2-40B4-BE49-F238E27FC236}">
                <a16:creationId xmlns:a16="http://schemas.microsoft.com/office/drawing/2014/main" id="{BEDAB084-33C9-53F6-8297-A62865F0D775}"/>
              </a:ext>
            </a:extLst>
          </p:cNvPr>
          <p:cNvSpPr/>
          <p:nvPr/>
        </p:nvSpPr>
        <p:spPr>
          <a:xfrm>
            <a:off x="1902995" y="3309484"/>
            <a:ext cx="154691" cy="180474"/>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0" name="Rectangle 79">
            <a:extLst>
              <a:ext uri="{FF2B5EF4-FFF2-40B4-BE49-F238E27FC236}">
                <a16:creationId xmlns:a16="http://schemas.microsoft.com/office/drawing/2014/main" id="{E84F7134-88B8-DB15-F534-9F81D52DB2B4}"/>
              </a:ext>
            </a:extLst>
          </p:cNvPr>
          <p:cNvSpPr/>
          <p:nvPr/>
        </p:nvSpPr>
        <p:spPr>
          <a:xfrm>
            <a:off x="1581798" y="3309484"/>
            <a:ext cx="154691" cy="180474"/>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1" name="Rectangle 80">
            <a:extLst>
              <a:ext uri="{FF2B5EF4-FFF2-40B4-BE49-F238E27FC236}">
                <a16:creationId xmlns:a16="http://schemas.microsoft.com/office/drawing/2014/main" id="{0E7335E5-19A6-7176-A58B-D7DF9AD45A49}"/>
              </a:ext>
            </a:extLst>
          </p:cNvPr>
          <p:cNvSpPr/>
          <p:nvPr/>
        </p:nvSpPr>
        <p:spPr>
          <a:xfrm>
            <a:off x="2224192" y="3309484"/>
            <a:ext cx="154691" cy="180474"/>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2" name="Rectangle 81">
            <a:extLst>
              <a:ext uri="{FF2B5EF4-FFF2-40B4-BE49-F238E27FC236}">
                <a16:creationId xmlns:a16="http://schemas.microsoft.com/office/drawing/2014/main" id="{68EB1099-B6A0-F702-86F0-970E539F80CC}"/>
              </a:ext>
            </a:extLst>
          </p:cNvPr>
          <p:cNvSpPr/>
          <p:nvPr/>
        </p:nvSpPr>
        <p:spPr>
          <a:xfrm>
            <a:off x="2545389" y="3309484"/>
            <a:ext cx="154691" cy="180474"/>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cxnSp>
        <p:nvCxnSpPr>
          <p:cNvPr id="99" name="Straight Arrow Connector 98">
            <a:extLst>
              <a:ext uri="{FF2B5EF4-FFF2-40B4-BE49-F238E27FC236}">
                <a16:creationId xmlns:a16="http://schemas.microsoft.com/office/drawing/2014/main" id="{76B37039-9EAC-104E-C524-62A3578B4AF2}"/>
              </a:ext>
            </a:extLst>
          </p:cNvPr>
          <p:cNvCxnSpPr>
            <a:cxnSpLocks/>
            <a:stCxn id="111" idx="0"/>
          </p:cNvCxnSpPr>
          <p:nvPr/>
        </p:nvCxnSpPr>
        <p:spPr>
          <a:xfrm flipH="1" flipV="1">
            <a:off x="2302771" y="2983247"/>
            <a:ext cx="19126" cy="10181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2" name="Rectangle 101">
            <a:extLst>
              <a:ext uri="{FF2B5EF4-FFF2-40B4-BE49-F238E27FC236}">
                <a16:creationId xmlns:a16="http://schemas.microsoft.com/office/drawing/2014/main" id="{8816BE3C-B160-C391-6F35-DB77D3B19C20}"/>
              </a:ext>
            </a:extLst>
          </p:cNvPr>
          <p:cNvSpPr/>
          <p:nvPr/>
        </p:nvSpPr>
        <p:spPr>
          <a:xfrm>
            <a:off x="9739038"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Perinatal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3" name="Rectangle 102">
            <a:extLst>
              <a:ext uri="{FF2B5EF4-FFF2-40B4-BE49-F238E27FC236}">
                <a16:creationId xmlns:a16="http://schemas.microsoft.com/office/drawing/2014/main" id="{C4D3055D-F7DB-D1B9-1750-857ED5B07B1A}"/>
              </a:ext>
            </a:extLst>
          </p:cNvPr>
          <p:cNvSpPr/>
          <p:nvPr/>
        </p:nvSpPr>
        <p:spPr>
          <a:xfrm>
            <a:off x="9006406"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UEC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4" name="Rectangle 103">
            <a:extLst>
              <a:ext uri="{FF2B5EF4-FFF2-40B4-BE49-F238E27FC236}">
                <a16:creationId xmlns:a16="http://schemas.microsoft.com/office/drawing/2014/main" id="{CABD576E-CDFE-9BDB-A7B9-636B846DE331}"/>
              </a:ext>
            </a:extLst>
          </p:cNvPr>
          <p:cNvSpPr/>
          <p:nvPr/>
        </p:nvSpPr>
        <p:spPr>
          <a:xfrm>
            <a:off x="8366155"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Planned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6" name="Rectangle 105">
            <a:extLst>
              <a:ext uri="{FF2B5EF4-FFF2-40B4-BE49-F238E27FC236}">
                <a16:creationId xmlns:a16="http://schemas.microsoft.com/office/drawing/2014/main" id="{7194DDEE-C2BC-550E-D8E7-60E5A45B0CE2}"/>
              </a:ext>
            </a:extLst>
          </p:cNvPr>
          <p:cNvSpPr/>
          <p:nvPr/>
        </p:nvSpPr>
        <p:spPr>
          <a:xfrm rot="16200000">
            <a:off x="145632" y="4918856"/>
            <a:ext cx="1908000" cy="216000"/>
          </a:xfrm>
          <a:prstGeom prst="rect">
            <a:avLst/>
          </a:prstGeom>
          <a:solidFill>
            <a:schemeClr val="accent1"/>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CCG Operational Plan</a:t>
            </a:r>
          </a:p>
        </p:txBody>
      </p:sp>
      <p:sp>
        <p:nvSpPr>
          <p:cNvPr id="110" name="Rectangle 109">
            <a:extLst>
              <a:ext uri="{FF2B5EF4-FFF2-40B4-BE49-F238E27FC236}">
                <a16:creationId xmlns:a16="http://schemas.microsoft.com/office/drawing/2014/main" id="{E4850FE0-5BB5-286C-DD5D-0F06F14E6E10}"/>
              </a:ext>
            </a:extLst>
          </p:cNvPr>
          <p:cNvSpPr/>
          <p:nvPr/>
        </p:nvSpPr>
        <p:spPr>
          <a:xfrm>
            <a:off x="11342028" y="5082301"/>
            <a:ext cx="601954" cy="466349"/>
          </a:xfrm>
          <a:prstGeom prst="rect">
            <a:avLst/>
          </a:prstGeom>
          <a:solidFill>
            <a:srgbClr val="FF9966"/>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Digital Group</a:t>
            </a:r>
          </a:p>
        </p:txBody>
      </p:sp>
      <p:cxnSp>
        <p:nvCxnSpPr>
          <p:cNvPr id="121" name="Connector: Elbow 120">
            <a:extLst>
              <a:ext uri="{FF2B5EF4-FFF2-40B4-BE49-F238E27FC236}">
                <a16:creationId xmlns:a16="http://schemas.microsoft.com/office/drawing/2014/main" id="{AC142EEC-F3E7-12B4-B062-D5302B500B09}"/>
              </a:ext>
            </a:extLst>
          </p:cNvPr>
          <p:cNvCxnSpPr>
            <a:cxnSpLocks/>
            <a:stCxn id="5" idx="0"/>
            <a:endCxn id="111" idx="2"/>
          </p:cNvCxnSpPr>
          <p:nvPr/>
        </p:nvCxnSpPr>
        <p:spPr>
          <a:xfrm rot="5400000" flipH="1" flipV="1">
            <a:off x="1778699" y="3222937"/>
            <a:ext cx="141070" cy="945325"/>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6" name="Connector: Elbow 125">
            <a:extLst>
              <a:ext uri="{FF2B5EF4-FFF2-40B4-BE49-F238E27FC236}">
                <a16:creationId xmlns:a16="http://schemas.microsoft.com/office/drawing/2014/main" id="{62748BAB-0FA8-3339-98D0-66C01545B08B}"/>
              </a:ext>
            </a:extLst>
          </p:cNvPr>
          <p:cNvCxnSpPr>
            <a:cxnSpLocks/>
            <a:stCxn id="6" idx="0"/>
            <a:endCxn id="111" idx="2"/>
          </p:cNvCxnSpPr>
          <p:nvPr/>
        </p:nvCxnSpPr>
        <p:spPr>
          <a:xfrm rot="5400000" flipH="1" flipV="1">
            <a:off x="2080188" y="3525217"/>
            <a:ext cx="141862" cy="341556"/>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9" name="Connector: Elbow 128">
            <a:extLst>
              <a:ext uri="{FF2B5EF4-FFF2-40B4-BE49-F238E27FC236}">
                <a16:creationId xmlns:a16="http://schemas.microsoft.com/office/drawing/2014/main" id="{F4A2B84B-050E-07F3-EE80-682820565FE8}"/>
              </a:ext>
            </a:extLst>
          </p:cNvPr>
          <p:cNvCxnSpPr>
            <a:cxnSpLocks/>
            <a:stCxn id="18" idx="0"/>
            <a:endCxn id="111" idx="2"/>
          </p:cNvCxnSpPr>
          <p:nvPr/>
        </p:nvCxnSpPr>
        <p:spPr>
          <a:xfrm rot="16200000" flipV="1">
            <a:off x="2381875" y="3565086"/>
            <a:ext cx="142258" cy="262213"/>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3" name="Connector: Elbow 132">
            <a:extLst>
              <a:ext uri="{FF2B5EF4-FFF2-40B4-BE49-F238E27FC236}">
                <a16:creationId xmlns:a16="http://schemas.microsoft.com/office/drawing/2014/main" id="{BDFB6AA6-85DD-67B5-919B-7A84E750EDD9}"/>
              </a:ext>
            </a:extLst>
          </p:cNvPr>
          <p:cNvCxnSpPr>
            <a:cxnSpLocks/>
            <a:stCxn id="20" idx="0"/>
            <a:endCxn id="111" idx="2"/>
          </p:cNvCxnSpPr>
          <p:nvPr/>
        </p:nvCxnSpPr>
        <p:spPr>
          <a:xfrm rot="16200000" flipV="1">
            <a:off x="2683561" y="3263400"/>
            <a:ext cx="142654" cy="86598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5" name="Straight Arrow Connector 144">
            <a:extLst>
              <a:ext uri="{FF2B5EF4-FFF2-40B4-BE49-F238E27FC236}">
                <a16:creationId xmlns:a16="http://schemas.microsoft.com/office/drawing/2014/main" id="{60A10255-D074-4856-B83F-AF3BAF2F77BC}"/>
              </a:ext>
            </a:extLst>
          </p:cNvPr>
          <p:cNvCxnSpPr/>
          <p:nvPr/>
        </p:nvCxnSpPr>
        <p:spPr>
          <a:xfrm>
            <a:off x="632684" y="6292470"/>
            <a:ext cx="695325"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7" name="TextBox 146">
            <a:extLst>
              <a:ext uri="{FF2B5EF4-FFF2-40B4-BE49-F238E27FC236}">
                <a16:creationId xmlns:a16="http://schemas.microsoft.com/office/drawing/2014/main" id="{2251F593-3F15-D019-C21F-AF3D58B32FE4}"/>
              </a:ext>
            </a:extLst>
          </p:cNvPr>
          <p:cNvSpPr txBox="1"/>
          <p:nvPr/>
        </p:nvSpPr>
        <p:spPr>
          <a:xfrm>
            <a:off x="1328009" y="6169360"/>
            <a:ext cx="476799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Aptos" panose="02110004020202020204"/>
                <a:ea typeface="+mn-ea"/>
                <a:cs typeface="+mn-cs"/>
              </a:rPr>
              <a:t>Direct Accountability and Performance management route for indicated areas</a:t>
            </a:r>
          </a:p>
        </p:txBody>
      </p:sp>
      <p:cxnSp>
        <p:nvCxnSpPr>
          <p:cNvPr id="149" name="Connector: Elbow 148">
            <a:extLst>
              <a:ext uri="{FF2B5EF4-FFF2-40B4-BE49-F238E27FC236}">
                <a16:creationId xmlns:a16="http://schemas.microsoft.com/office/drawing/2014/main" id="{9A56E59E-1D6C-72A0-2DCC-08A9F533EAE9}"/>
              </a:ext>
            </a:extLst>
          </p:cNvPr>
          <p:cNvCxnSpPr>
            <a:cxnSpLocks/>
            <a:stCxn id="112" idx="3"/>
            <a:endCxn id="22" idx="2"/>
          </p:cNvCxnSpPr>
          <p:nvPr/>
        </p:nvCxnSpPr>
        <p:spPr>
          <a:xfrm flipV="1">
            <a:off x="3546737" y="3915130"/>
            <a:ext cx="2283495" cy="1613813"/>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0" name="Rectangle 149">
            <a:extLst>
              <a:ext uri="{FF2B5EF4-FFF2-40B4-BE49-F238E27FC236}">
                <a16:creationId xmlns:a16="http://schemas.microsoft.com/office/drawing/2014/main" id="{D3D9EE2A-E59C-9765-C15E-E58E90026F3E}"/>
              </a:ext>
            </a:extLst>
          </p:cNvPr>
          <p:cNvSpPr/>
          <p:nvPr/>
        </p:nvSpPr>
        <p:spPr>
          <a:xfrm>
            <a:off x="5587034" y="2709101"/>
            <a:ext cx="154691" cy="180474"/>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52" name="Rectangle 151">
            <a:extLst>
              <a:ext uri="{FF2B5EF4-FFF2-40B4-BE49-F238E27FC236}">
                <a16:creationId xmlns:a16="http://schemas.microsoft.com/office/drawing/2014/main" id="{1CC40842-D2A3-5710-41FD-E743A50C61DC}"/>
              </a:ext>
            </a:extLst>
          </p:cNvPr>
          <p:cNvSpPr/>
          <p:nvPr/>
        </p:nvSpPr>
        <p:spPr>
          <a:xfrm>
            <a:off x="3403059" y="2719964"/>
            <a:ext cx="154691" cy="180474"/>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3" name="Rectangle 152">
            <a:extLst>
              <a:ext uri="{FF2B5EF4-FFF2-40B4-BE49-F238E27FC236}">
                <a16:creationId xmlns:a16="http://schemas.microsoft.com/office/drawing/2014/main" id="{334B61D2-64C5-34E8-7210-11313B875637}"/>
              </a:ext>
            </a:extLst>
          </p:cNvPr>
          <p:cNvSpPr/>
          <p:nvPr/>
        </p:nvSpPr>
        <p:spPr>
          <a:xfrm>
            <a:off x="10385694"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PH/CBD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54" name="Rectangle 153">
            <a:extLst>
              <a:ext uri="{FF2B5EF4-FFF2-40B4-BE49-F238E27FC236}">
                <a16:creationId xmlns:a16="http://schemas.microsoft.com/office/drawing/2014/main" id="{1748DCB0-4F61-C602-A818-9A572670F87F}"/>
              </a:ext>
            </a:extLst>
          </p:cNvPr>
          <p:cNvSpPr/>
          <p:nvPr/>
        </p:nvSpPr>
        <p:spPr>
          <a:xfrm>
            <a:off x="2866588" y="3309484"/>
            <a:ext cx="154691" cy="180474"/>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cxnSp>
        <p:nvCxnSpPr>
          <p:cNvPr id="155" name="Connector: Elbow 154">
            <a:extLst>
              <a:ext uri="{FF2B5EF4-FFF2-40B4-BE49-F238E27FC236}">
                <a16:creationId xmlns:a16="http://schemas.microsoft.com/office/drawing/2014/main" id="{15496128-2765-9DBD-D67B-99FCB7A624B8}"/>
              </a:ext>
            </a:extLst>
          </p:cNvPr>
          <p:cNvCxnSpPr>
            <a:cxnSpLocks/>
            <a:stCxn id="26" idx="3"/>
            <a:endCxn id="103" idx="2"/>
          </p:cNvCxnSpPr>
          <p:nvPr/>
        </p:nvCxnSpPr>
        <p:spPr>
          <a:xfrm flipV="1">
            <a:off x="3546737" y="3001497"/>
            <a:ext cx="5738669"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6" name="Connector: Elbow 175">
            <a:extLst>
              <a:ext uri="{FF2B5EF4-FFF2-40B4-BE49-F238E27FC236}">
                <a16:creationId xmlns:a16="http://schemas.microsoft.com/office/drawing/2014/main" id="{5C0115B1-A52E-FB55-DCBE-5E1B43ED0425}"/>
              </a:ext>
            </a:extLst>
          </p:cNvPr>
          <p:cNvCxnSpPr>
            <a:cxnSpLocks/>
            <a:stCxn id="118" idx="0"/>
          </p:cNvCxnSpPr>
          <p:nvPr/>
        </p:nvCxnSpPr>
        <p:spPr>
          <a:xfrm rot="5400000" flipH="1" flipV="1">
            <a:off x="8525342" y="1492052"/>
            <a:ext cx="449008" cy="1489883"/>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7" name="Connector: Elbow 176">
            <a:extLst>
              <a:ext uri="{FF2B5EF4-FFF2-40B4-BE49-F238E27FC236}">
                <a16:creationId xmlns:a16="http://schemas.microsoft.com/office/drawing/2014/main" id="{7968AB67-D2F8-D5B7-9002-4ABE5AD63782}"/>
              </a:ext>
            </a:extLst>
          </p:cNvPr>
          <p:cNvCxnSpPr>
            <a:cxnSpLocks/>
            <a:stCxn id="102" idx="0"/>
          </p:cNvCxnSpPr>
          <p:nvPr/>
        </p:nvCxnSpPr>
        <p:spPr>
          <a:xfrm rot="16200000" flipV="1">
            <a:off x="9531969" y="1975308"/>
            <a:ext cx="448888" cy="523250"/>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0" name="Connector: Elbow 179">
            <a:extLst>
              <a:ext uri="{FF2B5EF4-FFF2-40B4-BE49-F238E27FC236}">
                <a16:creationId xmlns:a16="http://schemas.microsoft.com/office/drawing/2014/main" id="{60953C02-6FDF-6E2D-E01E-2040112EFF33}"/>
              </a:ext>
            </a:extLst>
          </p:cNvPr>
          <p:cNvCxnSpPr>
            <a:cxnSpLocks/>
            <a:stCxn id="103" idx="0"/>
          </p:cNvCxnSpPr>
          <p:nvPr/>
        </p:nvCxnSpPr>
        <p:spPr>
          <a:xfrm rot="5400000" flipH="1" flipV="1">
            <a:off x="9165593" y="2132302"/>
            <a:ext cx="449008" cy="209382"/>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3" name="Connector: Elbow 182">
            <a:extLst>
              <a:ext uri="{FF2B5EF4-FFF2-40B4-BE49-F238E27FC236}">
                <a16:creationId xmlns:a16="http://schemas.microsoft.com/office/drawing/2014/main" id="{42F2AB59-9218-705B-8C31-5169EE480ADF}"/>
              </a:ext>
            </a:extLst>
          </p:cNvPr>
          <p:cNvCxnSpPr>
            <a:cxnSpLocks/>
            <a:stCxn id="104" idx="0"/>
          </p:cNvCxnSpPr>
          <p:nvPr/>
        </p:nvCxnSpPr>
        <p:spPr>
          <a:xfrm rot="5400000" flipH="1" flipV="1">
            <a:off x="8845467" y="1812177"/>
            <a:ext cx="449008" cy="849633"/>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6" name="Connector: Elbow 185">
            <a:extLst>
              <a:ext uri="{FF2B5EF4-FFF2-40B4-BE49-F238E27FC236}">
                <a16:creationId xmlns:a16="http://schemas.microsoft.com/office/drawing/2014/main" id="{3B108DCB-7DCD-3EAB-96A1-AD89FF925B59}"/>
              </a:ext>
            </a:extLst>
          </p:cNvPr>
          <p:cNvCxnSpPr>
            <a:cxnSpLocks/>
            <a:stCxn id="153" idx="0"/>
          </p:cNvCxnSpPr>
          <p:nvPr/>
        </p:nvCxnSpPr>
        <p:spPr>
          <a:xfrm rot="16200000" flipV="1">
            <a:off x="9855297" y="1651980"/>
            <a:ext cx="448888" cy="1169906"/>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4" name="Straight Arrow Connector 193">
            <a:extLst>
              <a:ext uri="{FF2B5EF4-FFF2-40B4-BE49-F238E27FC236}">
                <a16:creationId xmlns:a16="http://schemas.microsoft.com/office/drawing/2014/main" id="{458A1254-A8C6-7A67-73F3-A38B46574C3E}"/>
              </a:ext>
            </a:extLst>
          </p:cNvPr>
          <p:cNvCxnSpPr>
            <a:cxnSpLocks/>
            <a:stCxn id="146" idx="3"/>
            <a:endCxn id="63" idx="1"/>
          </p:cNvCxnSpPr>
          <p:nvPr/>
        </p:nvCxnSpPr>
        <p:spPr>
          <a:xfrm>
            <a:off x="3546737" y="4231815"/>
            <a:ext cx="7802695" cy="16218"/>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196" name="Straight Arrow Connector 195">
            <a:extLst>
              <a:ext uri="{FF2B5EF4-FFF2-40B4-BE49-F238E27FC236}">
                <a16:creationId xmlns:a16="http://schemas.microsoft.com/office/drawing/2014/main" id="{46AEE0A3-30B1-5945-4C1E-7A63755D8B7A}"/>
              </a:ext>
            </a:extLst>
          </p:cNvPr>
          <p:cNvCxnSpPr>
            <a:cxnSpLocks/>
            <a:stCxn id="113" idx="3"/>
            <a:endCxn id="62" idx="1"/>
          </p:cNvCxnSpPr>
          <p:nvPr/>
        </p:nvCxnSpPr>
        <p:spPr>
          <a:xfrm>
            <a:off x="3546737" y="4749042"/>
            <a:ext cx="7810645" cy="41605"/>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00" name="Straight Arrow Connector 199">
            <a:extLst>
              <a:ext uri="{FF2B5EF4-FFF2-40B4-BE49-F238E27FC236}">
                <a16:creationId xmlns:a16="http://schemas.microsoft.com/office/drawing/2014/main" id="{739CA143-03EA-9C21-A4C5-3BF8AA9F7D35}"/>
              </a:ext>
            </a:extLst>
          </p:cNvPr>
          <p:cNvCxnSpPr>
            <a:cxnSpLocks/>
            <a:stCxn id="4" idx="3"/>
            <a:endCxn id="110" idx="1"/>
          </p:cNvCxnSpPr>
          <p:nvPr/>
        </p:nvCxnSpPr>
        <p:spPr>
          <a:xfrm>
            <a:off x="3546737" y="5286389"/>
            <a:ext cx="7795291" cy="29087"/>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09" name="Straight Arrow Connector 208">
            <a:extLst>
              <a:ext uri="{FF2B5EF4-FFF2-40B4-BE49-F238E27FC236}">
                <a16:creationId xmlns:a16="http://schemas.microsoft.com/office/drawing/2014/main" id="{07AB8B76-7CDF-BBED-9F34-3FD1EA03CC5B}"/>
              </a:ext>
            </a:extLst>
          </p:cNvPr>
          <p:cNvCxnSpPr>
            <a:cxnSpLocks/>
          </p:cNvCxnSpPr>
          <p:nvPr/>
        </p:nvCxnSpPr>
        <p:spPr>
          <a:xfrm>
            <a:off x="632684" y="6425947"/>
            <a:ext cx="695325" cy="0"/>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212" name="TextBox 211">
            <a:extLst>
              <a:ext uri="{FF2B5EF4-FFF2-40B4-BE49-F238E27FC236}">
                <a16:creationId xmlns:a16="http://schemas.microsoft.com/office/drawing/2014/main" id="{43233442-5F19-839C-EC0F-7127BCC63BA5}"/>
              </a:ext>
            </a:extLst>
          </p:cNvPr>
          <p:cNvSpPr txBox="1"/>
          <p:nvPr/>
        </p:nvSpPr>
        <p:spPr>
          <a:xfrm>
            <a:off x="1304171" y="6305946"/>
            <a:ext cx="476799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Aptos" panose="02110004020202020204"/>
                <a:ea typeface="+mn-ea"/>
                <a:cs typeface="+mn-cs"/>
              </a:rPr>
              <a:t>Reporting Arrangements for oversight</a:t>
            </a:r>
          </a:p>
        </p:txBody>
      </p:sp>
      <p:cxnSp>
        <p:nvCxnSpPr>
          <p:cNvPr id="216" name="Connector: Elbow 215">
            <a:extLst>
              <a:ext uri="{FF2B5EF4-FFF2-40B4-BE49-F238E27FC236}">
                <a16:creationId xmlns:a16="http://schemas.microsoft.com/office/drawing/2014/main" id="{D3298B5C-405F-34A9-1FC2-A89AA6D0AC5D}"/>
              </a:ext>
            </a:extLst>
          </p:cNvPr>
          <p:cNvCxnSpPr>
            <a:cxnSpLocks/>
          </p:cNvCxnSpPr>
          <p:nvPr/>
        </p:nvCxnSpPr>
        <p:spPr>
          <a:xfrm rot="5400000" flipH="1" flipV="1">
            <a:off x="10841249" y="2976892"/>
            <a:ext cx="1764316" cy="25453"/>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25" name="Connector: Elbow 224">
            <a:extLst>
              <a:ext uri="{FF2B5EF4-FFF2-40B4-BE49-F238E27FC236}">
                <a16:creationId xmlns:a16="http://schemas.microsoft.com/office/drawing/2014/main" id="{6098905A-BA6B-1830-0AA8-9275B206F9E5}"/>
              </a:ext>
            </a:extLst>
          </p:cNvPr>
          <p:cNvCxnSpPr>
            <a:cxnSpLocks/>
          </p:cNvCxnSpPr>
          <p:nvPr/>
        </p:nvCxnSpPr>
        <p:spPr>
          <a:xfrm flipH="1" flipV="1">
            <a:off x="11806353" y="2085473"/>
            <a:ext cx="240705" cy="3308916"/>
          </a:xfrm>
          <a:prstGeom prst="bentConnector4">
            <a:avLst>
              <a:gd name="adj1" fmla="val -10627"/>
              <a:gd name="adj2" fmla="val 46154"/>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28" name="Connector: Elbow 227">
            <a:extLst>
              <a:ext uri="{FF2B5EF4-FFF2-40B4-BE49-F238E27FC236}">
                <a16:creationId xmlns:a16="http://schemas.microsoft.com/office/drawing/2014/main" id="{DC3C162C-A308-0526-0993-EF2CC5041DC3}"/>
              </a:ext>
            </a:extLst>
          </p:cNvPr>
          <p:cNvCxnSpPr>
            <a:cxnSpLocks/>
          </p:cNvCxnSpPr>
          <p:nvPr/>
        </p:nvCxnSpPr>
        <p:spPr>
          <a:xfrm rot="16200000" flipV="1">
            <a:off x="10338517" y="3677744"/>
            <a:ext cx="3262473" cy="137625"/>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0B8CE9F-FD35-00AF-FE75-57DE31BA23DA}"/>
              </a:ext>
            </a:extLst>
          </p:cNvPr>
          <p:cNvSpPr txBox="1"/>
          <p:nvPr/>
        </p:nvSpPr>
        <p:spPr>
          <a:xfrm>
            <a:off x="7436005" y="6204737"/>
            <a:ext cx="4767991" cy="276999"/>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rPr>
              <a:t>(SDG to be replaced with CCGs as appropriate)</a:t>
            </a:r>
            <a:endParaRPr kumimoji="0" lang="en-GB" sz="1200" b="0" i="1"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Rectangle 9">
            <a:extLst>
              <a:ext uri="{FF2B5EF4-FFF2-40B4-BE49-F238E27FC236}">
                <a16:creationId xmlns:a16="http://schemas.microsoft.com/office/drawing/2014/main" id="{9BA6C56B-1449-692A-50E4-025FEDB93FEE}"/>
              </a:ext>
            </a:extLst>
          </p:cNvPr>
          <p:cNvSpPr/>
          <p:nvPr/>
        </p:nvSpPr>
        <p:spPr>
          <a:xfrm>
            <a:off x="11032350"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Cancer Improvement Programme Group</a:t>
            </a:r>
          </a:p>
        </p:txBody>
      </p:sp>
      <p:sp>
        <p:nvSpPr>
          <p:cNvPr id="13" name="Rectangle 12">
            <a:extLst>
              <a:ext uri="{FF2B5EF4-FFF2-40B4-BE49-F238E27FC236}">
                <a16:creationId xmlns:a16="http://schemas.microsoft.com/office/drawing/2014/main" id="{29F13C44-62B2-3DD0-CCE3-44B40CB35157}"/>
              </a:ext>
            </a:extLst>
          </p:cNvPr>
          <p:cNvSpPr/>
          <p:nvPr/>
        </p:nvSpPr>
        <p:spPr>
          <a:xfrm>
            <a:off x="8010794" y="6274716"/>
            <a:ext cx="576000" cy="540000"/>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Organised for Success????</a:t>
            </a:r>
          </a:p>
        </p:txBody>
      </p:sp>
      <p:sp>
        <p:nvSpPr>
          <p:cNvPr id="15" name="Rectangle 14">
            <a:extLst>
              <a:ext uri="{FF2B5EF4-FFF2-40B4-BE49-F238E27FC236}">
                <a16:creationId xmlns:a16="http://schemas.microsoft.com/office/drawing/2014/main" id="{2EB09BAC-32D7-450B-9096-8B4E13108A01}"/>
              </a:ext>
            </a:extLst>
          </p:cNvPr>
          <p:cNvSpPr/>
          <p:nvPr/>
        </p:nvSpPr>
        <p:spPr>
          <a:xfrm>
            <a:off x="36304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CHC</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16" name="Rectangle 15">
            <a:extLst>
              <a:ext uri="{FF2B5EF4-FFF2-40B4-BE49-F238E27FC236}">
                <a16:creationId xmlns:a16="http://schemas.microsoft.com/office/drawing/2014/main" id="{F261B807-0D7D-9A1F-2119-7184716CC5E4}"/>
              </a:ext>
            </a:extLst>
          </p:cNvPr>
          <p:cNvSpPr/>
          <p:nvPr/>
        </p:nvSpPr>
        <p:spPr>
          <a:xfrm>
            <a:off x="42707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Vacancy Control R&amp;S Group</a:t>
            </a:r>
          </a:p>
        </p:txBody>
      </p:sp>
      <p:sp>
        <p:nvSpPr>
          <p:cNvPr id="17" name="Rectangle 16">
            <a:extLst>
              <a:ext uri="{FF2B5EF4-FFF2-40B4-BE49-F238E27FC236}">
                <a16:creationId xmlns:a16="http://schemas.microsoft.com/office/drawing/2014/main" id="{A6E4BF07-9973-E875-1AA2-23BC0E54194B}"/>
              </a:ext>
            </a:extLst>
          </p:cNvPr>
          <p:cNvSpPr/>
          <p:nvPr/>
        </p:nvSpPr>
        <p:spPr>
          <a:xfrm>
            <a:off x="74719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Nursing Workforce R&amp;S Group</a:t>
            </a:r>
          </a:p>
        </p:txBody>
      </p:sp>
      <p:sp>
        <p:nvSpPr>
          <p:cNvPr id="19" name="Rectangle 18">
            <a:extLst>
              <a:ext uri="{FF2B5EF4-FFF2-40B4-BE49-F238E27FC236}">
                <a16:creationId xmlns:a16="http://schemas.microsoft.com/office/drawing/2014/main" id="{04BA8B2E-CA16-670D-E009-0B732501120E}"/>
              </a:ext>
            </a:extLst>
          </p:cNvPr>
          <p:cNvSpPr/>
          <p:nvPr/>
        </p:nvSpPr>
        <p:spPr>
          <a:xfrm>
            <a:off x="61914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Medical Workforce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21" name="Rectangle 20">
            <a:extLst>
              <a:ext uri="{FF2B5EF4-FFF2-40B4-BE49-F238E27FC236}">
                <a16:creationId xmlns:a16="http://schemas.microsoft.com/office/drawing/2014/main" id="{01B897AC-B72F-227A-877B-F86A66D1EAEB}"/>
              </a:ext>
            </a:extLst>
          </p:cNvPr>
          <p:cNvSpPr/>
          <p:nvPr/>
        </p:nvSpPr>
        <p:spPr>
          <a:xfrm>
            <a:off x="49109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A&amp;C Support Services &amp; AHP R&amp;S Group</a:t>
            </a:r>
          </a:p>
        </p:txBody>
      </p:sp>
      <p:sp>
        <p:nvSpPr>
          <p:cNvPr id="22" name="Rectangle 21">
            <a:extLst>
              <a:ext uri="{FF2B5EF4-FFF2-40B4-BE49-F238E27FC236}">
                <a16:creationId xmlns:a16="http://schemas.microsoft.com/office/drawing/2014/main" id="{8A6B4CE7-5D91-2824-C591-3F06BCAE7169}"/>
              </a:ext>
            </a:extLst>
          </p:cNvPr>
          <p:cNvSpPr/>
          <p:nvPr/>
        </p:nvSpPr>
        <p:spPr>
          <a:xfrm>
            <a:off x="55512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Procurement R&amp;S Group</a:t>
            </a:r>
          </a:p>
        </p:txBody>
      </p:sp>
      <p:sp>
        <p:nvSpPr>
          <p:cNvPr id="23" name="Rectangle 22">
            <a:extLst>
              <a:ext uri="{FF2B5EF4-FFF2-40B4-BE49-F238E27FC236}">
                <a16:creationId xmlns:a16="http://schemas.microsoft.com/office/drawing/2014/main" id="{8A001B2F-C3E9-8A7B-37FA-96446D94A41C}"/>
              </a:ext>
            </a:extLst>
          </p:cNvPr>
          <p:cNvSpPr/>
          <p:nvPr/>
        </p:nvSpPr>
        <p:spPr>
          <a:xfrm>
            <a:off x="68317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Meds Management R&amp;S Group</a:t>
            </a:r>
          </a:p>
        </p:txBody>
      </p:sp>
      <p:cxnSp>
        <p:nvCxnSpPr>
          <p:cNvPr id="28" name="Connector: Elbow 27">
            <a:extLst>
              <a:ext uri="{FF2B5EF4-FFF2-40B4-BE49-F238E27FC236}">
                <a16:creationId xmlns:a16="http://schemas.microsoft.com/office/drawing/2014/main" id="{08CD1EE3-EDAB-FEB5-F681-6DA6BAE759A0}"/>
              </a:ext>
            </a:extLst>
          </p:cNvPr>
          <p:cNvCxnSpPr>
            <a:cxnSpLocks/>
            <a:stCxn id="10" idx="0"/>
          </p:cNvCxnSpPr>
          <p:nvPr/>
        </p:nvCxnSpPr>
        <p:spPr>
          <a:xfrm rot="16200000" flipV="1">
            <a:off x="10178625" y="1328652"/>
            <a:ext cx="448888" cy="181656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9" name="Connector: Elbow 88">
            <a:extLst>
              <a:ext uri="{FF2B5EF4-FFF2-40B4-BE49-F238E27FC236}">
                <a16:creationId xmlns:a16="http://schemas.microsoft.com/office/drawing/2014/main" id="{2EBF3440-9454-68A1-154C-A8FDA4C87C4D}"/>
              </a:ext>
            </a:extLst>
          </p:cNvPr>
          <p:cNvCxnSpPr>
            <a:cxnSpLocks/>
            <a:endCxn id="15" idx="2"/>
          </p:cNvCxnSpPr>
          <p:nvPr/>
        </p:nvCxnSpPr>
        <p:spPr>
          <a:xfrm rot="10800000">
            <a:off x="3909482" y="3915130"/>
            <a:ext cx="1920750" cy="25029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6" name="Connector: Elbow 115">
            <a:extLst>
              <a:ext uri="{FF2B5EF4-FFF2-40B4-BE49-F238E27FC236}">
                <a16:creationId xmlns:a16="http://schemas.microsoft.com/office/drawing/2014/main" id="{C7E5D59C-4961-819A-E26F-1213AD1BAB3C}"/>
              </a:ext>
            </a:extLst>
          </p:cNvPr>
          <p:cNvCxnSpPr>
            <a:cxnSpLocks/>
            <a:endCxn id="16" idx="2"/>
          </p:cNvCxnSpPr>
          <p:nvPr/>
        </p:nvCxnSpPr>
        <p:spPr>
          <a:xfrm rot="10800000">
            <a:off x="4549732" y="3915131"/>
            <a:ext cx="1280500" cy="240289"/>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4" name="Connector: Elbow 133">
            <a:extLst>
              <a:ext uri="{FF2B5EF4-FFF2-40B4-BE49-F238E27FC236}">
                <a16:creationId xmlns:a16="http://schemas.microsoft.com/office/drawing/2014/main" id="{42E22CB2-B754-62B2-65BF-62F0AC6F39E2}"/>
              </a:ext>
            </a:extLst>
          </p:cNvPr>
          <p:cNvCxnSpPr>
            <a:cxnSpLocks/>
          </p:cNvCxnSpPr>
          <p:nvPr/>
        </p:nvCxnSpPr>
        <p:spPr>
          <a:xfrm flipV="1">
            <a:off x="5803612" y="3943217"/>
            <a:ext cx="2009257" cy="22030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7" name="Connector: Elbow 156">
            <a:extLst>
              <a:ext uri="{FF2B5EF4-FFF2-40B4-BE49-F238E27FC236}">
                <a16:creationId xmlns:a16="http://schemas.microsoft.com/office/drawing/2014/main" id="{653B0F31-D93B-29C6-E339-61837D85B905}"/>
              </a:ext>
            </a:extLst>
          </p:cNvPr>
          <p:cNvCxnSpPr>
            <a:cxnSpLocks/>
          </p:cNvCxnSpPr>
          <p:nvPr/>
        </p:nvCxnSpPr>
        <p:spPr>
          <a:xfrm rot="16200000" flipH="1" flipV="1">
            <a:off x="7222399" y="893309"/>
            <a:ext cx="484651" cy="3621026"/>
          </a:xfrm>
          <a:prstGeom prst="bentConnector5">
            <a:avLst>
              <a:gd name="adj1" fmla="val -47168"/>
              <a:gd name="adj2" fmla="val 52252"/>
              <a:gd name="adj3" fmla="val 147168"/>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AB3AB612-56FD-44D3-6B25-96D04E80DC75}"/>
              </a:ext>
            </a:extLst>
          </p:cNvPr>
          <p:cNvCxnSpPr>
            <a:cxnSpLocks/>
            <a:stCxn id="104" idx="0"/>
          </p:cNvCxnSpPr>
          <p:nvPr/>
        </p:nvCxnSpPr>
        <p:spPr>
          <a:xfrm flipV="1">
            <a:off x="8645155" y="2236933"/>
            <a:ext cx="23966" cy="2245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4" name="Connector: Elbow 173">
            <a:extLst>
              <a:ext uri="{FF2B5EF4-FFF2-40B4-BE49-F238E27FC236}">
                <a16:creationId xmlns:a16="http://schemas.microsoft.com/office/drawing/2014/main" id="{B2376941-2997-C957-0CDE-1E58F8AFAF5E}"/>
              </a:ext>
            </a:extLst>
          </p:cNvPr>
          <p:cNvCxnSpPr>
            <a:cxnSpLocks/>
            <a:stCxn id="17" idx="0"/>
            <a:endCxn id="41" idx="2"/>
          </p:cNvCxnSpPr>
          <p:nvPr/>
        </p:nvCxnSpPr>
        <p:spPr>
          <a:xfrm rot="16200000" flipV="1">
            <a:off x="6493190" y="2117338"/>
            <a:ext cx="428982" cy="2086602"/>
          </a:xfrm>
          <a:prstGeom prst="bentConnector3">
            <a:avLst>
              <a:gd name="adj1" fmla="val 5203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1" name="Connector: Elbow 180">
            <a:extLst>
              <a:ext uri="{FF2B5EF4-FFF2-40B4-BE49-F238E27FC236}">
                <a16:creationId xmlns:a16="http://schemas.microsoft.com/office/drawing/2014/main" id="{5B152077-B05E-29BB-5130-9A839CBF8A29}"/>
              </a:ext>
            </a:extLst>
          </p:cNvPr>
          <p:cNvCxnSpPr>
            <a:cxnSpLocks/>
            <a:stCxn id="23" idx="0"/>
            <a:endCxn id="41" idx="2"/>
          </p:cNvCxnSpPr>
          <p:nvPr/>
        </p:nvCxnSpPr>
        <p:spPr>
          <a:xfrm rot="16200000" flipV="1">
            <a:off x="6173065" y="2437463"/>
            <a:ext cx="428982" cy="1446352"/>
          </a:xfrm>
          <a:prstGeom prst="bentConnector3">
            <a:avLst>
              <a:gd name="adj1" fmla="val 4797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8" name="Connector: Elbow 187">
            <a:extLst>
              <a:ext uri="{FF2B5EF4-FFF2-40B4-BE49-F238E27FC236}">
                <a16:creationId xmlns:a16="http://schemas.microsoft.com/office/drawing/2014/main" id="{87C6A2A3-8486-F55F-8B75-17466CBE4224}"/>
              </a:ext>
            </a:extLst>
          </p:cNvPr>
          <p:cNvCxnSpPr>
            <a:cxnSpLocks/>
            <a:stCxn id="19" idx="0"/>
            <a:endCxn id="41" idx="2"/>
          </p:cNvCxnSpPr>
          <p:nvPr/>
        </p:nvCxnSpPr>
        <p:spPr>
          <a:xfrm rot="16200000" flipV="1">
            <a:off x="5852940" y="2757588"/>
            <a:ext cx="428982" cy="806102"/>
          </a:xfrm>
          <a:prstGeom prst="bentConnector3">
            <a:avLst>
              <a:gd name="adj1" fmla="val 5203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3" name="Connector: Elbow 192">
            <a:extLst>
              <a:ext uri="{FF2B5EF4-FFF2-40B4-BE49-F238E27FC236}">
                <a16:creationId xmlns:a16="http://schemas.microsoft.com/office/drawing/2014/main" id="{E4D48CB0-734C-882F-65D4-B0DEBD11E203}"/>
              </a:ext>
            </a:extLst>
          </p:cNvPr>
          <p:cNvCxnSpPr>
            <a:cxnSpLocks/>
            <a:stCxn id="22" idx="0"/>
            <a:endCxn id="41" idx="2"/>
          </p:cNvCxnSpPr>
          <p:nvPr/>
        </p:nvCxnSpPr>
        <p:spPr>
          <a:xfrm rot="16200000" flipV="1">
            <a:off x="5532815" y="3077713"/>
            <a:ext cx="428982" cy="16585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6" name="Connector: Elbow 205">
            <a:extLst>
              <a:ext uri="{FF2B5EF4-FFF2-40B4-BE49-F238E27FC236}">
                <a16:creationId xmlns:a16="http://schemas.microsoft.com/office/drawing/2014/main" id="{4441491E-D4B8-72D6-A67B-B798C68141A5}"/>
              </a:ext>
            </a:extLst>
          </p:cNvPr>
          <p:cNvCxnSpPr>
            <a:cxnSpLocks/>
            <a:stCxn id="16" idx="0"/>
            <a:endCxn id="41" idx="2"/>
          </p:cNvCxnSpPr>
          <p:nvPr/>
        </p:nvCxnSpPr>
        <p:spPr>
          <a:xfrm rot="5400000" flipH="1" flipV="1">
            <a:off x="4892565" y="2603315"/>
            <a:ext cx="428982" cy="111464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4" name="Connector: Elbow 213">
            <a:extLst>
              <a:ext uri="{FF2B5EF4-FFF2-40B4-BE49-F238E27FC236}">
                <a16:creationId xmlns:a16="http://schemas.microsoft.com/office/drawing/2014/main" id="{C4F01563-3836-BCE7-89F2-10F6150AC5AC}"/>
              </a:ext>
            </a:extLst>
          </p:cNvPr>
          <p:cNvCxnSpPr>
            <a:cxnSpLocks/>
            <a:stCxn id="15" idx="0"/>
            <a:endCxn id="41" idx="2"/>
          </p:cNvCxnSpPr>
          <p:nvPr/>
        </p:nvCxnSpPr>
        <p:spPr>
          <a:xfrm rot="5400000" flipH="1" flipV="1">
            <a:off x="4572440" y="2283190"/>
            <a:ext cx="428982" cy="175489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nector: Elbow 23">
            <a:extLst>
              <a:ext uri="{FF2B5EF4-FFF2-40B4-BE49-F238E27FC236}">
                <a16:creationId xmlns:a16="http://schemas.microsoft.com/office/drawing/2014/main" id="{62345447-A869-2667-2815-C1663D68D9BD}"/>
              </a:ext>
            </a:extLst>
          </p:cNvPr>
          <p:cNvCxnSpPr>
            <a:cxnSpLocks/>
            <a:stCxn id="26" idx="3"/>
            <a:endCxn id="104" idx="2"/>
          </p:cNvCxnSpPr>
          <p:nvPr/>
        </p:nvCxnSpPr>
        <p:spPr>
          <a:xfrm flipV="1">
            <a:off x="3546737" y="3001497"/>
            <a:ext cx="5098418"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Connector: Elbow 28">
            <a:extLst>
              <a:ext uri="{FF2B5EF4-FFF2-40B4-BE49-F238E27FC236}">
                <a16:creationId xmlns:a16="http://schemas.microsoft.com/office/drawing/2014/main" id="{FA56D61C-283C-9F97-6E68-FF55CF3AB1DB}"/>
              </a:ext>
            </a:extLst>
          </p:cNvPr>
          <p:cNvCxnSpPr>
            <a:cxnSpLocks/>
            <a:stCxn id="26" idx="3"/>
            <a:endCxn id="118" idx="2"/>
          </p:cNvCxnSpPr>
          <p:nvPr/>
        </p:nvCxnSpPr>
        <p:spPr>
          <a:xfrm flipV="1">
            <a:off x="3546737" y="3001497"/>
            <a:ext cx="4458168"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Connector: Elbow 31">
            <a:extLst>
              <a:ext uri="{FF2B5EF4-FFF2-40B4-BE49-F238E27FC236}">
                <a16:creationId xmlns:a16="http://schemas.microsoft.com/office/drawing/2014/main" id="{A3692A02-131E-0B43-DC1D-0E799A7767E2}"/>
              </a:ext>
            </a:extLst>
          </p:cNvPr>
          <p:cNvCxnSpPr>
            <a:cxnSpLocks/>
            <a:stCxn id="26" idx="3"/>
            <a:endCxn id="102" idx="2"/>
          </p:cNvCxnSpPr>
          <p:nvPr/>
        </p:nvCxnSpPr>
        <p:spPr>
          <a:xfrm flipV="1">
            <a:off x="3546737" y="3001377"/>
            <a:ext cx="6471301"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0" name="Rectangle 139">
            <a:extLst>
              <a:ext uri="{FF2B5EF4-FFF2-40B4-BE49-F238E27FC236}">
                <a16:creationId xmlns:a16="http://schemas.microsoft.com/office/drawing/2014/main" id="{0D94BC5B-F895-BBE3-F49A-57667317B6E6}"/>
              </a:ext>
            </a:extLst>
          </p:cNvPr>
          <p:cNvSpPr/>
          <p:nvPr/>
        </p:nvSpPr>
        <p:spPr>
          <a:xfrm>
            <a:off x="7617925" y="2430019"/>
            <a:ext cx="4069998" cy="612000"/>
          </a:xfrm>
          <a:prstGeom prst="rect">
            <a:avLst/>
          </a:prstGeom>
          <a:solidFill>
            <a:srgbClr val="FFC000">
              <a:alpha val="25882"/>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cxnSp>
        <p:nvCxnSpPr>
          <p:cNvPr id="38" name="Connector: Elbow 37">
            <a:extLst>
              <a:ext uri="{FF2B5EF4-FFF2-40B4-BE49-F238E27FC236}">
                <a16:creationId xmlns:a16="http://schemas.microsoft.com/office/drawing/2014/main" id="{C2DC850E-F361-86ED-CD9F-FD1BE3A4AA7F}"/>
              </a:ext>
            </a:extLst>
          </p:cNvPr>
          <p:cNvCxnSpPr>
            <a:cxnSpLocks/>
            <a:stCxn id="26" idx="3"/>
            <a:endCxn id="153" idx="2"/>
          </p:cNvCxnSpPr>
          <p:nvPr/>
        </p:nvCxnSpPr>
        <p:spPr>
          <a:xfrm flipV="1">
            <a:off x="3546737" y="3001377"/>
            <a:ext cx="7117957"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5" name="Connector: Elbow 44">
            <a:extLst>
              <a:ext uri="{FF2B5EF4-FFF2-40B4-BE49-F238E27FC236}">
                <a16:creationId xmlns:a16="http://schemas.microsoft.com/office/drawing/2014/main" id="{1E24D111-F064-B47C-434C-4E93DD4C5199}"/>
              </a:ext>
            </a:extLst>
          </p:cNvPr>
          <p:cNvCxnSpPr>
            <a:cxnSpLocks/>
          </p:cNvCxnSpPr>
          <p:nvPr/>
        </p:nvCxnSpPr>
        <p:spPr>
          <a:xfrm flipV="1">
            <a:off x="3527643" y="2991131"/>
            <a:ext cx="7764613"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7" name="Connector: Elbow 96">
            <a:extLst>
              <a:ext uri="{FF2B5EF4-FFF2-40B4-BE49-F238E27FC236}">
                <a16:creationId xmlns:a16="http://schemas.microsoft.com/office/drawing/2014/main" id="{9B90817E-4C2B-9925-26C5-445D5F682CF1}"/>
              </a:ext>
            </a:extLst>
          </p:cNvPr>
          <p:cNvCxnSpPr>
            <a:cxnSpLocks/>
            <a:endCxn id="21" idx="2"/>
          </p:cNvCxnSpPr>
          <p:nvPr/>
        </p:nvCxnSpPr>
        <p:spPr>
          <a:xfrm rot="10800000">
            <a:off x="5189982" y="3915131"/>
            <a:ext cx="640250" cy="23937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Connector: Elbow 106">
            <a:extLst>
              <a:ext uri="{FF2B5EF4-FFF2-40B4-BE49-F238E27FC236}">
                <a16:creationId xmlns:a16="http://schemas.microsoft.com/office/drawing/2014/main" id="{4DA5E581-61A7-57CB-8004-3257215DD5B4}"/>
              </a:ext>
            </a:extLst>
          </p:cNvPr>
          <p:cNvCxnSpPr>
            <a:cxnSpLocks/>
            <a:endCxn id="19" idx="2"/>
          </p:cNvCxnSpPr>
          <p:nvPr/>
        </p:nvCxnSpPr>
        <p:spPr>
          <a:xfrm flipV="1">
            <a:off x="5830232" y="3915130"/>
            <a:ext cx="640250" cy="248108"/>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7" name="Connector: Elbow 116">
            <a:extLst>
              <a:ext uri="{FF2B5EF4-FFF2-40B4-BE49-F238E27FC236}">
                <a16:creationId xmlns:a16="http://schemas.microsoft.com/office/drawing/2014/main" id="{4B98F0A3-22BB-7A40-A32B-02A2367AD695}"/>
              </a:ext>
            </a:extLst>
          </p:cNvPr>
          <p:cNvCxnSpPr>
            <a:cxnSpLocks/>
            <a:endCxn id="23" idx="2"/>
          </p:cNvCxnSpPr>
          <p:nvPr/>
        </p:nvCxnSpPr>
        <p:spPr>
          <a:xfrm flipV="1">
            <a:off x="5830232" y="3915130"/>
            <a:ext cx="1280500" cy="261336"/>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4" name="Connector: Elbow 123">
            <a:extLst>
              <a:ext uri="{FF2B5EF4-FFF2-40B4-BE49-F238E27FC236}">
                <a16:creationId xmlns:a16="http://schemas.microsoft.com/office/drawing/2014/main" id="{E277AE0B-4A3B-BA44-5EAF-24AB8EEF1858}"/>
              </a:ext>
            </a:extLst>
          </p:cNvPr>
          <p:cNvCxnSpPr>
            <a:cxnSpLocks/>
            <a:stCxn id="21" idx="0"/>
            <a:endCxn id="41" idx="2"/>
          </p:cNvCxnSpPr>
          <p:nvPr/>
        </p:nvCxnSpPr>
        <p:spPr>
          <a:xfrm rot="5400000" flipH="1" flipV="1">
            <a:off x="5212690" y="2923440"/>
            <a:ext cx="428982" cy="474398"/>
          </a:xfrm>
          <a:prstGeom prst="bentConnector3">
            <a:avLst>
              <a:gd name="adj1" fmla="val 4594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0" name="Connector: Elbow 129">
            <a:extLst>
              <a:ext uri="{FF2B5EF4-FFF2-40B4-BE49-F238E27FC236}">
                <a16:creationId xmlns:a16="http://schemas.microsoft.com/office/drawing/2014/main" id="{1F11CC9F-595B-2DF0-491B-B0E190FFEAF7}"/>
              </a:ext>
            </a:extLst>
          </p:cNvPr>
          <p:cNvCxnSpPr>
            <a:cxnSpLocks/>
            <a:stCxn id="35" idx="0"/>
          </p:cNvCxnSpPr>
          <p:nvPr/>
        </p:nvCxnSpPr>
        <p:spPr>
          <a:xfrm rot="5400000" flipH="1" flipV="1">
            <a:off x="2071290" y="2312051"/>
            <a:ext cx="451015" cy="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5" name="Connector: Elbow 134">
            <a:extLst>
              <a:ext uri="{FF2B5EF4-FFF2-40B4-BE49-F238E27FC236}">
                <a16:creationId xmlns:a16="http://schemas.microsoft.com/office/drawing/2014/main" id="{7AB97ECC-99A8-E919-2357-3810C6BDE215}"/>
              </a:ext>
            </a:extLst>
          </p:cNvPr>
          <p:cNvCxnSpPr>
            <a:cxnSpLocks/>
            <a:stCxn id="41" idx="0"/>
          </p:cNvCxnSpPr>
          <p:nvPr/>
        </p:nvCxnSpPr>
        <p:spPr>
          <a:xfrm rot="5400000" flipH="1" flipV="1">
            <a:off x="5424411" y="2269036"/>
            <a:ext cx="479939" cy="1"/>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7" name="Free-form: Shape 26">
            <a:extLst>
              <a:ext uri="{FF2B5EF4-FFF2-40B4-BE49-F238E27FC236}">
                <a16:creationId xmlns:a16="http://schemas.microsoft.com/office/drawing/2014/main" id="{3BFD514F-ECC7-9C85-CDAE-EECB83054F04}"/>
              </a:ext>
            </a:extLst>
          </p:cNvPr>
          <p:cNvSpPr/>
          <p:nvPr/>
        </p:nvSpPr>
        <p:spPr>
          <a:xfrm>
            <a:off x="0" y="0"/>
            <a:ext cx="12178736" cy="6858000"/>
          </a:xfrm>
          <a:custGeom>
            <a:avLst/>
            <a:gdLst>
              <a:gd name="csX0" fmla="*/ 833095 w 12178736"/>
              <a:gd name="csY0" fmla="*/ 1256626 h 6858000"/>
              <a:gd name="csX1" fmla="*/ 833095 w 12178736"/>
              <a:gd name="csY1" fmla="*/ 6144119 h 6858000"/>
              <a:gd name="csX2" fmla="*/ 4364009 w 12178736"/>
              <a:gd name="csY2" fmla="*/ 6144119 h 6858000"/>
              <a:gd name="csX3" fmla="*/ 4364009 w 12178736"/>
              <a:gd name="csY3" fmla="*/ 1256626 h 6858000"/>
              <a:gd name="csX4" fmla="*/ 0 w 12178736"/>
              <a:gd name="csY4" fmla="*/ 0 h 6858000"/>
              <a:gd name="csX5" fmla="*/ 12178736 w 12178736"/>
              <a:gd name="csY5" fmla="*/ 0 h 6858000"/>
              <a:gd name="csX6" fmla="*/ 12178736 w 12178736"/>
              <a:gd name="csY6" fmla="*/ 6858000 h 6858000"/>
              <a:gd name="csX7" fmla="*/ 0 w 12178736"/>
              <a:gd name="csY7" fmla="*/ 6858000 h 685800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12178736" h="6858000">
                <a:moveTo>
                  <a:pt x="833095" y="1256626"/>
                </a:moveTo>
                <a:lnTo>
                  <a:pt x="833095" y="6144119"/>
                </a:lnTo>
                <a:lnTo>
                  <a:pt x="4364009" y="6144119"/>
                </a:lnTo>
                <a:lnTo>
                  <a:pt x="4364009" y="1256626"/>
                </a:lnTo>
                <a:close/>
                <a:moveTo>
                  <a:pt x="0" y="0"/>
                </a:moveTo>
                <a:lnTo>
                  <a:pt x="12178736" y="0"/>
                </a:lnTo>
                <a:lnTo>
                  <a:pt x="12178736" y="6858000"/>
                </a:lnTo>
                <a:lnTo>
                  <a:pt x="0" y="6858000"/>
                </a:lnTo>
                <a:close/>
              </a:path>
            </a:pathLst>
          </a:custGeom>
          <a:solidFill>
            <a:srgbClr val="156082">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33" name="Picture 32">
            <a:extLst>
              <a:ext uri="{FF2B5EF4-FFF2-40B4-BE49-F238E27FC236}">
                <a16:creationId xmlns:a16="http://schemas.microsoft.com/office/drawing/2014/main" id="{E604B10B-80E8-25E2-48EF-13C37F44801C}"/>
              </a:ext>
            </a:extLst>
          </p:cNvPr>
          <p:cNvPicPr>
            <a:picLocks noChangeAspect="1"/>
          </p:cNvPicPr>
          <p:nvPr/>
        </p:nvPicPr>
        <p:blipFill>
          <a:blip r:embed="rId3"/>
          <a:srcRect t="1855"/>
          <a:stretch>
            <a:fillRect/>
          </a:stretch>
        </p:blipFill>
        <p:spPr>
          <a:xfrm>
            <a:off x="4513351" y="2584212"/>
            <a:ext cx="6096851" cy="2655282"/>
          </a:xfrm>
          <a:prstGeom prst="rect">
            <a:avLst/>
          </a:prstGeom>
        </p:spPr>
      </p:pic>
    </p:spTree>
    <p:extLst>
      <p:ext uri="{BB962C8B-B14F-4D97-AF65-F5344CB8AC3E}">
        <p14:creationId xmlns:p14="http://schemas.microsoft.com/office/powerpoint/2010/main" val="2090478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301A4-C689-0A34-403F-23138BA12C0D}"/>
            </a:ext>
          </a:extLst>
        </p:cNvPr>
        <p:cNvGrpSpPr/>
        <p:nvPr/>
      </p:nvGrpSpPr>
      <p:grpSpPr>
        <a:xfrm>
          <a:off x="0" y="0"/>
          <a:ext cx="0" cy="0"/>
          <a:chOff x="0" y="0"/>
          <a:chExt cx="0" cy="0"/>
        </a:xfrm>
      </p:grpSpPr>
      <p:sp>
        <p:nvSpPr>
          <p:cNvPr id="101" name="Rectangle 100">
            <a:extLst>
              <a:ext uri="{FF2B5EF4-FFF2-40B4-BE49-F238E27FC236}">
                <a16:creationId xmlns:a16="http://schemas.microsoft.com/office/drawing/2014/main" id="{81B39151-E502-CA9C-6190-87D3A6891197}"/>
              </a:ext>
            </a:extLst>
          </p:cNvPr>
          <p:cNvSpPr/>
          <p:nvPr/>
        </p:nvSpPr>
        <p:spPr>
          <a:xfrm>
            <a:off x="455866" y="3119833"/>
            <a:ext cx="11658600" cy="3029555"/>
          </a:xfrm>
          <a:prstGeom prst="rect">
            <a:avLst/>
          </a:prstGeom>
          <a:solidFill>
            <a:srgbClr val="FF9966">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5</a:t>
            </a:r>
          </a:p>
        </p:txBody>
      </p:sp>
      <p:sp>
        <p:nvSpPr>
          <p:cNvPr id="100" name="Rectangle 99">
            <a:extLst>
              <a:ext uri="{FF2B5EF4-FFF2-40B4-BE49-F238E27FC236}">
                <a16:creationId xmlns:a16="http://schemas.microsoft.com/office/drawing/2014/main" id="{D7D31C44-C5B7-6A12-7E75-5FFF8D4AB620}"/>
              </a:ext>
            </a:extLst>
          </p:cNvPr>
          <p:cNvSpPr/>
          <p:nvPr/>
        </p:nvSpPr>
        <p:spPr>
          <a:xfrm>
            <a:off x="436802" y="2371212"/>
            <a:ext cx="11658600" cy="720000"/>
          </a:xfrm>
          <a:prstGeom prst="rect">
            <a:avLst/>
          </a:prstGeom>
          <a:solidFill>
            <a:srgbClr val="FF66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4</a:t>
            </a:r>
          </a:p>
        </p:txBody>
      </p:sp>
      <p:sp>
        <p:nvSpPr>
          <p:cNvPr id="55" name="Rectangle 54">
            <a:extLst>
              <a:ext uri="{FF2B5EF4-FFF2-40B4-BE49-F238E27FC236}">
                <a16:creationId xmlns:a16="http://schemas.microsoft.com/office/drawing/2014/main" id="{DBC6D240-8195-B014-8F41-A2ABDC9FE621}"/>
              </a:ext>
            </a:extLst>
          </p:cNvPr>
          <p:cNvSpPr/>
          <p:nvPr/>
        </p:nvSpPr>
        <p:spPr>
          <a:xfrm>
            <a:off x="436802" y="1256626"/>
            <a:ext cx="11658600" cy="1066827"/>
          </a:xfrm>
          <a:prstGeom prst="rect">
            <a:avLst/>
          </a:prstGeom>
          <a:solidFill>
            <a:srgbClr val="FF00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3</a:t>
            </a:r>
          </a:p>
        </p:txBody>
      </p:sp>
      <p:sp>
        <p:nvSpPr>
          <p:cNvPr id="54" name="Rectangle 53">
            <a:extLst>
              <a:ext uri="{FF2B5EF4-FFF2-40B4-BE49-F238E27FC236}">
                <a16:creationId xmlns:a16="http://schemas.microsoft.com/office/drawing/2014/main" id="{D53BF757-5C52-2A41-6CAA-54FB3883822D}"/>
              </a:ext>
            </a:extLst>
          </p:cNvPr>
          <p:cNvSpPr/>
          <p:nvPr/>
        </p:nvSpPr>
        <p:spPr>
          <a:xfrm>
            <a:off x="436802" y="618940"/>
            <a:ext cx="11658600" cy="601355"/>
          </a:xfrm>
          <a:prstGeom prst="rect">
            <a:avLst/>
          </a:prstGeom>
          <a:solidFill>
            <a:schemeClr val="accent5">
              <a:lumMod val="75000"/>
              <a:alpha val="1490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2</a:t>
            </a:r>
          </a:p>
        </p:txBody>
      </p:sp>
      <p:sp>
        <p:nvSpPr>
          <p:cNvPr id="53" name="Rectangle 52">
            <a:extLst>
              <a:ext uri="{FF2B5EF4-FFF2-40B4-BE49-F238E27FC236}">
                <a16:creationId xmlns:a16="http://schemas.microsoft.com/office/drawing/2014/main" id="{85724F40-C0F1-66F1-F8F6-D0A8847FD8BA}"/>
              </a:ext>
            </a:extLst>
          </p:cNvPr>
          <p:cNvSpPr/>
          <p:nvPr/>
        </p:nvSpPr>
        <p:spPr>
          <a:xfrm>
            <a:off x="436802" y="210803"/>
            <a:ext cx="11658600" cy="362399"/>
          </a:xfrm>
          <a:prstGeom prst="rect">
            <a:avLst/>
          </a:prstGeom>
          <a:solidFill>
            <a:srgbClr val="00206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1</a:t>
            </a:r>
          </a:p>
        </p:txBody>
      </p:sp>
      <p:sp>
        <p:nvSpPr>
          <p:cNvPr id="12" name="Rectangle 11">
            <a:extLst>
              <a:ext uri="{FF2B5EF4-FFF2-40B4-BE49-F238E27FC236}">
                <a16:creationId xmlns:a16="http://schemas.microsoft.com/office/drawing/2014/main" id="{87B89832-B9FA-5AFE-D4A3-F179B9FF7E67}"/>
              </a:ext>
            </a:extLst>
          </p:cNvPr>
          <p:cNvSpPr/>
          <p:nvPr/>
        </p:nvSpPr>
        <p:spPr>
          <a:xfrm>
            <a:off x="932696" y="1309350"/>
            <a:ext cx="11014761" cy="783199"/>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white"/>
                </a:solidFill>
                <a:effectLst/>
                <a:uLnTx/>
                <a:uFillTx/>
                <a:latin typeface="Univers Condensed Light"/>
                <a:ea typeface="+mn-ea"/>
                <a:cs typeface="+mn-cs"/>
              </a:rPr>
              <a:t>Executive Board</a:t>
            </a:r>
          </a:p>
        </p:txBody>
      </p:sp>
      <p:sp>
        <p:nvSpPr>
          <p:cNvPr id="43" name="Rectangle 42">
            <a:extLst>
              <a:ext uri="{FF2B5EF4-FFF2-40B4-BE49-F238E27FC236}">
                <a16:creationId xmlns:a16="http://schemas.microsoft.com/office/drawing/2014/main" id="{BA6820B6-C084-B5E7-D4EE-F5C6E8DFEF43}"/>
              </a:ext>
            </a:extLst>
          </p:cNvPr>
          <p:cNvSpPr/>
          <p:nvPr/>
        </p:nvSpPr>
        <p:spPr>
          <a:xfrm>
            <a:off x="942974" y="305833"/>
            <a:ext cx="11014761" cy="18000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Board</a:t>
            </a:r>
          </a:p>
        </p:txBody>
      </p:sp>
      <p:grpSp>
        <p:nvGrpSpPr>
          <p:cNvPr id="95" name="Group 94">
            <a:extLst>
              <a:ext uri="{FF2B5EF4-FFF2-40B4-BE49-F238E27FC236}">
                <a16:creationId xmlns:a16="http://schemas.microsoft.com/office/drawing/2014/main" id="{60DB9230-7562-1C4E-262C-330344614AD7}"/>
              </a:ext>
            </a:extLst>
          </p:cNvPr>
          <p:cNvGrpSpPr/>
          <p:nvPr/>
        </p:nvGrpSpPr>
        <p:grpSpPr>
          <a:xfrm>
            <a:off x="1106572" y="3766134"/>
            <a:ext cx="2351307" cy="2294859"/>
            <a:chOff x="903654" y="3401048"/>
            <a:chExt cx="2351307" cy="2294859"/>
          </a:xfrm>
        </p:grpSpPr>
        <p:sp>
          <p:nvSpPr>
            <p:cNvPr id="5" name="Rectangle 4">
              <a:extLst>
                <a:ext uri="{FF2B5EF4-FFF2-40B4-BE49-F238E27FC236}">
                  <a16:creationId xmlns:a16="http://schemas.microsoft.com/office/drawing/2014/main" id="{96823C0E-6CF4-F4EF-EA57-2346A31A1AA6}"/>
                </a:ext>
              </a:extLst>
            </p:cNvPr>
            <p:cNvSpPr/>
            <p:nvPr/>
          </p:nvSpPr>
          <p:spPr>
            <a:xfrm>
              <a:off x="903654" y="3401048"/>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Morriston SDG</a:t>
              </a:r>
            </a:p>
          </p:txBody>
        </p:sp>
        <p:sp>
          <p:nvSpPr>
            <p:cNvPr id="6" name="Rectangle 5">
              <a:extLst>
                <a:ext uri="{FF2B5EF4-FFF2-40B4-BE49-F238E27FC236}">
                  <a16:creationId xmlns:a16="http://schemas.microsoft.com/office/drawing/2014/main" id="{1AFC4943-D24E-C98F-7462-EC567B93491F}"/>
                </a:ext>
              </a:extLst>
            </p:cNvPr>
            <p:cNvSpPr/>
            <p:nvPr/>
          </p:nvSpPr>
          <p:spPr>
            <a:xfrm>
              <a:off x="1507423" y="3401840"/>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SNPT SDG</a:t>
              </a:r>
              <a:endParaRPr kumimoji="0" lang="en-US"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A9FDF88D-B3E3-2C19-D1AB-7A8C61EB6CDB}"/>
                </a:ext>
              </a:extLst>
            </p:cNvPr>
            <p:cNvSpPr/>
            <p:nvPr/>
          </p:nvSpPr>
          <p:spPr>
            <a:xfrm>
              <a:off x="2111192" y="3402236"/>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MHLD SDG</a:t>
              </a:r>
            </a:p>
          </p:txBody>
        </p:sp>
        <p:sp>
          <p:nvSpPr>
            <p:cNvPr id="20" name="Rectangle 19">
              <a:extLst>
                <a:ext uri="{FF2B5EF4-FFF2-40B4-BE49-F238E27FC236}">
                  <a16:creationId xmlns:a16="http://schemas.microsoft.com/office/drawing/2014/main" id="{7CC969A0-EADB-46AA-B793-7C9953D6625B}"/>
                </a:ext>
              </a:extLst>
            </p:cNvPr>
            <p:cNvSpPr/>
            <p:nvPr/>
          </p:nvSpPr>
          <p:spPr>
            <a:xfrm>
              <a:off x="2714961" y="3402632"/>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PCT SDG</a:t>
              </a:r>
              <a:endParaRPr kumimoji="0" lang="en-GB" sz="825" b="0" i="0" u="none" strike="noStrike" kern="1200" cap="none" spc="0" normalizeH="0" baseline="0" noProof="0" dirty="0">
                <a:ln>
                  <a:noFill/>
                </a:ln>
                <a:solidFill>
                  <a:prstClr val="black"/>
                </a:solidFill>
                <a:effectLst/>
                <a:uLnTx/>
                <a:uFillTx/>
                <a:latin typeface="Univers Condensed Light"/>
                <a:ea typeface="+mn-ea"/>
                <a:cs typeface="+mn-cs"/>
              </a:endParaRPr>
            </a:p>
          </p:txBody>
        </p:sp>
      </p:grpSp>
      <p:sp>
        <p:nvSpPr>
          <p:cNvPr id="4" name="Rectangle 3">
            <a:extLst>
              <a:ext uri="{FF2B5EF4-FFF2-40B4-BE49-F238E27FC236}">
                <a16:creationId xmlns:a16="http://schemas.microsoft.com/office/drawing/2014/main" id="{22A5822B-64A3-2D8C-1D81-7FA6209BB651}"/>
              </a:ext>
            </a:extLst>
          </p:cNvPr>
          <p:cNvSpPr/>
          <p:nvPr/>
        </p:nvSpPr>
        <p:spPr>
          <a:xfrm>
            <a:off x="954737" y="5178389"/>
            <a:ext cx="2592000" cy="216000"/>
          </a:xfrm>
          <a:prstGeom prst="rect">
            <a:avLst/>
          </a:prstGeom>
          <a:solidFill>
            <a:srgbClr val="FF9966"/>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Digital elements</a:t>
            </a:r>
            <a:endParaRPr kumimoji="0" lang="en-US" sz="788" b="0" i="0" u="none" strike="noStrike" kern="1200" cap="none" spc="0" normalizeH="0" baseline="0" noProof="0" dirty="0">
              <a:ln>
                <a:noFill/>
              </a:ln>
              <a:solidFill>
                <a:prstClr val="white"/>
              </a:solidFill>
              <a:effectLst/>
              <a:uLnTx/>
              <a:uFillTx/>
              <a:latin typeface="Univers Condensed Light"/>
              <a:ea typeface="+mn-ea"/>
              <a:cs typeface="+mn-cs"/>
            </a:endParaRPr>
          </a:p>
        </p:txBody>
      </p:sp>
      <p:sp>
        <p:nvSpPr>
          <p:cNvPr id="62" name="Rectangle 61">
            <a:extLst>
              <a:ext uri="{FF2B5EF4-FFF2-40B4-BE49-F238E27FC236}">
                <a16:creationId xmlns:a16="http://schemas.microsoft.com/office/drawing/2014/main" id="{129B8BCD-D790-B238-17F7-A2FF458732CD}"/>
              </a:ext>
            </a:extLst>
          </p:cNvPr>
          <p:cNvSpPr/>
          <p:nvPr/>
        </p:nvSpPr>
        <p:spPr>
          <a:xfrm>
            <a:off x="11357382" y="4557472"/>
            <a:ext cx="601954" cy="466349"/>
          </a:xfrm>
          <a:prstGeom prst="rect">
            <a:avLst/>
          </a:prstGeom>
          <a:solidFill>
            <a:srgbClr val="33CCCC"/>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Workforce &amp; OD Group</a:t>
            </a:r>
          </a:p>
        </p:txBody>
      </p:sp>
      <p:sp>
        <p:nvSpPr>
          <p:cNvPr id="63" name="Rectangle 62">
            <a:extLst>
              <a:ext uri="{FF2B5EF4-FFF2-40B4-BE49-F238E27FC236}">
                <a16:creationId xmlns:a16="http://schemas.microsoft.com/office/drawing/2014/main" id="{B6E2B138-B847-4DC7-240E-7B8680D1C28F}"/>
              </a:ext>
            </a:extLst>
          </p:cNvPr>
          <p:cNvSpPr/>
          <p:nvPr/>
        </p:nvSpPr>
        <p:spPr>
          <a:xfrm>
            <a:off x="11349432" y="4014858"/>
            <a:ext cx="601954" cy="466349"/>
          </a:xfrm>
          <a:prstGeom prst="rect">
            <a:avLst/>
          </a:prstGeom>
          <a:solidFill>
            <a:srgbClr val="FF66CC"/>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Quality, Safety Group</a:t>
            </a:r>
          </a:p>
        </p:txBody>
      </p:sp>
      <p:sp>
        <p:nvSpPr>
          <p:cNvPr id="112" name="Rectangle 111">
            <a:extLst>
              <a:ext uri="{FF2B5EF4-FFF2-40B4-BE49-F238E27FC236}">
                <a16:creationId xmlns:a16="http://schemas.microsoft.com/office/drawing/2014/main" id="{B8E84763-B00B-981E-5301-DF922A5EE2A4}"/>
              </a:ext>
            </a:extLst>
          </p:cNvPr>
          <p:cNvSpPr/>
          <p:nvPr/>
        </p:nvSpPr>
        <p:spPr>
          <a:xfrm>
            <a:off x="954737" y="5420943"/>
            <a:ext cx="2592000" cy="216000"/>
          </a:xfrm>
          <a:prstGeom prst="rect">
            <a:avLst/>
          </a:prstGeom>
          <a:solidFill>
            <a:srgbClr val="73C162"/>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Recovery &amp; Sustainability Programme elements</a:t>
            </a:r>
          </a:p>
        </p:txBody>
      </p:sp>
      <p:sp>
        <p:nvSpPr>
          <p:cNvPr id="113" name="Rectangle 112">
            <a:extLst>
              <a:ext uri="{FF2B5EF4-FFF2-40B4-BE49-F238E27FC236}">
                <a16:creationId xmlns:a16="http://schemas.microsoft.com/office/drawing/2014/main" id="{10396F4C-9686-ED66-9784-4C0CE6AE936A}"/>
              </a:ext>
            </a:extLst>
          </p:cNvPr>
          <p:cNvSpPr/>
          <p:nvPr/>
        </p:nvSpPr>
        <p:spPr>
          <a:xfrm>
            <a:off x="954737" y="4641042"/>
            <a:ext cx="2592000" cy="216000"/>
          </a:xfrm>
          <a:prstGeom prst="rect">
            <a:avLst/>
          </a:prstGeom>
          <a:solidFill>
            <a:srgbClr val="33CC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WOD elements</a:t>
            </a:r>
          </a:p>
        </p:txBody>
      </p:sp>
      <p:sp>
        <p:nvSpPr>
          <p:cNvPr id="146" name="Rectangle 145">
            <a:extLst>
              <a:ext uri="{FF2B5EF4-FFF2-40B4-BE49-F238E27FC236}">
                <a16:creationId xmlns:a16="http://schemas.microsoft.com/office/drawing/2014/main" id="{99CDEB41-2081-E40F-5528-81174978843D}"/>
              </a:ext>
            </a:extLst>
          </p:cNvPr>
          <p:cNvSpPr/>
          <p:nvPr/>
        </p:nvSpPr>
        <p:spPr>
          <a:xfrm>
            <a:off x="954737" y="4123815"/>
            <a:ext cx="2592000" cy="216000"/>
          </a:xfrm>
          <a:prstGeom prst="rect">
            <a:avLst/>
          </a:prstGeom>
          <a:solidFill>
            <a:srgbClr val="FF66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Q&amp;S elements</a:t>
            </a:r>
          </a:p>
        </p:txBody>
      </p:sp>
      <p:sp>
        <p:nvSpPr>
          <p:cNvPr id="191" name="Rectangle 190">
            <a:extLst>
              <a:ext uri="{FF2B5EF4-FFF2-40B4-BE49-F238E27FC236}">
                <a16:creationId xmlns:a16="http://schemas.microsoft.com/office/drawing/2014/main" id="{6DB697A6-7B66-5DF6-5BE5-F9EAB4EF859E}"/>
              </a:ext>
            </a:extLst>
          </p:cNvPr>
          <p:cNvSpPr/>
          <p:nvPr/>
        </p:nvSpPr>
        <p:spPr>
          <a:xfrm>
            <a:off x="954737" y="4901009"/>
            <a:ext cx="2592000" cy="216000"/>
          </a:xfrm>
          <a:prstGeom prst="rect">
            <a:avLst/>
          </a:prstGeom>
          <a:solidFill>
            <a:srgbClr val="C000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PH elements</a:t>
            </a:r>
          </a:p>
        </p:txBody>
      </p:sp>
      <p:sp>
        <p:nvSpPr>
          <p:cNvPr id="3" name="Rectangle 2">
            <a:extLst>
              <a:ext uri="{FF2B5EF4-FFF2-40B4-BE49-F238E27FC236}">
                <a16:creationId xmlns:a16="http://schemas.microsoft.com/office/drawing/2014/main" id="{E1903075-1D50-D4CF-B12A-E64D6F2041A6}"/>
              </a:ext>
            </a:extLst>
          </p:cNvPr>
          <p:cNvSpPr/>
          <p:nvPr/>
        </p:nvSpPr>
        <p:spPr>
          <a:xfrm>
            <a:off x="4311139"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Performance &amp; Finance Committee</a:t>
            </a:r>
          </a:p>
        </p:txBody>
      </p:sp>
      <p:sp>
        <p:nvSpPr>
          <p:cNvPr id="8" name="Rectangle 7">
            <a:extLst>
              <a:ext uri="{FF2B5EF4-FFF2-40B4-BE49-F238E27FC236}">
                <a16:creationId xmlns:a16="http://schemas.microsoft.com/office/drawing/2014/main" id="{46E8B695-523F-7E74-EEC9-492D5627B1CB}"/>
              </a:ext>
            </a:extLst>
          </p:cNvPr>
          <p:cNvSpPr/>
          <p:nvPr/>
        </p:nvSpPr>
        <p:spPr>
          <a:xfrm>
            <a:off x="3180706"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Data, Digital, Innovation &amp; Research Committee</a:t>
            </a:r>
          </a:p>
        </p:txBody>
      </p:sp>
      <p:sp>
        <p:nvSpPr>
          <p:cNvPr id="9" name="Rectangle 8">
            <a:extLst>
              <a:ext uri="{FF2B5EF4-FFF2-40B4-BE49-F238E27FC236}">
                <a16:creationId xmlns:a16="http://schemas.microsoft.com/office/drawing/2014/main" id="{D003C898-57AF-055D-D11E-127C8F6B82B2}"/>
              </a:ext>
            </a:extLst>
          </p:cNvPr>
          <p:cNvSpPr/>
          <p:nvPr/>
        </p:nvSpPr>
        <p:spPr>
          <a:xfrm>
            <a:off x="932696"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Procurement &amp; terms of Service Committee</a:t>
            </a:r>
          </a:p>
        </p:txBody>
      </p:sp>
      <p:sp>
        <p:nvSpPr>
          <p:cNvPr id="26" name="Rectangle 25">
            <a:extLst>
              <a:ext uri="{FF2B5EF4-FFF2-40B4-BE49-F238E27FC236}">
                <a16:creationId xmlns:a16="http://schemas.microsoft.com/office/drawing/2014/main" id="{6BCE402F-B789-B8CB-C85B-04FFCB980975}"/>
              </a:ext>
            </a:extLst>
          </p:cNvPr>
          <p:cNvSpPr/>
          <p:nvPr/>
        </p:nvSpPr>
        <p:spPr>
          <a:xfrm>
            <a:off x="954737" y="5680908"/>
            <a:ext cx="2592000" cy="216000"/>
          </a:xfrm>
          <a:prstGeom prst="rect">
            <a:avLst/>
          </a:prstGeom>
          <a:solidFill>
            <a:srgbClr val="FFFF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black"/>
                </a:solidFill>
                <a:effectLst/>
                <a:uLnTx/>
                <a:uFillTx/>
                <a:latin typeface="Univers Condensed Light"/>
                <a:ea typeface="+mn-ea"/>
                <a:cs typeface="+mn-cs"/>
              </a:rPr>
              <a:t>Allocated Transformation elements</a:t>
            </a:r>
            <a:endParaRPr kumimoji="0" lang="en-US" sz="788"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14" name="Rectangle 13">
            <a:extLst>
              <a:ext uri="{FF2B5EF4-FFF2-40B4-BE49-F238E27FC236}">
                <a16:creationId xmlns:a16="http://schemas.microsoft.com/office/drawing/2014/main" id="{97EDC351-93B3-82EF-80EE-EE34E2BADA46}"/>
              </a:ext>
            </a:extLst>
          </p:cNvPr>
          <p:cNvSpPr/>
          <p:nvPr/>
        </p:nvSpPr>
        <p:spPr>
          <a:xfrm>
            <a:off x="964306" y="4380245"/>
            <a:ext cx="2592000" cy="216000"/>
          </a:xfrm>
          <a:prstGeom prst="rect">
            <a:avLst/>
          </a:prstGeom>
          <a:solidFill>
            <a:srgbClr val="7030A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BAU / Performance Delivery/Financial Delivery</a:t>
            </a:r>
          </a:p>
        </p:txBody>
      </p:sp>
      <p:sp>
        <p:nvSpPr>
          <p:cNvPr id="35" name="Rectangle 34">
            <a:extLst>
              <a:ext uri="{FF2B5EF4-FFF2-40B4-BE49-F238E27FC236}">
                <a16:creationId xmlns:a16="http://schemas.microsoft.com/office/drawing/2014/main" id="{A18A6F4F-3C1D-5927-63C8-94DA61EAEAEC}"/>
              </a:ext>
            </a:extLst>
          </p:cNvPr>
          <p:cNvSpPr/>
          <p:nvPr/>
        </p:nvSpPr>
        <p:spPr>
          <a:xfrm>
            <a:off x="1018796" y="2537559"/>
            <a:ext cx="2556000" cy="437143"/>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Performance and Accountability</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Aptos" panose="02110004020202020204"/>
                <a:ea typeface="+mn-ea"/>
                <a:cs typeface="+mn-cs"/>
              </a:rPr>
              <a:t>Performance manages </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Aptos" panose="02110004020202020204"/>
                <a:ea typeface="+mn-ea"/>
                <a:cs typeface="+mn-cs"/>
              </a:rPr>
              <a:t>SDG delivery:</a:t>
            </a:r>
          </a:p>
        </p:txBody>
      </p:sp>
      <p:sp>
        <p:nvSpPr>
          <p:cNvPr id="36" name="Rectangle 35">
            <a:extLst>
              <a:ext uri="{FF2B5EF4-FFF2-40B4-BE49-F238E27FC236}">
                <a16:creationId xmlns:a16="http://schemas.microsoft.com/office/drawing/2014/main" id="{9E34CD14-B7A8-A1DC-A2A5-AEDB1C3CEAC6}"/>
              </a:ext>
            </a:extLst>
          </p:cNvPr>
          <p:cNvSpPr/>
          <p:nvPr/>
        </p:nvSpPr>
        <p:spPr>
          <a:xfrm>
            <a:off x="2479890" y="2719964"/>
            <a:ext cx="154691" cy="180474"/>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7" name="Rectangle 36">
            <a:extLst>
              <a:ext uri="{FF2B5EF4-FFF2-40B4-BE49-F238E27FC236}">
                <a16:creationId xmlns:a16="http://schemas.microsoft.com/office/drawing/2014/main" id="{9B3AC15A-6549-110A-D0E9-576798A0EDB8}"/>
              </a:ext>
            </a:extLst>
          </p:cNvPr>
          <p:cNvSpPr/>
          <p:nvPr/>
        </p:nvSpPr>
        <p:spPr>
          <a:xfrm>
            <a:off x="2172167" y="2719964"/>
            <a:ext cx="154691" cy="180474"/>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9" name="Rectangle 38">
            <a:extLst>
              <a:ext uri="{FF2B5EF4-FFF2-40B4-BE49-F238E27FC236}">
                <a16:creationId xmlns:a16="http://schemas.microsoft.com/office/drawing/2014/main" id="{36CB21D4-2DF7-33AF-FD37-5E6FBA93DAFA}"/>
              </a:ext>
            </a:extLst>
          </p:cNvPr>
          <p:cNvSpPr/>
          <p:nvPr/>
        </p:nvSpPr>
        <p:spPr>
          <a:xfrm>
            <a:off x="2787613" y="2719964"/>
            <a:ext cx="154691" cy="180474"/>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11" name="Rectangle 110">
            <a:extLst>
              <a:ext uri="{FF2B5EF4-FFF2-40B4-BE49-F238E27FC236}">
                <a16:creationId xmlns:a16="http://schemas.microsoft.com/office/drawing/2014/main" id="{38F8B6B3-3383-3DBE-4061-696780E1D096}"/>
              </a:ext>
            </a:extLst>
          </p:cNvPr>
          <p:cNvSpPr/>
          <p:nvPr/>
        </p:nvSpPr>
        <p:spPr>
          <a:xfrm>
            <a:off x="1514061" y="3085064"/>
            <a:ext cx="1615671" cy="54000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Operational Delivery Group (COO)</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118" name="Rectangle 117">
            <a:extLst>
              <a:ext uri="{FF2B5EF4-FFF2-40B4-BE49-F238E27FC236}">
                <a16:creationId xmlns:a16="http://schemas.microsoft.com/office/drawing/2014/main" id="{D4387A29-11F7-4ECE-23BE-47D6E7825F32}"/>
              </a:ext>
            </a:extLst>
          </p:cNvPr>
          <p:cNvSpPr/>
          <p:nvPr/>
        </p:nvSpPr>
        <p:spPr>
          <a:xfrm>
            <a:off x="7725905"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MHLD I</a:t>
            </a:r>
            <a:r>
              <a:rPr kumimoji="0" lang="en-GB" sz="700" b="0" i="0" u="none" strike="noStrike" kern="1200" cap="none" spc="0" normalizeH="0" baseline="0" noProof="0" dirty="0" err="1">
                <a:ln>
                  <a:noFill/>
                </a:ln>
                <a:solidFill>
                  <a:prstClr val="black"/>
                </a:solidFill>
                <a:effectLst/>
                <a:uLnTx/>
                <a:uFillTx/>
                <a:latin typeface="Univers Condensed Light"/>
                <a:ea typeface="+mn-ea"/>
                <a:cs typeface="+mn-cs"/>
              </a:rPr>
              <a:t>mprovementProgramme</a:t>
            </a: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 Group</a:t>
            </a:r>
          </a:p>
        </p:txBody>
      </p:sp>
      <p:sp>
        <p:nvSpPr>
          <p:cNvPr id="197" name="Rectangle 196">
            <a:extLst>
              <a:ext uri="{FF2B5EF4-FFF2-40B4-BE49-F238E27FC236}">
                <a16:creationId xmlns:a16="http://schemas.microsoft.com/office/drawing/2014/main" id="{9ABFB7C6-55EB-9256-D53C-749C6C151BF1}"/>
              </a:ext>
            </a:extLst>
          </p:cNvPr>
          <p:cNvSpPr/>
          <p:nvPr/>
        </p:nvSpPr>
        <p:spPr>
          <a:xfrm>
            <a:off x="2050273"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Mental health Committee</a:t>
            </a:r>
          </a:p>
        </p:txBody>
      </p:sp>
      <p:sp>
        <p:nvSpPr>
          <p:cNvPr id="211" name="Rectangle 210">
            <a:extLst>
              <a:ext uri="{FF2B5EF4-FFF2-40B4-BE49-F238E27FC236}">
                <a16:creationId xmlns:a16="http://schemas.microsoft.com/office/drawing/2014/main" id="{B4E81035-8997-FED9-A619-92C111EBC89E}"/>
              </a:ext>
            </a:extLst>
          </p:cNvPr>
          <p:cNvSpPr/>
          <p:nvPr/>
        </p:nvSpPr>
        <p:spPr>
          <a:xfrm>
            <a:off x="5441572"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Audit Committee</a:t>
            </a:r>
          </a:p>
        </p:txBody>
      </p:sp>
      <p:sp>
        <p:nvSpPr>
          <p:cNvPr id="213" name="Rectangle 212">
            <a:extLst>
              <a:ext uri="{FF2B5EF4-FFF2-40B4-BE49-F238E27FC236}">
                <a16:creationId xmlns:a16="http://schemas.microsoft.com/office/drawing/2014/main" id="{647E34E2-F733-89D2-F36D-6AE249C96056}"/>
              </a:ext>
            </a:extLst>
          </p:cNvPr>
          <p:cNvSpPr/>
          <p:nvPr/>
        </p:nvSpPr>
        <p:spPr>
          <a:xfrm>
            <a:off x="8832871"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Population Health Committee</a:t>
            </a:r>
          </a:p>
        </p:txBody>
      </p:sp>
      <p:sp>
        <p:nvSpPr>
          <p:cNvPr id="219" name="Rectangle 218">
            <a:extLst>
              <a:ext uri="{FF2B5EF4-FFF2-40B4-BE49-F238E27FC236}">
                <a16:creationId xmlns:a16="http://schemas.microsoft.com/office/drawing/2014/main" id="{D145C4BC-2BF4-FB02-8116-A979B055D4F0}"/>
              </a:ext>
            </a:extLst>
          </p:cNvPr>
          <p:cNvSpPr/>
          <p:nvPr/>
        </p:nvSpPr>
        <p:spPr>
          <a:xfrm>
            <a:off x="9963304"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Charitable Fund Committee</a:t>
            </a:r>
          </a:p>
        </p:txBody>
      </p:sp>
      <p:sp>
        <p:nvSpPr>
          <p:cNvPr id="220" name="Rectangle 219">
            <a:extLst>
              <a:ext uri="{FF2B5EF4-FFF2-40B4-BE49-F238E27FC236}">
                <a16:creationId xmlns:a16="http://schemas.microsoft.com/office/drawing/2014/main" id="{796EB566-DB63-08BD-B3FF-6569242F30EF}"/>
              </a:ext>
            </a:extLst>
          </p:cNvPr>
          <p:cNvSpPr/>
          <p:nvPr/>
        </p:nvSpPr>
        <p:spPr>
          <a:xfrm>
            <a:off x="11093735"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Regional Joint Committee</a:t>
            </a:r>
          </a:p>
        </p:txBody>
      </p:sp>
      <p:sp>
        <p:nvSpPr>
          <p:cNvPr id="231" name="Rectangle 230">
            <a:extLst>
              <a:ext uri="{FF2B5EF4-FFF2-40B4-BE49-F238E27FC236}">
                <a16:creationId xmlns:a16="http://schemas.microsoft.com/office/drawing/2014/main" id="{D4686B31-4D88-2F0B-141B-87C7FB690E64}"/>
              </a:ext>
            </a:extLst>
          </p:cNvPr>
          <p:cNvSpPr/>
          <p:nvPr/>
        </p:nvSpPr>
        <p:spPr>
          <a:xfrm>
            <a:off x="6572005"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Quality &amp; Safety Committee</a:t>
            </a:r>
          </a:p>
        </p:txBody>
      </p:sp>
      <p:sp>
        <p:nvSpPr>
          <p:cNvPr id="232" name="Rectangle 231">
            <a:extLst>
              <a:ext uri="{FF2B5EF4-FFF2-40B4-BE49-F238E27FC236}">
                <a16:creationId xmlns:a16="http://schemas.microsoft.com/office/drawing/2014/main" id="{BB1318A8-E384-2FB6-B46A-2894E2DF1323}"/>
              </a:ext>
            </a:extLst>
          </p:cNvPr>
          <p:cNvSpPr/>
          <p:nvPr/>
        </p:nvSpPr>
        <p:spPr>
          <a:xfrm>
            <a:off x="7702438"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Workforce &amp; OD Committee</a:t>
            </a:r>
          </a:p>
        </p:txBody>
      </p:sp>
      <p:sp>
        <p:nvSpPr>
          <p:cNvPr id="7" name="TextBox 6">
            <a:extLst>
              <a:ext uri="{FF2B5EF4-FFF2-40B4-BE49-F238E27FC236}">
                <a16:creationId xmlns:a16="http://schemas.microsoft.com/office/drawing/2014/main" id="{7B9C2F41-058C-F9F5-1548-A38F555946D0}"/>
              </a:ext>
            </a:extLst>
          </p:cNvPr>
          <p:cNvSpPr txBox="1"/>
          <p:nvPr/>
        </p:nvSpPr>
        <p:spPr>
          <a:xfrm>
            <a:off x="13264" y="83497"/>
            <a:ext cx="461665" cy="6333216"/>
          </a:xfrm>
          <a:prstGeom prst="rect">
            <a:avLst/>
          </a:prstGeom>
          <a:noFill/>
        </p:spPr>
        <p:txBody>
          <a:bodyPr vert="vert270"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Annual Plan 2026/27 – Monitoring and Reporting of Delivery</a:t>
            </a:r>
          </a:p>
        </p:txBody>
      </p:sp>
      <p:sp>
        <p:nvSpPr>
          <p:cNvPr id="41" name="Rectangle 40">
            <a:extLst>
              <a:ext uri="{FF2B5EF4-FFF2-40B4-BE49-F238E27FC236}">
                <a16:creationId xmlns:a16="http://schemas.microsoft.com/office/drawing/2014/main" id="{64F4F73B-6E85-11B6-3D79-0BE20DB94678}"/>
              </a:ext>
            </a:extLst>
          </p:cNvPr>
          <p:cNvSpPr/>
          <p:nvPr/>
        </p:nvSpPr>
        <p:spPr>
          <a:xfrm>
            <a:off x="4386380" y="2509005"/>
            <a:ext cx="2556000" cy="437143"/>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Recovery &amp; Sustainability</a:t>
            </a:r>
          </a:p>
        </p:txBody>
      </p:sp>
      <p:sp>
        <p:nvSpPr>
          <p:cNvPr id="66" name="Rectangle 65">
            <a:extLst>
              <a:ext uri="{FF2B5EF4-FFF2-40B4-BE49-F238E27FC236}">
                <a16:creationId xmlns:a16="http://schemas.microsoft.com/office/drawing/2014/main" id="{A010EECE-37BF-61DA-54DD-D8C566EB23CF}"/>
              </a:ext>
            </a:extLst>
          </p:cNvPr>
          <p:cNvSpPr/>
          <p:nvPr/>
        </p:nvSpPr>
        <p:spPr>
          <a:xfrm>
            <a:off x="3095336" y="2719964"/>
            <a:ext cx="154691" cy="180474"/>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79" name="Rectangle 78">
            <a:extLst>
              <a:ext uri="{FF2B5EF4-FFF2-40B4-BE49-F238E27FC236}">
                <a16:creationId xmlns:a16="http://schemas.microsoft.com/office/drawing/2014/main" id="{519C2CB1-D71D-27D7-5B01-96EBA47F5CB4}"/>
              </a:ext>
            </a:extLst>
          </p:cNvPr>
          <p:cNvSpPr/>
          <p:nvPr/>
        </p:nvSpPr>
        <p:spPr>
          <a:xfrm>
            <a:off x="1902995" y="3309484"/>
            <a:ext cx="154691" cy="180474"/>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0" name="Rectangle 79">
            <a:extLst>
              <a:ext uri="{FF2B5EF4-FFF2-40B4-BE49-F238E27FC236}">
                <a16:creationId xmlns:a16="http://schemas.microsoft.com/office/drawing/2014/main" id="{5546EC79-F0C2-DA13-547C-B745E94B7B95}"/>
              </a:ext>
            </a:extLst>
          </p:cNvPr>
          <p:cNvSpPr/>
          <p:nvPr/>
        </p:nvSpPr>
        <p:spPr>
          <a:xfrm>
            <a:off x="1581798" y="3309484"/>
            <a:ext cx="154691" cy="180474"/>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1" name="Rectangle 80">
            <a:extLst>
              <a:ext uri="{FF2B5EF4-FFF2-40B4-BE49-F238E27FC236}">
                <a16:creationId xmlns:a16="http://schemas.microsoft.com/office/drawing/2014/main" id="{754E3CA6-B794-79DE-4A93-B1BC700FB8C5}"/>
              </a:ext>
            </a:extLst>
          </p:cNvPr>
          <p:cNvSpPr/>
          <p:nvPr/>
        </p:nvSpPr>
        <p:spPr>
          <a:xfrm>
            <a:off x="2224192" y="3309484"/>
            <a:ext cx="154691" cy="180474"/>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2" name="Rectangle 81">
            <a:extLst>
              <a:ext uri="{FF2B5EF4-FFF2-40B4-BE49-F238E27FC236}">
                <a16:creationId xmlns:a16="http://schemas.microsoft.com/office/drawing/2014/main" id="{219D847C-AB99-EB47-F10E-C2689848004A}"/>
              </a:ext>
            </a:extLst>
          </p:cNvPr>
          <p:cNvSpPr/>
          <p:nvPr/>
        </p:nvSpPr>
        <p:spPr>
          <a:xfrm>
            <a:off x="2545389" y="3309484"/>
            <a:ext cx="154691" cy="180474"/>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cxnSp>
        <p:nvCxnSpPr>
          <p:cNvPr id="99" name="Straight Arrow Connector 98">
            <a:extLst>
              <a:ext uri="{FF2B5EF4-FFF2-40B4-BE49-F238E27FC236}">
                <a16:creationId xmlns:a16="http://schemas.microsoft.com/office/drawing/2014/main" id="{A27FF10C-F010-445F-29A5-76299ABB4776}"/>
              </a:ext>
            </a:extLst>
          </p:cNvPr>
          <p:cNvCxnSpPr>
            <a:cxnSpLocks/>
            <a:stCxn id="111" idx="0"/>
          </p:cNvCxnSpPr>
          <p:nvPr/>
        </p:nvCxnSpPr>
        <p:spPr>
          <a:xfrm flipH="1" flipV="1">
            <a:off x="2302771" y="2983247"/>
            <a:ext cx="19126" cy="10181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2" name="Rectangle 101">
            <a:extLst>
              <a:ext uri="{FF2B5EF4-FFF2-40B4-BE49-F238E27FC236}">
                <a16:creationId xmlns:a16="http://schemas.microsoft.com/office/drawing/2014/main" id="{478FE05C-333A-B726-E1FE-88B299BE1A83}"/>
              </a:ext>
            </a:extLst>
          </p:cNvPr>
          <p:cNvSpPr/>
          <p:nvPr/>
        </p:nvSpPr>
        <p:spPr>
          <a:xfrm>
            <a:off x="9739038"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Perinatal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3" name="Rectangle 102">
            <a:extLst>
              <a:ext uri="{FF2B5EF4-FFF2-40B4-BE49-F238E27FC236}">
                <a16:creationId xmlns:a16="http://schemas.microsoft.com/office/drawing/2014/main" id="{5186FF7B-C2BA-19DB-3403-DADFD611EFAC}"/>
              </a:ext>
            </a:extLst>
          </p:cNvPr>
          <p:cNvSpPr/>
          <p:nvPr/>
        </p:nvSpPr>
        <p:spPr>
          <a:xfrm>
            <a:off x="9006406"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UEC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4" name="Rectangle 103">
            <a:extLst>
              <a:ext uri="{FF2B5EF4-FFF2-40B4-BE49-F238E27FC236}">
                <a16:creationId xmlns:a16="http://schemas.microsoft.com/office/drawing/2014/main" id="{4A0D84E7-9EEE-601D-DBAE-875F23DDCEDB}"/>
              </a:ext>
            </a:extLst>
          </p:cNvPr>
          <p:cNvSpPr/>
          <p:nvPr/>
        </p:nvSpPr>
        <p:spPr>
          <a:xfrm>
            <a:off x="8366155"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Planned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6" name="Rectangle 105">
            <a:extLst>
              <a:ext uri="{FF2B5EF4-FFF2-40B4-BE49-F238E27FC236}">
                <a16:creationId xmlns:a16="http://schemas.microsoft.com/office/drawing/2014/main" id="{ABA59E13-9975-B514-516F-8F69C1C39485}"/>
              </a:ext>
            </a:extLst>
          </p:cNvPr>
          <p:cNvSpPr/>
          <p:nvPr/>
        </p:nvSpPr>
        <p:spPr>
          <a:xfrm rot="16200000">
            <a:off x="145632" y="4918856"/>
            <a:ext cx="1908000" cy="216000"/>
          </a:xfrm>
          <a:prstGeom prst="rect">
            <a:avLst/>
          </a:prstGeom>
          <a:solidFill>
            <a:schemeClr val="accent1"/>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CCG Operational Plan</a:t>
            </a:r>
          </a:p>
        </p:txBody>
      </p:sp>
      <p:sp>
        <p:nvSpPr>
          <p:cNvPr id="110" name="Rectangle 109">
            <a:extLst>
              <a:ext uri="{FF2B5EF4-FFF2-40B4-BE49-F238E27FC236}">
                <a16:creationId xmlns:a16="http://schemas.microsoft.com/office/drawing/2014/main" id="{7FA19A89-6B93-8CD5-8BF1-73424E17C93F}"/>
              </a:ext>
            </a:extLst>
          </p:cNvPr>
          <p:cNvSpPr/>
          <p:nvPr/>
        </p:nvSpPr>
        <p:spPr>
          <a:xfrm>
            <a:off x="11342028" y="5082301"/>
            <a:ext cx="601954" cy="466349"/>
          </a:xfrm>
          <a:prstGeom prst="rect">
            <a:avLst/>
          </a:prstGeom>
          <a:solidFill>
            <a:srgbClr val="FF9966"/>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Digital Group</a:t>
            </a:r>
          </a:p>
        </p:txBody>
      </p:sp>
      <p:cxnSp>
        <p:nvCxnSpPr>
          <p:cNvPr id="121" name="Connector: Elbow 120">
            <a:extLst>
              <a:ext uri="{FF2B5EF4-FFF2-40B4-BE49-F238E27FC236}">
                <a16:creationId xmlns:a16="http://schemas.microsoft.com/office/drawing/2014/main" id="{7F402F6A-9BF8-066D-2838-A10D02888EB9}"/>
              </a:ext>
            </a:extLst>
          </p:cNvPr>
          <p:cNvCxnSpPr>
            <a:cxnSpLocks/>
            <a:stCxn id="5" idx="0"/>
            <a:endCxn id="111" idx="2"/>
          </p:cNvCxnSpPr>
          <p:nvPr/>
        </p:nvCxnSpPr>
        <p:spPr>
          <a:xfrm rot="5400000" flipH="1" flipV="1">
            <a:off x="1778699" y="3222937"/>
            <a:ext cx="141070" cy="945325"/>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6" name="Connector: Elbow 125">
            <a:extLst>
              <a:ext uri="{FF2B5EF4-FFF2-40B4-BE49-F238E27FC236}">
                <a16:creationId xmlns:a16="http://schemas.microsoft.com/office/drawing/2014/main" id="{E7F6F536-C2D2-1AFA-7331-C6374D4545B8}"/>
              </a:ext>
            </a:extLst>
          </p:cNvPr>
          <p:cNvCxnSpPr>
            <a:cxnSpLocks/>
            <a:stCxn id="6" idx="0"/>
            <a:endCxn id="111" idx="2"/>
          </p:cNvCxnSpPr>
          <p:nvPr/>
        </p:nvCxnSpPr>
        <p:spPr>
          <a:xfrm rot="5400000" flipH="1" flipV="1">
            <a:off x="2080188" y="3525217"/>
            <a:ext cx="141862" cy="341556"/>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9" name="Connector: Elbow 128">
            <a:extLst>
              <a:ext uri="{FF2B5EF4-FFF2-40B4-BE49-F238E27FC236}">
                <a16:creationId xmlns:a16="http://schemas.microsoft.com/office/drawing/2014/main" id="{21F73416-2565-5C3B-D414-9CEB6A6FAD20}"/>
              </a:ext>
            </a:extLst>
          </p:cNvPr>
          <p:cNvCxnSpPr>
            <a:cxnSpLocks/>
            <a:stCxn id="18" idx="0"/>
            <a:endCxn id="111" idx="2"/>
          </p:cNvCxnSpPr>
          <p:nvPr/>
        </p:nvCxnSpPr>
        <p:spPr>
          <a:xfrm rot="16200000" flipV="1">
            <a:off x="2381875" y="3565086"/>
            <a:ext cx="142258" cy="262213"/>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3" name="Connector: Elbow 132">
            <a:extLst>
              <a:ext uri="{FF2B5EF4-FFF2-40B4-BE49-F238E27FC236}">
                <a16:creationId xmlns:a16="http://schemas.microsoft.com/office/drawing/2014/main" id="{57FD4567-56B5-BB87-AF0E-E286A492B03B}"/>
              </a:ext>
            </a:extLst>
          </p:cNvPr>
          <p:cNvCxnSpPr>
            <a:cxnSpLocks/>
            <a:stCxn id="20" idx="0"/>
            <a:endCxn id="111" idx="2"/>
          </p:cNvCxnSpPr>
          <p:nvPr/>
        </p:nvCxnSpPr>
        <p:spPr>
          <a:xfrm rot="16200000" flipV="1">
            <a:off x="2683561" y="3263400"/>
            <a:ext cx="142654" cy="86598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5" name="Straight Arrow Connector 144">
            <a:extLst>
              <a:ext uri="{FF2B5EF4-FFF2-40B4-BE49-F238E27FC236}">
                <a16:creationId xmlns:a16="http://schemas.microsoft.com/office/drawing/2014/main" id="{9B4A49ED-F5F6-8C24-2DC5-E87CE6B2ECEC}"/>
              </a:ext>
            </a:extLst>
          </p:cNvPr>
          <p:cNvCxnSpPr/>
          <p:nvPr/>
        </p:nvCxnSpPr>
        <p:spPr>
          <a:xfrm>
            <a:off x="632684" y="6292470"/>
            <a:ext cx="695325"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7" name="TextBox 146">
            <a:extLst>
              <a:ext uri="{FF2B5EF4-FFF2-40B4-BE49-F238E27FC236}">
                <a16:creationId xmlns:a16="http://schemas.microsoft.com/office/drawing/2014/main" id="{4AB17AFF-D6F2-93CF-304B-BF593FF321DB}"/>
              </a:ext>
            </a:extLst>
          </p:cNvPr>
          <p:cNvSpPr txBox="1"/>
          <p:nvPr/>
        </p:nvSpPr>
        <p:spPr>
          <a:xfrm>
            <a:off x="1328009" y="6169360"/>
            <a:ext cx="476799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Aptos" panose="02110004020202020204"/>
                <a:ea typeface="+mn-ea"/>
                <a:cs typeface="+mn-cs"/>
              </a:rPr>
              <a:t>Direct Accountability and Performance management route for indicated areas</a:t>
            </a:r>
          </a:p>
        </p:txBody>
      </p:sp>
      <p:cxnSp>
        <p:nvCxnSpPr>
          <p:cNvPr id="149" name="Connector: Elbow 148">
            <a:extLst>
              <a:ext uri="{FF2B5EF4-FFF2-40B4-BE49-F238E27FC236}">
                <a16:creationId xmlns:a16="http://schemas.microsoft.com/office/drawing/2014/main" id="{AC8F534A-17AD-9C47-DC3E-A905E218C1F0}"/>
              </a:ext>
            </a:extLst>
          </p:cNvPr>
          <p:cNvCxnSpPr>
            <a:cxnSpLocks/>
            <a:stCxn id="112" idx="3"/>
            <a:endCxn id="22" idx="2"/>
          </p:cNvCxnSpPr>
          <p:nvPr/>
        </p:nvCxnSpPr>
        <p:spPr>
          <a:xfrm flipV="1">
            <a:off x="3546737" y="3915130"/>
            <a:ext cx="2283495" cy="1613813"/>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0" name="Rectangle 149">
            <a:extLst>
              <a:ext uri="{FF2B5EF4-FFF2-40B4-BE49-F238E27FC236}">
                <a16:creationId xmlns:a16="http://schemas.microsoft.com/office/drawing/2014/main" id="{9A7EDACC-328A-BD96-AC85-524597DE5F3B}"/>
              </a:ext>
            </a:extLst>
          </p:cNvPr>
          <p:cNvSpPr/>
          <p:nvPr/>
        </p:nvSpPr>
        <p:spPr>
          <a:xfrm>
            <a:off x="5587034" y="2709101"/>
            <a:ext cx="154691" cy="180474"/>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52" name="Rectangle 151">
            <a:extLst>
              <a:ext uri="{FF2B5EF4-FFF2-40B4-BE49-F238E27FC236}">
                <a16:creationId xmlns:a16="http://schemas.microsoft.com/office/drawing/2014/main" id="{8C00C611-99C7-6308-7DB8-4E010EAF5027}"/>
              </a:ext>
            </a:extLst>
          </p:cNvPr>
          <p:cNvSpPr/>
          <p:nvPr/>
        </p:nvSpPr>
        <p:spPr>
          <a:xfrm>
            <a:off x="3403059" y="2719964"/>
            <a:ext cx="154691" cy="180474"/>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3" name="Rectangle 152">
            <a:extLst>
              <a:ext uri="{FF2B5EF4-FFF2-40B4-BE49-F238E27FC236}">
                <a16:creationId xmlns:a16="http://schemas.microsoft.com/office/drawing/2014/main" id="{A576E56E-E4C2-1450-D6EA-0DE1BC3C366E}"/>
              </a:ext>
            </a:extLst>
          </p:cNvPr>
          <p:cNvSpPr/>
          <p:nvPr/>
        </p:nvSpPr>
        <p:spPr>
          <a:xfrm>
            <a:off x="10385694"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PH/CBD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54" name="Rectangle 153">
            <a:extLst>
              <a:ext uri="{FF2B5EF4-FFF2-40B4-BE49-F238E27FC236}">
                <a16:creationId xmlns:a16="http://schemas.microsoft.com/office/drawing/2014/main" id="{661A6B32-A44F-7A73-625A-2766308012B0}"/>
              </a:ext>
            </a:extLst>
          </p:cNvPr>
          <p:cNvSpPr/>
          <p:nvPr/>
        </p:nvSpPr>
        <p:spPr>
          <a:xfrm>
            <a:off x="2866588" y="3309484"/>
            <a:ext cx="154691" cy="180474"/>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cxnSp>
        <p:nvCxnSpPr>
          <p:cNvPr id="155" name="Connector: Elbow 154">
            <a:extLst>
              <a:ext uri="{FF2B5EF4-FFF2-40B4-BE49-F238E27FC236}">
                <a16:creationId xmlns:a16="http://schemas.microsoft.com/office/drawing/2014/main" id="{197ABF99-3108-C90C-886F-6553A314CF4B}"/>
              </a:ext>
            </a:extLst>
          </p:cNvPr>
          <p:cNvCxnSpPr>
            <a:cxnSpLocks/>
            <a:stCxn id="26" idx="3"/>
            <a:endCxn id="103" idx="2"/>
          </p:cNvCxnSpPr>
          <p:nvPr/>
        </p:nvCxnSpPr>
        <p:spPr>
          <a:xfrm flipV="1">
            <a:off x="3546737" y="3001497"/>
            <a:ext cx="5738669"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6" name="Connector: Elbow 175">
            <a:extLst>
              <a:ext uri="{FF2B5EF4-FFF2-40B4-BE49-F238E27FC236}">
                <a16:creationId xmlns:a16="http://schemas.microsoft.com/office/drawing/2014/main" id="{1E66121A-C051-264F-AB58-BC53496E92EF}"/>
              </a:ext>
            </a:extLst>
          </p:cNvPr>
          <p:cNvCxnSpPr>
            <a:cxnSpLocks/>
            <a:stCxn id="118" idx="0"/>
          </p:cNvCxnSpPr>
          <p:nvPr/>
        </p:nvCxnSpPr>
        <p:spPr>
          <a:xfrm rot="5400000" flipH="1" flipV="1">
            <a:off x="8525342" y="1492052"/>
            <a:ext cx="449008" cy="1489883"/>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7" name="Connector: Elbow 176">
            <a:extLst>
              <a:ext uri="{FF2B5EF4-FFF2-40B4-BE49-F238E27FC236}">
                <a16:creationId xmlns:a16="http://schemas.microsoft.com/office/drawing/2014/main" id="{B317AEE8-B5B9-A8AD-7991-0AD9347A0BC1}"/>
              </a:ext>
            </a:extLst>
          </p:cNvPr>
          <p:cNvCxnSpPr>
            <a:cxnSpLocks/>
            <a:stCxn id="102" idx="0"/>
          </p:cNvCxnSpPr>
          <p:nvPr/>
        </p:nvCxnSpPr>
        <p:spPr>
          <a:xfrm rot="16200000" flipV="1">
            <a:off x="9531969" y="1975308"/>
            <a:ext cx="448888" cy="523250"/>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0" name="Connector: Elbow 179">
            <a:extLst>
              <a:ext uri="{FF2B5EF4-FFF2-40B4-BE49-F238E27FC236}">
                <a16:creationId xmlns:a16="http://schemas.microsoft.com/office/drawing/2014/main" id="{BDE8F649-9A48-F0EE-FA60-707130E3EB95}"/>
              </a:ext>
            </a:extLst>
          </p:cNvPr>
          <p:cNvCxnSpPr>
            <a:cxnSpLocks/>
            <a:stCxn id="103" idx="0"/>
          </p:cNvCxnSpPr>
          <p:nvPr/>
        </p:nvCxnSpPr>
        <p:spPr>
          <a:xfrm rot="5400000" flipH="1" flipV="1">
            <a:off x="9165593" y="2132302"/>
            <a:ext cx="449008" cy="209382"/>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3" name="Connector: Elbow 182">
            <a:extLst>
              <a:ext uri="{FF2B5EF4-FFF2-40B4-BE49-F238E27FC236}">
                <a16:creationId xmlns:a16="http://schemas.microsoft.com/office/drawing/2014/main" id="{5FB055AB-3647-A4E4-3236-BC70649D1CFC}"/>
              </a:ext>
            </a:extLst>
          </p:cNvPr>
          <p:cNvCxnSpPr>
            <a:cxnSpLocks/>
            <a:stCxn id="104" idx="0"/>
          </p:cNvCxnSpPr>
          <p:nvPr/>
        </p:nvCxnSpPr>
        <p:spPr>
          <a:xfrm rot="5400000" flipH="1" flipV="1">
            <a:off x="8845467" y="1812177"/>
            <a:ext cx="449008" cy="849633"/>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6" name="Connector: Elbow 185">
            <a:extLst>
              <a:ext uri="{FF2B5EF4-FFF2-40B4-BE49-F238E27FC236}">
                <a16:creationId xmlns:a16="http://schemas.microsoft.com/office/drawing/2014/main" id="{11ABD07B-6D4F-8D88-0342-15781377C261}"/>
              </a:ext>
            </a:extLst>
          </p:cNvPr>
          <p:cNvCxnSpPr>
            <a:cxnSpLocks/>
            <a:stCxn id="153" idx="0"/>
          </p:cNvCxnSpPr>
          <p:nvPr/>
        </p:nvCxnSpPr>
        <p:spPr>
          <a:xfrm rot="16200000" flipV="1">
            <a:off x="9855297" y="1651980"/>
            <a:ext cx="448888" cy="1169906"/>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4" name="Straight Arrow Connector 193">
            <a:extLst>
              <a:ext uri="{FF2B5EF4-FFF2-40B4-BE49-F238E27FC236}">
                <a16:creationId xmlns:a16="http://schemas.microsoft.com/office/drawing/2014/main" id="{38AACE3C-7268-06B4-4F4E-6021FB38BB3E}"/>
              </a:ext>
            </a:extLst>
          </p:cNvPr>
          <p:cNvCxnSpPr>
            <a:cxnSpLocks/>
            <a:stCxn id="146" idx="3"/>
            <a:endCxn id="63" idx="1"/>
          </p:cNvCxnSpPr>
          <p:nvPr/>
        </p:nvCxnSpPr>
        <p:spPr>
          <a:xfrm>
            <a:off x="3546737" y="4231815"/>
            <a:ext cx="7802695" cy="16218"/>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196" name="Straight Arrow Connector 195">
            <a:extLst>
              <a:ext uri="{FF2B5EF4-FFF2-40B4-BE49-F238E27FC236}">
                <a16:creationId xmlns:a16="http://schemas.microsoft.com/office/drawing/2014/main" id="{332F5239-DFAA-5402-9805-95529306AA87}"/>
              </a:ext>
            </a:extLst>
          </p:cNvPr>
          <p:cNvCxnSpPr>
            <a:cxnSpLocks/>
            <a:stCxn id="113" idx="3"/>
            <a:endCxn id="62" idx="1"/>
          </p:cNvCxnSpPr>
          <p:nvPr/>
        </p:nvCxnSpPr>
        <p:spPr>
          <a:xfrm>
            <a:off x="3546737" y="4749042"/>
            <a:ext cx="7810645" cy="41605"/>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00" name="Straight Arrow Connector 199">
            <a:extLst>
              <a:ext uri="{FF2B5EF4-FFF2-40B4-BE49-F238E27FC236}">
                <a16:creationId xmlns:a16="http://schemas.microsoft.com/office/drawing/2014/main" id="{6AEDB2B1-A095-190B-D993-48F365E6192B}"/>
              </a:ext>
            </a:extLst>
          </p:cNvPr>
          <p:cNvCxnSpPr>
            <a:cxnSpLocks/>
            <a:stCxn id="4" idx="3"/>
            <a:endCxn id="110" idx="1"/>
          </p:cNvCxnSpPr>
          <p:nvPr/>
        </p:nvCxnSpPr>
        <p:spPr>
          <a:xfrm>
            <a:off x="3546737" y="5286389"/>
            <a:ext cx="7795291" cy="29087"/>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09" name="Straight Arrow Connector 208">
            <a:extLst>
              <a:ext uri="{FF2B5EF4-FFF2-40B4-BE49-F238E27FC236}">
                <a16:creationId xmlns:a16="http://schemas.microsoft.com/office/drawing/2014/main" id="{FD4E675A-5BD5-334E-34D1-8F6CC385F2E7}"/>
              </a:ext>
            </a:extLst>
          </p:cNvPr>
          <p:cNvCxnSpPr>
            <a:cxnSpLocks/>
          </p:cNvCxnSpPr>
          <p:nvPr/>
        </p:nvCxnSpPr>
        <p:spPr>
          <a:xfrm>
            <a:off x="632684" y="6425947"/>
            <a:ext cx="695325" cy="0"/>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212" name="TextBox 211">
            <a:extLst>
              <a:ext uri="{FF2B5EF4-FFF2-40B4-BE49-F238E27FC236}">
                <a16:creationId xmlns:a16="http://schemas.microsoft.com/office/drawing/2014/main" id="{3F0CEC71-FCA9-FAA2-897C-C4586481C9F5}"/>
              </a:ext>
            </a:extLst>
          </p:cNvPr>
          <p:cNvSpPr txBox="1"/>
          <p:nvPr/>
        </p:nvSpPr>
        <p:spPr>
          <a:xfrm>
            <a:off x="1304171" y="6305946"/>
            <a:ext cx="476799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Aptos" panose="02110004020202020204"/>
                <a:ea typeface="+mn-ea"/>
                <a:cs typeface="+mn-cs"/>
              </a:rPr>
              <a:t>Reporting Arrangements for oversight</a:t>
            </a:r>
          </a:p>
        </p:txBody>
      </p:sp>
      <p:cxnSp>
        <p:nvCxnSpPr>
          <p:cNvPr id="216" name="Connector: Elbow 215">
            <a:extLst>
              <a:ext uri="{FF2B5EF4-FFF2-40B4-BE49-F238E27FC236}">
                <a16:creationId xmlns:a16="http://schemas.microsoft.com/office/drawing/2014/main" id="{9F74D9F4-F311-5160-79D2-4AFABB45B692}"/>
              </a:ext>
            </a:extLst>
          </p:cNvPr>
          <p:cNvCxnSpPr>
            <a:cxnSpLocks/>
          </p:cNvCxnSpPr>
          <p:nvPr/>
        </p:nvCxnSpPr>
        <p:spPr>
          <a:xfrm rot="5400000" flipH="1" flipV="1">
            <a:off x="10841249" y="2976892"/>
            <a:ext cx="1764316" cy="25453"/>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25" name="Connector: Elbow 224">
            <a:extLst>
              <a:ext uri="{FF2B5EF4-FFF2-40B4-BE49-F238E27FC236}">
                <a16:creationId xmlns:a16="http://schemas.microsoft.com/office/drawing/2014/main" id="{6D2ECAFA-50B8-63FA-8F23-709F00D0101A}"/>
              </a:ext>
            </a:extLst>
          </p:cNvPr>
          <p:cNvCxnSpPr>
            <a:cxnSpLocks/>
          </p:cNvCxnSpPr>
          <p:nvPr/>
        </p:nvCxnSpPr>
        <p:spPr>
          <a:xfrm flipH="1" flipV="1">
            <a:off x="11806353" y="2085473"/>
            <a:ext cx="240705" cy="3308916"/>
          </a:xfrm>
          <a:prstGeom prst="bentConnector4">
            <a:avLst>
              <a:gd name="adj1" fmla="val -10627"/>
              <a:gd name="adj2" fmla="val 46154"/>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28" name="Connector: Elbow 227">
            <a:extLst>
              <a:ext uri="{FF2B5EF4-FFF2-40B4-BE49-F238E27FC236}">
                <a16:creationId xmlns:a16="http://schemas.microsoft.com/office/drawing/2014/main" id="{FE707F18-695D-F0F8-21E2-BF1463312535}"/>
              </a:ext>
            </a:extLst>
          </p:cNvPr>
          <p:cNvCxnSpPr>
            <a:cxnSpLocks/>
          </p:cNvCxnSpPr>
          <p:nvPr/>
        </p:nvCxnSpPr>
        <p:spPr>
          <a:xfrm rot="16200000" flipV="1">
            <a:off x="10338517" y="3677744"/>
            <a:ext cx="3262473" cy="137625"/>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B91F189B-A38D-DA39-951C-D087CFD1E44F}"/>
              </a:ext>
            </a:extLst>
          </p:cNvPr>
          <p:cNvSpPr txBox="1"/>
          <p:nvPr/>
        </p:nvSpPr>
        <p:spPr>
          <a:xfrm>
            <a:off x="7436005" y="6204737"/>
            <a:ext cx="4767991" cy="276999"/>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rPr>
              <a:t>(SDG to be replaced with CCGs as appropriate)</a:t>
            </a:r>
            <a:endParaRPr kumimoji="0" lang="en-GB" sz="1200" b="0" i="1"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Rectangle 9">
            <a:extLst>
              <a:ext uri="{FF2B5EF4-FFF2-40B4-BE49-F238E27FC236}">
                <a16:creationId xmlns:a16="http://schemas.microsoft.com/office/drawing/2014/main" id="{9AD8EB78-44F8-9229-1FE6-ED660ECB6985}"/>
              </a:ext>
            </a:extLst>
          </p:cNvPr>
          <p:cNvSpPr/>
          <p:nvPr/>
        </p:nvSpPr>
        <p:spPr>
          <a:xfrm>
            <a:off x="11032350"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Cancer Improvement Programme Group</a:t>
            </a:r>
          </a:p>
        </p:txBody>
      </p:sp>
      <p:sp>
        <p:nvSpPr>
          <p:cNvPr id="13" name="Rectangle 12">
            <a:extLst>
              <a:ext uri="{FF2B5EF4-FFF2-40B4-BE49-F238E27FC236}">
                <a16:creationId xmlns:a16="http://schemas.microsoft.com/office/drawing/2014/main" id="{250CB74A-6401-04C2-E581-C5892CF2A4C0}"/>
              </a:ext>
            </a:extLst>
          </p:cNvPr>
          <p:cNvSpPr/>
          <p:nvPr/>
        </p:nvSpPr>
        <p:spPr>
          <a:xfrm>
            <a:off x="8010794" y="6274716"/>
            <a:ext cx="576000" cy="540000"/>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Organised for Success????</a:t>
            </a:r>
          </a:p>
        </p:txBody>
      </p:sp>
      <p:sp>
        <p:nvSpPr>
          <p:cNvPr id="15" name="Rectangle 14">
            <a:extLst>
              <a:ext uri="{FF2B5EF4-FFF2-40B4-BE49-F238E27FC236}">
                <a16:creationId xmlns:a16="http://schemas.microsoft.com/office/drawing/2014/main" id="{4574100E-0D5E-CD17-39C2-C07884025194}"/>
              </a:ext>
            </a:extLst>
          </p:cNvPr>
          <p:cNvSpPr/>
          <p:nvPr/>
        </p:nvSpPr>
        <p:spPr>
          <a:xfrm>
            <a:off x="36304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CHC</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16" name="Rectangle 15">
            <a:extLst>
              <a:ext uri="{FF2B5EF4-FFF2-40B4-BE49-F238E27FC236}">
                <a16:creationId xmlns:a16="http://schemas.microsoft.com/office/drawing/2014/main" id="{274D3D9F-D256-B470-A9A4-693823DD74B2}"/>
              </a:ext>
            </a:extLst>
          </p:cNvPr>
          <p:cNvSpPr/>
          <p:nvPr/>
        </p:nvSpPr>
        <p:spPr>
          <a:xfrm>
            <a:off x="42707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Vacancy Control R&amp;S Group</a:t>
            </a:r>
          </a:p>
        </p:txBody>
      </p:sp>
      <p:sp>
        <p:nvSpPr>
          <p:cNvPr id="17" name="Rectangle 16">
            <a:extLst>
              <a:ext uri="{FF2B5EF4-FFF2-40B4-BE49-F238E27FC236}">
                <a16:creationId xmlns:a16="http://schemas.microsoft.com/office/drawing/2014/main" id="{807C938B-D6FA-307A-ACB1-48B4072AFCA3}"/>
              </a:ext>
            </a:extLst>
          </p:cNvPr>
          <p:cNvSpPr/>
          <p:nvPr/>
        </p:nvSpPr>
        <p:spPr>
          <a:xfrm>
            <a:off x="74719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Nursing Workforce R&amp;S Group</a:t>
            </a:r>
          </a:p>
        </p:txBody>
      </p:sp>
      <p:sp>
        <p:nvSpPr>
          <p:cNvPr id="19" name="Rectangle 18">
            <a:extLst>
              <a:ext uri="{FF2B5EF4-FFF2-40B4-BE49-F238E27FC236}">
                <a16:creationId xmlns:a16="http://schemas.microsoft.com/office/drawing/2014/main" id="{40893876-8E13-FFCB-40AA-63445EC60BA1}"/>
              </a:ext>
            </a:extLst>
          </p:cNvPr>
          <p:cNvSpPr/>
          <p:nvPr/>
        </p:nvSpPr>
        <p:spPr>
          <a:xfrm>
            <a:off x="61914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Medical Workforce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21" name="Rectangle 20">
            <a:extLst>
              <a:ext uri="{FF2B5EF4-FFF2-40B4-BE49-F238E27FC236}">
                <a16:creationId xmlns:a16="http://schemas.microsoft.com/office/drawing/2014/main" id="{F8815FE1-B614-01FE-FD0A-45E1A8DC9ADF}"/>
              </a:ext>
            </a:extLst>
          </p:cNvPr>
          <p:cNvSpPr/>
          <p:nvPr/>
        </p:nvSpPr>
        <p:spPr>
          <a:xfrm>
            <a:off x="49109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A&amp;C Support Services &amp; AHP R&amp;S Group</a:t>
            </a:r>
          </a:p>
        </p:txBody>
      </p:sp>
      <p:sp>
        <p:nvSpPr>
          <p:cNvPr id="22" name="Rectangle 21">
            <a:extLst>
              <a:ext uri="{FF2B5EF4-FFF2-40B4-BE49-F238E27FC236}">
                <a16:creationId xmlns:a16="http://schemas.microsoft.com/office/drawing/2014/main" id="{F3DFAEB3-C683-A413-E46A-2400DB2FA624}"/>
              </a:ext>
            </a:extLst>
          </p:cNvPr>
          <p:cNvSpPr/>
          <p:nvPr/>
        </p:nvSpPr>
        <p:spPr>
          <a:xfrm>
            <a:off x="55512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Procurement R&amp;S Group</a:t>
            </a:r>
          </a:p>
        </p:txBody>
      </p:sp>
      <p:sp>
        <p:nvSpPr>
          <p:cNvPr id="23" name="Rectangle 22">
            <a:extLst>
              <a:ext uri="{FF2B5EF4-FFF2-40B4-BE49-F238E27FC236}">
                <a16:creationId xmlns:a16="http://schemas.microsoft.com/office/drawing/2014/main" id="{51667D28-4449-CDCC-B485-527AB2BF4402}"/>
              </a:ext>
            </a:extLst>
          </p:cNvPr>
          <p:cNvSpPr/>
          <p:nvPr/>
        </p:nvSpPr>
        <p:spPr>
          <a:xfrm>
            <a:off x="68317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Meds Management R&amp;S Group</a:t>
            </a:r>
          </a:p>
        </p:txBody>
      </p:sp>
      <p:cxnSp>
        <p:nvCxnSpPr>
          <p:cNvPr id="28" name="Connector: Elbow 27">
            <a:extLst>
              <a:ext uri="{FF2B5EF4-FFF2-40B4-BE49-F238E27FC236}">
                <a16:creationId xmlns:a16="http://schemas.microsoft.com/office/drawing/2014/main" id="{F45297EA-FE00-CA87-0B45-90EF101A7344}"/>
              </a:ext>
            </a:extLst>
          </p:cNvPr>
          <p:cNvCxnSpPr>
            <a:cxnSpLocks/>
            <a:stCxn id="10" idx="0"/>
          </p:cNvCxnSpPr>
          <p:nvPr/>
        </p:nvCxnSpPr>
        <p:spPr>
          <a:xfrm rot="16200000" flipV="1">
            <a:off x="10178625" y="1328652"/>
            <a:ext cx="448888" cy="181656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9" name="Connector: Elbow 88">
            <a:extLst>
              <a:ext uri="{FF2B5EF4-FFF2-40B4-BE49-F238E27FC236}">
                <a16:creationId xmlns:a16="http://schemas.microsoft.com/office/drawing/2014/main" id="{E32C1415-F192-400D-D223-54150A0B0106}"/>
              </a:ext>
            </a:extLst>
          </p:cNvPr>
          <p:cNvCxnSpPr>
            <a:cxnSpLocks/>
            <a:endCxn id="15" idx="2"/>
          </p:cNvCxnSpPr>
          <p:nvPr/>
        </p:nvCxnSpPr>
        <p:spPr>
          <a:xfrm rot="10800000">
            <a:off x="3909482" y="3915130"/>
            <a:ext cx="1920750" cy="25029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6" name="Connector: Elbow 115">
            <a:extLst>
              <a:ext uri="{FF2B5EF4-FFF2-40B4-BE49-F238E27FC236}">
                <a16:creationId xmlns:a16="http://schemas.microsoft.com/office/drawing/2014/main" id="{0CA06E6E-CB7E-3280-BB68-EA8262C29207}"/>
              </a:ext>
            </a:extLst>
          </p:cNvPr>
          <p:cNvCxnSpPr>
            <a:cxnSpLocks/>
            <a:endCxn id="16" idx="2"/>
          </p:cNvCxnSpPr>
          <p:nvPr/>
        </p:nvCxnSpPr>
        <p:spPr>
          <a:xfrm rot="10800000">
            <a:off x="4549732" y="3915131"/>
            <a:ext cx="1280500" cy="240289"/>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4" name="Connector: Elbow 133">
            <a:extLst>
              <a:ext uri="{FF2B5EF4-FFF2-40B4-BE49-F238E27FC236}">
                <a16:creationId xmlns:a16="http://schemas.microsoft.com/office/drawing/2014/main" id="{CC55ACD4-FCE4-AC87-25E2-21057FAD2CCD}"/>
              </a:ext>
            </a:extLst>
          </p:cNvPr>
          <p:cNvCxnSpPr>
            <a:cxnSpLocks/>
          </p:cNvCxnSpPr>
          <p:nvPr/>
        </p:nvCxnSpPr>
        <p:spPr>
          <a:xfrm flipV="1">
            <a:off x="5803612" y="3943217"/>
            <a:ext cx="2009257" cy="22030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7" name="Connector: Elbow 156">
            <a:extLst>
              <a:ext uri="{FF2B5EF4-FFF2-40B4-BE49-F238E27FC236}">
                <a16:creationId xmlns:a16="http://schemas.microsoft.com/office/drawing/2014/main" id="{4EEFCD3C-B143-0124-E40E-803F9C47AC9F}"/>
              </a:ext>
            </a:extLst>
          </p:cNvPr>
          <p:cNvCxnSpPr>
            <a:cxnSpLocks/>
          </p:cNvCxnSpPr>
          <p:nvPr/>
        </p:nvCxnSpPr>
        <p:spPr>
          <a:xfrm rot="16200000" flipH="1" flipV="1">
            <a:off x="7222399" y="893309"/>
            <a:ext cx="484651" cy="3621026"/>
          </a:xfrm>
          <a:prstGeom prst="bentConnector5">
            <a:avLst>
              <a:gd name="adj1" fmla="val -47168"/>
              <a:gd name="adj2" fmla="val 52252"/>
              <a:gd name="adj3" fmla="val 147168"/>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BE7847C0-3BF3-A8F2-ECD9-C152CE7F0B86}"/>
              </a:ext>
            </a:extLst>
          </p:cNvPr>
          <p:cNvCxnSpPr>
            <a:cxnSpLocks/>
            <a:stCxn id="104" idx="0"/>
          </p:cNvCxnSpPr>
          <p:nvPr/>
        </p:nvCxnSpPr>
        <p:spPr>
          <a:xfrm flipV="1">
            <a:off x="8645155" y="2236933"/>
            <a:ext cx="23966" cy="2245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4" name="Connector: Elbow 173">
            <a:extLst>
              <a:ext uri="{FF2B5EF4-FFF2-40B4-BE49-F238E27FC236}">
                <a16:creationId xmlns:a16="http://schemas.microsoft.com/office/drawing/2014/main" id="{E5700476-5E6B-8A94-6EB7-2E91FEB5AD42}"/>
              </a:ext>
            </a:extLst>
          </p:cNvPr>
          <p:cNvCxnSpPr>
            <a:cxnSpLocks/>
            <a:stCxn id="17" idx="0"/>
            <a:endCxn id="41" idx="2"/>
          </p:cNvCxnSpPr>
          <p:nvPr/>
        </p:nvCxnSpPr>
        <p:spPr>
          <a:xfrm rot="16200000" flipV="1">
            <a:off x="6493190" y="2117338"/>
            <a:ext cx="428982" cy="2086602"/>
          </a:xfrm>
          <a:prstGeom prst="bentConnector3">
            <a:avLst>
              <a:gd name="adj1" fmla="val 5203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1" name="Connector: Elbow 180">
            <a:extLst>
              <a:ext uri="{FF2B5EF4-FFF2-40B4-BE49-F238E27FC236}">
                <a16:creationId xmlns:a16="http://schemas.microsoft.com/office/drawing/2014/main" id="{7B2BDC91-675F-C587-0E22-91ACD0CBB019}"/>
              </a:ext>
            </a:extLst>
          </p:cNvPr>
          <p:cNvCxnSpPr>
            <a:cxnSpLocks/>
            <a:stCxn id="23" idx="0"/>
            <a:endCxn id="41" idx="2"/>
          </p:cNvCxnSpPr>
          <p:nvPr/>
        </p:nvCxnSpPr>
        <p:spPr>
          <a:xfrm rot="16200000" flipV="1">
            <a:off x="6173065" y="2437463"/>
            <a:ext cx="428982" cy="1446352"/>
          </a:xfrm>
          <a:prstGeom prst="bentConnector3">
            <a:avLst>
              <a:gd name="adj1" fmla="val 4797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8" name="Connector: Elbow 187">
            <a:extLst>
              <a:ext uri="{FF2B5EF4-FFF2-40B4-BE49-F238E27FC236}">
                <a16:creationId xmlns:a16="http://schemas.microsoft.com/office/drawing/2014/main" id="{1E1512D5-7492-F786-CD80-FDD74FB4C9E3}"/>
              </a:ext>
            </a:extLst>
          </p:cNvPr>
          <p:cNvCxnSpPr>
            <a:cxnSpLocks/>
            <a:stCxn id="19" idx="0"/>
            <a:endCxn id="41" idx="2"/>
          </p:cNvCxnSpPr>
          <p:nvPr/>
        </p:nvCxnSpPr>
        <p:spPr>
          <a:xfrm rot="16200000" flipV="1">
            <a:off x="5852940" y="2757588"/>
            <a:ext cx="428982" cy="806102"/>
          </a:xfrm>
          <a:prstGeom prst="bentConnector3">
            <a:avLst>
              <a:gd name="adj1" fmla="val 5203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3" name="Connector: Elbow 192">
            <a:extLst>
              <a:ext uri="{FF2B5EF4-FFF2-40B4-BE49-F238E27FC236}">
                <a16:creationId xmlns:a16="http://schemas.microsoft.com/office/drawing/2014/main" id="{32DFB248-1920-5CB0-8186-285B4C762B12}"/>
              </a:ext>
            </a:extLst>
          </p:cNvPr>
          <p:cNvCxnSpPr>
            <a:cxnSpLocks/>
            <a:stCxn id="22" idx="0"/>
            <a:endCxn id="41" idx="2"/>
          </p:cNvCxnSpPr>
          <p:nvPr/>
        </p:nvCxnSpPr>
        <p:spPr>
          <a:xfrm rot="16200000" flipV="1">
            <a:off x="5532815" y="3077713"/>
            <a:ext cx="428982" cy="16585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6" name="Connector: Elbow 205">
            <a:extLst>
              <a:ext uri="{FF2B5EF4-FFF2-40B4-BE49-F238E27FC236}">
                <a16:creationId xmlns:a16="http://schemas.microsoft.com/office/drawing/2014/main" id="{BFE62E24-ED28-8433-B863-3D17FE3CAEEF}"/>
              </a:ext>
            </a:extLst>
          </p:cNvPr>
          <p:cNvCxnSpPr>
            <a:cxnSpLocks/>
            <a:stCxn id="16" idx="0"/>
            <a:endCxn id="41" idx="2"/>
          </p:cNvCxnSpPr>
          <p:nvPr/>
        </p:nvCxnSpPr>
        <p:spPr>
          <a:xfrm rot="5400000" flipH="1" flipV="1">
            <a:off x="4892565" y="2603315"/>
            <a:ext cx="428982" cy="111464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4" name="Connector: Elbow 213">
            <a:extLst>
              <a:ext uri="{FF2B5EF4-FFF2-40B4-BE49-F238E27FC236}">
                <a16:creationId xmlns:a16="http://schemas.microsoft.com/office/drawing/2014/main" id="{EE35A726-EA82-0140-C80C-8D7F95990724}"/>
              </a:ext>
            </a:extLst>
          </p:cNvPr>
          <p:cNvCxnSpPr>
            <a:cxnSpLocks/>
            <a:stCxn id="15" idx="0"/>
            <a:endCxn id="41" idx="2"/>
          </p:cNvCxnSpPr>
          <p:nvPr/>
        </p:nvCxnSpPr>
        <p:spPr>
          <a:xfrm rot="5400000" flipH="1" flipV="1">
            <a:off x="4572440" y="2283190"/>
            <a:ext cx="428982" cy="175489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nector: Elbow 23">
            <a:extLst>
              <a:ext uri="{FF2B5EF4-FFF2-40B4-BE49-F238E27FC236}">
                <a16:creationId xmlns:a16="http://schemas.microsoft.com/office/drawing/2014/main" id="{B7FAC7C3-A808-1EB3-8953-08FDB61A10A0}"/>
              </a:ext>
            </a:extLst>
          </p:cNvPr>
          <p:cNvCxnSpPr>
            <a:cxnSpLocks/>
            <a:stCxn id="26" idx="3"/>
            <a:endCxn id="104" idx="2"/>
          </p:cNvCxnSpPr>
          <p:nvPr/>
        </p:nvCxnSpPr>
        <p:spPr>
          <a:xfrm flipV="1">
            <a:off x="3546737" y="3001497"/>
            <a:ext cx="5098418"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Connector: Elbow 28">
            <a:extLst>
              <a:ext uri="{FF2B5EF4-FFF2-40B4-BE49-F238E27FC236}">
                <a16:creationId xmlns:a16="http://schemas.microsoft.com/office/drawing/2014/main" id="{B04483D9-E0C8-00FC-C577-06DA91B4EE2B}"/>
              </a:ext>
            </a:extLst>
          </p:cNvPr>
          <p:cNvCxnSpPr>
            <a:cxnSpLocks/>
            <a:stCxn id="26" idx="3"/>
            <a:endCxn id="118" idx="2"/>
          </p:cNvCxnSpPr>
          <p:nvPr/>
        </p:nvCxnSpPr>
        <p:spPr>
          <a:xfrm flipV="1">
            <a:off x="3546737" y="3001497"/>
            <a:ext cx="4458168"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Connector: Elbow 31">
            <a:extLst>
              <a:ext uri="{FF2B5EF4-FFF2-40B4-BE49-F238E27FC236}">
                <a16:creationId xmlns:a16="http://schemas.microsoft.com/office/drawing/2014/main" id="{F4D63D55-DD98-9271-3493-A48CF4F22214}"/>
              </a:ext>
            </a:extLst>
          </p:cNvPr>
          <p:cNvCxnSpPr>
            <a:cxnSpLocks/>
            <a:stCxn id="26" idx="3"/>
            <a:endCxn id="102" idx="2"/>
          </p:cNvCxnSpPr>
          <p:nvPr/>
        </p:nvCxnSpPr>
        <p:spPr>
          <a:xfrm flipV="1">
            <a:off x="3546737" y="3001377"/>
            <a:ext cx="6471301"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0" name="Rectangle 139">
            <a:extLst>
              <a:ext uri="{FF2B5EF4-FFF2-40B4-BE49-F238E27FC236}">
                <a16:creationId xmlns:a16="http://schemas.microsoft.com/office/drawing/2014/main" id="{FE658CE5-AC8D-891A-E7C8-96CDEDDFECC9}"/>
              </a:ext>
            </a:extLst>
          </p:cNvPr>
          <p:cNvSpPr/>
          <p:nvPr/>
        </p:nvSpPr>
        <p:spPr>
          <a:xfrm>
            <a:off x="7617925" y="2430019"/>
            <a:ext cx="4069998" cy="612000"/>
          </a:xfrm>
          <a:prstGeom prst="rect">
            <a:avLst/>
          </a:prstGeom>
          <a:solidFill>
            <a:srgbClr val="FFC000">
              <a:alpha val="25882"/>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cxnSp>
        <p:nvCxnSpPr>
          <p:cNvPr id="38" name="Connector: Elbow 37">
            <a:extLst>
              <a:ext uri="{FF2B5EF4-FFF2-40B4-BE49-F238E27FC236}">
                <a16:creationId xmlns:a16="http://schemas.microsoft.com/office/drawing/2014/main" id="{1E93C50D-9499-5B80-8336-AFCE2D85055B}"/>
              </a:ext>
            </a:extLst>
          </p:cNvPr>
          <p:cNvCxnSpPr>
            <a:cxnSpLocks/>
            <a:stCxn id="26" idx="3"/>
            <a:endCxn id="153" idx="2"/>
          </p:cNvCxnSpPr>
          <p:nvPr/>
        </p:nvCxnSpPr>
        <p:spPr>
          <a:xfrm flipV="1">
            <a:off x="3546737" y="3001377"/>
            <a:ext cx="7117957"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5" name="Connector: Elbow 44">
            <a:extLst>
              <a:ext uri="{FF2B5EF4-FFF2-40B4-BE49-F238E27FC236}">
                <a16:creationId xmlns:a16="http://schemas.microsoft.com/office/drawing/2014/main" id="{4B92521B-668B-7F8A-73F8-1101F70F192F}"/>
              </a:ext>
            </a:extLst>
          </p:cNvPr>
          <p:cNvCxnSpPr>
            <a:cxnSpLocks/>
          </p:cNvCxnSpPr>
          <p:nvPr/>
        </p:nvCxnSpPr>
        <p:spPr>
          <a:xfrm flipV="1">
            <a:off x="3527643" y="2991131"/>
            <a:ext cx="7764613"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7" name="Connector: Elbow 96">
            <a:extLst>
              <a:ext uri="{FF2B5EF4-FFF2-40B4-BE49-F238E27FC236}">
                <a16:creationId xmlns:a16="http://schemas.microsoft.com/office/drawing/2014/main" id="{670C7A81-3E9D-CCDB-6A87-0147B94D9781}"/>
              </a:ext>
            </a:extLst>
          </p:cNvPr>
          <p:cNvCxnSpPr>
            <a:cxnSpLocks/>
            <a:endCxn id="21" idx="2"/>
          </p:cNvCxnSpPr>
          <p:nvPr/>
        </p:nvCxnSpPr>
        <p:spPr>
          <a:xfrm rot="10800000">
            <a:off x="5189982" y="3915131"/>
            <a:ext cx="640250" cy="23937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Connector: Elbow 106">
            <a:extLst>
              <a:ext uri="{FF2B5EF4-FFF2-40B4-BE49-F238E27FC236}">
                <a16:creationId xmlns:a16="http://schemas.microsoft.com/office/drawing/2014/main" id="{71ECB7C4-7912-7A02-ABFC-76F76CAA77CF}"/>
              </a:ext>
            </a:extLst>
          </p:cNvPr>
          <p:cNvCxnSpPr>
            <a:cxnSpLocks/>
            <a:endCxn id="19" idx="2"/>
          </p:cNvCxnSpPr>
          <p:nvPr/>
        </p:nvCxnSpPr>
        <p:spPr>
          <a:xfrm flipV="1">
            <a:off x="5830232" y="3915130"/>
            <a:ext cx="640250" cy="248108"/>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7" name="Connector: Elbow 116">
            <a:extLst>
              <a:ext uri="{FF2B5EF4-FFF2-40B4-BE49-F238E27FC236}">
                <a16:creationId xmlns:a16="http://schemas.microsoft.com/office/drawing/2014/main" id="{0FF5CE00-EED3-6498-3EB8-0B6CC28A3311}"/>
              </a:ext>
            </a:extLst>
          </p:cNvPr>
          <p:cNvCxnSpPr>
            <a:cxnSpLocks/>
            <a:endCxn id="23" idx="2"/>
          </p:cNvCxnSpPr>
          <p:nvPr/>
        </p:nvCxnSpPr>
        <p:spPr>
          <a:xfrm flipV="1">
            <a:off x="5830232" y="3915130"/>
            <a:ext cx="1280500" cy="261336"/>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4" name="Connector: Elbow 123">
            <a:extLst>
              <a:ext uri="{FF2B5EF4-FFF2-40B4-BE49-F238E27FC236}">
                <a16:creationId xmlns:a16="http://schemas.microsoft.com/office/drawing/2014/main" id="{1737FAA6-0117-B9CF-3BFB-D0B3EC25B411}"/>
              </a:ext>
            </a:extLst>
          </p:cNvPr>
          <p:cNvCxnSpPr>
            <a:cxnSpLocks/>
            <a:stCxn id="21" idx="0"/>
            <a:endCxn id="41" idx="2"/>
          </p:cNvCxnSpPr>
          <p:nvPr/>
        </p:nvCxnSpPr>
        <p:spPr>
          <a:xfrm rot="5400000" flipH="1" flipV="1">
            <a:off x="5212690" y="2923440"/>
            <a:ext cx="428982" cy="474398"/>
          </a:xfrm>
          <a:prstGeom prst="bentConnector3">
            <a:avLst>
              <a:gd name="adj1" fmla="val 4594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0" name="Connector: Elbow 129">
            <a:extLst>
              <a:ext uri="{FF2B5EF4-FFF2-40B4-BE49-F238E27FC236}">
                <a16:creationId xmlns:a16="http://schemas.microsoft.com/office/drawing/2014/main" id="{2C52A008-3157-8A74-6FAB-7524CC2A4C80}"/>
              </a:ext>
            </a:extLst>
          </p:cNvPr>
          <p:cNvCxnSpPr>
            <a:cxnSpLocks/>
            <a:stCxn id="35" idx="0"/>
          </p:cNvCxnSpPr>
          <p:nvPr/>
        </p:nvCxnSpPr>
        <p:spPr>
          <a:xfrm rot="5400000" flipH="1" flipV="1">
            <a:off x="2071290" y="2312051"/>
            <a:ext cx="451015" cy="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5" name="Connector: Elbow 134">
            <a:extLst>
              <a:ext uri="{FF2B5EF4-FFF2-40B4-BE49-F238E27FC236}">
                <a16:creationId xmlns:a16="http://schemas.microsoft.com/office/drawing/2014/main" id="{7956F5E0-41E9-087C-D725-E58742FC1833}"/>
              </a:ext>
            </a:extLst>
          </p:cNvPr>
          <p:cNvCxnSpPr>
            <a:cxnSpLocks/>
            <a:stCxn id="41" idx="0"/>
          </p:cNvCxnSpPr>
          <p:nvPr/>
        </p:nvCxnSpPr>
        <p:spPr>
          <a:xfrm rot="5400000" flipH="1" flipV="1">
            <a:off x="5424411" y="2269036"/>
            <a:ext cx="479939" cy="1"/>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7" name="Free-form: Shape 26">
            <a:extLst>
              <a:ext uri="{FF2B5EF4-FFF2-40B4-BE49-F238E27FC236}">
                <a16:creationId xmlns:a16="http://schemas.microsoft.com/office/drawing/2014/main" id="{37EF735E-C0A6-C5E0-FA42-51DEAA7A977C}"/>
              </a:ext>
            </a:extLst>
          </p:cNvPr>
          <p:cNvSpPr/>
          <p:nvPr/>
        </p:nvSpPr>
        <p:spPr>
          <a:xfrm>
            <a:off x="0" y="10784"/>
            <a:ext cx="12178736" cy="6858000"/>
          </a:xfrm>
          <a:custGeom>
            <a:avLst/>
            <a:gdLst>
              <a:gd name="csX0" fmla="*/ 3561224 w 12178736"/>
              <a:gd name="csY0" fmla="*/ 2060581 h 6858000"/>
              <a:gd name="csX1" fmla="*/ 3561224 w 12178736"/>
              <a:gd name="csY1" fmla="*/ 6158575 h 6858000"/>
              <a:gd name="csX2" fmla="*/ 8038589 w 12178736"/>
              <a:gd name="csY2" fmla="*/ 6158575 h 6858000"/>
              <a:gd name="csX3" fmla="*/ 8038589 w 12178736"/>
              <a:gd name="csY3" fmla="*/ 2060581 h 6858000"/>
              <a:gd name="csX4" fmla="*/ 0 w 12178736"/>
              <a:gd name="csY4" fmla="*/ 0 h 6858000"/>
              <a:gd name="csX5" fmla="*/ 12178736 w 12178736"/>
              <a:gd name="csY5" fmla="*/ 0 h 6858000"/>
              <a:gd name="csX6" fmla="*/ 12178736 w 12178736"/>
              <a:gd name="csY6" fmla="*/ 6858000 h 6858000"/>
              <a:gd name="csX7" fmla="*/ 0 w 12178736"/>
              <a:gd name="csY7" fmla="*/ 6858000 h 685800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12178736" h="6858000">
                <a:moveTo>
                  <a:pt x="3561224" y="2060581"/>
                </a:moveTo>
                <a:lnTo>
                  <a:pt x="3561224" y="6158575"/>
                </a:lnTo>
                <a:lnTo>
                  <a:pt x="8038589" y="6158575"/>
                </a:lnTo>
                <a:lnTo>
                  <a:pt x="8038589" y="2060581"/>
                </a:lnTo>
                <a:close/>
                <a:moveTo>
                  <a:pt x="0" y="0"/>
                </a:moveTo>
                <a:lnTo>
                  <a:pt x="12178736" y="0"/>
                </a:lnTo>
                <a:lnTo>
                  <a:pt x="12178736" y="6858000"/>
                </a:lnTo>
                <a:lnTo>
                  <a:pt x="0" y="6858000"/>
                </a:lnTo>
                <a:close/>
              </a:path>
            </a:pathLst>
          </a:custGeom>
          <a:solidFill>
            <a:srgbClr val="156082">
              <a:alpha val="60000"/>
            </a:srgbClr>
          </a:solidFill>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31" name="Picture 30">
            <a:extLst>
              <a:ext uri="{FF2B5EF4-FFF2-40B4-BE49-F238E27FC236}">
                <a16:creationId xmlns:a16="http://schemas.microsoft.com/office/drawing/2014/main" id="{F8B174B6-2C56-D842-524D-40FDD80951B6}"/>
              </a:ext>
            </a:extLst>
          </p:cNvPr>
          <p:cNvPicPr>
            <a:picLocks noChangeAspect="1"/>
          </p:cNvPicPr>
          <p:nvPr/>
        </p:nvPicPr>
        <p:blipFill>
          <a:blip r:embed="rId3"/>
          <a:stretch>
            <a:fillRect/>
          </a:stretch>
        </p:blipFill>
        <p:spPr>
          <a:xfrm>
            <a:off x="5874778" y="243651"/>
            <a:ext cx="6096851" cy="2095792"/>
          </a:xfrm>
          <a:prstGeom prst="rect">
            <a:avLst/>
          </a:prstGeom>
        </p:spPr>
      </p:pic>
    </p:spTree>
    <p:extLst>
      <p:ext uri="{BB962C8B-B14F-4D97-AF65-F5344CB8AC3E}">
        <p14:creationId xmlns:p14="http://schemas.microsoft.com/office/powerpoint/2010/main" val="38096640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3DF88E-C3C4-6A7D-415F-B93DC591594F}"/>
            </a:ext>
          </a:extLst>
        </p:cNvPr>
        <p:cNvGrpSpPr/>
        <p:nvPr/>
      </p:nvGrpSpPr>
      <p:grpSpPr>
        <a:xfrm>
          <a:off x="0" y="0"/>
          <a:ext cx="0" cy="0"/>
          <a:chOff x="0" y="0"/>
          <a:chExt cx="0" cy="0"/>
        </a:xfrm>
      </p:grpSpPr>
      <p:sp>
        <p:nvSpPr>
          <p:cNvPr id="101" name="Rectangle 100">
            <a:extLst>
              <a:ext uri="{FF2B5EF4-FFF2-40B4-BE49-F238E27FC236}">
                <a16:creationId xmlns:a16="http://schemas.microsoft.com/office/drawing/2014/main" id="{4429992A-0E1A-3C4E-F3D6-1E1B9EC4D4AF}"/>
              </a:ext>
            </a:extLst>
          </p:cNvPr>
          <p:cNvSpPr/>
          <p:nvPr/>
        </p:nvSpPr>
        <p:spPr>
          <a:xfrm>
            <a:off x="455866" y="3119833"/>
            <a:ext cx="11658600" cy="3029555"/>
          </a:xfrm>
          <a:prstGeom prst="rect">
            <a:avLst/>
          </a:prstGeom>
          <a:solidFill>
            <a:srgbClr val="FF9966">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5</a:t>
            </a:r>
          </a:p>
        </p:txBody>
      </p:sp>
      <p:sp>
        <p:nvSpPr>
          <p:cNvPr id="100" name="Rectangle 99">
            <a:extLst>
              <a:ext uri="{FF2B5EF4-FFF2-40B4-BE49-F238E27FC236}">
                <a16:creationId xmlns:a16="http://schemas.microsoft.com/office/drawing/2014/main" id="{BF78801B-9051-7377-DA47-79C398612584}"/>
              </a:ext>
            </a:extLst>
          </p:cNvPr>
          <p:cNvSpPr/>
          <p:nvPr/>
        </p:nvSpPr>
        <p:spPr>
          <a:xfrm>
            <a:off x="436802" y="2371212"/>
            <a:ext cx="11658600" cy="720000"/>
          </a:xfrm>
          <a:prstGeom prst="rect">
            <a:avLst/>
          </a:prstGeom>
          <a:solidFill>
            <a:srgbClr val="FF66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4</a:t>
            </a:r>
          </a:p>
        </p:txBody>
      </p:sp>
      <p:sp>
        <p:nvSpPr>
          <p:cNvPr id="55" name="Rectangle 54">
            <a:extLst>
              <a:ext uri="{FF2B5EF4-FFF2-40B4-BE49-F238E27FC236}">
                <a16:creationId xmlns:a16="http://schemas.microsoft.com/office/drawing/2014/main" id="{A94A6AE3-825F-1C29-0134-26A4E4DBB916}"/>
              </a:ext>
            </a:extLst>
          </p:cNvPr>
          <p:cNvSpPr/>
          <p:nvPr/>
        </p:nvSpPr>
        <p:spPr>
          <a:xfrm>
            <a:off x="436802" y="1256626"/>
            <a:ext cx="11658600" cy="1066827"/>
          </a:xfrm>
          <a:prstGeom prst="rect">
            <a:avLst/>
          </a:prstGeom>
          <a:solidFill>
            <a:srgbClr val="FF000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3</a:t>
            </a:r>
          </a:p>
        </p:txBody>
      </p:sp>
      <p:sp>
        <p:nvSpPr>
          <p:cNvPr id="54" name="Rectangle 53">
            <a:extLst>
              <a:ext uri="{FF2B5EF4-FFF2-40B4-BE49-F238E27FC236}">
                <a16:creationId xmlns:a16="http://schemas.microsoft.com/office/drawing/2014/main" id="{C95AA09F-2AED-1D86-BB3E-F3F534E73833}"/>
              </a:ext>
            </a:extLst>
          </p:cNvPr>
          <p:cNvSpPr/>
          <p:nvPr/>
        </p:nvSpPr>
        <p:spPr>
          <a:xfrm>
            <a:off x="436802" y="618940"/>
            <a:ext cx="11658600" cy="601355"/>
          </a:xfrm>
          <a:prstGeom prst="rect">
            <a:avLst/>
          </a:prstGeom>
          <a:solidFill>
            <a:schemeClr val="accent5">
              <a:lumMod val="75000"/>
              <a:alpha val="1490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2</a:t>
            </a:r>
          </a:p>
        </p:txBody>
      </p:sp>
      <p:sp>
        <p:nvSpPr>
          <p:cNvPr id="53" name="Rectangle 52">
            <a:extLst>
              <a:ext uri="{FF2B5EF4-FFF2-40B4-BE49-F238E27FC236}">
                <a16:creationId xmlns:a16="http://schemas.microsoft.com/office/drawing/2014/main" id="{C0CABD8F-D24F-D240-245C-897F35F8BD03}"/>
              </a:ext>
            </a:extLst>
          </p:cNvPr>
          <p:cNvSpPr/>
          <p:nvPr/>
        </p:nvSpPr>
        <p:spPr>
          <a:xfrm>
            <a:off x="436802" y="210803"/>
            <a:ext cx="11658600" cy="362399"/>
          </a:xfrm>
          <a:prstGeom prst="rect">
            <a:avLst/>
          </a:prstGeom>
          <a:solidFill>
            <a:srgbClr val="002060">
              <a:alpha val="1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Tier 1</a:t>
            </a:r>
          </a:p>
        </p:txBody>
      </p:sp>
      <p:sp>
        <p:nvSpPr>
          <p:cNvPr id="12" name="Rectangle 11">
            <a:extLst>
              <a:ext uri="{FF2B5EF4-FFF2-40B4-BE49-F238E27FC236}">
                <a16:creationId xmlns:a16="http://schemas.microsoft.com/office/drawing/2014/main" id="{50EA812C-C96F-DDB3-0EDA-CE6098765692}"/>
              </a:ext>
            </a:extLst>
          </p:cNvPr>
          <p:cNvSpPr/>
          <p:nvPr/>
        </p:nvSpPr>
        <p:spPr>
          <a:xfrm>
            <a:off x="932696" y="1309350"/>
            <a:ext cx="11014761" cy="783199"/>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white"/>
                </a:solidFill>
                <a:effectLst/>
                <a:uLnTx/>
                <a:uFillTx/>
                <a:latin typeface="Univers Condensed Light"/>
                <a:ea typeface="+mn-ea"/>
                <a:cs typeface="+mn-cs"/>
              </a:rPr>
              <a:t>Executive Board</a:t>
            </a:r>
          </a:p>
        </p:txBody>
      </p:sp>
      <p:sp>
        <p:nvSpPr>
          <p:cNvPr id="43" name="Rectangle 42">
            <a:extLst>
              <a:ext uri="{FF2B5EF4-FFF2-40B4-BE49-F238E27FC236}">
                <a16:creationId xmlns:a16="http://schemas.microsoft.com/office/drawing/2014/main" id="{5BD952E4-F1B0-BC29-BC57-DAB3D75B959F}"/>
              </a:ext>
            </a:extLst>
          </p:cNvPr>
          <p:cNvSpPr/>
          <p:nvPr/>
        </p:nvSpPr>
        <p:spPr>
          <a:xfrm>
            <a:off x="942974" y="305833"/>
            <a:ext cx="11014761" cy="180000"/>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Board</a:t>
            </a:r>
          </a:p>
        </p:txBody>
      </p:sp>
      <p:grpSp>
        <p:nvGrpSpPr>
          <p:cNvPr id="95" name="Group 94">
            <a:extLst>
              <a:ext uri="{FF2B5EF4-FFF2-40B4-BE49-F238E27FC236}">
                <a16:creationId xmlns:a16="http://schemas.microsoft.com/office/drawing/2014/main" id="{E41EA74B-11A7-980C-5D41-68FF374A1151}"/>
              </a:ext>
            </a:extLst>
          </p:cNvPr>
          <p:cNvGrpSpPr/>
          <p:nvPr/>
        </p:nvGrpSpPr>
        <p:grpSpPr>
          <a:xfrm>
            <a:off x="1106572" y="3766134"/>
            <a:ext cx="2351307" cy="2294859"/>
            <a:chOff x="903654" y="3401048"/>
            <a:chExt cx="2351307" cy="2294859"/>
          </a:xfrm>
        </p:grpSpPr>
        <p:sp>
          <p:nvSpPr>
            <p:cNvPr id="5" name="Rectangle 4">
              <a:extLst>
                <a:ext uri="{FF2B5EF4-FFF2-40B4-BE49-F238E27FC236}">
                  <a16:creationId xmlns:a16="http://schemas.microsoft.com/office/drawing/2014/main" id="{65506906-2FCE-715C-8A3C-B49C58DD601E}"/>
                </a:ext>
              </a:extLst>
            </p:cNvPr>
            <p:cNvSpPr/>
            <p:nvPr/>
          </p:nvSpPr>
          <p:spPr>
            <a:xfrm>
              <a:off x="903654" y="3401048"/>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Morriston SDG</a:t>
              </a:r>
            </a:p>
          </p:txBody>
        </p:sp>
        <p:sp>
          <p:nvSpPr>
            <p:cNvPr id="6" name="Rectangle 5">
              <a:extLst>
                <a:ext uri="{FF2B5EF4-FFF2-40B4-BE49-F238E27FC236}">
                  <a16:creationId xmlns:a16="http://schemas.microsoft.com/office/drawing/2014/main" id="{FE97FF4A-29B8-2FDB-B250-96532F6F4045}"/>
                </a:ext>
              </a:extLst>
            </p:cNvPr>
            <p:cNvSpPr/>
            <p:nvPr/>
          </p:nvSpPr>
          <p:spPr>
            <a:xfrm>
              <a:off x="1507423" y="3401840"/>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SNPT SDG</a:t>
              </a:r>
              <a:endParaRPr kumimoji="0" lang="en-US"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C4A3088B-624F-834B-69EA-F1859797E59D}"/>
                </a:ext>
              </a:extLst>
            </p:cNvPr>
            <p:cNvSpPr/>
            <p:nvPr/>
          </p:nvSpPr>
          <p:spPr>
            <a:xfrm>
              <a:off x="2111192" y="3402236"/>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MHLD SDG</a:t>
              </a:r>
            </a:p>
          </p:txBody>
        </p:sp>
        <p:sp>
          <p:nvSpPr>
            <p:cNvPr id="20" name="Rectangle 19">
              <a:extLst>
                <a:ext uri="{FF2B5EF4-FFF2-40B4-BE49-F238E27FC236}">
                  <a16:creationId xmlns:a16="http://schemas.microsoft.com/office/drawing/2014/main" id="{03251A84-05BE-8461-25FD-B98825A084CA}"/>
                </a:ext>
              </a:extLst>
            </p:cNvPr>
            <p:cNvSpPr/>
            <p:nvPr/>
          </p:nvSpPr>
          <p:spPr>
            <a:xfrm>
              <a:off x="2714961" y="3402632"/>
              <a:ext cx="540000" cy="2293275"/>
            </a:xfrm>
            <a:prstGeom prst="rect">
              <a:avLst/>
            </a:prstGeom>
            <a:solidFill>
              <a:srgbClr val="FFC000"/>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1" b="0" i="0" u="none" strike="noStrike" kern="1200" cap="none" spc="0" normalizeH="0" baseline="0" noProof="0" dirty="0">
                  <a:ln>
                    <a:noFill/>
                  </a:ln>
                  <a:solidFill>
                    <a:prstClr val="black"/>
                  </a:solidFill>
                  <a:effectLst/>
                  <a:uLnTx/>
                  <a:uFillTx/>
                  <a:latin typeface="Univers Condensed Light"/>
                  <a:ea typeface="+mn-ea"/>
                  <a:cs typeface="+mn-cs"/>
                </a:rPr>
                <a:t>PCT SDG</a:t>
              </a:r>
              <a:endParaRPr kumimoji="0" lang="en-GB" sz="825" b="0" i="0" u="none" strike="noStrike" kern="1200" cap="none" spc="0" normalizeH="0" baseline="0" noProof="0" dirty="0">
                <a:ln>
                  <a:noFill/>
                </a:ln>
                <a:solidFill>
                  <a:prstClr val="black"/>
                </a:solidFill>
                <a:effectLst/>
                <a:uLnTx/>
                <a:uFillTx/>
                <a:latin typeface="Univers Condensed Light"/>
                <a:ea typeface="+mn-ea"/>
                <a:cs typeface="+mn-cs"/>
              </a:endParaRPr>
            </a:p>
          </p:txBody>
        </p:sp>
      </p:grpSp>
      <p:sp>
        <p:nvSpPr>
          <p:cNvPr id="4" name="Rectangle 3">
            <a:extLst>
              <a:ext uri="{FF2B5EF4-FFF2-40B4-BE49-F238E27FC236}">
                <a16:creationId xmlns:a16="http://schemas.microsoft.com/office/drawing/2014/main" id="{94713646-9E81-E320-1335-2F9915AE17EB}"/>
              </a:ext>
            </a:extLst>
          </p:cNvPr>
          <p:cNvSpPr/>
          <p:nvPr/>
        </p:nvSpPr>
        <p:spPr>
          <a:xfrm>
            <a:off x="954737" y="5178389"/>
            <a:ext cx="2592000" cy="216000"/>
          </a:xfrm>
          <a:prstGeom prst="rect">
            <a:avLst/>
          </a:prstGeom>
          <a:solidFill>
            <a:srgbClr val="FF9966"/>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Digital elements</a:t>
            </a:r>
            <a:endParaRPr kumimoji="0" lang="en-US" sz="788" b="0" i="0" u="none" strike="noStrike" kern="1200" cap="none" spc="0" normalizeH="0" baseline="0" noProof="0" dirty="0">
              <a:ln>
                <a:noFill/>
              </a:ln>
              <a:solidFill>
                <a:prstClr val="white"/>
              </a:solidFill>
              <a:effectLst/>
              <a:uLnTx/>
              <a:uFillTx/>
              <a:latin typeface="Univers Condensed Light"/>
              <a:ea typeface="+mn-ea"/>
              <a:cs typeface="+mn-cs"/>
            </a:endParaRPr>
          </a:p>
        </p:txBody>
      </p:sp>
      <p:sp>
        <p:nvSpPr>
          <p:cNvPr id="62" name="Rectangle 61">
            <a:extLst>
              <a:ext uri="{FF2B5EF4-FFF2-40B4-BE49-F238E27FC236}">
                <a16:creationId xmlns:a16="http://schemas.microsoft.com/office/drawing/2014/main" id="{78547011-A95A-F8C6-058E-D8957BBD4FA9}"/>
              </a:ext>
            </a:extLst>
          </p:cNvPr>
          <p:cNvSpPr/>
          <p:nvPr/>
        </p:nvSpPr>
        <p:spPr>
          <a:xfrm>
            <a:off x="11357382" y="4557472"/>
            <a:ext cx="601954" cy="466349"/>
          </a:xfrm>
          <a:prstGeom prst="rect">
            <a:avLst/>
          </a:prstGeom>
          <a:solidFill>
            <a:srgbClr val="33CCCC"/>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Workforce &amp; OD Group</a:t>
            </a:r>
          </a:p>
        </p:txBody>
      </p:sp>
      <p:sp>
        <p:nvSpPr>
          <p:cNvPr id="63" name="Rectangle 62">
            <a:extLst>
              <a:ext uri="{FF2B5EF4-FFF2-40B4-BE49-F238E27FC236}">
                <a16:creationId xmlns:a16="http://schemas.microsoft.com/office/drawing/2014/main" id="{D3885455-7655-548F-A889-3A0CC8E2F5CC}"/>
              </a:ext>
            </a:extLst>
          </p:cNvPr>
          <p:cNvSpPr/>
          <p:nvPr/>
        </p:nvSpPr>
        <p:spPr>
          <a:xfrm>
            <a:off x="11349432" y="4014858"/>
            <a:ext cx="601954" cy="466349"/>
          </a:xfrm>
          <a:prstGeom prst="rect">
            <a:avLst/>
          </a:prstGeom>
          <a:solidFill>
            <a:srgbClr val="FF66CC"/>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Quality, Safety Group</a:t>
            </a:r>
          </a:p>
        </p:txBody>
      </p:sp>
      <p:sp>
        <p:nvSpPr>
          <p:cNvPr id="112" name="Rectangle 111">
            <a:extLst>
              <a:ext uri="{FF2B5EF4-FFF2-40B4-BE49-F238E27FC236}">
                <a16:creationId xmlns:a16="http://schemas.microsoft.com/office/drawing/2014/main" id="{FE871FC9-0D13-7844-CB1F-4FC784963AEE}"/>
              </a:ext>
            </a:extLst>
          </p:cNvPr>
          <p:cNvSpPr/>
          <p:nvPr/>
        </p:nvSpPr>
        <p:spPr>
          <a:xfrm>
            <a:off x="954737" y="5420943"/>
            <a:ext cx="2592000" cy="216000"/>
          </a:xfrm>
          <a:prstGeom prst="rect">
            <a:avLst/>
          </a:prstGeom>
          <a:solidFill>
            <a:srgbClr val="73C162"/>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Recovery &amp; Sustainability Programme elements</a:t>
            </a:r>
          </a:p>
        </p:txBody>
      </p:sp>
      <p:sp>
        <p:nvSpPr>
          <p:cNvPr id="113" name="Rectangle 112">
            <a:extLst>
              <a:ext uri="{FF2B5EF4-FFF2-40B4-BE49-F238E27FC236}">
                <a16:creationId xmlns:a16="http://schemas.microsoft.com/office/drawing/2014/main" id="{94E16924-0615-864A-B300-3A231B150B6C}"/>
              </a:ext>
            </a:extLst>
          </p:cNvPr>
          <p:cNvSpPr/>
          <p:nvPr/>
        </p:nvSpPr>
        <p:spPr>
          <a:xfrm>
            <a:off x="954737" y="4641042"/>
            <a:ext cx="2592000" cy="216000"/>
          </a:xfrm>
          <a:prstGeom prst="rect">
            <a:avLst/>
          </a:prstGeom>
          <a:solidFill>
            <a:srgbClr val="33CC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WOD elements</a:t>
            </a:r>
          </a:p>
        </p:txBody>
      </p:sp>
      <p:sp>
        <p:nvSpPr>
          <p:cNvPr id="146" name="Rectangle 145">
            <a:extLst>
              <a:ext uri="{FF2B5EF4-FFF2-40B4-BE49-F238E27FC236}">
                <a16:creationId xmlns:a16="http://schemas.microsoft.com/office/drawing/2014/main" id="{D7C78C64-5D6B-FB53-3F44-001DC157065C}"/>
              </a:ext>
            </a:extLst>
          </p:cNvPr>
          <p:cNvSpPr/>
          <p:nvPr/>
        </p:nvSpPr>
        <p:spPr>
          <a:xfrm>
            <a:off x="954737" y="4123815"/>
            <a:ext cx="2592000" cy="216000"/>
          </a:xfrm>
          <a:prstGeom prst="rect">
            <a:avLst/>
          </a:prstGeom>
          <a:solidFill>
            <a:srgbClr val="FF66CC"/>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Q&amp;S elements</a:t>
            </a:r>
          </a:p>
        </p:txBody>
      </p:sp>
      <p:sp>
        <p:nvSpPr>
          <p:cNvPr id="191" name="Rectangle 190">
            <a:extLst>
              <a:ext uri="{FF2B5EF4-FFF2-40B4-BE49-F238E27FC236}">
                <a16:creationId xmlns:a16="http://schemas.microsoft.com/office/drawing/2014/main" id="{F1313CDD-EC61-621D-68E4-155D792E01C4}"/>
              </a:ext>
            </a:extLst>
          </p:cNvPr>
          <p:cNvSpPr/>
          <p:nvPr/>
        </p:nvSpPr>
        <p:spPr>
          <a:xfrm>
            <a:off x="954737" y="4901009"/>
            <a:ext cx="2592000" cy="216000"/>
          </a:xfrm>
          <a:prstGeom prst="rect">
            <a:avLst/>
          </a:prstGeom>
          <a:solidFill>
            <a:srgbClr val="C000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Allocated PH elements</a:t>
            </a:r>
          </a:p>
        </p:txBody>
      </p:sp>
      <p:sp>
        <p:nvSpPr>
          <p:cNvPr id="3" name="Rectangle 2">
            <a:extLst>
              <a:ext uri="{FF2B5EF4-FFF2-40B4-BE49-F238E27FC236}">
                <a16:creationId xmlns:a16="http://schemas.microsoft.com/office/drawing/2014/main" id="{887709B1-C35E-43D7-59F7-115BC80D873F}"/>
              </a:ext>
            </a:extLst>
          </p:cNvPr>
          <p:cNvSpPr/>
          <p:nvPr/>
        </p:nvSpPr>
        <p:spPr>
          <a:xfrm>
            <a:off x="4311139"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Performance &amp; Finance Committee</a:t>
            </a:r>
          </a:p>
        </p:txBody>
      </p:sp>
      <p:sp>
        <p:nvSpPr>
          <p:cNvPr id="8" name="Rectangle 7">
            <a:extLst>
              <a:ext uri="{FF2B5EF4-FFF2-40B4-BE49-F238E27FC236}">
                <a16:creationId xmlns:a16="http://schemas.microsoft.com/office/drawing/2014/main" id="{F768AA24-58DB-F77F-0A56-C531CA71D059}"/>
              </a:ext>
            </a:extLst>
          </p:cNvPr>
          <p:cNvSpPr/>
          <p:nvPr/>
        </p:nvSpPr>
        <p:spPr>
          <a:xfrm>
            <a:off x="3180706"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Data, Digital, Innovation &amp; Research Committee</a:t>
            </a:r>
          </a:p>
        </p:txBody>
      </p:sp>
      <p:sp>
        <p:nvSpPr>
          <p:cNvPr id="9" name="Rectangle 8">
            <a:extLst>
              <a:ext uri="{FF2B5EF4-FFF2-40B4-BE49-F238E27FC236}">
                <a16:creationId xmlns:a16="http://schemas.microsoft.com/office/drawing/2014/main" id="{A81A1BFC-9F6C-7D15-6DE4-3D6BDDA2DDB9}"/>
              </a:ext>
            </a:extLst>
          </p:cNvPr>
          <p:cNvSpPr/>
          <p:nvPr/>
        </p:nvSpPr>
        <p:spPr>
          <a:xfrm>
            <a:off x="932696"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Procurement &amp; terms of Service Committee</a:t>
            </a:r>
          </a:p>
        </p:txBody>
      </p:sp>
      <p:sp>
        <p:nvSpPr>
          <p:cNvPr id="26" name="Rectangle 25">
            <a:extLst>
              <a:ext uri="{FF2B5EF4-FFF2-40B4-BE49-F238E27FC236}">
                <a16:creationId xmlns:a16="http://schemas.microsoft.com/office/drawing/2014/main" id="{63B51B13-366A-0ADF-D082-889E0A0AD2E8}"/>
              </a:ext>
            </a:extLst>
          </p:cNvPr>
          <p:cNvSpPr/>
          <p:nvPr/>
        </p:nvSpPr>
        <p:spPr>
          <a:xfrm>
            <a:off x="954737" y="5680908"/>
            <a:ext cx="2592000" cy="216000"/>
          </a:xfrm>
          <a:prstGeom prst="rect">
            <a:avLst/>
          </a:prstGeom>
          <a:solidFill>
            <a:srgbClr val="FFFF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black"/>
                </a:solidFill>
                <a:effectLst/>
                <a:uLnTx/>
                <a:uFillTx/>
                <a:latin typeface="Univers Condensed Light"/>
                <a:ea typeface="+mn-ea"/>
                <a:cs typeface="+mn-cs"/>
              </a:rPr>
              <a:t>Allocated Transformation elements</a:t>
            </a:r>
            <a:endParaRPr kumimoji="0" lang="en-US" sz="788"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14" name="Rectangle 13">
            <a:extLst>
              <a:ext uri="{FF2B5EF4-FFF2-40B4-BE49-F238E27FC236}">
                <a16:creationId xmlns:a16="http://schemas.microsoft.com/office/drawing/2014/main" id="{53A17061-26FC-8416-75CF-8E7F547831DF}"/>
              </a:ext>
            </a:extLst>
          </p:cNvPr>
          <p:cNvSpPr/>
          <p:nvPr/>
        </p:nvSpPr>
        <p:spPr>
          <a:xfrm>
            <a:off x="964306" y="4380245"/>
            <a:ext cx="2592000" cy="216000"/>
          </a:xfrm>
          <a:prstGeom prst="rect">
            <a:avLst/>
          </a:prstGeom>
          <a:solidFill>
            <a:srgbClr val="7030A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BAU / Performance Delivery/Financial Delivery</a:t>
            </a:r>
          </a:p>
        </p:txBody>
      </p:sp>
      <p:sp>
        <p:nvSpPr>
          <p:cNvPr id="35" name="Rectangle 34">
            <a:extLst>
              <a:ext uri="{FF2B5EF4-FFF2-40B4-BE49-F238E27FC236}">
                <a16:creationId xmlns:a16="http://schemas.microsoft.com/office/drawing/2014/main" id="{924A2804-2CF6-79C9-789D-595CD3C02F19}"/>
              </a:ext>
            </a:extLst>
          </p:cNvPr>
          <p:cNvSpPr/>
          <p:nvPr/>
        </p:nvSpPr>
        <p:spPr>
          <a:xfrm>
            <a:off x="1018796" y="2537559"/>
            <a:ext cx="2556000" cy="437143"/>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Performance and Accountability</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Aptos" panose="02110004020202020204"/>
                <a:ea typeface="+mn-ea"/>
                <a:cs typeface="+mn-cs"/>
              </a:rPr>
              <a:t>Performance manages </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Aptos" panose="02110004020202020204"/>
                <a:ea typeface="+mn-ea"/>
                <a:cs typeface="+mn-cs"/>
              </a:rPr>
              <a:t>SDG delivery:</a:t>
            </a:r>
          </a:p>
        </p:txBody>
      </p:sp>
      <p:sp>
        <p:nvSpPr>
          <p:cNvPr id="36" name="Rectangle 35">
            <a:extLst>
              <a:ext uri="{FF2B5EF4-FFF2-40B4-BE49-F238E27FC236}">
                <a16:creationId xmlns:a16="http://schemas.microsoft.com/office/drawing/2014/main" id="{A856DFAE-476C-312A-1464-CF85B75965CC}"/>
              </a:ext>
            </a:extLst>
          </p:cNvPr>
          <p:cNvSpPr/>
          <p:nvPr/>
        </p:nvSpPr>
        <p:spPr>
          <a:xfrm>
            <a:off x="2479890" y="2719964"/>
            <a:ext cx="154691" cy="180474"/>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7" name="Rectangle 36">
            <a:extLst>
              <a:ext uri="{FF2B5EF4-FFF2-40B4-BE49-F238E27FC236}">
                <a16:creationId xmlns:a16="http://schemas.microsoft.com/office/drawing/2014/main" id="{84476B93-FDDA-8D52-50F1-C9EF19681C64}"/>
              </a:ext>
            </a:extLst>
          </p:cNvPr>
          <p:cNvSpPr/>
          <p:nvPr/>
        </p:nvSpPr>
        <p:spPr>
          <a:xfrm>
            <a:off x="2172167" y="2719964"/>
            <a:ext cx="154691" cy="180474"/>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9" name="Rectangle 38">
            <a:extLst>
              <a:ext uri="{FF2B5EF4-FFF2-40B4-BE49-F238E27FC236}">
                <a16:creationId xmlns:a16="http://schemas.microsoft.com/office/drawing/2014/main" id="{527D2250-37CB-1BCD-2F7E-9DE21488ADB1}"/>
              </a:ext>
            </a:extLst>
          </p:cNvPr>
          <p:cNvSpPr/>
          <p:nvPr/>
        </p:nvSpPr>
        <p:spPr>
          <a:xfrm>
            <a:off x="2787613" y="2719964"/>
            <a:ext cx="154691" cy="180474"/>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11" name="Rectangle 110">
            <a:extLst>
              <a:ext uri="{FF2B5EF4-FFF2-40B4-BE49-F238E27FC236}">
                <a16:creationId xmlns:a16="http://schemas.microsoft.com/office/drawing/2014/main" id="{D25BE518-93F8-81A4-321C-61EE7E496DA2}"/>
              </a:ext>
            </a:extLst>
          </p:cNvPr>
          <p:cNvSpPr/>
          <p:nvPr/>
        </p:nvSpPr>
        <p:spPr>
          <a:xfrm>
            <a:off x="1514061" y="3085064"/>
            <a:ext cx="1615671" cy="54000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Operational Delivery Group (COO)</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dirty="0">
              <a:ln>
                <a:noFill/>
              </a:ln>
              <a:solidFill>
                <a:prstClr val="black"/>
              </a:solidFill>
              <a:effectLst/>
              <a:uLnTx/>
              <a:uFillTx/>
              <a:latin typeface="Univers Condensed Light"/>
              <a:ea typeface="+mn-ea"/>
              <a:cs typeface="+mn-cs"/>
            </a:endParaRPr>
          </a:p>
        </p:txBody>
      </p:sp>
      <p:sp>
        <p:nvSpPr>
          <p:cNvPr id="118" name="Rectangle 117">
            <a:extLst>
              <a:ext uri="{FF2B5EF4-FFF2-40B4-BE49-F238E27FC236}">
                <a16:creationId xmlns:a16="http://schemas.microsoft.com/office/drawing/2014/main" id="{30033AE7-181A-4D95-DB51-7A205CD9E0FB}"/>
              </a:ext>
            </a:extLst>
          </p:cNvPr>
          <p:cNvSpPr/>
          <p:nvPr/>
        </p:nvSpPr>
        <p:spPr>
          <a:xfrm>
            <a:off x="7725905"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MHLD I</a:t>
            </a:r>
            <a:r>
              <a:rPr kumimoji="0" lang="en-GB" sz="700" b="0" i="0" u="none" strike="noStrike" kern="1200" cap="none" spc="0" normalizeH="0" baseline="0" noProof="0" dirty="0" err="1">
                <a:ln>
                  <a:noFill/>
                </a:ln>
                <a:solidFill>
                  <a:prstClr val="black"/>
                </a:solidFill>
                <a:effectLst/>
                <a:uLnTx/>
                <a:uFillTx/>
                <a:latin typeface="Univers Condensed Light"/>
                <a:ea typeface="+mn-ea"/>
                <a:cs typeface="+mn-cs"/>
              </a:rPr>
              <a:t>mprovementProgramme</a:t>
            </a: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 Group</a:t>
            </a:r>
          </a:p>
        </p:txBody>
      </p:sp>
      <p:sp>
        <p:nvSpPr>
          <p:cNvPr id="197" name="Rectangle 196">
            <a:extLst>
              <a:ext uri="{FF2B5EF4-FFF2-40B4-BE49-F238E27FC236}">
                <a16:creationId xmlns:a16="http://schemas.microsoft.com/office/drawing/2014/main" id="{B2F78FBD-CBE1-6F8B-C4DF-1AE9E4344E97}"/>
              </a:ext>
            </a:extLst>
          </p:cNvPr>
          <p:cNvSpPr/>
          <p:nvPr/>
        </p:nvSpPr>
        <p:spPr>
          <a:xfrm>
            <a:off x="2050273"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Mental health Committee</a:t>
            </a:r>
          </a:p>
        </p:txBody>
      </p:sp>
      <p:sp>
        <p:nvSpPr>
          <p:cNvPr id="211" name="Rectangle 210">
            <a:extLst>
              <a:ext uri="{FF2B5EF4-FFF2-40B4-BE49-F238E27FC236}">
                <a16:creationId xmlns:a16="http://schemas.microsoft.com/office/drawing/2014/main" id="{27DF6FE9-4427-D7DF-8662-EA9CAC8B3181}"/>
              </a:ext>
            </a:extLst>
          </p:cNvPr>
          <p:cNvSpPr/>
          <p:nvPr/>
        </p:nvSpPr>
        <p:spPr>
          <a:xfrm>
            <a:off x="5441572"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Audit Committee</a:t>
            </a:r>
          </a:p>
        </p:txBody>
      </p:sp>
      <p:sp>
        <p:nvSpPr>
          <p:cNvPr id="213" name="Rectangle 212">
            <a:extLst>
              <a:ext uri="{FF2B5EF4-FFF2-40B4-BE49-F238E27FC236}">
                <a16:creationId xmlns:a16="http://schemas.microsoft.com/office/drawing/2014/main" id="{6AE442AC-214F-E73F-87D9-3F9E5D5E55B9}"/>
              </a:ext>
            </a:extLst>
          </p:cNvPr>
          <p:cNvSpPr/>
          <p:nvPr/>
        </p:nvSpPr>
        <p:spPr>
          <a:xfrm>
            <a:off x="8832871"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Population Health Committee</a:t>
            </a:r>
          </a:p>
        </p:txBody>
      </p:sp>
      <p:sp>
        <p:nvSpPr>
          <p:cNvPr id="219" name="Rectangle 218">
            <a:extLst>
              <a:ext uri="{FF2B5EF4-FFF2-40B4-BE49-F238E27FC236}">
                <a16:creationId xmlns:a16="http://schemas.microsoft.com/office/drawing/2014/main" id="{0304B528-52F6-37E1-460E-6982B7B66404}"/>
              </a:ext>
            </a:extLst>
          </p:cNvPr>
          <p:cNvSpPr/>
          <p:nvPr/>
        </p:nvSpPr>
        <p:spPr>
          <a:xfrm>
            <a:off x="9963304"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Charitable Fund Committee</a:t>
            </a:r>
          </a:p>
        </p:txBody>
      </p:sp>
      <p:sp>
        <p:nvSpPr>
          <p:cNvPr id="220" name="Rectangle 219">
            <a:extLst>
              <a:ext uri="{FF2B5EF4-FFF2-40B4-BE49-F238E27FC236}">
                <a16:creationId xmlns:a16="http://schemas.microsoft.com/office/drawing/2014/main" id="{804A49B9-0A25-4BA0-BB65-A9E57FD464EC}"/>
              </a:ext>
            </a:extLst>
          </p:cNvPr>
          <p:cNvSpPr/>
          <p:nvPr/>
        </p:nvSpPr>
        <p:spPr>
          <a:xfrm>
            <a:off x="11093735"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Regional Joint Committee</a:t>
            </a:r>
          </a:p>
        </p:txBody>
      </p:sp>
      <p:sp>
        <p:nvSpPr>
          <p:cNvPr id="231" name="Rectangle 230">
            <a:extLst>
              <a:ext uri="{FF2B5EF4-FFF2-40B4-BE49-F238E27FC236}">
                <a16:creationId xmlns:a16="http://schemas.microsoft.com/office/drawing/2014/main" id="{0D4D3561-7077-E3F2-8279-A87DF3FB2F16}"/>
              </a:ext>
            </a:extLst>
          </p:cNvPr>
          <p:cNvSpPr/>
          <p:nvPr/>
        </p:nvSpPr>
        <p:spPr>
          <a:xfrm>
            <a:off x="6572005"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Quality &amp; Safety Committee</a:t>
            </a:r>
          </a:p>
        </p:txBody>
      </p:sp>
      <p:sp>
        <p:nvSpPr>
          <p:cNvPr id="232" name="Rectangle 231">
            <a:extLst>
              <a:ext uri="{FF2B5EF4-FFF2-40B4-BE49-F238E27FC236}">
                <a16:creationId xmlns:a16="http://schemas.microsoft.com/office/drawing/2014/main" id="{0EE985B2-CF23-402A-B2DA-017FDFEB54D2}"/>
              </a:ext>
            </a:extLst>
          </p:cNvPr>
          <p:cNvSpPr/>
          <p:nvPr/>
        </p:nvSpPr>
        <p:spPr>
          <a:xfrm>
            <a:off x="7702438" y="713881"/>
            <a:ext cx="864000" cy="413602"/>
          </a:xfrm>
          <a:prstGeom prst="rect">
            <a:avLst/>
          </a:prstGeom>
          <a:solidFill>
            <a:schemeClr val="tx2">
              <a:lumMod val="75000"/>
              <a:lumOff val="2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Workforce &amp; OD Committee</a:t>
            </a:r>
          </a:p>
        </p:txBody>
      </p:sp>
      <p:sp>
        <p:nvSpPr>
          <p:cNvPr id="7" name="TextBox 6">
            <a:extLst>
              <a:ext uri="{FF2B5EF4-FFF2-40B4-BE49-F238E27FC236}">
                <a16:creationId xmlns:a16="http://schemas.microsoft.com/office/drawing/2014/main" id="{2A704D9C-ED10-4BB9-7471-6074F203834F}"/>
              </a:ext>
            </a:extLst>
          </p:cNvPr>
          <p:cNvSpPr txBox="1"/>
          <p:nvPr/>
        </p:nvSpPr>
        <p:spPr>
          <a:xfrm>
            <a:off x="13264" y="83497"/>
            <a:ext cx="461665" cy="6333216"/>
          </a:xfrm>
          <a:prstGeom prst="rect">
            <a:avLst/>
          </a:prstGeom>
          <a:noFill/>
        </p:spPr>
        <p:txBody>
          <a:bodyPr vert="vert270"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Annual Plan 2026/27 – Monitoring and Reporting of Delivery</a:t>
            </a:r>
          </a:p>
        </p:txBody>
      </p:sp>
      <p:sp>
        <p:nvSpPr>
          <p:cNvPr id="41" name="Rectangle 40">
            <a:extLst>
              <a:ext uri="{FF2B5EF4-FFF2-40B4-BE49-F238E27FC236}">
                <a16:creationId xmlns:a16="http://schemas.microsoft.com/office/drawing/2014/main" id="{BBBEFA9D-5419-0E35-034E-FB3EA51D0440}"/>
              </a:ext>
            </a:extLst>
          </p:cNvPr>
          <p:cNvSpPr/>
          <p:nvPr/>
        </p:nvSpPr>
        <p:spPr>
          <a:xfrm>
            <a:off x="4386380" y="2509005"/>
            <a:ext cx="2556000" cy="437143"/>
          </a:xfrm>
          <a:prstGeom prst="rect">
            <a:avLst/>
          </a:prstGeom>
          <a:solidFill>
            <a:schemeClr val="tx2">
              <a:lumMod val="25000"/>
              <a:lumOff val="75000"/>
            </a:schemeClr>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rPr>
              <a:t>Recovery &amp; Sustainability</a:t>
            </a:r>
          </a:p>
        </p:txBody>
      </p:sp>
      <p:sp>
        <p:nvSpPr>
          <p:cNvPr id="66" name="Rectangle 65">
            <a:extLst>
              <a:ext uri="{FF2B5EF4-FFF2-40B4-BE49-F238E27FC236}">
                <a16:creationId xmlns:a16="http://schemas.microsoft.com/office/drawing/2014/main" id="{5DD31D68-D614-BC37-1A20-5BC6B2FD9424}"/>
              </a:ext>
            </a:extLst>
          </p:cNvPr>
          <p:cNvSpPr/>
          <p:nvPr/>
        </p:nvSpPr>
        <p:spPr>
          <a:xfrm>
            <a:off x="3095336" y="2719964"/>
            <a:ext cx="154691" cy="180474"/>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79" name="Rectangle 78">
            <a:extLst>
              <a:ext uri="{FF2B5EF4-FFF2-40B4-BE49-F238E27FC236}">
                <a16:creationId xmlns:a16="http://schemas.microsoft.com/office/drawing/2014/main" id="{EE265410-4075-6553-951E-CBA1B52BFAB3}"/>
              </a:ext>
            </a:extLst>
          </p:cNvPr>
          <p:cNvSpPr/>
          <p:nvPr/>
        </p:nvSpPr>
        <p:spPr>
          <a:xfrm>
            <a:off x="1902995" y="3309484"/>
            <a:ext cx="154691" cy="180474"/>
          </a:xfrm>
          <a:prstGeom prst="rect">
            <a:avLst/>
          </a:prstGeom>
          <a:solidFill>
            <a:srgbClr val="FF66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0" name="Rectangle 79">
            <a:extLst>
              <a:ext uri="{FF2B5EF4-FFF2-40B4-BE49-F238E27FC236}">
                <a16:creationId xmlns:a16="http://schemas.microsoft.com/office/drawing/2014/main" id="{03245DA0-0E7D-C7B4-0418-D210F5CAC5CC}"/>
              </a:ext>
            </a:extLst>
          </p:cNvPr>
          <p:cNvSpPr/>
          <p:nvPr/>
        </p:nvSpPr>
        <p:spPr>
          <a:xfrm>
            <a:off x="1581798" y="3309484"/>
            <a:ext cx="154691" cy="180474"/>
          </a:xfrm>
          <a:prstGeom prst="rect">
            <a:avLst/>
          </a:prstGeom>
          <a:solidFill>
            <a:srgbClr val="7030A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1" name="Rectangle 80">
            <a:extLst>
              <a:ext uri="{FF2B5EF4-FFF2-40B4-BE49-F238E27FC236}">
                <a16:creationId xmlns:a16="http://schemas.microsoft.com/office/drawing/2014/main" id="{3A988C25-3575-1B17-E55E-76B0A093010D}"/>
              </a:ext>
            </a:extLst>
          </p:cNvPr>
          <p:cNvSpPr/>
          <p:nvPr/>
        </p:nvSpPr>
        <p:spPr>
          <a:xfrm>
            <a:off x="2224192" y="3309484"/>
            <a:ext cx="154691" cy="180474"/>
          </a:xfrm>
          <a:prstGeom prst="rect">
            <a:avLst/>
          </a:prstGeom>
          <a:solidFill>
            <a:srgbClr val="33CCCC"/>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2" name="Rectangle 81">
            <a:extLst>
              <a:ext uri="{FF2B5EF4-FFF2-40B4-BE49-F238E27FC236}">
                <a16:creationId xmlns:a16="http://schemas.microsoft.com/office/drawing/2014/main" id="{C0A95982-B327-78DA-98F2-9BDA1D6A372B}"/>
              </a:ext>
            </a:extLst>
          </p:cNvPr>
          <p:cNvSpPr/>
          <p:nvPr/>
        </p:nvSpPr>
        <p:spPr>
          <a:xfrm>
            <a:off x="2545389" y="3309484"/>
            <a:ext cx="154691" cy="180474"/>
          </a:xfrm>
          <a:prstGeom prst="rect">
            <a:avLst/>
          </a:prstGeom>
          <a:solidFill>
            <a:srgbClr val="FF9966"/>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cxnSp>
        <p:nvCxnSpPr>
          <p:cNvPr id="99" name="Straight Arrow Connector 98">
            <a:extLst>
              <a:ext uri="{FF2B5EF4-FFF2-40B4-BE49-F238E27FC236}">
                <a16:creationId xmlns:a16="http://schemas.microsoft.com/office/drawing/2014/main" id="{07372F38-55C1-10FC-31D4-7B31AD073652}"/>
              </a:ext>
            </a:extLst>
          </p:cNvPr>
          <p:cNvCxnSpPr>
            <a:cxnSpLocks/>
            <a:stCxn id="111" idx="0"/>
          </p:cNvCxnSpPr>
          <p:nvPr/>
        </p:nvCxnSpPr>
        <p:spPr>
          <a:xfrm flipH="1" flipV="1">
            <a:off x="2302771" y="2983247"/>
            <a:ext cx="19126" cy="10181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2" name="Rectangle 101">
            <a:extLst>
              <a:ext uri="{FF2B5EF4-FFF2-40B4-BE49-F238E27FC236}">
                <a16:creationId xmlns:a16="http://schemas.microsoft.com/office/drawing/2014/main" id="{50496121-8CA8-DCFA-BA51-B3F88B109887}"/>
              </a:ext>
            </a:extLst>
          </p:cNvPr>
          <p:cNvSpPr/>
          <p:nvPr/>
        </p:nvSpPr>
        <p:spPr>
          <a:xfrm>
            <a:off x="9739038"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Perinatal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3" name="Rectangle 102">
            <a:extLst>
              <a:ext uri="{FF2B5EF4-FFF2-40B4-BE49-F238E27FC236}">
                <a16:creationId xmlns:a16="http://schemas.microsoft.com/office/drawing/2014/main" id="{52F02260-DE94-A766-92B9-B244E78F660E}"/>
              </a:ext>
            </a:extLst>
          </p:cNvPr>
          <p:cNvSpPr/>
          <p:nvPr/>
        </p:nvSpPr>
        <p:spPr>
          <a:xfrm>
            <a:off x="9006406"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UEC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4" name="Rectangle 103">
            <a:extLst>
              <a:ext uri="{FF2B5EF4-FFF2-40B4-BE49-F238E27FC236}">
                <a16:creationId xmlns:a16="http://schemas.microsoft.com/office/drawing/2014/main" id="{C1BC3942-8B99-0AA0-43BE-41D7E4D4A7C6}"/>
              </a:ext>
            </a:extLst>
          </p:cNvPr>
          <p:cNvSpPr/>
          <p:nvPr/>
        </p:nvSpPr>
        <p:spPr>
          <a:xfrm>
            <a:off x="8366155" y="2461497"/>
            <a:ext cx="558000" cy="540000"/>
          </a:xfrm>
          <a:prstGeom prst="rect">
            <a:avLst/>
          </a:prstGeom>
          <a:gradFill flip="none" rotWithShape="1">
            <a:gsLst>
              <a:gs pos="45000">
                <a:srgbClr val="92D050"/>
              </a:gs>
              <a:gs pos="0">
                <a:srgbClr val="92D050"/>
              </a:gs>
              <a:gs pos="56000">
                <a:srgbClr val="FFFF00">
                  <a:shade val="67500"/>
                  <a:satMod val="115000"/>
                </a:srgbClr>
              </a:gs>
              <a:gs pos="100000">
                <a:srgbClr val="FFFF00">
                  <a:shade val="100000"/>
                  <a:satMod val="115000"/>
                </a:srgbClr>
              </a:gs>
            </a:gsLst>
            <a:lin ang="0" scaled="1"/>
            <a:tileRect/>
          </a:gra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Planned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06" name="Rectangle 105">
            <a:extLst>
              <a:ext uri="{FF2B5EF4-FFF2-40B4-BE49-F238E27FC236}">
                <a16:creationId xmlns:a16="http://schemas.microsoft.com/office/drawing/2014/main" id="{1B0F1EBB-F0EE-38F3-5B8A-18F96FE4D6A1}"/>
              </a:ext>
            </a:extLst>
          </p:cNvPr>
          <p:cNvSpPr/>
          <p:nvPr/>
        </p:nvSpPr>
        <p:spPr>
          <a:xfrm rot="16200000">
            <a:off x="145632" y="4918856"/>
            <a:ext cx="1908000" cy="216000"/>
          </a:xfrm>
          <a:prstGeom prst="rect">
            <a:avLst/>
          </a:prstGeom>
          <a:solidFill>
            <a:schemeClr val="accent1"/>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88" b="0" i="0" u="none" strike="noStrike" kern="1200" cap="none" spc="0" normalizeH="0" baseline="0" noProof="0" dirty="0">
                <a:ln>
                  <a:noFill/>
                </a:ln>
                <a:solidFill>
                  <a:prstClr val="white"/>
                </a:solidFill>
                <a:effectLst/>
                <a:uLnTx/>
                <a:uFillTx/>
                <a:latin typeface="Univers Condensed Light"/>
                <a:ea typeface="+mn-ea"/>
                <a:cs typeface="+mn-cs"/>
              </a:rPr>
              <a:t>CCG Operational Plan</a:t>
            </a:r>
          </a:p>
        </p:txBody>
      </p:sp>
      <p:sp>
        <p:nvSpPr>
          <p:cNvPr id="110" name="Rectangle 109">
            <a:extLst>
              <a:ext uri="{FF2B5EF4-FFF2-40B4-BE49-F238E27FC236}">
                <a16:creationId xmlns:a16="http://schemas.microsoft.com/office/drawing/2014/main" id="{B67C20F4-4C2E-F285-FBFB-2FDFD5B23582}"/>
              </a:ext>
            </a:extLst>
          </p:cNvPr>
          <p:cNvSpPr/>
          <p:nvPr/>
        </p:nvSpPr>
        <p:spPr>
          <a:xfrm>
            <a:off x="11342028" y="5082301"/>
            <a:ext cx="601954" cy="466349"/>
          </a:xfrm>
          <a:prstGeom prst="rect">
            <a:avLst/>
          </a:prstGeom>
          <a:solidFill>
            <a:srgbClr val="FF9966"/>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white"/>
                </a:solidFill>
                <a:effectLst/>
                <a:uLnTx/>
                <a:uFillTx/>
                <a:latin typeface="Univers Condensed Light"/>
                <a:ea typeface="+mn-ea"/>
                <a:cs typeface="+mn-cs"/>
              </a:rPr>
              <a:t>Digital Group</a:t>
            </a:r>
          </a:p>
        </p:txBody>
      </p:sp>
      <p:cxnSp>
        <p:nvCxnSpPr>
          <p:cNvPr id="121" name="Connector: Elbow 120">
            <a:extLst>
              <a:ext uri="{FF2B5EF4-FFF2-40B4-BE49-F238E27FC236}">
                <a16:creationId xmlns:a16="http://schemas.microsoft.com/office/drawing/2014/main" id="{38C708CF-B5DD-8BFF-0F03-5C02D90CA698}"/>
              </a:ext>
            </a:extLst>
          </p:cNvPr>
          <p:cNvCxnSpPr>
            <a:cxnSpLocks/>
            <a:stCxn id="5" idx="0"/>
            <a:endCxn id="111" idx="2"/>
          </p:cNvCxnSpPr>
          <p:nvPr/>
        </p:nvCxnSpPr>
        <p:spPr>
          <a:xfrm rot="5400000" flipH="1" flipV="1">
            <a:off x="1778699" y="3222937"/>
            <a:ext cx="141070" cy="945325"/>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6" name="Connector: Elbow 125">
            <a:extLst>
              <a:ext uri="{FF2B5EF4-FFF2-40B4-BE49-F238E27FC236}">
                <a16:creationId xmlns:a16="http://schemas.microsoft.com/office/drawing/2014/main" id="{3941A494-44D4-9DCE-32F6-0EF3E01BDB9D}"/>
              </a:ext>
            </a:extLst>
          </p:cNvPr>
          <p:cNvCxnSpPr>
            <a:cxnSpLocks/>
            <a:stCxn id="6" idx="0"/>
            <a:endCxn id="111" idx="2"/>
          </p:cNvCxnSpPr>
          <p:nvPr/>
        </p:nvCxnSpPr>
        <p:spPr>
          <a:xfrm rot="5400000" flipH="1" flipV="1">
            <a:off x="2080188" y="3525217"/>
            <a:ext cx="141862" cy="341556"/>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9" name="Connector: Elbow 128">
            <a:extLst>
              <a:ext uri="{FF2B5EF4-FFF2-40B4-BE49-F238E27FC236}">
                <a16:creationId xmlns:a16="http://schemas.microsoft.com/office/drawing/2014/main" id="{411F58D9-291C-75E3-086F-11DA88181FAD}"/>
              </a:ext>
            </a:extLst>
          </p:cNvPr>
          <p:cNvCxnSpPr>
            <a:cxnSpLocks/>
            <a:stCxn id="18" idx="0"/>
            <a:endCxn id="111" idx="2"/>
          </p:cNvCxnSpPr>
          <p:nvPr/>
        </p:nvCxnSpPr>
        <p:spPr>
          <a:xfrm rot="16200000" flipV="1">
            <a:off x="2381875" y="3565086"/>
            <a:ext cx="142258" cy="262213"/>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3" name="Connector: Elbow 132">
            <a:extLst>
              <a:ext uri="{FF2B5EF4-FFF2-40B4-BE49-F238E27FC236}">
                <a16:creationId xmlns:a16="http://schemas.microsoft.com/office/drawing/2014/main" id="{68364D60-FE55-D305-B894-98C8144883E2}"/>
              </a:ext>
            </a:extLst>
          </p:cNvPr>
          <p:cNvCxnSpPr>
            <a:cxnSpLocks/>
            <a:stCxn id="20" idx="0"/>
            <a:endCxn id="111" idx="2"/>
          </p:cNvCxnSpPr>
          <p:nvPr/>
        </p:nvCxnSpPr>
        <p:spPr>
          <a:xfrm rot="16200000" flipV="1">
            <a:off x="2683561" y="3263400"/>
            <a:ext cx="142654" cy="86598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5" name="Straight Arrow Connector 144">
            <a:extLst>
              <a:ext uri="{FF2B5EF4-FFF2-40B4-BE49-F238E27FC236}">
                <a16:creationId xmlns:a16="http://schemas.microsoft.com/office/drawing/2014/main" id="{E7994BC1-002A-6400-BE12-1A7CD7A28F37}"/>
              </a:ext>
            </a:extLst>
          </p:cNvPr>
          <p:cNvCxnSpPr/>
          <p:nvPr/>
        </p:nvCxnSpPr>
        <p:spPr>
          <a:xfrm>
            <a:off x="632684" y="6292470"/>
            <a:ext cx="695325"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7" name="TextBox 146">
            <a:extLst>
              <a:ext uri="{FF2B5EF4-FFF2-40B4-BE49-F238E27FC236}">
                <a16:creationId xmlns:a16="http://schemas.microsoft.com/office/drawing/2014/main" id="{7A76F4C9-0380-0161-A9BD-F7B8833F6942}"/>
              </a:ext>
            </a:extLst>
          </p:cNvPr>
          <p:cNvSpPr txBox="1"/>
          <p:nvPr/>
        </p:nvSpPr>
        <p:spPr>
          <a:xfrm>
            <a:off x="1328009" y="6169360"/>
            <a:ext cx="476799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Aptos" panose="02110004020202020204"/>
                <a:ea typeface="+mn-ea"/>
                <a:cs typeface="+mn-cs"/>
              </a:rPr>
              <a:t>Direct Accountability and Performance management route for indicated areas</a:t>
            </a:r>
          </a:p>
        </p:txBody>
      </p:sp>
      <p:cxnSp>
        <p:nvCxnSpPr>
          <p:cNvPr id="149" name="Connector: Elbow 148">
            <a:extLst>
              <a:ext uri="{FF2B5EF4-FFF2-40B4-BE49-F238E27FC236}">
                <a16:creationId xmlns:a16="http://schemas.microsoft.com/office/drawing/2014/main" id="{7A52A280-E61B-2EB1-D9B6-9C9BB3FFE2E7}"/>
              </a:ext>
            </a:extLst>
          </p:cNvPr>
          <p:cNvCxnSpPr>
            <a:cxnSpLocks/>
            <a:stCxn id="112" idx="3"/>
            <a:endCxn id="22" idx="2"/>
          </p:cNvCxnSpPr>
          <p:nvPr/>
        </p:nvCxnSpPr>
        <p:spPr>
          <a:xfrm flipV="1">
            <a:off x="3546737" y="3915130"/>
            <a:ext cx="2283495" cy="1613813"/>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0" name="Rectangle 149">
            <a:extLst>
              <a:ext uri="{FF2B5EF4-FFF2-40B4-BE49-F238E27FC236}">
                <a16:creationId xmlns:a16="http://schemas.microsoft.com/office/drawing/2014/main" id="{03BAE62D-32A0-C713-9EAF-4F5E2CA113F5}"/>
              </a:ext>
            </a:extLst>
          </p:cNvPr>
          <p:cNvSpPr/>
          <p:nvPr/>
        </p:nvSpPr>
        <p:spPr>
          <a:xfrm>
            <a:off x="5587034" y="2709101"/>
            <a:ext cx="154691" cy="180474"/>
          </a:xfrm>
          <a:prstGeom prst="rect">
            <a:avLst/>
          </a:prstGeom>
          <a:solidFill>
            <a:srgbClr val="92D05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52" name="Rectangle 151">
            <a:extLst>
              <a:ext uri="{FF2B5EF4-FFF2-40B4-BE49-F238E27FC236}">
                <a16:creationId xmlns:a16="http://schemas.microsoft.com/office/drawing/2014/main" id="{DE59CF48-58CB-C840-B518-FBC980EC6768}"/>
              </a:ext>
            </a:extLst>
          </p:cNvPr>
          <p:cNvSpPr/>
          <p:nvPr/>
        </p:nvSpPr>
        <p:spPr>
          <a:xfrm>
            <a:off x="3403059" y="2719964"/>
            <a:ext cx="154691" cy="180474"/>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53" name="Rectangle 152">
            <a:extLst>
              <a:ext uri="{FF2B5EF4-FFF2-40B4-BE49-F238E27FC236}">
                <a16:creationId xmlns:a16="http://schemas.microsoft.com/office/drawing/2014/main" id="{FB04E547-648E-D6FE-AC8B-0A61B131CB92}"/>
              </a:ext>
            </a:extLst>
          </p:cNvPr>
          <p:cNvSpPr/>
          <p:nvPr/>
        </p:nvSpPr>
        <p:spPr>
          <a:xfrm>
            <a:off x="10385694"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PH/CBD Improvement Programme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Group</a:t>
            </a:r>
          </a:p>
        </p:txBody>
      </p:sp>
      <p:sp>
        <p:nvSpPr>
          <p:cNvPr id="154" name="Rectangle 153">
            <a:extLst>
              <a:ext uri="{FF2B5EF4-FFF2-40B4-BE49-F238E27FC236}">
                <a16:creationId xmlns:a16="http://schemas.microsoft.com/office/drawing/2014/main" id="{D2156605-7B4E-1D79-D9BE-5DEBD64AB970}"/>
              </a:ext>
            </a:extLst>
          </p:cNvPr>
          <p:cNvSpPr/>
          <p:nvPr/>
        </p:nvSpPr>
        <p:spPr>
          <a:xfrm>
            <a:off x="2866588" y="3309484"/>
            <a:ext cx="154691" cy="180474"/>
          </a:xfrm>
          <a:prstGeom prst="rect">
            <a:avLst/>
          </a:prstGeom>
          <a:solidFill>
            <a:srgbClr val="C00000"/>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1286"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cxnSp>
        <p:nvCxnSpPr>
          <p:cNvPr id="155" name="Connector: Elbow 154">
            <a:extLst>
              <a:ext uri="{FF2B5EF4-FFF2-40B4-BE49-F238E27FC236}">
                <a16:creationId xmlns:a16="http://schemas.microsoft.com/office/drawing/2014/main" id="{747EEF69-0419-71DF-8D9A-B2D1240131F9}"/>
              </a:ext>
            </a:extLst>
          </p:cNvPr>
          <p:cNvCxnSpPr>
            <a:cxnSpLocks/>
            <a:stCxn id="26" idx="3"/>
            <a:endCxn id="103" idx="2"/>
          </p:cNvCxnSpPr>
          <p:nvPr/>
        </p:nvCxnSpPr>
        <p:spPr>
          <a:xfrm flipV="1">
            <a:off x="3546737" y="3001497"/>
            <a:ext cx="5738669"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6" name="Connector: Elbow 175">
            <a:extLst>
              <a:ext uri="{FF2B5EF4-FFF2-40B4-BE49-F238E27FC236}">
                <a16:creationId xmlns:a16="http://schemas.microsoft.com/office/drawing/2014/main" id="{CA4924A1-B09C-B76A-7165-450FF92B34C0}"/>
              </a:ext>
            </a:extLst>
          </p:cNvPr>
          <p:cNvCxnSpPr>
            <a:cxnSpLocks/>
            <a:stCxn id="118" idx="0"/>
          </p:cNvCxnSpPr>
          <p:nvPr/>
        </p:nvCxnSpPr>
        <p:spPr>
          <a:xfrm rot="5400000" flipH="1" flipV="1">
            <a:off x="8525342" y="1492052"/>
            <a:ext cx="449008" cy="1489883"/>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7" name="Connector: Elbow 176">
            <a:extLst>
              <a:ext uri="{FF2B5EF4-FFF2-40B4-BE49-F238E27FC236}">
                <a16:creationId xmlns:a16="http://schemas.microsoft.com/office/drawing/2014/main" id="{DE4216BC-47D4-6163-5E67-A680AE2006C4}"/>
              </a:ext>
            </a:extLst>
          </p:cNvPr>
          <p:cNvCxnSpPr>
            <a:cxnSpLocks/>
            <a:stCxn id="102" idx="0"/>
          </p:cNvCxnSpPr>
          <p:nvPr/>
        </p:nvCxnSpPr>
        <p:spPr>
          <a:xfrm rot="16200000" flipV="1">
            <a:off x="9531969" y="1975308"/>
            <a:ext cx="448888" cy="523250"/>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0" name="Connector: Elbow 179">
            <a:extLst>
              <a:ext uri="{FF2B5EF4-FFF2-40B4-BE49-F238E27FC236}">
                <a16:creationId xmlns:a16="http://schemas.microsoft.com/office/drawing/2014/main" id="{89D32AF6-B538-7F41-DD0C-06B2727AE157}"/>
              </a:ext>
            </a:extLst>
          </p:cNvPr>
          <p:cNvCxnSpPr>
            <a:cxnSpLocks/>
            <a:stCxn id="103" idx="0"/>
          </p:cNvCxnSpPr>
          <p:nvPr/>
        </p:nvCxnSpPr>
        <p:spPr>
          <a:xfrm rot="5400000" flipH="1" flipV="1">
            <a:off x="9165593" y="2132302"/>
            <a:ext cx="449008" cy="209382"/>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3" name="Connector: Elbow 182">
            <a:extLst>
              <a:ext uri="{FF2B5EF4-FFF2-40B4-BE49-F238E27FC236}">
                <a16:creationId xmlns:a16="http://schemas.microsoft.com/office/drawing/2014/main" id="{F25FBD62-F047-DCFC-FD37-1E1E57996AF3}"/>
              </a:ext>
            </a:extLst>
          </p:cNvPr>
          <p:cNvCxnSpPr>
            <a:cxnSpLocks/>
            <a:stCxn id="104" idx="0"/>
          </p:cNvCxnSpPr>
          <p:nvPr/>
        </p:nvCxnSpPr>
        <p:spPr>
          <a:xfrm rot="5400000" flipH="1" flipV="1">
            <a:off x="8845467" y="1812177"/>
            <a:ext cx="449008" cy="849633"/>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6" name="Connector: Elbow 185">
            <a:extLst>
              <a:ext uri="{FF2B5EF4-FFF2-40B4-BE49-F238E27FC236}">
                <a16:creationId xmlns:a16="http://schemas.microsoft.com/office/drawing/2014/main" id="{76FA12C8-A878-5148-0092-3FDB954DCD19}"/>
              </a:ext>
            </a:extLst>
          </p:cNvPr>
          <p:cNvCxnSpPr>
            <a:cxnSpLocks/>
            <a:stCxn id="153" idx="0"/>
          </p:cNvCxnSpPr>
          <p:nvPr/>
        </p:nvCxnSpPr>
        <p:spPr>
          <a:xfrm rot="16200000" flipV="1">
            <a:off x="9855297" y="1651980"/>
            <a:ext cx="448888" cy="1169906"/>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4" name="Straight Arrow Connector 193">
            <a:extLst>
              <a:ext uri="{FF2B5EF4-FFF2-40B4-BE49-F238E27FC236}">
                <a16:creationId xmlns:a16="http://schemas.microsoft.com/office/drawing/2014/main" id="{90FAD2E4-418A-9F1C-A640-4C01CA1DF561}"/>
              </a:ext>
            </a:extLst>
          </p:cNvPr>
          <p:cNvCxnSpPr>
            <a:cxnSpLocks/>
            <a:stCxn id="146" idx="3"/>
            <a:endCxn id="63" idx="1"/>
          </p:cNvCxnSpPr>
          <p:nvPr/>
        </p:nvCxnSpPr>
        <p:spPr>
          <a:xfrm>
            <a:off x="3546737" y="4231815"/>
            <a:ext cx="7802695" cy="16218"/>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196" name="Straight Arrow Connector 195">
            <a:extLst>
              <a:ext uri="{FF2B5EF4-FFF2-40B4-BE49-F238E27FC236}">
                <a16:creationId xmlns:a16="http://schemas.microsoft.com/office/drawing/2014/main" id="{03E3F727-FBA4-47A4-5A34-EA62D0076861}"/>
              </a:ext>
            </a:extLst>
          </p:cNvPr>
          <p:cNvCxnSpPr>
            <a:cxnSpLocks/>
            <a:stCxn id="113" idx="3"/>
            <a:endCxn id="62" idx="1"/>
          </p:cNvCxnSpPr>
          <p:nvPr/>
        </p:nvCxnSpPr>
        <p:spPr>
          <a:xfrm>
            <a:off x="3546737" y="4749042"/>
            <a:ext cx="7810645" cy="41605"/>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00" name="Straight Arrow Connector 199">
            <a:extLst>
              <a:ext uri="{FF2B5EF4-FFF2-40B4-BE49-F238E27FC236}">
                <a16:creationId xmlns:a16="http://schemas.microsoft.com/office/drawing/2014/main" id="{ABF99622-4D26-9964-19CD-25B627B3E929}"/>
              </a:ext>
            </a:extLst>
          </p:cNvPr>
          <p:cNvCxnSpPr>
            <a:cxnSpLocks/>
            <a:stCxn id="4" idx="3"/>
            <a:endCxn id="110" idx="1"/>
          </p:cNvCxnSpPr>
          <p:nvPr/>
        </p:nvCxnSpPr>
        <p:spPr>
          <a:xfrm>
            <a:off x="3546737" y="5286389"/>
            <a:ext cx="7795291" cy="29087"/>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09" name="Straight Arrow Connector 208">
            <a:extLst>
              <a:ext uri="{FF2B5EF4-FFF2-40B4-BE49-F238E27FC236}">
                <a16:creationId xmlns:a16="http://schemas.microsoft.com/office/drawing/2014/main" id="{7CDFF735-9C8E-87DF-6609-141145541617}"/>
              </a:ext>
            </a:extLst>
          </p:cNvPr>
          <p:cNvCxnSpPr>
            <a:cxnSpLocks/>
          </p:cNvCxnSpPr>
          <p:nvPr/>
        </p:nvCxnSpPr>
        <p:spPr>
          <a:xfrm>
            <a:off x="632684" y="6425947"/>
            <a:ext cx="695325" cy="0"/>
          </a:xfrm>
          <a:prstGeom prst="straightConnector1">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212" name="TextBox 211">
            <a:extLst>
              <a:ext uri="{FF2B5EF4-FFF2-40B4-BE49-F238E27FC236}">
                <a16:creationId xmlns:a16="http://schemas.microsoft.com/office/drawing/2014/main" id="{3A62EBFE-A82B-8F4F-3A79-5CF00053E8E2}"/>
              </a:ext>
            </a:extLst>
          </p:cNvPr>
          <p:cNvSpPr txBox="1"/>
          <p:nvPr/>
        </p:nvSpPr>
        <p:spPr>
          <a:xfrm>
            <a:off x="1304171" y="6305946"/>
            <a:ext cx="476799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Aptos" panose="02110004020202020204"/>
                <a:ea typeface="+mn-ea"/>
                <a:cs typeface="+mn-cs"/>
              </a:rPr>
              <a:t>Reporting Arrangements for oversight</a:t>
            </a:r>
          </a:p>
        </p:txBody>
      </p:sp>
      <p:cxnSp>
        <p:nvCxnSpPr>
          <p:cNvPr id="216" name="Connector: Elbow 215">
            <a:extLst>
              <a:ext uri="{FF2B5EF4-FFF2-40B4-BE49-F238E27FC236}">
                <a16:creationId xmlns:a16="http://schemas.microsoft.com/office/drawing/2014/main" id="{A511A6CB-5960-BB41-16BF-FAF7B646201E}"/>
              </a:ext>
            </a:extLst>
          </p:cNvPr>
          <p:cNvCxnSpPr>
            <a:cxnSpLocks/>
          </p:cNvCxnSpPr>
          <p:nvPr/>
        </p:nvCxnSpPr>
        <p:spPr>
          <a:xfrm rot="5400000" flipH="1" flipV="1">
            <a:off x="10841249" y="2976892"/>
            <a:ext cx="1764316" cy="25453"/>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25" name="Connector: Elbow 224">
            <a:extLst>
              <a:ext uri="{FF2B5EF4-FFF2-40B4-BE49-F238E27FC236}">
                <a16:creationId xmlns:a16="http://schemas.microsoft.com/office/drawing/2014/main" id="{082A11A0-B93E-2862-C8EA-4B99494EA43A}"/>
              </a:ext>
            </a:extLst>
          </p:cNvPr>
          <p:cNvCxnSpPr>
            <a:cxnSpLocks/>
          </p:cNvCxnSpPr>
          <p:nvPr/>
        </p:nvCxnSpPr>
        <p:spPr>
          <a:xfrm flipH="1" flipV="1">
            <a:off x="11806353" y="2085473"/>
            <a:ext cx="240705" cy="3308916"/>
          </a:xfrm>
          <a:prstGeom prst="bentConnector4">
            <a:avLst>
              <a:gd name="adj1" fmla="val -10627"/>
              <a:gd name="adj2" fmla="val 46154"/>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28" name="Connector: Elbow 227">
            <a:extLst>
              <a:ext uri="{FF2B5EF4-FFF2-40B4-BE49-F238E27FC236}">
                <a16:creationId xmlns:a16="http://schemas.microsoft.com/office/drawing/2014/main" id="{10598D48-F896-CB74-5734-0F240D3BAA3B}"/>
              </a:ext>
            </a:extLst>
          </p:cNvPr>
          <p:cNvCxnSpPr>
            <a:cxnSpLocks/>
          </p:cNvCxnSpPr>
          <p:nvPr/>
        </p:nvCxnSpPr>
        <p:spPr>
          <a:xfrm rot="16200000" flipV="1">
            <a:off x="10338517" y="3677744"/>
            <a:ext cx="3262473" cy="137625"/>
          </a:xfrm>
          <a:prstGeom prst="bentConnector3">
            <a:avLst>
              <a:gd name="adj1" fmla="val 50000"/>
            </a:avLst>
          </a:prstGeom>
          <a:ln>
            <a:solidFill>
              <a:schemeClr val="accent2"/>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2DB70780-EF31-C9CA-45C7-434389FC4CD3}"/>
              </a:ext>
            </a:extLst>
          </p:cNvPr>
          <p:cNvSpPr txBox="1"/>
          <p:nvPr/>
        </p:nvSpPr>
        <p:spPr>
          <a:xfrm>
            <a:off x="7436005" y="6204737"/>
            <a:ext cx="4767991" cy="276999"/>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rPr>
              <a:t>(SDG to be replaced with CCGs as appropriate)</a:t>
            </a:r>
            <a:endParaRPr kumimoji="0" lang="en-GB" sz="1200" b="0" i="1"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Rectangle 9">
            <a:extLst>
              <a:ext uri="{FF2B5EF4-FFF2-40B4-BE49-F238E27FC236}">
                <a16:creationId xmlns:a16="http://schemas.microsoft.com/office/drawing/2014/main" id="{2355163B-585B-D225-0C6F-B6238F11703B}"/>
              </a:ext>
            </a:extLst>
          </p:cNvPr>
          <p:cNvSpPr/>
          <p:nvPr/>
        </p:nvSpPr>
        <p:spPr>
          <a:xfrm>
            <a:off x="11032350" y="2461377"/>
            <a:ext cx="558000" cy="540000"/>
          </a:xfrm>
          <a:prstGeom prst="rect">
            <a:avLst/>
          </a:prstGeom>
          <a:solidFill>
            <a:srgbClr val="FFFF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Cancer Improvement Programme Group</a:t>
            </a:r>
          </a:p>
        </p:txBody>
      </p:sp>
      <p:sp>
        <p:nvSpPr>
          <p:cNvPr id="13" name="Rectangle 12">
            <a:extLst>
              <a:ext uri="{FF2B5EF4-FFF2-40B4-BE49-F238E27FC236}">
                <a16:creationId xmlns:a16="http://schemas.microsoft.com/office/drawing/2014/main" id="{16EF3437-96EC-33B9-F41E-CDC1E7A8A3DA}"/>
              </a:ext>
            </a:extLst>
          </p:cNvPr>
          <p:cNvSpPr/>
          <p:nvPr/>
        </p:nvSpPr>
        <p:spPr>
          <a:xfrm>
            <a:off x="8010794" y="6274716"/>
            <a:ext cx="576000" cy="540000"/>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prstClr val="black"/>
                </a:solidFill>
                <a:effectLst/>
                <a:uLnTx/>
                <a:uFillTx/>
                <a:latin typeface="Univers Condensed Light"/>
                <a:ea typeface="+mn-ea"/>
                <a:cs typeface="+mn-cs"/>
              </a:rPr>
              <a:t>Organised for Success????</a:t>
            </a:r>
          </a:p>
        </p:txBody>
      </p:sp>
      <p:sp>
        <p:nvSpPr>
          <p:cNvPr id="15" name="Rectangle 14">
            <a:extLst>
              <a:ext uri="{FF2B5EF4-FFF2-40B4-BE49-F238E27FC236}">
                <a16:creationId xmlns:a16="http://schemas.microsoft.com/office/drawing/2014/main" id="{799EB6E2-AD09-23F2-7248-675A2CA40FC3}"/>
              </a:ext>
            </a:extLst>
          </p:cNvPr>
          <p:cNvSpPr/>
          <p:nvPr/>
        </p:nvSpPr>
        <p:spPr>
          <a:xfrm>
            <a:off x="36304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CHC</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16" name="Rectangle 15">
            <a:extLst>
              <a:ext uri="{FF2B5EF4-FFF2-40B4-BE49-F238E27FC236}">
                <a16:creationId xmlns:a16="http://schemas.microsoft.com/office/drawing/2014/main" id="{530B7D76-A1C2-7B49-C5D2-F1CDD04836DE}"/>
              </a:ext>
            </a:extLst>
          </p:cNvPr>
          <p:cNvSpPr/>
          <p:nvPr/>
        </p:nvSpPr>
        <p:spPr>
          <a:xfrm>
            <a:off x="42707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Vacancy Control R&amp;S Group</a:t>
            </a:r>
          </a:p>
        </p:txBody>
      </p:sp>
      <p:sp>
        <p:nvSpPr>
          <p:cNvPr id="17" name="Rectangle 16">
            <a:extLst>
              <a:ext uri="{FF2B5EF4-FFF2-40B4-BE49-F238E27FC236}">
                <a16:creationId xmlns:a16="http://schemas.microsoft.com/office/drawing/2014/main" id="{A0869B25-D85E-CF60-40A8-4D326EB55D67}"/>
              </a:ext>
            </a:extLst>
          </p:cNvPr>
          <p:cNvSpPr/>
          <p:nvPr/>
        </p:nvSpPr>
        <p:spPr>
          <a:xfrm>
            <a:off x="74719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Nursing Workforce R&amp;S Group</a:t>
            </a:r>
          </a:p>
        </p:txBody>
      </p:sp>
      <p:sp>
        <p:nvSpPr>
          <p:cNvPr id="19" name="Rectangle 18">
            <a:extLst>
              <a:ext uri="{FF2B5EF4-FFF2-40B4-BE49-F238E27FC236}">
                <a16:creationId xmlns:a16="http://schemas.microsoft.com/office/drawing/2014/main" id="{1E59CF62-38AB-54B4-0433-91A1FBDBAB9C}"/>
              </a:ext>
            </a:extLst>
          </p:cNvPr>
          <p:cNvSpPr/>
          <p:nvPr/>
        </p:nvSpPr>
        <p:spPr>
          <a:xfrm>
            <a:off x="61914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Medical Workforce</a:t>
            </a:r>
          </a:p>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R&amp;S Group</a:t>
            </a:r>
          </a:p>
        </p:txBody>
      </p:sp>
      <p:sp>
        <p:nvSpPr>
          <p:cNvPr id="21" name="Rectangle 20">
            <a:extLst>
              <a:ext uri="{FF2B5EF4-FFF2-40B4-BE49-F238E27FC236}">
                <a16:creationId xmlns:a16="http://schemas.microsoft.com/office/drawing/2014/main" id="{E28A09A7-4FC4-7929-1B7D-0E3090079F1C}"/>
              </a:ext>
            </a:extLst>
          </p:cNvPr>
          <p:cNvSpPr/>
          <p:nvPr/>
        </p:nvSpPr>
        <p:spPr>
          <a:xfrm>
            <a:off x="491098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A&amp;C Support Services &amp; AHP R&amp;S Group</a:t>
            </a:r>
          </a:p>
        </p:txBody>
      </p:sp>
      <p:sp>
        <p:nvSpPr>
          <p:cNvPr id="22" name="Rectangle 21">
            <a:extLst>
              <a:ext uri="{FF2B5EF4-FFF2-40B4-BE49-F238E27FC236}">
                <a16:creationId xmlns:a16="http://schemas.microsoft.com/office/drawing/2014/main" id="{E79B1F47-201F-A768-5102-3F35CF2F7520}"/>
              </a:ext>
            </a:extLst>
          </p:cNvPr>
          <p:cNvSpPr/>
          <p:nvPr/>
        </p:nvSpPr>
        <p:spPr>
          <a:xfrm>
            <a:off x="55512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Procurement R&amp;S Group</a:t>
            </a:r>
          </a:p>
        </p:txBody>
      </p:sp>
      <p:sp>
        <p:nvSpPr>
          <p:cNvPr id="23" name="Rectangle 22">
            <a:extLst>
              <a:ext uri="{FF2B5EF4-FFF2-40B4-BE49-F238E27FC236}">
                <a16:creationId xmlns:a16="http://schemas.microsoft.com/office/drawing/2014/main" id="{CB7841C5-31F0-FF5E-598C-2B1A7B3EB537}"/>
              </a:ext>
            </a:extLst>
          </p:cNvPr>
          <p:cNvSpPr/>
          <p:nvPr/>
        </p:nvSpPr>
        <p:spPr>
          <a:xfrm>
            <a:off x="6831732" y="3375130"/>
            <a:ext cx="558000" cy="540000"/>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Univers Condensed Light"/>
                <a:ea typeface="+mn-ea"/>
                <a:cs typeface="+mn-cs"/>
              </a:rPr>
              <a:t>Meds Management R&amp;S Group</a:t>
            </a:r>
          </a:p>
        </p:txBody>
      </p:sp>
      <p:cxnSp>
        <p:nvCxnSpPr>
          <p:cNvPr id="28" name="Connector: Elbow 27">
            <a:extLst>
              <a:ext uri="{FF2B5EF4-FFF2-40B4-BE49-F238E27FC236}">
                <a16:creationId xmlns:a16="http://schemas.microsoft.com/office/drawing/2014/main" id="{1968C638-F36C-5B91-BE58-A518FF09833D}"/>
              </a:ext>
            </a:extLst>
          </p:cNvPr>
          <p:cNvCxnSpPr>
            <a:cxnSpLocks/>
            <a:stCxn id="10" idx="0"/>
          </p:cNvCxnSpPr>
          <p:nvPr/>
        </p:nvCxnSpPr>
        <p:spPr>
          <a:xfrm rot="16200000" flipV="1">
            <a:off x="10178625" y="1328652"/>
            <a:ext cx="448888" cy="181656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9" name="Connector: Elbow 88">
            <a:extLst>
              <a:ext uri="{FF2B5EF4-FFF2-40B4-BE49-F238E27FC236}">
                <a16:creationId xmlns:a16="http://schemas.microsoft.com/office/drawing/2014/main" id="{1F6516F5-B4D7-045F-30F2-5F4F2852320A}"/>
              </a:ext>
            </a:extLst>
          </p:cNvPr>
          <p:cNvCxnSpPr>
            <a:cxnSpLocks/>
            <a:endCxn id="15" idx="2"/>
          </p:cNvCxnSpPr>
          <p:nvPr/>
        </p:nvCxnSpPr>
        <p:spPr>
          <a:xfrm rot="10800000">
            <a:off x="3909482" y="3915130"/>
            <a:ext cx="1920750" cy="25029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6" name="Connector: Elbow 115">
            <a:extLst>
              <a:ext uri="{FF2B5EF4-FFF2-40B4-BE49-F238E27FC236}">
                <a16:creationId xmlns:a16="http://schemas.microsoft.com/office/drawing/2014/main" id="{C347F490-6C06-304B-23DA-7FE169A87E22}"/>
              </a:ext>
            </a:extLst>
          </p:cNvPr>
          <p:cNvCxnSpPr>
            <a:cxnSpLocks/>
            <a:endCxn id="16" idx="2"/>
          </p:cNvCxnSpPr>
          <p:nvPr/>
        </p:nvCxnSpPr>
        <p:spPr>
          <a:xfrm rot="10800000">
            <a:off x="4549732" y="3915131"/>
            <a:ext cx="1280500" cy="240289"/>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4" name="Connector: Elbow 133">
            <a:extLst>
              <a:ext uri="{FF2B5EF4-FFF2-40B4-BE49-F238E27FC236}">
                <a16:creationId xmlns:a16="http://schemas.microsoft.com/office/drawing/2014/main" id="{F5C449CD-3EF5-DFF5-EBC4-5CBCAFBCB26A}"/>
              </a:ext>
            </a:extLst>
          </p:cNvPr>
          <p:cNvCxnSpPr>
            <a:cxnSpLocks/>
          </p:cNvCxnSpPr>
          <p:nvPr/>
        </p:nvCxnSpPr>
        <p:spPr>
          <a:xfrm flipV="1">
            <a:off x="5803612" y="3943217"/>
            <a:ext cx="2009257" cy="22030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7" name="Connector: Elbow 156">
            <a:extLst>
              <a:ext uri="{FF2B5EF4-FFF2-40B4-BE49-F238E27FC236}">
                <a16:creationId xmlns:a16="http://schemas.microsoft.com/office/drawing/2014/main" id="{A5EA7454-5F10-4097-57A0-E2CB4339C335}"/>
              </a:ext>
            </a:extLst>
          </p:cNvPr>
          <p:cNvCxnSpPr>
            <a:cxnSpLocks/>
          </p:cNvCxnSpPr>
          <p:nvPr/>
        </p:nvCxnSpPr>
        <p:spPr>
          <a:xfrm rot="16200000" flipH="1" flipV="1">
            <a:off x="7222399" y="893309"/>
            <a:ext cx="484651" cy="3621026"/>
          </a:xfrm>
          <a:prstGeom prst="bentConnector5">
            <a:avLst>
              <a:gd name="adj1" fmla="val -47168"/>
              <a:gd name="adj2" fmla="val 52252"/>
              <a:gd name="adj3" fmla="val 147168"/>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CF005DDE-BDE9-C1F6-AE8E-F6E8B590CC49}"/>
              </a:ext>
            </a:extLst>
          </p:cNvPr>
          <p:cNvCxnSpPr>
            <a:cxnSpLocks/>
            <a:stCxn id="104" idx="0"/>
          </p:cNvCxnSpPr>
          <p:nvPr/>
        </p:nvCxnSpPr>
        <p:spPr>
          <a:xfrm flipV="1">
            <a:off x="8645155" y="2236933"/>
            <a:ext cx="23966" cy="2245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4" name="Connector: Elbow 173">
            <a:extLst>
              <a:ext uri="{FF2B5EF4-FFF2-40B4-BE49-F238E27FC236}">
                <a16:creationId xmlns:a16="http://schemas.microsoft.com/office/drawing/2014/main" id="{1CDB6B53-28FD-A045-91E0-8A009608FDEE}"/>
              </a:ext>
            </a:extLst>
          </p:cNvPr>
          <p:cNvCxnSpPr>
            <a:cxnSpLocks/>
            <a:stCxn id="17" idx="0"/>
            <a:endCxn id="41" idx="2"/>
          </p:cNvCxnSpPr>
          <p:nvPr/>
        </p:nvCxnSpPr>
        <p:spPr>
          <a:xfrm rot="16200000" flipV="1">
            <a:off x="6493190" y="2117338"/>
            <a:ext cx="428982" cy="2086602"/>
          </a:xfrm>
          <a:prstGeom prst="bentConnector3">
            <a:avLst>
              <a:gd name="adj1" fmla="val 5203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1" name="Connector: Elbow 180">
            <a:extLst>
              <a:ext uri="{FF2B5EF4-FFF2-40B4-BE49-F238E27FC236}">
                <a16:creationId xmlns:a16="http://schemas.microsoft.com/office/drawing/2014/main" id="{D592B275-D319-7961-5380-8BAD9F7FEEF6}"/>
              </a:ext>
            </a:extLst>
          </p:cNvPr>
          <p:cNvCxnSpPr>
            <a:cxnSpLocks/>
            <a:stCxn id="23" idx="0"/>
            <a:endCxn id="41" idx="2"/>
          </p:cNvCxnSpPr>
          <p:nvPr/>
        </p:nvCxnSpPr>
        <p:spPr>
          <a:xfrm rot="16200000" flipV="1">
            <a:off x="6173065" y="2437463"/>
            <a:ext cx="428982" cy="1446352"/>
          </a:xfrm>
          <a:prstGeom prst="bentConnector3">
            <a:avLst>
              <a:gd name="adj1" fmla="val 4797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8" name="Connector: Elbow 187">
            <a:extLst>
              <a:ext uri="{FF2B5EF4-FFF2-40B4-BE49-F238E27FC236}">
                <a16:creationId xmlns:a16="http://schemas.microsoft.com/office/drawing/2014/main" id="{EA81E98C-A5CB-7FD3-C55A-EBB1F015C8A3}"/>
              </a:ext>
            </a:extLst>
          </p:cNvPr>
          <p:cNvCxnSpPr>
            <a:cxnSpLocks/>
            <a:stCxn id="19" idx="0"/>
            <a:endCxn id="41" idx="2"/>
          </p:cNvCxnSpPr>
          <p:nvPr/>
        </p:nvCxnSpPr>
        <p:spPr>
          <a:xfrm rot="16200000" flipV="1">
            <a:off x="5852940" y="2757588"/>
            <a:ext cx="428982" cy="806102"/>
          </a:xfrm>
          <a:prstGeom prst="bentConnector3">
            <a:avLst>
              <a:gd name="adj1" fmla="val 5203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3" name="Connector: Elbow 192">
            <a:extLst>
              <a:ext uri="{FF2B5EF4-FFF2-40B4-BE49-F238E27FC236}">
                <a16:creationId xmlns:a16="http://schemas.microsoft.com/office/drawing/2014/main" id="{0E5693EC-08F8-6979-4DD0-7461E0D73B04}"/>
              </a:ext>
            </a:extLst>
          </p:cNvPr>
          <p:cNvCxnSpPr>
            <a:cxnSpLocks/>
            <a:stCxn id="22" idx="0"/>
            <a:endCxn id="41" idx="2"/>
          </p:cNvCxnSpPr>
          <p:nvPr/>
        </p:nvCxnSpPr>
        <p:spPr>
          <a:xfrm rot="16200000" flipV="1">
            <a:off x="5532815" y="3077713"/>
            <a:ext cx="428982" cy="16585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6" name="Connector: Elbow 205">
            <a:extLst>
              <a:ext uri="{FF2B5EF4-FFF2-40B4-BE49-F238E27FC236}">
                <a16:creationId xmlns:a16="http://schemas.microsoft.com/office/drawing/2014/main" id="{CC3674D4-5D00-A279-ACCE-A0ED49B36115}"/>
              </a:ext>
            </a:extLst>
          </p:cNvPr>
          <p:cNvCxnSpPr>
            <a:cxnSpLocks/>
            <a:stCxn id="16" idx="0"/>
            <a:endCxn id="41" idx="2"/>
          </p:cNvCxnSpPr>
          <p:nvPr/>
        </p:nvCxnSpPr>
        <p:spPr>
          <a:xfrm rot="5400000" flipH="1" flipV="1">
            <a:off x="4892565" y="2603315"/>
            <a:ext cx="428982" cy="111464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4" name="Connector: Elbow 213">
            <a:extLst>
              <a:ext uri="{FF2B5EF4-FFF2-40B4-BE49-F238E27FC236}">
                <a16:creationId xmlns:a16="http://schemas.microsoft.com/office/drawing/2014/main" id="{C698E76F-4F6F-A414-87A3-B1110DA1627D}"/>
              </a:ext>
            </a:extLst>
          </p:cNvPr>
          <p:cNvCxnSpPr>
            <a:cxnSpLocks/>
            <a:stCxn id="15" idx="0"/>
            <a:endCxn id="41" idx="2"/>
          </p:cNvCxnSpPr>
          <p:nvPr/>
        </p:nvCxnSpPr>
        <p:spPr>
          <a:xfrm rot="5400000" flipH="1" flipV="1">
            <a:off x="4572440" y="2283190"/>
            <a:ext cx="428982" cy="175489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nector: Elbow 23">
            <a:extLst>
              <a:ext uri="{FF2B5EF4-FFF2-40B4-BE49-F238E27FC236}">
                <a16:creationId xmlns:a16="http://schemas.microsoft.com/office/drawing/2014/main" id="{4AE845B3-A05F-7817-34F7-D0C8776B681D}"/>
              </a:ext>
            </a:extLst>
          </p:cNvPr>
          <p:cNvCxnSpPr>
            <a:cxnSpLocks/>
            <a:stCxn id="26" idx="3"/>
            <a:endCxn id="104" idx="2"/>
          </p:cNvCxnSpPr>
          <p:nvPr/>
        </p:nvCxnSpPr>
        <p:spPr>
          <a:xfrm flipV="1">
            <a:off x="3546737" y="3001497"/>
            <a:ext cx="5098418"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Connector: Elbow 28">
            <a:extLst>
              <a:ext uri="{FF2B5EF4-FFF2-40B4-BE49-F238E27FC236}">
                <a16:creationId xmlns:a16="http://schemas.microsoft.com/office/drawing/2014/main" id="{E3AA406C-7468-B643-9856-AF3EC2839BA0}"/>
              </a:ext>
            </a:extLst>
          </p:cNvPr>
          <p:cNvCxnSpPr>
            <a:cxnSpLocks/>
            <a:stCxn id="26" idx="3"/>
            <a:endCxn id="118" idx="2"/>
          </p:cNvCxnSpPr>
          <p:nvPr/>
        </p:nvCxnSpPr>
        <p:spPr>
          <a:xfrm flipV="1">
            <a:off x="3546737" y="3001497"/>
            <a:ext cx="4458168" cy="278741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Connector: Elbow 31">
            <a:extLst>
              <a:ext uri="{FF2B5EF4-FFF2-40B4-BE49-F238E27FC236}">
                <a16:creationId xmlns:a16="http://schemas.microsoft.com/office/drawing/2014/main" id="{098C1340-0F9D-0C8E-A4E6-A4AE7912433C}"/>
              </a:ext>
            </a:extLst>
          </p:cNvPr>
          <p:cNvCxnSpPr>
            <a:cxnSpLocks/>
            <a:stCxn id="26" idx="3"/>
            <a:endCxn id="102" idx="2"/>
          </p:cNvCxnSpPr>
          <p:nvPr/>
        </p:nvCxnSpPr>
        <p:spPr>
          <a:xfrm flipV="1">
            <a:off x="3546737" y="3001377"/>
            <a:ext cx="6471301"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0" name="Rectangle 139">
            <a:extLst>
              <a:ext uri="{FF2B5EF4-FFF2-40B4-BE49-F238E27FC236}">
                <a16:creationId xmlns:a16="http://schemas.microsoft.com/office/drawing/2014/main" id="{D02C0680-A6DD-6B7D-D4AE-F003451D9859}"/>
              </a:ext>
            </a:extLst>
          </p:cNvPr>
          <p:cNvSpPr/>
          <p:nvPr/>
        </p:nvSpPr>
        <p:spPr>
          <a:xfrm>
            <a:off x="7617925" y="2430019"/>
            <a:ext cx="4069998" cy="612000"/>
          </a:xfrm>
          <a:prstGeom prst="rect">
            <a:avLst/>
          </a:prstGeom>
          <a:solidFill>
            <a:srgbClr val="FFC000">
              <a:alpha val="25882"/>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en-GB" sz="825"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cxnSp>
        <p:nvCxnSpPr>
          <p:cNvPr id="38" name="Connector: Elbow 37">
            <a:extLst>
              <a:ext uri="{FF2B5EF4-FFF2-40B4-BE49-F238E27FC236}">
                <a16:creationId xmlns:a16="http://schemas.microsoft.com/office/drawing/2014/main" id="{40346786-4EAC-E8F6-F34D-AF98A8FDAA19}"/>
              </a:ext>
            </a:extLst>
          </p:cNvPr>
          <p:cNvCxnSpPr>
            <a:cxnSpLocks/>
            <a:stCxn id="26" idx="3"/>
            <a:endCxn id="153" idx="2"/>
          </p:cNvCxnSpPr>
          <p:nvPr/>
        </p:nvCxnSpPr>
        <p:spPr>
          <a:xfrm flipV="1">
            <a:off x="3546737" y="3001377"/>
            <a:ext cx="7117957"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5" name="Connector: Elbow 44">
            <a:extLst>
              <a:ext uri="{FF2B5EF4-FFF2-40B4-BE49-F238E27FC236}">
                <a16:creationId xmlns:a16="http://schemas.microsoft.com/office/drawing/2014/main" id="{5C9B3456-5318-7850-3674-E886CC2D5A2E}"/>
              </a:ext>
            </a:extLst>
          </p:cNvPr>
          <p:cNvCxnSpPr>
            <a:cxnSpLocks/>
          </p:cNvCxnSpPr>
          <p:nvPr/>
        </p:nvCxnSpPr>
        <p:spPr>
          <a:xfrm flipV="1">
            <a:off x="3527643" y="2991131"/>
            <a:ext cx="7764613" cy="278753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7" name="Connector: Elbow 96">
            <a:extLst>
              <a:ext uri="{FF2B5EF4-FFF2-40B4-BE49-F238E27FC236}">
                <a16:creationId xmlns:a16="http://schemas.microsoft.com/office/drawing/2014/main" id="{9D7AC8B7-4E94-1510-F2CE-6AE1E0697510}"/>
              </a:ext>
            </a:extLst>
          </p:cNvPr>
          <p:cNvCxnSpPr>
            <a:cxnSpLocks/>
            <a:endCxn id="21" idx="2"/>
          </p:cNvCxnSpPr>
          <p:nvPr/>
        </p:nvCxnSpPr>
        <p:spPr>
          <a:xfrm rot="10800000">
            <a:off x="5189982" y="3915131"/>
            <a:ext cx="640250" cy="239375"/>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Connector: Elbow 106">
            <a:extLst>
              <a:ext uri="{FF2B5EF4-FFF2-40B4-BE49-F238E27FC236}">
                <a16:creationId xmlns:a16="http://schemas.microsoft.com/office/drawing/2014/main" id="{2F80229B-17B8-4140-342F-B8B29CAAC00A}"/>
              </a:ext>
            </a:extLst>
          </p:cNvPr>
          <p:cNvCxnSpPr>
            <a:cxnSpLocks/>
            <a:endCxn id="19" idx="2"/>
          </p:cNvCxnSpPr>
          <p:nvPr/>
        </p:nvCxnSpPr>
        <p:spPr>
          <a:xfrm flipV="1">
            <a:off x="5830232" y="3915130"/>
            <a:ext cx="640250" cy="248108"/>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7" name="Connector: Elbow 116">
            <a:extLst>
              <a:ext uri="{FF2B5EF4-FFF2-40B4-BE49-F238E27FC236}">
                <a16:creationId xmlns:a16="http://schemas.microsoft.com/office/drawing/2014/main" id="{32E21887-74F8-AE6B-29CB-B65416DB5865}"/>
              </a:ext>
            </a:extLst>
          </p:cNvPr>
          <p:cNvCxnSpPr>
            <a:cxnSpLocks/>
            <a:endCxn id="23" idx="2"/>
          </p:cNvCxnSpPr>
          <p:nvPr/>
        </p:nvCxnSpPr>
        <p:spPr>
          <a:xfrm flipV="1">
            <a:off x="5830232" y="3915130"/>
            <a:ext cx="1280500" cy="261336"/>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4" name="Connector: Elbow 123">
            <a:extLst>
              <a:ext uri="{FF2B5EF4-FFF2-40B4-BE49-F238E27FC236}">
                <a16:creationId xmlns:a16="http://schemas.microsoft.com/office/drawing/2014/main" id="{F679E9DF-9D8C-2595-878A-C1546E9D4BB5}"/>
              </a:ext>
            </a:extLst>
          </p:cNvPr>
          <p:cNvCxnSpPr>
            <a:cxnSpLocks/>
            <a:stCxn id="21" idx="0"/>
            <a:endCxn id="41" idx="2"/>
          </p:cNvCxnSpPr>
          <p:nvPr/>
        </p:nvCxnSpPr>
        <p:spPr>
          <a:xfrm rot="5400000" flipH="1" flipV="1">
            <a:off x="5212690" y="2923440"/>
            <a:ext cx="428982" cy="474398"/>
          </a:xfrm>
          <a:prstGeom prst="bentConnector3">
            <a:avLst>
              <a:gd name="adj1" fmla="val 4594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0" name="Connector: Elbow 129">
            <a:extLst>
              <a:ext uri="{FF2B5EF4-FFF2-40B4-BE49-F238E27FC236}">
                <a16:creationId xmlns:a16="http://schemas.microsoft.com/office/drawing/2014/main" id="{B7F03EBB-12C1-AE90-AB92-F2C5AD7C252C}"/>
              </a:ext>
            </a:extLst>
          </p:cNvPr>
          <p:cNvCxnSpPr>
            <a:cxnSpLocks/>
            <a:stCxn id="35" idx="0"/>
          </p:cNvCxnSpPr>
          <p:nvPr/>
        </p:nvCxnSpPr>
        <p:spPr>
          <a:xfrm rot="5400000" flipH="1" flipV="1">
            <a:off x="2071290" y="2312051"/>
            <a:ext cx="451015" cy="2"/>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5" name="Connector: Elbow 134">
            <a:extLst>
              <a:ext uri="{FF2B5EF4-FFF2-40B4-BE49-F238E27FC236}">
                <a16:creationId xmlns:a16="http://schemas.microsoft.com/office/drawing/2014/main" id="{4BC308F3-A285-9880-3B34-C6C5278DAA6B}"/>
              </a:ext>
            </a:extLst>
          </p:cNvPr>
          <p:cNvCxnSpPr>
            <a:cxnSpLocks/>
            <a:stCxn id="41" idx="0"/>
          </p:cNvCxnSpPr>
          <p:nvPr/>
        </p:nvCxnSpPr>
        <p:spPr>
          <a:xfrm rot="5400000" flipH="1" flipV="1">
            <a:off x="5424411" y="2269036"/>
            <a:ext cx="479939" cy="1"/>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0" name="Free-form: Shape 29">
            <a:extLst>
              <a:ext uri="{FF2B5EF4-FFF2-40B4-BE49-F238E27FC236}">
                <a16:creationId xmlns:a16="http://schemas.microsoft.com/office/drawing/2014/main" id="{8A17225C-7DED-F962-E209-BA37644EF11E}"/>
              </a:ext>
            </a:extLst>
          </p:cNvPr>
          <p:cNvSpPr/>
          <p:nvPr/>
        </p:nvSpPr>
        <p:spPr>
          <a:xfrm>
            <a:off x="25260" y="0"/>
            <a:ext cx="12178736" cy="6858000"/>
          </a:xfrm>
          <a:custGeom>
            <a:avLst/>
            <a:gdLst>
              <a:gd name="csX0" fmla="*/ 7037450 w 12178736"/>
              <a:gd name="csY0" fmla="*/ 2023859 h 6858000"/>
              <a:gd name="csX1" fmla="*/ 7037450 w 12178736"/>
              <a:gd name="csY1" fmla="*/ 6121853 h 6858000"/>
              <a:gd name="csX2" fmla="*/ 11996345 w 12178736"/>
              <a:gd name="csY2" fmla="*/ 6121853 h 6858000"/>
              <a:gd name="csX3" fmla="*/ 11996345 w 12178736"/>
              <a:gd name="csY3" fmla="*/ 2023859 h 6858000"/>
              <a:gd name="csX4" fmla="*/ 0 w 12178736"/>
              <a:gd name="csY4" fmla="*/ 0 h 6858000"/>
              <a:gd name="csX5" fmla="*/ 12178736 w 12178736"/>
              <a:gd name="csY5" fmla="*/ 0 h 6858000"/>
              <a:gd name="csX6" fmla="*/ 12178736 w 12178736"/>
              <a:gd name="csY6" fmla="*/ 6858000 h 6858000"/>
              <a:gd name="csX7" fmla="*/ 0 w 12178736"/>
              <a:gd name="csY7" fmla="*/ 6858000 h 685800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12178736" h="6858000">
                <a:moveTo>
                  <a:pt x="7037450" y="2023859"/>
                </a:moveTo>
                <a:lnTo>
                  <a:pt x="7037450" y="6121853"/>
                </a:lnTo>
                <a:lnTo>
                  <a:pt x="11996345" y="6121853"/>
                </a:lnTo>
                <a:lnTo>
                  <a:pt x="11996345" y="2023859"/>
                </a:lnTo>
                <a:close/>
                <a:moveTo>
                  <a:pt x="0" y="0"/>
                </a:moveTo>
                <a:lnTo>
                  <a:pt x="12178736" y="0"/>
                </a:lnTo>
                <a:lnTo>
                  <a:pt x="12178736" y="6858000"/>
                </a:lnTo>
                <a:lnTo>
                  <a:pt x="0" y="6858000"/>
                </a:lnTo>
                <a:close/>
              </a:path>
            </a:pathLst>
          </a:custGeom>
          <a:solidFill>
            <a:srgbClr val="156082">
              <a:alpha val="60000"/>
            </a:srgbClr>
          </a:solidFill>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34" name="Picture 33">
            <a:extLst>
              <a:ext uri="{FF2B5EF4-FFF2-40B4-BE49-F238E27FC236}">
                <a16:creationId xmlns:a16="http://schemas.microsoft.com/office/drawing/2014/main" id="{2C0F5CA2-0BA9-FAB3-9362-E53A139682AB}"/>
              </a:ext>
            </a:extLst>
          </p:cNvPr>
          <p:cNvPicPr>
            <a:picLocks noChangeAspect="1"/>
          </p:cNvPicPr>
          <p:nvPr/>
        </p:nvPicPr>
        <p:blipFill>
          <a:blip r:embed="rId3"/>
          <a:stretch>
            <a:fillRect/>
          </a:stretch>
        </p:blipFill>
        <p:spPr>
          <a:xfrm>
            <a:off x="606591" y="1326256"/>
            <a:ext cx="6106377" cy="2124371"/>
          </a:xfrm>
          <a:prstGeom prst="rect">
            <a:avLst/>
          </a:prstGeom>
        </p:spPr>
      </p:pic>
    </p:spTree>
    <p:extLst>
      <p:ext uri="{BB962C8B-B14F-4D97-AF65-F5344CB8AC3E}">
        <p14:creationId xmlns:p14="http://schemas.microsoft.com/office/powerpoint/2010/main" val="3015307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F3EFFA-75AA-A641-536E-0A7F467E506D}"/>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CA9BEB7C-5F5A-6930-26B6-F69471163EE9}"/>
              </a:ext>
            </a:extLst>
          </p:cNvPr>
          <p:cNvSpPr txBox="1"/>
          <p:nvPr/>
        </p:nvSpPr>
        <p:spPr>
          <a:xfrm>
            <a:off x="585216" y="615026"/>
            <a:ext cx="10204704" cy="4897879"/>
          </a:xfrm>
          <a:prstGeom prst="rect">
            <a:avLst/>
          </a:prstGeom>
          <a:noFill/>
        </p:spPr>
        <p:txBody>
          <a:bodyPr wrap="square">
            <a:spAutoFit/>
          </a:bodyPr>
          <a:lstStyle/>
          <a:p>
            <a:pPr marL="285750" indent="-285750">
              <a:spcAft>
                <a:spcPts val="800"/>
              </a:spcAft>
              <a:buFont typeface="Arial" panose="020B0604020202020204" pitchFamily="34" charset="0"/>
              <a:buChar char="•"/>
            </a:pPr>
            <a:r>
              <a:rPr lang="en-GB" sz="2000" b="1" kern="100" dirty="0">
                <a:effectLst/>
                <a:latin typeface="Arial" panose="020B0604020202020204" pitchFamily="34" charset="0"/>
                <a:ea typeface="Times New Roman" panose="02020603050405020304" pitchFamily="18" charset="0"/>
                <a:cs typeface="Arial" panose="020B0604020202020204" pitchFamily="34" charset="0"/>
              </a:rPr>
              <a:t>All Annual Plan actions must be tracked locally</a:t>
            </a:r>
            <a:r>
              <a:rPr lang="en-GB" sz="2000" kern="100" dirty="0">
                <a:effectLst/>
                <a:latin typeface="Arial" panose="020B0604020202020204" pitchFamily="34" charset="0"/>
                <a:ea typeface="Times New Roman" panose="02020603050405020304" pitchFamily="18" charset="0"/>
                <a:cs typeface="Arial" panose="020B0604020202020204" pitchFamily="34" charset="0"/>
              </a:rPr>
              <a:t>, even where corporate reporting is summary‑level.</a:t>
            </a:r>
            <a:endParaRPr lang="en-GB" sz="2000" kern="100" dirty="0">
              <a:effectLst/>
              <a:latin typeface="Arial" panose="020B0604020202020204" pitchFamily="34" charset="0"/>
              <a:ea typeface="Times New Roman" panose="02020603050405020304" pitchFamily="18" charset="0"/>
              <a:cs typeface="Times New Roman" panose="02020603050405020304" pitchFamily="18" charset="0"/>
            </a:endParaRPr>
          </a:p>
          <a:p>
            <a:pPr marL="285750" indent="-285750">
              <a:spcAft>
                <a:spcPts val="800"/>
              </a:spcAft>
              <a:buFont typeface="Arial" panose="020B0604020202020204" pitchFamily="34" charset="0"/>
              <a:buChar char="•"/>
            </a:pPr>
            <a:r>
              <a:rPr lang="en-GB" sz="2000" kern="100" dirty="0">
                <a:effectLst/>
                <a:latin typeface="Arial" panose="020B0604020202020204" pitchFamily="34" charset="0"/>
                <a:ea typeface="Times New Roman" panose="02020603050405020304" pitchFamily="18" charset="0"/>
                <a:cs typeface="Arial" panose="020B0604020202020204" pitchFamily="34" charset="0"/>
              </a:rPr>
              <a:t>Escalation will be through existing executive and committee routes where performance, delivery or risk thresholds are breached. </a:t>
            </a:r>
            <a:endParaRPr lang="en-GB" sz="2000" kern="100" dirty="0">
              <a:effectLst/>
              <a:latin typeface="Arial" panose="020B0604020202020204" pitchFamily="34" charset="0"/>
              <a:ea typeface="Times New Roman" panose="02020603050405020304" pitchFamily="18" charset="0"/>
              <a:cs typeface="Times New Roman" panose="02020603050405020304" pitchFamily="18" charset="0"/>
            </a:endParaRPr>
          </a:p>
          <a:p>
            <a:pPr marL="285750" indent="-285750">
              <a:spcAft>
                <a:spcPts val="800"/>
              </a:spcAft>
              <a:buFont typeface="Arial" panose="020B0604020202020204" pitchFamily="34" charset="0"/>
              <a:buChar char="•"/>
            </a:pPr>
            <a:r>
              <a:rPr lang="en-GB" sz="2000" kern="100" dirty="0">
                <a:effectLst/>
                <a:latin typeface="Arial" panose="020B0604020202020204" pitchFamily="34" charset="0"/>
                <a:ea typeface="Times New Roman" panose="02020603050405020304" pitchFamily="18" charset="0"/>
                <a:cs typeface="Arial" panose="020B0604020202020204" pitchFamily="34" charset="0"/>
              </a:rPr>
              <a:t>The quarterly review meetings will provide the forum for identifying opportunities, and challenges, and consider how learning should shape our ongoing delivery</a:t>
            </a:r>
            <a:r>
              <a:rPr lang="en-GB" sz="2000" kern="100">
                <a:effectLst/>
                <a:latin typeface="Arial" panose="020B0604020202020204" pitchFamily="34" charset="0"/>
                <a:ea typeface="Times New Roman" panose="02020603050405020304" pitchFamily="18" charset="0"/>
                <a:cs typeface="Arial" panose="020B0604020202020204" pitchFamily="34" charset="0"/>
              </a:rPr>
              <a:t>. </a:t>
            </a:r>
          </a:p>
          <a:p>
            <a:pPr marL="285750" indent="-285750">
              <a:spcAft>
                <a:spcPts val="800"/>
              </a:spcAft>
              <a:buFont typeface="Arial" panose="020B0604020202020204" pitchFamily="34" charset="0"/>
              <a:buChar char="•"/>
            </a:pPr>
            <a:r>
              <a:rPr lang="en-GB" sz="2000" kern="100">
                <a:effectLst/>
                <a:latin typeface="Arial" panose="020B0604020202020204" pitchFamily="34" charset="0"/>
                <a:ea typeface="Times New Roman" panose="02020603050405020304" pitchFamily="18" charset="0"/>
                <a:cs typeface="Arial" panose="020B0604020202020204" pitchFamily="34" charset="0"/>
              </a:rPr>
              <a:t>These </a:t>
            </a:r>
            <a:r>
              <a:rPr lang="en-GB" sz="2000" kern="100" dirty="0">
                <a:effectLst/>
                <a:latin typeface="Arial" panose="020B0604020202020204" pitchFamily="34" charset="0"/>
                <a:ea typeface="Times New Roman" panose="02020603050405020304" pitchFamily="18" charset="0"/>
                <a:cs typeface="Arial" panose="020B0604020202020204" pitchFamily="34" charset="0"/>
              </a:rPr>
              <a:t>meetings will also help ensure a shared understanding of priorities, risks and expectations and a collective understanding of delivery across R&amp;S, Performance and BAU, and System Transformation.</a:t>
            </a:r>
            <a:endParaRPr lang="en-GB" sz="2000" kern="100" dirty="0">
              <a:effectLst/>
              <a:latin typeface="Arial" panose="020B0604020202020204" pitchFamily="34" charset="0"/>
              <a:ea typeface="Times New Roman" panose="02020603050405020304" pitchFamily="18" charset="0"/>
              <a:cs typeface="Times New Roman" panose="02020603050405020304" pitchFamily="18" charset="0"/>
            </a:endParaRPr>
          </a:p>
          <a:p>
            <a:pPr marL="285750" indent="-285750">
              <a:spcAft>
                <a:spcPts val="800"/>
              </a:spcAft>
              <a:buFont typeface="Arial" panose="020B0604020202020204" pitchFamily="34" charset="0"/>
              <a:buChar char="•"/>
            </a:pPr>
            <a:r>
              <a:rPr lang="en-GB" sz="2000" kern="100" dirty="0">
                <a:effectLst/>
                <a:latin typeface="Arial" panose="020B0604020202020204" pitchFamily="34" charset="0"/>
                <a:ea typeface="Times New Roman" panose="02020603050405020304" pitchFamily="18" charset="0"/>
                <a:cs typeface="Arial" panose="020B0604020202020204" pitchFamily="34" charset="0"/>
              </a:rPr>
              <a:t>The Delivery Unit will be responsible for coordinating and assuring delivery of the Annual Plan 2026/27 through existing operational performance management governance route and the Integrated Performance report in line with the updated Performance Accountability Framework.</a:t>
            </a:r>
            <a:endParaRPr lang="en-GB" sz="2000" kern="100" dirty="0">
              <a:effectLst/>
              <a:latin typeface="Arial" panose="020B0604020202020204" pitchFamily="34" charset="0"/>
              <a:ea typeface="Times New Roman" panose="02020603050405020304" pitchFamily="18" charset="0"/>
              <a:cs typeface="Times New Roman" panose="02020603050405020304" pitchFamily="18" charset="0"/>
            </a:endParaRPr>
          </a:p>
          <a:p>
            <a:pPr marL="457200">
              <a:lnSpc>
                <a:spcPct val="115000"/>
              </a:lnSpc>
              <a:spcAft>
                <a:spcPts val="800"/>
              </a:spcAft>
              <a:buNone/>
            </a:pPr>
            <a:r>
              <a:rPr lang="en-GB" sz="1800" b="1" kern="100" dirty="0">
                <a:effectLst/>
                <a:latin typeface="Arial" panose="020B0604020202020204" pitchFamily="34" charset="0"/>
                <a:ea typeface="Times New Roman" panose="02020603050405020304" pitchFamily="18" charset="0"/>
                <a:cs typeface="Arial" panose="020B0604020202020204" pitchFamily="34" charset="0"/>
              </a:rPr>
              <a:t> </a:t>
            </a:r>
            <a:endParaRPr lang="en-GB" sz="1800" kern="1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44143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F7EE27-0A84-8F42-5D71-9DB965B5EBC8}"/>
              </a:ext>
            </a:extLst>
          </p:cNvPr>
          <p:cNvSpPr>
            <a:spLocks noGrp="1"/>
          </p:cNvSpPr>
          <p:nvPr>
            <p:ph type="title"/>
          </p:nvPr>
        </p:nvSpPr>
        <p:spPr>
          <a:xfrm>
            <a:off x="643534" y="455094"/>
            <a:ext cx="9102846" cy="468832"/>
          </a:xfrm>
        </p:spPr>
        <p:txBody>
          <a:bodyPr/>
          <a:lstStyle/>
          <a:p>
            <a:r>
              <a:rPr lang="en-GB" b="1" dirty="0"/>
              <a:t>Performance &amp; Accountability Governance</a:t>
            </a:r>
          </a:p>
        </p:txBody>
      </p:sp>
      <p:sp>
        <p:nvSpPr>
          <p:cNvPr id="4" name="Content Placeholder 3">
            <a:extLst>
              <a:ext uri="{FF2B5EF4-FFF2-40B4-BE49-F238E27FC236}">
                <a16:creationId xmlns:a16="http://schemas.microsoft.com/office/drawing/2014/main" id="{CE8947C8-D6EF-3A2F-8D1C-B4B755723068}"/>
              </a:ext>
            </a:extLst>
          </p:cNvPr>
          <p:cNvSpPr>
            <a:spLocks noGrp="1"/>
          </p:cNvSpPr>
          <p:nvPr>
            <p:ph idx="1"/>
          </p:nvPr>
        </p:nvSpPr>
        <p:spPr>
          <a:xfrm>
            <a:off x="643534" y="1021787"/>
            <a:ext cx="11053166" cy="4814425"/>
          </a:xfrm>
        </p:spPr>
        <p:txBody>
          <a:bodyPr/>
          <a:lstStyle/>
          <a:p>
            <a:r>
              <a:rPr lang="en-GB" sz="1600" b="1" dirty="0"/>
              <a:t>Monthly Performance Reviews</a:t>
            </a:r>
          </a:p>
          <a:p>
            <a:pPr marL="285750" indent="-285750">
              <a:buFont typeface="Arial" panose="020B0604020202020204" pitchFamily="34" charset="0"/>
              <a:buChar char="•"/>
            </a:pPr>
            <a:r>
              <a:rPr lang="en-GB" sz="1600" dirty="0"/>
              <a:t>Two hours long, </a:t>
            </a:r>
            <a:r>
              <a:rPr lang="en-GB" sz="1600" dirty="0">
                <a:solidFill>
                  <a:schemeClr val="tx2">
                    <a:lumMod val="90000"/>
                    <a:lumOff val="10000"/>
                  </a:schemeClr>
                </a:solidFill>
              </a:rPr>
              <a:t>face to face, focussing on:</a:t>
            </a:r>
          </a:p>
          <a:p>
            <a:pPr marL="1810603" lvl="5" indent="-285750">
              <a:buFont typeface="Courier New" panose="02070309020205020404" pitchFamily="49" charset="0"/>
              <a:buChar char="o"/>
            </a:pPr>
            <a:r>
              <a:rPr lang="en-GB" sz="1400" b="0" dirty="0">
                <a:solidFill>
                  <a:schemeClr val="tx2">
                    <a:lumMod val="90000"/>
                    <a:lumOff val="10000"/>
                  </a:schemeClr>
                </a:solidFill>
              </a:rPr>
              <a:t>Performance against key Breakthrough Objectives, Delivery Expectations &amp; Escalation Criteria</a:t>
            </a:r>
          </a:p>
          <a:p>
            <a:pPr marL="1810603" lvl="5" indent="-285750">
              <a:buFont typeface="Courier New" panose="02070309020205020404" pitchFamily="49" charset="0"/>
              <a:buChar char="o"/>
            </a:pPr>
            <a:r>
              <a:rPr lang="en-GB" sz="1400" b="0" dirty="0">
                <a:solidFill>
                  <a:schemeClr val="tx2">
                    <a:lumMod val="90000"/>
                    <a:lumOff val="10000"/>
                  </a:schemeClr>
                </a:solidFill>
              </a:rPr>
              <a:t>Quality &amp; Safety concerns</a:t>
            </a:r>
          </a:p>
          <a:p>
            <a:pPr marL="1810603" lvl="5" indent="-285750">
              <a:buFont typeface="Courier New" panose="02070309020205020404" pitchFamily="49" charset="0"/>
              <a:buChar char="o"/>
            </a:pPr>
            <a:r>
              <a:rPr lang="en-GB" sz="1400" b="0" dirty="0">
                <a:solidFill>
                  <a:schemeClr val="tx2">
                    <a:lumMod val="90000"/>
                    <a:lumOff val="10000"/>
                  </a:schemeClr>
                </a:solidFill>
              </a:rPr>
              <a:t>Risks</a:t>
            </a:r>
          </a:p>
          <a:p>
            <a:pPr marL="1810603" lvl="5" indent="-285750">
              <a:buFont typeface="Courier New" panose="02070309020205020404" pitchFamily="49" charset="0"/>
              <a:buChar char="o"/>
            </a:pPr>
            <a:r>
              <a:rPr lang="en-GB" sz="1400" b="0" dirty="0">
                <a:solidFill>
                  <a:schemeClr val="tx2">
                    <a:lumMod val="90000"/>
                    <a:lumOff val="10000"/>
                  </a:schemeClr>
                </a:solidFill>
              </a:rPr>
              <a:t>Workforce</a:t>
            </a:r>
          </a:p>
          <a:p>
            <a:pPr marL="1810603" lvl="5" indent="-285750">
              <a:buFont typeface="Courier New" panose="02070309020205020404" pitchFamily="49" charset="0"/>
              <a:buChar char="o"/>
            </a:pPr>
            <a:r>
              <a:rPr lang="en-GB" sz="1400" b="0" dirty="0">
                <a:solidFill>
                  <a:schemeClr val="tx2">
                    <a:lumMod val="90000"/>
                    <a:lumOff val="10000"/>
                  </a:schemeClr>
                </a:solidFill>
              </a:rPr>
              <a:t>Digital </a:t>
            </a:r>
          </a:p>
          <a:p>
            <a:pPr marL="1810603" lvl="5" indent="-285750">
              <a:buFont typeface="Courier New" panose="02070309020205020404" pitchFamily="49" charset="0"/>
              <a:buChar char="o"/>
            </a:pPr>
            <a:r>
              <a:rPr lang="en-GB" sz="1400" b="0" dirty="0">
                <a:solidFill>
                  <a:schemeClr val="tx2">
                    <a:lumMod val="90000"/>
                    <a:lumOff val="10000"/>
                  </a:schemeClr>
                </a:solidFill>
              </a:rPr>
              <a:t>Finance</a:t>
            </a:r>
          </a:p>
          <a:p>
            <a:pPr marL="285750" lvl="2" indent="-285750">
              <a:buFont typeface="Arial" panose="020B0604020202020204" pitchFamily="34" charset="0"/>
              <a:buChar char="•"/>
            </a:pPr>
            <a:r>
              <a:rPr lang="en-GB" sz="1600" b="0" dirty="0"/>
              <a:t>Actions &amp; Escalation updates will be reported to the Executive Board following each round of meetings.</a:t>
            </a:r>
            <a:endParaRPr lang="en-GB" sz="1600" b="0" dirty="0">
              <a:solidFill>
                <a:schemeClr val="tx2">
                  <a:lumMod val="90000"/>
                  <a:lumOff val="10000"/>
                </a:schemeClr>
              </a:solidFill>
            </a:endParaRPr>
          </a:p>
          <a:p>
            <a:pPr marL="285750" lvl="2" indent="-285750"/>
            <a:endParaRPr lang="en-GB" sz="1600" dirty="0"/>
          </a:p>
          <a:p>
            <a:pPr marL="285750" lvl="2" indent="-285750"/>
            <a:r>
              <a:rPr lang="en-GB" sz="1600" dirty="0"/>
              <a:t>Quarterly Integrated Planning &amp; Performance Reviews</a:t>
            </a:r>
          </a:p>
          <a:p>
            <a:pPr marL="285750" lvl="2" indent="-285750">
              <a:buFont typeface="Arial" panose="020B0604020202020204" pitchFamily="34" charset="0"/>
              <a:buChar char="•"/>
            </a:pPr>
            <a:r>
              <a:rPr lang="en-GB" sz="1600" b="0" dirty="0"/>
              <a:t>Half a day, face to face, reviewing:</a:t>
            </a:r>
          </a:p>
          <a:p>
            <a:pPr marL="1810603" lvl="5" indent="-285750">
              <a:buFont typeface="Courier New" panose="02070309020205020404" pitchFamily="49" charset="0"/>
              <a:buChar char="o"/>
            </a:pPr>
            <a:r>
              <a:rPr lang="en-GB" sz="1400" dirty="0">
                <a:solidFill>
                  <a:schemeClr val="tx2">
                    <a:lumMod val="90000"/>
                    <a:lumOff val="10000"/>
                  </a:schemeClr>
                </a:solidFill>
              </a:rPr>
              <a:t>Strategic overview of plans on a page</a:t>
            </a:r>
          </a:p>
          <a:p>
            <a:pPr marL="1810603" lvl="5" indent="-285750">
              <a:buFont typeface="Courier New" panose="02070309020205020404" pitchFamily="49" charset="0"/>
              <a:buChar char="o"/>
            </a:pPr>
            <a:r>
              <a:rPr lang="en-GB" sz="1400" dirty="0">
                <a:solidFill>
                  <a:schemeClr val="tx2">
                    <a:lumMod val="90000"/>
                    <a:lumOff val="10000"/>
                  </a:schemeClr>
                </a:solidFill>
              </a:rPr>
              <a:t>System Delivery </a:t>
            </a:r>
          </a:p>
          <a:p>
            <a:pPr marL="1810603" lvl="5" indent="-285750">
              <a:buFont typeface="Courier New" panose="02070309020205020404" pitchFamily="49" charset="0"/>
              <a:buChar char="o"/>
            </a:pPr>
            <a:r>
              <a:rPr lang="en-GB" sz="1400" dirty="0">
                <a:solidFill>
                  <a:schemeClr val="tx2">
                    <a:lumMod val="90000"/>
                    <a:lumOff val="10000"/>
                  </a:schemeClr>
                </a:solidFill>
              </a:rPr>
              <a:t>Risks to delivery </a:t>
            </a:r>
          </a:p>
          <a:p>
            <a:pPr marL="285750" lvl="2" indent="-285750">
              <a:buFont typeface="Arial" panose="020B0604020202020204" pitchFamily="34" charset="0"/>
              <a:buChar char="•"/>
            </a:pPr>
            <a:r>
              <a:rPr lang="en-GB" sz="1600" b="0" dirty="0"/>
              <a:t>Summary of discussions &amp; updates to be included in the IPR.</a:t>
            </a:r>
          </a:p>
          <a:p>
            <a:pPr lvl="5" indent="0">
              <a:buNone/>
            </a:pPr>
            <a:endParaRPr lang="en-GB" sz="1400" dirty="0">
              <a:solidFill>
                <a:schemeClr val="tx2">
                  <a:lumMod val="90000"/>
                  <a:lumOff val="10000"/>
                </a:schemeClr>
              </a:solidFill>
            </a:endParaRPr>
          </a:p>
          <a:p>
            <a:pPr marL="285750" lvl="2" indent="-285750">
              <a:buFont typeface="Arial" panose="020B0604020202020204" pitchFamily="34" charset="0"/>
              <a:buChar char="•"/>
            </a:pPr>
            <a:endParaRPr lang="en-GB" sz="1600" dirty="0"/>
          </a:p>
          <a:p>
            <a:pPr lvl="2"/>
            <a:endParaRPr lang="en-GB" sz="1600" dirty="0"/>
          </a:p>
          <a:p>
            <a:pPr marL="285750" lvl="2" indent="-285750">
              <a:buFont typeface="Arial" panose="020B0604020202020204" pitchFamily="34" charset="0"/>
              <a:buChar char="•"/>
            </a:pPr>
            <a:endParaRPr lang="en-GB" sz="1600" dirty="0"/>
          </a:p>
          <a:p>
            <a:pPr marL="285750" lvl="2" indent="-285750"/>
            <a:endParaRPr lang="en-GB" sz="1600" b="1" dirty="0"/>
          </a:p>
        </p:txBody>
      </p:sp>
    </p:spTree>
    <p:extLst>
      <p:ext uri="{BB962C8B-B14F-4D97-AF65-F5344CB8AC3E}">
        <p14:creationId xmlns:p14="http://schemas.microsoft.com/office/powerpoint/2010/main" val="17459659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EC467-3018-71FC-C07A-CB512EAFB721}"/>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BDDD23C-C056-E86C-0BB2-44AA2278AC71}"/>
              </a:ext>
            </a:extLst>
          </p:cNvPr>
          <p:cNvSpPr>
            <a:spLocks noGrp="1"/>
          </p:cNvSpPr>
          <p:nvPr>
            <p:ph type="body" sz="quarter" idx="10"/>
          </p:nvPr>
        </p:nvSpPr>
        <p:spPr>
          <a:xfrm>
            <a:off x="99016" y="2378250"/>
            <a:ext cx="10556853" cy="1704253"/>
          </a:xfrm>
        </p:spPr>
        <p:txBody>
          <a:bodyPr/>
          <a:lstStyle/>
          <a:p>
            <a:r>
              <a:rPr lang="en-GB" sz="3200" b="1" dirty="0">
                <a:latin typeface="Aptos" panose="020B0004020202020204" pitchFamily="34" charset="0"/>
              </a:rPr>
              <a:t>3. Look Forward 26/27</a:t>
            </a:r>
          </a:p>
          <a:p>
            <a:endParaRPr lang="en-GB" sz="3200" b="1" dirty="0">
              <a:latin typeface="Aptos" panose="020B0004020202020204" pitchFamily="34" charset="0"/>
            </a:endParaRPr>
          </a:p>
          <a:p>
            <a:endParaRPr lang="pt-BR" sz="2911" dirty="0"/>
          </a:p>
        </p:txBody>
      </p:sp>
    </p:spTree>
    <p:extLst>
      <p:ext uri="{BB962C8B-B14F-4D97-AF65-F5344CB8AC3E}">
        <p14:creationId xmlns:p14="http://schemas.microsoft.com/office/powerpoint/2010/main" val="1617077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70E38B-E87F-1526-5438-B4FC941EAD7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DA36BB57-225D-1E5A-27EA-556A309BEECF}"/>
              </a:ext>
            </a:extLst>
          </p:cNvPr>
          <p:cNvSpPr txBox="1"/>
          <p:nvPr/>
        </p:nvSpPr>
        <p:spPr>
          <a:xfrm>
            <a:off x="66675" y="76200"/>
            <a:ext cx="12039600" cy="465640"/>
          </a:xfrm>
          <a:prstGeom prst="rect">
            <a:avLst/>
          </a:prstGeom>
          <a:solidFill>
            <a:schemeClr val="accent1"/>
          </a:solidFill>
        </p:spPr>
        <p:txBody>
          <a:bodyPr wrap="square" rtlCol="0">
            <a:spAutoFit/>
          </a:bodyPr>
          <a:lstStyle/>
          <a:p>
            <a:pPr marL="0" marR="0" lvl="0" indent="0" algn="ctr" defTabSz="914413" rtl="0" eaLnBrk="1" fontAlgn="auto" latinLnBrk="0" hangingPunct="1">
              <a:lnSpc>
                <a:spcPct val="100000"/>
              </a:lnSpc>
              <a:spcBef>
                <a:spcPts val="0"/>
              </a:spcBef>
              <a:spcAft>
                <a:spcPts val="1200"/>
              </a:spcAft>
              <a:buClrTx/>
              <a:buSzTx/>
              <a:buFontTx/>
              <a:buNone/>
              <a:tabLst/>
              <a:defRPr/>
            </a:pPr>
            <a:r>
              <a:rPr lang="en-GB" sz="2426" b="1" dirty="0">
                <a:solidFill>
                  <a:prstClr val="white"/>
                </a:solidFill>
                <a:latin typeface="Aptos" panose="020B0004020202020204" pitchFamily="34" charset="0"/>
                <a:ea typeface="Verdana" panose="020B0604030504040204" pitchFamily="34" charset="0"/>
              </a:rPr>
              <a:t>WG feedback on Plan 26/27 - CEO</a:t>
            </a:r>
            <a:endParaRPr kumimoji="0" lang="en-GB" sz="2426" b="1"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11" name="TextBox 10">
            <a:extLst>
              <a:ext uri="{FF2B5EF4-FFF2-40B4-BE49-F238E27FC236}">
                <a16:creationId xmlns:a16="http://schemas.microsoft.com/office/drawing/2014/main" id="{117C38A7-C14D-0367-A910-21DA9E7E29B7}"/>
              </a:ext>
            </a:extLst>
          </p:cNvPr>
          <p:cNvSpPr txBox="1"/>
          <p:nvPr/>
        </p:nvSpPr>
        <p:spPr>
          <a:xfrm>
            <a:off x="358378" y="650102"/>
            <a:ext cx="11475243" cy="1967462"/>
          </a:xfrm>
          <a:prstGeom prst="rect">
            <a:avLst/>
          </a:prstGeom>
          <a:noFill/>
        </p:spPr>
        <p:txBody>
          <a:bodyPr wrap="square">
            <a:spAutoFit/>
          </a:bodyPr>
          <a:lstStyle/>
          <a:p>
            <a:pPr marL="285750" lvl="0" indent="-285750" defTabSz="554492">
              <a:spcAft>
                <a:spcPts val="600"/>
              </a:spcAft>
              <a:buFont typeface="Arial" panose="020B0604020202020204" pitchFamily="34" charset="0"/>
              <a:buChar char="•"/>
            </a:pPr>
            <a:r>
              <a:rPr lang="en-GB" sz="1455" dirty="0">
                <a:solidFill>
                  <a:srgbClr val="000000"/>
                </a:solidFill>
                <a:latin typeface="Aptos" panose="020B0004020202020204" pitchFamily="34" charset="0"/>
              </a:rPr>
              <a:t>Annual Plan 26/27 submitted to Welsh Government 31</a:t>
            </a:r>
            <a:r>
              <a:rPr lang="en-GB" sz="1455" baseline="30000" dirty="0">
                <a:solidFill>
                  <a:srgbClr val="000000"/>
                </a:solidFill>
                <a:latin typeface="Aptos" panose="020B0004020202020204" pitchFamily="34" charset="0"/>
              </a:rPr>
              <a:t>st</a:t>
            </a:r>
            <a:r>
              <a:rPr lang="en-GB" sz="1455" dirty="0">
                <a:solidFill>
                  <a:srgbClr val="000000"/>
                </a:solidFill>
                <a:latin typeface="Aptos" panose="020B0004020202020204" pitchFamily="34" charset="0"/>
              </a:rPr>
              <a:t> March 2026, following approval by Board to do so, while acknowledging the plan does not meet the statutory duties of financial balance.</a:t>
            </a:r>
          </a:p>
          <a:p>
            <a:pPr marL="285750" lvl="0" indent="-285750" defTabSz="554492">
              <a:spcAft>
                <a:spcPts val="600"/>
              </a:spcAft>
              <a:buFont typeface="Arial" panose="020B0604020202020204" pitchFamily="34" charset="0"/>
              <a:buChar char="•"/>
            </a:pPr>
            <a:r>
              <a:rPr lang="en-GB" sz="1455" dirty="0">
                <a:solidFill>
                  <a:srgbClr val="000000"/>
                </a:solidFill>
                <a:latin typeface="Aptos" panose="020B0004020202020204" pitchFamily="34" charset="0"/>
              </a:rPr>
              <a:t>Letter received from Welsh Government Director General to CEO, 17th April.</a:t>
            </a:r>
          </a:p>
          <a:p>
            <a:pPr marL="285750" lvl="0" indent="-285750" defTabSz="554492">
              <a:spcAft>
                <a:spcPts val="600"/>
              </a:spcAft>
              <a:buFont typeface="Arial" panose="020B0604020202020204" pitchFamily="34" charset="0"/>
              <a:buChar char="•"/>
            </a:pPr>
            <a:r>
              <a:rPr lang="en-GB" sz="1455" dirty="0">
                <a:solidFill>
                  <a:srgbClr val="000000"/>
                </a:solidFill>
                <a:latin typeface="Aptos" panose="020B0004020202020204" pitchFamily="34" charset="0"/>
              </a:rPr>
              <a:t>The Health board is required to consider and address the feedback and provide a response to the specific actions required by 29th May. Response must demonstrate tangible improvements to the Plan in relation to performance and finance.</a:t>
            </a:r>
          </a:p>
          <a:p>
            <a:pPr marL="285750" lvl="0" indent="-285750" defTabSz="554492">
              <a:spcAft>
                <a:spcPts val="600"/>
              </a:spcAft>
              <a:buFont typeface="Arial" panose="020B0604020202020204" pitchFamily="34" charset="0"/>
              <a:buChar char="•"/>
            </a:pPr>
            <a:r>
              <a:rPr lang="en-GB" sz="1455" dirty="0">
                <a:solidFill>
                  <a:srgbClr val="000000"/>
                </a:solidFill>
                <a:latin typeface="Aptos" panose="020B0004020202020204" pitchFamily="34" charset="0"/>
              </a:rPr>
              <a:t>Exec Led Action Plan in development to provide our response to the feedback, being clear on the actions we will or will not undertake.</a:t>
            </a:r>
          </a:p>
          <a:p>
            <a:pPr lvl="0" defTabSz="554492">
              <a:spcAft>
                <a:spcPts val="600"/>
              </a:spcAft>
            </a:pPr>
            <a:r>
              <a:rPr lang="en-GB" sz="1455" dirty="0">
                <a:solidFill>
                  <a:srgbClr val="000000"/>
                </a:solidFill>
                <a:latin typeface="Aptos" panose="020B0004020202020204" pitchFamily="34" charset="0"/>
              </a:rPr>
              <a:t>Key themes as follows:</a:t>
            </a:r>
          </a:p>
        </p:txBody>
      </p:sp>
      <p:graphicFrame>
        <p:nvGraphicFramePr>
          <p:cNvPr id="2" name="Table 1">
            <a:extLst>
              <a:ext uri="{FF2B5EF4-FFF2-40B4-BE49-F238E27FC236}">
                <a16:creationId xmlns:a16="http://schemas.microsoft.com/office/drawing/2014/main" id="{A41FA5A4-DC89-1F22-776D-624DF0703540}"/>
              </a:ext>
            </a:extLst>
          </p:cNvPr>
          <p:cNvGraphicFramePr>
            <a:graphicFrameLocks noGrp="1"/>
          </p:cNvGraphicFramePr>
          <p:nvPr>
            <p:extLst>
              <p:ext uri="{D42A27DB-BD31-4B8C-83A1-F6EECF244321}">
                <p14:modId xmlns:p14="http://schemas.microsoft.com/office/powerpoint/2010/main" val="3844931747"/>
              </p:ext>
            </p:extLst>
          </p:nvPr>
        </p:nvGraphicFramePr>
        <p:xfrm>
          <a:off x="358378" y="2617564"/>
          <a:ext cx="11519678" cy="3808195"/>
        </p:xfrm>
        <a:graphic>
          <a:graphicData uri="http://schemas.openxmlformats.org/drawingml/2006/table">
            <a:tbl>
              <a:tblPr>
                <a:tableStyleId>{5C22544A-7EE6-4342-B048-85BDC9FD1C3A}</a:tableStyleId>
              </a:tblPr>
              <a:tblGrid>
                <a:gridCol w="11519678">
                  <a:extLst>
                    <a:ext uri="{9D8B030D-6E8A-4147-A177-3AD203B41FA5}">
                      <a16:colId xmlns:a16="http://schemas.microsoft.com/office/drawing/2014/main" val="540267050"/>
                    </a:ext>
                  </a:extLst>
                </a:gridCol>
              </a:tblGrid>
              <a:tr h="683420">
                <a:tc>
                  <a:txBody>
                    <a:bodyPr/>
                    <a:lstStyle/>
                    <a:p>
                      <a:pPr marL="342900" indent="-342900" algn="l" rtl="0" fontAlgn="t">
                        <a:buFont typeface="+mj-lt"/>
                        <a:buAutoNum type="arabicPeriod"/>
                      </a:pPr>
                      <a:r>
                        <a:rPr lang="en-GB" sz="1400" b="1" u="none" strike="noStrike" dirty="0">
                          <a:effectLst/>
                          <a:latin typeface="Aptos" panose="020B0004020202020204" pitchFamily="34" charset="0"/>
                        </a:rPr>
                        <a:t>Overall Plan Quality and Strategic Coherence</a:t>
                      </a:r>
                      <a:br>
                        <a:rPr lang="en-GB" sz="1400" u="none" strike="noStrike" dirty="0">
                          <a:effectLst/>
                          <a:latin typeface="Aptos" panose="020B0004020202020204" pitchFamily="34" charset="0"/>
                        </a:rPr>
                      </a:br>
                      <a:r>
                        <a:rPr lang="en-GB" sz="1400" u="none" strike="noStrike" dirty="0">
                          <a:effectLst/>
                          <a:latin typeface="Aptos" panose="020B0004020202020204" pitchFamily="34" charset="0"/>
                        </a:rPr>
                        <a:t>WG feedback: The plan is considered unacceptable and unsupportable, overly descriptive, lacking delivery focus, and reads as a “plan for a plan”.</a:t>
                      </a:r>
                      <a:endParaRPr lang="en-GB" sz="1400" b="0" i="0" u="none" strike="noStrike" dirty="0">
                        <a:solidFill>
                          <a:srgbClr val="000000"/>
                        </a:solidFill>
                        <a:effectLst/>
                        <a:latin typeface="Aptos" panose="020B0004020202020204" pitchFamily="34" charset="0"/>
                      </a:endParaRPr>
                    </a:p>
                  </a:txBody>
                  <a:tcPr marL="5201" marR="5201" marT="5201" marB="0" anchor="ctr"/>
                </a:tc>
                <a:extLst>
                  <a:ext uri="{0D108BD9-81ED-4DB2-BD59-A6C34878D82A}">
                    <a16:rowId xmlns:a16="http://schemas.microsoft.com/office/drawing/2014/main" val="433579967"/>
                  </a:ext>
                </a:extLst>
              </a:tr>
              <a:tr h="744644">
                <a:tc>
                  <a:txBody>
                    <a:bodyPr/>
                    <a:lstStyle/>
                    <a:p>
                      <a:pPr marL="342900" indent="-342900" algn="l" rtl="0" fontAlgn="t">
                        <a:buFont typeface="+mj-lt"/>
                        <a:buAutoNum type="arabicPeriod" startAt="2"/>
                      </a:pPr>
                      <a:r>
                        <a:rPr lang="en-GB" sz="1400" b="1" u="none" strike="noStrike" dirty="0">
                          <a:effectLst/>
                          <a:latin typeface="Aptos" panose="020B0004020202020204" pitchFamily="34" charset="0"/>
                        </a:rPr>
                        <a:t>Performance Delivery</a:t>
                      </a:r>
                      <a:br>
                        <a:rPr lang="en-GB" sz="1400" u="none" strike="noStrike" dirty="0">
                          <a:effectLst/>
                          <a:latin typeface="Aptos" panose="020B0004020202020204" pitchFamily="34" charset="0"/>
                        </a:rPr>
                      </a:br>
                      <a:r>
                        <a:rPr lang="en-GB" sz="1400" u="none" strike="noStrike" dirty="0">
                          <a:effectLst/>
                          <a:latin typeface="Aptos" panose="020B0004020202020204" pitchFamily="34" charset="0"/>
                        </a:rPr>
                        <a:t>WG feedback: Performance trajectories are unambitious or unacceptable, breakthrough objectives are mis-specified, and there is insufficient evidence of grip and credible delivery.</a:t>
                      </a:r>
                      <a:endParaRPr lang="en-GB" sz="1400" b="0" i="0" u="none" strike="noStrike" dirty="0">
                        <a:solidFill>
                          <a:srgbClr val="000000"/>
                        </a:solidFill>
                        <a:effectLst/>
                        <a:latin typeface="Aptos" panose="020B0004020202020204" pitchFamily="34" charset="0"/>
                      </a:endParaRPr>
                    </a:p>
                  </a:txBody>
                  <a:tcPr marL="5201" marR="5201" marT="5201" marB="0" anchor="ctr"/>
                </a:tc>
                <a:extLst>
                  <a:ext uri="{0D108BD9-81ED-4DB2-BD59-A6C34878D82A}">
                    <a16:rowId xmlns:a16="http://schemas.microsoft.com/office/drawing/2014/main" val="3929300270"/>
                  </a:ext>
                </a:extLst>
              </a:tr>
              <a:tr h="818398">
                <a:tc>
                  <a:txBody>
                    <a:bodyPr/>
                    <a:lstStyle/>
                    <a:p>
                      <a:pPr marL="342900" indent="-342900" algn="l" fontAlgn="t">
                        <a:buFont typeface="+mj-lt"/>
                        <a:buAutoNum type="arabicPeriod" startAt="3"/>
                      </a:pPr>
                      <a:r>
                        <a:rPr lang="en-GB" sz="1400" b="1" u="none" strike="noStrike" dirty="0">
                          <a:effectLst/>
                          <a:latin typeface="Aptos" panose="020B0004020202020204" pitchFamily="34" charset="0"/>
                        </a:rPr>
                        <a:t>Finance and Financial Recovery</a:t>
                      </a:r>
                      <a:br>
                        <a:rPr lang="en-GB" sz="1400" u="none" strike="noStrike" dirty="0">
                          <a:effectLst/>
                          <a:latin typeface="Aptos" panose="020B0004020202020204" pitchFamily="34" charset="0"/>
                        </a:rPr>
                      </a:br>
                      <a:r>
                        <a:rPr lang="en-GB" sz="1400" u="none" strike="noStrike" dirty="0">
                          <a:effectLst/>
                          <a:latin typeface="Aptos" panose="020B0004020202020204" pitchFamily="34" charset="0"/>
                        </a:rPr>
                        <a:t>WG feedback: The financial section lacks depth and assurance. The projected £76.6m deficit is unacceptable, with insufficient detail on drivers, savings delivery, risks, and opportunities.</a:t>
                      </a:r>
                      <a:endParaRPr lang="en-GB" sz="1400" b="0" i="0" u="none" strike="noStrike" dirty="0">
                        <a:solidFill>
                          <a:srgbClr val="000000"/>
                        </a:solidFill>
                        <a:effectLst/>
                        <a:latin typeface="Aptos" panose="020B0004020202020204" pitchFamily="34" charset="0"/>
                      </a:endParaRPr>
                    </a:p>
                  </a:txBody>
                  <a:tcPr marL="5201" marR="5201" marT="5201" marB="0" anchor="ctr"/>
                </a:tc>
                <a:extLst>
                  <a:ext uri="{0D108BD9-81ED-4DB2-BD59-A6C34878D82A}">
                    <a16:rowId xmlns:a16="http://schemas.microsoft.com/office/drawing/2014/main" val="10209584"/>
                  </a:ext>
                </a:extLst>
              </a:tr>
              <a:tr h="498430">
                <a:tc>
                  <a:txBody>
                    <a:bodyPr/>
                    <a:lstStyle/>
                    <a:p>
                      <a:pPr marL="342900" indent="-342900" algn="l" rtl="0" fontAlgn="t">
                        <a:buFont typeface="+mj-lt"/>
                        <a:buAutoNum type="arabicPeriod" startAt="4"/>
                      </a:pPr>
                      <a:r>
                        <a:rPr lang="en-GB" sz="1400" b="1" u="none" strike="noStrike" dirty="0">
                          <a:effectLst/>
                          <a:latin typeface="Aptos" panose="020B0004020202020204" pitchFamily="34" charset="0"/>
                        </a:rPr>
                        <a:t>MDS Alignment and Technical Corrections</a:t>
                      </a:r>
                      <a:br>
                        <a:rPr lang="en-GB" sz="1400" u="none" strike="noStrike" dirty="0">
                          <a:effectLst/>
                          <a:latin typeface="Aptos" panose="020B0004020202020204" pitchFamily="34" charset="0"/>
                        </a:rPr>
                      </a:br>
                      <a:r>
                        <a:rPr lang="en-GB" sz="1400" u="none" strike="noStrike" dirty="0">
                          <a:effectLst/>
                          <a:latin typeface="Aptos" panose="020B0004020202020204" pitchFamily="34" charset="0"/>
                        </a:rPr>
                        <a:t>WG feedback: Material inconsistencies between MDS tables, performance trajectories, and the narrative plan.</a:t>
                      </a:r>
                      <a:endParaRPr lang="en-GB" sz="1400" b="0" i="0" u="none" strike="noStrike" dirty="0">
                        <a:solidFill>
                          <a:srgbClr val="000000"/>
                        </a:solidFill>
                        <a:effectLst/>
                        <a:latin typeface="Aptos" panose="020B0004020202020204" pitchFamily="34" charset="0"/>
                      </a:endParaRPr>
                    </a:p>
                  </a:txBody>
                  <a:tcPr marL="5201" marR="5201" marT="5201" marB="0" anchor="ctr"/>
                </a:tc>
                <a:extLst>
                  <a:ext uri="{0D108BD9-81ED-4DB2-BD59-A6C34878D82A}">
                    <a16:rowId xmlns:a16="http://schemas.microsoft.com/office/drawing/2014/main" val="741422878"/>
                  </a:ext>
                </a:extLst>
              </a:tr>
              <a:tr h="564873">
                <a:tc>
                  <a:txBody>
                    <a:bodyPr/>
                    <a:lstStyle/>
                    <a:p>
                      <a:pPr marL="342900" indent="-342900" algn="l" fontAlgn="t">
                        <a:buFont typeface="+mj-lt"/>
                        <a:buAutoNum type="arabicPeriod" startAt="5"/>
                      </a:pPr>
                      <a:r>
                        <a:rPr lang="en-GB" sz="1400" b="1" i="0" u="none" strike="noStrike" dirty="0">
                          <a:effectLst/>
                          <a:latin typeface="Aptos" panose="020B0004020202020204" pitchFamily="34" charset="0"/>
                        </a:rPr>
                        <a:t>MAG Recommendations</a:t>
                      </a:r>
                      <a:br>
                        <a:rPr lang="en-GB" sz="1400" u="none" strike="noStrike" dirty="0">
                          <a:effectLst/>
                          <a:latin typeface="Aptos" panose="020B0004020202020204" pitchFamily="34" charset="0"/>
                        </a:rPr>
                      </a:br>
                      <a:r>
                        <a:rPr lang="en-GB" sz="1400" u="none" strike="noStrike" dirty="0">
                          <a:effectLst/>
                          <a:latin typeface="Aptos" panose="020B0004020202020204" pitchFamily="34" charset="0"/>
                        </a:rPr>
                        <a:t>WG feedback: Insufficient clarity on baseline position and lack of quantified opportunities linked to MAG recommendations.</a:t>
                      </a:r>
                      <a:endParaRPr lang="en-GB" sz="1400" b="0" i="0" u="none" strike="noStrike" dirty="0">
                        <a:solidFill>
                          <a:srgbClr val="000000"/>
                        </a:solidFill>
                        <a:effectLst/>
                        <a:latin typeface="Aptos" panose="020B0004020202020204" pitchFamily="34" charset="0"/>
                      </a:endParaRPr>
                    </a:p>
                  </a:txBody>
                  <a:tcPr marL="5201" marR="5201" marT="5201" marB="0" anchor="ctr"/>
                </a:tc>
                <a:extLst>
                  <a:ext uri="{0D108BD9-81ED-4DB2-BD59-A6C34878D82A}">
                    <a16:rowId xmlns:a16="http://schemas.microsoft.com/office/drawing/2014/main" val="1543236097"/>
                  </a:ext>
                </a:extLst>
              </a:tr>
              <a:tr h="498430">
                <a:tc>
                  <a:txBody>
                    <a:bodyPr/>
                    <a:lstStyle/>
                    <a:p>
                      <a:pPr marL="342900" indent="-342900" algn="l" fontAlgn="t">
                        <a:buFont typeface="+mj-lt"/>
                        <a:buAutoNum type="arabicPeriod" startAt="6"/>
                      </a:pPr>
                      <a:r>
                        <a:rPr lang="en-GB" sz="1400" b="1" u="none" strike="noStrike" dirty="0">
                          <a:effectLst/>
                          <a:latin typeface="Aptos" panose="020B0004020202020204" pitchFamily="34" charset="0"/>
                        </a:rPr>
                        <a:t>Delivery Unit and Assurance</a:t>
                      </a:r>
                      <a:br>
                        <a:rPr lang="en-GB" sz="1400" u="none" strike="noStrike" dirty="0">
                          <a:effectLst/>
                          <a:latin typeface="Aptos" panose="020B0004020202020204" pitchFamily="34" charset="0"/>
                        </a:rPr>
                      </a:br>
                      <a:r>
                        <a:rPr lang="en-GB" sz="1400" u="none" strike="noStrike" dirty="0">
                          <a:effectLst/>
                          <a:latin typeface="Aptos" panose="020B0004020202020204" pitchFamily="34" charset="0"/>
                        </a:rPr>
                        <a:t>WG feedback: Insufficient clarity on how the proposed delivery unit will ensure pace, grip, and confidence in delivery.</a:t>
                      </a:r>
                      <a:endParaRPr lang="en-GB" sz="1400" b="0" i="0" u="none" strike="noStrike" dirty="0">
                        <a:solidFill>
                          <a:srgbClr val="000000"/>
                        </a:solidFill>
                        <a:effectLst/>
                        <a:latin typeface="Aptos" panose="020B0004020202020204" pitchFamily="34" charset="0"/>
                      </a:endParaRPr>
                    </a:p>
                  </a:txBody>
                  <a:tcPr marL="5201" marR="5201" marT="5201" marB="0" anchor="ctr"/>
                </a:tc>
                <a:extLst>
                  <a:ext uri="{0D108BD9-81ED-4DB2-BD59-A6C34878D82A}">
                    <a16:rowId xmlns:a16="http://schemas.microsoft.com/office/drawing/2014/main" val="2115541663"/>
                  </a:ext>
                </a:extLst>
              </a:tr>
            </a:tbl>
          </a:graphicData>
        </a:graphic>
      </p:graphicFrame>
    </p:spTree>
    <p:extLst>
      <p:ext uri="{BB962C8B-B14F-4D97-AF65-F5344CB8AC3E}">
        <p14:creationId xmlns:p14="http://schemas.microsoft.com/office/powerpoint/2010/main" val="30641759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0BFD6-BCA4-C64B-0612-9274E8A497A8}"/>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AACCBC3C-4948-924B-A7E1-B4A83FE3E413}"/>
              </a:ext>
            </a:extLst>
          </p:cNvPr>
          <p:cNvPicPr>
            <a:picLocks noChangeAspect="1"/>
          </p:cNvPicPr>
          <p:nvPr/>
        </p:nvPicPr>
        <p:blipFill>
          <a:blip r:embed="rId3">
            <a:alphaModFix amt="20000"/>
            <a:lum bright="40000" contrast="-40000"/>
          </a:blip>
          <a:srcRect l="39228" t="58256" r="-2"/>
          <a:stretch/>
        </p:blipFill>
        <p:spPr>
          <a:xfrm rot="10800000">
            <a:off x="4800538" y="3354222"/>
            <a:ext cx="6248462" cy="3503778"/>
          </a:xfrm>
          <a:prstGeom prst="rect">
            <a:avLst/>
          </a:prstGeom>
        </p:spPr>
      </p:pic>
      <p:sp>
        <p:nvSpPr>
          <p:cNvPr id="5" name="TextBox 4">
            <a:extLst>
              <a:ext uri="{FF2B5EF4-FFF2-40B4-BE49-F238E27FC236}">
                <a16:creationId xmlns:a16="http://schemas.microsoft.com/office/drawing/2014/main" id="{4D851360-55C9-E63E-F442-63F3DF64AB1B}"/>
              </a:ext>
            </a:extLst>
          </p:cNvPr>
          <p:cNvSpPr txBox="1"/>
          <p:nvPr/>
        </p:nvSpPr>
        <p:spPr>
          <a:xfrm>
            <a:off x="131076" y="40643"/>
            <a:ext cx="9032327" cy="348109"/>
          </a:xfrm>
          <a:prstGeom prst="rect">
            <a:avLst/>
          </a:prstGeom>
          <a:noFill/>
        </p:spPr>
        <p:txBody>
          <a:bodyPr wrap="square" rtlCol="0">
            <a:spAutoFit/>
          </a:bodyPr>
          <a:lstStyle/>
          <a:p>
            <a:pPr marL="0" marR="0" lvl="0" indent="0" algn="just" defTabSz="422041" rtl="0" eaLnBrk="1" fontAlgn="base" latinLnBrk="0" hangingPunct="1">
              <a:lnSpc>
                <a:spcPct val="100000"/>
              </a:lnSpc>
              <a:spcBef>
                <a:spcPts val="0"/>
              </a:spcBef>
              <a:spcAft>
                <a:spcPts val="0"/>
              </a:spcAft>
              <a:buClrTx/>
              <a:buSzTx/>
              <a:buFontTx/>
              <a:buNone/>
              <a:tabLst/>
              <a:defRPr/>
            </a:pPr>
            <a:r>
              <a:rPr kumimoji="0" lang="en-GB" sz="1662" b="1" i="0" u="none" strike="noStrike" kern="1200" cap="none" spc="0" normalizeH="0" baseline="0" noProof="0" dirty="0">
                <a:ln>
                  <a:noFill/>
                </a:ln>
                <a:solidFill>
                  <a:srgbClr val="834AAD"/>
                </a:solidFill>
                <a:effectLst/>
                <a:uLnTx/>
                <a:uFillTx/>
                <a:latin typeface="Aptos Black"/>
                <a:ea typeface="+mn-ea"/>
                <a:cs typeface="+mn-cs"/>
              </a:rPr>
              <a:t>ANNUAL PLAN 26/27 BREAKTHROUGH OBJECTIVES</a:t>
            </a:r>
          </a:p>
        </p:txBody>
      </p:sp>
      <p:graphicFrame>
        <p:nvGraphicFramePr>
          <p:cNvPr id="2" name="Table 1">
            <a:extLst>
              <a:ext uri="{FF2B5EF4-FFF2-40B4-BE49-F238E27FC236}">
                <a16:creationId xmlns:a16="http://schemas.microsoft.com/office/drawing/2014/main" id="{0846FB28-FD38-4FC7-9E55-A62056B934AD}"/>
              </a:ext>
            </a:extLst>
          </p:cNvPr>
          <p:cNvGraphicFramePr>
            <a:graphicFrameLocks noGrp="1"/>
          </p:cNvGraphicFramePr>
          <p:nvPr/>
        </p:nvGraphicFramePr>
        <p:xfrm>
          <a:off x="137160" y="388042"/>
          <a:ext cx="11923764" cy="6429315"/>
        </p:xfrm>
        <a:graphic>
          <a:graphicData uri="http://schemas.openxmlformats.org/drawingml/2006/table">
            <a:tbl>
              <a:tblPr firstRow="1" bandRow="1">
                <a:tableStyleId>{5C22544A-7EE6-4342-B048-85BDC9FD1C3A}</a:tableStyleId>
              </a:tblPr>
              <a:tblGrid>
                <a:gridCol w="1254202">
                  <a:extLst>
                    <a:ext uri="{9D8B030D-6E8A-4147-A177-3AD203B41FA5}">
                      <a16:colId xmlns:a16="http://schemas.microsoft.com/office/drawing/2014/main" val="3608596748"/>
                    </a:ext>
                  </a:extLst>
                </a:gridCol>
                <a:gridCol w="1504560">
                  <a:extLst>
                    <a:ext uri="{9D8B030D-6E8A-4147-A177-3AD203B41FA5}">
                      <a16:colId xmlns:a16="http://schemas.microsoft.com/office/drawing/2014/main" val="2019613650"/>
                    </a:ext>
                  </a:extLst>
                </a:gridCol>
                <a:gridCol w="2684702">
                  <a:extLst>
                    <a:ext uri="{9D8B030D-6E8A-4147-A177-3AD203B41FA5}">
                      <a16:colId xmlns:a16="http://schemas.microsoft.com/office/drawing/2014/main" val="1969706165"/>
                    </a:ext>
                  </a:extLst>
                </a:gridCol>
                <a:gridCol w="1149360">
                  <a:extLst>
                    <a:ext uri="{9D8B030D-6E8A-4147-A177-3AD203B41FA5}">
                      <a16:colId xmlns:a16="http://schemas.microsoft.com/office/drawing/2014/main" val="1577050615"/>
                    </a:ext>
                  </a:extLst>
                </a:gridCol>
                <a:gridCol w="444245">
                  <a:extLst>
                    <a:ext uri="{9D8B030D-6E8A-4147-A177-3AD203B41FA5}">
                      <a16:colId xmlns:a16="http://schemas.microsoft.com/office/drawing/2014/main" val="596038208"/>
                    </a:ext>
                  </a:extLst>
                </a:gridCol>
                <a:gridCol w="444245">
                  <a:extLst>
                    <a:ext uri="{9D8B030D-6E8A-4147-A177-3AD203B41FA5}">
                      <a16:colId xmlns:a16="http://schemas.microsoft.com/office/drawing/2014/main" val="3421658638"/>
                    </a:ext>
                  </a:extLst>
                </a:gridCol>
                <a:gridCol w="444245">
                  <a:extLst>
                    <a:ext uri="{9D8B030D-6E8A-4147-A177-3AD203B41FA5}">
                      <a16:colId xmlns:a16="http://schemas.microsoft.com/office/drawing/2014/main" val="1496440292"/>
                    </a:ext>
                  </a:extLst>
                </a:gridCol>
                <a:gridCol w="444245">
                  <a:extLst>
                    <a:ext uri="{9D8B030D-6E8A-4147-A177-3AD203B41FA5}">
                      <a16:colId xmlns:a16="http://schemas.microsoft.com/office/drawing/2014/main" val="3631381429"/>
                    </a:ext>
                  </a:extLst>
                </a:gridCol>
                <a:gridCol w="444245">
                  <a:extLst>
                    <a:ext uri="{9D8B030D-6E8A-4147-A177-3AD203B41FA5}">
                      <a16:colId xmlns:a16="http://schemas.microsoft.com/office/drawing/2014/main" val="2754006711"/>
                    </a:ext>
                  </a:extLst>
                </a:gridCol>
                <a:gridCol w="444245">
                  <a:extLst>
                    <a:ext uri="{9D8B030D-6E8A-4147-A177-3AD203B41FA5}">
                      <a16:colId xmlns:a16="http://schemas.microsoft.com/office/drawing/2014/main" val="242145709"/>
                    </a:ext>
                  </a:extLst>
                </a:gridCol>
                <a:gridCol w="444245">
                  <a:extLst>
                    <a:ext uri="{9D8B030D-6E8A-4147-A177-3AD203B41FA5}">
                      <a16:colId xmlns:a16="http://schemas.microsoft.com/office/drawing/2014/main" val="4105476694"/>
                    </a:ext>
                  </a:extLst>
                </a:gridCol>
                <a:gridCol w="444245">
                  <a:extLst>
                    <a:ext uri="{9D8B030D-6E8A-4147-A177-3AD203B41FA5}">
                      <a16:colId xmlns:a16="http://schemas.microsoft.com/office/drawing/2014/main" val="1431425461"/>
                    </a:ext>
                  </a:extLst>
                </a:gridCol>
                <a:gridCol w="444245">
                  <a:extLst>
                    <a:ext uri="{9D8B030D-6E8A-4147-A177-3AD203B41FA5}">
                      <a16:colId xmlns:a16="http://schemas.microsoft.com/office/drawing/2014/main" val="1356327864"/>
                    </a:ext>
                  </a:extLst>
                </a:gridCol>
                <a:gridCol w="444245">
                  <a:extLst>
                    <a:ext uri="{9D8B030D-6E8A-4147-A177-3AD203B41FA5}">
                      <a16:colId xmlns:a16="http://schemas.microsoft.com/office/drawing/2014/main" val="2032356549"/>
                    </a:ext>
                  </a:extLst>
                </a:gridCol>
                <a:gridCol w="444245">
                  <a:extLst>
                    <a:ext uri="{9D8B030D-6E8A-4147-A177-3AD203B41FA5}">
                      <a16:colId xmlns:a16="http://schemas.microsoft.com/office/drawing/2014/main" val="2622723285"/>
                    </a:ext>
                  </a:extLst>
                </a:gridCol>
                <a:gridCol w="444245">
                  <a:extLst>
                    <a:ext uri="{9D8B030D-6E8A-4147-A177-3AD203B41FA5}">
                      <a16:colId xmlns:a16="http://schemas.microsoft.com/office/drawing/2014/main" val="2539969606"/>
                    </a:ext>
                  </a:extLst>
                </a:gridCol>
              </a:tblGrid>
              <a:tr h="446933">
                <a:tc rowSpan="2">
                  <a:txBody>
                    <a:bodyPr/>
                    <a:lstStyle/>
                    <a:p>
                      <a:pPr algn="ctr"/>
                      <a:r>
                        <a:rPr lang="en-GB" sz="1100" dirty="0"/>
                        <a:t>Strategic Objective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rowSpan="2">
                  <a:txBody>
                    <a:bodyPr/>
                    <a:lstStyle/>
                    <a:p>
                      <a:pPr algn="ctr"/>
                      <a:r>
                        <a:rPr lang="en-GB" sz="1100" dirty="0"/>
                        <a:t>Long Term Success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rowSpan="2">
                  <a:txBody>
                    <a:bodyPr/>
                    <a:lstStyle/>
                    <a:p>
                      <a:pPr algn="ctr"/>
                      <a:r>
                        <a:rPr lang="en-GB" sz="1100" dirty="0"/>
                        <a:t>Breakthrough Objective 2026/27</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rowSpan="2">
                  <a:txBody>
                    <a:bodyPr/>
                    <a:lstStyle/>
                    <a:p>
                      <a:pPr algn="ctr"/>
                      <a:r>
                        <a:rPr lang="en-GB" sz="1100" dirty="0"/>
                        <a:t>Baseline Data</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gridSpan="12">
                  <a:txBody>
                    <a:bodyPr/>
                    <a:lstStyle/>
                    <a:p>
                      <a:pPr algn="ctr"/>
                      <a:r>
                        <a:rPr lang="en-GB" sz="1100" dirty="0">
                          <a:solidFill>
                            <a:schemeClr val="bg1"/>
                          </a:solidFill>
                        </a:rPr>
                        <a:t>Trajectories 26/27</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89767485"/>
                  </a:ext>
                </a:extLst>
              </a:tr>
              <a:tr h="228376">
                <a:tc vMerge="1">
                  <a:txBody>
                    <a:bodyPr/>
                    <a:lstStyle/>
                    <a:p>
                      <a:pPr algn="ctr"/>
                      <a:endParaRPr lang="en-GB" sz="1100" dirty="0"/>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vMerge="1">
                  <a:txBody>
                    <a:bodyPr/>
                    <a:lstStyle/>
                    <a:p>
                      <a:pPr algn="ctr"/>
                      <a:endParaRPr lang="en-GB" sz="1100" dirty="0"/>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vMerge="1">
                  <a:txBody>
                    <a:bodyPr/>
                    <a:lstStyle/>
                    <a:p>
                      <a:pPr algn="ctr"/>
                      <a:endParaRPr lang="en-GB" sz="1100" dirty="0"/>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vMerge="1">
                  <a:txBody>
                    <a:bodyPr/>
                    <a:lstStyle/>
                    <a:p>
                      <a:pPr algn="ctr"/>
                      <a:endParaRPr lang="en-GB" sz="1100" dirty="0"/>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APR</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MAY</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JUN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JUL</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AUG</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SEP</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OCT</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NOV</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DEC</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JAN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FEB</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tc>
                  <a:txBody>
                    <a:bodyPr/>
                    <a:lstStyle/>
                    <a:p>
                      <a:pPr algn="ctr"/>
                      <a:r>
                        <a:rPr lang="en-GB" sz="800" dirty="0">
                          <a:solidFill>
                            <a:schemeClr val="bg1"/>
                          </a:solidFill>
                        </a:rPr>
                        <a:t>MAR</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E9FAF"/>
                    </a:solidFill>
                  </a:tcPr>
                </a:tc>
                <a:extLst>
                  <a:ext uri="{0D108BD9-81ED-4DB2-BD59-A6C34878D82A}">
                    <a16:rowId xmlns:a16="http://schemas.microsoft.com/office/drawing/2014/main" val="1972310321"/>
                  </a:ext>
                </a:extLst>
              </a:tr>
              <a:tr h="510812">
                <a:tc rowSpan="2">
                  <a:txBody>
                    <a:bodyPr/>
                    <a:lstStyle/>
                    <a:p>
                      <a:pPr algn="ctr"/>
                      <a:endParaRPr lang="en-GB" sz="1000" b="1" dirty="0"/>
                    </a:p>
                    <a:p>
                      <a:pPr algn="ctr"/>
                      <a:r>
                        <a:rPr lang="en-GB" sz="1000" b="1" dirty="0"/>
                        <a:t>Better Health for all</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rowSpan="2">
                  <a:txBody>
                    <a:bodyPr/>
                    <a:lstStyle/>
                    <a:p>
                      <a:pPr algn="ctr"/>
                      <a:r>
                        <a:rPr lang="en-GB" sz="1000" b="1" kern="1200" dirty="0">
                          <a:solidFill>
                            <a:schemeClr val="dk1"/>
                          </a:solidFill>
                          <a:effectLst/>
                          <a:latin typeface="+mn-lt"/>
                          <a:ea typeface="+mn-ea"/>
                          <a:cs typeface="+mn-cs"/>
                        </a:rPr>
                        <a:t>People of Swansea Bay live healthier, fairer and more prosperous lives </a:t>
                      </a:r>
                      <a:endParaRPr lang="en-GB" sz="1000" b="1" dirty="0"/>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Flu vaccine uptake improved in most deprived areas by 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68.9% </a:t>
                      </a:r>
                    </a:p>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(65 years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algn="ctr" fontAlgn="ctr">
                        <a:buNone/>
                      </a:pPr>
                      <a:r>
                        <a:rPr lang="en-GB" sz="1000" b="0" i="0" u="none" strike="noStrike">
                          <a:solidFill>
                            <a:schemeClr val="tx1"/>
                          </a:solidFill>
                          <a:effectLst/>
                          <a:latin typeface="Verdana" panose="020B0604030504040204" pitchFamily="34" charset="0"/>
                          <a:ea typeface="Verdana" panose="020B0604030504040204" pitchFamily="34" charset="0"/>
                        </a:rPr>
                        <a:t>25%</a:t>
                      </a:r>
                    </a:p>
                  </a:txBody>
                  <a:tcPr marL="6350" marR="6350" marT="635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algn="ctr" fontAlgn="ctr">
                        <a:buNone/>
                      </a:pPr>
                      <a:r>
                        <a:rPr lang="en-GB" sz="1000" b="0" i="0" u="none" strike="noStrike">
                          <a:solidFill>
                            <a:schemeClr val="tx1"/>
                          </a:solidFill>
                          <a:effectLst/>
                          <a:latin typeface="Verdana" panose="020B0604030504040204" pitchFamily="34" charset="0"/>
                          <a:ea typeface="Verdana" panose="020B0604030504040204" pitchFamily="34" charset="0"/>
                        </a:rPr>
                        <a:t>50%</a:t>
                      </a:r>
                    </a:p>
                  </a:txBody>
                  <a:tcPr marL="6350" marR="6350" marT="635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algn="ctr" fontAlgn="ctr">
                        <a:buNone/>
                      </a:pPr>
                      <a:r>
                        <a:rPr lang="en-GB" sz="1000" b="0" i="0" u="none" strike="noStrike">
                          <a:solidFill>
                            <a:schemeClr val="tx1"/>
                          </a:solidFill>
                          <a:effectLst/>
                          <a:latin typeface="Verdana" panose="020B0604030504040204" pitchFamily="34" charset="0"/>
                          <a:ea typeface="Verdana" panose="020B0604030504040204" pitchFamily="34" charset="0"/>
                        </a:rPr>
                        <a:t>55%</a:t>
                      </a:r>
                    </a:p>
                  </a:txBody>
                  <a:tcPr marL="6350" marR="6350" marT="635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algn="ctr" fontAlgn="ctr">
                        <a:buNone/>
                      </a:pPr>
                      <a:r>
                        <a:rPr lang="en-GB" sz="1000" b="0" i="0" u="none" strike="noStrike">
                          <a:solidFill>
                            <a:schemeClr val="tx1"/>
                          </a:solidFill>
                          <a:effectLst/>
                          <a:latin typeface="Verdana" panose="020B0604030504040204" pitchFamily="34" charset="0"/>
                          <a:ea typeface="Verdana" panose="020B0604030504040204" pitchFamily="34" charset="0"/>
                        </a:rPr>
                        <a:t>57%</a:t>
                      </a:r>
                    </a:p>
                  </a:txBody>
                  <a:tcPr marL="6350" marR="6350" marT="635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algn="ctr" fontAlgn="ctr">
                        <a:buNone/>
                      </a:pPr>
                      <a:r>
                        <a:rPr lang="en-GB" sz="1000" b="0" i="0" u="none" strike="noStrike">
                          <a:solidFill>
                            <a:schemeClr val="tx1"/>
                          </a:solidFill>
                          <a:effectLst/>
                          <a:latin typeface="Verdana" panose="020B0604030504040204" pitchFamily="34" charset="0"/>
                          <a:ea typeface="Verdana" panose="020B0604030504040204" pitchFamily="34" charset="0"/>
                        </a:rPr>
                        <a:t>59%</a:t>
                      </a:r>
                    </a:p>
                  </a:txBody>
                  <a:tcPr marL="6350" marR="6350" marT="635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algn="ctr" fontAlgn="ctr">
                        <a:buNone/>
                      </a:pPr>
                      <a:r>
                        <a:rPr lang="en-GB" sz="1000" b="0" i="0" u="none" strike="noStrike" dirty="0">
                          <a:solidFill>
                            <a:schemeClr val="tx1"/>
                          </a:solidFill>
                          <a:effectLst/>
                          <a:latin typeface="Verdana" panose="020B0604030504040204" pitchFamily="34" charset="0"/>
                          <a:ea typeface="Verdana" panose="020B0604030504040204" pitchFamily="34" charset="0"/>
                        </a:rPr>
                        <a:t>61%</a:t>
                      </a:r>
                    </a:p>
                  </a:txBody>
                  <a:tcPr marL="6350" marR="6350" marT="635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extLst>
                  <a:ext uri="{0D108BD9-81ED-4DB2-BD59-A6C34878D82A}">
                    <a16:rowId xmlns:a16="http://schemas.microsoft.com/office/drawing/2014/main" val="3877844212"/>
                  </a:ext>
                </a:extLst>
              </a:tr>
              <a:tr h="316324">
                <a:tc vMerge="1">
                  <a:txBody>
                    <a:bodyPr/>
                    <a:lstStyle/>
                    <a:p>
                      <a:pPr algn="ctr"/>
                      <a:endParaRPr lang="en-GB" sz="1000" b="1" dirty="0"/>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vMerge="1">
                  <a:txBody>
                    <a:bodyPr/>
                    <a:lstStyle/>
                    <a:p>
                      <a:pPr algn="ctr"/>
                      <a:endParaRPr lang="en-GB" sz="1000" b="1" dirty="0"/>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Bowel screening rates up 10%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dk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1C7C7"/>
                    </a:solidFill>
                  </a:tcPr>
                </a:tc>
                <a:extLst>
                  <a:ext uri="{0D108BD9-81ED-4DB2-BD59-A6C34878D82A}">
                    <a16:rowId xmlns:a16="http://schemas.microsoft.com/office/drawing/2014/main" val="1583171285"/>
                  </a:ext>
                </a:extLst>
              </a:tr>
              <a:tr h="412171">
                <a:tc rowSpan="4">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Improved patient safety </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rowSpan="4">
                  <a:txBody>
                    <a:bodyPr/>
                    <a:lstStyle/>
                    <a:p>
                      <a:pPr marL="0" algn="ctr" defTabSz="685772" rtl="0" eaLnBrk="1" latinLnBrk="0" hangingPunct="1"/>
                      <a:r>
                        <a:rPr lang="en-GB" sz="1000" b="1" kern="1200" dirty="0">
                          <a:solidFill>
                            <a:schemeClr val="dk1"/>
                          </a:solidFill>
                          <a:latin typeface="+mn-lt"/>
                          <a:ea typeface="+mn-ea"/>
                          <a:cs typeface="+mn-cs"/>
                        </a:rPr>
                        <a:t>Care is high quality, safe, efficient and delivers the best possible outcomes for people in partnerships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No more than 2000 patients waiting more than 104 weeks for referral to treatment.  </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52</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141</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183</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158</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164</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267</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419</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586</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645</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898</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1069</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1317</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809820107"/>
                  </a:ext>
                </a:extLst>
              </a:tr>
              <a:tr h="412171">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vMerge="1">
                  <a:txBody>
                    <a:bodyPr/>
                    <a:lstStyle/>
                    <a:p>
                      <a:pPr marL="0" algn="ctr" defTabSz="685772" rtl="0" eaLnBrk="1" latinLnBrk="0" hangingPunct="1"/>
                      <a:endParaRPr lang="en-GB" sz="1000" b="1" kern="1200" dirty="0">
                        <a:solidFill>
                          <a:schemeClr val="dk1"/>
                        </a:solidFill>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Reduce the number of adults placed out of area for mental health  inpatient treatment by 50%*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22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22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21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20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19</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18</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17</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16</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15</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14</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13</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562833177"/>
                  </a:ext>
                </a:extLst>
              </a:tr>
              <a:tr h="365927">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vMerge="1">
                  <a:txBody>
                    <a:bodyPr/>
                    <a:lstStyle/>
                    <a:p>
                      <a:pPr marL="0" algn="ctr" defTabSz="685772" rtl="0" eaLnBrk="1" latinLnBrk="0" hangingPunct="1"/>
                      <a:endParaRPr lang="en-GB" sz="1000" b="1" kern="1200" dirty="0">
                        <a:solidFill>
                          <a:schemeClr val="dk1"/>
                        </a:solidFill>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30% reduction in avoidable pressure ulcers</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gridSpan="13">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No Validated EOM position available for March 2026 – trajectory work taking place w/c 27/04/26</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hMerge="1">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204056483"/>
                  </a:ext>
                </a:extLst>
              </a:tr>
              <a:tr h="412171">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vMerge="1">
                  <a:txBody>
                    <a:bodyPr/>
                    <a:lstStyle/>
                    <a:p>
                      <a:pPr marL="0" algn="ctr" defTabSz="685772" rtl="0" eaLnBrk="1" latinLnBrk="0" hangingPunct="1"/>
                      <a:endParaRPr lang="en-GB" sz="1000" b="1" kern="1200" dirty="0">
                        <a:solidFill>
                          <a:schemeClr val="dk1"/>
                        </a:solidFill>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mn-lt"/>
                          <a:ea typeface="+mn-ea"/>
                          <a:cs typeface="+mn-cs"/>
                        </a:rPr>
                        <a:t>Reduce the number of patients waiting 12 hours or more in ED by 10%*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1,356</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1344</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1332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1320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1308</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1296</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1284</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1272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1260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1248</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1236</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1224</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1212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126100794"/>
                  </a:ext>
                </a:extLst>
              </a:tr>
              <a:tr h="412171">
                <a:tc row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Care is delivered in partnership</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row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Care is delivered in partnership with our communities in safe and appropriate settings, supported by innovation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Clinically Optimised patients reduced to &lt;100 at any one time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223</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210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 200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 190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 180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 170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160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 150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 140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 130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 120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a:solidFill>
                            <a:schemeClr val="tx1"/>
                          </a:solidFill>
                          <a:effectLst/>
                          <a:latin typeface="Verdana" panose="020B0604030504040204" pitchFamily="34" charset="0"/>
                          <a:ea typeface="Verdana" panose="020B0604030504040204" pitchFamily="34" charset="0"/>
                          <a:cs typeface="+mn-cs"/>
                        </a:rPr>
                        <a:t> 110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kern="1200" dirty="0">
                          <a:solidFill>
                            <a:schemeClr val="tx1"/>
                          </a:solidFill>
                          <a:effectLst/>
                          <a:latin typeface="Verdana" panose="020B0604030504040204" pitchFamily="34" charset="0"/>
                          <a:ea typeface="Verdana" panose="020B0604030504040204" pitchFamily="34" charset="0"/>
                          <a:cs typeface="+mn-cs"/>
                        </a:rPr>
                        <a:t>100</a:t>
                      </a: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extLst>
                  <a:ext uri="{0D108BD9-81ED-4DB2-BD59-A6C34878D82A}">
                    <a16:rowId xmlns:a16="http://schemas.microsoft.com/office/drawing/2014/main" val="3880106245"/>
                  </a:ext>
                </a:extLst>
              </a:tr>
              <a:tr h="484177">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Increase in the take up of the NHS App by 25% (from a March 2026 baseline)*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88,842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90,693</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92,544</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94,395</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96,246</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98,097</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99.948</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101,799</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103,650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105,501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107,352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109,203</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500" b="0" kern="1200" dirty="0">
                          <a:solidFill>
                            <a:schemeClr val="tx1"/>
                          </a:solidFill>
                          <a:effectLst/>
                          <a:latin typeface="Verdana" panose="020B0604030504040204" pitchFamily="34" charset="0"/>
                          <a:ea typeface="Verdana" panose="020B0604030504040204" pitchFamily="34" charset="0"/>
                          <a:cs typeface="+mn-cs"/>
                        </a:rPr>
                        <a:t>111,054</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DEFE7"/>
                    </a:solidFill>
                  </a:tcPr>
                </a:tc>
                <a:extLst>
                  <a:ext uri="{0D108BD9-81ED-4DB2-BD59-A6C34878D82A}">
                    <a16:rowId xmlns:a16="http://schemas.microsoft.com/office/drawing/2014/main" val="1801329466"/>
                  </a:ext>
                </a:extLst>
              </a:tr>
              <a:tr h="412171">
                <a:tc row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A great place to work</a:t>
                      </a: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rowSpan="2">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1" kern="1200" dirty="0">
                          <a:solidFill>
                            <a:schemeClr val="dk1"/>
                          </a:solidFill>
                          <a:latin typeface="+mn-lt"/>
                          <a:ea typeface="+mn-ea"/>
                          <a:cs typeface="+mn-cs"/>
                        </a:rPr>
                        <a:t>The health board is a great place to work where all staff feel valued and work together towards a common goal</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Improvement in staff engagement score by 5%</a:t>
                      </a:r>
                    </a:p>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000" b="0" kern="1200" dirty="0">
                        <a:solidFill>
                          <a:schemeClr val="dk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70.3%</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0" kern="1200" dirty="0">
                          <a:solidFill>
                            <a:schemeClr val="tx1"/>
                          </a:solidFill>
                          <a:effectLst/>
                          <a:latin typeface="Verdana" panose="020B0604030504040204" pitchFamily="34" charset="0"/>
                          <a:ea typeface="Verdana" panose="020B0604030504040204" pitchFamily="34" charset="0"/>
                          <a:cs typeface="+mn-cs"/>
                        </a:rPr>
                        <a:t>75.3%</a:t>
                      </a:r>
                      <a:endParaRPr lang="en-GB" sz="800" b="0" kern="1200" dirty="0">
                        <a:solidFill>
                          <a:schemeClr val="bg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extLst>
                  <a:ext uri="{0D108BD9-81ED-4DB2-BD59-A6C34878D82A}">
                    <a16:rowId xmlns:a16="http://schemas.microsoft.com/office/drawing/2014/main" val="3102685540"/>
                  </a:ext>
                </a:extLst>
              </a:tr>
              <a:tr h="896348">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vMerge="1">
                  <a:txBody>
                    <a:bodyPr/>
                    <a:lstStyle/>
                    <a:p>
                      <a:endParaRPr lang="en-GB"/>
                    </a:p>
                  </a:txBody>
                  <a:tcPr/>
                </a:tc>
                <a:tc>
                  <a:txBody>
                    <a:bodyPr/>
                    <a:lstStyle/>
                    <a:p>
                      <a:pPr marL="171450" marR="0" lvl="0"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Improvement in staff health &amp; wellbeing by 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l"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dk1"/>
                          </a:solidFill>
                          <a:effectLst/>
                          <a:latin typeface="+mn-lt"/>
                          <a:ea typeface="+mn-ea"/>
                          <a:cs typeface="+mn-cs"/>
                        </a:rPr>
                        <a:t>7.04% workforce sickness absence</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0" kern="1200" dirty="0">
                          <a:solidFill>
                            <a:schemeClr val="tx1"/>
                          </a:solidFill>
                          <a:effectLst/>
                          <a:latin typeface="Verdana" panose="020B0604030504040204" pitchFamily="34" charset="0"/>
                          <a:ea typeface="Verdana" panose="020B0604030504040204" pitchFamily="34" charset="0"/>
                          <a:cs typeface="+mn-cs"/>
                        </a:rPr>
                        <a:t>6.71%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6.42%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6.76%</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6.98%</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6.66%</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6.59%</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6.80%</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6.81%</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7.13%</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6.92%</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6.38%</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6.04%</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7E1F4"/>
                    </a:solidFill>
                  </a:tcPr>
                </a:tc>
                <a:extLst>
                  <a:ext uri="{0D108BD9-81ED-4DB2-BD59-A6C34878D82A}">
                    <a16:rowId xmlns:a16="http://schemas.microsoft.com/office/drawing/2014/main" val="2177405165"/>
                  </a:ext>
                </a:extLst>
              </a:tr>
              <a:tr h="734956">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Use every NHS £ wisely</a:t>
                      </a:r>
                    </a:p>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000" b="1" kern="1200" dirty="0">
                        <a:solidFill>
                          <a:schemeClr val="dk1"/>
                        </a:solidFill>
                        <a:latin typeface="+mn-lt"/>
                        <a:ea typeface="+mn-ea"/>
                        <a:cs typeface="+mn-cs"/>
                      </a:endParaRPr>
                    </a:p>
                  </a:txBody>
                  <a:tcPr marL="84406" marR="84406" marT="42203" marB="42203">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00" b="1" kern="1200" dirty="0">
                          <a:solidFill>
                            <a:schemeClr val="dk1"/>
                          </a:solidFill>
                          <a:latin typeface="+mn-lt"/>
                          <a:ea typeface="+mn-ea"/>
                          <a:cs typeface="+mn-cs"/>
                        </a:rPr>
                        <a:t>The health board is a resilient, sustainable and responsible organisation</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171450" marR="0" lvl="0" indent="-171450" algn="l" defTabSz="63303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mn-ea"/>
                          <a:cs typeface="+mn-cs"/>
                        </a:rPr>
                        <a:t>Deliver savings plan of £65m of which £50m is recurrent</a:t>
                      </a:r>
                    </a:p>
                    <a:p>
                      <a:pPr marL="0" indent="0">
                        <a:buFont typeface="Arial" panose="020B0604020202020204" pitchFamily="34" charset="0"/>
                        <a:buNone/>
                      </a:pPr>
                      <a:endParaRPr lang="en-GB" sz="1000" b="0" kern="1200" dirty="0">
                        <a:solidFill>
                          <a:schemeClr val="dk1"/>
                        </a:solidFill>
                        <a:effectLst/>
                        <a:latin typeface="+mn-lt"/>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indent="0" algn="ctr">
                        <a:buFont typeface="Arial" panose="020B0604020202020204" pitchFamily="34" charset="0"/>
                        <a:buNone/>
                      </a:pPr>
                      <a:r>
                        <a:rPr lang="en-GB" sz="1000" b="0" kern="1200" dirty="0">
                          <a:solidFill>
                            <a:schemeClr val="dk1"/>
                          </a:solidFill>
                          <a:effectLst/>
                          <a:latin typeface="+mn-lt"/>
                          <a:ea typeface="+mn-ea"/>
                          <a:cs typeface="+mn-cs"/>
                        </a:rPr>
                        <a:t>£55.4m delivered in year with £22.9m recurring</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700" b="0" kern="1200" dirty="0">
                          <a:solidFill>
                            <a:schemeClr val="tx1"/>
                          </a:solidFill>
                          <a:effectLst/>
                          <a:latin typeface="+mn-lt"/>
                          <a:ea typeface="+mn-ea"/>
                          <a:cs typeface="+mn-cs"/>
                        </a:rPr>
                        <a:t>£5.4m</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a:ln>
                            <a:noFill/>
                          </a:ln>
                          <a:solidFill>
                            <a:prstClr val="black"/>
                          </a:solidFill>
                          <a:effectLst/>
                          <a:uLnTx/>
                          <a:uFillTx/>
                          <a:latin typeface="Aptos" panose="02110004020202020204"/>
                          <a:ea typeface="+mn-ea"/>
                          <a:cs typeface="+mn-cs"/>
                        </a:rPr>
                        <a:t>£5.4m</a:t>
                      </a:r>
                      <a:endPar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a:ln>
                            <a:noFill/>
                          </a:ln>
                          <a:solidFill>
                            <a:prstClr val="black"/>
                          </a:solidFill>
                          <a:effectLst/>
                          <a:uLnTx/>
                          <a:uFillTx/>
                          <a:latin typeface="Aptos" panose="02110004020202020204"/>
                          <a:ea typeface="+mn-ea"/>
                          <a:cs typeface="+mn-cs"/>
                        </a:rPr>
                        <a:t>£5.4m</a:t>
                      </a:r>
                      <a:endPar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a:ln>
                            <a:noFill/>
                          </a:ln>
                          <a:solidFill>
                            <a:prstClr val="black"/>
                          </a:solidFill>
                          <a:effectLst/>
                          <a:uLnTx/>
                          <a:uFillTx/>
                          <a:latin typeface="Aptos" panose="02110004020202020204"/>
                          <a:ea typeface="+mn-ea"/>
                          <a:cs typeface="+mn-cs"/>
                        </a:rPr>
                        <a:t>£5.4m</a:t>
                      </a:r>
                      <a:endPar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a:ln>
                            <a:noFill/>
                          </a:ln>
                          <a:solidFill>
                            <a:prstClr val="black"/>
                          </a:solidFill>
                          <a:effectLst/>
                          <a:uLnTx/>
                          <a:uFillTx/>
                          <a:latin typeface="Aptos" panose="02110004020202020204"/>
                          <a:ea typeface="+mn-ea"/>
                          <a:cs typeface="+mn-cs"/>
                        </a:rPr>
                        <a:t>£5.4m</a:t>
                      </a:r>
                      <a:endPar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a:ln>
                            <a:noFill/>
                          </a:ln>
                          <a:solidFill>
                            <a:prstClr val="black"/>
                          </a:solidFill>
                          <a:effectLst/>
                          <a:uLnTx/>
                          <a:uFillTx/>
                          <a:latin typeface="Aptos" panose="02110004020202020204"/>
                          <a:ea typeface="+mn-ea"/>
                          <a:cs typeface="+mn-cs"/>
                        </a:rPr>
                        <a:t>£5.4m</a:t>
                      </a:r>
                      <a:endPar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a:ln>
                            <a:noFill/>
                          </a:ln>
                          <a:solidFill>
                            <a:prstClr val="black"/>
                          </a:solidFill>
                          <a:effectLst/>
                          <a:uLnTx/>
                          <a:uFillTx/>
                          <a:latin typeface="Aptos" panose="02110004020202020204"/>
                          <a:ea typeface="+mn-ea"/>
                          <a:cs typeface="+mn-cs"/>
                        </a:rPr>
                        <a:t>£5.4m</a:t>
                      </a:r>
                      <a:endPar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a:ln>
                            <a:noFill/>
                          </a:ln>
                          <a:solidFill>
                            <a:prstClr val="black"/>
                          </a:solidFill>
                          <a:effectLst/>
                          <a:uLnTx/>
                          <a:uFillTx/>
                          <a:latin typeface="Aptos" panose="02110004020202020204"/>
                          <a:ea typeface="+mn-ea"/>
                          <a:cs typeface="+mn-cs"/>
                        </a:rPr>
                        <a:t>£5.4m</a:t>
                      </a:r>
                      <a:endPar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a:ln>
                            <a:noFill/>
                          </a:ln>
                          <a:solidFill>
                            <a:prstClr val="black"/>
                          </a:solidFill>
                          <a:effectLst/>
                          <a:uLnTx/>
                          <a:uFillTx/>
                          <a:latin typeface="Aptos" panose="02110004020202020204"/>
                          <a:ea typeface="+mn-ea"/>
                          <a:cs typeface="+mn-cs"/>
                        </a:rPr>
                        <a:t>£5.4m</a:t>
                      </a:r>
                      <a:endPar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endParaRP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rPr>
                        <a:t>£5.4m</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rPr>
                        <a:t>£5.4m</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700" b="0" i="0" u="none" strike="noStrike" kern="1200" cap="none" spc="0" normalizeH="0" baseline="0" noProof="0" dirty="0">
                          <a:ln>
                            <a:noFill/>
                          </a:ln>
                          <a:solidFill>
                            <a:prstClr val="black"/>
                          </a:solidFill>
                          <a:effectLst/>
                          <a:uLnTx/>
                          <a:uFillTx/>
                          <a:latin typeface="Aptos" panose="02110004020202020204"/>
                          <a:ea typeface="+mn-ea"/>
                          <a:cs typeface="+mn-cs"/>
                        </a:rPr>
                        <a:t>£5.4m</a:t>
                      </a:r>
                    </a:p>
                  </a:txBody>
                  <a:tcPr marL="84406" marR="84406" marT="42203" marB="42203"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59662775"/>
                  </a:ext>
                </a:extLst>
              </a:tr>
            </a:tbl>
          </a:graphicData>
        </a:graphic>
      </p:graphicFrame>
      <p:sp>
        <p:nvSpPr>
          <p:cNvPr id="7" name="Slide Number Placeholder 4">
            <a:extLst>
              <a:ext uri="{FF2B5EF4-FFF2-40B4-BE49-F238E27FC236}">
                <a16:creationId xmlns:a16="http://schemas.microsoft.com/office/drawing/2014/main" id="{1069112A-89D3-55B3-E551-5506DF7D875E}"/>
              </a:ext>
            </a:extLst>
          </p:cNvPr>
          <p:cNvSpPr txBox="1">
            <a:spLocks/>
          </p:cNvSpPr>
          <p:nvPr/>
        </p:nvSpPr>
        <p:spPr>
          <a:xfrm>
            <a:off x="8291513" y="6508754"/>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rPr>
              <a:t>7</a:t>
            </a:r>
          </a:p>
        </p:txBody>
      </p:sp>
    </p:spTree>
    <p:extLst>
      <p:ext uri="{BB962C8B-B14F-4D97-AF65-F5344CB8AC3E}">
        <p14:creationId xmlns:p14="http://schemas.microsoft.com/office/powerpoint/2010/main" val="41972389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2563C-A80B-1FF5-FBC7-5FA37A1277A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E9879C3-96D2-9080-44EE-E7A200AE92BE}"/>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AF0C4A90-F6D5-2235-04EF-855FAD69B2FC}"/>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124" b="0" i="0" u="none" strike="noStrike" kern="1200" cap="none" spc="0" normalizeH="0" baseline="0" noProof="0" dirty="0">
                <a:ln>
                  <a:noFill/>
                </a:ln>
                <a:solidFill>
                  <a:srgbClr val="0E2841"/>
                </a:solidFill>
                <a:effectLst/>
                <a:uLnTx/>
                <a:uFillTx/>
                <a:latin typeface="Arial Black" panose="020B0A04020102020204" pitchFamily="34" charset="0"/>
                <a:ea typeface="+mn-ea"/>
                <a:cs typeface="+mn-cs"/>
              </a:rPr>
              <a:t>Population Health</a:t>
            </a:r>
          </a:p>
        </p:txBody>
      </p:sp>
    </p:spTree>
    <p:extLst>
      <p:ext uri="{BB962C8B-B14F-4D97-AF65-F5344CB8AC3E}">
        <p14:creationId xmlns:p14="http://schemas.microsoft.com/office/powerpoint/2010/main" val="1546251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C4CF5D-D680-500C-FD79-DB84AA3085CB}"/>
              </a:ext>
            </a:extLst>
          </p:cNvPr>
          <p:cNvPicPr>
            <a:picLocks noChangeAspect="1"/>
          </p:cNvPicPr>
          <p:nvPr/>
        </p:nvPicPr>
        <p:blipFill>
          <a:blip r:embed="rId2"/>
          <a:stretch>
            <a:fillRect/>
          </a:stretch>
        </p:blipFill>
        <p:spPr>
          <a:xfrm>
            <a:off x="85726" y="638185"/>
            <a:ext cx="11620500" cy="6322770"/>
          </a:xfrm>
          <a:prstGeom prst="rect">
            <a:avLst/>
          </a:prstGeom>
        </p:spPr>
      </p:pic>
      <p:sp>
        <p:nvSpPr>
          <p:cNvPr id="2" name="TextBox 1">
            <a:extLst>
              <a:ext uri="{FF2B5EF4-FFF2-40B4-BE49-F238E27FC236}">
                <a16:creationId xmlns:a16="http://schemas.microsoft.com/office/drawing/2014/main" id="{30C2E001-8970-EF6E-3057-F92853FF0176}"/>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Population Health  - Penelope Cresswell-Jones</a:t>
            </a:r>
            <a:endParaRPr lang="en-GB" sz="2426" b="1" dirty="0">
              <a:solidFill>
                <a:prstClr val="white"/>
              </a:solidFill>
              <a:latin typeface="Aptos" panose="020B0004020202020204" pitchFamily="34" charset="0"/>
            </a:endParaRPr>
          </a:p>
        </p:txBody>
      </p:sp>
    </p:spTree>
    <p:extLst>
      <p:ext uri="{BB962C8B-B14F-4D97-AF65-F5344CB8AC3E}">
        <p14:creationId xmlns:p14="http://schemas.microsoft.com/office/powerpoint/2010/main" val="21971076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AEEE8-2DB2-E170-5CFC-CBB2F1041B8A}"/>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784A2820-5B4E-FC13-8410-0C5287F6DF48}"/>
              </a:ext>
            </a:extLst>
          </p:cNvPr>
          <p:cNvSpPr txBox="1">
            <a:spLocks noGrp="1"/>
          </p:cNvSpPr>
          <p:nvPr>
            <p:ph type="title"/>
          </p:nvPr>
        </p:nvSpPr>
        <p:spPr>
          <a:xfrm>
            <a:off x="111033" y="549788"/>
            <a:ext cx="9906000" cy="343235"/>
          </a:xfrm>
          <a:prstGeom prst="rect">
            <a:avLst/>
          </a:prstGeom>
          <a:noFill/>
        </p:spPr>
        <p:txBody>
          <a:bodyPr wrap="square" rtlCol="0">
            <a:spAutoFit/>
          </a:bodyPr>
          <a:lstStyle/>
          <a:p>
            <a:pPr algn="just" fontAlgn="base"/>
            <a:r>
              <a:rPr lang="en-GB" sz="1800" b="1" dirty="0">
                <a:solidFill>
                  <a:srgbClr val="834AAD"/>
                </a:solidFill>
                <a:latin typeface="Aptos Black"/>
              </a:rPr>
              <a:t>PUBLIC HEALTH TEAM ANNUAL PLAN 2026-27</a:t>
            </a:r>
            <a:endParaRPr lang="en-GB" sz="1000" b="1" dirty="0">
              <a:solidFill>
                <a:srgbClr val="FF0000"/>
              </a:solidFill>
              <a:latin typeface="Aptos Black"/>
            </a:endParaRPr>
          </a:p>
        </p:txBody>
      </p:sp>
      <p:graphicFrame>
        <p:nvGraphicFramePr>
          <p:cNvPr id="5" name="Content Placeholder 4">
            <a:extLst>
              <a:ext uri="{FF2B5EF4-FFF2-40B4-BE49-F238E27FC236}">
                <a16:creationId xmlns:a16="http://schemas.microsoft.com/office/drawing/2014/main" id="{B11530AC-AFA0-92DE-8074-BAB32898E87E}"/>
              </a:ext>
            </a:extLst>
          </p:cNvPr>
          <p:cNvGraphicFramePr>
            <a:graphicFrameLocks noGrp="1"/>
          </p:cNvGraphicFramePr>
          <p:nvPr>
            <p:ph idx="1"/>
            <p:extLst>
              <p:ext uri="{D42A27DB-BD31-4B8C-83A1-F6EECF244321}">
                <p14:modId xmlns:p14="http://schemas.microsoft.com/office/powerpoint/2010/main" val="796601681"/>
              </p:ext>
            </p:extLst>
          </p:nvPr>
        </p:nvGraphicFramePr>
        <p:xfrm>
          <a:off x="152927" y="1741742"/>
          <a:ext cx="8613268" cy="4726666"/>
        </p:xfrm>
        <a:graphic>
          <a:graphicData uri="http://schemas.openxmlformats.org/drawingml/2006/table">
            <a:tbl>
              <a:tblPr firstRow="1" firstCol="1" bandRow="1"/>
              <a:tblGrid>
                <a:gridCol w="2820491">
                  <a:extLst>
                    <a:ext uri="{9D8B030D-6E8A-4147-A177-3AD203B41FA5}">
                      <a16:colId xmlns:a16="http://schemas.microsoft.com/office/drawing/2014/main" val="3409450064"/>
                    </a:ext>
                  </a:extLst>
                </a:gridCol>
                <a:gridCol w="5792777">
                  <a:extLst>
                    <a:ext uri="{9D8B030D-6E8A-4147-A177-3AD203B41FA5}">
                      <a16:colId xmlns:a16="http://schemas.microsoft.com/office/drawing/2014/main" val="773204111"/>
                    </a:ext>
                  </a:extLst>
                </a:gridCol>
              </a:tblGrid>
              <a:tr h="187756">
                <a:tc>
                  <a:txBody>
                    <a:bodyPr/>
                    <a:lstStyle/>
                    <a:p>
                      <a:pPr>
                        <a:lnSpc>
                          <a:spcPct val="115000"/>
                        </a:lnSpc>
                        <a:spcAft>
                          <a:spcPts val="800"/>
                        </a:spcAft>
                        <a:buNone/>
                      </a:pPr>
                      <a:r>
                        <a:rPr lang="en-GB" sz="1050" b="1" kern="100">
                          <a:solidFill>
                            <a:schemeClr val="bg1"/>
                          </a:solidFill>
                          <a:effectLst/>
                          <a:latin typeface="Aptos" panose="020B0004020202020204" pitchFamily="34" charset="0"/>
                          <a:ea typeface="Aptos" panose="020B0004020202020204" pitchFamily="34" charset="0"/>
                          <a:cs typeface="Times New Roman" panose="02020603050405020304" pitchFamily="18" charset="0"/>
                        </a:rPr>
                        <a:t>Public Health Domains and Enablers</a:t>
                      </a:r>
                      <a:endParaRPr lang="en-GB" sz="1050" kern="10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CC"/>
                    </a:solidFill>
                  </a:tcPr>
                </a:tc>
                <a:tc>
                  <a:txBody>
                    <a:bodyPr/>
                    <a:lstStyle/>
                    <a:p>
                      <a:pPr>
                        <a:lnSpc>
                          <a:spcPct val="100000"/>
                        </a:lnSpc>
                        <a:spcAft>
                          <a:spcPts val="0"/>
                        </a:spcAft>
                        <a:buNone/>
                      </a:pPr>
                      <a:r>
                        <a:rPr lang="en-GB" sz="105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Public Health Areas of Focus</a:t>
                      </a:r>
                      <a:endParaRPr lang="en-GB" sz="105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CC"/>
                    </a:solidFill>
                  </a:tcPr>
                </a:tc>
                <a:extLst>
                  <a:ext uri="{0D108BD9-81ED-4DB2-BD59-A6C34878D82A}">
                    <a16:rowId xmlns:a16="http://schemas.microsoft.com/office/drawing/2014/main" val="3945778670"/>
                  </a:ext>
                </a:extLst>
              </a:tr>
              <a:tr h="372408">
                <a:tc>
                  <a:txBody>
                    <a:bodyPr/>
                    <a:lstStyle/>
                    <a:p>
                      <a:pPr marL="88900" lvl="1" indent="0">
                        <a:lnSpc>
                          <a:spcPct val="100000"/>
                        </a:lnSpc>
                        <a:spcAft>
                          <a:spcPts val="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1. Keeping People Safe/Health Protection</a:t>
                      </a: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64795" lvl="1" indent="-175895" algn="l">
                        <a:lnSpc>
                          <a:spcPct val="100000"/>
                        </a:lnSpc>
                        <a:spcAft>
                          <a:spcPts val="0"/>
                        </a:spcAft>
                        <a:buFont typeface="Arial" panose="020B0604020202020204" pitchFamily="34" charset="0"/>
                        <a:buChar char="•"/>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Vaccinations and Immunisations</a:t>
                      </a:r>
                    </a:p>
                    <a:p>
                      <a:pPr marL="264795" lvl="1" indent="-175895"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Health Protection Strategy &amp; Delivery</a:t>
                      </a: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206323"/>
                  </a:ext>
                </a:extLst>
              </a:tr>
              <a:tr h="1613769">
                <a:tc>
                  <a:txBody>
                    <a:bodyPr/>
                    <a:lstStyle/>
                    <a:p>
                      <a:pPr marL="88900" lvl="1" indent="0">
                        <a:lnSpc>
                          <a:spcPct val="100000"/>
                        </a:lnSpc>
                        <a:spcAft>
                          <a:spcPts val="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2. Keeping People Strong/ Healthcare Public Health</a:t>
                      </a: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60350" lvl="1" indent="-171450"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Contribution to early cancer detection (Core20Plus5- Adults)</a:t>
                      </a:r>
                    </a:p>
                    <a:p>
                      <a:pPr marL="260350" lvl="1" indent="-171450"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Cardiometabolic risk factors (Core20Plus5 – Adults) </a:t>
                      </a:r>
                    </a:p>
                    <a:p>
                      <a:pPr marL="260350" lvl="1" indent="-171450" algn="l">
                        <a:lnSpc>
                          <a:spcPct val="100000"/>
                        </a:lnSpc>
                        <a:spcAft>
                          <a:spcPts val="0"/>
                        </a:spcAft>
                        <a:buFont typeface="Arial" panose="020B0604020202020204" pitchFamily="34" charset="0"/>
                        <a:buChar char="•"/>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Reducing health service inequalities for Children and Young People (Core20Plus5- Children and Young People)</a:t>
                      </a:r>
                    </a:p>
                    <a:p>
                      <a:pPr marL="260350" lvl="1" indent="-171450" algn="l">
                        <a:lnSpc>
                          <a:spcPct val="100000"/>
                        </a:lnSpc>
                        <a:spcAft>
                          <a:spcPts val="0"/>
                        </a:spcAft>
                        <a:buFont typeface="Arial" panose="020B0604020202020204" pitchFamily="34" charset="0"/>
                        <a:buChar char="•"/>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Public health approach to primary and community care</a:t>
                      </a:r>
                    </a:p>
                    <a:p>
                      <a:pPr marL="260350" lvl="1" indent="-171450" algn="l">
                        <a:lnSpc>
                          <a:spcPct val="100000"/>
                        </a:lnSpc>
                        <a:spcAft>
                          <a:spcPts val="0"/>
                        </a:spcAft>
                        <a:buFont typeface="Arial" panose="020B0604020202020204" pitchFamily="34" charset="0"/>
                        <a:buChar char="•"/>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Inclusion health</a:t>
                      </a:r>
                    </a:p>
                    <a:p>
                      <a:pPr marL="260350" lvl="1" indent="-171450" algn="l">
                        <a:lnSpc>
                          <a:spcPct val="100000"/>
                        </a:lnSpc>
                        <a:spcAft>
                          <a:spcPts val="0"/>
                        </a:spcAft>
                        <a:buFont typeface="Arial" panose="020B0604020202020204" pitchFamily="34" charset="0"/>
                        <a:buChar char="•"/>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Prevention and Early Years</a:t>
                      </a:r>
                    </a:p>
                    <a:p>
                      <a:pPr marL="260350" lvl="1" indent="-171450"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Tobacco control leadership</a:t>
                      </a:r>
                    </a:p>
                    <a:p>
                      <a:pPr marL="260350" lvl="1" indent="-171450"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Healthy Weight Healthy Wales (HWHW) in healthcare</a:t>
                      </a:r>
                    </a:p>
                    <a:p>
                      <a:pPr marL="260350" lvl="1" indent="-171450"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Public health in Clinical transformation and Value-Based Health Care</a:t>
                      </a:r>
                    </a:p>
                    <a:p>
                      <a:pPr marL="260350" lvl="1" indent="-171450" algn="l">
                        <a:lnSpc>
                          <a:spcPct val="100000"/>
                        </a:lnSpc>
                        <a:spcAft>
                          <a:spcPts val="0"/>
                        </a:spcAft>
                        <a:buFont typeface="Arial" panose="020B0604020202020204" pitchFamily="34" charset="0"/>
                        <a:buChar char="•"/>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Suicide prevention and self-harm</a:t>
                      </a:r>
                    </a:p>
                    <a:p>
                      <a:pPr marL="260350" lvl="1" indent="-171450"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Support to women’s health and wellbeing</a:t>
                      </a: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5183717"/>
                  </a:ext>
                </a:extLst>
              </a:tr>
              <a:tr h="1489633">
                <a:tc>
                  <a:txBody>
                    <a:bodyPr/>
                    <a:lstStyle/>
                    <a:p>
                      <a:pPr marL="88900" lvl="1" indent="0">
                        <a:lnSpc>
                          <a:spcPct val="100000"/>
                        </a:lnSpc>
                        <a:spcAft>
                          <a:spcPts val="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3. Keeping People Supported / Health Improvement/ Wider Determinants</a:t>
                      </a: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60350" lvl="1" indent="-171450" algn="l">
                        <a:lnSpc>
                          <a:spcPct val="100000"/>
                        </a:lnSpc>
                        <a:spcAft>
                          <a:spcPts val="0"/>
                        </a:spcAft>
                        <a:buFont typeface="Arial" panose="020B0604020202020204" pitchFamily="34" charset="0"/>
                        <a:buChar char="•"/>
                        <a:tabLst>
                          <a:tab pos="265113" algn="l"/>
                        </a:tabLst>
                      </a:pPr>
                      <a:r>
                        <a:rPr lang="en-GB" sz="1000" kern="100" dirty="0">
                          <a:effectLst/>
                          <a:latin typeface="Aptos"/>
                          <a:ea typeface="Aptos" panose="020B0004020202020204" pitchFamily="34" charset="0"/>
                          <a:cs typeface="Times New Roman"/>
                        </a:rPr>
                        <a:t>Early Years</a:t>
                      </a:r>
                    </a:p>
                    <a:p>
                      <a:pPr marL="260350" lvl="1" indent="-171450"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Marmot 2 – Supporting skills, Workforce and OD</a:t>
                      </a:r>
                    </a:p>
                    <a:p>
                      <a:pPr marL="260350" lvl="1" indent="-171450" algn="l">
                        <a:lnSpc>
                          <a:spcPct val="100000"/>
                        </a:lnSpc>
                        <a:spcAft>
                          <a:spcPts val="0"/>
                        </a:spcAft>
                        <a:buFont typeface="Arial" panose="020B0604020202020204" pitchFamily="34" charset="0"/>
                        <a:buChar char="•"/>
                        <a:tabLst>
                          <a:tab pos="265113" algn="l"/>
                        </a:tabLst>
                      </a:pPr>
                      <a:r>
                        <a:rPr lang="en-GB" sz="1000" kern="100" dirty="0">
                          <a:effectLst/>
                          <a:latin typeface="Aptos"/>
                          <a:ea typeface="Aptos" panose="020B0004020202020204" pitchFamily="34" charset="0"/>
                          <a:cs typeface="Times New Roman"/>
                        </a:rPr>
                        <a:t>Healthy Education Settings</a:t>
                      </a:r>
                    </a:p>
                    <a:p>
                      <a:pPr marL="260350" lvl="1" indent="-171450" algn="l">
                        <a:lnSpc>
                          <a:spcPct val="100000"/>
                        </a:lnSpc>
                        <a:spcAft>
                          <a:spcPts val="0"/>
                        </a:spcAft>
                        <a:buFont typeface="Arial" panose="020B0604020202020204" pitchFamily="34" charset="0"/>
                        <a:buChar char="•"/>
                        <a:tabLst>
                          <a:tab pos="265113" algn="l"/>
                        </a:tabLst>
                      </a:pPr>
                      <a:r>
                        <a:rPr lang="en-GB" sz="1000" kern="100" dirty="0">
                          <a:effectLst/>
                          <a:latin typeface="Aptos"/>
                          <a:ea typeface="Aptos" panose="020B0004020202020204" pitchFamily="34" charset="0"/>
                          <a:cs typeface="Times New Roman"/>
                        </a:rPr>
                        <a:t>Public Health Partnerships- PSBs</a:t>
                      </a:r>
                    </a:p>
                    <a:p>
                      <a:pPr marL="260350" lvl="1" indent="-171450" algn="l">
                        <a:lnSpc>
                          <a:spcPct val="100000"/>
                        </a:lnSpc>
                        <a:spcAft>
                          <a:spcPts val="0"/>
                        </a:spcAft>
                        <a:buFont typeface="Arial" panose="020B0604020202020204" pitchFamily="34" charset="0"/>
                        <a:buChar char="•"/>
                        <a:tabLst>
                          <a:tab pos="265113" algn="l"/>
                        </a:tabLst>
                      </a:pPr>
                      <a:r>
                        <a:rPr lang="en-GB" sz="1000" kern="100" dirty="0">
                          <a:effectLst/>
                          <a:latin typeface="Aptos"/>
                          <a:ea typeface="Aptos" panose="020B0004020202020204" pitchFamily="34" charset="0"/>
                          <a:cs typeface="Times New Roman"/>
                        </a:rPr>
                        <a:t>Whole Systems Approach to Healthy Weight Healthy Wales (WSA)</a:t>
                      </a:r>
                    </a:p>
                    <a:p>
                      <a:pPr marL="260350" lvl="1" indent="-171450" algn="l">
                        <a:lnSpc>
                          <a:spcPct val="100000"/>
                        </a:lnSpc>
                        <a:spcAft>
                          <a:spcPts val="0"/>
                        </a:spcAft>
                        <a:buFont typeface="Arial" panose="020B0604020202020204" pitchFamily="34" charset="0"/>
                        <a:buChar char="•"/>
                        <a:tabLst>
                          <a:tab pos="265113" algn="l"/>
                        </a:tabLst>
                      </a:pPr>
                      <a:r>
                        <a:rPr lang="en-GB" sz="1000" kern="100" dirty="0">
                          <a:effectLst/>
                          <a:latin typeface="Aptos"/>
                          <a:ea typeface="Aptos" panose="020B0004020202020204" pitchFamily="34" charset="0"/>
                          <a:cs typeface="Times New Roman"/>
                        </a:rPr>
                        <a:t>Regional Health Economy (RHE)</a:t>
                      </a:r>
                    </a:p>
                    <a:p>
                      <a:pPr marL="260350" lvl="1" indent="-171450" algn="l">
                        <a:lnSpc>
                          <a:spcPct val="100000"/>
                        </a:lnSpc>
                        <a:spcAft>
                          <a:spcPts val="0"/>
                        </a:spcAft>
                        <a:buFont typeface="Arial" panose="020B0604020202020204" pitchFamily="34" charset="0"/>
                        <a:buChar char="•"/>
                        <a:tabLst>
                          <a:tab pos="265113" algn="l"/>
                        </a:tabLst>
                      </a:pPr>
                      <a:r>
                        <a:rPr lang="en-GB" sz="1000" kern="100" dirty="0">
                          <a:effectLst/>
                          <a:latin typeface="Aptos"/>
                          <a:ea typeface="Aptos" panose="020B0004020202020204" pitchFamily="34" charset="0"/>
                          <a:cs typeface="Times New Roman"/>
                        </a:rPr>
                        <a:t>Poverty and Cost of Living</a:t>
                      </a:r>
                    </a:p>
                    <a:p>
                      <a:pPr marL="260350" lvl="1" indent="-171450"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Tata Health Impact Assessment</a:t>
                      </a:r>
                    </a:p>
                    <a:p>
                      <a:pPr marL="260350" lvl="1" indent="-171450" algn="l">
                        <a:lnSpc>
                          <a:spcPct val="100000"/>
                        </a:lnSpc>
                        <a:spcAft>
                          <a:spcPts val="0"/>
                        </a:spcAft>
                        <a:buFont typeface="Arial" panose="020B0604020202020204" pitchFamily="34" charset="0"/>
                        <a:buChar char="•"/>
                        <a:tabLst>
                          <a:tab pos="265113" algn="l"/>
                        </a:tabLst>
                      </a:pPr>
                      <a:r>
                        <a:rPr lang="en-GB" sz="1000" kern="100" dirty="0">
                          <a:effectLst/>
                          <a:latin typeface="Aptos"/>
                          <a:ea typeface="Aptos" panose="020B0004020202020204" pitchFamily="34" charset="0"/>
                          <a:cs typeface="Times New Roman"/>
                        </a:rPr>
                        <a:t>Population Mental Health and Wellbeing</a:t>
                      </a:r>
                    </a:p>
                    <a:p>
                      <a:pPr marL="260350" lvl="1" indent="-171450" algn="l">
                        <a:lnSpc>
                          <a:spcPct val="100000"/>
                        </a:lnSpc>
                        <a:spcAft>
                          <a:spcPts val="0"/>
                        </a:spcAft>
                        <a:buFont typeface="Arial" panose="020B0604020202020204" pitchFamily="34" charset="0"/>
                        <a:buChar char="•"/>
                        <a:tabLst>
                          <a:tab pos="265113" algn="l"/>
                        </a:tabLst>
                      </a:pPr>
                      <a:r>
                        <a:rPr lang="en-GB" sz="1000" kern="100" dirty="0">
                          <a:effectLst/>
                          <a:latin typeface="Aptos"/>
                          <a:ea typeface="Aptos" panose="020B0004020202020204" pitchFamily="34" charset="0"/>
                          <a:cs typeface="Times New Roman"/>
                        </a:rPr>
                        <a:t>Substance Use, Alcohol and Gambling</a:t>
                      </a:r>
                    </a:p>
                    <a:p>
                      <a:pPr marL="260350" lvl="1" indent="-171450" algn="l">
                        <a:lnSpc>
                          <a:spcPct val="100000"/>
                        </a:lnSpc>
                        <a:spcAft>
                          <a:spcPts val="0"/>
                        </a:spcAft>
                        <a:buFont typeface="Arial"/>
                        <a:buChar char="•"/>
                        <a:tabLst>
                          <a:tab pos="265113" algn="l"/>
                        </a:tabLst>
                      </a:pPr>
                      <a:r>
                        <a:rPr lang="en-GB" sz="1000" kern="100" dirty="0">
                          <a:effectLst/>
                          <a:latin typeface="Aptos"/>
                          <a:ea typeface="Aptos" panose="020B0004020202020204" pitchFamily="34" charset="0"/>
                          <a:cs typeface="Times New Roman"/>
                        </a:rPr>
                        <a:t>Marmot Nation</a:t>
                      </a:r>
                      <a:endParaRPr lang="en-GB" dirty="0">
                        <a:latin typeface="Aptos"/>
                        <a:cs typeface="Times New Roman"/>
                      </a:endParaRP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0963870"/>
                  </a:ext>
                </a:extLst>
              </a:tr>
              <a:tr h="661302">
                <a:tc>
                  <a:txBody>
                    <a:bodyPr/>
                    <a:lstStyle/>
                    <a:p>
                      <a:pPr marL="88900" lvl="1" indent="0">
                        <a:lnSpc>
                          <a:spcPct val="100000"/>
                        </a:lnSpc>
                        <a:spcAft>
                          <a:spcPts val="0"/>
                        </a:spcAft>
                        <a:buNone/>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Enablers</a:t>
                      </a: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64795" lvl="1" indent="-175895"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Health Epidemiology &amp; Intelligence</a:t>
                      </a:r>
                      <a:endParaRPr lang="en-GB" sz="1000" kern="100" dirty="0">
                        <a:effectLst/>
                        <a:latin typeface="Aptos"/>
                        <a:ea typeface="Aptos" panose="020B0004020202020204" pitchFamily="34" charset="0"/>
                        <a:cs typeface="Times New Roman" panose="02020603050405020304" pitchFamily="18" charset="0"/>
                      </a:endParaRPr>
                    </a:p>
                    <a:p>
                      <a:pPr marL="264795" lvl="1" indent="-175895" algn="l">
                        <a:lnSpc>
                          <a:spcPct val="100000"/>
                        </a:lnSpc>
                        <a:spcAft>
                          <a:spcPts val="0"/>
                        </a:spcAft>
                        <a:buFont typeface="Arial" panose="020B0604020202020204" pitchFamily="34" charset="0"/>
                        <a:buChar char="•"/>
                        <a:tabLst>
                          <a:tab pos="265113" algn="l"/>
                        </a:tabLst>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Leadership and Management</a:t>
                      </a:r>
                    </a:p>
                    <a:p>
                      <a:pPr marL="264795" lvl="1" indent="-175895" algn="l">
                        <a:lnSpc>
                          <a:spcPct val="100000"/>
                        </a:lnSpc>
                        <a:spcAft>
                          <a:spcPts val="0"/>
                        </a:spcAft>
                        <a:buFont typeface="Arial" panose="020B0604020202020204" pitchFamily="34" charset="0"/>
                        <a:buChar char="•"/>
                      </a:pPr>
                      <a:r>
                        <a:rPr lang="en-GB" sz="1000" kern="100" dirty="0">
                          <a:effectLst/>
                          <a:latin typeface="Aptos"/>
                          <a:ea typeface="Aptos" panose="020B0004020202020204" pitchFamily="34" charset="0"/>
                          <a:cs typeface="Times New Roman"/>
                        </a:rPr>
                        <a:t>Public Health Team Development</a:t>
                      </a:r>
                    </a:p>
                    <a:p>
                      <a:pPr marL="264795" lvl="1" indent="-175895" algn="l">
                        <a:lnSpc>
                          <a:spcPct val="100000"/>
                        </a:lnSpc>
                        <a:spcAft>
                          <a:spcPts val="0"/>
                        </a:spcAft>
                        <a:buFont typeface="Arial" panose="020B0604020202020204" pitchFamily="34" charset="0"/>
                        <a:buChar char="•"/>
                        <a:tabLst>
                          <a:tab pos="265113" algn="l"/>
                        </a:tabLst>
                      </a:pPr>
                      <a:r>
                        <a:rPr lang="en-GB" sz="1000" kern="100" dirty="0">
                          <a:effectLst/>
                          <a:latin typeface="Aptos" panose="020B0004020202020204" pitchFamily="34" charset="0"/>
                          <a:ea typeface="Aptos" panose="020B0004020202020204" pitchFamily="34" charset="0"/>
                          <a:cs typeface="Times New Roman" panose="02020603050405020304" pitchFamily="18" charset="0"/>
                        </a:rPr>
                        <a:t>Communications</a:t>
                      </a:r>
                    </a:p>
                  </a:txBody>
                  <a:tcPr marL="700" marR="7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0523440"/>
                  </a:ext>
                </a:extLst>
              </a:tr>
            </a:tbl>
          </a:graphicData>
        </a:graphic>
      </p:graphicFrame>
      <p:sp>
        <p:nvSpPr>
          <p:cNvPr id="7" name="Rectangle 1">
            <a:extLst>
              <a:ext uri="{FF2B5EF4-FFF2-40B4-BE49-F238E27FC236}">
                <a16:creationId xmlns:a16="http://schemas.microsoft.com/office/drawing/2014/main" id="{A94B6CB9-3EA2-3CE9-A710-684BD5C24901}"/>
              </a:ext>
            </a:extLst>
          </p:cNvPr>
          <p:cNvSpPr>
            <a:spLocks noChangeArrowheads="1"/>
          </p:cNvSpPr>
          <p:nvPr/>
        </p:nvSpPr>
        <p:spPr bwMode="auto">
          <a:xfrm>
            <a:off x="8064501" y="18045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9" name="TextBox 8">
            <a:extLst>
              <a:ext uri="{FF2B5EF4-FFF2-40B4-BE49-F238E27FC236}">
                <a16:creationId xmlns:a16="http://schemas.microsoft.com/office/drawing/2014/main" id="{24FE06F8-EE30-F9A8-C967-BD941910801A}"/>
              </a:ext>
            </a:extLst>
          </p:cNvPr>
          <p:cNvSpPr txBox="1"/>
          <p:nvPr/>
        </p:nvSpPr>
        <p:spPr>
          <a:xfrm>
            <a:off x="111033" y="816386"/>
            <a:ext cx="11969934" cy="900246"/>
          </a:xfrm>
          <a:prstGeom prst="rect">
            <a:avLst/>
          </a:prstGeom>
          <a:noFill/>
          <a:ln w="12700">
            <a:solidFill>
              <a:schemeClr val="tx1"/>
            </a:solidFill>
          </a:ln>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Aptos" panose="02110004020202020204"/>
                <a:ea typeface="+mn-ea"/>
                <a:cs typeface="+mn-cs"/>
              </a:rPr>
              <a:t>The public health team annual plan reflects the breadth of our statutory responsibilities and the scale of the population health challenges facing Swansea Bay. We have considered: National and local drivers, including Health Board priorities; Population Health Committee direction; Welsh Government planning guidance and statutory duties; Core20Plus5; Designated priorities for the Public Health Team; Partnership commitments across the Public Service Boards (PSBs), the West Glamorgan Regional Partnerships Board (RPB) and the Western Bay Area Planning Board (APB); Required reporting on external funding; Broader assessments of population health need. This is underpinned by the Swansea Bay University Health Board Population Health Strategic Plan. The team works within the wider public health system, including Public Health Wales. A more detailed plan is also available.</a:t>
            </a:r>
          </a:p>
        </p:txBody>
      </p:sp>
      <p:graphicFrame>
        <p:nvGraphicFramePr>
          <p:cNvPr id="10" name="Table 9">
            <a:extLst>
              <a:ext uri="{FF2B5EF4-FFF2-40B4-BE49-F238E27FC236}">
                <a16:creationId xmlns:a16="http://schemas.microsoft.com/office/drawing/2014/main" id="{075678F9-90FC-2C1F-6453-AE9ACD5BF72F}"/>
              </a:ext>
            </a:extLst>
          </p:cNvPr>
          <p:cNvGraphicFramePr>
            <a:graphicFrameLocks noGrp="1"/>
          </p:cNvGraphicFramePr>
          <p:nvPr>
            <p:extLst>
              <p:ext uri="{D42A27DB-BD31-4B8C-83A1-F6EECF244321}">
                <p14:modId xmlns:p14="http://schemas.microsoft.com/office/powerpoint/2010/main" val="3863460258"/>
              </p:ext>
            </p:extLst>
          </p:nvPr>
        </p:nvGraphicFramePr>
        <p:xfrm>
          <a:off x="8848490" y="3309917"/>
          <a:ext cx="2858957" cy="1647570"/>
        </p:xfrm>
        <a:graphic>
          <a:graphicData uri="http://schemas.openxmlformats.org/drawingml/2006/table">
            <a:tbl>
              <a:tblPr firstRow="1" firstCol="1" bandRow="1"/>
              <a:tblGrid>
                <a:gridCol w="2858957">
                  <a:extLst>
                    <a:ext uri="{9D8B030D-6E8A-4147-A177-3AD203B41FA5}">
                      <a16:colId xmlns:a16="http://schemas.microsoft.com/office/drawing/2014/main" val="1309058135"/>
                    </a:ext>
                  </a:extLst>
                </a:gridCol>
              </a:tblGrid>
              <a:tr h="0">
                <a:tc>
                  <a:txBody>
                    <a:bodyPr/>
                    <a:lstStyle/>
                    <a:p>
                      <a:pPr>
                        <a:lnSpc>
                          <a:spcPct val="115000"/>
                        </a:lnSpc>
                        <a:spcAft>
                          <a:spcPts val="800"/>
                        </a:spcAft>
                        <a:buNone/>
                      </a:pPr>
                      <a:r>
                        <a:rPr lang="en-GB" sz="1100" b="1" kern="100">
                          <a:solidFill>
                            <a:schemeClr val="bg1"/>
                          </a:solidFill>
                          <a:effectLst/>
                          <a:latin typeface="Aptos" panose="020B0004020202020204" pitchFamily="34" charset="0"/>
                          <a:ea typeface="Aptos" panose="020B0004020202020204" pitchFamily="34" charset="0"/>
                          <a:cs typeface="Times New Roman" panose="02020603050405020304" pitchFamily="18" charset="0"/>
                        </a:rPr>
                        <a:t>Dependencies</a:t>
                      </a:r>
                      <a:endParaRPr lang="en-GB" sz="1100" kern="10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CC"/>
                    </a:solidFill>
                  </a:tcPr>
                </a:tc>
                <a:extLst>
                  <a:ext uri="{0D108BD9-81ED-4DB2-BD59-A6C34878D82A}">
                    <a16:rowId xmlns:a16="http://schemas.microsoft.com/office/drawing/2014/main" val="726970956"/>
                  </a:ext>
                </a:extLst>
              </a:tr>
              <a:tr h="203200">
                <a:tc>
                  <a:txBody>
                    <a:bodyPr/>
                    <a:lstStyle/>
                    <a:p>
                      <a:pPr>
                        <a:lnSpc>
                          <a:spcPct val="115000"/>
                        </a:lnSpc>
                        <a:spcAft>
                          <a:spcPts val="800"/>
                        </a:spcAft>
                        <a:buNone/>
                      </a:pPr>
                      <a:r>
                        <a:rPr lang="en-GB" sz="1050" kern="100" dirty="0">
                          <a:effectLst/>
                          <a:latin typeface="Aptos" panose="020B0004020202020204" pitchFamily="34" charset="0"/>
                          <a:ea typeface="Aptos" panose="020B0004020202020204" pitchFamily="34" charset="0"/>
                          <a:cs typeface="Times New Roman" panose="02020603050405020304" pitchFamily="18" charset="0"/>
                        </a:rPr>
                        <a:t>Annual funding streams from Welsh Government</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416678814"/>
                  </a:ext>
                </a:extLst>
              </a:tr>
              <a:tr h="203200">
                <a:tc>
                  <a:txBody>
                    <a:bodyPr/>
                    <a:lstStyle/>
                    <a:p>
                      <a:pPr>
                        <a:lnSpc>
                          <a:spcPct val="115000"/>
                        </a:lnSpc>
                        <a:spcAft>
                          <a:spcPts val="800"/>
                        </a:spcAft>
                        <a:buNone/>
                      </a:pPr>
                      <a:r>
                        <a:rPr lang="en-GB" sz="1050" kern="100" dirty="0">
                          <a:effectLst/>
                          <a:latin typeface="Aptos"/>
                          <a:ea typeface="Aptos" panose="020B0004020202020204" pitchFamily="34" charset="0"/>
                          <a:cs typeface="Times New Roman"/>
                        </a:rPr>
                        <a:t>Support to delivery from PSB, RPB &amp; joint arrangements with Hywel Dda</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394291816"/>
                  </a:ext>
                </a:extLst>
              </a:tr>
              <a:tr h="203200">
                <a:tc>
                  <a:txBody>
                    <a:bodyPr/>
                    <a:lstStyle/>
                    <a:p>
                      <a:pPr>
                        <a:lnSpc>
                          <a:spcPct val="115000"/>
                        </a:lnSpc>
                        <a:spcAft>
                          <a:spcPts val="800"/>
                        </a:spcAft>
                        <a:buNone/>
                      </a:pPr>
                      <a:r>
                        <a:rPr lang="en-GB" sz="1050" kern="100" dirty="0">
                          <a:effectLst/>
                          <a:latin typeface="Aptos"/>
                          <a:ea typeface="Aptos" panose="020B0004020202020204" pitchFamily="34" charset="0"/>
                          <a:cs typeface="Times New Roman"/>
                        </a:rPr>
                        <a:t>Wider digital, communications and engagement  support for campaigns and communication initiatives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717620909"/>
                  </a:ext>
                </a:extLst>
              </a:tr>
              <a:tr h="203199">
                <a:tc>
                  <a:txBody>
                    <a:bodyPr/>
                    <a:lstStyle/>
                    <a:p>
                      <a:pPr lvl="0">
                        <a:lnSpc>
                          <a:spcPct val="114999"/>
                        </a:lnSpc>
                        <a:spcAft>
                          <a:spcPts val="800"/>
                        </a:spcAft>
                        <a:buNone/>
                      </a:pPr>
                      <a:r>
                        <a:rPr lang="en-GB" sz="1050" kern="100" dirty="0">
                          <a:effectLst/>
                          <a:latin typeface="Aptos"/>
                          <a:ea typeface="Aptos" panose="020B0004020202020204" pitchFamily="34" charset="0"/>
                          <a:cs typeface="Times New Roman"/>
                        </a:rPr>
                        <a:t>Public Health Wales engagement</a:t>
                      </a:r>
                    </a:p>
                  </a:txBody>
                  <a:tcPr marL="68580" marR="68580" marT="0" marB="0" anchor="b">
                    <a:lnL w="12700">
                      <a:solidFill>
                        <a:srgbClr val="000000"/>
                      </a:solidFill>
                    </a:lnL>
                    <a:lnR w="12700">
                      <a:solidFill>
                        <a:srgbClr val="D9D9D9"/>
                      </a:solidFill>
                    </a:lnR>
                    <a:lnT w="12700">
                      <a:solidFill>
                        <a:srgbClr val="D9D9D9"/>
                      </a:solidFill>
                    </a:lnT>
                    <a:lnB w="12700">
                      <a:solidFill>
                        <a:srgbClr val="D9D9D9"/>
                      </a:solidFill>
                    </a:lnB>
                    <a:noFill/>
                  </a:tcPr>
                </a:tc>
                <a:extLst>
                  <a:ext uri="{0D108BD9-81ED-4DB2-BD59-A6C34878D82A}">
                    <a16:rowId xmlns:a16="http://schemas.microsoft.com/office/drawing/2014/main" val="1238526851"/>
                  </a:ext>
                </a:extLst>
              </a:tr>
            </a:tbl>
          </a:graphicData>
        </a:graphic>
      </p:graphicFrame>
      <p:graphicFrame>
        <p:nvGraphicFramePr>
          <p:cNvPr id="14" name="Table 13">
            <a:extLst>
              <a:ext uri="{FF2B5EF4-FFF2-40B4-BE49-F238E27FC236}">
                <a16:creationId xmlns:a16="http://schemas.microsoft.com/office/drawing/2014/main" id="{595BA24B-8A2F-EA93-9379-A347A4FE8B51}"/>
              </a:ext>
            </a:extLst>
          </p:cNvPr>
          <p:cNvGraphicFramePr>
            <a:graphicFrameLocks noGrp="1"/>
          </p:cNvGraphicFramePr>
          <p:nvPr>
            <p:extLst>
              <p:ext uri="{D42A27DB-BD31-4B8C-83A1-F6EECF244321}">
                <p14:modId xmlns:p14="http://schemas.microsoft.com/office/powerpoint/2010/main" val="196648002"/>
              </p:ext>
            </p:extLst>
          </p:nvPr>
        </p:nvGraphicFramePr>
        <p:xfrm>
          <a:off x="8848490" y="1757815"/>
          <a:ext cx="2858957" cy="1510919"/>
        </p:xfrm>
        <a:graphic>
          <a:graphicData uri="http://schemas.openxmlformats.org/drawingml/2006/table">
            <a:tbl>
              <a:tblPr firstRow="1" firstCol="1" bandRow="1"/>
              <a:tblGrid>
                <a:gridCol w="2858957">
                  <a:extLst>
                    <a:ext uri="{9D8B030D-6E8A-4147-A177-3AD203B41FA5}">
                      <a16:colId xmlns:a16="http://schemas.microsoft.com/office/drawing/2014/main" val="1309058135"/>
                    </a:ext>
                  </a:extLst>
                </a:gridCol>
              </a:tblGrid>
              <a:tr h="105822">
                <a:tc>
                  <a:txBody>
                    <a:bodyPr/>
                    <a:lstStyle/>
                    <a:p>
                      <a:pPr>
                        <a:lnSpc>
                          <a:spcPct val="115000"/>
                        </a:lnSpc>
                        <a:spcAft>
                          <a:spcPts val="800"/>
                        </a:spcAft>
                        <a:buNone/>
                      </a:pPr>
                      <a:r>
                        <a:rPr lang="en-GB" sz="1100" b="1" kern="100" dirty="0">
                          <a:solidFill>
                            <a:schemeClr val="bg1"/>
                          </a:solidFill>
                          <a:effectLst/>
                          <a:latin typeface="Aptos"/>
                          <a:ea typeface="Aptos" panose="020B0004020202020204" pitchFamily="34" charset="0"/>
                          <a:cs typeface="Times New Roman"/>
                        </a:rPr>
                        <a:t>Risks</a:t>
                      </a:r>
                      <a:endParaRPr lang="en-GB" sz="1100" kern="100" dirty="0">
                        <a:solidFill>
                          <a:schemeClr val="bg1"/>
                        </a:solidFill>
                        <a:effectLst/>
                        <a:latin typeface="Aptos"/>
                        <a:ea typeface="Aptos" panose="020B0004020202020204" pitchFamily="34" charset="0"/>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CC"/>
                    </a:solidFill>
                  </a:tcPr>
                </a:tc>
                <a:extLst>
                  <a:ext uri="{0D108BD9-81ED-4DB2-BD59-A6C34878D82A}">
                    <a16:rowId xmlns:a16="http://schemas.microsoft.com/office/drawing/2014/main" val="726970956"/>
                  </a:ext>
                </a:extLst>
              </a:tr>
              <a:tr h="203200">
                <a:tc>
                  <a:txBody>
                    <a:bodyPr/>
                    <a:lstStyle/>
                    <a:p>
                      <a:pPr marL="0" marR="0" lvl="0" indent="0" algn="l" rtl="0" eaLnBrk="1" fontAlgn="auto" latinLnBrk="0" hangingPunct="1">
                        <a:lnSpc>
                          <a:spcPct val="115000"/>
                        </a:lnSpc>
                        <a:spcBef>
                          <a:spcPts val="0"/>
                        </a:spcBef>
                        <a:spcAft>
                          <a:spcPts val="800"/>
                        </a:spcAft>
                        <a:buClrTx/>
                        <a:buSzTx/>
                        <a:buFontTx/>
                        <a:buNone/>
                      </a:pPr>
                      <a:r>
                        <a:rPr lang="en-GB" sz="1050" kern="100" dirty="0">
                          <a:effectLst/>
                          <a:latin typeface="Aptos"/>
                          <a:ea typeface="Aptos" panose="020B0004020202020204" pitchFamily="34" charset="0"/>
                          <a:cs typeface="Times New Roman"/>
                        </a:rPr>
                        <a:t>Stretched epidemiology and analysis resources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416678814"/>
                  </a:ext>
                </a:extLst>
              </a:tr>
              <a:tr h="203200">
                <a:tc>
                  <a:txBody>
                    <a:bodyPr/>
                    <a:lstStyle/>
                    <a:p>
                      <a:pPr marL="0" marR="0" lvl="0" indent="0" algn="l" rtl="0" eaLnBrk="1" fontAlgn="auto" latinLnBrk="0" hangingPunct="1">
                        <a:lnSpc>
                          <a:spcPct val="115000"/>
                        </a:lnSpc>
                        <a:spcBef>
                          <a:spcPts val="0"/>
                        </a:spcBef>
                        <a:spcAft>
                          <a:spcPts val="800"/>
                        </a:spcAft>
                        <a:buClrTx/>
                        <a:buSzTx/>
                        <a:buFontTx/>
                        <a:buNone/>
                      </a:pPr>
                      <a:r>
                        <a:rPr lang="en-GB" sz="1050" kern="100" dirty="0">
                          <a:effectLst/>
                          <a:latin typeface="Aptos"/>
                          <a:ea typeface="Aptos" panose="020B0004020202020204" pitchFamily="34" charset="0"/>
                          <a:cs typeface="Times New Roman"/>
                        </a:rPr>
                        <a:t>Stretched consultant and senior workforce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394291816"/>
                  </a:ext>
                </a:extLst>
              </a:tr>
              <a:tr h="203200">
                <a:tc>
                  <a:txBody>
                    <a:bodyPr/>
                    <a:lstStyle/>
                    <a:p>
                      <a:pPr marL="0" marR="0" lvl="0" indent="0" algn="l" rtl="0" eaLnBrk="1" fontAlgn="auto" latinLnBrk="0" hangingPunct="1">
                        <a:lnSpc>
                          <a:spcPct val="115000"/>
                        </a:lnSpc>
                        <a:spcBef>
                          <a:spcPts val="0"/>
                        </a:spcBef>
                        <a:spcAft>
                          <a:spcPts val="800"/>
                        </a:spcAft>
                        <a:buClrTx/>
                        <a:buSzTx/>
                        <a:buFontTx/>
                        <a:buNone/>
                      </a:pPr>
                      <a:r>
                        <a:rPr lang="en-GB" sz="1050" kern="100">
                          <a:effectLst/>
                          <a:latin typeface="Aptos"/>
                          <a:ea typeface="Aptos" panose="020B0004020202020204" pitchFamily="34" charset="0"/>
                          <a:cs typeface="Times New Roman"/>
                        </a:rPr>
                        <a:t>Stretched practitioner workforce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717620909"/>
                  </a:ext>
                </a:extLst>
              </a:tr>
              <a:tr h="203200">
                <a:tc>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050" kern="100" dirty="0">
                          <a:effectLst/>
                          <a:latin typeface="Aptos"/>
                          <a:ea typeface="Aptos" panose="020B0004020202020204" pitchFamily="34" charset="0"/>
                          <a:cs typeface="Times New Roman"/>
                        </a:rPr>
                        <a:t>Cost Improvement Plans may impact delivery of work programme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3223019746"/>
                  </a:ext>
                </a:extLst>
              </a:tr>
              <a:tr h="203200">
                <a:tc>
                  <a:txBody>
                    <a:body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050" kern="100" dirty="0">
                          <a:effectLst/>
                          <a:latin typeface="Aptos"/>
                          <a:ea typeface="Aptos" panose="020B0004020202020204" pitchFamily="34" charset="0"/>
                          <a:cs typeface="Times New Roman"/>
                        </a:rPr>
                        <a:t>Recruitment delays related to staff turnover may impact delivery of work programme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439318502"/>
                  </a:ext>
                </a:extLst>
              </a:tr>
            </a:tbl>
          </a:graphicData>
        </a:graphic>
      </p:graphicFrame>
      <p:sp>
        <p:nvSpPr>
          <p:cNvPr id="2" name="TextBox 1">
            <a:extLst>
              <a:ext uri="{FF2B5EF4-FFF2-40B4-BE49-F238E27FC236}">
                <a16:creationId xmlns:a16="http://schemas.microsoft.com/office/drawing/2014/main" id="{366AE5B6-1C0D-98F4-9079-6495EEC9F65C}"/>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Population Health  - Penelope Cresswell-Jones</a:t>
            </a:r>
            <a:endParaRPr lang="en-GB" sz="2426" b="1" dirty="0">
              <a:solidFill>
                <a:prstClr val="white"/>
              </a:solidFill>
              <a:latin typeface="Aptos" panose="020B0004020202020204" pitchFamily="34" charset="0"/>
            </a:endParaRPr>
          </a:p>
        </p:txBody>
      </p:sp>
    </p:spTree>
    <p:extLst>
      <p:ext uri="{BB962C8B-B14F-4D97-AF65-F5344CB8AC3E}">
        <p14:creationId xmlns:p14="http://schemas.microsoft.com/office/powerpoint/2010/main" val="35362399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F8C44-3C52-EBE6-0B15-761D48627A37}"/>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5A0A8F66-15E4-2BAE-85AD-A37BD58B4A43}"/>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tx2"/>
                </a:solidFill>
              </a:rPr>
              <a:t>Primary &amp; Community Care</a:t>
            </a:r>
          </a:p>
        </p:txBody>
      </p:sp>
    </p:spTree>
    <p:extLst>
      <p:ext uri="{BB962C8B-B14F-4D97-AF65-F5344CB8AC3E}">
        <p14:creationId xmlns:p14="http://schemas.microsoft.com/office/powerpoint/2010/main" val="35563328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C177D0-74BD-DD57-3360-CD6D0B886FBD}"/>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C9089AF-376F-8F02-0EF7-13CAB3921F31}"/>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Primary Care and Community System  - Craige Wilson</a:t>
            </a:r>
            <a:endParaRPr lang="en-GB" sz="2426" b="1" dirty="0">
              <a:solidFill>
                <a:prstClr val="white"/>
              </a:solidFill>
              <a:latin typeface="Aptos" panose="020B0004020202020204" pitchFamily="34" charset="0"/>
            </a:endParaRPr>
          </a:p>
        </p:txBody>
      </p:sp>
      <p:sp>
        <p:nvSpPr>
          <p:cNvPr id="9" name="Content Placeholder 8">
            <a:extLst>
              <a:ext uri="{FF2B5EF4-FFF2-40B4-BE49-F238E27FC236}">
                <a16:creationId xmlns:a16="http://schemas.microsoft.com/office/drawing/2014/main" id="{70AD16DC-1648-1CD0-457A-73B9A171D8A9}"/>
              </a:ext>
            </a:extLst>
          </p:cNvPr>
          <p:cNvSpPr>
            <a:spLocks noGrp="1"/>
          </p:cNvSpPr>
          <p:nvPr>
            <p:ph idx="1"/>
          </p:nvPr>
        </p:nvSpPr>
        <p:spPr>
          <a:xfrm>
            <a:off x="355147" y="742950"/>
            <a:ext cx="11462656" cy="5924550"/>
          </a:xfrm>
          <a:prstGeom prst="rect">
            <a:avLst/>
          </a:prstGeom>
          <a:solidFill>
            <a:schemeClr val="bg1">
              <a:lumMod val="95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32500" lnSpcReduction="20000"/>
          </a:bodyPr>
          <a:lstStyle/>
          <a:p>
            <a:pPr marL="342900" lvl="0" indent="-342900">
              <a:lnSpc>
                <a:spcPct val="120000"/>
              </a:lnSpc>
              <a:spcBef>
                <a:spcPts val="0"/>
              </a:spcBef>
              <a:spcAft>
                <a:spcPts val="1200"/>
              </a:spcAft>
              <a:buFont typeface="Arial" panose="020B0604020202020204" pitchFamily="34" charset="0"/>
              <a:buChar char="•"/>
            </a:pPr>
            <a:r>
              <a:rPr lang="en-GB" sz="5500" dirty="0">
                <a:solidFill>
                  <a:schemeClr val="tx1"/>
                </a:solidFill>
              </a:rPr>
              <a:t>PCT Service Group Currently assessing 49 Annual Plan Schemes/Project areas across UEC (11) , Planned Care &amp; Cancer (5), Women’s Health (5), Population Health (6), Diabetes (4) and Prevention and Early Years (2),  Primary Care (13),  Mental Health (3)</a:t>
            </a:r>
          </a:p>
          <a:p>
            <a:pPr marL="342900" lvl="0" indent="-342900">
              <a:lnSpc>
                <a:spcPct val="120000"/>
              </a:lnSpc>
              <a:spcBef>
                <a:spcPts val="0"/>
              </a:spcBef>
              <a:spcAft>
                <a:spcPts val="1200"/>
              </a:spcAft>
              <a:buFont typeface="Arial" panose="020B0604020202020204" pitchFamily="34" charset="0"/>
              <a:buChar char="•"/>
            </a:pPr>
            <a:r>
              <a:rPr lang="en-GB" sz="5500" dirty="0">
                <a:solidFill>
                  <a:schemeClr val="tx1"/>
                </a:solidFill>
              </a:rPr>
              <a:t>Key involvement in System  Programmes -</a:t>
            </a:r>
          </a:p>
          <a:p>
            <a:pPr marL="628650" indent="-180975">
              <a:lnSpc>
                <a:spcPct val="120000"/>
              </a:lnSpc>
              <a:spcBef>
                <a:spcPts val="0"/>
              </a:spcBef>
              <a:spcAft>
                <a:spcPts val="1200"/>
              </a:spcAft>
            </a:pPr>
            <a:r>
              <a:rPr lang="en-GB" sz="5500" b="1" dirty="0">
                <a:solidFill>
                  <a:schemeClr val="tx1"/>
                </a:solidFill>
              </a:rPr>
              <a:t>Community Services Review</a:t>
            </a:r>
            <a:r>
              <a:rPr lang="en-GB" sz="5500" dirty="0">
                <a:solidFill>
                  <a:schemeClr val="tx1"/>
                </a:solidFill>
              </a:rPr>
              <a:t>– develop and implement plans based on outcomes from the Review, aligned to Clusters (UEC)</a:t>
            </a:r>
          </a:p>
          <a:p>
            <a:pPr marL="628650" indent="-180975">
              <a:lnSpc>
                <a:spcPct val="120000"/>
              </a:lnSpc>
              <a:spcBef>
                <a:spcPts val="0"/>
              </a:spcBef>
              <a:spcAft>
                <a:spcPts val="1200"/>
              </a:spcAft>
            </a:pPr>
            <a:r>
              <a:rPr lang="en-GB" sz="5500" b="1" dirty="0">
                <a:solidFill>
                  <a:schemeClr val="tx1"/>
                </a:solidFill>
              </a:rPr>
              <a:t>Reduced POCD </a:t>
            </a:r>
            <a:r>
              <a:rPr lang="en-GB" sz="5500" dirty="0">
                <a:solidFill>
                  <a:schemeClr val="tx1"/>
                </a:solidFill>
              </a:rPr>
              <a:t>within the UEC programme and across RPB partnership (UEC)</a:t>
            </a:r>
          </a:p>
          <a:p>
            <a:pPr marL="628650" indent="-180975">
              <a:lnSpc>
                <a:spcPct val="120000"/>
              </a:lnSpc>
              <a:spcBef>
                <a:spcPts val="0"/>
              </a:spcBef>
              <a:spcAft>
                <a:spcPts val="1200"/>
              </a:spcAft>
              <a:buFont typeface="Arial" panose="020B0604020202020204" pitchFamily="34" charset="0"/>
              <a:buChar char="•"/>
            </a:pPr>
            <a:r>
              <a:rPr lang="en-GB" sz="5500" b="1" dirty="0">
                <a:solidFill>
                  <a:schemeClr val="tx1"/>
                </a:solidFill>
              </a:rPr>
              <a:t>Community By Design Programme </a:t>
            </a:r>
            <a:r>
              <a:rPr lang="en-GB" sz="5500" dirty="0">
                <a:solidFill>
                  <a:schemeClr val="tx1"/>
                </a:solidFill>
              </a:rPr>
              <a:t>– clarity regarding focus of areas of improvement (Planned Care)</a:t>
            </a:r>
          </a:p>
          <a:p>
            <a:pPr marL="628650" indent="-180975">
              <a:lnSpc>
                <a:spcPct val="120000"/>
              </a:lnSpc>
              <a:spcBef>
                <a:spcPts val="0"/>
              </a:spcBef>
              <a:spcAft>
                <a:spcPts val="1200"/>
              </a:spcAft>
            </a:pPr>
            <a:r>
              <a:rPr lang="en-GB" sz="5500" dirty="0">
                <a:solidFill>
                  <a:schemeClr val="tx1"/>
                </a:solidFill>
              </a:rPr>
              <a:t>Maintain focus on </a:t>
            </a:r>
            <a:r>
              <a:rPr lang="en-GB" sz="5500" b="1" dirty="0">
                <a:solidFill>
                  <a:schemeClr val="tx1"/>
                </a:solidFill>
              </a:rPr>
              <a:t>14 week targets </a:t>
            </a:r>
            <a:r>
              <a:rPr lang="en-GB" sz="5500" dirty="0">
                <a:solidFill>
                  <a:schemeClr val="tx1"/>
                </a:solidFill>
              </a:rPr>
              <a:t>and respond to new Audiology RTT. (Planned Care)</a:t>
            </a:r>
          </a:p>
          <a:p>
            <a:pPr marL="628650" lvl="0" indent="-180975">
              <a:lnSpc>
                <a:spcPct val="120000"/>
              </a:lnSpc>
              <a:spcBef>
                <a:spcPts val="0"/>
              </a:spcBef>
              <a:spcAft>
                <a:spcPts val="1200"/>
              </a:spcAft>
              <a:buFont typeface="Arial" panose="020B0604020202020204" pitchFamily="34" charset="0"/>
              <a:buChar char="•"/>
            </a:pPr>
            <a:r>
              <a:rPr lang="en-GB" sz="5500" b="1" dirty="0">
                <a:solidFill>
                  <a:schemeClr val="tx1"/>
                </a:solidFill>
              </a:rPr>
              <a:t>Digital Improvement programme </a:t>
            </a:r>
            <a:r>
              <a:rPr lang="en-GB" sz="5500" dirty="0">
                <a:solidFill>
                  <a:schemeClr val="tx1"/>
                </a:solidFill>
              </a:rPr>
              <a:t>will support a range of these (</a:t>
            </a:r>
            <a:r>
              <a:rPr lang="en-GB" sz="5500" dirty="0" err="1">
                <a:solidFill>
                  <a:schemeClr val="tx1"/>
                </a:solidFill>
              </a:rPr>
              <a:t>eg</a:t>
            </a:r>
            <a:r>
              <a:rPr lang="en-GB" sz="5500" dirty="0">
                <a:solidFill>
                  <a:schemeClr val="tx1"/>
                </a:solidFill>
              </a:rPr>
              <a:t> </a:t>
            </a:r>
            <a:r>
              <a:rPr lang="en-GB" sz="5500" dirty="0" err="1">
                <a:solidFill>
                  <a:schemeClr val="tx1"/>
                </a:solidFill>
              </a:rPr>
              <a:t>OpenEyes</a:t>
            </a:r>
            <a:r>
              <a:rPr lang="en-GB" sz="5500" dirty="0">
                <a:solidFill>
                  <a:schemeClr val="tx1"/>
                </a:solidFill>
              </a:rPr>
              <a:t>) and be cross cutting</a:t>
            </a:r>
          </a:p>
          <a:p>
            <a:pPr marL="628650" lvl="0" indent="-180975">
              <a:lnSpc>
                <a:spcPct val="120000"/>
              </a:lnSpc>
              <a:spcBef>
                <a:spcPts val="0"/>
              </a:spcBef>
              <a:spcAft>
                <a:spcPts val="1200"/>
              </a:spcAft>
              <a:buFont typeface="Arial" panose="020B0604020202020204" pitchFamily="34" charset="0"/>
              <a:buChar char="•"/>
            </a:pPr>
            <a:r>
              <a:rPr lang="en-GB" sz="5500" dirty="0">
                <a:solidFill>
                  <a:schemeClr val="tx1"/>
                </a:solidFill>
              </a:rPr>
              <a:t>New </a:t>
            </a:r>
            <a:r>
              <a:rPr lang="en-GB" sz="5500" b="1" dirty="0">
                <a:solidFill>
                  <a:schemeClr val="tx1"/>
                </a:solidFill>
              </a:rPr>
              <a:t>Dental Contract </a:t>
            </a:r>
            <a:r>
              <a:rPr lang="en-GB" sz="5500" dirty="0">
                <a:solidFill>
                  <a:schemeClr val="tx1"/>
                </a:solidFill>
              </a:rPr>
              <a:t>regulations implementation (Primary Care)</a:t>
            </a:r>
          </a:p>
          <a:p>
            <a:pPr marL="628650" lvl="0" indent="-180975">
              <a:lnSpc>
                <a:spcPct val="120000"/>
              </a:lnSpc>
              <a:spcBef>
                <a:spcPts val="0"/>
              </a:spcBef>
              <a:spcAft>
                <a:spcPts val="1200"/>
              </a:spcAft>
              <a:buFont typeface="Arial" panose="020B0604020202020204" pitchFamily="34" charset="0"/>
              <a:buChar char="•"/>
            </a:pPr>
            <a:r>
              <a:rPr lang="en-GB" sz="5500" dirty="0">
                <a:solidFill>
                  <a:schemeClr val="tx1"/>
                </a:solidFill>
              </a:rPr>
              <a:t>Implementation of </a:t>
            </a:r>
            <a:r>
              <a:rPr lang="en-GB" sz="5500" b="1" dirty="0">
                <a:solidFill>
                  <a:schemeClr val="tx1"/>
                </a:solidFill>
              </a:rPr>
              <a:t>Cluster IMTPs </a:t>
            </a:r>
            <a:r>
              <a:rPr lang="en-GB" sz="5500" dirty="0">
                <a:solidFill>
                  <a:schemeClr val="tx1"/>
                </a:solidFill>
              </a:rPr>
              <a:t>and Agreement and commence implementation of Pan Cluster Plan 2026/27 (Primary Care)</a:t>
            </a:r>
          </a:p>
          <a:p>
            <a:pPr marL="628650" lvl="0" indent="-180975">
              <a:lnSpc>
                <a:spcPct val="120000"/>
              </a:lnSpc>
              <a:spcBef>
                <a:spcPts val="0"/>
              </a:spcBef>
              <a:spcAft>
                <a:spcPts val="1200"/>
              </a:spcAft>
              <a:buFont typeface="Arial" panose="020B0604020202020204" pitchFamily="34" charset="0"/>
              <a:buChar char="•"/>
            </a:pPr>
            <a:r>
              <a:rPr lang="en-GB" sz="5500" dirty="0">
                <a:solidFill>
                  <a:schemeClr val="tx1"/>
                </a:solidFill>
              </a:rPr>
              <a:t>Support </a:t>
            </a:r>
            <a:r>
              <a:rPr lang="en-GB" sz="5500" b="1" dirty="0">
                <a:solidFill>
                  <a:schemeClr val="tx1"/>
                </a:solidFill>
              </a:rPr>
              <a:t>Mental Health Transformation </a:t>
            </a:r>
            <a:r>
              <a:rPr lang="en-GB" sz="5500" dirty="0">
                <a:solidFill>
                  <a:schemeClr val="tx1"/>
                </a:solidFill>
              </a:rPr>
              <a:t>Plan via Clusters/ Community models (Mental Health)</a:t>
            </a:r>
            <a:endParaRPr lang="en-GB" sz="4900" dirty="0">
              <a:solidFill>
                <a:srgbClr val="FF0000"/>
              </a:solidFill>
            </a:endParaRPr>
          </a:p>
          <a:p>
            <a:pPr marL="342900" lvl="0" indent="-342900">
              <a:buFont typeface="Arial" panose="020B0604020202020204" pitchFamily="34" charset="0"/>
              <a:buChar char="•"/>
            </a:pPr>
            <a:endParaRPr lang="en-GB" sz="2000" dirty="0">
              <a:solidFill>
                <a:srgbClr val="FF0000"/>
              </a:solidFill>
            </a:endParaRPr>
          </a:p>
        </p:txBody>
      </p:sp>
    </p:spTree>
    <p:extLst>
      <p:ext uri="{BB962C8B-B14F-4D97-AF65-F5344CB8AC3E}">
        <p14:creationId xmlns:p14="http://schemas.microsoft.com/office/powerpoint/2010/main" val="2096902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BC2902-BF09-8A76-9730-EA71702E0C56}"/>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5A25E5C-3B10-F7AD-83D6-2A2645E02F7C}"/>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Primary Care and Community System  - Craige Wilson</a:t>
            </a:r>
            <a:endParaRPr lang="en-GB" sz="2426" b="1" dirty="0">
              <a:solidFill>
                <a:prstClr val="white"/>
              </a:solidFill>
              <a:latin typeface="Aptos" panose="020B0004020202020204" pitchFamily="34" charset="0"/>
            </a:endParaRPr>
          </a:p>
        </p:txBody>
      </p:sp>
      <p:pic>
        <p:nvPicPr>
          <p:cNvPr id="2" name="Content Placeholder 1">
            <a:extLst>
              <a:ext uri="{FF2B5EF4-FFF2-40B4-BE49-F238E27FC236}">
                <a16:creationId xmlns:a16="http://schemas.microsoft.com/office/drawing/2014/main" id="{29207403-4EFD-19EC-B263-AA6115AECB6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46107" y="870726"/>
            <a:ext cx="6140611" cy="5369300"/>
          </a:xfrm>
          <a:prstGeom prst="rect">
            <a:avLst/>
          </a:prstGeom>
        </p:spPr>
      </p:pic>
      <p:pic>
        <p:nvPicPr>
          <p:cNvPr id="4" name="Picture 3">
            <a:extLst>
              <a:ext uri="{FF2B5EF4-FFF2-40B4-BE49-F238E27FC236}">
                <a16:creationId xmlns:a16="http://schemas.microsoft.com/office/drawing/2014/main" id="{536F0CD8-A66A-F11D-F69B-BA5BEEF1FEAE}"/>
              </a:ext>
            </a:extLst>
          </p:cNvPr>
          <p:cNvPicPr>
            <a:picLocks noChangeAspect="1"/>
          </p:cNvPicPr>
          <p:nvPr/>
        </p:nvPicPr>
        <p:blipFill>
          <a:blip r:embed="rId3"/>
          <a:stretch>
            <a:fillRect/>
          </a:stretch>
        </p:blipFill>
        <p:spPr>
          <a:xfrm>
            <a:off x="405282" y="870726"/>
            <a:ext cx="5030876" cy="5535648"/>
          </a:xfrm>
          <a:prstGeom prst="rect">
            <a:avLst/>
          </a:prstGeom>
        </p:spPr>
      </p:pic>
    </p:spTree>
    <p:extLst>
      <p:ext uri="{BB962C8B-B14F-4D97-AF65-F5344CB8AC3E}">
        <p14:creationId xmlns:p14="http://schemas.microsoft.com/office/powerpoint/2010/main" val="32562061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0884F7-2249-1593-FB4C-5CE2ABC01406}"/>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B04BDA0F-BE58-B4FE-85C2-82C158105765}"/>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tx2"/>
                </a:solidFill>
              </a:rPr>
              <a:t>UEC</a:t>
            </a:r>
          </a:p>
        </p:txBody>
      </p:sp>
    </p:spTree>
    <p:extLst>
      <p:ext uri="{BB962C8B-B14F-4D97-AF65-F5344CB8AC3E}">
        <p14:creationId xmlns:p14="http://schemas.microsoft.com/office/powerpoint/2010/main" val="38292532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BC31FD-D601-24B5-F2C7-F41DF4ECB97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6B8A2A9-2F41-16E4-5C46-9B4DC9BC57DF}"/>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UEC – Alison Gallagher</a:t>
            </a:r>
            <a:endParaRPr lang="en-GB" sz="2426" b="1" dirty="0">
              <a:solidFill>
                <a:prstClr val="white"/>
              </a:solidFill>
              <a:latin typeface="Aptos" panose="020B0004020202020204" pitchFamily="34" charset="0"/>
            </a:endParaRPr>
          </a:p>
        </p:txBody>
      </p:sp>
      <p:sp>
        <p:nvSpPr>
          <p:cNvPr id="6" name="Content Placeholder 5">
            <a:extLst>
              <a:ext uri="{FF2B5EF4-FFF2-40B4-BE49-F238E27FC236}">
                <a16:creationId xmlns:a16="http://schemas.microsoft.com/office/drawing/2014/main" id="{103F3A61-D01E-A969-8BC9-96100688622E}"/>
              </a:ext>
            </a:extLst>
          </p:cNvPr>
          <p:cNvSpPr>
            <a:spLocks noGrp="1"/>
          </p:cNvSpPr>
          <p:nvPr>
            <p:ph idx="1"/>
          </p:nvPr>
        </p:nvSpPr>
        <p:spPr/>
        <p:txBody>
          <a:bodyPr/>
          <a:lstStyle/>
          <a:p>
            <a:endParaRPr lang="en-GB"/>
          </a:p>
        </p:txBody>
      </p:sp>
      <p:pic>
        <p:nvPicPr>
          <p:cNvPr id="7" name="Picture 6">
            <a:extLst>
              <a:ext uri="{FF2B5EF4-FFF2-40B4-BE49-F238E27FC236}">
                <a16:creationId xmlns:a16="http://schemas.microsoft.com/office/drawing/2014/main" id="{A9BFA6C1-E3BE-D395-3BC8-73BBB34E8C5D}"/>
              </a:ext>
            </a:extLst>
          </p:cNvPr>
          <p:cNvPicPr>
            <a:picLocks noChangeAspect="1"/>
          </p:cNvPicPr>
          <p:nvPr/>
        </p:nvPicPr>
        <p:blipFill>
          <a:blip r:embed="rId2"/>
          <a:stretch>
            <a:fillRect/>
          </a:stretch>
        </p:blipFill>
        <p:spPr>
          <a:xfrm>
            <a:off x="174714" y="561428"/>
            <a:ext cx="5774301" cy="6239960"/>
          </a:xfrm>
          <a:prstGeom prst="rect">
            <a:avLst/>
          </a:prstGeom>
        </p:spPr>
      </p:pic>
      <p:pic>
        <p:nvPicPr>
          <p:cNvPr id="11" name="Picture 10">
            <a:extLst>
              <a:ext uri="{FF2B5EF4-FFF2-40B4-BE49-F238E27FC236}">
                <a16:creationId xmlns:a16="http://schemas.microsoft.com/office/drawing/2014/main" id="{82FAF982-3156-AA9B-073C-09EBF92DED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0207" y="1765956"/>
            <a:ext cx="6157261" cy="5092044"/>
          </a:xfrm>
          <a:prstGeom prst="rect">
            <a:avLst/>
          </a:prstGeom>
        </p:spPr>
      </p:pic>
      <p:sp>
        <p:nvSpPr>
          <p:cNvPr id="12" name="TextBox 11">
            <a:extLst>
              <a:ext uri="{FF2B5EF4-FFF2-40B4-BE49-F238E27FC236}">
                <a16:creationId xmlns:a16="http://schemas.microsoft.com/office/drawing/2014/main" id="{ED532690-FF52-50BD-3BE8-8A2A9C936F65}"/>
              </a:ext>
            </a:extLst>
          </p:cNvPr>
          <p:cNvSpPr txBox="1"/>
          <p:nvPr/>
        </p:nvSpPr>
        <p:spPr>
          <a:xfrm>
            <a:off x="6086475" y="561428"/>
            <a:ext cx="6004727" cy="1184940"/>
          </a:xfrm>
          <a:prstGeom prst="rect">
            <a:avLst/>
          </a:prstGeom>
          <a:noFill/>
          <a:ln>
            <a:solidFill>
              <a:schemeClr val="accent1"/>
            </a:solidFill>
          </a:ln>
        </p:spPr>
        <p:txBody>
          <a:bodyPr wrap="square" rtlCol="0">
            <a:spAutoFit/>
          </a:bodyPr>
          <a:lstStyle/>
          <a:p>
            <a:r>
              <a:rPr lang="en-GB" sz="1400" b="1" dirty="0"/>
              <a:t>System priorities/ programmes for 26/ 27</a:t>
            </a:r>
            <a:r>
              <a:rPr lang="en-GB" sz="1400" dirty="0"/>
              <a:t>:</a:t>
            </a:r>
          </a:p>
          <a:p>
            <a:pPr marL="285750" indent="-285750">
              <a:buFont typeface="Arial" panose="020B0604020202020204" pitchFamily="34" charset="0"/>
              <a:buChar char="•"/>
            </a:pPr>
            <a:r>
              <a:rPr lang="en-GB" sz="1400" dirty="0"/>
              <a:t>Pre-hospital pathways &amp; front door</a:t>
            </a:r>
          </a:p>
          <a:p>
            <a:pPr marL="285750" indent="-285750">
              <a:buFont typeface="Arial" panose="020B0604020202020204" pitchFamily="34" charset="0"/>
              <a:buChar char="•"/>
            </a:pPr>
            <a:r>
              <a:rPr lang="en-GB" sz="1400" dirty="0"/>
              <a:t>Management of flow</a:t>
            </a:r>
          </a:p>
          <a:p>
            <a:pPr marL="285750" indent="-285750">
              <a:buFont typeface="Arial" panose="020B0604020202020204" pitchFamily="34" charset="0"/>
              <a:buChar char="•"/>
            </a:pPr>
            <a:r>
              <a:rPr lang="en-GB" sz="1400" dirty="0"/>
              <a:t>Discharge</a:t>
            </a:r>
          </a:p>
          <a:p>
            <a:endParaRPr lang="en-GB" sz="500" dirty="0"/>
          </a:p>
          <a:p>
            <a:r>
              <a:rPr lang="en-GB" sz="1000" b="1" dirty="0"/>
              <a:t>NOTE: </a:t>
            </a:r>
            <a:r>
              <a:rPr lang="en-GB" sz="1000" dirty="0"/>
              <a:t>All ‘key schemes’ aligned to a particular system priority/ programme</a:t>
            </a:r>
          </a:p>
        </p:txBody>
      </p:sp>
    </p:spTree>
    <p:extLst>
      <p:ext uri="{BB962C8B-B14F-4D97-AF65-F5344CB8AC3E}">
        <p14:creationId xmlns:p14="http://schemas.microsoft.com/office/powerpoint/2010/main" val="17028922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626F74-A9CF-A086-0052-3EBE487B0875}"/>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6C18638B-EAF6-86D3-5051-947D3EB26F5B}"/>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tx2"/>
                </a:solidFill>
              </a:rPr>
              <a:t>Women’s Health, CYP &amp; Perinatal</a:t>
            </a:r>
          </a:p>
        </p:txBody>
      </p:sp>
    </p:spTree>
    <p:extLst>
      <p:ext uri="{BB962C8B-B14F-4D97-AF65-F5344CB8AC3E}">
        <p14:creationId xmlns:p14="http://schemas.microsoft.com/office/powerpoint/2010/main" val="2022532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FE618-3661-A76E-2D4D-17D7ED24701D}"/>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352BA3AD-7069-780B-F7DF-E35A009F8504}"/>
              </a:ext>
            </a:extLst>
          </p:cNvPr>
          <p:cNvSpPr>
            <a:spLocks noGrp="1"/>
          </p:cNvSpPr>
          <p:nvPr>
            <p:ph type="body" sz="quarter" idx="10"/>
          </p:nvPr>
        </p:nvSpPr>
        <p:spPr>
          <a:xfrm>
            <a:off x="99016" y="2378250"/>
            <a:ext cx="10556853" cy="1704253"/>
          </a:xfrm>
        </p:spPr>
        <p:txBody>
          <a:bodyPr/>
          <a:lstStyle/>
          <a:p>
            <a:r>
              <a:rPr lang="pt-BR" sz="2911" dirty="0"/>
              <a:t>1. Look Back 25/26</a:t>
            </a:r>
          </a:p>
        </p:txBody>
      </p:sp>
    </p:spTree>
    <p:extLst>
      <p:ext uri="{BB962C8B-B14F-4D97-AF65-F5344CB8AC3E}">
        <p14:creationId xmlns:p14="http://schemas.microsoft.com/office/powerpoint/2010/main" val="34971269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7185AD-DC54-3710-1E77-9B5820F8EEF9}"/>
            </a:ext>
          </a:extLst>
        </p:cNvPr>
        <p:cNvGrpSpPr/>
        <p:nvPr/>
      </p:nvGrpSpPr>
      <p:grpSpPr>
        <a:xfrm>
          <a:off x="0" y="0"/>
          <a:ext cx="0" cy="0"/>
          <a:chOff x="0" y="0"/>
          <a:chExt cx="0" cy="0"/>
        </a:xfrm>
      </p:grpSpPr>
      <p:sp>
        <p:nvSpPr>
          <p:cNvPr id="9" name="Text Placeholder 4">
            <a:extLst>
              <a:ext uri="{FF2B5EF4-FFF2-40B4-BE49-F238E27FC236}">
                <a16:creationId xmlns:a16="http://schemas.microsoft.com/office/drawing/2014/main" id="{B693F7A3-9019-8088-1B82-DB0EC988AD17}"/>
              </a:ext>
            </a:extLst>
          </p:cNvPr>
          <p:cNvSpPr>
            <a:spLocks noGrp="1"/>
          </p:cNvSpPr>
          <p:nvPr>
            <p:ph type="body" sz="quarter" idx="11"/>
          </p:nvPr>
        </p:nvSpPr>
        <p:spPr>
          <a:xfrm>
            <a:off x="305654" y="887596"/>
            <a:ext cx="5592225" cy="5082808"/>
          </a:xfrm>
        </p:spPr>
        <p:txBody>
          <a:bodyPr/>
          <a:lstStyle/>
          <a:p>
            <a:pPr>
              <a:lnSpc>
                <a:spcPct val="100000"/>
              </a:lnSpc>
              <a:spcBef>
                <a:spcPts val="0"/>
              </a:spcBef>
              <a:defRPr/>
            </a:pPr>
            <a:r>
              <a:rPr lang="en-GB" sz="1455" b="1" dirty="0"/>
              <a:t>CYP Strategic Actions aligned to new WHCYP PN Programme </a:t>
            </a:r>
          </a:p>
          <a:p>
            <a:pPr marL="207935" indent="-207935">
              <a:lnSpc>
                <a:spcPct val="100000"/>
              </a:lnSpc>
              <a:spcBef>
                <a:spcPts val="0"/>
              </a:spcBef>
              <a:buFont typeface="Arial" panose="020B0604020202020204" pitchFamily="34" charset="0"/>
              <a:buChar char="•"/>
              <a:defRPr/>
            </a:pPr>
            <a:r>
              <a:rPr lang="en-GB" sz="1455" dirty="0"/>
              <a:t>First Programme Board planned for 27/4/26 following successful workshop delivered in December 2025</a:t>
            </a:r>
          </a:p>
          <a:p>
            <a:pPr marL="207935" indent="-207935">
              <a:lnSpc>
                <a:spcPct val="100000"/>
              </a:lnSpc>
              <a:spcBef>
                <a:spcPts val="0"/>
              </a:spcBef>
              <a:buFont typeface="Arial" panose="020B0604020202020204" pitchFamily="34" charset="0"/>
              <a:buChar char="•"/>
              <a:defRPr/>
            </a:pPr>
            <a:r>
              <a:rPr lang="en-GB" sz="1455" dirty="0"/>
              <a:t>Colleagues welcomed time out at workshops to start to develop strategies</a:t>
            </a:r>
          </a:p>
          <a:p>
            <a:pPr marL="207935" indent="-207935">
              <a:lnSpc>
                <a:spcPct val="100000"/>
              </a:lnSpc>
              <a:spcBef>
                <a:spcPts val="0"/>
              </a:spcBef>
              <a:buFont typeface="Arial" panose="020B0604020202020204" pitchFamily="34" charset="0"/>
              <a:buChar char="•"/>
              <a:defRPr/>
            </a:pPr>
            <a:r>
              <a:rPr lang="en-GB" sz="1455" b="1" dirty="0"/>
              <a:t>Positive start to 2026/27 </a:t>
            </a:r>
            <a:r>
              <a:rPr lang="en-GB" sz="1455" dirty="0"/>
              <a:t>with establishment of programme Board will provide structure</a:t>
            </a:r>
          </a:p>
          <a:p>
            <a:endParaRPr lang="en-GB" sz="1455" b="1" dirty="0"/>
          </a:p>
          <a:p>
            <a:r>
              <a:rPr lang="en-GB" sz="1455" b="1" dirty="0"/>
              <a:t>Womens Health Plan </a:t>
            </a:r>
          </a:p>
          <a:p>
            <a:pPr marL="173279" indent="-173279">
              <a:buFont typeface="Arial" panose="020B0604020202020204" pitchFamily="34" charset="0"/>
              <a:buChar char="•"/>
            </a:pPr>
            <a:r>
              <a:rPr lang="en-GB" sz="1455" dirty="0"/>
              <a:t>Women’s health services remain </a:t>
            </a:r>
            <a:r>
              <a:rPr lang="en-GB" sz="1455" b="1" dirty="0"/>
              <a:t>complex and multi‑sector </a:t>
            </a:r>
            <a:r>
              <a:rPr lang="en-GB" sz="1455" dirty="0"/>
              <a:t>spanning whole systems, requires ongoing coordination and clinical leadership to avoid fragmentation – implement primary and secondary care clinical leadership</a:t>
            </a:r>
          </a:p>
          <a:p>
            <a:pPr marL="173279" indent="-173279">
              <a:buFont typeface="Arial" panose="020B0604020202020204" pitchFamily="34" charset="0"/>
              <a:buChar char="•"/>
            </a:pPr>
            <a:r>
              <a:rPr lang="en-GB" sz="1455" b="1" dirty="0"/>
              <a:t>Short-term funding </a:t>
            </a:r>
            <a:r>
              <a:rPr lang="en-GB" sz="1455" dirty="0"/>
              <a:t>does not support long term planning and sustainability – build sustainability into future pilots</a:t>
            </a:r>
          </a:p>
          <a:p>
            <a:pPr marL="173279" indent="-173279">
              <a:buFont typeface="Arial" panose="020B0604020202020204" pitchFamily="34" charset="0"/>
              <a:buChar char="•"/>
            </a:pPr>
            <a:endParaRPr lang="en-GB" sz="1455" dirty="0"/>
          </a:p>
          <a:p>
            <a:pPr marL="173279" indent="-173279">
              <a:buFont typeface="Arial" panose="020B0604020202020204" pitchFamily="34" charset="0"/>
              <a:buChar char="•"/>
            </a:pPr>
            <a:endParaRPr lang="en-GB" dirty="0"/>
          </a:p>
        </p:txBody>
      </p:sp>
      <p:sp>
        <p:nvSpPr>
          <p:cNvPr id="12" name="TextBox 11">
            <a:extLst>
              <a:ext uri="{FF2B5EF4-FFF2-40B4-BE49-F238E27FC236}">
                <a16:creationId xmlns:a16="http://schemas.microsoft.com/office/drawing/2014/main" id="{F9058E3F-4581-90E8-CD5B-A5E52FB5D3D1}"/>
              </a:ext>
            </a:extLst>
          </p:cNvPr>
          <p:cNvSpPr txBox="1"/>
          <p:nvPr/>
        </p:nvSpPr>
        <p:spPr>
          <a:xfrm>
            <a:off x="6096000" y="865134"/>
            <a:ext cx="5431618" cy="2070247"/>
          </a:xfrm>
          <a:prstGeom prst="rect">
            <a:avLst/>
          </a:prstGeom>
          <a:noFill/>
        </p:spPr>
        <p:txBody>
          <a:bodyPr wrap="square" rtlCol="0">
            <a:spAutoFit/>
          </a:bodyPr>
          <a:lstStyle/>
          <a:p>
            <a:pPr defTabSz="554492">
              <a:defRPr/>
            </a:pPr>
            <a:r>
              <a:rPr lang="en-GB" sz="1455" b="1" dirty="0">
                <a:latin typeface="Arial" panose="020B0604020202020204" pitchFamily="34" charset="0"/>
                <a:cs typeface="Arial" panose="020B0604020202020204" pitchFamily="34" charset="0"/>
              </a:rPr>
              <a:t>Developing a sustainable model for Gynae Oncology across wales. </a:t>
            </a:r>
            <a:endParaRPr lang="en-GB" sz="1455" dirty="0">
              <a:latin typeface="Arial" panose="020B0604020202020204" pitchFamily="34" charset="0"/>
              <a:cs typeface="Arial" panose="020B0604020202020204" pitchFamily="34" charset="0"/>
            </a:endParaRPr>
          </a:p>
          <a:p>
            <a:pPr marL="285750" indent="-285750" defTabSz="554492">
              <a:buFont typeface="Arial" panose="020B0604020202020204" pitchFamily="34" charset="0"/>
              <a:buChar char="•"/>
              <a:defRPr/>
            </a:pPr>
            <a:r>
              <a:rPr lang="en-GB" sz="1455" dirty="0">
                <a:latin typeface="Arial" panose="020B0604020202020204" pitchFamily="34" charset="0"/>
                <a:cs typeface="Arial" panose="020B0604020202020204" pitchFamily="34" charset="0"/>
              </a:rPr>
              <a:t>Finally brought together clinical leadership to work towards shared goals</a:t>
            </a:r>
          </a:p>
          <a:p>
            <a:pPr marL="285750" indent="-285750" defTabSz="554492">
              <a:buFont typeface="Arial" panose="020B0604020202020204" pitchFamily="34" charset="0"/>
              <a:buChar char="•"/>
              <a:defRPr/>
            </a:pPr>
            <a:r>
              <a:rPr lang="en-GB" sz="1455" b="1" dirty="0">
                <a:latin typeface="Arial" panose="020B0604020202020204" pitchFamily="34" charset="0"/>
                <a:cs typeface="Arial" panose="020B0604020202020204" pitchFamily="34" charset="0"/>
              </a:rPr>
              <a:t>Workforce will be key risk </a:t>
            </a:r>
            <a:r>
              <a:rPr lang="en-GB" sz="1455" dirty="0">
                <a:latin typeface="Arial" panose="020B0604020202020204" pitchFamily="34" charset="0"/>
                <a:cs typeface="Arial" panose="020B0604020202020204" pitchFamily="34" charset="0"/>
              </a:rPr>
              <a:t>to services – service specification/model agreement key to this </a:t>
            </a:r>
          </a:p>
          <a:p>
            <a:pPr marL="285750" indent="-285750" defTabSz="273198">
              <a:buClr>
                <a:srgbClr val="231F20"/>
              </a:buClr>
              <a:buFont typeface="Arial" panose="020B0604020202020204" pitchFamily="34" charset="0"/>
              <a:buChar char="•"/>
              <a:defRPr/>
            </a:pPr>
            <a:r>
              <a:rPr lang="en-GB" sz="1455" kern="100" dirty="0">
                <a:latin typeface="Arial" panose="020B0604020202020204" pitchFamily="34" charset="0"/>
                <a:ea typeface="Aptos" panose="020B0004020202020204" pitchFamily="34" charset="0"/>
                <a:cs typeface="Arial" panose="020B0604020202020204" pitchFamily="34" charset="0"/>
              </a:rPr>
              <a:t>Delivery is expected to be cost‑neutral o</a:t>
            </a:r>
            <a:r>
              <a:rPr lang="en-GB" sz="1455" kern="100" dirty="0">
                <a:latin typeface="Arial" panose="020B0604020202020204" pitchFamily="34" charset="0"/>
                <a:cs typeface="Arial" panose="020B0604020202020204" pitchFamily="34" charset="0"/>
              </a:rPr>
              <a:t>ngoing review and  financial management. </a:t>
            </a:r>
          </a:p>
          <a:p>
            <a:pPr marL="207935" indent="-207935" defTabSz="554492">
              <a:buFont typeface="Arial" panose="020B0604020202020204" pitchFamily="34" charset="0"/>
              <a:buChar char="•"/>
              <a:defRPr/>
            </a:pPr>
            <a:endParaRPr lang="en-GB" sz="1213"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F4E4337A-A24B-F552-4EC0-E42C9AB74B9B}"/>
              </a:ext>
            </a:extLst>
          </p:cNvPr>
          <p:cNvSpPr txBox="1"/>
          <p:nvPr/>
        </p:nvSpPr>
        <p:spPr>
          <a:xfrm>
            <a:off x="6096000" y="2844232"/>
            <a:ext cx="5670499" cy="2462213"/>
          </a:xfrm>
          <a:prstGeom prst="rect">
            <a:avLst/>
          </a:prstGeom>
          <a:noFill/>
        </p:spPr>
        <p:txBody>
          <a:bodyPr wrap="square">
            <a:spAutoFit/>
          </a:bodyPr>
          <a:lstStyle/>
          <a:p>
            <a:pPr defTabSz="554492">
              <a:defRPr/>
            </a:pPr>
            <a:r>
              <a:rPr lang="en-GB" sz="1455" b="1" dirty="0">
                <a:latin typeface="Arial" panose="020B0604020202020204" pitchFamily="34" charset="0"/>
                <a:cs typeface="Arial" panose="020B0604020202020204" pitchFamily="34" charset="0"/>
              </a:rPr>
              <a:t>Develop sustainable Fertility Services</a:t>
            </a:r>
            <a:endParaRPr lang="en-GB" sz="1455" dirty="0">
              <a:latin typeface="Arial" panose="020B0604020202020204" pitchFamily="34" charset="0"/>
              <a:cs typeface="Arial" panose="020B0604020202020204" pitchFamily="34" charset="0"/>
            </a:endParaRPr>
          </a:p>
          <a:p>
            <a:pPr marL="207935" indent="-207935" defTabSz="554492">
              <a:buFont typeface="Arial" panose="020B0604020202020204" pitchFamily="34" charset="0"/>
              <a:buChar char="•"/>
              <a:defRPr/>
            </a:pPr>
            <a:r>
              <a:rPr lang="en-GB" sz="1455" dirty="0">
                <a:latin typeface="Arial" panose="020B0604020202020204" pitchFamily="34" charset="0"/>
                <a:cs typeface="Arial" panose="020B0604020202020204" pitchFamily="34" charset="0"/>
              </a:rPr>
              <a:t>Uncertainty of agreed activity levels until half-way through the year. </a:t>
            </a:r>
          </a:p>
          <a:p>
            <a:pPr marL="207935" indent="-207935" defTabSz="554492">
              <a:buFont typeface="Arial" panose="020B0604020202020204" pitchFamily="34" charset="0"/>
              <a:buChar char="•"/>
              <a:defRPr/>
            </a:pPr>
            <a:r>
              <a:rPr lang="en-GB" sz="1455" dirty="0">
                <a:latin typeface="Arial" panose="020B0604020202020204" pitchFamily="34" charset="0"/>
                <a:cs typeface="Arial" panose="020B0604020202020204" pitchFamily="34" charset="0"/>
              </a:rPr>
              <a:t>Very </a:t>
            </a:r>
            <a:r>
              <a:rPr lang="en-GB" sz="1455" b="1" dirty="0">
                <a:latin typeface="Arial" panose="020B0604020202020204" pitchFamily="34" charset="0"/>
                <a:cs typeface="Arial" panose="020B0604020202020204" pitchFamily="34" charset="0"/>
              </a:rPr>
              <a:t>important to have a clear plan </a:t>
            </a:r>
            <a:r>
              <a:rPr lang="en-GB" sz="1455" dirty="0">
                <a:latin typeface="Arial" panose="020B0604020202020204" pitchFamily="34" charset="0"/>
                <a:cs typeface="Arial" panose="020B0604020202020204" pitchFamily="34" charset="0"/>
              </a:rPr>
              <a:t>of agreed contract at beginning of year which have been defined for 2026/27 with further work in progress for future </a:t>
            </a:r>
          </a:p>
          <a:p>
            <a:pPr marL="207935" indent="-207935" defTabSz="554492">
              <a:buFont typeface="Arial" panose="020B0604020202020204" pitchFamily="34" charset="0"/>
              <a:buChar char="•"/>
              <a:defRPr/>
            </a:pPr>
            <a:r>
              <a:rPr lang="en-GB" sz="1455" b="1" dirty="0">
                <a:latin typeface="Arial" panose="020B0604020202020204" pitchFamily="34" charset="0"/>
                <a:cs typeface="Arial" panose="020B0604020202020204" pitchFamily="34" charset="0"/>
              </a:rPr>
              <a:t>Workforce significant risk </a:t>
            </a:r>
            <a:r>
              <a:rPr lang="en-GB" sz="1455" dirty="0">
                <a:latin typeface="Arial" panose="020B0604020202020204" pitchFamily="34" charset="0"/>
                <a:cs typeface="Arial" panose="020B0604020202020204" pitchFamily="34" charset="0"/>
              </a:rPr>
              <a:t>– recruitment plan in progress </a:t>
            </a:r>
            <a:r>
              <a:rPr lang="en-GB" sz="1455" kern="100" dirty="0">
                <a:latin typeface="Arial" panose="020B0604020202020204" pitchFamily="34" charset="0"/>
                <a:ea typeface="Aptos" panose="020B0004020202020204" pitchFamily="34" charset="0"/>
                <a:cs typeface="Arial" panose="020B0604020202020204" pitchFamily="34" charset="0"/>
              </a:rPr>
              <a:t>recruitment restrictions inhibited service in delivering increased activity. </a:t>
            </a:r>
            <a:endParaRPr lang="en-GB" sz="1455" dirty="0">
              <a:latin typeface="Arial" panose="020B0604020202020204" pitchFamily="34" charset="0"/>
              <a:cs typeface="Arial" panose="020B0604020202020204" pitchFamily="34" charset="0"/>
            </a:endParaRPr>
          </a:p>
          <a:p>
            <a:pPr defTabSz="554492">
              <a:defRPr/>
            </a:pPr>
            <a:endParaRPr lang="en-GB" sz="1213" b="1" dirty="0">
              <a:latin typeface="Arial" panose="020B0604020202020204" pitchFamily="34" charset="0"/>
              <a:cs typeface="Arial" panose="020B0604020202020204" pitchFamily="34" charset="0"/>
            </a:endParaRPr>
          </a:p>
          <a:p>
            <a:pPr defTabSz="554492">
              <a:defRPr/>
            </a:pPr>
            <a:endParaRPr lang="en-GB" sz="1092" dirty="0">
              <a:solidFill>
                <a:srgbClr val="4472C4">
                  <a:lumMod val="75000"/>
                </a:srgbClr>
              </a:solidFill>
              <a:latin typeface="Calibri" panose="020F0502020204030204"/>
            </a:endParaRPr>
          </a:p>
        </p:txBody>
      </p:sp>
      <p:sp>
        <p:nvSpPr>
          <p:cNvPr id="3" name="TextBox 2">
            <a:extLst>
              <a:ext uri="{FF2B5EF4-FFF2-40B4-BE49-F238E27FC236}">
                <a16:creationId xmlns:a16="http://schemas.microsoft.com/office/drawing/2014/main" id="{2A484E80-10C2-46E3-ECFF-7113D48EB56A}"/>
              </a:ext>
            </a:extLst>
          </p:cNvPr>
          <p:cNvSpPr txBox="1"/>
          <p:nvPr/>
        </p:nvSpPr>
        <p:spPr>
          <a:xfrm>
            <a:off x="76200" y="51731"/>
            <a:ext cx="12039600" cy="465640"/>
          </a:xfrm>
          <a:prstGeom prst="rect">
            <a:avLst/>
          </a:prstGeom>
          <a:solidFill>
            <a:srgbClr val="156082"/>
          </a:solidFill>
        </p:spPr>
        <p:txBody>
          <a:bodyPr wrap="square" rtlCol="0">
            <a:spAutoFit/>
          </a:bodyPr>
          <a:lstStyle/>
          <a:p>
            <a:r>
              <a:rPr lang="en-GB" sz="2426" b="1" dirty="0">
                <a:solidFill>
                  <a:prstClr val="white"/>
                </a:solidFill>
                <a:latin typeface="Aptos" panose="020B0004020202020204" pitchFamily="34" charset="0"/>
                <a:ea typeface="Verdana" panose="020B0604030504040204" pitchFamily="34" charset="0"/>
              </a:rPr>
              <a:t>Women’s Health Risks, Mitigation and Learning taking into 2026/27  - Ceri Gimblett</a:t>
            </a:r>
          </a:p>
        </p:txBody>
      </p:sp>
    </p:spTree>
    <p:extLst>
      <p:ext uri="{BB962C8B-B14F-4D97-AF65-F5344CB8AC3E}">
        <p14:creationId xmlns:p14="http://schemas.microsoft.com/office/powerpoint/2010/main" val="8472680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43562C-BFEE-1BC2-79E5-DE08DF1153E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B23D656-0BEE-7EC9-0202-B84BC3CCB887}"/>
              </a:ext>
            </a:extLst>
          </p:cNvPr>
          <p:cNvSpPr txBox="1"/>
          <p:nvPr/>
        </p:nvSpPr>
        <p:spPr>
          <a:xfrm>
            <a:off x="338328" y="471730"/>
            <a:ext cx="5572842" cy="7598234"/>
          </a:xfrm>
          <a:prstGeom prst="rect">
            <a:avLst/>
          </a:prstGeom>
          <a:noFill/>
        </p:spPr>
        <p:txBody>
          <a:bodyPr wrap="square" rtlCol="0">
            <a:spAutoFit/>
          </a:bodyPr>
          <a:lstStyle/>
          <a:p>
            <a:pPr defTabSz="554492">
              <a:defRPr/>
            </a:pPr>
            <a:r>
              <a:rPr lang="en-GB" sz="1200" b="1" dirty="0">
                <a:solidFill>
                  <a:srgbClr val="1F355E"/>
                </a:solidFill>
                <a:latin typeface="Arial" panose="020B0604020202020204" pitchFamily="34" charset="0"/>
                <a:cs typeface="Arial" panose="020B0604020202020204" pitchFamily="34" charset="0"/>
              </a:rPr>
              <a:t>Perinatal</a:t>
            </a:r>
          </a:p>
          <a:p>
            <a:pPr marL="171450" indent="-171450" defTabSz="415852">
              <a:spcAft>
                <a:spcPts val="600"/>
              </a:spcAft>
              <a:buFont typeface="Arial" panose="020B0604020202020204" pitchFamily="34" charset="0"/>
              <a:buChar char="•"/>
              <a:defRPr/>
            </a:pPr>
            <a:r>
              <a:rPr lang="en-GB" sz="1200" b="1" kern="100" dirty="0">
                <a:solidFill>
                  <a:srgbClr val="325A8A"/>
                </a:solidFill>
                <a:latin typeface="Arial" panose="020B0604020202020204" pitchFamily="34" charset="0"/>
                <a:ea typeface="Aptos" panose="020B0004020202020204" pitchFamily="34" charset="0"/>
                <a:cs typeface="Arial" panose="020B0604020202020204" pitchFamily="34" charset="0"/>
              </a:rPr>
              <a:t>Plans will require investment  </a:t>
            </a:r>
            <a:r>
              <a:rPr lang="en-GB" sz="1200" kern="100" dirty="0">
                <a:solidFill>
                  <a:srgbClr val="325A8A"/>
                </a:solidFill>
                <a:latin typeface="Arial" panose="020B0604020202020204" pitchFamily="34" charset="0"/>
                <a:ea typeface="Aptos" panose="020B0004020202020204" pitchFamily="34" charset="0"/>
                <a:cs typeface="Arial" panose="020B0604020202020204" pitchFamily="34" charset="0"/>
              </a:rPr>
              <a:t>- awaiting direction from  All Wales Perinatal Programme to understand true cost and/or funding opportunities</a:t>
            </a:r>
          </a:p>
          <a:p>
            <a:pPr marL="171450" indent="-171450" defTabSz="415852">
              <a:spcAft>
                <a:spcPts val="600"/>
              </a:spcAft>
              <a:buFont typeface="Arial" panose="020B0604020202020204" pitchFamily="34" charset="0"/>
              <a:buChar char="•"/>
              <a:defRPr/>
            </a:pPr>
            <a:r>
              <a:rPr lang="en-GB" sz="1200" kern="100" dirty="0">
                <a:solidFill>
                  <a:srgbClr val="325A8A"/>
                </a:solidFill>
                <a:latin typeface="Arial" panose="020B0604020202020204" pitchFamily="34" charset="0"/>
                <a:ea typeface="Aptos" panose="020B0004020202020204" pitchFamily="34" charset="0"/>
                <a:cs typeface="Arial" panose="020B0604020202020204" pitchFamily="34" charset="0"/>
              </a:rPr>
              <a:t>All-Wales single point of access maternity triage telephone service will require </a:t>
            </a:r>
            <a:r>
              <a:rPr lang="en-GB" sz="1200" b="1" kern="100" dirty="0">
                <a:solidFill>
                  <a:srgbClr val="325A8A"/>
                </a:solidFill>
                <a:latin typeface="Arial" panose="020B0604020202020204" pitchFamily="34" charset="0"/>
                <a:ea typeface="Aptos" panose="020B0004020202020204" pitchFamily="34" charset="0"/>
                <a:cs typeface="Arial" panose="020B0604020202020204" pitchFamily="34" charset="0"/>
              </a:rPr>
              <a:t>commitment from SBUHB for set up costs and staffing.</a:t>
            </a:r>
          </a:p>
          <a:p>
            <a:pPr marL="171450" indent="-171450" defTabSz="415852">
              <a:spcAft>
                <a:spcPts val="600"/>
              </a:spcAft>
              <a:buFont typeface="Arial" panose="020B0604020202020204" pitchFamily="34" charset="0"/>
              <a:buChar char="•"/>
              <a:defRPr/>
            </a:pPr>
            <a:r>
              <a:rPr lang="en-GB" sz="1200" b="1" kern="100" dirty="0">
                <a:solidFill>
                  <a:srgbClr val="325A8A"/>
                </a:solidFill>
                <a:latin typeface="Arial" panose="020B0604020202020204" pitchFamily="34" charset="0"/>
                <a:ea typeface="Aptos" panose="020B0004020202020204" pitchFamily="34" charset="0"/>
                <a:cs typeface="Arial" panose="020B0604020202020204" pitchFamily="34" charset="0"/>
              </a:rPr>
              <a:t>Commitment of staff to All-Wales service</a:t>
            </a:r>
            <a:r>
              <a:rPr lang="en-GB" sz="1200" kern="100" dirty="0">
                <a:solidFill>
                  <a:srgbClr val="325A8A"/>
                </a:solidFill>
                <a:latin typeface="Arial" panose="020B0604020202020204" pitchFamily="34" charset="0"/>
                <a:ea typeface="Aptos" panose="020B0004020202020204" pitchFamily="34" charset="0"/>
                <a:cs typeface="Arial" panose="020B0604020202020204" pitchFamily="34" charset="0"/>
              </a:rPr>
              <a:t>; rostering already in place for local service but may have greater impact. </a:t>
            </a:r>
          </a:p>
          <a:p>
            <a:pPr marL="171450" indent="-171450" defTabSz="415852">
              <a:spcAft>
                <a:spcPts val="600"/>
              </a:spcAft>
              <a:buFont typeface="Arial" panose="020B0604020202020204" pitchFamily="34" charset="0"/>
              <a:buChar char="•"/>
              <a:defRPr/>
            </a:pPr>
            <a:r>
              <a:rPr lang="en-GB" sz="1200" kern="100" dirty="0">
                <a:solidFill>
                  <a:srgbClr val="325A8A"/>
                </a:solidFill>
                <a:latin typeface="Arial" panose="020B0604020202020204" pitchFamily="34" charset="0"/>
                <a:ea typeface="Aptos" panose="020B0004020202020204" pitchFamily="34" charset="0"/>
                <a:cs typeface="Arial" panose="020B0604020202020204" pitchFamily="34" charset="0"/>
              </a:rPr>
              <a:t>Inability to meet demands/best practice requirements on radiology reviews by specialist provision, Recruitment or potential regional solution may be required for paediatric radiology – outsourcing mitigation currently. </a:t>
            </a:r>
            <a:r>
              <a:rPr lang="en-GB" sz="1200" b="1" dirty="0">
                <a:solidFill>
                  <a:srgbClr val="325A8A"/>
                </a:solidFill>
                <a:latin typeface="Arial" panose="020B0604020202020204" pitchFamily="34" charset="0"/>
                <a:cs typeface="Arial" panose="020B0604020202020204" pitchFamily="34" charset="0"/>
              </a:rPr>
              <a:t>Neonatal/Paediatric Radiology reporting will require a long term solution</a:t>
            </a:r>
            <a:endParaRPr lang="en-GB" sz="1200" kern="100" dirty="0">
              <a:solidFill>
                <a:srgbClr val="325A8A"/>
              </a:solidFill>
              <a:latin typeface="Arial" panose="020B0604020202020204" pitchFamily="34" charset="0"/>
              <a:ea typeface="Aptos" panose="020B0004020202020204" pitchFamily="34" charset="0"/>
              <a:cs typeface="Arial" panose="020B0604020202020204" pitchFamily="34" charset="0"/>
            </a:endParaRPr>
          </a:p>
          <a:p>
            <a:pPr marL="171450" indent="-171450" defTabSz="415852">
              <a:spcAft>
                <a:spcPts val="600"/>
              </a:spcAft>
              <a:buFont typeface="Arial" panose="020B0604020202020204" pitchFamily="34" charset="0"/>
              <a:buChar char="•"/>
              <a:defRPr/>
            </a:pPr>
            <a:r>
              <a:rPr lang="en-GB" sz="1200" b="1" kern="100" dirty="0">
                <a:solidFill>
                  <a:srgbClr val="325A8A"/>
                </a:solidFill>
                <a:latin typeface="Arial" panose="020B0604020202020204" pitchFamily="34" charset="0"/>
                <a:ea typeface="Aptos" panose="020B0004020202020204" pitchFamily="34" charset="0"/>
                <a:cs typeface="Arial" panose="020B0604020202020204" pitchFamily="34" charset="0"/>
              </a:rPr>
              <a:t>Elective Obstetrics Theatre </a:t>
            </a:r>
            <a:r>
              <a:rPr lang="en-GB" sz="1200" kern="100" dirty="0">
                <a:solidFill>
                  <a:srgbClr val="325A8A"/>
                </a:solidFill>
                <a:latin typeface="Arial" panose="020B0604020202020204" pitchFamily="34" charset="0"/>
                <a:ea typeface="Aptos" panose="020B0004020202020204" pitchFamily="34" charset="0"/>
                <a:cs typeface="Arial" panose="020B0604020202020204" pitchFamily="34" charset="0"/>
              </a:rPr>
              <a:t>– capital funding bid in motion. Theatre will alleviate demand on existing theatre and emergency care. </a:t>
            </a:r>
          </a:p>
          <a:p>
            <a:pPr marL="171450" indent="-171450" defTabSz="415852">
              <a:spcAft>
                <a:spcPts val="600"/>
              </a:spcAft>
              <a:buFont typeface="Arial" panose="020B0604020202020204" pitchFamily="34" charset="0"/>
              <a:buChar char="•"/>
              <a:defRPr/>
            </a:pPr>
            <a:r>
              <a:rPr lang="en-GB" sz="1200" b="1" kern="100" dirty="0">
                <a:solidFill>
                  <a:srgbClr val="325A8A"/>
                </a:solidFill>
                <a:latin typeface="Arial" panose="020B0604020202020204" pitchFamily="34" charset="0"/>
                <a:ea typeface="Aptos" panose="020B0004020202020204" pitchFamily="34" charset="0"/>
                <a:cs typeface="Arial" panose="020B0604020202020204" pitchFamily="34" charset="0"/>
              </a:rPr>
              <a:t>Trauma informed / psychology-led care </a:t>
            </a:r>
            <a:r>
              <a:rPr lang="en-GB" sz="1200" kern="100" dirty="0">
                <a:solidFill>
                  <a:srgbClr val="325A8A"/>
                </a:solidFill>
                <a:latin typeface="Arial" panose="020B0604020202020204" pitchFamily="34" charset="0"/>
                <a:ea typeface="Aptos" panose="020B0004020202020204" pitchFamily="34" charset="0"/>
                <a:cs typeface="Arial" panose="020B0604020202020204" pitchFamily="34" charset="0"/>
              </a:rPr>
              <a:t>model may require dedicated workforce with associated costs. There will also be associated training needs</a:t>
            </a:r>
          </a:p>
          <a:p>
            <a:pPr marL="171450" indent="-171450" defTabSz="415852">
              <a:spcAft>
                <a:spcPts val="600"/>
              </a:spcAft>
              <a:buFont typeface="Arial" panose="020B0604020202020204" pitchFamily="34" charset="0"/>
              <a:buChar char="•"/>
              <a:defRPr/>
            </a:pPr>
            <a:r>
              <a:rPr lang="en-GB" sz="1200" dirty="0">
                <a:solidFill>
                  <a:srgbClr val="325A8A"/>
                </a:solidFill>
                <a:latin typeface="Arial" panose="020B0604020202020204" pitchFamily="34" charset="0"/>
                <a:cs typeface="Arial" panose="020B0604020202020204" pitchFamily="34" charset="0"/>
              </a:rPr>
              <a:t>Whilst women requiring care outside of maternity SOP is in place and proven to be effective, </a:t>
            </a:r>
            <a:r>
              <a:rPr lang="en-GB" sz="1200" b="1" dirty="0">
                <a:solidFill>
                  <a:srgbClr val="325A8A"/>
                </a:solidFill>
                <a:latin typeface="Arial" panose="020B0604020202020204" pitchFamily="34" charset="0"/>
                <a:cs typeface="Arial" panose="020B0604020202020204" pitchFamily="34" charset="0"/>
              </a:rPr>
              <a:t>two site working for Perinatal Services will continue to be a risk </a:t>
            </a:r>
            <a:r>
              <a:rPr lang="en-GB" sz="1200" dirty="0">
                <a:solidFill>
                  <a:srgbClr val="325A8A"/>
                </a:solidFill>
                <a:latin typeface="Arial" panose="020B0604020202020204" pitchFamily="34" charset="0"/>
                <a:cs typeface="Arial" panose="020B0604020202020204" pitchFamily="34" charset="0"/>
              </a:rPr>
              <a:t>for our Tertiary status and our increasing high risk population</a:t>
            </a:r>
          </a:p>
          <a:p>
            <a:pPr marL="171450" indent="-171450" defTabSz="554492">
              <a:spcAft>
                <a:spcPts val="600"/>
              </a:spcAft>
              <a:buFont typeface="Arial" panose="020B0604020202020204" pitchFamily="34" charset="0"/>
              <a:buChar char="•"/>
              <a:defRPr/>
            </a:pPr>
            <a:r>
              <a:rPr lang="en-GB" sz="1200" b="1" dirty="0">
                <a:solidFill>
                  <a:srgbClr val="325A8A"/>
                </a:solidFill>
                <a:latin typeface="Arial" panose="020B0604020202020204" pitchFamily="34" charset="0"/>
                <a:cs typeface="Arial" panose="020B0604020202020204" pitchFamily="34" charset="0"/>
              </a:rPr>
              <a:t>Transitional Care will require resource </a:t>
            </a:r>
            <a:r>
              <a:rPr lang="en-GB" sz="1200" dirty="0">
                <a:solidFill>
                  <a:srgbClr val="325A8A"/>
                </a:solidFill>
                <a:latin typeface="Arial" panose="020B0604020202020204" pitchFamily="34" charset="0"/>
                <a:cs typeface="Arial" panose="020B0604020202020204" pitchFamily="34" charset="0"/>
              </a:rPr>
              <a:t>to be provided in line with BAPM standards.</a:t>
            </a:r>
          </a:p>
          <a:p>
            <a:pPr marL="171450" indent="-171450" defTabSz="554492">
              <a:spcAft>
                <a:spcPts val="600"/>
              </a:spcAft>
              <a:buFont typeface="Arial" panose="020B0604020202020204" pitchFamily="34" charset="0"/>
              <a:buChar char="•"/>
              <a:defRPr/>
            </a:pPr>
            <a:r>
              <a:rPr lang="en-GB" sz="1200" b="1" dirty="0">
                <a:solidFill>
                  <a:srgbClr val="325A8A"/>
                </a:solidFill>
                <a:latin typeface="Arial" panose="020B0604020202020204" pitchFamily="34" charset="0"/>
                <a:cs typeface="Arial" panose="020B0604020202020204" pitchFamily="34" charset="0"/>
              </a:rPr>
              <a:t>Resource implications for the continuation of Infant Feeding Supporters </a:t>
            </a:r>
            <a:r>
              <a:rPr lang="en-GB" sz="1200" dirty="0">
                <a:solidFill>
                  <a:srgbClr val="325A8A"/>
                </a:solidFill>
                <a:latin typeface="Arial" panose="020B0604020202020204" pitchFamily="34" charset="0"/>
                <a:cs typeface="Arial" panose="020B0604020202020204" pitchFamily="34" charset="0"/>
              </a:rPr>
              <a:t>when the research funding ends in June 2026.  This service has proven to be supportive to women and the continuation rates of breastfeeding at discharge.</a:t>
            </a:r>
          </a:p>
          <a:p>
            <a:pPr defTabSz="554492">
              <a:defRPr/>
            </a:pPr>
            <a:endParaRPr lang="en-GB" sz="1200" dirty="0">
              <a:solidFill>
                <a:srgbClr val="325A8A"/>
              </a:solidFill>
              <a:latin typeface="Calibri" panose="020F0502020204030204"/>
              <a:cs typeface="Arial" panose="020B0604020202020204" pitchFamily="34" charset="0"/>
            </a:endParaRPr>
          </a:p>
          <a:p>
            <a:pPr defTabSz="415852">
              <a:defRPr/>
            </a:pPr>
            <a:endParaRPr lang="en-GB" sz="1200" dirty="0">
              <a:solidFill>
                <a:srgbClr val="FF0000"/>
              </a:solidFill>
              <a:latin typeface="Calibri" panose="020F0502020204030204"/>
              <a:cs typeface="Arial" panose="020B0604020202020204" pitchFamily="34" charset="0"/>
            </a:endParaRPr>
          </a:p>
          <a:p>
            <a:pPr defTabSz="415852">
              <a:defRPr/>
            </a:pPr>
            <a:endParaRPr lang="en-GB" sz="1200" kern="100" dirty="0">
              <a:solidFill>
                <a:srgbClr val="FF0000"/>
              </a:solidFill>
              <a:latin typeface="Aptos"/>
              <a:ea typeface="Aptos" panose="020B0004020202020204" pitchFamily="34" charset="0"/>
              <a:cs typeface="Times New Roman"/>
            </a:endParaRPr>
          </a:p>
          <a:p>
            <a:pPr defTabSz="415852">
              <a:defRPr/>
            </a:pPr>
            <a:endParaRPr lang="en-GB" sz="1092" kern="100" dirty="0">
              <a:solidFill>
                <a:srgbClr val="FF0000"/>
              </a:solidFill>
              <a:latin typeface="Calibri" panose="020F0502020204030204"/>
              <a:ea typeface="Aptos" panose="020B0004020202020204" pitchFamily="34" charset="0"/>
              <a:cs typeface="Times New Roman"/>
            </a:endParaRPr>
          </a:p>
          <a:p>
            <a:pPr defTabSz="415852">
              <a:defRPr/>
            </a:pPr>
            <a:endParaRPr lang="en-GB" sz="1092" kern="100" dirty="0">
              <a:solidFill>
                <a:srgbClr val="325A8A"/>
              </a:solidFill>
              <a:latin typeface="Calibri" panose="020F0502020204030204"/>
              <a:ea typeface="Aptos" panose="020B0004020202020204" pitchFamily="34" charset="0"/>
              <a:cs typeface="Times New Roman"/>
            </a:endParaRPr>
          </a:p>
          <a:p>
            <a:pPr defTabSz="415852">
              <a:defRPr/>
            </a:pPr>
            <a:endParaRPr lang="en-GB" sz="1092" kern="100" dirty="0">
              <a:solidFill>
                <a:srgbClr val="325A8A"/>
              </a:solidFill>
              <a:highlight>
                <a:srgbClr val="FFFF00"/>
              </a:highlight>
              <a:latin typeface="Calibri" panose="020F0502020204030204"/>
              <a:ea typeface="Aptos" panose="020B0004020202020204" pitchFamily="34" charset="0"/>
              <a:cs typeface="Times New Roman"/>
            </a:endParaRPr>
          </a:p>
          <a:p>
            <a:pPr defTabSz="415852">
              <a:defRPr/>
            </a:pPr>
            <a:endParaRPr lang="en-GB" sz="1092" kern="100" dirty="0">
              <a:solidFill>
                <a:srgbClr val="325A8A"/>
              </a:solidFill>
              <a:highlight>
                <a:srgbClr val="FFFF00"/>
              </a:highlight>
              <a:latin typeface="Calibri" panose="020F0502020204030204"/>
              <a:ea typeface="Aptos" panose="020B0004020202020204" pitchFamily="34" charset="0"/>
              <a:cs typeface="Times New Roman"/>
            </a:endParaRPr>
          </a:p>
          <a:p>
            <a:pPr marL="103967" indent="-103967" defTabSz="415852">
              <a:buFont typeface="Arial"/>
              <a:buChar char="•"/>
              <a:defRPr/>
            </a:pPr>
            <a:endParaRPr lang="en-GB" sz="1213" kern="100" dirty="0">
              <a:solidFill>
                <a:srgbClr val="0070C0"/>
              </a:solidFill>
              <a:latin typeface="Aptos"/>
              <a:ea typeface="Aptos" panose="020B0004020202020204" pitchFamily="34" charset="0"/>
              <a:cs typeface="Times New Roman"/>
            </a:endParaRPr>
          </a:p>
          <a:p>
            <a:pPr marL="103967" indent="-103967" defTabSz="415852">
              <a:buFont typeface="Arial"/>
              <a:buChar char="•"/>
              <a:defRPr/>
            </a:pPr>
            <a:endParaRPr lang="en-GB" sz="1213" kern="100" dirty="0">
              <a:solidFill>
                <a:srgbClr val="0070C0"/>
              </a:solidFill>
              <a:latin typeface="Aptos"/>
              <a:ea typeface="Aptos" panose="020B0004020202020204" pitchFamily="34" charset="0"/>
              <a:cs typeface="Times New Roman"/>
            </a:endParaRPr>
          </a:p>
          <a:p>
            <a:pPr defTabSz="554492">
              <a:defRPr/>
            </a:pPr>
            <a:endParaRPr lang="en-GB" sz="1213" b="1" dirty="0">
              <a:solidFill>
                <a:srgbClr val="4472C4">
                  <a:lumMod val="75000"/>
                </a:srgbClr>
              </a:solidFill>
              <a:latin typeface="Arial" panose="020B0604020202020204" pitchFamily="34" charset="0"/>
              <a:cs typeface="Arial" panose="020B0604020202020204" pitchFamily="34" charset="0"/>
            </a:endParaRPr>
          </a:p>
          <a:p>
            <a:pPr defTabSz="554492">
              <a:defRPr/>
            </a:pPr>
            <a:endParaRPr lang="en-GB" sz="1213" b="1" dirty="0">
              <a:solidFill>
                <a:srgbClr val="4472C4">
                  <a:lumMod val="75000"/>
                </a:srgbClr>
              </a:solidFill>
              <a:latin typeface="Calibri" panose="020F0502020204030204"/>
            </a:endParaRPr>
          </a:p>
          <a:p>
            <a:pPr defTabSz="554492">
              <a:defRPr/>
            </a:pPr>
            <a:endParaRPr lang="en-GB" sz="1455" dirty="0">
              <a:solidFill>
                <a:srgbClr val="4472C4">
                  <a:lumMod val="75000"/>
                </a:srgbClr>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DBC6C55-3E62-1674-EC83-92BAFDBD42AC}"/>
              </a:ext>
            </a:extLst>
          </p:cNvPr>
          <p:cNvSpPr txBox="1"/>
          <p:nvPr/>
        </p:nvSpPr>
        <p:spPr>
          <a:xfrm>
            <a:off x="6676018" y="656560"/>
            <a:ext cx="4795785" cy="1889172"/>
          </a:xfrm>
          <a:prstGeom prst="rect">
            <a:avLst/>
          </a:prstGeom>
          <a:noFill/>
        </p:spPr>
        <p:txBody>
          <a:bodyPr wrap="square" rtlCol="0">
            <a:spAutoFit/>
          </a:bodyPr>
          <a:lstStyle/>
          <a:p>
            <a:pPr defTabSz="554492">
              <a:defRPr/>
            </a:pPr>
            <a:r>
              <a:rPr lang="en-GB" sz="1200" b="1" dirty="0">
                <a:solidFill>
                  <a:srgbClr val="1F355E"/>
                </a:solidFill>
                <a:latin typeface="Arial" panose="020B0604020202020204" pitchFamily="34" charset="0"/>
                <a:cs typeface="Arial" panose="020B0604020202020204" pitchFamily="34" charset="0"/>
              </a:rPr>
              <a:t>Neonatal transport -Interim model maintained</a:t>
            </a:r>
            <a:endParaRPr lang="en-GB" sz="1200" dirty="0">
              <a:solidFill>
                <a:srgbClr val="FF0000"/>
              </a:solidFill>
              <a:latin typeface="Arial" panose="020B0604020202020204" pitchFamily="34" charset="0"/>
              <a:cs typeface="Arial" panose="020B0604020202020204" pitchFamily="34" charset="0"/>
            </a:endParaRPr>
          </a:p>
          <a:p>
            <a:pPr defTabSz="554492">
              <a:defRPr/>
            </a:pPr>
            <a:r>
              <a:rPr lang="en-GB" sz="1200" dirty="0">
                <a:solidFill>
                  <a:srgbClr val="325A8A"/>
                </a:solidFill>
                <a:latin typeface="Arial" panose="020B0604020202020204" pitchFamily="34" charset="0"/>
                <a:cs typeface="Arial" panose="020B0604020202020204" pitchFamily="34" charset="0"/>
              </a:rPr>
              <a:t>Significant workforce issues and uncertainty of service model moving forward continues</a:t>
            </a:r>
            <a:endParaRPr lang="en-GB" sz="1200" b="1" dirty="0">
              <a:solidFill>
                <a:srgbClr val="FF0000"/>
              </a:solidFill>
              <a:latin typeface="Arial" panose="020B0604020202020204" pitchFamily="34" charset="0"/>
              <a:cs typeface="Arial" panose="020B0604020202020204" pitchFamily="34" charset="0"/>
            </a:endParaRPr>
          </a:p>
          <a:p>
            <a:pPr defTabSz="554492">
              <a:defRPr/>
            </a:pPr>
            <a:endParaRPr lang="en-GB" sz="1200" b="1" dirty="0">
              <a:solidFill>
                <a:srgbClr val="FF0000"/>
              </a:solidFill>
              <a:latin typeface="Arial" panose="020B0604020202020204" pitchFamily="34" charset="0"/>
              <a:cs typeface="Arial" panose="020B0604020202020204" pitchFamily="34" charset="0"/>
            </a:endParaRPr>
          </a:p>
          <a:p>
            <a:pPr defTabSz="554492">
              <a:defRPr/>
            </a:pPr>
            <a:r>
              <a:rPr lang="en-GB" sz="1200" b="1" dirty="0">
                <a:solidFill>
                  <a:srgbClr val="1F355E"/>
                </a:solidFill>
                <a:latin typeface="Arial" panose="020B0604020202020204" pitchFamily="34" charset="0"/>
                <a:cs typeface="Arial" panose="020B0604020202020204" pitchFamily="34" charset="0"/>
              </a:rPr>
              <a:t>Digital</a:t>
            </a:r>
            <a:endParaRPr lang="en-GB" sz="1200" dirty="0">
              <a:solidFill>
                <a:srgbClr val="1F355E"/>
              </a:solidFill>
              <a:latin typeface="Arial" panose="020B0604020202020204" pitchFamily="34" charset="0"/>
              <a:cs typeface="Arial" panose="020B0604020202020204" pitchFamily="34" charset="0"/>
            </a:endParaRPr>
          </a:p>
          <a:p>
            <a:pPr defTabSz="554492">
              <a:defRPr/>
            </a:pPr>
            <a:r>
              <a:rPr lang="en-GB" sz="1200" dirty="0">
                <a:solidFill>
                  <a:srgbClr val="325A8A"/>
                </a:solidFill>
                <a:latin typeface="Arial" panose="020B0604020202020204" pitchFamily="34" charset="0"/>
                <a:cs typeface="Arial" panose="020B0604020202020204" pitchFamily="34" charset="0"/>
              </a:rPr>
              <a:t>Badger successfully launched 31/3/26, Phase 2 will launch on 19</a:t>
            </a:r>
            <a:r>
              <a:rPr lang="en-GB" sz="1200" baseline="30000" dirty="0">
                <a:solidFill>
                  <a:srgbClr val="325A8A"/>
                </a:solidFill>
                <a:latin typeface="Arial" panose="020B0604020202020204" pitchFamily="34" charset="0"/>
                <a:cs typeface="Arial" panose="020B0604020202020204" pitchFamily="34" charset="0"/>
              </a:rPr>
              <a:t>th</a:t>
            </a:r>
            <a:r>
              <a:rPr lang="en-GB" sz="1200" dirty="0">
                <a:solidFill>
                  <a:srgbClr val="325A8A"/>
                </a:solidFill>
                <a:latin typeface="Arial" panose="020B0604020202020204" pitchFamily="34" charset="0"/>
                <a:cs typeface="Arial" panose="020B0604020202020204" pitchFamily="34" charset="0"/>
              </a:rPr>
              <a:t> May 2026.</a:t>
            </a:r>
          </a:p>
          <a:p>
            <a:pPr defTabSz="554492">
              <a:defRPr/>
            </a:pPr>
            <a:endParaRPr lang="en-GB" sz="1092" b="1" dirty="0">
              <a:solidFill>
                <a:srgbClr val="1F355E"/>
              </a:solidFill>
              <a:latin typeface="Arial" panose="020B0604020202020204" pitchFamily="34" charset="0"/>
              <a:cs typeface="Arial" panose="020B0604020202020204" pitchFamily="34" charset="0"/>
            </a:endParaRPr>
          </a:p>
          <a:p>
            <a:pPr defTabSz="554492">
              <a:defRPr/>
            </a:pPr>
            <a:r>
              <a:rPr lang="en-GB" sz="1092" dirty="0">
                <a:solidFill>
                  <a:prstClr val="black"/>
                </a:solidFill>
                <a:latin typeface="Calibri" panose="020F0502020204030204"/>
              </a:rPr>
              <a:t> </a:t>
            </a:r>
          </a:p>
          <a:p>
            <a:pPr defTabSz="554492">
              <a:defRPr/>
            </a:pPr>
            <a:endParaRPr lang="en-GB" sz="1092" b="1" dirty="0">
              <a:solidFill>
                <a:prstClr val="black"/>
              </a:solidFill>
              <a:latin typeface="Calibri" panose="020F0502020204030204"/>
            </a:endParaRPr>
          </a:p>
        </p:txBody>
      </p:sp>
      <p:sp>
        <p:nvSpPr>
          <p:cNvPr id="3" name="TextBox 2">
            <a:extLst>
              <a:ext uri="{FF2B5EF4-FFF2-40B4-BE49-F238E27FC236}">
                <a16:creationId xmlns:a16="http://schemas.microsoft.com/office/drawing/2014/main" id="{31891EBD-C74B-413D-FF42-B4567CB91594}"/>
              </a:ext>
            </a:extLst>
          </p:cNvPr>
          <p:cNvSpPr txBox="1"/>
          <p:nvPr/>
        </p:nvSpPr>
        <p:spPr>
          <a:xfrm>
            <a:off x="76200" y="51731"/>
            <a:ext cx="12039600" cy="465640"/>
          </a:xfrm>
          <a:prstGeom prst="rect">
            <a:avLst/>
          </a:prstGeom>
          <a:solidFill>
            <a:srgbClr val="156082"/>
          </a:solidFill>
        </p:spPr>
        <p:txBody>
          <a:bodyPr wrap="square" rtlCol="0">
            <a:spAutoFit/>
          </a:bodyPr>
          <a:lstStyle/>
          <a:p>
            <a:r>
              <a:rPr lang="en-GB" sz="2426" b="1" dirty="0">
                <a:solidFill>
                  <a:prstClr val="white"/>
                </a:solidFill>
                <a:latin typeface="Aptos" panose="020B0004020202020204" pitchFamily="34" charset="0"/>
                <a:ea typeface="Verdana" panose="020B0604030504040204" pitchFamily="34" charset="0"/>
              </a:rPr>
              <a:t>Perinatal Risks, Mitigation and Learning taking into 2026/27  - Ceri Gimblett</a:t>
            </a:r>
          </a:p>
        </p:txBody>
      </p:sp>
    </p:spTree>
    <p:extLst>
      <p:ext uri="{BB962C8B-B14F-4D97-AF65-F5344CB8AC3E}">
        <p14:creationId xmlns:p14="http://schemas.microsoft.com/office/powerpoint/2010/main" val="12614049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8F0461-3DFE-73FA-BEE8-BA462147326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1B208E5-622D-A1CE-73BF-33C0C416A250}"/>
              </a:ext>
            </a:extLst>
          </p:cNvPr>
          <p:cNvSpPr txBox="1"/>
          <p:nvPr/>
        </p:nvSpPr>
        <p:spPr>
          <a:xfrm>
            <a:off x="169020" y="612789"/>
            <a:ext cx="5498674" cy="5963940"/>
          </a:xfrm>
          <a:prstGeom prst="rect">
            <a:avLst/>
          </a:prstGeom>
          <a:noFill/>
        </p:spPr>
        <p:txBody>
          <a:bodyPr wrap="square" rtlCol="0">
            <a:spAutoFit/>
          </a:bodyPr>
          <a:lstStyle/>
          <a:p>
            <a:pPr defTabSz="554492">
              <a:defRPr/>
            </a:pPr>
            <a:r>
              <a:rPr lang="en-GB" sz="1400" b="1" dirty="0">
                <a:latin typeface="Arial" panose="020B0604020202020204" pitchFamily="34" charset="0"/>
                <a:cs typeface="Arial" panose="020B0604020202020204" pitchFamily="34" charset="0"/>
              </a:rPr>
              <a:t>Neurodevelopment service improvements</a:t>
            </a:r>
            <a:endParaRPr lang="en-GB" sz="1400" dirty="0">
              <a:latin typeface="Arial" panose="020B0604020202020204" pitchFamily="34" charset="0"/>
              <a:cs typeface="Arial" panose="020B0604020202020204" pitchFamily="34" charset="0"/>
            </a:endParaRPr>
          </a:p>
          <a:p>
            <a:pPr marL="285750" indent="-285750" defTabSz="554492">
              <a:spcAft>
                <a:spcPts val="600"/>
              </a:spcAft>
              <a:buFont typeface="Arial" panose="020B0604020202020204" pitchFamily="34" charset="0"/>
              <a:buChar char="•"/>
              <a:defRPr/>
            </a:pPr>
            <a:r>
              <a:rPr lang="en-GB" sz="1400" dirty="0">
                <a:latin typeface="Arial" panose="020B0604020202020204" pitchFamily="34" charset="0"/>
                <a:cs typeface="Arial" panose="020B0604020202020204" pitchFamily="34" charset="0"/>
              </a:rPr>
              <a:t>Workforce and removal of underlying deficit funding has been a significant risk and impact for the service during 2025/26. </a:t>
            </a:r>
          </a:p>
          <a:p>
            <a:pPr marL="285750" indent="-285750" defTabSz="554492">
              <a:spcAft>
                <a:spcPts val="600"/>
              </a:spcAft>
              <a:buFont typeface="Arial" panose="020B0604020202020204" pitchFamily="34" charset="0"/>
              <a:buChar char="•"/>
              <a:defRPr/>
            </a:pPr>
            <a:r>
              <a:rPr lang="en-GB" sz="1400" dirty="0">
                <a:latin typeface="Arial" panose="020B0604020202020204" pitchFamily="34" charset="0"/>
                <a:cs typeface="Arial" panose="020B0604020202020204" pitchFamily="34" charset="0"/>
              </a:rPr>
              <a:t>Learning from utilisation of outsourcing provision from 2024/25 was used to successfully deliver a further funding of outsourced capacity. </a:t>
            </a:r>
          </a:p>
          <a:p>
            <a:pPr marL="285750" indent="-285750" defTabSz="554492">
              <a:spcAft>
                <a:spcPts val="600"/>
              </a:spcAft>
              <a:buFont typeface="Arial" panose="020B0604020202020204" pitchFamily="34" charset="0"/>
              <a:buChar char="•"/>
              <a:defRPr/>
            </a:pPr>
            <a:r>
              <a:rPr lang="en-GB" sz="1400" b="1" kern="0" dirty="0">
                <a:latin typeface="Arial" panose="020B0604020202020204" pitchFamily="34" charset="0"/>
                <a:cs typeface="Arial" panose="020B0604020202020204" pitchFamily="34" charset="0"/>
              </a:rPr>
              <a:t>Workforce continues to be a significant risk </a:t>
            </a:r>
            <a:r>
              <a:rPr lang="en-GB" sz="1400" kern="0" dirty="0">
                <a:latin typeface="Arial" panose="020B0604020202020204" pitchFamily="34" charset="0"/>
                <a:cs typeface="Arial" panose="020B0604020202020204" pitchFamily="34" charset="0"/>
              </a:rPr>
              <a:t>into 2026/27 with SBUHB having the smallest and least resources team in Wales together with staffing gaps. Service sustainability remains on risk register </a:t>
            </a:r>
          </a:p>
          <a:p>
            <a:pPr defTabSz="554492">
              <a:defRPr/>
            </a:pPr>
            <a:endParaRPr lang="en-GB" sz="1400" kern="0" dirty="0">
              <a:latin typeface="Arial" panose="020B0604020202020204" pitchFamily="34" charset="0"/>
              <a:cs typeface="Arial" panose="020B0604020202020204" pitchFamily="34" charset="0"/>
            </a:endParaRPr>
          </a:p>
          <a:p>
            <a:pPr defTabSz="554492">
              <a:defRPr/>
            </a:pPr>
            <a:r>
              <a:rPr lang="en-GB" sz="1400" b="1" kern="0" dirty="0">
                <a:latin typeface="Arial" panose="020B0604020202020204" pitchFamily="34" charset="0"/>
                <a:cs typeface="Arial" panose="020B0604020202020204" pitchFamily="34" charset="0"/>
              </a:rPr>
              <a:t>Plans 2026/27 to mitigate service sustainability risks:</a:t>
            </a:r>
          </a:p>
          <a:p>
            <a:pPr marL="207935" indent="-207935" defTabSz="554492">
              <a:spcAft>
                <a:spcPts val="600"/>
              </a:spcAft>
              <a:buFont typeface="Arial" panose="020B0604020202020204" pitchFamily="34" charset="0"/>
              <a:buChar char="•"/>
              <a:defRPr/>
            </a:pPr>
            <a:r>
              <a:rPr lang="en-GB" sz="1400" kern="0" dirty="0">
                <a:latin typeface="Arial" panose="020B0604020202020204" pitchFamily="34" charset="0"/>
                <a:cs typeface="Arial" panose="020B0604020202020204" pitchFamily="34" charset="0"/>
              </a:rPr>
              <a:t>Liaison planned with All Wales ND Transformation Lead </a:t>
            </a:r>
          </a:p>
          <a:p>
            <a:pPr marL="207935" indent="-207935" defTabSz="554492">
              <a:spcAft>
                <a:spcPts val="600"/>
              </a:spcAft>
              <a:buFont typeface="Arial" panose="020B0604020202020204" pitchFamily="34" charset="0"/>
              <a:buChar char="•"/>
              <a:defRPr/>
            </a:pPr>
            <a:r>
              <a:rPr lang="en-GB" sz="1400" kern="0" dirty="0">
                <a:latin typeface="Arial" panose="020B0604020202020204" pitchFamily="34" charset="0"/>
                <a:cs typeface="Arial" panose="020B0604020202020204" pitchFamily="34" charset="0"/>
              </a:rPr>
              <a:t>ADHD Audit results anticipated Qtr1 2026/2027 to inform service development</a:t>
            </a:r>
          </a:p>
          <a:p>
            <a:pPr marL="207935" indent="-207935" defTabSz="554492">
              <a:spcAft>
                <a:spcPts val="600"/>
              </a:spcAft>
              <a:buFont typeface="Arial" panose="020B0604020202020204" pitchFamily="34" charset="0"/>
              <a:buChar char="•"/>
              <a:defRPr/>
            </a:pPr>
            <a:r>
              <a:rPr lang="en-GB" sz="1400" kern="0" dirty="0">
                <a:latin typeface="Arial" panose="020B0604020202020204" pitchFamily="34" charset="0"/>
                <a:cs typeface="Arial" panose="020B0604020202020204" pitchFamily="34" charset="0"/>
              </a:rPr>
              <a:t>Revised Psychoeducation model to release clinical capacity</a:t>
            </a:r>
          </a:p>
          <a:p>
            <a:pPr marL="207935" indent="-207935" defTabSz="554492">
              <a:spcAft>
                <a:spcPts val="600"/>
              </a:spcAft>
              <a:buFont typeface="Arial" panose="020B0604020202020204" pitchFamily="34" charset="0"/>
              <a:buChar char="•"/>
              <a:defRPr/>
            </a:pPr>
            <a:r>
              <a:rPr lang="en-GB" sz="1400" kern="0" dirty="0">
                <a:latin typeface="Arial" panose="020B0604020202020204" pitchFamily="34" charset="0"/>
                <a:cs typeface="Arial" panose="020B0604020202020204" pitchFamily="34" charset="0"/>
              </a:rPr>
              <a:t>Pilot of referral model for carers of electively home educated (EHE) CYP</a:t>
            </a:r>
          </a:p>
          <a:p>
            <a:pPr marL="207935" indent="-207935" defTabSz="554492">
              <a:spcAft>
                <a:spcPts val="600"/>
              </a:spcAft>
              <a:buFont typeface="Arial" panose="020B0604020202020204" pitchFamily="34" charset="0"/>
              <a:buChar char="•"/>
            </a:pPr>
            <a:r>
              <a:rPr lang="en-GB" sz="1400" dirty="0">
                <a:latin typeface="Arial" panose="020B0604020202020204" pitchFamily="34" charset="0"/>
                <a:cs typeface="Arial" panose="020B0604020202020204" pitchFamily="34" charset="0"/>
              </a:rPr>
              <a:t>With effect from April, the ND Service will initiate the planning phase for implementation of the SPOA ASD pilot</a:t>
            </a:r>
          </a:p>
          <a:p>
            <a:pPr marL="207935" indent="-207935" defTabSz="554492">
              <a:spcAft>
                <a:spcPts val="600"/>
              </a:spcAft>
              <a:buFont typeface="Arial" panose="020B0604020202020204" pitchFamily="34" charset="0"/>
              <a:buChar char="•"/>
              <a:defRPr/>
            </a:pPr>
            <a:r>
              <a:rPr lang="en-GB" sz="1400" kern="100" dirty="0">
                <a:latin typeface="Arial" panose="020B0604020202020204" pitchFamily="34" charset="0"/>
                <a:ea typeface="Aptos" panose="020B0004020202020204" pitchFamily="34" charset="0"/>
                <a:cs typeface="Arial" panose="020B0604020202020204" pitchFamily="34" charset="0"/>
              </a:rPr>
              <a:t>Reduction in ASD or ADHD assessment is dependant on Welsh Government funding – currently non recurrent funding received</a:t>
            </a:r>
          </a:p>
          <a:p>
            <a:pPr defTabSz="554492">
              <a:defRPr/>
            </a:pPr>
            <a:endParaRPr lang="en-GB" sz="1400" kern="0" dirty="0">
              <a:latin typeface="Arial" panose="020B0604020202020204" pitchFamily="34" charset="0"/>
              <a:cs typeface="Arial" panose="020B0604020202020204" pitchFamily="34" charset="0"/>
            </a:endParaRPr>
          </a:p>
          <a:p>
            <a:pPr defTabSz="554492">
              <a:defRPr/>
            </a:pPr>
            <a:endParaRPr lang="en-GB" sz="1455" b="1" dirty="0">
              <a:solidFill>
                <a:srgbClr val="4472C4">
                  <a:lumMod val="75000"/>
                </a:srgbClr>
              </a:solidFill>
              <a:latin typeface="Calibri" panose="020F0502020204030204"/>
            </a:endParaRPr>
          </a:p>
        </p:txBody>
      </p:sp>
      <p:sp>
        <p:nvSpPr>
          <p:cNvPr id="3" name="TextBox 2">
            <a:extLst>
              <a:ext uri="{FF2B5EF4-FFF2-40B4-BE49-F238E27FC236}">
                <a16:creationId xmlns:a16="http://schemas.microsoft.com/office/drawing/2014/main" id="{935DC92A-6DE3-59DC-B82A-B17626C2B30E}"/>
              </a:ext>
            </a:extLst>
          </p:cNvPr>
          <p:cNvSpPr txBox="1"/>
          <p:nvPr/>
        </p:nvSpPr>
        <p:spPr>
          <a:xfrm>
            <a:off x="6178296" y="599688"/>
            <a:ext cx="5580887" cy="2716962"/>
          </a:xfrm>
          <a:prstGeom prst="rect">
            <a:avLst/>
          </a:prstGeom>
          <a:noFill/>
        </p:spPr>
        <p:txBody>
          <a:bodyPr wrap="square" rtlCol="0">
            <a:spAutoFit/>
          </a:bodyPr>
          <a:lstStyle/>
          <a:p>
            <a:pPr defTabSz="554492">
              <a:defRPr/>
            </a:pPr>
            <a:r>
              <a:rPr lang="en-GB" sz="1400" b="1" dirty="0">
                <a:latin typeface="Arial" panose="020B0604020202020204" pitchFamily="34" charset="0"/>
                <a:cs typeface="Arial" panose="020B0604020202020204" pitchFamily="34" charset="0"/>
              </a:rPr>
              <a:t>Paediatric ward footprint</a:t>
            </a:r>
          </a:p>
          <a:p>
            <a:pPr marL="207935" indent="-207935" defTabSz="554492">
              <a:buFont typeface="Arial" panose="020B0604020202020204" pitchFamily="34" charset="0"/>
              <a:buChar char="•"/>
              <a:defRPr/>
            </a:pPr>
            <a:r>
              <a:rPr lang="en-GB" sz="1400" b="1" dirty="0">
                <a:latin typeface="Arial" panose="020B0604020202020204" pitchFamily="34" charset="0"/>
                <a:cs typeface="Arial" panose="020B0604020202020204" pitchFamily="34" charset="0"/>
              </a:rPr>
              <a:t>Interim arrangement of ward</a:t>
            </a:r>
            <a:r>
              <a:rPr lang="en-GB" sz="1400" dirty="0">
                <a:latin typeface="Arial" panose="020B0604020202020204" pitchFamily="34" charset="0"/>
                <a:cs typeface="Arial" panose="020B0604020202020204" pitchFamily="34" charset="0"/>
              </a:rPr>
              <a:t> environment continues to be an issue and risk</a:t>
            </a:r>
          </a:p>
          <a:p>
            <a:pPr marL="207935" indent="-207935" defTabSz="554492">
              <a:spcAft>
                <a:spcPts val="600"/>
              </a:spcAft>
              <a:buFont typeface="Arial" panose="020B0604020202020204" pitchFamily="34" charset="0"/>
              <a:buChar char="•"/>
              <a:defRPr/>
            </a:pPr>
            <a:r>
              <a:rPr lang="en-GB" sz="1400" dirty="0">
                <a:latin typeface="Arial" panose="020B0604020202020204" pitchFamily="34" charset="0"/>
                <a:cs typeface="Arial" panose="020B0604020202020204" pitchFamily="34" charset="0"/>
              </a:rPr>
              <a:t>There is </a:t>
            </a:r>
            <a:r>
              <a:rPr lang="en-GB" sz="1400" b="1" dirty="0">
                <a:latin typeface="Arial" panose="020B0604020202020204" pitchFamily="34" charset="0"/>
                <a:cs typeface="Arial" panose="020B0604020202020204" pitchFamily="34" charset="0"/>
              </a:rPr>
              <a:t>lack of pace </a:t>
            </a:r>
            <a:r>
              <a:rPr lang="en-GB" sz="1400" dirty="0">
                <a:latin typeface="Arial" panose="020B0604020202020204" pitchFamily="34" charset="0"/>
                <a:cs typeface="Arial" panose="020B0604020202020204" pitchFamily="34" charset="0"/>
              </a:rPr>
              <a:t>with this delivery priority despite Service Group efforts to progress in 2025/26</a:t>
            </a:r>
          </a:p>
          <a:p>
            <a:pPr marL="207935" indent="-207935" defTabSz="273198">
              <a:lnSpc>
                <a:spcPct val="115000"/>
              </a:lnSpc>
              <a:spcAft>
                <a:spcPts val="485"/>
              </a:spcAft>
              <a:buFont typeface="Arial" panose="020B0604020202020204" pitchFamily="34" charset="0"/>
              <a:buChar char="•"/>
              <a:defRPr/>
            </a:pPr>
            <a:r>
              <a:rPr lang="en-GB" sz="1400" kern="100" dirty="0">
                <a:latin typeface="Arial" panose="020B0604020202020204" pitchFamily="34" charset="0"/>
                <a:ea typeface="Aptos" panose="020B0004020202020204" pitchFamily="34" charset="0"/>
                <a:cs typeface="Arial" panose="020B0604020202020204" pitchFamily="34" charset="0"/>
              </a:rPr>
              <a:t>Paediatric </a:t>
            </a:r>
            <a:r>
              <a:rPr lang="en-GB" sz="1400" b="1" kern="100" dirty="0">
                <a:latin typeface="Arial" panose="020B0604020202020204" pitchFamily="34" charset="0"/>
                <a:ea typeface="Aptos" panose="020B0004020202020204" pitchFamily="34" charset="0"/>
                <a:cs typeface="Arial" panose="020B0604020202020204" pitchFamily="34" charset="0"/>
              </a:rPr>
              <a:t>ward environment recorded as risk level 20</a:t>
            </a:r>
          </a:p>
          <a:p>
            <a:pPr marL="207935" indent="-207935" defTabSz="273198">
              <a:lnSpc>
                <a:spcPct val="115000"/>
              </a:lnSpc>
              <a:spcAft>
                <a:spcPts val="485"/>
              </a:spcAft>
              <a:buFont typeface="Arial" panose="020B0604020202020204" pitchFamily="34" charset="0"/>
              <a:buChar char="•"/>
              <a:defRPr/>
            </a:pPr>
            <a:r>
              <a:rPr lang="en-GB" sz="1400" kern="100" dirty="0">
                <a:latin typeface="Arial" panose="020B0604020202020204" pitchFamily="34" charset="0"/>
                <a:cs typeface="Arial" panose="020B0604020202020204" pitchFamily="34" charset="0"/>
              </a:rPr>
              <a:t>Capital funding needs to be secured to develop plans to redesign Morriston Paediatric footprint</a:t>
            </a:r>
          </a:p>
          <a:p>
            <a:pPr marL="207935" indent="-207935" defTabSz="273198">
              <a:buFont typeface="Arial" panose="020B0604020202020204" pitchFamily="34" charset="0"/>
              <a:buChar char="•"/>
              <a:defRPr/>
            </a:pPr>
            <a:r>
              <a:rPr lang="en-GB" sz="1400" b="1" kern="100" dirty="0">
                <a:latin typeface="Arial" panose="020B0604020202020204" pitchFamily="34" charset="0"/>
                <a:cs typeface="Arial" panose="020B0604020202020204" pitchFamily="34" charset="0"/>
              </a:rPr>
              <a:t>Location continues to be a risk/uncertainty </a:t>
            </a:r>
            <a:r>
              <a:rPr lang="en-GB" sz="1400" kern="100" dirty="0">
                <a:latin typeface="Arial" panose="020B0604020202020204" pitchFamily="34" charset="0"/>
                <a:cs typeface="Arial" panose="020B0604020202020204" pitchFamily="34" charset="0"/>
              </a:rPr>
              <a:t>- short/medium-term issues being addressed via capital planning</a:t>
            </a:r>
            <a:endParaRPr lang="en-US" sz="1400" dirty="0">
              <a:latin typeface="Arial" panose="020B0604020202020204" pitchFamily="34" charset="0"/>
              <a:cs typeface="Arial" panose="020B0604020202020204" pitchFamily="34" charset="0"/>
            </a:endParaRPr>
          </a:p>
          <a:p>
            <a:pPr defTabSz="554492">
              <a:defRPr/>
            </a:pPr>
            <a:endParaRPr lang="en-GB" sz="1092" b="1" dirty="0">
              <a:solidFill>
                <a:prstClr val="black"/>
              </a:solidFill>
              <a:latin typeface="Calibri" panose="020F0502020204030204"/>
            </a:endParaRPr>
          </a:p>
        </p:txBody>
      </p:sp>
      <p:sp>
        <p:nvSpPr>
          <p:cNvPr id="4" name="TextBox 3">
            <a:extLst>
              <a:ext uri="{FF2B5EF4-FFF2-40B4-BE49-F238E27FC236}">
                <a16:creationId xmlns:a16="http://schemas.microsoft.com/office/drawing/2014/main" id="{0AA6D459-7E60-8B49-04CB-C34BBC31F4D8}"/>
              </a:ext>
            </a:extLst>
          </p:cNvPr>
          <p:cNvSpPr txBox="1"/>
          <p:nvPr/>
        </p:nvSpPr>
        <p:spPr>
          <a:xfrm>
            <a:off x="6178296" y="3989536"/>
            <a:ext cx="5440678" cy="1122167"/>
          </a:xfrm>
          <a:prstGeom prst="rect">
            <a:avLst/>
          </a:prstGeom>
          <a:solidFill>
            <a:schemeClr val="accent4">
              <a:lumMod val="20000"/>
              <a:lumOff val="80000"/>
            </a:schemeClr>
          </a:solidFill>
        </p:spPr>
        <p:txBody>
          <a:bodyPr wrap="square" rtlCol="0">
            <a:spAutoFit/>
          </a:bodyPr>
          <a:lstStyle/>
          <a:p>
            <a:pPr defTabSz="554492">
              <a:defRPr/>
            </a:pPr>
            <a:r>
              <a:rPr lang="en-GB" sz="1400" b="1" dirty="0">
                <a:solidFill>
                  <a:srgbClr val="1F355E"/>
                </a:solidFill>
                <a:latin typeface="Arial" panose="020B0604020202020204" pitchFamily="34" charset="0"/>
                <a:cs typeface="Arial" panose="020B0604020202020204" pitchFamily="34" charset="0"/>
              </a:rPr>
              <a:t>General Learning</a:t>
            </a:r>
          </a:p>
          <a:p>
            <a:pPr marL="207935" indent="-207935" defTabSz="554492">
              <a:buFont typeface="Arial" panose="020B0604020202020204" pitchFamily="34" charset="0"/>
              <a:buChar char="•"/>
              <a:defRPr/>
            </a:pPr>
            <a:r>
              <a:rPr lang="en-GB" sz="1400" dirty="0">
                <a:latin typeface="Arial" panose="020B0604020202020204" pitchFamily="34" charset="0"/>
                <a:cs typeface="Arial" panose="020B0604020202020204" pitchFamily="34" charset="0"/>
              </a:rPr>
              <a:t>Consider how we ensure we capture key strategic actions/achievements which occur through the year – examples around CYP – SARC opening, appointment to key roles</a:t>
            </a:r>
          </a:p>
          <a:p>
            <a:pPr defTabSz="554492">
              <a:defRPr/>
            </a:pPr>
            <a:endParaRPr lang="en-GB" sz="1092" b="1" dirty="0">
              <a:solidFill>
                <a:prstClr val="black"/>
              </a:solidFill>
              <a:latin typeface="Calibri" panose="020F0502020204030204"/>
            </a:endParaRPr>
          </a:p>
        </p:txBody>
      </p:sp>
      <p:sp>
        <p:nvSpPr>
          <p:cNvPr id="5" name="TextBox 4">
            <a:extLst>
              <a:ext uri="{FF2B5EF4-FFF2-40B4-BE49-F238E27FC236}">
                <a16:creationId xmlns:a16="http://schemas.microsoft.com/office/drawing/2014/main" id="{E78F9750-9E73-0BDB-1E4E-EEE40191237F}"/>
              </a:ext>
            </a:extLst>
          </p:cNvPr>
          <p:cNvSpPr txBox="1"/>
          <p:nvPr/>
        </p:nvSpPr>
        <p:spPr>
          <a:xfrm>
            <a:off x="76200" y="51731"/>
            <a:ext cx="12039600" cy="465640"/>
          </a:xfrm>
          <a:prstGeom prst="rect">
            <a:avLst/>
          </a:prstGeom>
          <a:solidFill>
            <a:srgbClr val="156082"/>
          </a:solidFill>
        </p:spPr>
        <p:txBody>
          <a:bodyPr wrap="square" rtlCol="0">
            <a:spAutoFit/>
          </a:bodyPr>
          <a:lstStyle/>
          <a:p>
            <a:r>
              <a:rPr lang="en-GB" sz="2426" b="1" dirty="0">
                <a:solidFill>
                  <a:prstClr val="white"/>
                </a:solidFill>
                <a:latin typeface="Aptos" panose="020B0004020202020204" pitchFamily="34" charset="0"/>
                <a:ea typeface="Verdana" panose="020B0604030504040204" pitchFamily="34" charset="0"/>
              </a:rPr>
              <a:t>CYP Risks, Mitigation and Learning taking into 2026/27  - Ceri Gimblett</a:t>
            </a:r>
          </a:p>
        </p:txBody>
      </p:sp>
    </p:spTree>
    <p:extLst>
      <p:ext uri="{BB962C8B-B14F-4D97-AF65-F5344CB8AC3E}">
        <p14:creationId xmlns:p14="http://schemas.microsoft.com/office/powerpoint/2010/main" val="39465849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2072F-0456-520B-5911-7E450AD04BF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4967AF4-1539-8F73-C5B8-D92E11CF3095}"/>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51859A13-7766-62EF-5995-C00BE8CBB6D7}"/>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tx2"/>
                </a:solidFill>
              </a:rPr>
              <a:t>CHC</a:t>
            </a:r>
          </a:p>
        </p:txBody>
      </p:sp>
    </p:spTree>
    <p:extLst>
      <p:ext uri="{BB962C8B-B14F-4D97-AF65-F5344CB8AC3E}">
        <p14:creationId xmlns:p14="http://schemas.microsoft.com/office/powerpoint/2010/main" val="36769576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EE552-33C8-B085-5271-967A5570BADF}"/>
              </a:ext>
            </a:extLst>
          </p:cNvPr>
          <p:cNvSpPr>
            <a:spLocks noGrp="1"/>
          </p:cNvSpPr>
          <p:nvPr>
            <p:ph type="title"/>
          </p:nvPr>
        </p:nvSpPr>
        <p:spPr>
          <a:xfrm>
            <a:off x="643533" y="702767"/>
            <a:ext cx="9102847" cy="554488"/>
          </a:xfrm>
        </p:spPr>
        <p:txBody>
          <a:bodyPr/>
          <a:lstStyle/>
          <a:p>
            <a:r>
              <a:rPr lang="en-GB" dirty="0"/>
              <a:t>2026/27 Look Forward</a:t>
            </a:r>
          </a:p>
        </p:txBody>
      </p:sp>
      <p:sp>
        <p:nvSpPr>
          <p:cNvPr id="3" name="Content Placeholder 2">
            <a:extLst>
              <a:ext uri="{FF2B5EF4-FFF2-40B4-BE49-F238E27FC236}">
                <a16:creationId xmlns:a16="http://schemas.microsoft.com/office/drawing/2014/main" id="{113357D1-616A-E013-C451-3115D461DCDF}"/>
              </a:ext>
            </a:extLst>
          </p:cNvPr>
          <p:cNvSpPr>
            <a:spLocks noGrp="1"/>
          </p:cNvSpPr>
          <p:nvPr>
            <p:ph idx="1"/>
          </p:nvPr>
        </p:nvSpPr>
        <p:spPr>
          <a:xfrm>
            <a:off x="647460" y="1257255"/>
            <a:ext cx="8871810" cy="1478635"/>
          </a:xfrm>
        </p:spPr>
        <p:txBody>
          <a:bodyPr/>
          <a:lstStyle/>
          <a:p>
            <a:pPr lvl="0" eaLnBrk="0" fontAlgn="base" hangingPunct="0">
              <a:spcBef>
                <a:spcPct val="0"/>
              </a:spcBef>
              <a:spcAft>
                <a:spcPct val="0"/>
              </a:spcAft>
            </a:pPr>
            <a:r>
              <a:rPr lang="en-GB" altLang="en-US" sz="1940" dirty="0">
                <a:solidFill>
                  <a:srgbClr val="000000"/>
                </a:solidFill>
                <a:latin typeface="+mj-lt"/>
                <a:ea typeface="Times New Roman" panose="02020603050405020304" pitchFamily="18" charset="0"/>
                <a:cs typeface="Times New Roman" panose="02020603050405020304" pitchFamily="18" charset="0"/>
              </a:rPr>
              <a:t>Savings Forecast:</a:t>
            </a:r>
            <a:endParaRPr lang="en-GB" altLang="en-US" sz="1940" dirty="0">
              <a:solidFill>
                <a:schemeClr val="tx1"/>
              </a:solidFill>
              <a:latin typeface="+mj-lt"/>
            </a:endParaRPr>
          </a:p>
          <a:p>
            <a:pPr lvl="0" eaLnBrk="0" fontAlgn="base" hangingPunct="0">
              <a:spcBef>
                <a:spcPct val="0"/>
              </a:spcBef>
              <a:spcAft>
                <a:spcPct val="0"/>
              </a:spcAft>
            </a:pPr>
            <a:r>
              <a:rPr lang="en-GB" altLang="en-US" sz="1940" dirty="0">
                <a:solidFill>
                  <a:srgbClr val="000000"/>
                </a:solidFill>
                <a:latin typeface="+mj-lt"/>
                <a:ea typeface="Times New Roman" panose="02020603050405020304" pitchFamily="18" charset="0"/>
                <a:cs typeface="Times New Roman" panose="02020603050405020304" pitchFamily="18" charset="0"/>
              </a:rPr>
              <a:t>£280 for 26/27 (MHLD SG)</a:t>
            </a:r>
            <a:endParaRPr lang="en-GB" altLang="en-US" sz="1940" dirty="0">
              <a:solidFill>
                <a:schemeClr val="tx1"/>
              </a:solidFill>
              <a:latin typeface="+mj-lt"/>
            </a:endParaRPr>
          </a:p>
          <a:p>
            <a:pPr lvl="0" eaLnBrk="0" fontAlgn="base" hangingPunct="0">
              <a:spcBef>
                <a:spcPct val="0"/>
              </a:spcBef>
              <a:spcAft>
                <a:spcPct val="0"/>
              </a:spcAft>
            </a:pPr>
            <a:r>
              <a:rPr lang="en-GB" altLang="en-US" sz="1940" dirty="0">
                <a:solidFill>
                  <a:srgbClr val="000000"/>
                </a:solidFill>
                <a:latin typeface="+mj-lt"/>
                <a:ea typeface="Times New Roman" panose="02020603050405020304" pitchFamily="18" charset="0"/>
                <a:cs typeface="Times New Roman" panose="02020603050405020304" pitchFamily="18" charset="0"/>
              </a:rPr>
              <a:t>£473 for 26/27 (PCTSG)</a:t>
            </a:r>
            <a:endParaRPr lang="en-GB" altLang="en-US" sz="1940" dirty="0">
              <a:solidFill>
                <a:schemeClr val="tx1"/>
              </a:solidFill>
              <a:latin typeface="+mj-lt"/>
            </a:endParaRPr>
          </a:p>
          <a:p>
            <a:pPr lvl="0" eaLnBrk="0" fontAlgn="base" hangingPunct="0">
              <a:spcBef>
                <a:spcPct val="0"/>
              </a:spcBef>
              <a:spcAft>
                <a:spcPct val="0"/>
              </a:spcAft>
            </a:pPr>
            <a:endParaRPr lang="en-GB" altLang="en-US" sz="1940" dirty="0">
              <a:solidFill>
                <a:schemeClr val="tx1"/>
              </a:solidFill>
              <a:latin typeface="+mj-lt"/>
              <a:ea typeface="Calibri" panose="020F0502020204030204" pitchFamily="34" charset="0"/>
              <a:cs typeface="Times New Roman" panose="02020603050405020304" pitchFamily="18" charset="0"/>
            </a:endParaRPr>
          </a:p>
          <a:p>
            <a:pPr lvl="0" eaLnBrk="0" fontAlgn="base" hangingPunct="0">
              <a:spcBef>
                <a:spcPct val="0"/>
              </a:spcBef>
              <a:spcAft>
                <a:spcPct val="0"/>
              </a:spcAft>
            </a:pPr>
            <a:r>
              <a:rPr lang="en-GB" altLang="en-US" sz="1940" dirty="0">
                <a:solidFill>
                  <a:schemeClr val="tx1"/>
                </a:solidFill>
                <a:latin typeface="+mj-lt"/>
                <a:ea typeface="Calibri" panose="020F0502020204030204" pitchFamily="34" charset="0"/>
                <a:cs typeface="Times New Roman" panose="02020603050405020304" pitchFamily="18" charset="0"/>
              </a:rPr>
              <a:t>Savings have been profiled on clearing the below disputes/ outstanding reviews</a:t>
            </a:r>
            <a:endParaRPr lang="en-GB" altLang="en-US" sz="1940" dirty="0">
              <a:solidFill>
                <a:schemeClr val="tx1"/>
              </a:solidFill>
              <a:latin typeface="+mj-lt"/>
            </a:endParaRPr>
          </a:p>
          <a:p>
            <a:endParaRPr lang="en-GB" dirty="0"/>
          </a:p>
        </p:txBody>
      </p:sp>
      <p:graphicFrame>
        <p:nvGraphicFramePr>
          <p:cNvPr id="4" name="Table 3">
            <a:extLst>
              <a:ext uri="{FF2B5EF4-FFF2-40B4-BE49-F238E27FC236}">
                <a16:creationId xmlns:a16="http://schemas.microsoft.com/office/drawing/2014/main" id="{BAA94739-C321-48D9-AF37-46F570DD0EC5}"/>
              </a:ext>
            </a:extLst>
          </p:cNvPr>
          <p:cNvGraphicFramePr>
            <a:graphicFrameLocks noGrp="1"/>
          </p:cNvGraphicFramePr>
          <p:nvPr/>
        </p:nvGraphicFramePr>
        <p:xfrm>
          <a:off x="647461" y="2850496"/>
          <a:ext cx="8636846" cy="2103346"/>
        </p:xfrm>
        <a:graphic>
          <a:graphicData uri="http://schemas.openxmlformats.org/drawingml/2006/table">
            <a:tbl>
              <a:tblPr firstRow="1" firstCol="1" bandRow="1">
                <a:tableStyleId>{5C22544A-7EE6-4342-B048-85BDC9FD1C3A}</a:tableStyleId>
              </a:tblPr>
              <a:tblGrid>
                <a:gridCol w="1692965">
                  <a:extLst>
                    <a:ext uri="{9D8B030D-6E8A-4147-A177-3AD203B41FA5}">
                      <a16:colId xmlns:a16="http://schemas.microsoft.com/office/drawing/2014/main" val="3098034450"/>
                    </a:ext>
                  </a:extLst>
                </a:gridCol>
                <a:gridCol w="4850265">
                  <a:extLst>
                    <a:ext uri="{9D8B030D-6E8A-4147-A177-3AD203B41FA5}">
                      <a16:colId xmlns:a16="http://schemas.microsoft.com/office/drawing/2014/main" val="647129581"/>
                    </a:ext>
                  </a:extLst>
                </a:gridCol>
                <a:gridCol w="2093616">
                  <a:extLst>
                    <a:ext uri="{9D8B030D-6E8A-4147-A177-3AD203B41FA5}">
                      <a16:colId xmlns:a16="http://schemas.microsoft.com/office/drawing/2014/main" val="2261927694"/>
                    </a:ext>
                  </a:extLst>
                </a:gridCol>
              </a:tblGrid>
              <a:tr h="737566">
                <a:tc>
                  <a:txBody>
                    <a:bodyPr/>
                    <a:lstStyle/>
                    <a:p>
                      <a:pPr>
                        <a:lnSpc>
                          <a:spcPct val="107000"/>
                        </a:lnSpc>
                        <a:spcAft>
                          <a:spcPts val="800"/>
                        </a:spcAft>
                        <a:buNone/>
                      </a:pPr>
                      <a:r>
                        <a:rPr lang="en-GB" sz="1500" kern="100">
                          <a:effectLst/>
                        </a:rPr>
                        <a:t>Service Group</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a:effectLst/>
                        </a:rPr>
                        <a:t>Reason</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a:effectLst/>
                        </a:rPr>
                        <a:t>Number of cases</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extLst>
                  <a:ext uri="{0D108BD9-81ED-4DB2-BD59-A6C34878D82A}">
                    <a16:rowId xmlns:a16="http://schemas.microsoft.com/office/drawing/2014/main" val="2975340407"/>
                  </a:ext>
                </a:extLst>
              </a:tr>
              <a:tr h="361934">
                <a:tc>
                  <a:txBody>
                    <a:bodyPr/>
                    <a:lstStyle/>
                    <a:p>
                      <a:pPr>
                        <a:lnSpc>
                          <a:spcPct val="107000"/>
                        </a:lnSpc>
                        <a:spcAft>
                          <a:spcPts val="800"/>
                        </a:spcAft>
                        <a:buNone/>
                      </a:pPr>
                      <a:r>
                        <a:rPr lang="en-GB" sz="1500" kern="100">
                          <a:effectLst/>
                        </a:rPr>
                        <a:t>PCT SG</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a:effectLst/>
                        </a:rPr>
                        <a:t>Awaiting Social Worker Allocation (Swansea)</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a:effectLst/>
                        </a:rPr>
                        <a:t>14</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extLst>
                  <a:ext uri="{0D108BD9-81ED-4DB2-BD59-A6C34878D82A}">
                    <a16:rowId xmlns:a16="http://schemas.microsoft.com/office/drawing/2014/main" val="3905444686"/>
                  </a:ext>
                </a:extLst>
              </a:tr>
              <a:tr h="279978">
                <a:tc>
                  <a:txBody>
                    <a:bodyPr/>
                    <a:lstStyle/>
                    <a:p>
                      <a:pPr>
                        <a:lnSpc>
                          <a:spcPct val="107000"/>
                        </a:lnSpc>
                        <a:spcAft>
                          <a:spcPts val="800"/>
                        </a:spcAft>
                        <a:buNone/>
                      </a:pPr>
                      <a:r>
                        <a:rPr lang="en-GB" sz="1500" kern="100" dirty="0">
                          <a:effectLst/>
                        </a:rPr>
                        <a:t>MHLD</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dirty="0">
                          <a:effectLst/>
                        </a:rPr>
                        <a:t>Awaiting Social Worker Allocation- LD (Swansea)</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a:effectLst/>
                        </a:rPr>
                        <a:t>23</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extLst>
                  <a:ext uri="{0D108BD9-81ED-4DB2-BD59-A6C34878D82A}">
                    <a16:rowId xmlns:a16="http://schemas.microsoft.com/office/drawing/2014/main" val="570467005"/>
                  </a:ext>
                </a:extLst>
              </a:tr>
              <a:tr h="361934">
                <a:tc>
                  <a:txBody>
                    <a:bodyPr/>
                    <a:lstStyle/>
                    <a:p>
                      <a:pPr>
                        <a:lnSpc>
                          <a:spcPct val="107000"/>
                        </a:lnSpc>
                        <a:spcAft>
                          <a:spcPts val="800"/>
                        </a:spcAft>
                        <a:buNone/>
                      </a:pPr>
                      <a:r>
                        <a:rPr lang="en-GB" sz="1500" kern="100">
                          <a:effectLst/>
                        </a:rPr>
                        <a:t>MHLD</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a:effectLst/>
                        </a:rPr>
                        <a:t>Dispute over primary health need (Swansea)</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a:effectLst/>
                        </a:rPr>
                        <a:t>15</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extLst>
                  <a:ext uri="{0D108BD9-81ED-4DB2-BD59-A6C34878D82A}">
                    <a16:rowId xmlns:a16="http://schemas.microsoft.com/office/drawing/2014/main" val="4009698543"/>
                  </a:ext>
                </a:extLst>
              </a:tr>
              <a:tr h="361934">
                <a:tc>
                  <a:txBody>
                    <a:bodyPr/>
                    <a:lstStyle/>
                    <a:p>
                      <a:pPr>
                        <a:lnSpc>
                          <a:spcPct val="107000"/>
                        </a:lnSpc>
                        <a:spcAft>
                          <a:spcPts val="800"/>
                        </a:spcAft>
                        <a:buNone/>
                      </a:pPr>
                      <a:r>
                        <a:rPr lang="en-GB" sz="1500" kern="100" dirty="0">
                          <a:effectLst/>
                        </a:rPr>
                        <a:t>MHLD</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a:effectLst/>
                        </a:rPr>
                        <a:t>Dispute over funding split (Swansea)</a:t>
                      </a:r>
                      <a:endParaRPr lang="en-GB" sz="1500" kern="10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tc>
                  <a:txBody>
                    <a:bodyPr/>
                    <a:lstStyle/>
                    <a:p>
                      <a:pPr>
                        <a:lnSpc>
                          <a:spcPct val="107000"/>
                        </a:lnSpc>
                        <a:spcAft>
                          <a:spcPts val="800"/>
                        </a:spcAft>
                        <a:buNone/>
                      </a:pPr>
                      <a:r>
                        <a:rPr lang="en-GB" sz="1500" kern="100" dirty="0">
                          <a:effectLst/>
                        </a:rPr>
                        <a:t>7</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1587" marR="41587" marT="0" marB="0"/>
                </a:tc>
                <a:extLst>
                  <a:ext uri="{0D108BD9-81ED-4DB2-BD59-A6C34878D82A}">
                    <a16:rowId xmlns:a16="http://schemas.microsoft.com/office/drawing/2014/main" val="3507332568"/>
                  </a:ext>
                </a:extLst>
              </a:tr>
            </a:tbl>
          </a:graphicData>
        </a:graphic>
      </p:graphicFrame>
      <p:sp>
        <p:nvSpPr>
          <p:cNvPr id="5" name="TextBox 4">
            <a:extLst>
              <a:ext uri="{FF2B5EF4-FFF2-40B4-BE49-F238E27FC236}">
                <a16:creationId xmlns:a16="http://schemas.microsoft.com/office/drawing/2014/main" id="{F23364DB-D7D1-E45F-6E2E-B547505FC7D0}"/>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CHC  - Hannah Roan</a:t>
            </a:r>
            <a:endParaRPr lang="en-GB" sz="2426" b="1" dirty="0">
              <a:solidFill>
                <a:prstClr val="white"/>
              </a:solidFill>
              <a:latin typeface="Aptos" panose="020B0004020202020204" pitchFamily="34" charset="0"/>
            </a:endParaRPr>
          </a:p>
        </p:txBody>
      </p:sp>
    </p:spTree>
    <p:extLst>
      <p:ext uri="{BB962C8B-B14F-4D97-AF65-F5344CB8AC3E}">
        <p14:creationId xmlns:p14="http://schemas.microsoft.com/office/powerpoint/2010/main" val="32637106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3960B-BA47-E818-660D-5529993592BF}"/>
              </a:ext>
            </a:extLst>
          </p:cNvPr>
          <p:cNvSpPr>
            <a:spLocks noGrp="1"/>
          </p:cNvSpPr>
          <p:nvPr>
            <p:ph type="title"/>
          </p:nvPr>
        </p:nvSpPr>
        <p:spPr>
          <a:xfrm>
            <a:off x="643533" y="702767"/>
            <a:ext cx="9102847" cy="1293806"/>
          </a:xfrm>
        </p:spPr>
        <p:txBody>
          <a:bodyPr anchor="t">
            <a:normAutofit/>
          </a:bodyPr>
          <a:lstStyle/>
          <a:p>
            <a:r>
              <a:rPr lang="en-GB" dirty="0"/>
              <a:t>Forward Look 2026/27</a:t>
            </a:r>
          </a:p>
        </p:txBody>
      </p:sp>
      <p:graphicFrame>
        <p:nvGraphicFramePr>
          <p:cNvPr id="5" name="Content Placeholder 2">
            <a:extLst>
              <a:ext uri="{FF2B5EF4-FFF2-40B4-BE49-F238E27FC236}">
                <a16:creationId xmlns:a16="http://schemas.microsoft.com/office/drawing/2014/main" id="{7CCCE8CF-C7BC-5409-6DD2-53FACCEC39DA}"/>
              </a:ext>
            </a:extLst>
          </p:cNvPr>
          <p:cNvGraphicFramePr>
            <a:graphicFrameLocks noGrp="1"/>
          </p:cNvGraphicFramePr>
          <p:nvPr>
            <p:ph idx="1"/>
          </p:nvPr>
        </p:nvGraphicFramePr>
        <p:xfrm>
          <a:off x="643534" y="1072426"/>
          <a:ext cx="10396652" cy="4713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C2A35ACE-003E-88CC-80A8-D76B0C80EEDA}"/>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CHC  - Hannah Roan</a:t>
            </a:r>
            <a:endParaRPr lang="en-GB" sz="2426" b="1" dirty="0">
              <a:solidFill>
                <a:prstClr val="white"/>
              </a:solidFill>
              <a:latin typeface="Aptos" panose="020B0004020202020204" pitchFamily="34" charset="0"/>
            </a:endParaRPr>
          </a:p>
        </p:txBody>
      </p:sp>
    </p:spTree>
    <p:extLst>
      <p:ext uri="{BB962C8B-B14F-4D97-AF65-F5344CB8AC3E}">
        <p14:creationId xmlns:p14="http://schemas.microsoft.com/office/powerpoint/2010/main" val="19204807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285183-7750-F3D4-0BC3-96314D2429C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527638A-A6C4-FB09-F2F6-19F88C7852B9}"/>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FBDEB6D2-85D4-570C-BDFF-2823E37446B7}"/>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tx2"/>
                </a:solidFill>
              </a:rPr>
              <a:t>Workforce</a:t>
            </a:r>
          </a:p>
        </p:txBody>
      </p:sp>
    </p:spTree>
    <p:extLst>
      <p:ext uri="{BB962C8B-B14F-4D97-AF65-F5344CB8AC3E}">
        <p14:creationId xmlns:p14="http://schemas.microsoft.com/office/powerpoint/2010/main" val="36241467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DFD0F-02AC-865C-E32C-F9E5ED2FE0FD}"/>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0400BDE2-9F02-FA78-22E9-E111D7260294}"/>
              </a:ext>
            </a:extLst>
          </p:cNvPr>
          <p:cNvPicPr>
            <a:picLocks noChangeAspect="1"/>
          </p:cNvPicPr>
          <p:nvPr/>
        </p:nvPicPr>
        <p:blipFill>
          <a:blip r:embed="rId2"/>
          <a:stretch>
            <a:fillRect/>
          </a:stretch>
        </p:blipFill>
        <p:spPr>
          <a:xfrm>
            <a:off x="697104" y="385419"/>
            <a:ext cx="9993120" cy="6433234"/>
          </a:xfrm>
          <a:prstGeom prst="rect">
            <a:avLst/>
          </a:prstGeom>
        </p:spPr>
      </p:pic>
      <p:sp>
        <p:nvSpPr>
          <p:cNvPr id="2" name="TextBox 1">
            <a:extLst>
              <a:ext uri="{FF2B5EF4-FFF2-40B4-BE49-F238E27FC236}">
                <a16:creationId xmlns:a16="http://schemas.microsoft.com/office/drawing/2014/main" id="{9268968F-4B3E-81A0-EE46-C986050965E3}"/>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Workforce  - Emma Owen</a:t>
            </a:r>
            <a:endParaRPr lang="en-GB" sz="2426" b="1" dirty="0">
              <a:solidFill>
                <a:prstClr val="white"/>
              </a:solidFill>
              <a:latin typeface="Aptos" panose="020B0004020202020204" pitchFamily="34" charset="0"/>
            </a:endParaRPr>
          </a:p>
        </p:txBody>
      </p:sp>
    </p:spTree>
    <p:extLst>
      <p:ext uri="{BB962C8B-B14F-4D97-AF65-F5344CB8AC3E}">
        <p14:creationId xmlns:p14="http://schemas.microsoft.com/office/powerpoint/2010/main" val="39936874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9F4F8A-6DFB-3B45-9CE4-B416BD7B8492}"/>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EEF2A84A-53C7-3923-7B90-0C26C80E6EF8}"/>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tx2"/>
                </a:solidFill>
              </a:rPr>
              <a:t>Digital</a:t>
            </a:r>
          </a:p>
        </p:txBody>
      </p:sp>
    </p:spTree>
    <p:extLst>
      <p:ext uri="{BB962C8B-B14F-4D97-AF65-F5344CB8AC3E}">
        <p14:creationId xmlns:p14="http://schemas.microsoft.com/office/powerpoint/2010/main" val="34544364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21A5F3-42D9-1394-5566-A63E6DC9FC0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3287A17-56B3-02CB-78CF-1CAA244FFB78}"/>
              </a:ext>
            </a:extLst>
          </p:cNvPr>
          <p:cNvSpPr/>
          <p:nvPr/>
        </p:nvSpPr>
        <p:spPr>
          <a:xfrm>
            <a:off x="425456" y="541840"/>
            <a:ext cx="7095597" cy="59631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75" b="1" i="0" u="none" strike="noStrike" kern="1200" cap="none" spc="0" normalizeH="0" baseline="0" noProof="0" dirty="0">
                <a:ln>
                  <a:noFill/>
                </a:ln>
                <a:solidFill>
                  <a:srgbClr val="002060"/>
                </a:solidFill>
                <a:effectLst/>
                <a:uLnTx/>
                <a:uFillTx/>
                <a:latin typeface="Arial Black" panose="020B0A04020102020204" pitchFamily="34" charset="0"/>
                <a:ea typeface="+mn-ea"/>
                <a:cs typeface="+mn-cs"/>
              </a:rPr>
              <a:t>Priorities 26/27: Microsoft 365</a:t>
            </a:r>
            <a:endParaRPr kumimoji="0" lang="en-GB" sz="3275"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 name="TextBox 2">
            <a:extLst>
              <a:ext uri="{FF2B5EF4-FFF2-40B4-BE49-F238E27FC236}">
                <a16:creationId xmlns:a16="http://schemas.microsoft.com/office/drawing/2014/main" id="{45838D03-A57C-5A04-9F6C-083F8A6DCAE0}"/>
              </a:ext>
            </a:extLst>
          </p:cNvPr>
          <p:cNvSpPr txBox="1"/>
          <p:nvPr/>
        </p:nvSpPr>
        <p:spPr>
          <a:xfrm>
            <a:off x="425456" y="1142234"/>
            <a:ext cx="11421014" cy="694036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1F355E"/>
                </a:solidFill>
                <a:effectLst/>
                <a:uLnTx/>
                <a:uFillTx/>
                <a:latin typeface="Arial"/>
                <a:ea typeface="+mn-ea"/>
                <a:cs typeface="Arial"/>
              </a:rPr>
              <a:t>Microsoft 365 Enterprise Agreement renewal 2026 to 2031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1F355E"/>
              </a:solidFill>
              <a:effectLst/>
              <a:uLnTx/>
              <a:uFillTx/>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SBUHB makes extensive use of M365 as a core digital platform to support collaboration, modern working, security, clinical transformation, and Health Board–wide digital maturity.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At the March Health Board meeting, SBUHB committed to continue its investment in M365 for the next 5 years.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M365 will be a significant digital enabler supporting the Organised for Success (O4S) programme to deliver the necessary efficient ways of working.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00"/>
              </a:solidFill>
              <a:effectLst/>
              <a:highlight>
                <a:srgbClr val="FFFF00"/>
              </a:highligh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1F355E"/>
                </a:solidFill>
                <a:effectLst/>
                <a:uLnTx/>
                <a:uFillTx/>
                <a:latin typeface="Arial"/>
                <a:ea typeface="+mn-ea"/>
                <a:cs typeface="Arial"/>
              </a:rPr>
              <a:t>Copilot for Everyone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a:ln>
                <a:noFill/>
              </a:ln>
              <a:solidFill>
                <a:srgbClr val="1F355E"/>
              </a:solidFill>
              <a:effectLst/>
              <a:uLnTx/>
              <a:uFillTx/>
              <a:latin typeface="Arial"/>
              <a:ea typeface="+mn-ea"/>
              <a:cs typeface="Arial"/>
            </a:endParaRP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1F355E"/>
                </a:solidFill>
                <a:effectLst/>
                <a:uLnTx/>
                <a:uFillTx/>
                <a:latin typeface="Arial"/>
                <a:ea typeface="+mn-ea"/>
                <a:cs typeface="Arial"/>
              </a:rPr>
              <a:t>Copilot Chat is included in Microsoft 365 and available to all staff.</a:t>
            </a: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1F355E"/>
                </a:solidFill>
                <a:effectLst/>
                <a:uLnTx/>
                <a:uFillTx/>
                <a:latin typeface="Arial"/>
                <a:ea typeface="+mn-ea"/>
                <a:cs typeface="Arial"/>
              </a:rPr>
              <a:t>It can help with drafting, summarising, explaining and organising work and is designed for safe, everyday productivity.</a:t>
            </a: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1F355E"/>
                </a:solidFill>
                <a:effectLst/>
                <a:uLnTx/>
                <a:uFillTx/>
                <a:latin typeface="Arial"/>
                <a:ea typeface="+mn-ea"/>
                <a:cs typeface="Arial"/>
              </a:rPr>
              <a:t>Copilot for Everyone is an NHS Wales‑wide enablement campaign delivered by Microsoft with the DHCW M365 Centre of Excellence designed to help staff use Copilot Chat confidently, safely and consistently and will focus on practical use that supports our day‑to‑day work.</a:t>
            </a: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1F355E"/>
                </a:solidFill>
                <a:effectLst/>
                <a:uLnTx/>
                <a:uFillTx/>
                <a:latin typeface="Arial"/>
                <a:ea typeface="+mn-ea"/>
                <a:cs typeface="Arial"/>
              </a:rPr>
              <a:t>To register for sessions in April, use this link: </a:t>
            </a:r>
            <a:r>
              <a:rPr kumimoji="0" lang="en-GB" alt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hlinkClick r:id="rId3"/>
              </a:rPr>
              <a:t>You're invited to discover Microsoft 365 Copilot Chat</a:t>
            </a:r>
            <a:endParaRPr kumimoji="0" lang="en-US" alt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1F355E"/>
                </a:solidFill>
                <a:effectLst/>
                <a:uLnTx/>
                <a:uFillTx/>
                <a:latin typeface="Arial"/>
                <a:ea typeface="+mn-ea"/>
                <a:cs typeface="Arial"/>
              </a:rPr>
              <a:t>Further sessions will hopefully be available in May and June, but in the meantime, SBU staff can join the SBU M365 Digital Champions community for further updates on M365 generally </a:t>
            </a:r>
            <a:r>
              <a:rPr kumimoji="0" lang="en-US" alt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hlinkClick r:id="rId4"/>
              </a:rPr>
              <a:t>SBU Digital Champions | Community in Viva Engage</a:t>
            </a:r>
            <a:endParaRPr kumimoji="0" lang="en-US" alt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285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1F355E"/>
              </a:solidFill>
              <a:effectLst/>
              <a:uLnTx/>
              <a:uFillTx/>
              <a:latin typeface="Arial"/>
              <a:ea typeface="+mn-ea"/>
              <a:cs typeface="Arial"/>
            </a:endParaRPr>
          </a:p>
          <a:p>
            <a:pPr marL="742950" marR="0" lvl="1"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1F355E"/>
              </a:solidFill>
              <a:effectLst/>
              <a:uLnTx/>
              <a:uFillTx/>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dirty="0">
              <a:ln>
                <a:noFill/>
              </a:ln>
              <a:solidFill>
                <a:srgbClr val="1F355E"/>
              </a:solidFill>
              <a:effectLst/>
              <a:uLnTx/>
              <a:uFillTx/>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F355E"/>
              </a:solidFill>
              <a:effectLst/>
              <a:uLnTx/>
              <a:uFillTx/>
              <a:latin typeface="Arial" panose="020B0604020202020204" pitchFamily="34" charset="0"/>
              <a:ea typeface="+mn-ea"/>
              <a:cs typeface="Arial" panose="020B0604020202020204" pitchFamily="34" charset="0"/>
            </a:endParaRPr>
          </a:p>
        </p:txBody>
      </p:sp>
      <p:graphicFrame>
        <p:nvGraphicFramePr>
          <p:cNvPr id="5" name="Table 4">
            <a:extLst>
              <a:ext uri="{FF2B5EF4-FFF2-40B4-BE49-F238E27FC236}">
                <a16:creationId xmlns:a16="http://schemas.microsoft.com/office/drawing/2014/main" id="{3B58A4B3-DB2D-A7B2-DB7A-4E220601BF4F}"/>
              </a:ext>
            </a:extLst>
          </p:cNvPr>
          <p:cNvGraphicFramePr>
            <a:graphicFrameLocks noGrp="1"/>
          </p:cNvGraphicFramePr>
          <p:nvPr>
            <p:extLst>
              <p:ext uri="{D42A27DB-BD31-4B8C-83A1-F6EECF244321}">
                <p14:modId xmlns:p14="http://schemas.microsoft.com/office/powerpoint/2010/main" val="2918864493"/>
              </p:ext>
            </p:extLst>
          </p:nvPr>
        </p:nvGraphicFramePr>
        <p:xfrm>
          <a:off x="1294350" y="2963926"/>
          <a:ext cx="9254975" cy="930147"/>
        </p:xfrm>
        <a:graphic>
          <a:graphicData uri="http://schemas.openxmlformats.org/drawingml/2006/table">
            <a:tbl>
              <a:tblPr firstRow="1" firstCol="1" bandRow="1">
                <a:tableStyleId>{2D5ABB26-0587-4C30-8999-92F81FD0307C}</a:tableStyleId>
              </a:tblPr>
              <a:tblGrid>
                <a:gridCol w="1390341">
                  <a:extLst>
                    <a:ext uri="{9D8B030D-6E8A-4147-A177-3AD203B41FA5}">
                      <a16:colId xmlns:a16="http://schemas.microsoft.com/office/drawing/2014/main" val="1603576164"/>
                    </a:ext>
                  </a:extLst>
                </a:gridCol>
                <a:gridCol w="4779642">
                  <a:extLst>
                    <a:ext uri="{9D8B030D-6E8A-4147-A177-3AD203B41FA5}">
                      <a16:colId xmlns:a16="http://schemas.microsoft.com/office/drawing/2014/main" val="2974483968"/>
                    </a:ext>
                  </a:extLst>
                </a:gridCol>
                <a:gridCol w="3084992">
                  <a:extLst>
                    <a:ext uri="{9D8B030D-6E8A-4147-A177-3AD203B41FA5}">
                      <a16:colId xmlns:a16="http://schemas.microsoft.com/office/drawing/2014/main" val="2784432987"/>
                    </a:ext>
                  </a:extLst>
                </a:gridCol>
              </a:tblGrid>
              <a:tr h="310049">
                <a:tc>
                  <a:txBody>
                    <a:bodyPr/>
                    <a:lstStyle/>
                    <a:p>
                      <a:pPr>
                        <a:lnSpc>
                          <a:spcPct val="115000"/>
                        </a:lnSpc>
                        <a:spcAft>
                          <a:spcPts val="800"/>
                        </a:spcAft>
                      </a:pPr>
                      <a:r>
                        <a:rPr lang="en-GB" sz="1500" b="1" kern="1200" dirty="0">
                          <a:solidFill>
                            <a:srgbClr val="1F355E"/>
                          </a:solidFill>
                          <a:latin typeface="Arial"/>
                          <a:ea typeface="+mn-ea"/>
                          <a:cs typeface="Arial"/>
                        </a:rPr>
                        <a:t>Utilise</a:t>
                      </a:r>
                    </a:p>
                  </a:txBody>
                  <a:tcPr marL="9525" marR="9525" marT="9525" marB="9525" anchor="ctr"/>
                </a:tc>
                <a:tc>
                  <a:txBody>
                    <a:bodyPr/>
                    <a:lstStyle/>
                    <a:p>
                      <a:pPr>
                        <a:lnSpc>
                          <a:spcPct val="115000"/>
                        </a:lnSpc>
                        <a:spcAft>
                          <a:spcPts val="800"/>
                        </a:spcAft>
                      </a:pPr>
                      <a:r>
                        <a:rPr lang="en-GB" sz="1500" kern="1200" dirty="0">
                          <a:solidFill>
                            <a:srgbClr val="1F355E"/>
                          </a:solidFill>
                          <a:latin typeface="Arial"/>
                          <a:ea typeface="+mn-ea"/>
                          <a:cs typeface="Arial"/>
                        </a:rPr>
                        <a:t>Drive adoption of tools included in the M365 suite</a:t>
                      </a:r>
                    </a:p>
                  </a:txBody>
                  <a:tcPr marL="9525" marR="9525" marT="9525" marB="9525" anchor="ctr"/>
                </a:tc>
                <a:tc>
                  <a:txBody>
                    <a:bodyPr/>
                    <a:lstStyle/>
                    <a:p>
                      <a:pPr>
                        <a:lnSpc>
                          <a:spcPct val="115000"/>
                        </a:lnSpc>
                        <a:spcAft>
                          <a:spcPts val="800"/>
                        </a:spcAft>
                      </a:pPr>
                      <a:r>
                        <a:rPr lang="en-GB" sz="1500" kern="1200">
                          <a:solidFill>
                            <a:srgbClr val="1F355E"/>
                          </a:solidFill>
                          <a:latin typeface="Arial"/>
                          <a:ea typeface="+mn-ea"/>
                          <a:cs typeface="Arial"/>
                        </a:rPr>
                        <a:t>Are staff using the tools effectively?</a:t>
                      </a:r>
                    </a:p>
                  </a:txBody>
                  <a:tcPr marL="9525" marR="9525" marT="9525" marB="9525" anchor="ctr"/>
                </a:tc>
                <a:extLst>
                  <a:ext uri="{0D108BD9-81ED-4DB2-BD59-A6C34878D82A}">
                    <a16:rowId xmlns:a16="http://schemas.microsoft.com/office/drawing/2014/main" val="1160896870"/>
                  </a:ext>
                </a:extLst>
              </a:tr>
              <a:tr h="310049">
                <a:tc>
                  <a:txBody>
                    <a:bodyPr/>
                    <a:lstStyle/>
                    <a:p>
                      <a:pPr>
                        <a:lnSpc>
                          <a:spcPct val="115000"/>
                        </a:lnSpc>
                        <a:spcAft>
                          <a:spcPts val="800"/>
                        </a:spcAft>
                      </a:pPr>
                      <a:r>
                        <a:rPr lang="en-GB" sz="1500" b="1" kern="1200" dirty="0">
                          <a:solidFill>
                            <a:srgbClr val="1F355E"/>
                          </a:solidFill>
                          <a:latin typeface="Arial"/>
                          <a:ea typeface="+mn-ea"/>
                          <a:cs typeface="Arial"/>
                        </a:rPr>
                        <a:t>Optimise</a:t>
                      </a:r>
                    </a:p>
                  </a:txBody>
                  <a:tcPr marL="9525" marR="9525" marT="9525" marB="9525" anchor="ctr"/>
                </a:tc>
                <a:tc>
                  <a:txBody>
                    <a:bodyPr/>
                    <a:lstStyle/>
                    <a:p>
                      <a:pPr>
                        <a:lnSpc>
                          <a:spcPct val="115000"/>
                        </a:lnSpc>
                        <a:spcAft>
                          <a:spcPts val="800"/>
                        </a:spcAft>
                      </a:pPr>
                      <a:r>
                        <a:rPr lang="en-GB" sz="1500" kern="1200" dirty="0">
                          <a:solidFill>
                            <a:srgbClr val="1F355E"/>
                          </a:solidFill>
                          <a:latin typeface="Arial"/>
                          <a:ea typeface="+mn-ea"/>
                          <a:cs typeface="Arial"/>
                        </a:rPr>
                        <a:t>Standardise and improve ways of working</a:t>
                      </a:r>
                    </a:p>
                  </a:txBody>
                  <a:tcPr marL="9525" marR="9525" marT="9525" marB="9525" anchor="ctr"/>
                </a:tc>
                <a:tc>
                  <a:txBody>
                    <a:bodyPr/>
                    <a:lstStyle/>
                    <a:p>
                      <a:pPr>
                        <a:lnSpc>
                          <a:spcPct val="115000"/>
                        </a:lnSpc>
                        <a:spcAft>
                          <a:spcPts val="800"/>
                        </a:spcAft>
                      </a:pPr>
                      <a:r>
                        <a:rPr lang="en-GB" sz="1500" kern="1200">
                          <a:solidFill>
                            <a:srgbClr val="1F355E"/>
                          </a:solidFill>
                          <a:latin typeface="Arial"/>
                          <a:ea typeface="+mn-ea"/>
                          <a:cs typeface="Arial"/>
                        </a:rPr>
                        <a:t>Are we working in the best way?</a:t>
                      </a:r>
                    </a:p>
                  </a:txBody>
                  <a:tcPr marL="9525" marR="9525" marT="9525" marB="9525" anchor="ctr"/>
                </a:tc>
                <a:extLst>
                  <a:ext uri="{0D108BD9-81ED-4DB2-BD59-A6C34878D82A}">
                    <a16:rowId xmlns:a16="http://schemas.microsoft.com/office/drawing/2014/main" val="816543334"/>
                  </a:ext>
                </a:extLst>
              </a:tr>
              <a:tr h="310049">
                <a:tc>
                  <a:txBody>
                    <a:bodyPr/>
                    <a:lstStyle/>
                    <a:p>
                      <a:pPr>
                        <a:lnSpc>
                          <a:spcPct val="115000"/>
                        </a:lnSpc>
                        <a:spcAft>
                          <a:spcPts val="800"/>
                        </a:spcAft>
                      </a:pPr>
                      <a:r>
                        <a:rPr lang="en-GB" sz="1500" b="1" kern="1200" dirty="0">
                          <a:solidFill>
                            <a:srgbClr val="1F355E"/>
                          </a:solidFill>
                          <a:latin typeface="Arial"/>
                          <a:ea typeface="+mn-ea"/>
                          <a:cs typeface="Arial"/>
                        </a:rPr>
                        <a:t>Innovate</a:t>
                      </a:r>
                    </a:p>
                  </a:txBody>
                  <a:tcPr marL="9525" marR="9525" marT="9525" marB="9525" anchor="ctr"/>
                </a:tc>
                <a:tc>
                  <a:txBody>
                    <a:bodyPr/>
                    <a:lstStyle/>
                    <a:p>
                      <a:pPr>
                        <a:lnSpc>
                          <a:spcPct val="115000"/>
                        </a:lnSpc>
                        <a:spcAft>
                          <a:spcPts val="800"/>
                        </a:spcAft>
                      </a:pPr>
                      <a:r>
                        <a:rPr lang="en-GB" sz="1500" kern="1200" dirty="0">
                          <a:solidFill>
                            <a:srgbClr val="1F355E"/>
                          </a:solidFill>
                          <a:latin typeface="Arial"/>
                          <a:ea typeface="+mn-ea"/>
                          <a:cs typeface="Arial"/>
                        </a:rPr>
                        <a:t>Enable new models of work and service delivery</a:t>
                      </a:r>
                    </a:p>
                  </a:txBody>
                  <a:tcPr marL="9525" marR="9525" marT="9525" marB="9525" anchor="ctr"/>
                </a:tc>
                <a:tc>
                  <a:txBody>
                    <a:bodyPr/>
                    <a:lstStyle/>
                    <a:p>
                      <a:pPr>
                        <a:lnSpc>
                          <a:spcPct val="115000"/>
                        </a:lnSpc>
                        <a:spcAft>
                          <a:spcPts val="800"/>
                        </a:spcAft>
                      </a:pPr>
                      <a:r>
                        <a:rPr lang="en-GB" sz="1500" kern="1200" dirty="0">
                          <a:solidFill>
                            <a:srgbClr val="1F355E"/>
                          </a:solidFill>
                          <a:latin typeface="Arial"/>
                          <a:ea typeface="+mn-ea"/>
                          <a:cs typeface="Arial"/>
                        </a:rPr>
                        <a:t>What can we now do differently?</a:t>
                      </a:r>
                    </a:p>
                  </a:txBody>
                  <a:tcPr marL="9525" marR="9525" marT="9525" marB="9525" anchor="ctr"/>
                </a:tc>
                <a:extLst>
                  <a:ext uri="{0D108BD9-81ED-4DB2-BD59-A6C34878D82A}">
                    <a16:rowId xmlns:a16="http://schemas.microsoft.com/office/drawing/2014/main" val="172426654"/>
                  </a:ext>
                </a:extLst>
              </a:tr>
            </a:tbl>
          </a:graphicData>
        </a:graphic>
      </p:graphicFrame>
      <p:sp>
        <p:nvSpPr>
          <p:cNvPr id="8" name="Rectangle 3">
            <a:extLst>
              <a:ext uri="{FF2B5EF4-FFF2-40B4-BE49-F238E27FC236}">
                <a16:creationId xmlns:a16="http://schemas.microsoft.com/office/drawing/2014/main" id="{55EF8F35-D103-AEDA-E124-42FCB0623706}"/>
              </a:ext>
            </a:extLst>
          </p:cNvPr>
          <p:cNvSpPr>
            <a:spLocks noChangeArrowheads="1"/>
          </p:cNvSpPr>
          <p:nvPr/>
        </p:nvSpPr>
        <p:spPr bwMode="auto">
          <a:xfrm>
            <a:off x="6525929" y="6225760"/>
            <a:ext cx="12192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4" name="TextBox 3">
            <a:extLst>
              <a:ext uri="{FF2B5EF4-FFF2-40B4-BE49-F238E27FC236}">
                <a16:creationId xmlns:a16="http://schemas.microsoft.com/office/drawing/2014/main" id="{7254795A-D4CA-D633-8870-D95D4E318326}"/>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Digital  - Matt John</a:t>
            </a:r>
            <a:endParaRPr lang="en-GB" sz="2426" b="1" dirty="0">
              <a:solidFill>
                <a:prstClr val="white"/>
              </a:solidFill>
              <a:latin typeface="Aptos" panose="020B0004020202020204" pitchFamily="34" charset="0"/>
            </a:endParaRPr>
          </a:p>
        </p:txBody>
      </p:sp>
    </p:spTree>
    <p:extLst>
      <p:ext uri="{BB962C8B-B14F-4D97-AF65-F5344CB8AC3E}">
        <p14:creationId xmlns:p14="http://schemas.microsoft.com/office/powerpoint/2010/main" val="2401069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4FDB2F-903F-071A-BD4A-8883C1B1242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76EAEE9-C6C6-2D66-931C-92A1D704E13D}"/>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ABFC8F88-3164-7ECE-7F70-9E7C4C71BB61}"/>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124" b="0" i="0" u="none" strike="noStrike" kern="1200" cap="none" spc="0" normalizeH="0" baseline="0" noProof="0" dirty="0">
                <a:ln>
                  <a:noFill/>
                </a:ln>
                <a:solidFill>
                  <a:srgbClr val="0E2841"/>
                </a:solidFill>
                <a:effectLst/>
                <a:uLnTx/>
                <a:uFillTx/>
                <a:latin typeface="Arial Black" panose="020B0A04020102020204" pitchFamily="34" charset="0"/>
                <a:ea typeface="+mn-ea"/>
                <a:cs typeface="+mn-cs"/>
              </a:rPr>
              <a:t>Primary &amp; Community Care</a:t>
            </a:r>
          </a:p>
        </p:txBody>
      </p:sp>
    </p:spTree>
    <p:extLst>
      <p:ext uri="{BB962C8B-B14F-4D97-AF65-F5344CB8AC3E}">
        <p14:creationId xmlns:p14="http://schemas.microsoft.com/office/powerpoint/2010/main" val="26051822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BECA4-1E8F-EB80-E286-93A2550738BF}"/>
              </a:ext>
            </a:extLst>
          </p:cNvPr>
          <p:cNvSpPr>
            <a:spLocks noGrp="1"/>
          </p:cNvSpPr>
          <p:nvPr>
            <p:ph type="title"/>
          </p:nvPr>
        </p:nvSpPr>
        <p:spPr>
          <a:xfrm>
            <a:off x="182479" y="76200"/>
            <a:ext cx="10515600" cy="1325563"/>
          </a:xfrm>
        </p:spPr>
        <p:txBody>
          <a:bodyPr/>
          <a:lstStyle/>
          <a:p>
            <a:r>
              <a:rPr lang="en-GB" sz="3275" b="1" dirty="0">
                <a:solidFill>
                  <a:srgbClr val="002060"/>
                </a:solidFill>
                <a:latin typeface="Arial Black" panose="020B0A04020102020204" pitchFamily="34" charset="0"/>
                <a:ea typeface="+mn-ea"/>
                <a:cs typeface="+mn-cs"/>
              </a:rPr>
              <a:t>Priorities FY26/27</a:t>
            </a:r>
          </a:p>
        </p:txBody>
      </p:sp>
      <p:sp>
        <p:nvSpPr>
          <p:cNvPr id="4" name="Content Placeholder 3">
            <a:extLst>
              <a:ext uri="{FF2B5EF4-FFF2-40B4-BE49-F238E27FC236}">
                <a16:creationId xmlns:a16="http://schemas.microsoft.com/office/drawing/2014/main" id="{01962C3F-B948-1DF0-7BC8-3FE8CE3FB599}"/>
              </a:ext>
            </a:extLst>
          </p:cNvPr>
          <p:cNvSpPr txBox="1">
            <a:spLocks noGrp="1"/>
          </p:cNvSpPr>
          <p:nvPr>
            <p:ph idx="1"/>
          </p:nvPr>
        </p:nvSpPr>
        <p:spPr>
          <a:xfrm>
            <a:off x="298283" y="1103730"/>
            <a:ext cx="10515600" cy="5561010"/>
          </a:xfrm>
          <a:prstGeom prst="rect">
            <a:avLst/>
          </a:prstGeom>
          <a:noFill/>
        </p:spPr>
        <p:txBody>
          <a:bodyPr wrap="square" lIns="91440" tIns="45720" rIns="91440" bIns="45720" rtlCol="0" anchor="t">
            <a:spAutoFit/>
          </a:bodyPr>
          <a:lstStyle/>
          <a:p>
            <a:pPr marL="0" indent="0">
              <a:buNone/>
            </a:pPr>
            <a:r>
              <a:rPr lang="en-GB" sz="1600" b="1" dirty="0">
                <a:solidFill>
                  <a:srgbClr val="1F355E"/>
                </a:solidFill>
                <a:latin typeface="Arial"/>
                <a:cs typeface="Arial"/>
              </a:rPr>
              <a:t>Laboratory Information Management System (LIMS 2)</a:t>
            </a:r>
          </a:p>
          <a:p>
            <a:pPr marL="285750" indent="-285750">
              <a:buFont typeface="Arial" panose="020B0604020202020204" pitchFamily="34" charset="0"/>
              <a:buChar char="•"/>
            </a:pPr>
            <a:r>
              <a:rPr lang="en-GB" sz="1500" dirty="0">
                <a:solidFill>
                  <a:srgbClr val="1F355E"/>
                </a:solidFill>
                <a:latin typeface="Arial"/>
                <a:cs typeface="Arial"/>
              </a:rPr>
              <a:t>Microbiology labs in Swansea Bay are scheduled to go live in May 2026, alongside other Microbiology sites across Wales. </a:t>
            </a:r>
          </a:p>
          <a:p>
            <a:pPr marL="285750" indent="-285750">
              <a:buFont typeface="Arial" panose="020B0604020202020204" pitchFamily="34" charset="0"/>
              <a:buChar char="•"/>
            </a:pPr>
            <a:r>
              <a:rPr lang="en-GB" sz="1500" dirty="0">
                <a:solidFill>
                  <a:srgbClr val="1F355E"/>
                </a:solidFill>
                <a:latin typeface="Arial"/>
                <a:cs typeface="Arial"/>
              </a:rPr>
              <a:t>National planning activity for Blood Sciences and Blood Transfusion modules continues, with Swansea Bay fully engaged in the process. Blood Sciences are scheduled to go live in July 2026. Blood Transfusion has a projected go-live in September 2026</a:t>
            </a:r>
            <a:r>
              <a:rPr lang="en-GB" sz="1500" dirty="0">
                <a:latin typeface="Arial"/>
                <a:cs typeface="Arial"/>
              </a:rPr>
              <a:t>.</a:t>
            </a:r>
          </a:p>
          <a:p>
            <a:pPr marL="285750" indent="-285750">
              <a:buFont typeface="Arial" panose="020B0604020202020204" pitchFamily="34" charset="0"/>
              <a:buChar char="•"/>
            </a:pPr>
            <a:endParaRPr lang="en-GB" sz="1500" dirty="0">
              <a:latin typeface="Arial"/>
              <a:cs typeface="Arial"/>
            </a:endParaRPr>
          </a:p>
          <a:p>
            <a:pPr marL="0" indent="0">
              <a:buNone/>
            </a:pPr>
            <a:r>
              <a:rPr lang="en-GB" sz="1600" b="1" dirty="0">
                <a:solidFill>
                  <a:srgbClr val="1F355E"/>
                </a:solidFill>
                <a:latin typeface="Arial"/>
                <a:cs typeface="Arial"/>
              </a:rPr>
              <a:t>Digital Maternity; </a:t>
            </a:r>
            <a:r>
              <a:rPr lang="en-GB" sz="1600" dirty="0">
                <a:solidFill>
                  <a:srgbClr val="1F355E"/>
                </a:solidFill>
                <a:latin typeface="Arial"/>
                <a:cs typeface="Arial"/>
              </a:rPr>
              <a:t>extend the </a:t>
            </a:r>
            <a:r>
              <a:rPr lang="en-GB" sz="1600" dirty="0" err="1">
                <a:solidFill>
                  <a:srgbClr val="1F355E"/>
                </a:solidFill>
                <a:latin typeface="Arial"/>
                <a:cs typeface="Arial"/>
              </a:rPr>
              <a:t>Badgernet</a:t>
            </a:r>
            <a:r>
              <a:rPr lang="en-GB" sz="1600" dirty="0">
                <a:solidFill>
                  <a:srgbClr val="1F355E"/>
                </a:solidFill>
                <a:latin typeface="Arial"/>
                <a:cs typeface="Arial"/>
              </a:rPr>
              <a:t> capability through additional integrations e.g. Laboratory Information Management System, Welsh Clinical Portal </a:t>
            </a:r>
          </a:p>
          <a:p>
            <a:pPr marL="0" indent="0">
              <a:buNone/>
            </a:pPr>
            <a:endParaRPr lang="en-GB" sz="1600" dirty="0">
              <a:solidFill>
                <a:srgbClr val="1F355E"/>
              </a:solidFill>
              <a:latin typeface="Arial"/>
              <a:cs typeface="Arial"/>
            </a:endParaRPr>
          </a:p>
          <a:p>
            <a:pPr marL="0" indent="0">
              <a:buNone/>
            </a:pPr>
            <a:r>
              <a:rPr lang="en-GB" sz="1600" b="1" dirty="0">
                <a:solidFill>
                  <a:srgbClr val="1F355E"/>
                </a:solidFill>
                <a:latin typeface="Arial"/>
                <a:cs typeface="Arial"/>
              </a:rPr>
              <a:t>Outpatients: NHS Wales App: </a:t>
            </a:r>
            <a:r>
              <a:rPr lang="en-GB" sz="1600" dirty="0">
                <a:solidFill>
                  <a:srgbClr val="1F355E"/>
                </a:solidFill>
                <a:latin typeface="Arial"/>
                <a:cs typeface="Arial"/>
              </a:rPr>
              <a:t>extend the use of the App in line with ministerial priorities e.g. Cervical Smear Appointments, </a:t>
            </a:r>
            <a:r>
              <a:rPr lang="en-GB" sz="1600" b="1" dirty="0">
                <a:solidFill>
                  <a:srgbClr val="1F355E"/>
                </a:solidFill>
                <a:latin typeface="Arial"/>
                <a:cs typeface="Arial"/>
              </a:rPr>
              <a:t>Swansea Bay Patient Portal: </a:t>
            </a:r>
            <a:r>
              <a:rPr lang="en-GB" sz="1600" dirty="0">
                <a:solidFill>
                  <a:srgbClr val="1F355E"/>
                </a:solidFill>
                <a:latin typeface="Arial"/>
                <a:cs typeface="Arial"/>
              </a:rPr>
              <a:t>embed the use of the portal across outpatients with a focus on adoption rate of hybrid mail. Digitise administrative processes exploiting AI and existing capabilities e.g. Digital dictation. </a:t>
            </a:r>
          </a:p>
          <a:p>
            <a:pPr marL="0" indent="0">
              <a:buNone/>
            </a:pPr>
            <a:endParaRPr lang="en-GB" sz="1500" dirty="0">
              <a:latin typeface="Arial"/>
              <a:cs typeface="Arial"/>
            </a:endParaRPr>
          </a:p>
          <a:p>
            <a:pPr marL="0" indent="0">
              <a:buNone/>
            </a:pPr>
            <a:r>
              <a:rPr lang="en-GB" sz="1500" b="1" dirty="0">
                <a:solidFill>
                  <a:srgbClr val="1F355E"/>
                </a:solidFill>
                <a:latin typeface="Arial"/>
                <a:cs typeface="Arial"/>
              </a:rPr>
              <a:t>Continuing Health Care Solution: </a:t>
            </a:r>
            <a:r>
              <a:rPr lang="en-GB" sz="1500" dirty="0">
                <a:solidFill>
                  <a:srgbClr val="1F355E"/>
                </a:solidFill>
                <a:latin typeface="Arial"/>
                <a:cs typeface="Arial"/>
              </a:rPr>
              <a:t>procurement of a solution to support commissioning of care across sectors. </a:t>
            </a:r>
          </a:p>
          <a:p>
            <a:pPr marL="0" indent="0">
              <a:buNone/>
            </a:pPr>
            <a:endParaRPr lang="en-GB" sz="1500" dirty="0">
              <a:solidFill>
                <a:srgbClr val="1F355E"/>
              </a:solidFill>
              <a:latin typeface="Arial"/>
              <a:cs typeface="Arial"/>
            </a:endParaRPr>
          </a:p>
          <a:p>
            <a:pPr marL="0" indent="0">
              <a:buNone/>
            </a:pPr>
            <a:r>
              <a:rPr lang="en-GB" sz="1500" b="1" dirty="0">
                <a:solidFill>
                  <a:srgbClr val="1F355E"/>
                </a:solidFill>
                <a:latin typeface="Arial"/>
                <a:cs typeface="Arial"/>
              </a:rPr>
              <a:t>Welsh Intensive Care Information System: </a:t>
            </a:r>
            <a:r>
              <a:rPr lang="en-GB" sz="1500" dirty="0">
                <a:solidFill>
                  <a:srgbClr val="1F355E"/>
                </a:solidFill>
                <a:latin typeface="Arial"/>
                <a:cs typeface="Arial"/>
              </a:rPr>
              <a:t>potential implementation; subject to direction from Welsh Government </a:t>
            </a:r>
          </a:p>
          <a:p>
            <a:pPr marL="285750" indent="-285750">
              <a:buFont typeface="Arial" panose="020B0604020202020204" pitchFamily="34" charset="0"/>
              <a:buChar char="•"/>
            </a:pPr>
            <a:endParaRPr lang="en-GB" sz="1500" dirty="0">
              <a:latin typeface="Arial"/>
              <a:cs typeface="Arial"/>
            </a:endParaRPr>
          </a:p>
        </p:txBody>
      </p:sp>
      <p:sp>
        <p:nvSpPr>
          <p:cNvPr id="3" name="TextBox 2">
            <a:extLst>
              <a:ext uri="{FF2B5EF4-FFF2-40B4-BE49-F238E27FC236}">
                <a16:creationId xmlns:a16="http://schemas.microsoft.com/office/drawing/2014/main" id="{387AB11F-B3A3-F910-5A85-A71B03EE9DE9}"/>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Digital  - Matt John</a:t>
            </a:r>
            <a:endParaRPr lang="en-GB" sz="2426" b="1" dirty="0">
              <a:solidFill>
                <a:prstClr val="white"/>
              </a:solidFill>
              <a:latin typeface="Aptos" panose="020B0004020202020204" pitchFamily="34" charset="0"/>
            </a:endParaRPr>
          </a:p>
        </p:txBody>
      </p:sp>
    </p:spTree>
    <p:extLst>
      <p:ext uri="{BB962C8B-B14F-4D97-AF65-F5344CB8AC3E}">
        <p14:creationId xmlns:p14="http://schemas.microsoft.com/office/powerpoint/2010/main" val="25369595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2EE08-D98D-2890-90B9-FA9C21D46BBD}"/>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F76C245F-15F4-94D4-F5C4-C99712DC1F34}"/>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tx2"/>
                </a:solidFill>
              </a:rPr>
              <a:t>Planned Care</a:t>
            </a:r>
          </a:p>
        </p:txBody>
      </p:sp>
    </p:spTree>
    <p:extLst>
      <p:ext uri="{BB962C8B-B14F-4D97-AF65-F5344CB8AC3E}">
        <p14:creationId xmlns:p14="http://schemas.microsoft.com/office/powerpoint/2010/main" val="42295302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A834B54-8EF4-2DD7-50F3-8141623292C7}"/>
              </a:ext>
            </a:extLst>
          </p:cNvPr>
          <p:cNvPicPr>
            <a:picLocks noChangeAspect="1"/>
          </p:cNvPicPr>
          <p:nvPr/>
        </p:nvPicPr>
        <p:blipFill>
          <a:blip r:embed="rId2"/>
          <a:stretch>
            <a:fillRect/>
          </a:stretch>
        </p:blipFill>
        <p:spPr>
          <a:xfrm>
            <a:off x="485776" y="70274"/>
            <a:ext cx="10696574" cy="6403817"/>
          </a:xfrm>
          <a:prstGeom prst="rect">
            <a:avLst/>
          </a:prstGeom>
        </p:spPr>
      </p:pic>
    </p:spTree>
    <p:extLst>
      <p:ext uri="{BB962C8B-B14F-4D97-AF65-F5344CB8AC3E}">
        <p14:creationId xmlns:p14="http://schemas.microsoft.com/office/powerpoint/2010/main" val="11506932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B50BD9-8FB2-88C0-B386-C402F40A60BD}"/>
              </a:ext>
            </a:extLst>
          </p:cNvPr>
          <p:cNvPicPr>
            <a:picLocks noChangeAspect="1"/>
          </p:cNvPicPr>
          <p:nvPr/>
        </p:nvPicPr>
        <p:blipFill>
          <a:blip r:embed="rId2"/>
          <a:stretch>
            <a:fillRect/>
          </a:stretch>
        </p:blipFill>
        <p:spPr>
          <a:xfrm>
            <a:off x="495300" y="191156"/>
            <a:ext cx="11430000" cy="6607845"/>
          </a:xfrm>
          <a:prstGeom prst="rect">
            <a:avLst/>
          </a:prstGeom>
        </p:spPr>
      </p:pic>
    </p:spTree>
    <p:extLst>
      <p:ext uri="{BB962C8B-B14F-4D97-AF65-F5344CB8AC3E}">
        <p14:creationId xmlns:p14="http://schemas.microsoft.com/office/powerpoint/2010/main" val="29551125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B904C-DC50-4241-A7FA-38CF415374F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9E27D9F-29AE-CA1D-73C0-39AC38F3E98B}"/>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13A26904-7FC3-C3A0-265F-A456594F420A}"/>
              </a:ext>
            </a:extLst>
          </p:cNvPr>
          <p:cNvPicPr>
            <a:picLocks noChangeAspect="1"/>
          </p:cNvPicPr>
          <p:nvPr/>
        </p:nvPicPr>
        <p:blipFill>
          <a:blip r:embed="rId3"/>
          <a:stretch>
            <a:fillRect/>
          </a:stretch>
        </p:blipFill>
        <p:spPr>
          <a:xfrm>
            <a:off x="333375" y="151970"/>
            <a:ext cx="11763375" cy="6689473"/>
          </a:xfrm>
          <a:prstGeom prst="rect">
            <a:avLst/>
          </a:prstGeom>
        </p:spPr>
      </p:pic>
    </p:spTree>
    <p:extLst>
      <p:ext uri="{BB962C8B-B14F-4D97-AF65-F5344CB8AC3E}">
        <p14:creationId xmlns:p14="http://schemas.microsoft.com/office/powerpoint/2010/main" val="19453424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1E58C-B2B7-67A3-03A0-CC37AFA2FF9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DC8059D-9704-FB94-12D3-C3E71DE1F50F}"/>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92899FFB-C295-21D4-FB89-A6EABA45E9B0}"/>
              </a:ext>
            </a:extLst>
          </p:cNvPr>
          <p:cNvPicPr>
            <a:picLocks noChangeAspect="1"/>
          </p:cNvPicPr>
          <p:nvPr/>
        </p:nvPicPr>
        <p:blipFill>
          <a:blip r:embed="rId2"/>
          <a:stretch>
            <a:fillRect/>
          </a:stretch>
        </p:blipFill>
        <p:spPr>
          <a:xfrm>
            <a:off x="762000" y="365125"/>
            <a:ext cx="11525250" cy="6393282"/>
          </a:xfrm>
          <a:prstGeom prst="rect">
            <a:avLst/>
          </a:prstGeom>
        </p:spPr>
      </p:pic>
    </p:spTree>
    <p:extLst>
      <p:ext uri="{BB962C8B-B14F-4D97-AF65-F5344CB8AC3E}">
        <p14:creationId xmlns:p14="http://schemas.microsoft.com/office/powerpoint/2010/main" val="37575007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927CB-F285-6C78-F463-6B2CD41459F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B659EC7-751A-A570-1EF5-4F16CCE1A96D}"/>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330890D6-C829-0EA5-D167-CB9EB69E64F7}"/>
              </a:ext>
            </a:extLst>
          </p:cNvPr>
          <p:cNvPicPr>
            <a:picLocks noChangeAspect="1"/>
          </p:cNvPicPr>
          <p:nvPr/>
        </p:nvPicPr>
        <p:blipFill>
          <a:blip r:embed="rId2"/>
          <a:stretch>
            <a:fillRect/>
          </a:stretch>
        </p:blipFill>
        <p:spPr>
          <a:xfrm>
            <a:off x="838200" y="284966"/>
            <a:ext cx="10620375" cy="5582434"/>
          </a:xfrm>
          <a:prstGeom prst="rect">
            <a:avLst/>
          </a:prstGeom>
        </p:spPr>
      </p:pic>
    </p:spTree>
    <p:extLst>
      <p:ext uri="{BB962C8B-B14F-4D97-AF65-F5344CB8AC3E}">
        <p14:creationId xmlns:p14="http://schemas.microsoft.com/office/powerpoint/2010/main" val="85549861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5753C5-F789-E569-4C38-0F24E131D29A}"/>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A6EED540-832B-A49E-398A-276F68F495FA}"/>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tx2"/>
                </a:solidFill>
              </a:rPr>
              <a:t>MH&amp;LD</a:t>
            </a:r>
          </a:p>
        </p:txBody>
      </p:sp>
    </p:spTree>
    <p:extLst>
      <p:ext uri="{BB962C8B-B14F-4D97-AF65-F5344CB8AC3E}">
        <p14:creationId xmlns:p14="http://schemas.microsoft.com/office/powerpoint/2010/main" val="37465169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C177D0-74BD-DD57-3360-CD6D0B886FBD}"/>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C9089AF-376F-8F02-0EF7-13CAB3921F31}"/>
              </a:ext>
            </a:extLst>
          </p:cNvPr>
          <p:cNvSpPr txBox="1"/>
          <p:nvPr/>
        </p:nvSpPr>
        <p:spPr>
          <a:xfrm>
            <a:off x="66675" y="76200"/>
            <a:ext cx="12039600" cy="465640"/>
          </a:xfrm>
          <a:prstGeom prst="rect">
            <a:avLst/>
          </a:prstGeom>
          <a:solidFill>
            <a:schemeClr val="accent1"/>
          </a:solidFill>
        </p:spPr>
        <p:txBody>
          <a:bodyPr wrap="square" rtlCol="0">
            <a:spAutoFit/>
          </a:bodyPr>
          <a:lstStyle/>
          <a:p>
            <a:pPr marL="0" marR="0" lvl="0" indent="0" algn="l" defTabSz="914413" rtl="0" eaLnBrk="1" fontAlgn="auto" latinLnBrk="0" hangingPunct="1">
              <a:lnSpc>
                <a:spcPct val="100000"/>
              </a:lnSpc>
              <a:spcBef>
                <a:spcPts val="0"/>
              </a:spcBef>
              <a:spcAft>
                <a:spcPts val="1200"/>
              </a:spcAft>
              <a:buClrTx/>
              <a:buSzTx/>
              <a:buFontTx/>
              <a:buNone/>
              <a:tabLst/>
              <a:defRPr/>
            </a:pPr>
            <a:r>
              <a:rPr kumimoji="0" lang="en-GB" sz="2426" b="1" i="0" u="none" strike="noStrike" kern="1200" cap="none" spc="0" normalizeH="0" baseline="0" noProof="0" dirty="0">
                <a:ln>
                  <a:noFill/>
                </a:ln>
                <a:solidFill>
                  <a:prstClr val="white"/>
                </a:solidFill>
                <a:effectLst/>
                <a:uLnTx/>
                <a:uFillTx/>
                <a:latin typeface="Aptos" panose="020B0004020202020204" pitchFamily="34" charset="0"/>
                <a:ea typeface="Verdana" panose="020B0604030504040204" pitchFamily="34" charset="0"/>
                <a:cs typeface="+mn-cs"/>
              </a:rPr>
              <a:t>Mental Health &amp; Learning Disabilities – Dermot Nolan</a:t>
            </a:r>
            <a:endParaRPr kumimoji="0" lang="en-GB" sz="2426" b="1"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9" name="Content Placeholder 8">
            <a:extLst>
              <a:ext uri="{FF2B5EF4-FFF2-40B4-BE49-F238E27FC236}">
                <a16:creationId xmlns:a16="http://schemas.microsoft.com/office/drawing/2014/main" id="{70AD16DC-1648-1CD0-457A-73B9A171D8A9}"/>
              </a:ext>
            </a:extLst>
          </p:cNvPr>
          <p:cNvSpPr>
            <a:spLocks noGrp="1"/>
          </p:cNvSpPr>
          <p:nvPr>
            <p:ph idx="1"/>
          </p:nvPr>
        </p:nvSpPr>
        <p:spPr>
          <a:xfrm>
            <a:off x="246113" y="1133653"/>
            <a:ext cx="11680723" cy="5648147"/>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2500" lnSpcReduction="20000"/>
          </a:bodyPr>
          <a:lstStyle/>
          <a:p>
            <a:pPr fontAlgn="base"/>
            <a:endParaRPr lang="en-GB" sz="900" b="1" dirty="0"/>
          </a:p>
          <a:p>
            <a:pPr lvl="3" indent="-130982" fontAlgn="base"/>
            <a:r>
              <a:rPr lang="en-GB" b="1" dirty="0"/>
              <a:t> MENTAL HEALTH </a:t>
            </a:r>
            <a:r>
              <a:rPr lang="en-US" b="1" dirty="0"/>
              <a:t>​</a:t>
            </a:r>
          </a:p>
          <a:p>
            <a:pPr lvl="3" indent="-130982" fontAlgn="base"/>
            <a:r>
              <a:rPr lang="en-GB" dirty="0"/>
              <a:t>  Continue with the Mental Health Transformation Program (as set out by the board)​</a:t>
            </a:r>
          </a:p>
          <a:p>
            <a:pPr lvl="3" indent="-130982" fontAlgn="base"/>
            <a:r>
              <a:rPr lang="en-GB" dirty="0"/>
              <a:t>  Continue planned capital works on Tawe clinic to improve patient experience.​</a:t>
            </a:r>
          </a:p>
          <a:p>
            <a:pPr lvl="3" indent="-130982" fontAlgn="base"/>
            <a:r>
              <a:rPr lang="en-GB" dirty="0"/>
              <a:t>  To begin demonstrator projects around Stepped Care 2.0 model.</a:t>
            </a:r>
            <a:r>
              <a:rPr lang="en-US" dirty="0"/>
              <a:t>​</a:t>
            </a:r>
          </a:p>
          <a:p>
            <a:pPr lvl="3" indent="-130982" fontAlgn="base"/>
            <a:r>
              <a:rPr lang="en-GB" dirty="0"/>
              <a:t>  To continue working towards a centralised booking system for Mental Health services. </a:t>
            </a:r>
            <a:r>
              <a:rPr lang="en-US" dirty="0"/>
              <a:t>​</a:t>
            </a:r>
          </a:p>
          <a:p>
            <a:pPr lvl="3" indent="-130982" fontAlgn="base"/>
            <a:r>
              <a:rPr lang="en-GB" dirty="0"/>
              <a:t>  Continue to roll out and expand digital systems on all areas to aid in achieving digital medical records and increase digital correspondence with service users. </a:t>
            </a:r>
            <a:r>
              <a:rPr lang="en-US" dirty="0"/>
              <a:t>​</a:t>
            </a:r>
          </a:p>
          <a:p>
            <a:pPr lvl="3" indent="-130982" fontAlgn="base"/>
            <a:r>
              <a:rPr lang="en-GB" dirty="0"/>
              <a:t>  Continue embedding new admission model whilst reviewing the role of Crisis and Home Treatment Teams. </a:t>
            </a:r>
            <a:r>
              <a:rPr lang="en-US" dirty="0"/>
              <a:t>​</a:t>
            </a:r>
          </a:p>
          <a:p>
            <a:pPr lvl="3" indent="-130982" fontAlgn="base"/>
            <a:r>
              <a:rPr lang="en-GB" dirty="0"/>
              <a:t>  Continue work to support the reduction of private placements</a:t>
            </a:r>
            <a:r>
              <a:rPr lang="en-US" dirty="0"/>
              <a:t>​</a:t>
            </a:r>
          </a:p>
          <a:p>
            <a:pPr lvl="3" indent="-130982" fontAlgn="base"/>
            <a:r>
              <a:rPr lang="en-GB" b="1" dirty="0"/>
              <a:t> SECURE SERVICES AND REHABILIATION</a:t>
            </a:r>
            <a:r>
              <a:rPr lang="en-US" b="1" dirty="0"/>
              <a:t>​</a:t>
            </a:r>
          </a:p>
          <a:p>
            <a:pPr lvl="3" indent="-130982" fontAlgn="base"/>
            <a:r>
              <a:rPr lang="en-GB" dirty="0"/>
              <a:t>  BJC scrutiny and capital funding approval required from Welsh Government.</a:t>
            </a:r>
            <a:r>
              <a:rPr lang="en-US" dirty="0"/>
              <a:t>​</a:t>
            </a:r>
          </a:p>
          <a:p>
            <a:pPr lvl="3" indent="-130982" fontAlgn="base"/>
            <a:r>
              <a:rPr lang="en-GB" dirty="0"/>
              <a:t>  Commence operational planning with capital planning and contractors to undertake the work in a live ward environment.</a:t>
            </a:r>
            <a:r>
              <a:rPr lang="en-US" dirty="0"/>
              <a:t>​</a:t>
            </a:r>
          </a:p>
          <a:p>
            <a:pPr lvl="3" indent="-130982" fontAlgn="base"/>
            <a:r>
              <a:rPr lang="en-GB" b="1" dirty="0"/>
              <a:t> LEARNING DISABILITIES​</a:t>
            </a:r>
          </a:p>
          <a:p>
            <a:pPr lvl="3" indent="-130982" fontAlgn="base"/>
            <a:r>
              <a:rPr lang="en-GB" dirty="0"/>
              <a:t>  Confirm service model with 3 HBs for future redevelopment of all inpatient units.  Start process to develop case for change  with ultimate aim of drafting SOC according to capital processes and timelines​</a:t>
            </a:r>
          </a:p>
          <a:p>
            <a:pPr lvl="3" indent="-130982" fontAlgn="base"/>
            <a:r>
              <a:rPr lang="en-GB" dirty="0"/>
              <a:t>  Progress engagement for reduction of capacity within existing LD inpatient facilities​</a:t>
            </a:r>
          </a:p>
          <a:p>
            <a:pPr lvl="3" indent="-130982" fontAlgn="base"/>
            <a:r>
              <a:rPr lang="en-GB" b="1" dirty="0"/>
              <a:t> DIGITAL</a:t>
            </a:r>
            <a:r>
              <a:rPr lang="en-US" dirty="0"/>
              <a:t>​</a:t>
            </a:r>
          </a:p>
          <a:p>
            <a:pPr lvl="3" indent="-130982" fontAlgn="base"/>
            <a:r>
              <a:rPr lang="en-GB" dirty="0"/>
              <a:t>  Embed Rio into Phase 1 services, undertake Benefits Realisation and continue with Phase 2 preparation work, aligning with Swansea </a:t>
            </a:r>
            <a:r>
              <a:rPr lang="en-GB" dirty="0" err="1"/>
              <a:t>CIty</a:t>
            </a:r>
            <a:r>
              <a:rPr lang="en-GB" dirty="0"/>
              <a:t> Council ​</a:t>
            </a:r>
          </a:p>
          <a:p>
            <a:pPr lvl="3" indent="-130982" fontAlgn="base"/>
            <a:r>
              <a:rPr lang="en-GB" dirty="0"/>
              <a:t>  Awaiting confirmation from Welsh Government for funding for Phase 3 of roll out of Rio </a:t>
            </a:r>
          </a:p>
          <a:p>
            <a:pPr marL="342900" lvl="0" indent="-342900">
              <a:buFont typeface="Arial" panose="020B0604020202020204" pitchFamily="34" charset="0"/>
              <a:buChar char="•"/>
            </a:pPr>
            <a:endParaRPr lang="en-GB" sz="2000" dirty="0">
              <a:solidFill>
                <a:srgbClr val="FF0000"/>
              </a:solidFill>
            </a:endParaRPr>
          </a:p>
        </p:txBody>
      </p:sp>
      <p:sp>
        <p:nvSpPr>
          <p:cNvPr id="2" name="Title 1">
            <a:extLst>
              <a:ext uri="{FF2B5EF4-FFF2-40B4-BE49-F238E27FC236}">
                <a16:creationId xmlns:a16="http://schemas.microsoft.com/office/drawing/2014/main" id="{D5A0AF25-0FDC-E1F9-AED6-BB496EDFCBCF}"/>
              </a:ext>
            </a:extLst>
          </p:cNvPr>
          <p:cNvSpPr>
            <a:spLocks noGrp="1"/>
          </p:cNvSpPr>
          <p:nvPr>
            <p:ph type="title"/>
          </p:nvPr>
        </p:nvSpPr>
        <p:spPr>
          <a:xfrm>
            <a:off x="338732" y="653555"/>
            <a:ext cx="9102847" cy="465640"/>
          </a:xfrm>
        </p:spPr>
        <p:txBody>
          <a:bodyPr/>
          <a:lstStyle/>
          <a:p>
            <a:r>
              <a:rPr lang="en-US" sz="2000" b="1" dirty="0"/>
              <a:t>2026/27 Look Forward</a:t>
            </a:r>
          </a:p>
        </p:txBody>
      </p:sp>
    </p:spTree>
    <p:extLst>
      <p:ext uri="{BB962C8B-B14F-4D97-AF65-F5344CB8AC3E}">
        <p14:creationId xmlns:p14="http://schemas.microsoft.com/office/powerpoint/2010/main" val="35487923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474EDA-4C7E-8343-C0D5-4481759F5D96}"/>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E3BFDC4-0915-4278-F570-EDB089AC21FD}"/>
              </a:ext>
            </a:extLst>
          </p:cNvPr>
          <p:cNvSpPr txBox="1"/>
          <p:nvPr/>
        </p:nvSpPr>
        <p:spPr>
          <a:xfrm>
            <a:off x="66675" y="76200"/>
            <a:ext cx="12039600" cy="465640"/>
          </a:xfrm>
          <a:prstGeom prst="rect">
            <a:avLst/>
          </a:prstGeom>
          <a:solidFill>
            <a:schemeClr val="accent1"/>
          </a:solidFill>
        </p:spPr>
        <p:txBody>
          <a:bodyPr wrap="square" rtlCol="0">
            <a:spAutoFit/>
          </a:bodyPr>
          <a:lstStyle/>
          <a:p>
            <a:pPr marL="0" marR="0" lvl="0" indent="0" algn="l" defTabSz="914413" rtl="0" eaLnBrk="1" fontAlgn="auto" latinLnBrk="0" hangingPunct="1">
              <a:lnSpc>
                <a:spcPct val="100000"/>
              </a:lnSpc>
              <a:spcBef>
                <a:spcPts val="0"/>
              </a:spcBef>
              <a:spcAft>
                <a:spcPts val="1200"/>
              </a:spcAft>
              <a:buClrTx/>
              <a:buSzTx/>
              <a:buFontTx/>
              <a:buNone/>
              <a:tabLst/>
              <a:defRPr/>
            </a:pPr>
            <a:r>
              <a:rPr kumimoji="0" lang="en-GB" sz="2426" b="1" i="0" u="none" strike="noStrike" kern="1200" cap="none" spc="0" normalizeH="0" baseline="0" noProof="0" dirty="0">
                <a:ln>
                  <a:noFill/>
                </a:ln>
                <a:solidFill>
                  <a:prstClr val="white"/>
                </a:solidFill>
                <a:effectLst/>
                <a:uLnTx/>
                <a:uFillTx/>
                <a:latin typeface="Aptos" panose="020B0004020202020204" pitchFamily="34" charset="0"/>
                <a:ea typeface="Verdana" panose="020B0604030504040204" pitchFamily="34" charset="0"/>
                <a:cs typeface="+mn-cs"/>
              </a:rPr>
              <a:t>Mental Health &amp; Learning Disabilities – Dermot Nolan</a:t>
            </a:r>
            <a:endParaRPr kumimoji="0" lang="en-GB" sz="2426" b="1"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pic>
        <p:nvPicPr>
          <p:cNvPr id="8" name="Picture 7">
            <a:extLst>
              <a:ext uri="{FF2B5EF4-FFF2-40B4-BE49-F238E27FC236}">
                <a16:creationId xmlns:a16="http://schemas.microsoft.com/office/drawing/2014/main" id="{A5A2DE0E-DA5D-30F4-E2FE-D7A7A4063B60}"/>
              </a:ext>
            </a:extLst>
          </p:cNvPr>
          <p:cNvPicPr>
            <a:picLocks noChangeAspect="1"/>
          </p:cNvPicPr>
          <p:nvPr/>
        </p:nvPicPr>
        <p:blipFill>
          <a:blip r:embed="rId2"/>
          <a:stretch>
            <a:fillRect/>
          </a:stretch>
        </p:blipFill>
        <p:spPr>
          <a:xfrm>
            <a:off x="319055" y="541840"/>
            <a:ext cx="4867954" cy="5858693"/>
          </a:xfrm>
          <a:prstGeom prst="rect">
            <a:avLst/>
          </a:prstGeom>
        </p:spPr>
      </p:pic>
      <p:pic>
        <p:nvPicPr>
          <p:cNvPr id="11" name="Picture 10">
            <a:extLst>
              <a:ext uri="{FF2B5EF4-FFF2-40B4-BE49-F238E27FC236}">
                <a16:creationId xmlns:a16="http://schemas.microsoft.com/office/drawing/2014/main" id="{B184D027-D4EB-2A83-EA5D-B22F50FA82B3}"/>
              </a:ext>
            </a:extLst>
          </p:cNvPr>
          <p:cNvPicPr>
            <a:picLocks noChangeAspect="1"/>
          </p:cNvPicPr>
          <p:nvPr/>
        </p:nvPicPr>
        <p:blipFill>
          <a:blip r:embed="rId3"/>
          <a:srcRect t="3855" b="5353"/>
          <a:stretch>
            <a:fillRect/>
          </a:stretch>
        </p:blipFill>
        <p:spPr>
          <a:xfrm>
            <a:off x="5681812" y="658762"/>
            <a:ext cx="5792008" cy="2084438"/>
          </a:xfrm>
          <a:prstGeom prst="rect">
            <a:avLst/>
          </a:prstGeom>
        </p:spPr>
      </p:pic>
    </p:spTree>
    <p:extLst>
      <p:ext uri="{BB962C8B-B14F-4D97-AF65-F5344CB8AC3E}">
        <p14:creationId xmlns:p14="http://schemas.microsoft.com/office/powerpoint/2010/main" val="3985203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126EC6-73C0-9F36-4518-54AA7F693B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A7948F-25A8-45E0-9AE6-8F75E65B612E}"/>
              </a:ext>
            </a:extLst>
          </p:cNvPr>
          <p:cNvSpPr>
            <a:spLocks noGrp="1"/>
          </p:cNvSpPr>
          <p:nvPr>
            <p:ph type="title"/>
          </p:nvPr>
        </p:nvSpPr>
        <p:spPr>
          <a:xfrm>
            <a:off x="338732" y="653555"/>
            <a:ext cx="9102847" cy="465640"/>
          </a:xfrm>
        </p:spPr>
        <p:txBody>
          <a:bodyPr/>
          <a:lstStyle/>
          <a:p>
            <a:r>
              <a:rPr lang="en-US" sz="2000" b="1" dirty="0"/>
              <a:t>2025/26 Look Back</a:t>
            </a:r>
          </a:p>
        </p:txBody>
      </p:sp>
      <p:sp>
        <p:nvSpPr>
          <p:cNvPr id="3" name="TextBox 2">
            <a:extLst>
              <a:ext uri="{FF2B5EF4-FFF2-40B4-BE49-F238E27FC236}">
                <a16:creationId xmlns:a16="http://schemas.microsoft.com/office/drawing/2014/main" id="{0B93262D-1A12-6695-7008-AB3ABC57CB5A}"/>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Primary Care and Community System  - Craige Wilson</a:t>
            </a:r>
            <a:endParaRPr lang="en-GB" sz="2426" b="1" dirty="0">
              <a:solidFill>
                <a:prstClr val="white"/>
              </a:solidFill>
              <a:latin typeface="Aptos" panose="020B0004020202020204" pitchFamily="34" charset="0"/>
            </a:endParaRPr>
          </a:p>
        </p:txBody>
      </p:sp>
      <p:graphicFrame>
        <p:nvGraphicFramePr>
          <p:cNvPr id="6" name="Table 5">
            <a:extLst>
              <a:ext uri="{FF2B5EF4-FFF2-40B4-BE49-F238E27FC236}">
                <a16:creationId xmlns:a16="http://schemas.microsoft.com/office/drawing/2014/main" id="{72C121AD-3950-A42C-74F1-C18EA91BE948}"/>
              </a:ext>
            </a:extLst>
          </p:cNvPr>
          <p:cNvGraphicFramePr>
            <a:graphicFrameLocks noGrp="1"/>
          </p:cNvGraphicFramePr>
          <p:nvPr>
            <p:extLst>
              <p:ext uri="{D42A27DB-BD31-4B8C-83A1-F6EECF244321}">
                <p14:modId xmlns:p14="http://schemas.microsoft.com/office/powerpoint/2010/main" val="1841867964"/>
              </p:ext>
            </p:extLst>
          </p:nvPr>
        </p:nvGraphicFramePr>
        <p:xfrm>
          <a:off x="338732" y="1049935"/>
          <a:ext cx="11695510" cy="4775264"/>
        </p:xfrm>
        <a:graphic>
          <a:graphicData uri="http://schemas.openxmlformats.org/drawingml/2006/table">
            <a:tbl>
              <a:tblPr firstRow="1" bandRow="1">
                <a:tableStyleId>{69CF1AB2-1976-4502-BF36-3FF5EA218861}</a:tableStyleId>
              </a:tblPr>
              <a:tblGrid>
                <a:gridCol w="5847755">
                  <a:extLst>
                    <a:ext uri="{9D8B030D-6E8A-4147-A177-3AD203B41FA5}">
                      <a16:colId xmlns:a16="http://schemas.microsoft.com/office/drawing/2014/main" val="595004350"/>
                    </a:ext>
                  </a:extLst>
                </a:gridCol>
                <a:gridCol w="5847755">
                  <a:extLst>
                    <a:ext uri="{9D8B030D-6E8A-4147-A177-3AD203B41FA5}">
                      <a16:colId xmlns:a16="http://schemas.microsoft.com/office/drawing/2014/main" val="4104807017"/>
                    </a:ext>
                  </a:extLst>
                </a:gridCol>
              </a:tblGrid>
              <a:tr h="978839">
                <a:tc>
                  <a:txBody>
                    <a:bodyPr/>
                    <a:lstStyle/>
                    <a:p>
                      <a:r>
                        <a:rPr lang="en-GB" sz="1200" b="1" dirty="0"/>
                        <a:t>Achievements:</a:t>
                      </a:r>
                    </a:p>
                    <a:p>
                      <a:pPr marL="285750" indent="-285750">
                        <a:buFont typeface="Arial" panose="020B0604020202020204" pitchFamily="34" charset="0"/>
                        <a:buChar char="•"/>
                      </a:pPr>
                      <a:r>
                        <a:rPr lang="en-GB" b="0" dirty="0">
                          <a:cs typeface="Arial" panose="020B0604020202020204" pitchFamily="34" charset="0"/>
                        </a:rPr>
                        <a:t>Maintained compliance for 14-week RTT for Therapies and Health Science</a:t>
                      </a:r>
                    </a:p>
                    <a:p>
                      <a:pPr marL="285750" indent="-285750">
                        <a:buFont typeface="Arial" panose="020B0604020202020204" pitchFamily="34" charset="0"/>
                        <a:buChar char="•"/>
                      </a:pPr>
                      <a:r>
                        <a:rPr lang="en-GB" b="0" dirty="0"/>
                        <a:t>Successful recommissioning of PSALT ( circa 300 patients)</a:t>
                      </a:r>
                    </a:p>
                    <a:p>
                      <a:pPr marL="285750" indent="-285750">
                        <a:buFont typeface="Arial" panose="020B0604020202020204" pitchFamily="34" charset="0"/>
                        <a:buChar char="•"/>
                      </a:pPr>
                      <a:r>
                        <a:rPr lang="en-GB" b="0" dirty="0"/>
                        <a:t>Reduction in CMAT waiting times</a:t>
                      </a:r>
                    </a:p>
                    <a:p>
                      <a:pPr marL="285750" indent="-285750">
                        <a:buFont typeface="Arial" panose="020B0604020202020204" pitchFamily="34" charset="0"/>
                        <a:buChar char="•"/>
                      </a:pPr>
                      <a:r>
                        <a:rPr lang="en-GB" b="0" dirty="0"/>
                        <a:t>Weight management (level 3) partnership with Roczen delivery </a:t>
                      </a:r>
                    </a:p>
                    <a:p>
                      <a:pPr marL="285750" indent="-285750">
                        <a:buFont typeface="Arial" panose="020B0604020202020204" pitchFamily="34" charset="0"/>
                        <a:buChar char="•"/>
                      </a:pPr>
                      <a:r>
                        <a:rPr lang="en-GB" b="0" dirty="0"/>
                        <a:t>Year end (draft) finance position underspend</a:t>
                      </a:r>
                    </a:p>
                    <a:p>
                      <a:pPr marL="285750" indent="-285750">
                        <a:buFont typeface="Arial" panose="020B0604020202020204" pitchFamily="34" charset="0"/>
                        <a:buChar char="•"/>
                      </a:pPr>
                      <a:r>
                        <a:rPr lang="en-GB" b="0" dirty="0"/>
                        <a:t>Maintained reduced Variable pay compared to Q1&amp;2 </a:t>
                      </a:r>
                    </a:p>
                    <a:p>
                      <a:pPr marL="285750" indent="-285750">
                        <a:buFont typeface="Arial" panose="020B0604020202020204" pitchFamily="34" charset="0"/>
                        <a:buChar char="•"/>
                      </a:pPr>
                      <a:r>
                        <a:rPr lang="en-GB" b="0" dirty="0">
                          <a:cs typeface="Arial" panose="020B0604020202020204" pitchFamily="34" charset="0"/>
                        </a:rPr>
                        <a:t>DSS for 0.5% Complex Frailty population – improved uptake compared to 2024/25 (impact tbc) </a:t>
                      </a:r>
                    </a:p>
                    <a:p>
                      <a:pPr marL="285750" indent="-285750">
                        <a:buFont typeface="Arial" panose="020B0604020202020204" pitchFamily="34" charset="0"/>
                        <a:buChar char="•"/>
                      </a:pPr>
                      <a:r>
                        <a:rPr lang="en-GB" b="0" dirty="0"/>
                        <a:t>Success delivery across the 8 Cluster IMTPs (66% green and 22% amber) </a:t>
                      </a:r>
                    </a:p>
                    <a:p>
                      <a:pPr marL="285750" indent="-285750">
                        <a:buFont typeface="Arial" panose="020B0604020202020204" pitchFamily="34" charset="0"/>
                        <a:buChar char="•"/>
                      </a:pPr>
                      <a:r>
                        <a:rPr lang="en-GB" b="0" dirty="0"/>
                        <a:t>Progress across the 3 priorities in the Pan Cluster Plan </a:t>
                      </a:r>
                    </a:p>
                    <a:p>
                      <a:pPr marL="742950" lvl="1" indent="-285750">
                        <a:buFont typeface="Arial" panose="020B0604020202020204" pitchFamily="34" charset="0"/>
                        <a:buChar char="•"/>
                      </a:pPr>
                      <a:r>
                        <a:rPr lang="en-GB" b="0" dirty="0" err="1"/>
                        <a:t>eg</a:t>
                      </a:r>
                      <a:r>
                        <a:rPr lang="en-GB" b="0" dirty="0"/>
                        <a:t>  extending Community Psychology to four clusters and attracting RPB budget for a 5</a:t>
                      </a:r>
                      <a:r>
                        <a:rPr lang="en-GB" b="0" baseline="30000" dirty="0"/>
                        <a:t>th</a:t>
                      </a:r>
                      <a:r>
                        <a:rPr lang="en-GB" b="0" dirty="0"/>
                        <a:t> post.</a:t>
                      </a:r>
                    </a:p>
                    <a:p>
                      <a:pPr marL="742950" lvl="1" indent="-285750">
                        <a:buFont typeface="Arial" panose="020B0604020202020204" pitchFamily="34" charset="0"/>
                        <a:buChar char="•"/>
                      </a:pPr>
                      <a:r>
                        <a:rPr lang="en-GB" b="0" dirty="0"/>
                        <a:t>Integrated T&amp;F Falls Pathway group across Primary, Secondary and RPB. </a:t>
                      </a:r>
                    </a:p>
                    <a:p>
                      <a:pPr marL="285750" indent="-285750">
                        <a:buFont typeface="Arial" panose="020B0604020202020204" pitchFamily="34" charset="0"/>
                        <a:buChar char="•"/>
                      </a:pPr>
                      <a:r>
                        <a:rPr lang="en-GB" b="0" dirty="0"/>
                        <a:t>Launch of joint injections and minor surgery DSS</a:t>
                      </a:r>
                    </a:p>
                    <a:p>
                      <a:pPr marL="285750" lvl="0" indent="-285750">
                        <a:buFont typeface="Arial" panose="020B0604020202020204" pitchFamily="34" charset="0"/>
                        <a:buChar char="•"/>
                      </a:pPr>
                      <a:r>
                        <a:rPr lang="en-GB" b="0" dirty="0"/>
                        <a:t>Launch of revised sexual health LSS</a:t>
                      </a:r>
                    </a:p>
                    <a:p>
                      <a:pPr marL="285750" lvl="0" indent="-285750">
                        <a:buFont typeface="Arial" panose="020B0604020202020204" pitchFamily="34" charset="0"/>
                        <a:buChar char="•"/>
                      </a:pPr>
                      <a:r>
                        <a:rPr lang="en-GB" b="0" dirty="0"/>
                        <a:t>Primary Care training and education programme for women’s health </a:t>
                      </a:r>
                    </a:p>
                    <a:p>
                      <a:pPr marL="285750" lvl="0" indent="-285750">
                        <a:buFont typeface="Arial" panose="020B0604020202020204" pitchFamily="34" charset="0"/>
                        <a:buChar char="•"/>
                      </a:pPr>
                      <a:r>
                        <a:rPr lang="en-GB" b="0" dirty="0"/>
                        <a:t>Dental Access Portal – reduced total numbers waiting access in Q4. </a:t>
                      </a:r>
                    </a:p>
                    <a:p>
                      <a:pPr marL="285750" lvl="0" indent="-285750">
                        <a:buFont typeface="Arial" panose="020B0604020202020204" pitchFamily="34" charset="0"/>
                        <a:buChar char="•"/>
                      </a:pPr>
                      <a:r>
                        <a:rPr lang="en-GB" b="0" dirty="0"/>
                        <a:t>Successful recommissioning of dental activity ( new dental practice)</a:t>
                      </a:r>
                    </a:p>
                    <a:p>
                      <a:pPr marL="285750" lvl="0" indent="-285750">
                        <a:buFont typeface="Arial" panose="020B0604020202020204" pitchFamily="34" charset="0"/>
                        <a:buChar char="•"/>
                      </a:pPr>
                      <a:r>
                        <a:rPr lang="en-GB" b="0" dirty="0"/>
                        <a:t>WGOS 4&amp;5 continued roll out </a:t>
                      </a:r>
                    </a:p>
                    <a:p>
                      <a:pPr marL="285750" lvl="0" indent="-285750">
                        <a:buFont typeface="Arial" panose="020B0604020202020204" pitchFamily="34" charset="0"/>
                        <a:buChar char="•"/>
                      </a:pPr>
                      <a:r>
                        <a:rPr lang="en-GB" b="0" dirty="0"/>
                        <a:t>Increased Independent Prescribers in Optometry and Comm Pharmacy </a:t>
                      </a:r>
                    </a:p>
                    <a:p>
                      <a:pPr marL="285750" lvl="0" indent="-285750">
                        <a:buFont typeface="Arial" panose="020B0604020202020204" pitchFamily="34" charset="0"/>
                        <a:buChar char="•"/>
                      </a:pPr>
                      <a:r>
                        <a:rPr lang="en-GB" b="0" dirty="0"/>
                        <a:t>Community By Design Programme initiated</a:t>
                      </a:r>
                    </a:p>
                  </a:txBody>
                  <a:tcPr>
                    <a:solidFill>
                      <a:schemeClr val="accent3">
                        <a:lumMod val="20000"/>
                        <a:lumOff val="80000"/>
                      </a:schemeClr>
                    </a:solidFill>
                  </a:tcPr>
                </a:tc>
                <a:tc>
                  <a:txBody>
                    <a:bodyPr/>
                    <a:lstStyle/>
                    <a:p>
                      <a:r>
                        <a:rPr lang="en-GB" sz="1400" b="1" dirty="0"/>
                        <a:t>Learning:</a:t>
                      </a:r>
                    </a:p>
                    <a:p>
                      <a:pPr marL="171450" indent="-171450">
                        <a:buFont typeface="Arial" panose="020B0604020202020204" pitchFamily="34" charset="0"/>
                        <a:buChar char="•"/>
                      </a:pPr>
                      <a:r>
                        <a:rPr lang="en-GB" sz="1200" b="0" dirty="0"/>
                        <a:t>Complexity across Service Group/ System reporting and processes</a:t>
                      </a:r>
                    </a:p>
                  </a:txBody>
                  <a:tcPr>
                    <a:solidFill>
                      <a:schemeClr val="accent2">
                        <a:lumMod val="20000"/>
                        <a:lumOff val="80000"/>
                      </a:schemeClr>
                    </a:solidFill>
                  </a:tcPr>
                </a:tc>
                <a:extLst>
                  <a:ext uri="{0D108BD9-81ED-4DB2-BD59-A6C34878D82A}">
                    <a16:rowId xmlns:a16="http://schemas.microsoft.com/office/drawing/2014/main" val="1380821120"/>
                  </a:ext>
                </a:extLst>
              </a:tr>
              <a:tr h="978839">
                <a:tc gridSpan="2">
                  <a:txBody>
                    <a:bodyPr/>
                    <a:lstStyle/>
                    <a:p>
                      <a:r>
                        <a:rPr lang="en-GB" sz="1200" b="1" dirty="0"/>
                        <a:t>Risks going into 26/27:</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Significant programmes of work requiring capacity building in the community including the transfer of resources/staff into the community</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Limitations in Primary Care Estates</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Access to diagnostics in Primary Care</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t>Significant contract reform being undertaken simultaneously</a:t>
                      </a:r>
                    </a:p>
                  </a:txBody>
                  <a:tcPr>
                    <a:solidFill>
                      <a:schemeClr val="tx2">
                        <a:lumMod val="10000"/>
                        <a:lumOff val="90000"/>
                      </a:schemeClr>
                    </a:solidFill>
                  </a:tcPr>
                </a:tc>
                <a:tc hMerge="1">
                  <a:txBody>
                    <a:bodyPr/>
                    <a:lstStyle/>
                    <a:p>
                      <a:endParaRPr dirty="0"/>
                    </a:p>
                  </a:txBody>
                  <a:tcPr>
                    <a:solidFill>
                      <a:srgbClr val="FF9999"/>
                    </a:solidFill>
                  </a:tcPr>
                </a:tc>
                <a:extLst>
                  <a:ext uri="{0D108BD9-81ED-4DB2-BD59-A6C34878D82A}">
                    <a16:rowId xmlns:a16="http://schemas.microsoft.com/office/drawing/2014/main" val="2683727814"/>
                  </a:ext>
                </a:extLst>
              </a:tr>
            </a:tbl>
          </a:graphicData>
        </a:graphic>
      </p:graphicFrame>
    </p:spTree>
    <p:extLst>
      <p:ext uri="{BB962C8B-B14F-4D97-AF65-F5344CB8AC3E}">
        <p14:creationId xmlns:p14="http://schemas.microsoft.com/office/powerpoint/2010/main" val="3498675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CBBA0E-F9D2-4E08-76B8-C5A2991E1F8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4350D7F-B3D5-D7B7-3C62-17A3110BE8AE}"/>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45C87E25-C2BB-FEDF-A75C-5760E56629C9}"/>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124" b="0" i="0" u="none" strike="noStrike" kern="1200" cap="none" spc="0" normalizeH="0" baseline="0" noProof="0" dirty="0">
                <a:ln>
                  <a:noFill/>
                </a:ln>
                <a:solidFill>
                  <a:srgbClr val="0E2841"/>
                </a:solidFill>
                <a:effectLst/>
                <a:uLnTx/>
                <a:uFillTx/>
                <a:latin typeface="Arial Black" panose="020B0A04020102020204" pitchFamily="34" charset="0"/>
                <a:ea typeface="+mn-ea"/>
                <a:cs typeface="+mn-cs"/>
              </a:rPr>
              <a:t>UEC</a:t>
            </a:r>
          </a:p>
        </p:txBody>
      </p:sp>
    </p:spTree>
    <p:extLst>
      <p:ext uri="{BB962C8B-B14F-4D97-AF65-F5344CB8AC3E}">
        <p14:creationId xmlns:p14="http://schemas.microsoft.com/office/powerpoint/2010/main" val="1453903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534893-C954-8B04-BD5A-92BA4D38C0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972170-E56F-0F13-1064-0733B31DFCDE}"/>
              </a:ext>
            </a:extLst>
          </p:cNvPr>
          <p:cNvSpPr>
            <a:spLocks noGrp="1"/>
          </p:cNvSpPr>
          <p:nvPr>
            <p:ph type="title"/>
          </p:nvPr>
        </p:nvSpPr>
        <p:spPr>
          <a:xfrm>
            <a:off x="338732" y="620305"/>
            <a:ext cx="9102847" cy="465640"/>
          </a:xfrm>
        </p:spPr>
        <p:txBody>
          <a:bodyPr/>
          <a:lstStyle/>
          <a:p>
            <a:r>
              <a:rPr lang="en-US" sz="2000" b="1" dirty="0"/>
              <a:t>2025/26 Look Back</a:t>
            </a:r>
          </a:p>
        </p:txBody>
      </p:sp>
      <p:sp>
        <p:nvSpPr>
          <p:cNvPr id="3" name="TextBox 2">
            <a:extLst>
              <a:ext uri="{FF2B5EF4-FFF2-40B4-BE49-F238E27FC236}">
                <a16:creationId xmlns:a16="http://schemas.microsoft.com/office/drawing/2014/main" id="{C7FF7D6D-C702-D83F-4FD1-CABDA3711C69}"/>
              </a:ext>
            </a:extLst>
          </p:cNvPr>
          <p:cNvSpPr txBox="1"/>
          <p:nvPr/>
        </p:nvSpPr>
        <p:spPr>
          <a:xfrm>
            <a:off x="66675" y="76200"/>
            <a:ext cx="12039600" cy="465640"/>
          </a:xfrm>
          <a:prstGeom prst="rect">
            <a:avLst/>
          </a:prstGeom>
          <a:solidFill>
            <a:schemeClr val="accent1"/>
          </a:solidFill>
        </p:spPr>
        <p:txBody>
          <a:bodyPr wrap="square" rtlCol="0">
            <a:spAutoFit/>
          </a:bodyPr>
          <a:lstStyle/>
          <a:p>
            <a:pPr defTabSz="914413">
              <a:spcAft>
                <a:spcPts val="1200"/>
              </a:spcAft>
              <a:defRPr/>
            </a:pPr>
            <a:r>
              <a:rPr lang="en-GB" sz="2426" b="1" dirty="0">
                <a:solidFill>
                  <a:prstClr val="white"/>
                </a:solidFill>
                <a:latin typeface="Aptos" panose="020B0004020202020204" pitchFamily="34" charset="0"/>
                <a:ea typeface="Verdana" panose="020B0604030504040204" pitchFamily="34" charset="0"/>
              </a:rPr>
              <a:t>UEC  - Alison Gallagher</a:t>
            </a:r>
            <a:endParaRPr lang="en-GB" sz="2426" b="1" dirty="0">
              <a:solidFill>
                <a:prstClr val="white"/>
              </a:solidFill>
              <a:latin typeface="Aptos" panose="020B0004020202020204" pitchFamily="34" charset="0"/>
            </a:endParaRPr>
          </a:p>
        </p:txBody>
      </p:sp>
      <p:graphicFrame>
        <p:nvGraphicFramePr>
          <p:cNvPr id="6" name="Table 5">
            <a:extLst>
              <a:ext uri="{FF2B5EF4-FFF2-40B4-BE49-F238E27FC236}">
                <a16:creationId xmlns:a16="http://schemas.microsoft.com/office/drawing/2014/main" id="{13A866E6-3A2B-76CC-9C75-0CBE4AF0ACDF}"/>
              </a:ext>
            </a:extLst>
          </p:cNvPr>
          <p:cNvGraphicFramePr>
            <a:graphicFrameLocks noGrp="1"/>
          </p:cNvGraphicFramePr>
          <p:nvPr/>
        </p:nvGraphicFramePr>
        <p:xfrm>
          <a:off x="224444" y="960120"/>
          <a:ext cx="11729258" cy="5821680"/>
        </p:xfrm>
        <a:graphic>
          <a:graphicData uri="http://schemas.openxmlformats.org/drawingml/2006/table">
            <a:tbl>
              <a:tblPr firstRow="1" bandRow="1">
                <a:tableStyleId>{69CF1AB2-1976-4502-BF36-3FF5EA218861}</a:tableStyleId>
              </a:tblPr>
              <a:tblGrid>
                <a:gridCol w="5864629">
                  <a:extLst>
                    <a:ext uri="{9D8B030D-6E8A-4147-A177-3AD203B41FA5}">
                      <a16:colId xmlns:a16="http://schemas.microsoft.com/office/drawing/2014/main" val="595004350"/>
                    </a:ext>
                  </a:extLst>
                </a:gridCol>
                <a:gridCol w="5864629">
                  <a:extLst>
                    <a:ext uri="{9D8B030D-6E8A-4147-A177-3AD203B41FA5}">
                      <a16:colId xmlns:a16="http://schemas.microsoft.com/office/drawing/2014/main" val="4104807017"/>
                    </a:ext>
                  </a:extLst>
                </a:gridCol>
              </a:tblGrid>
              <a:tr h="978839">
                <a:tc>
                  <a:txBody>
                    <a:bodyPr/>
                    <a:lstStyle/>
                    <a:p>
                      <a:r>
                        <a:rPr lang="en-GB" sz="1000" b="1" dirty="0"/>
                        <a:t>Achievements:</a:t>
                      </a:r>
                    </a:p>
                    <a:p>
                      <a:pPr marL="285750" indent="-285750">
                        <a:buFont typeface="Arial" panose="020B0604020202020204" pitchFamily="34" charset="0"/>
                        <a:buChar char="•"/>
                      </a:pPr>
                      <a:r>
                        <a:rPr lang="en-GB" sz="1000" b="0" dirty="0">
                          <a:cs typeface="Arial" panose="020B0604020202020204" pitchFamily="34" charset="0"/>
                        </a:rPr>
                        <a:t>Implemented concurrent improvement PDSAs which resulted in significant periods of improvement during parts of 25/ 26. Improved metrics at Q2 included:</a:t>
                      </a:r>
                    </a:p>
                    <a:p>
                      <a:pPr marL="562996" lvl="1" indent="-285750">
                        <a:buFont typeface="Arial" panose="020B0604020202020204" pitchFamily="34" charset="0"/>
                        <a:buChar char="•"/>
                      </a:pPr>
                      <a:r>
                        <a:rPr lang="en-GB" sz="1000" b="0" kern="1200" dirty="0">
                          <a:solidFill>
                            <a:schemeClr val="dk1"/>
                          </a:solidFill>
                          <a:effectLst/>
                          <a:latin typeface="+mn-lt"/>
                          <a:ea typeface="+mn-ea"/>
                          <a:cs typeface="+mn-cs"/>
                        </a:rPr>
                        <a:t>Ambulance Handover Delays &lt;45 mins (155% improvement)</a:t>
                      </a:r>
                    </a:p>
                    <a:p>
                      <a:pPr marL="562996" lvl="1" indent="-285750">
                        <a:buFont typeface="Arial" panose="020B0604020202020204" pitchFamily="34" charset="0"/>
                        <a:buChar char="•"/>
                      </a:pPr>
                      <a:r>
                        <a:rPr lang="en-GB" sz="1000" b="0" kern="1200" dirty="0">
                          <a:solidFill>
                            <a:schemeClr val="dk1"/>
                          </a:solidFill>
                          <a:effectLst/>
                          <a:latin typeface="+mn-lt"/>
                          <a:ea typeface="+mn-ea"/>
                          <a:cs typeface="+mn-cs"/>
                        </a:rPr>
                        <a:t>Average time to handover (82.2% improvement)</a:t>
                      </a:r>
                    </a:p>
                    <a:p>
                      <a:pPr marL="562996" lvl="1" indent="-285750">
                        <a:buFont typeface="Arial" panose="020B0604020202020204" pitchFamily="34" charset="0"/>
                        <a:buChar char="•"/>
                      </a:pPr>
                      <a:r>
                        <a:rPr lang="en-GB" sz="1000" b="0" kern="1200" dirty="0">
                          <a:solidFill>
                            <a:schemeClr val="dk1"/>
                          </a:solidFill>
                          <a:effectLst/>
                          <a:latin typeface="+mn-lt"/>
                          <a:ea typeface="+mn-ea"/>
                          <a:cs typeface="+mn-cs"/>
                        </a:rPr>
                        <a:t>Hours lost due to Ambulance Handover (77% improvement)</a:t>
                      </a:r>
                    </a:p>
                    <a:p>
                      <a:pPr marL="562996" lvl="1" indent="-285750">
                        <a:buFont typeface="Arial" panose="020B0604020202020204" pitchFamily="34" charset="0"/>
                        <a:buChar char="•"/>
                      </a:pPr>
                      <a:r>
                        <a:rPr lang="en-GB" sz="1000" b="0" kern="1200" dirty="0">
                          <a:solidFill>
                            <a:schemeClr val="dk1"/>
                          </a:solidFill>
                          <a:effectLst/>
                          <a:latin typeface="+mn-lt"/>
                          <a:ea typeface="+mn-ea"/>
                          <a:cs typeface="+mn-cs"/>
                        </a:rPr>
                        <a:t>ED Turnaround time (23% improvement)</a:t>
                      </a:r>
                    </a:p>
                    <a:p>
                      <a:pPr marL="562996" lvl="1" indent="-285750">
                        <a:buFont typeface="Arial" panose="020B0604020202020204" pitchFamily="34" charset="0"/>
                        <a:buChar char="•"/>
                      </a:pPr>
                      <a:r>
                        <a:rPr lang="en-GB" sz="1000" b="0" kern="1200" dirty="0">
                          <a:solidFill>
                            <a:schemeClr val="dk1"/>
                          </a:solidFill>
                          <a:effectLst/>
                          <a:latin typeface="+mn-lt"/>
                          <a:ea typeface="+mn-ea"/>
                          <a:cs typeface="+mn-cs"/>
                        </a:rPr>
                        <a:t>Total no. of patients awaiting admission at 9am (38.7% improvement)</a:t>
                      </a:r>
                    </a:p>
                    <a:p>
                      <a:pPr marL="562996" lvl="1" indent="-285750">
                        <a:buFont typeface="Arial" panose="020B0604020202020204" pitchFamily="34" charset="0"/>
                        <a:buChar char="•"/>
                      </a:pPr>
                      <a:r>
                        <a:rPr lang="en-GB" sz="1000" b="0" kern="1200" dirty="0">
                          <a:solidFill>
                            <a:schemeClr val="dk1"/>
                          </a:solidFill>
                          <a:effectLst/>
                          <a:latin typeface="+mn-lt"/>
                          <a:ea typeface="+mn-ea"/>
                          <a:cs typeface="+mn-cs"/>
                        </a:rPr>
                        <a:t>Reduction in Clinically Optimised Patients in beds and bed-days consumed</a:t>
                      </a:r>
                    </a:p>
                    <a:p>
                      <a:pPr marL="562996" lvl="1" indent="-285750">
                        <a:buFont typeface="Arial" panose="020B0604020202020204" pitchFamily="34" charset="0"/>
                        <a:buChar char="•"/>
                      </a:pPr>
                      <a:r>
                        <a:rPr lang="en-GB" sz="1000" b="0" kern="1200" dirty="0">
                          <a:solidFill>
                            <a:schemeClr val="dk1"/>
                          </a:solidFill>
                          <a:effectLst/>
                          <a:latin typeface="+mn-lt"/>
                          <a:ea typeface="+mn-ea"/>
                          <a:cs typeface="+mn-cs"/>
                        </a:rPr>
                        <a:t>National Escalation Status Reporting reduction (Shift from SL4 as a constant, to SL3, with frequent SL2 reported) </a:t>
                      </a:r>
                    </a:p>
                    <a:p>
                      <a:pPr marL="562996" lvl="1" indent="-285750">
                        <a:buFont typeface="Arial" panose="020B0604020202020204" pitchFamily="34" charset="0"/>
                        <a:buChar char="•"/>
                      </a:pPr>
                      <a:r>
                        <a:rPr lang="en-GB" sz="1000" b="0" kern="1200" dirty="0">
                          <a:solidFill>
                            <a:schemeClr val="dk1"/>
                          </a:solidFill>
                          <a:effectLst/>
                          <a:latin typeface="+mn-lt"/>
                          <a:ea typeface="+mn-ea"/>
                          <a:cs typeface="+mn-cs"/>
                        </a:rPr>
                        <a:t>Reduction of Deaths in ED (31 pre-test(s) of change to 13 at end of Q2)</a:t>
                      </a:r>
                    </a:p>
                    <a:p>
                      <a:pPr marL="277246" lvl="1" indent="0">
                        <a:buFont typeface="Arial" panose="020B0604020202020204" pitchFamily="34" charset="0"/>
                        <a:buNone/>
                      </a:pPr>
                      <a:endParaRPr lang="en-GB" sz="1000" b="0" kern="1200" dirty="0">
                        <a:solidFill>
                          <a:schemeClr val="dk1"/>
                        </a:solidFill>
                        <a:effectLst/>
                        <a:latin typeface="+mn-lt"/>
                        <a:ea typeface="+mn-ea"/>
                        <a:cs typeface="+mn-cs"/>
                      </a:endParaRPr>
                    </a:p>
                    <a:p>
                      <a:pPr marL="0" lvl="0" indent="0">
                        <a:buFont typeface="Arial" panose="020B0604020202020204" pitchFamily="34" charset="0"/>
                        <a:buNone/>
                      </a:pPr>
                      <a:r>
                        <a:rPr lang="en-GB" sz="1000" b="0" kern="1200" dirty="0">
                          <a:solidFill>
                            <a:schemeClr val="dk1"/>
                          </a:solidFill>
                          <a:effectLst/>
                          <a:latin typeface="+mn-lt"/>
                          <a:ea typeface="+mn-ea"/>
                          <a:cs typeface="+mn-cs"/>
                        </a:rPr>
                        <a:t>Although significant improvements were witnessed within Q2 moving into Q3 and Q4 has become more challenging with performance metrics dipping (significantly on occasions) and periods of entering Business Continuity (BCI). </a:t>
                      </a:r>
                    </a:p>
                    <a:p>
                      <a:pPr marL="0" lvl="0" indent="0">
                        <a:buFont typeface="Arial" panose="020B0604020202020204" pitchFamily="34" charset="0"/>
                        <a:buNone/>
                      </a:pPr>
                      <a:endParaRPr lang="en-GB" sz="1000" b="0" kern="1200" dirty="0">
                        <a:solidFill>
                          <a:schemeClr val="dk1"/>
                        </a:solidFill>
                        <a:effectLst/>
                        <a:latin typeface="+mn-lt"/>
                        <a:ea typeface="+mn-ea"/>
                        <a:cs typeface="+mn-cs"/>
                      </a:endParaRPr>
                    </a:p>
                    <a:p>
                      <a:pPr marL="171450" lvl="0" indent="-171450">
                        <a:buFont typeface="Arial" panose="020B0604020202020204" pitchFamily="34" charset="0"/>
                        <a:buChar char="•"/>
                      </a:pPr>
                      <a:r>
                        <a:rPr lang="en-GB" sz="1000" b="0" kern="1200" dirty="0">
                          <a:solidFill>
                            <a:schemeClr val="dk1"/>
                          </a:solidFill>
                          <a:effectLst/>
                          <a:latin typeface="+mn-lt"/>
                          <a:ea typeface="+mn-ea"/>
                          <a:cs typeface="+mn-cs"/>
                        </a:rPr>
                        <a:t>Trialled community falls response (Level 1 &amp; Level 2) coupled with admission avoidance activity with care hones &amp; domiciliary care</a:t>
                      </a:r>
                    </a:p>
                    <a:p>
                      <a:pPr marL="171450" lvl="0" indent="-171450">
                        <a:buFont typeface="Arial" panose="020B0604020202020204" pitchFamily="34" charset="0"/>
                        <a:buChar char="•"/>
                      </a:pPr>
                      <a:r>
                        <a:rPr lang="en-GB" sz="1000" b="0" kern="1200" dirty="0">
                          <a:solidFill>
                            <a:schemeClr val="dk1"/>
                          </a:solidFill>
                          <a:effectLst/>
                          <a:latin typeface="+mn-lt"/>
                          <a:ea typeface="+mn-ea"/>
                          <a:cs typeface="+mn-cs"/>
                        </a:rPr>
                        <a:t>Trialled a UEC SPOA with a ‘clinical conversation before conveyance/ dispatch’ to aid in system navigation and admission avoidance (where appropriate)</a:t>
                      </a:r>
                    </a:p>
                    <a:p>
                      <a:pPr marL="171450" lvl="0" indent="-171450">
                        <a:buFont typeface="Arial" panose="020B0604020202020204" pitchFamily="34" charset="0"/>
                        <a:buChar char="•"/>
                      </a:pPr>
                      <a:r>
                        <a:rPr lang="en-GB" sz="1000" b="0" kern="1200" dirty="0">
                          <a:solidFill>
                            <a:schemeClr val="dk1"/>
                          </a:solidFill>
                          <a:effectLst/>
                          <a:latin typeface="+mn-lt"/>
                          <a:ea typeface="+mn-ea"/>
                          <a:cs typeface="+mn-cs"/>
                        </a:rPr>
                        <a:t>Ongoing to works to improve acute frailty offer subject to challenging conditions (e.g. bedding of front door assessment spaces and capacity challenges) </a:t>
                      </a:r>
                    </a:p>
                    <a:p>
                      <a:pPr marL="171450" lvl="0" indent="-171450">
                        <a:buFont typeface="Arial" panose="020B0604020202020204" pitchFamily="34" charset="0"/>
                        <a:buChar char="•"/>
                      </a:pPr>
                      <a:r>
                        <a:rPr lang="en-GB" sz="1000" b="0" kern="1200" dirty="0">
                          <a:solidFill>
                            <a:schemeClr val="dk1"/>
                          </a:solidFill>
                          <a:effectLst/>
                          <a:latin typeface="+mn-lt"/>
                          <a:ea typeface="+mn-ea"/>
                          <a:cs typeface="+mn-cs"/>
                        </a:rPr>
                        <a:t>Ongoing works to improve flow and discharge subject to challenges in relation to capacity/ staffing deficits</a:t>
                      </a:r>
                    </a:p>
                  </a:txBody>
                  <a:tcPr>
                    <a:solidFill>
                      <a:schemeClr val="accent3">
                        <a:lumMod val="20000"/>
                        <a:lumOff val="80000"/>
                      </a:schemeClr>
                    </a:solidFill>
                  </a:tcPr>
                </a:tc>
                <a:tc>
                  <a:txBody>
                    <a:bodyPr/>
                    <a:lstStyle/>
                    <a:p>
                      <a:r>
                        <a:rPr lang="en-GB" sz="1000" b="1" dirty="0"/>
                        <a:t>Challenges:</a:t>
                      </a:r>
                    </a:p>
                    <a:p>
                      <a:pPr marL="171450" indent="-171450">
                        <a:buFont typeface="Arial" panose="020B0604020202020204" pitchFamily="34" charset="0"/>
                        <a:buChar char="•"/>
                      </a:pPr>
                      <a:r>
                        <a:rPr lang="en-GB" sz="1000" b="0" dirty="0"/>
                        <a:t>Significant numbers Clinically Optimised Patients (COP) in emergency beds reducing overall bed-pool and flow (and linked Pathway of Care Delays)</a:t>
                      </a:r>
                    </a:p>
                    <a:p>
                      <a:pPr marL="171450" indent="-171450">
                        <a:buFont typeface="Arial" panose="020B0604020202020204" pitchFamily="34" charset="0"/>
                        <a:buChar char="•"/>
                      </a:pPr>
                      <a:r>
                        <a:rPr lang="en-GB" sz="1000" b="0" dirty="0"/>
                        <a:t>Overcrowding in front door services (ED, AMU, SDEC, OPAU) limiting throughput and flow</a:t>
                      </a:r>
                    </a:p>
                    <a:p>
                      <a:pPr marL="171450" indent="-171450">
                        <a:buFont typeface="Arial" panose="020B0604020202020204" pitchFamily="34" charset="0"/>
                        <a:buChar char="•"/>
                      </a:pPr>
                      <a:r>
                        <a:rPr lang="en-GB" sz="1000" b="0" dirty="0"/>
                        <a:t>Long ambulance waits in Q3 &amp; Q4 (due to above challenges)</a:t>
                      </a:r>
                    </a:p>
                    <a:p>
                      <a:pPr marL="171450" indent="-171450">
                        <a:buFont typeface="Arial" panose="020B0604020202020204" pitchFamily="34" charset="0"/>
                        <a:buChar char="•"/>
                      </a:pPr>
                      <a:r>
                        <a:rPr lang="en-GB" sz="1000" b="0" dirty="0"/>
                        <a:t>Limited resources to implement sustainable change across the UEC pathway</a:t>
                      </a:r>
                    </a:p>
                    <a:p>
                      <a:pPr marL="171450" indent="-171450">
                        <a:buFont typeface="Arial" panose="020B0604020202020204" pitchFamily="34" charset="0"/>
                        <a:buChar char="•"/>
                      </a:pPr>
                      <a:r>
                        <a:rPr lang="en-GB" sz="1000" b="0" dirty="0"/>
                        <a:t>Challenge regarding implementing sustainable service models due to limited capacity</a:t>
                      </a:r>
                    </a:p>
                    <a:p>
                      <a:pPr marL="0" indent="0">
                        <a:buFont typeface="Arial" panose="020B0604020202020204" pitchFamily="34" charset="0"/>
                        <a:buNone/>
                      </a:pPr>
                      <a:endParaRPr lang="en-GB" sz="1000" b="0" dirty="0"/>
                    </a:p>
                  </a:txBody>
                  <a:tcPr>
                    <a:solidFill>
                      <a:schemeClr val="accent2">
                        <a:lumMod val="20000"/>
                        <a:lumOff val="80000"/>
                      </a:schemeClr>
                    </a:solidFill>
                  </a:tcPr>
                </a:tc>
                <a:extLst>
                  <a:ext uri="{0D108BD9-81ED-4DB2-BD59-A6C34878D82A}">
                    <a16:rowId xmlns:a16="http://schemas.microsoft.com/office/drawing/2014/main" val="1380821120"/>
                  </a:ext>
                </a:extLst>
              </a:tr>
              <a:tr h="978839">
                <a:tc>
                  <a:txBody>
                    <a:bodyPr/>
                    <a:lstStyle/>
                    <a:p>
                      <a:r>
                        <a:rPr lang="en-GB" sz="1000" b="1" dirty="0"/>
                        <a:t>Learning:</a:t>
                      </a:r>
                    </a:p>
                    <a:p>
                      <a:pPr marL="171450" indent="-171450">
                        <a:buFont typeface="Arial" panose="020B0604020202020204" pitchFamily="34" charset="0"/>
                        <a:buChar char="•"/>
                      </a:pPr>
                      <a:r>
                        <a:rPr lang="en-GB" sz="1000" b="0" dirty="0"/>
                        <a:t>Whole system solutions required to mitigate UEC challenges </a:t>
                      </a:r>
                    </a:p>
                    <a:p>
                      <a:pPr marL="171450" indent="-171450">
                        <a:buFont typeface="Arial" panose="020B0604020202020204" pitchFamily="34" charset="0"/>
                        <a:buChar char="•"/>
                      </a:pPr>
                      <a:r>
                        <a:rPr lang="en-GB" sz="1000" b="0" dirty="0"/>
                        <a:t>Systems priorities for UEC noted as:</a:t>
                      </a:r>
                    </a:p>
                    <a:p>
                      <a:pPr marL="448696" lvl="1" indent="-171450">
                        <a:buFont typeface="Arial" panose="020B0604020202020204" pitchFamily="34" charset="0"/>
                        <a:buChar char="•"/>
                      </a:pPr>
                      <a:r>
                        <a:rPr lang="en-GB" sz="1000" b="0" dirty="0"/>
                        <a:t>Pre-hospital pathways &amp; front door</a:t>
                      </a:r>
                    </a:p>
                    <a:p>
                      <a:pPr marL="448696" lvl="1" indent="-171450">
                        <a:buFont typeface="Arial" panose="020B0604020202020204" pitchFamily="34" charset="0"/>
                        <a:buChar char="•"/>
                      </a:pPr>
                      <a:r>
                        <a:rPr lang="en-GB" sz="1000" b="0" dirty="0"/>
                        <a:t>Management of flow</a:t>
                      </a:r>
                    </a:p>
                    <a:p>
                      <a:pPr marL="448696" lvl="1" indent="-171450">
                        <a:buFont typeface="Arial" panose="020B0604020202020204" pitchFamily="34" charset="0"/>
                        <a:buChar char="•"/>
                      </a:pPr>
                      <a:r>
                        <a:rPr lang="en-GB" sz="1000" b="0" dirty="0"/>
                        <a:t>Discharge</a:t>
                      </a:r>
                    </a:p>
                    <a:p>
                      <a:pPr marL="171450" lvl="0" indent="-171450">
                        <a:buFont typeface="Arial" panose="020B0604020202020204" pitchFamily="34" charset="0"/>
                        <a:buChar char="•"/>
                      </a:pPr>
                      <a:r>
                        <a:rPr lang="en-GB" sz="1000" b="0" dirty="0"/>
                        <a:t>Sustainable change from an ‘as is’ to a ‘to be’ and the ‘final state’ model requires end-to-end support to achieve all benefits</a:t>
                      </a:r>
                    </a:p>
                    <a:p>
                      <a:pPr marL="171450" indent="-171450">
                        <a:buFont typeface="Arial" panose="020B0604020202020204" pitchFamily="34" charset="0"/>
                        <a:buChar char="•"/>
                      </a:pPr>
                      <a:endParaRPr lang="en-GB" sz="1000" b="0" dirty="0"/>
                    </a:p>
                  </a:txBody>
                  <a:tcPr>
                    <a:solidFill>
                      <a:schemeClr val="tx2">
                        <a:lumMod val="10000"/>
                        <a:lumOff val="90000"/>
                      </a:schemeClr>
                    </a:solidFill>
                  </a:tcPr>
                </a:tc>
                <a:tc>
                  <a:txBody>
                    <a:bodyPr/>
                    <a:lstStyle/>
                    <a:p>
                      <a:r>
                        <a:rPr lang="en-GB" sz="1000" b="1" dirty="0"/>
                        <a:t>Risks going into 26/27:</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Risk that we fail to significantly reduce the number of Clinically Optimised Patients in hospital beds (and linked POCD)</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Risk that patient safety concerns related to lengthy Chair &amp; Trolley waits at our front door(s) (ED, AMU, SDEC, OPAU) are not mitigated and these negatively impact patient outcomes/ experience (and health board performance measures)</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Risk that we fail to improve ambulance handovers (hrs lost) and ED 4/ 12 hrs performance</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Risk of limited resources impacting delivery of actions</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Risk related to an inability to sustain new operating model changes due to workforce capacity (e.g. IDH/ front door/ therapies)</a:t>
                      </a:r>
                    </a:p>
                    <a:p>
                      <a:pPr marL="171450" marR="0" lvl="0" indent="-1714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t>Risk of reduced capacity and flow within acute services due to delay in implementation of the Community Services Review</a:t>
                      </a:r>
                    </a:p>
                  </a:txBody>
                  <a:tcPr>
                    <a:solidFill>
                      <a:srgbClr val="FF9999"/>
                    </a:solidFill>
                  </a:tcPr>
                </a:tc>
                <a:extLst>
                  <a:ext uri="{0D108BD9-81ED-4DB2-BD59-A6C34878D82A}">
                    <a16:rowId xmlns:a16="http://schemas.microsoft.com/office/drawing/2014/main" val="2683727814"/>
                  </a:ext>
                </a:extLst>
              </a:tr>
            </a:tbl>
          </a:graphicData>
        </a:graphic>
      </p:graphicFrame>
    </p:spTree>
    <p:extLst>
      <p:ext uri="{BB962C8B-B14F-4D97-AF65-F5344CB8AC3E}">
        <p14:creationId xmlns:p14="http://schemas.microsoft.com/office/powerpoint/2010/main" val="674667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5B496B-491C-F633-B264-8F1F11E5E20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EE73F6C-73DE-DC29-1483-5AFB9737C7A2}"/>
              </a:ext>
            </a:extLst>
          </p:cNvPr>
          <p:cNvSpPr>
            <a:spLocks noGrp="1"/>
          </p:cNvSpPr>
          <p:nvPr>
            <p:ph type="body" sz="quarter" idx="10"/>
          </p:nvPr>
        </p:nvSpPr>
        <p:spPr/>
        <p:txBody>
          <a:bodyPr/>
          <a:lstStyle/>
          <a:p>
            <a:r>
              <a:rPr lang="en-GB" dirty="0"/>
              <a:t>Population Health</a:t>
            </a:r>
          </a:p>
        </p:txBody>
      </p:sp>
      <p:sp>
        <p:nvSpPr>
          <p:cNvPr id="3" name="Text Placeholder 1">
            <a:extLst>
              <a:ext uri="{FF2B5EF4-FFF2-40B4-BE49-F238E27FC236}">
                <a16:creationId xmlns:a16="http://schemas.microsoft.com/office/drawing/2014/main" id="{DBA3299E-8F5B-EEC4-AF58-9E6B7B0E0120}"/>
              </a:ext>
            </a:extLst>
          </p:cNvPr>
          <p:cNvSpPr txBox="1">
            <a:spLocks/>
          </p:cNvSpPr>
          <p:nvPr/>
        </p:nvSpPr>
        <p:spPr>
          <a:xfrm>
            <a:off x="543318" y="2766169"/>
            <a:ext cx="10556853" cy="17042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4124" b="0" kern="1200" cap="none" spc="0">
                <a:ln>
                  <a:noFill/>
                </a:ln>
                <a:solidFill>
                  <a:schemeClr val="bg1"/>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124" b="0" i="0" u="none" strike="noStrike" kern="1200" cap="none" spc="0" normalizeH="0" baseline="0" noProof="0" dirty="0">
                <a:ln>
                  <a:noFill/>
                </a:ln>
                <a:solidFill>
                  <a:srgbClr val="0E2841"/>
                </a:solidFill>
                <a:effectLst/>
                <a:uLnTx/>
                <a:uFillTx/>
                <a:latin typeface="Arial Black" panose="020B0A04020102020204" pitchFamily="34" charset="0"/>
                <a:ea typeface="+mn-ea"/>
                <a:cs typeface="+mn-cs"/>
              </a:rPr>
              <a:t>Women’s Health, CYP &amp; Perinatal</a:t>
            </a:r>
          </a:p>
        </p:txBody>
      </p:sp>
    </p:spTree>
    <p:extLst>
      <p:ext uri="{BB962C8B-B14F-4D97-AF65-F5344CB8AC3E}">
        <p14:creationId xmlns:p14="http://schemas.microsoft.com/office/powerpoint/2010/main" val="3322121616"/>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2_Office Theme">
  <a:themeElements>
    <a:clrScheme name="Custom 1">
      <a:dk1>
        <a:sysClr val="windowText" lastClr="000000"/>
      </a:dk1>
      <a:lt1>
        <a:sysClr val="window" lastClr="FFFFFF"/>
      </a:lt1>
      <a:dk2>
        <a:srgbClr val="44546A"/>
      </a:dk2>
      <a:lt2>
        <a:srgbClr val="E7E6E6"/>
      </a:lt2>
      <a:accent1>
        <a:srgbClr val="5D59A5"/>
      </a:accent1>
      <a:accent2>
        <a:srgbClr val="00878D"/>
      </a:accent2>
      <a:accent3>
        <a:srgbClr val="4BA076"/>
      </a:accent3>
      <a:accent4>
        <a:srgbClr val="119263"/>
      </a:accent4>
      <a:accent5>
        <a:srgbClr val="AEAAD4"/>
      </a:accent5>
      <a:accent6>
        <a:srgbClr val="0068B6"/>
      </a:accent6>
      <a:hlink>
        <a:srgbClr val="5390D0"/>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4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3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5F350029-40C5-4066-9527-DE8A6B0693A2}"/>
</file>

<file path=customXml/itemProps2.xml><?xml version="1.0" encoding="utf-8"?>
<ds:datastoreItem xmlns:ds="http://schemas.openxmlformats.org/officeDocument/2006/customXml" ds:itemID="{D6CEEF35-CC96-4BD1-870E-363F4CC85837}"/>
</file>

<file path=customXml/itemProps3.xml><?xml version="1.0" encoding="utf-8"?>
<ds:datastoreItem xmlns:ds="http://schemas.openxmlformats.org/officeDocument/2006/customXml" ds:itemID="{82770C7F-83E7-4AE7-9FE6-DAB707100608}"/>
</file>

<file path=docProps/app.xml><?xml version="1.0" encoding="utf-8"?>
<Properties xmlns="http://schemas.openxmlformats.org/officeDocument/2006/extended-properties" xmlns:vt="http://schemas.openxmlformats.org/officeDocument/2006/docPropsVTypes">
  <TotalTime>596</TotalTime>
  <Words>7853</Words>
  <Application>Microsoft Office PowerPoint</Application>
  <PresentationFormat>Widescreen</PresentationFormat>
  <Paragraphs>1023</Paragraphs>
  <Slides>59</Slides>
  <Notes>14</Notes>
  <HiddenSlides>0</HiddenSlides>
  <MMClips>0</MMClips>
  <ScaleCrop>false</ScaleCrop>
  <HeadingPairs>
    <vt:vector size="6" baseType="variant">
      <vt:variant>
        <vt:lpstr>Fonts Used</vt:lpstr>
      </vt:variant>
      <vt:variant>
        <vt:i4>9</vt:i4>
      </vt:variant>
      <vt:variant>
        <vt:lpstr>Theme</vt:lpstr>
      </vt:variant>
      <vt:variant>
        <vt:i4>9</vt:i4>
      </vt:variant>
      <vt:variant>
        <vt:lpstr>Slide Titles</vt:lpstr>
      </vt:variant>
      <vt:variant>
        <vt:i4>59</vt:i4>
      </vt:variant>
    </vt:vector>
  </HeadingPairs>
  <TitlesOfParts>
    <vt:vector size="77" baseType="lpstr">
      <vt:lpstr>Aptos</vt:lpstr>
      <vt:lpstr>Aptos Black</vt:lpstr>
      <vt:lpstr>Aptos Display</vt:lpstr>
      <vt:lpstr>Arial</vt:lpstr>
      <vt:lpstr>Arial Black</vt:lpstr>
      <vt:lpstr>Calibri</vt:lpstr>
      <vt:lpstr>Courier New</vt:lpstr>
      <vt:lpstr>Univers Condensed Light</vt:lpstr>
      <vt:lpstr>Verdana</vt:lpstr>
      <vt:lpstr>DARK TITLE BG</vt:lpstr>
      <vt:lpstr>2_Office Theme</vt:lpstr>
      <vt:lpstr>2_Custom Design</vt:lpstr>
      <vt:lpstr>4_Office Theme</vt:lpstr>
      <vt:lpstr>Office Theme</vt:lpstr>
      <vt:lpstr>1_Office Theme</vt:lpstr>
      <vt:lpstr>WHITE BG SLIDE</vt:lpstr>
      <vt:lpstr>3_Custom Design</vt:lpstr>
      <vt:lpstr>3_Office Theme</vt:lpstr>
      <vt:lpstr>PowerPoint Presentation</vt:lpstr>
      <vt:lpstr>PowerPoint Presentation</vt:lpstr>
      <vt:lpstr>PowerPoint Presentation</vt:lpstr>
      <vt:lpstr>PowerPoint Presentation</vt:lpstr>
      <vt:lpstr>PowerPoint Presentation</vt:lpstr>
      <vt:lpstr>2025/26 Look Back</vt:lpstr>
      <vt:lpstr>PowerPoint Presentation</vt:lpstr>
      <vt:lpstr>2025/26 Look Back</vt:lpstr>
      <vt:lpstr>PowerPoint Presentation</vt:lpstr>
      <vt:lpstr>2025/26 Look Back</vt:lpstr>
      <vt:lpstr>PowerPoint Presentation</vt:lpstr>
      <vt:lpstr>2025/26 Look Back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Performance &amp; Accountability Governance</vt:lpstr>
      <vt:lpstr>PowerPoint Presentation</vt:lpstr>
      <vt:lpstr>PowerPoint Presentation</vt:lpstr>
      <vt:lpstr>PowerPoint Presentation</vt:lpstr>
      <vt:lpstr>PowerPoint Presentation</vt:lpstr>
      <vt:lpstr>PUBLIC HEALTH TEAM ANNUAL PLAN 2026-27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2026/27 Look Forward</vt:lpstr>
      <vt:lpstr>Forward Look 2026/27</vt:lpstr>
      <vt:lpstr>PowerPoint Presentation</vt:lpstr>
      <vt:lpstr>PowerPoint Presentation</vt:lpstr>
      <vt:lpstr>PowerPoint Presentation</vt:lpstr>
      <vt:lpstr>PowerPoint Presentation</vt:lpstr>
      <vt:lpstr>Priorities FY26/27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2026/27 Look Forward</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Ruth Tovey (Swansea Bay UHB - Planning)</dc:creator>
  <cp:lastModifiedBy>Ruth Tovey (Swansea Bay UHB - Planning)</cp:lastModifiedBy>
  <cp:revision>27</cp:revision>
  <dcterms:created xsi:type="dcterms:W3CDTF">2026-04-22T10:52:40Z</dcterms:created>
  <dcterms:modified xsi:type="dcterms:W3CDTF">2026-04-29T14:07:27Z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