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4.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5.xml" ContentType="application/vnd.openxmlformats-officedocument.theme+xml"/>
  <Override PartName="/ppt/slideLayouts/slideLayout27.xml" ContentType="application/vnd.openxmlformats-officedocument.presentationml.slideLayout+xml"/>
  <Override PartName="/ppt/theme/theme6.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7.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8.xml" ContentType="application/vnd.openxmlformats-officedocument.theme+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9.xml" ContentType="application/vnd.openxmlformats-officedocument.theme+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10.xml" ContentType="application/vnd.openxmlformats-officedocument.theme+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theme/theme1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omments/modernComment_7FA3600E_734F4654.xml" ContentType="application/vnd.ms-powerpoint.comment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28.xml" ContentType="application/vnd.openxmlformats-officedocument.presentationml.notesSlide+xml"/>
  <Override PartName="/ppt/comments/modernComment_7FA36111_A9F27813.xml" ContentType="application/vnd.ms-powerpoint.comments+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693" r:id="rId5"/>
    <p:sldMasterId id="2147483700" r:id="rId6"/>
    <p:sldMasterId id="2147483716" r:id="rId7"/>
    <p:sldMasterId id="2147483724" r:id="rId8"/>
    <p:sldMasterId id="2147483729" r:id="rId9"/>
    <p:sldMasterId id="2147483743" r:id="rId10"/>
    <p:sldMasterId id="2147483758" r:id="rId11"/>
    <p:sldMasterId id="2147483770" r:id="rId12"/>
    <p:sldMasterId id="2147483782" r:id="rId13"/>
    <p:sldMasterId id="2147483785" r:id="rId14"/>
  </p:sldMasterIdLst>
  <p:notesMasterIdLst>
    <p:notesMasterId r:id="rId74"/>
  </p:notesMasterIdLst>
  <p:handoutMasterIdLst>
    <p:handoutMasterId r:id="rId75"/>
  </p:handoutMasterIdLst>
  <p:sldIdLst>
    <p:sldId id="2141413369" r:id="rId15"/>
    <p:sldId id="2141413603" r:id="rId16"/>
    <p:sldId id="2141413546" r:id="rId17"/>
    <p:sldId id="2141413633" r:id="rId18"/>
    <p:sldId id="2141413634" r:id="rId19"/>
    <p:sldId id="2141413635" r:id="rId20"/>
    <p:sldId id="2141413447" r:id="rId21"/>
    <p:sldId id="2141413636" r:id="rId22"/>
    <p:sldId id="2141413637" r:id="rId23"/>
    <p:sldId id="2141413638" r:id="rId24"/>
    <p:sldId id="2141413570" r:id="rId25"/>
    <p:sldId id="2141413390" r:id="rId26"/>
    <p:sldId id="2141413585" r:id="rId27"/>
    <p:sldId id="2141413586" r:id="rId28"/>
    <p:sldId id="2141413587" r:id="rId29"/>
    <p:sldId id="2141413589" r:id="rId30"/>
    <p:sldId id="2141413602" r:id="rId31"/>
    <p:sldId id="2141413590" r:id="rId32"/>
    <p:sldId id="2141413609" r:id="rId33"/>
    <p:sldId id="2141413615" r:id="rId34"/>
    <p:sldId id="2141413616" r:id="rId35"/>
    <p:sldId id="2141413610" r:id="rId36"/>
    <p:sldId id="2141413604" r:id="rId37"/>
    <p:sldId id="2141413641" r:id="rId38"/>
    <p:sldId id="2141413642" r:id="rId39"/>
    <p:sldId id="2141413643" r:id="rId40"/>
    <p:sldId id="2141413645" r:id="rId41"/>
    <p:sldId id="2141413584" r:id="rId42"/>
    <p:sldId id="2141413605" r:id="rId43"/>
    <p:sldId id="2141413571" r:id="rId44"/>
    <p:sldId id="2141413648" r:id="rId45"/>
    <p:sldId id="2141413649" r:id="rId46"/>
    <p:sldId id="2141413650" r:id="rId47"/>
    <p:sldId id="2141413651" r:id="rId48"/>
    <p:sldId id="2141413576" r:id="rId49"/>
    <p:sldId id="2141413606" r:id="rId50"/>
    <p:sldId id="2141413563" r:id="rId51"/>
    <p:sldId id="2141413653" r:id="rId52"/>
    <p:sldId id="2141413654" r:id="rId53"/>
    <p:sldId id="2141413655" r:id="rId54"/>
    <p:sldId id="2141413656" r:id="rId55"/>
    <p:sldId id="2141413657" r:id="rId56"/>
    <p:sldId id="2141413676" r:id="rId57"/>
    <p:sldId id="2141413607" r:id="rId58"/>
    <p:sldId id="2141413661" r:id="rId59"/>
    <p:sldId id="2141413662" r:id="rId60"/>
    <p:sldId id="2141413663" r:id="rId61"/>
    <p:sldId id="2141413664" r:id="rId62"/>
    <p:sldId id="2141413665" r:id="rId63"/>
    <p:sldId id="2141413666" r:id="rId64"/>
    <p:sldId id="2141413667" r:id="rId65"/>
    <p:sldId id="2141413668" r:id="rId66"/>
    <p:sldId id="2141413669" r:id="rId67"/>
    <p:sldId id="2141413426" r:id="rId68"/>
    <p:sldId id="2141413608" r:id="rId69"/>
    <p:sldId id="2141413671" r:id="rId70"/>
    <p:sldId id="2141413672" r:id="rId71"/>
    <p:sldId id="2141413673" r:id="rId72"/>
    <p:sldId id="2141413675" r:id="rId73"/>
  </p:sldIdLst>
  <p:sldSz cx="20105688" cy="11309350"/>
  <p:notesSz cx="20104100" cy="113093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16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6D7ED29-A112-01F1-3902-2632171C628B}" name="Charlotte Edwards (Swansea Bay UHB - Planning and Partnerships )" initials="CE" userId="S::Charlotte.Edwards5@wales.nhs.uk::3c47ec75-5b7c-45c3-95f7-05c47daf7983" providerId="AD"/>
  <p188:author id="{485E1C4D-5458-D7C1-0EB4-5338E5F9FF73}" name="Ruth Tovey (Swansea Bay UHB - Planning)" initials="RT" userId="S::Ruth.Tovey@wales.nhs.uk::0acd9227-8696-4241-a446-3f2b5c9895a9" providerId="AD"/>
  <p188:author id="{5851DCC3-CE5A-5A7A-7427-8CE93FFAAA31}" name="Meghann Protheroe (Swansea Bay UHB - Performance)" initials="MP" userId="S::Meghann.Reynolds@wales.nhs.uk::e81fe544-e0cb-483b-8d62-fe58b709c3f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885BD"/>
    <a:srgbClr val="5D59A5"/>
    <a:srgbClr val="DEA900"/>
    <a:srgbClr val="254061"/>
    <a:srgbClr val="44546A"/>
    <a:srgbClr val="7EB0DE"/>
    <a:srgbClr val="89C275"/>
    <a:srgbClr val="D0E1CD"/>
    <a:srgbClr val="00BC62"/>
    <a:srgbClr val="F8CD4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426" autoAdjust="0"/>
    <p:restoredTop sz="94660"/>
  </p:normalViewPr>
  <p:slideViewPr>
    <p:cSldViewPr snapToGrid="0">
      <p:cViewPr varScale="1">
        <p:scale>
          <a:sx n="60" d="100"/>
          <a:sy n="60" d="100"/>
        </p:scale>
        <p:origin x="120" y="-246"/>
      </p:cViewPr>
      <p:guideLst>
        <p:guide orient="horz" pos="2880"/>
        <p:guide pos="216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2.xml"/><Relationship Id="rId21" Type="http://schemas.openxmlformats.org/officeDocument/2006/relationships/slide" Target="slides/slide7.xml"/><Relationship Id="rId42" Type="http://schemas.openxmlformats.org/officeDocument/2006/relationships/slide" Target="slides/slide28.xml"/><Relationship Id="rId47" Type="http://schemas.openxmlformats.org/officeDocument/2006/relationships/slide" Target="slides/slide33.xml"/><Relationship Id="rId63" Type="http://schemas.openxmlformats.org/officeDocument/2006/relationships/slide" Target="slides/slide49.xml"/><Relationship Id="rId68" Type="http://schemas.openxmlformats.org/officeDocument/2006/relationships/slide" Target="slides/slide54.xml"/><Relationship Id="rId16" Type="http://schemas.openxmlformats.org/officeDocument/2006/relationships/slide" Target="slides/slide2.xml"/><Relationship Id="rId11" Type="http://schemas.openxmlformats.org/officeDocument/2006/relationships/slideMaster" Target="slideMasters/slideMaster8.xml"/><Relationship Id="rId24" Type="http://schemas.openxmlformats.org/officeDocument/2006/relationships/slide" Target="slides/slide10.xml"/><Relationship Id="rId32" Type="http://schemas.openxmlformats.org/officeDocument/2006/relationships/slide" Target="slides/slide18.xml"/><Relationship Id="rId37" Type="http://schemas.openxmlformats.org/officeDocument/2006/relationships/slide" Target="slides/slide23.xml"/><Relationship Id="rId40" Type="http://schemas.openxmlformats.org/officeDocument/2006/relationships/slide" Target="slides/slide26.xml"/><Relationship Id="rId45" Type="http://schemas.openxmlformats.org/officeDocument/2006/relationships/slide" Target="slides/slide31.xml"/><Relationship Id="rId53" Type="http://schemas.openxmlformats.org/officeDocument/2006/relationships/slide" Target="slides/slide39.xml"/><Relationship Id="rId58" Type="http://schemas.openxmlformats.org/officeDocument/2006/relationships/slide" Target="slides/slide44.xml"/><Relationship Id="rId66" Type="http://schemas.openxmlformats.org/officeDocument/2006/relationships/slide" Target="slides/slide52.xml"/><Relationship Id="rId74" Type="http://schemas.openxmlformats.org/officeDocument/2006/relationships/notesMaster" Target="notesMasters/notesMaster1.xml"/><Relationship Id="rId79" Type="http://schemas.openxmlformats.org/officeDocument/2006/relationships/tableStyles" Target="tableStyles.xml"/><Relationship Id="rId5" Type="http://schemas.openxmlformats.org/officeDocument/2006/relationships/slideMaster" Target="slideMasters/slideMaster2.xml"/><Relationship Id="rId61" Type="http://schemas.openxmlformats.org/officeDocument/2006/relationships/slide" Target="slides/slide47.xml"/><Relationship Id="rId19" Type="http://schemas.openxmlformats.org/officeDocument/2006/relationships/slide" Target="slides/slide5.xml"/><Relationship Id="rId14" Type="http://schemas.openxmlformats.org/officeDocument/2006/relationships/slideMaster" Target="slideMasters/slideMaster11.xml"/><Relationship Id="rId22" Type="http://schemas.openxmlformats.org/officeDocument/2006/relationships/slide" Target="slides/slide8.xml"/><Relationship Id="rId27" Type="http://schemas.openxmlformats.org/officeDocument/2006/relationships/slide" Target="slides/slide13.xml"/><Relationship Id="rId30" Type="http://schemas.openxmlformats.org/officeDocument/2006/relationships/slide" Target="slides/slide16.xml"/><Relationship Id="rId35" Type="http://schemas.openxmlformats.org/officeDocument/2006/relationships/slide" Target="slides/slide21.xml"/><Relationship Id="rId43" Type="http://schemas.openxmlformats.org/officeDocument/2006/relationships/slide" Target="slides/slide29.xml"/><Relationship Id="rId48" Type="http://schemas.openxmlformats.org/officeDocument/2006/relationships/slide" Target="slides/slide34.xml"/><Relationship Id="rId56" Type="http://schemas.openxmlformats.org/officeDocument/2006/relationships/slide" Target="slides/slide42.xml"/><Relationship Id="rId64" Type="http://schemas.openxmlformats.org/officeDocument/2006/relationships/slide" Target="slides/slide50.xml"/><Relationship Id="rId69" Type="http://schemas.openxmlformats.org/officeDocument/2006/relationships/slide" Target="slides/slide55.xml"/><Relationship Id="rId77" Type="http://schemas.openxmlformats.org/officeDocument/2006/relationships/viewProps" Target="viewProps.xml"/><Relationship Id="rId8" Type="http://schemas.openxmlformats.org/officeDocument/2006/relationships/slideMaster" Target="slideMasters/slideMaster5.xml"/><Relationship Id="rId51" Type="http://schemas.openxmlformats.org/officeDocument/2006/relationships/slide" Target="slides/slide37.xml"/><Relationship Id="rId72" Type="http://schemas.openxmlformats.org/officeDocument/2006/relationships/slide" Target="slides/slide58.xml"/><Relationship Id="rId80" Type="http://schemas.microsoft.com/office/2018/10/relationships/authors" Target="authors.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 Target="slides/slide3.xml"/><Relationship Id="rId25" Type="http://schemas.openxmlformats.org/officeDocument/2006/relationships/slide" Target="slides/slide11.xml"/><Relationship Id="rId33" Type="http://schemas.openxmlformats.org/officeDocument/2006/relationships/slide" Target="slides/slide19.xml"/><Relationship Id="rId38" Type="http://schemas.openxmlformats.org/officeDocument/2006/relationships/slide" Target="slides/slide24.xml"/><Relationship Id="rId46" Type="http://schemas.openxmlformats.org/officeDocument/2006/relationships/slide" Target="slides/slide32.xml"/><Relationship Id="rId59" Type="http://schemas.openxmlformats.org/officeDocument/2006/relationships/slide" Target="slides/slide45.xml"/><Relationship Id="rId67" Type="http://schemas.openxmlformats.org/officeDocument/2006/relationships/slide" Target="slides/slide53.xml"/><Relationship Id="rId20" Type="http://schemas.openxmlformats.org/officeDocument/2006/relationships/slide" Target="slides/slide6.xml"/><Relationship Id="rId41" Type="http://schemas.openxmlformats.org/officeDocument/2006/relationships/slide" Target="slides/slide27.xml"/><Relationship Id="rId54" Type="http://schemas.openxmlformats.org/officeDocument/2006/relationships/slide" Target="slides/slide40.xml"/><Relationship Id="rId62" Type="http://schemas.openxmlformats.org/officeDocument/2006/relationships/slide" Target="slides/slide48.xml"/><Relationship Id="rId70" Type="http://schemas.openxmlformats.org/officeDocument/2006/relationships/slide" Target="slides/slide56.xml"/><Relationship Id="rId75"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1.xml"/><Relationship Id="rId23" Type="http://schemas.openxmlformats.org/officeDocument/2006/relationships/slide" Target="slides/slide9.xml"/><Relationship Id="rId28" Type="http://schemas.openxmlformats.org/officeDocument/2006/relationships/slide" Target="slides/slide14.xml"/><Relationship Id="rId36" Type="http://schemas.openxmlformats.org/officeDocument/2006/relationships/slide" Target="slides/slide22.xml"/><Relationship Id="rId49" Type="http://schemas.openxmlformats.org/officeDocument/2006/relationships/slide" Target="slides/slide35.xml"/><Relationship Id="rId57" Type="http://schemas.openxmlformats.org/officeDocument/2006/relationships/slide" Target="slides/slide43.xml"/><Relationship Id="rId10" Type="http://schemas.openxmlformats.org/officeDocument/2006/relationships/slideMaster" Target="slideMasters/slideMaster7.xml"/><Relationship Id="rId31" Type="http://schemas.openxmlformats.org/officeDocument/2006/relationships/slide" Target="slides/slide17.xml"/><Relationship Id="rId44" Type="http://schemas.openxmlformats.org/officeDocument/2006/relationships/slide" Target="slides/slide30.xml"/><Relationship Id="rId52" Type="http://schemas.openxmlformats.org/officeDocument/2006/relationships/slide" Target="slides/slide38.xml"/><Relationship Id="rId60" Type="http://schemas.openxmlformats.org/officeDocument/2006/relationships/slide" Target="slides/slide46.xml"/><Relationship Id="rId65" Type="http://schemas.openxmlformats.org/officeDocument/2006/relationships/slide" Target="slides/slide51.xml"/><Relationship Id="rId73" Type="http://schemas.openxmlformats.org/officeDocument/2006/relationships/slide" Target="slides/slide59.xml"/><Relationship Id="rId78"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Master" Target="slideMasters/slideMaster6.xml"/><Relationship Id="rId13" Type="http://schemas.openxmlformats.org/officeDocument/2006/relationships/slideMaster" Target="slideMasters/slideMaster10.xml"/><Relationship Id="rId18" Type="http://schemas.openxmlformats.org/officeDocument/2006/relationships/slide" Target="slides/slide4.xml"/><Relationship Id="rId39" Type="http://schemas.openxmlformats.org/officeDocument/2006/relationships/slide" Target="slides/slide25.xml"/><Relationship Id="rId34" Type="http://schemas.openxmlformats.org/officeDocument/2006/relationships/slide" Target="slides/slide20.xml"/><Relationship Id="rId50" Type="http://schemas.openxmlformats.org/officeDocument/2006/relationships/slide" Target="slides/slide36.xml"/><Relationship Id="rId55" Type="http://schemas.openxmlformats.org/officeDocument/2006/relationships/slide" Target="slides/slide41.xml"/><Relationship Id="rId76" Type="http://schemas.openxmlformats.org/officeDocument/2006/relationships/presProps" Target="presProps.xml"/><Relationship Id="rId7" Type="http://schemas.openxmlformats.org/officeDocument/2006/relationships/slideMaster" Target="slideMasters/slideMaster4.xml"/><Relationship Id="rId71" Type="http://schemas.openxmlformats.org/officeDocument/2006/relationships/slide" Target="slides/slide57.xml"/><Relationship Id="rId2" Type="http://schemas.openxmlformats.org/officeDocument/2006/relationships/customXml" Target="../customXml/item2.xml"/><Relationship Id="rId29" Type="http://schemas.openxmlformats.org/officeDocument/2006/relationships/slide" Target="slides/slide15.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5320393422096704"/>
          <c:y val="2.1231589535855799E-2"/>
          <c:w val="0.66806738562531187"/>
          <c:h val="0.97661054272713854"/>
        </c:manualLayout>
      </c:layout>
      <c:doughnutChart>
        <c:varyColors val="1"/>
        <c:ser>
          <c:idx val="0"/>
          <c:order val="0"/>
          <c:tx>
            <c:strRef>
              <c:f>Sheet1!$B$1</c:f>
              <c:strCache>
                <c:ptCount val="1"/>
                <c:pt idx="0">
                  <c:v>GMO Milestone</c:v>
                </c:pt>
              </c:strCache>
            </c:strRef>
          </c:tx>
          <c:spPr>
            <a:ln w="50800"/>
          </c:spPr>
          <c:dPt>
            <c:idx val="0"/>
            <c:bubble3D val="0"/>
            <c:spPr>
              <a:solidFill>
                <a:srgbClr val="00B0F0"/>
              </a:solidFill>
              <a:ln w="50800">
                <a:solidFill>
                  <a:schemeClr val="lt1"/>
                </a:solidFill>
              </a:ln>
              <a:effectLst/>
            </c:spPr>
            <c:extLst>
              <c:ext xmlns:c16="http://schemas.microsoft.com/office/drawing/2014/chart" uri="{C3380CC4-5D6E-409C-BE32-E72D297353CC}">
                <c16:uniqueId val="{00000001-C02C-4755-9A92-8000C5D0A47E}"/>
              </c:ext>
            </c:extLst>
          </c:dPt>
          <c:dPt>
            <c:idx val="1"/>
            <c:bubble3D val="0"/>
            <c:spPr>
              <a:solidFill>
                <a:srgbClr val="00B050"/>
              </a:solidFill>
              <a:ln w="50800">
                <a:solidFill>
                  <a:schemeClr val="lt1"/>
                </a:solidFill>
              </a:ln>
              <a:effectLst/>
            </c:spPr>
            <c:extLst>
              <c:ext xmlns:c16="http://schemas.microsoft.com/office/drawing/2014/chart" uri="{C3380CC4-5D6E-409C-BE32-E72D297353CC}">
                <c16:uniqueId val="{00000003-C02C-4755-9A92-8000C5D0A47E}"/>
              </c:ext>
            </c:extLst>
          </c:dPt>
          <c:dPt>
            <c:idx val="2"/>
            <c:bubble3D val="0"/>
            <c:spPr>
              <a:solidFill>
                <a:srgbClr val="F4AF2D"/>
              </a:solidFill>
              <a:ln w="50800">
                <a:solidFill>
                  <a:schemeClr val="lt1"/>
                </a:solidFill>
              </a:ln>
              <a:effectLst/>
            </c:spPr>
            <c:extLst>
              <c:ext xmlns:c16="http://schemas.microsoft.com/office/drawing/2014/chart" uri="{C3380CC4-5D6E-409C-BE32-E72D297353CC}">
                <c16:uniqueId val="{00000005-C02C-4755-9A92-8000C5D0A47E}"/>
              </c:ext>
            </c:extLst>
          </c:dPt>
          <c:dPt>
            <c:idx val="3"/>
            <c:bubble3D val="0"/>
            <c:spPr>
              <a:solidFill>
                <a:srgbClr val="D02329"/>
              </a:solidFill>
              <a:ln w="50800">
                <a:solidFill>
                  <a:schemeClr val="lt1"/>
                </a:solidFill>
              </a:ln>
              <a:effectLst/>
            </c:spPr>
            <c:extLst>
              <c:ext xmlns:c16="http://schemas.microsoft.com/office/drawing/2014/chart" uri="{C3380CC4-5D6E-409C-BE32-E72D297353CC}">
                <c16:uniqueId val="{00000007-C02C-4755-9A92-8000C5D0A47E}"/>
              </c:ext>
            </c:extLst>
          </c:dPt>
          <c:dPt>
            <c:idx val="4"/>
            <c:bubble3D val="0"/>
            <c:spPr>
              <a:solidFill>
                <a:schemeClr val="accent5"/>
              </a:solidFill>
              <a:ln w="50800">
                <a:solidFill>
                  <a:schemeClr val="lt1"/>
                </a:solidFill>
              </a:ln>
              <a:effectLst/>
            </c:spPr>
            <c:extLst>
              <c:ext xmlns:c16="http://schemas.microsoft.com/office/drawing/2014/chart" uri="{C3380CC4-5D6E-409C-BE32-E72D297353CC}">
                <c16:uniqueId val="{00000009-C02C-4755-9A92-8000C5D0A47E}"/>
              </c:ext>
            </c:extLst>
          </c:dPt>
          <c:dPt>
            <c:idx val="5"/>
            <c:bubble3D val="0"/>
            <c:spPr>
              <a:solidFill>
                <a:schemeClr val="accent6"/>
              </a:solidFill>
              <a:ln w="50800">
                <a:solidFill>
                  <a:schemeClr val="lt1"/>
                </a:solidFill>
              </a:ln>
              <a:effectLst/>
            </c:spPr>
            <c:extLst>
              <c:ext xmlns:c16="http://schemas.microsoft.com/office/drawing/2014/chart" uri="{C3380CC4-5D6E-409C-BE32-E72D297353CC}">
                <c16:uniqueId val="{0000000B-C02C-4755-9A92-8000C5D0A47E}"/>
              </c:ext>
            </c:extLst>
          </c:dPt>
          <c:dPt>
            <c:idx val="6"/>
            <c:bubble3D val="0"/>
            <c:spPr>
              <a:solidFill>
                <a:schemeClr val="accent1">
                  <a:lumMod val="60000"/>
                </a:schemeClr>
              </a:solidFill>
              <a:ln w="50800">
                <a:solidFill>
                  <a:schemeClr val="lt1"/>
                </a:solidFill>
              </a:ln>
              <a:effectLst/>
            </c:spPr>
            <c:extLst>
              <c:ext xmlns:c16="http://schemas.microsoft.com/office/drawing/2014/chart" uri="{C3380CC4-5D6E-409C-BE32-E72D297353CC}">
                <c16:uniqueId val="{0000000D-C02C-4755-9A92-8000C5D0A47E}"/>
              </c:ext>
            </c:extLst>
          </c:dPt>
          <c:dLbls>
            <c:dLbl>
              <c:idx val="1"/>
              <c:delete val="1"/>
              <c:extLst>
                <c:ext xmlns:c15="http://schemas.microsoft.com/office/drawing/2012/chart" uri="{CE6537A1-D6FC-4f65-9D91-7224C49458BB}">
                  <c15:layout>
                    <c:manualLayout>
                      <c:w val="5.2306810157358503E-2"/>
                      <c:h val="3.9306038895060416E-2"/>
                    </c:manualLayout>
                  </c15:layout>
                </c:ext>
                <c:ext xmlns:c16="http://schemas.microsoft.com/office/drawing/2014/chart" uri="{C3380CC4-5D6E-409C-BE32-E72D297353CC}">
                  <c16:uniqueId val="{00000003-C02C-4755-9A92-8000C5D0A47E}"/>
                </c:ext>
              </c:extLst>
            </c:dLbl>
            <c:spPr>
              <a:noFill/>
              <a:ln>
                <a:noFill/>
              </a:ln>
              <a:effectLst/>
            </c:spPr>
            <c:txPr>
              <a:bodyPr rot="0" spcFirstLastPara="1" vertOverflow="ellipsis" vert="horz" wrap="square" anchor="ctr" anchorCtr="1"/>
              <a:lstStyle/>
              <a:p>
                <a:pPr>
                  <a:defRPr sz="1050" b="0" i="0" u="none" strike="noStrike" kern="1200" baseline="0">
                    <a:solidFill>
                      <a:schemeClr val="bg1"/>
                    </a:solidFill>
                    <a:latin typeface="+mn-lt"/>
                    <a:ea typeface="+mn-ea"/>
                    <a:cs typeface="+mn-cs"/>
                  </a:defRPr>
                </a:pPr>
                <a:endParaRPr lang="en-US"/>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Sheet1!$A$2:$A$8</c:f>
              <c:strCache>
                <c:ptCount val="7"/>
                <c:pt idx="0">
                  <c:v>GMO Completed</c:v>
                </c:pt>
                <c:pt idx="1">
                  <c:v>GMO On Track</c:v>
                </c:pt>
                <c:pt idx="2">
                  <c:v>GMO Off Track Mitigation in Place</c:v>
                </c:pt>
                <c:pt idx="3">
                  <c:v>GMO Off Track </c:v>
                </c:pt>
                <c:pt idx="4">
                  <c:v>Outcome Met / Exceeded Target</c:v>
                </c:pt>
                <c:pt idx="5">
                  <c:v>Outcome Target not Met but on Trajectory</c:v>
                </c:pt>
                <c:pt idx="6">
                  <c:v>Outcome Off Track</c:v>
                </c:pt>
              </c:strCache>
            </c:strRef>
          </c:cat>
          <c:val>
            <c:numRef>
              <c:f>Sheet1!$B$2:$B$8</c:f>
              <c:numCache>
                <c:formatCode>General</c:formatCode>
                <c:ptCount val="7"/>
                <c:pt idx="0">
                  <c:v>0</c:v>
                </c:pt>
                <c:pt idx="1">
                  <c:v>1</c:v>
                </c:pt>
                <c:pt idx="2">
                  <c:v>18</c:v>
                </c:pt>
                <c:pt idx="3">
                  <c:v>0</c:v>
                </c:pt>
              </c:numCache>
            </c:numRef>
          </c:val>
          <c:extLst>
            <c:ext xmlns:c16="http://schemas.microsoft.com/office/drawing/2014/chart" uri="{C3380CC4-5D6E-409C-BE32-E72D297353CC}">
              <c16:uniqueId val="{0000000E-C02C-4755-9A92-8000C5D0A47E}"/>
            </c:ext>
          </c:extLst>
        </c:ser>
        <c:ser>
          <c:idx val="1"/>
          <c:order val="1"/>
          <c:tx>
            <c:strRef>
              <c:f>Sheet1!$C$1</c:f>
              <c:strCache>
                <c:ptCount val="1"/>
                <c:pt idx="0">
                  <c:v>Outcomes</c:v>
                </c:pt>
              </c:strCache>
            </c:strRef>
          </c:tx>
          <c:spPr>
            <a:solidFill>
              <a:srgbClr val="C00000"/>
            </a:solidFill>
            <a:ln w="53975">
              <a:solidFill>
                <a:schemeClr val="lt1"/>
              </a:solidFill>
            </a:ln>
          </c:spPr>
          <c:explosion val="147"/>
          <c:dPt>
            <c:idx val="0"/>
            <c:bubble3D val="0"/>
            <c:spPr>
              <a:solidFill>
                <a:srgbClr val="C00000"/>
              </a:solidFill>
              <a:ln w="53975">
                <a:solidFill>
                  <a:schemeClr val="lt1"/>
                </a:solidFill>
              </a:ln>
              <a:effectLst/>
            </c:spPr>
            <c:extLst>
              <c:ext xmlns:c16="http://schemas.microsoft.com/office/drawing/2014/chart" uri="{C3380CC4-5D6E-409C-BE32-E72D297353CC}">
                <c16:uniqueId val="{00000010-C02C-4755-9A92-8000C5D0A47E}"/>
              </c:ext>
            </c:extLst>
          </c:dPt>
          <c:dPt>
            <c:idx val="1"/>
            <c:bubble3D val="0"/>
            <c:spPr>
              <a:solidFill>
                <a:srgbClr val="C00000"/>
              </a:solidFill>
              <a:ln w="53975">
                <a:solidFill>
                  <a:schemeClr val="lt1"/>
                </a:solidFill>
              </a:ln>
              <a:effectLst/>
            </c:spPr>
            <c:extLst>
              <c:ext xmlns:c16="http://schemas.microsoft.com/office/drawing/2014/chart" uri="{C3380CC4-5D6E-409C-BE32-E72D297353CC}">
                <c16:uniqueId val="{00000012-C02C-4755-9A92-8000C5D0A47E}"/>
              </c:ext>
            </c:extLst>
          </c:dPt>
          <c:dPt>
            <c:idx val="2"/>
            <c:bubble3D val="0"/>
            <c:spPr>
              <a:solidFill>
                <a:srgbClr val="C00000"/>
              </a:solidFill>
              <a:ln w="53975">
                <a:solidFill>
                  <a:schemeClr val="lt1"/>
                </a:solidFill>
              </a:ln>
              <a:effectLst/>
            </c:spPr>
            <c:extLst>
              <c:ext xmlns:c16="http://schemas.microsoft.com/office/drawing/2014/chart" uri="{C3380CC4-5D6E-409C-BE32-E72D297353CC}">
                <c16:uniqueId val="{00000014-C02C-4755-9A92-8000C5D0A47E}"/>
              </c:ext>
            </c:extLst>
          </c:dPt>
          <c:dPt>
            <c:idx val="3"/>
            <c:bubble3D val="0"/>
            <c:spPr>
              <a:solidFill>
                <a:srgbClr val="C00000"/>
              </a:solidFill>
              <a:ln w="53975">
                <a:solidFill>
                  <a:schemeClr val="lt1"/>
                </a:solidFill>
              </a:ln>
              <a:effectLst/>
            </c:spPr>
            <c:extLst>
              <c:ext xmlns:c16="http://schemas.microsoft.com/office/drawing/2014/chart" uri="{C3380CC4-5D6E-409C-BE32-E72D297353CC}">
                <c16:uniqueId val="{00000016-C02C-4755-9A92-8000C5D0A47E}"/>
              </c:ext>
            </c:extLst>
          </c:dPt>
          <c:dPt>
            <c:idx val="4"/>
            <c:bubble3D val="0"/>
            <c:spPr>
              <a:solidFill>
                <a:srgbClr val="C00000"/>
              </a:solidFill>
              <a:ln w="50800">
                <a:solidFill>
                  <a:schemeClr val="lt1"/>
                </a:solidFill>
              </a:ln>
              <a:effectLst/>
            </c:spPr>
            <c:extLst>
              <c:ext xmlns:c16="http://schemas.microsoft.com/office/drawing/2014/chart" uri="{C3380CC4-5D6E-409C-BE32-E72D297353CC}">
                <c16:uniqueId val="{00000018-C02C-4755-9A92-8000C5D0A47E}"/>
              </c:ext>
            </c:extLst>
          </c:dPt>
          <c:dPt>
            <c:idx val="5"/>
            <c:bubble3D val="0"/>
            <c:spPr>
              <a:solidFill>
                <a:srgbClr val="C00000"/>
              </a:solidFill>
              <a:ln w="53975">
                <a:solidFill>
                  <a:schemeClr val="lt1"/>
                </a:solidFill>
              </a:ln>
              <a:effectLst/>
            </c:spPr>
            <c:extLst>
              <c:ext xmlns:c16="http://schemas.microsoft.com/office/drawing/2014/chart" uri="{C3380CC4-5D6E-409C-BE32-E72D297353CC}">
                <c16:uniqueId val="{0000001A-C02C-4755-9A92-8000C5D0A47E}"/>
              </c:ext>
            </c:extLst>
          </c:dPt>
          <c:dPt>
            <c:idx val="6"/>
            <c:bubble3D val="0"/>
            <c:spPr>
              <a:solidFill>
                <a:srgbClr val="C00000"/>
              </a:solidFill>
              <a:ln w="53975">
                <a:solidFill>
                  <a:schemeClr val="lt1"/>
                </a:solidFill>
              </a:ln>
              <a:effectLst/>
            </c:spPr>
            <c:extLst>
              <c:ext xmlns:c16="http://schemas.microsoft.com/office/drawing/2014/chart" uri="{C3380CC4-5D6E-409C-BE32-E72D297353CC}">
                <c16:uniqueId val="{0000001C-C02C-4755-9A92-8000C5D0A47E}"/>
              </c:ext>
            </c:extLst>
          </c:dPt>
          <c:dLbls>
            <c:spPr>
              <a:noFill/>
              <a:ln>
                <a:noFill/>
              </a:ln>
              <a:effectLst/>
            </c:spPr>
            <c:txPr>
              <a:bodyPr rot="0" spcFirstLastPara="1" vertOverflow="ellipsis" vert="horz" wrap="square" anchor="ctr" anchorCtr="1"/>
              <a:lstStyle/>
              <a:p>
                <a:pPr>
                  <a:defRPr sz="1050" b="0" i="0" u="none" strike="noStrike" kern="1200" baseline="0">
                    <a:solidFill>
                      <a:schemeClr val="bg1"/>
                    </a:solidFill>
                    <a:latin typeface="+mn-lt"/>
                    <a:ea typeface="+mn-ea"/>
                    <a:cs typeface="+mn-cs"/>
                  </a:defRPr>
                </a:pPr>
                <a:endParaRPr lang="en-US"/>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Sheet1!$A$2:$A$8</c:f>
              <c:strCache>
                <c:ptCount val="7"/>
                <c:pt idx="0">
                  <c:v>GMO Completed</c:v>
                </c:pt>
                <c:pt idx="1">
                  <c:v>GMO On Track</c:v>
                </c:pt>
                <c:pt idx="2">
                  <c:v>GMO Off Track Mitigation in Place</c:v>
                </c:pt>
                <c:pt idx="3">
                  <c:v>GMO Off Track </c:v>
                </c:pt>
                <c:pt idx="4">
                  <c:v>Outcome Met / Exceeded Target</c:v>
                </c:pt>
                <c:pt idx="5">
                  <c:v>Outcome Target not Met but on Trajectory</c:v>
                </c:pt>
                <c:pt idx="6">
                  <c:v>Outcome Off Track</c:v>
                </c:pt>
              </c:strCache>
            </c:strRef>
          </c:cat>
          <c:val>
            <c:numRef>
              <c:f>Sheet1!$C$2:$C$8</c:f>
              <c:numCache>
                <c:formatCode>General</c:formatCode>
                <c:ptCount val="7"/>
                <c:pt idx="4">
                  <c:v>0</c:v>
                </c:pt>
                <c:pt idx="5">
                  <c:v>0</c:v>
                </c:pt>
                <c:pt idx="6">
                  <c:v>4</c:v>
                </c:pt>
              </c:numCache>
            </c:numRef>
          </c:val>
          <c:extLst>
            <c:ext xmlns:c16="http://schemas.microsoft.com/office/drawing/2014/chart" uri="{C3380CC4-5D6E-409C-BE32-E72D297353CC}">
              <c16:uniqueId val="{0000001D-C02C-4755-9A92-8000C5D0A47E}"/>
            </c:ext>
          </c:extLst>
        </c:ser>
        <c:dLbls>
          <c:showLegendKey val="0"/>
          <c:showVal val="0"/>
          <c:showCatName val="0"/>
          <c:showSerName val="0"/>
          <c:showPercent val="1"/>
          <c:showBubbleSize val="0"/>
          <c:showLeaderLines val="1"/>
        </c:dLbls>
        <c:firstSliceAng val="0"/>
        <c:holeSize val="33"/>
      </c:doughnutChart>
      <c:spPr>
        <a:noFill/>
        <a:ln>
          <a:noFill/>
        </a:ln>
        <a:effectLst/>
      </c:spPr>
    </c:plotArea>
    <c:plotVisOnly val="1"/>
    <c:dispBlanksAs val="gap"/>
    <c:showDLblsOverMax val="0"/>
  </c:chart>
  <c:spPr>
    <a:noFill/>
    <a:ln>
      <a:noFill/>
    </a:ln>
    <a:effectLst/>
  </c:spPr>
  <c:txPr>
    <a:bodyPr/>
    <a:lstStyle/>
    <a:p>
      <a:pPr>
        <a:defRPr>
          <a:solidFill>
            <a:schemeClr val="bg1"/>
          </a:solidFill>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solidFill>
                <a:latin typeface="+mn-lt"/>
                <a:ea typeface="+mn-ea"/>
                <a:cs typeface="+mn-cs"/>
              </a:defRPr>
            </a:pPr>
            <a:r>
              <a:rPr lang="en-GB" sz="1800" b="1">
                <a:solidFill>
                  <a:schemeClr val="tx1"/>
                </a:solidFill>
                <a:latin typeface="Tahoma" panose="020B0604030504040204" pitchFamily="34" charset="0"/>
                <a:ea typeface="Tahoma" panose="020B0604030504040204" pitchFamily="34" charset="0"/>
                <a:cs typeface="Tahoma" panose="020B0604030504040204" pitchFamily="34" charset="0"/>
              </a:rPr>
              <a:t>Milestone</a:t>
            </a:r>
            <a:r>
              <a:rPr lang="en-GB" sz="1800" b="1" baseline="0">
                <a:solidFill>
                  <a:schemeClr val="tx1"/>
                </a:solidFill>
                <a:latin typeface="Tahoma" panose="020B0604030504040204" pitchFamily="34" charset="0"/>
                <a:ea typeface="Tahoma" panose="020B0604030504040204" pitchFamily="34" charset="0"/>
                <a:cs typeface="Tahoma" panose="020B0604030504040204" pitchFamily="34" charset="0"/>
              </a:rPr>
              <a:t> Delivery Trend</a:t>
            </a:r>
            <a:endParaRPr lang="en-GB" sz="1800" b="1">
              <a:solidFill>
                <a:srgbClr val="C00000"/>
              </a:solidFill>
              <a:latin typeface="Tahoma" panose="020B0604030504040204" pitchFamily="34" charset="0"/>
              <a:ea typeface="Tahoma" panose="020B0604030504040204" pitchFamily="34" charset="0"/>
              <a:cs typeface="Tahoma" panose="020B0604030504040204" pitchFamily="34" charset="0"/>
            </a:endParaRPr>
          </a:p>
        </c:rich>
      </c:tx>
      <c:layout>
        <c:manualLayout>
          <c:xMode val="edge"/>
          <c:yMode val="edge"/>
          <c:x val="0.17436202086992458"/>
          <c:y val="2.4209660359619231E-2"/>
        </c:manualLayout>
      </c:layout>
      <c:overlay val="0"/>
      <c:spPr>
        <a:noFill/>
        <a:ln>
          <a:noFill/>
        </a:ln>
        <a:effectLst/>
      </c:spPr>
      <c:txPr>
        <a:bodyPr rot="0" spcFirstLastPara="1" vertOverflow="ellipsis" vert="horz" wrap="square" anchor="ctr" anchorCtr="1"/>
        <a:lstStyle/>
        <a:p>
          <a:pPr>
            <a:defRPr sz="1800" b="0" i="0" u="none" strike="noStrike" kern="1200" spc="0" baseline="0">
              <a:solidFill>
                <a:schemeClr val="tx1"/>
              </a:solidFill>
              <a:latin typeface="+mn-lt"/>
              <a:ea typeface="+mn-ea"/>
              <a:cs typeface="+mn-cs"/>
            </a:defRPr>
          </a:pPr>
          <a:endParaRPr lang="en-GB"/>
        </a:p>
      </c:txPr>
    </c:title>
    <c:autoTitleDeleted val="0"/>
    <c:plotArea>
      <c:layout/>
      <c:areaChart>
        <c:grouping val="stacked"/>
        <c:varyColors val="0"/>
        <c:ser>
          <c:idx val="0"/>
          <c:order val="0"/>
          <c:tx>
            <c:strRef>
              <c:f>Sheet1!$B$1</c:f>
              <c:strCache>
                <c:ptCount val="1"/>
                <c:pt idx="0">
                  <c:v>Complete</c:v>
                </c:pt>
              </c:strCache>
            </c:strRef>
          </c:tx>
          <c:spPr>
            <a:solidFill>
              <a:srgbClr val="00B0F0"/>
            </a:solidFill>
            <a:ln w="19050">
              <a:solidFill>
                <a:schemeClr val="bg1"/>
              </a:solidFill>
            </a:ln>
            <a:effectLst/>
          </c:spPr>
          <c:cat>
            <c:strRef>
              <c:f>Sheet1!$A$2:$A$5</c:f>
              <c:strCache>
                <c:ptCount val="4"/>
                <c:pt idx="0">
                  <c:v>Q1</c:v>
                </c:pt>
                <c:pt idx="1">
                  <c:v>Q2</c:v>
                </c:pt>
                <c:pt idx="2">
                  <c:v>Q3</c:v>
                </c:pt>
                <c:pt idx="3">
                  <c:v>Q4</c:v>
                </c:pt>
              </c:strCache>
            </c:strRef>
          </c:cat>
          <c:val>
            <c:numRef>
              <c:f>Sheet1!$B$2:$B$5</c:f>
              <c:numCache>
                <c:formatCode>General</c:formatCode>
                <c:ptCount val="4"/>
                <c:pt idx="0">
                  <c:v>0</c:v>
                </c:pt>
                <c:pt idx="1">
                  <c:v>0</c:v>
                </c:pt>
                <c:pt idx="2">
                  <c:v>0</c:v>
                </c:pt>
              </c:numCache>
            </c:numRef>
          </c:val>
          <c:extLst>
            <c:ext xmlns:c16="http://schemas.microsoft.com/office/drawing/2014/chart" uri="{C3380CC4-5D6E-409C-BE32-E72D297353CC}">
              <c16:uniqueId val="{00000000-2F5D-47DE-9FF4-4C984CC96438}"/>
            </c:ext>
          </c:extLst>
        </c:ser>
        <c:ser>
          <c:idx val="1"/>
          <c:order val="1"/>
          <c:tx>
            <c:strRef>
              <c:f>Sheet1!$C$1</c:f>
              <c:strCache>
                <c:ptCount val="1"/>
                <c:pt idx="0">
                  <c:v>Red</c:v>
                </c:pt>
              </c:strCache>
            </c:strRef>
          </c:tx>
          <c:spPr>
            <a:solidFill>
              <a:srgbClr val="C00000"/>
            </a:solidFill>
            <a:ln w="19050">
              <a:solidFill>
                <a:schemeClr val="bg1"/>
              </a:solidFill>
            </a:ln>
            <a:effectLst/>
          </c:spPr>
          <c:cat>
            <c:strRef>
              <c:f>Sheet1!$A$2:$A$5</c:f>
              <c:strCache>
                <c:ptCount val="4"/>
                <c:pt idx="0">
                  <c:v>Q1</c:v>
                </c:pt>
                <c:pt idx="1">
                  <c:v>Q2</c:v>
                </c:pt>
                <c:pt idx="2">
                  <c:v>Q3</c:v>
                </c:pt>
                <c:pt idx="3">
                  <c:v>Q4</c:v>
                </c:pt>
              </c:strCache>
            </c:strRef>
          </c:cat>
          <c:val>
            <c:numRef>
              <c:f>Sheet1!$C$2:$C$5</c:f>
              <c:numCache>
                <c:formatCode>General</c:formatCode>
                <c:ptCount val="4"/>
                <c:pt idx="0">
                  <c:v>4</c:v>
                </c:pt>
                <c:pt idx="1">
                  <c:v>2</c:v>
                </c:pt>
                <c:pt idx="2">
                  <c:v>2</c:v>
                </c:pt>
                <c:pt idx="3">
                  <c:v>2</c:v>
                </c:pt>
              </c:numCache>
            </c:numRef>
          </c:val>
          <c:extLst>
            <c:ext xmlns:c16="http://schemas.microsoft.com/office/drawing/2014/chart" uri="{C3380CC4-5D6E-409C-BE32-E72D297353CC}">
              <c16:uniqueId val="{00000001-2F5D-47DE-9FF4-4C984CC96438}"/>
            </c:ext>
          </c:extLst>
        </c:ser>
        <c:ser>
          <c:idx val="2"/>
          <c:order val="2"/>
          <c:tx>
            <c:strRef>
              <c:f>Sheet1!$D$1</c:f>
              <c:strCache>
                <c:ptCount val="1"/>
                <c:pt idx="0">
                  <c:v>Amber</c:v>
                </c:pt>
              </c:strCache>
            </c:strRef>
          </c:tx>
          <c:spPr>
            <a:solidFill>
              <a:srgbClr val="FF9900"/>
            </a:solidFill>
            <a:ln w="19050">
              <a:solidFill>
                <a:schemeClr val="bg1"/>
              </a:solidFill>
            </a:ln>
            <a:effectLst/>
          </c:spPr>
          <c:cat>
            <c:strRef>
              <c:f>Sheet1!$A$2:$A$5</c:f>
              <c:strCache>
                <c:ptCount val="4"/>
                <c:pt idx="0">
                  <c:v>Q1</c:v>
                </c:pt>
                <c:pt idx="1">
                  <c:v>Q2</c:v>
                </c:pt>
                <c:pt idx="2">
                  <c:v>Q3</c:v>
                </c:pt>
                <c:pt idx="3">
                  <c:v>Q4</c:v>
                </c:pt>
              </c:strCache>
            </c:strRef>
          </c:cat>
          <c:val>
            <c:numRef>
              <c:f>Sheet1!$D$2:$D$5</c:f>
              <c:numCache>
                <c:formatCode>General</c:formatCode>
                <c:ptCount val="4"/>
                <c:pt idx="0">
                  <c:v>5</c:v>
                </c:pt>
                <c:pt idx="1">
                  <c:v>9</c:v>
                </c:pt>
                <c:pt idx="2">
                  <c:v>7</c:v>
                </c:pt>
                <c:pt idx="3">
                  <c:v>6</c:v>
                </c:pt>
              </c:numCache>
            </c:numRef>
          </c:val>
          <c:extLst>
            <c:ext xmlns:c16="http://schemas.microsoft.com/office/drawing/2014/chart" uri="{C3380CC4-5D6E-409C-BE32-E72D297353CC}">
              <c16:uniqueId val="{00000002-2F5D-47DE-9FF4-4C984CC96438}"/>
            </c:ext>
          </c:extLst>
        </c:ser>
        <c:ser>
          <c:idx val="3"/>
          <c:order val="3"/>
          <c:tx>
            <c:strRef>
              <c:f>Sheet1!$E$1</c:f>
              <c:strCache>
                <c:ptCount val="1"/>
                <c:pt idx="0">
                  <c:v>Green</c:v>
                </c:pt>
              </c:strCache>
            </c:strRef>
          </c:tx>
          <c:spPr>
            <a:solidFill>
              <a:srgbClr val="00B050"/>
            </a:solidFill>
            <a:ln w="19050">
              <a:solidFill>
                <a:schemeClr val="bg1"/>
              </a:solidFill>
            </a:ln>
            <a:effectLst/>
          </c:spPr>
          <c:cat>
            <c:strRef>
              <c:f>Sheet1!$A$2:$A$5</c:f>
              <c:strCache>
                <c:ptCount val="4"/>
                <c:pt idx="0">
                  <c:v>Q1</c:v>
                </c:pt>
                <c:pt idx="1">
                  <c:v>Q2</c:v>
                </c:pt>
                <c:pt idx="2">
                  <c:v>Q3</c:v>
                </c:pt>
                <c:pt idx="3">
                  <c:v>Q4</c:v>
                </c:pt>
              </c:strCache>
            </c:strRef>
          </c:cat>
          <c:val>
            <c:numRef>
              <c:f>Sheet1!$E$2:$E$5</c:f>
              <c:numCache>
                <c:formatCode>General</c:formatCode>
                <c:ptCount val="4"/>
                <c:pt idx="0">
                  <c:v>5</c:v>
                </c:pt>
                <c:pt idx="1">
                  <c:v>3</c:v>
                </c:pt>
                <c:pt idx="2">
                  <c:v>6</c:v>
                </c:pt>
                <c:pt idx="3">
                  <c:v>6</c:v>
                </c:pt>
              </c:numCache>
            </c:numRef>
          </c:val>
          <c:extLst>
            <c:ext xmlns:c16="http://schemas.microsoft.com/office/drawing/2014/chart" uri="{C3380CC4-5D6E-409C-BE32-E72D297353CC}">
              <c16:uniqueId val="{00000003-2F5D-47DE-9FF4-4C984CC96438}"/>
            </c:ext>
          </c:extLst>
        </c:ser>
        <c:dLbls>
          <c:showLegendKey val="0"/>
          <c:showVal val="0"/>
          <c:showCatName val="0"/>
          <c:showSerName val="0"/>
          <c:showPercent val="0"/>
          <c:showBubbleSize val="0"/>
        </c:dLbls>
        <c:axId val="610837776"/>
        <c:axId val="610834496"/>
      </c:areaChart>
      <c:catAx>
        <c:axId val="6108377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crossAx val="610834496"/>
        <c:crosses val="autoZero"/>
        <c:auto val="1"/>
        <c:lblAlgn val="ctr"/>
        <c:lblOffset val="100"/>
        <c:noMultiLvlLbl val="0"/>
      </c:catAx>
      <c:valAx>
        <c:axId val="61083449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r>
                  <a:rPr lang="en-GB" sz="1100"/>
                  <a:t>Milestones RAG Rating</a:t>
                </a:r>
              </a:p>
            </c:rich>
          </c:tx>
          <c:overlay val="0"/>
          <c:spPr>
            <a:noFill/>
            <a:ln>
              <a:noFill/>
            </a:ln>
            <a:effectLst/>
          </c:spPr>
          <c:txPr>
            <a:bodyPr rot="-54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10837776"/>
        <c:crosses val="autoZero"/>
        <c:crossBetween val="midCat"/>
      </c:valAx>
      <c:spPr>
        <a:noFill/>
        <a:ln w="38100">
          <a:solidFill>
            <a:schemeClr val="bg1"/>
          </a:solid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solidFill>
                <a:latin typeface="+mn-lt"/>
                <a:ea typeface="+mn-ea"/>
                <a:cs typeface="+mn-cs"/>
              </a:defRPr>
            </a:pPr>
            <a:r>
              <a:rPr lang="en-GB" sz="1800" b="1" dirty="0">
                <a:solidFill>
                  <a:schemeClr val="tx1"/>
                </a:solidFill>
                <a:latin typeface="Tahoma" panose="020B0604030504040204" pitchFamily="34" charset="0"/>
                <a:ea typeface="Tahoma" panose="020B0604030504040204" pitchFamily="34" charset="0"/>
                <a:cs typeface="Tahoma" panose="020B0604030504040204" pitchFamily="34" charset="0"/>
              </a:rPr>
              <a:t>Milestone</a:t>
            </a:r>
            <a:r>
              <a:rPr lang="en-GB" sz="1800" b="1" baseline="0" dirty="0">
                <a:solidFill>
                  <a:schemeClr val="tx1"/>
                </a:solidFill>
                <a:latin typeface="Tahoma" panose="020B0604030504040204" pitchFamily="34" charset="0"/>
                <a:ea typeface="Tahoma" panose="020B0604030504040204" pitchFamily="34" charset="0"/>
                <a:cs typeface="Tahoma" panose="020B0604030504040204" pitchFamily="34" charset="0"/>
              </a:rPr>
              <a:t> Delivery Trend</a:t>
            </a:r>
            <a:endParaRPr lang="en-GB" sz="1800" b="1" dirty="0">
              <a:solidFill>
                <a:schemeClr val="tx1"/>
              </a:solidFill>
              <a:latin typeface="Tahoma" panose="020B0604030504040204" pitchFamily="34" charset="0"/>
              <a:ea typeface="Tahoma" panose="020B0604030504040204" pitchFamily="34" charset="0"/>
              <a:cs typeface="Tahoma" panose="020B0604030504040204" pitchFamily="34" charset="0"/>
            </a:endParaRPr>
          </a:p>
        </c:rich>
      </c:tx>
      <c:layout>
        <c:manualLayout>
          <c:xMode val="edge"/>
          <c:yMode val="edge"/>
          <c:x val="0.13230079703474809"/>
          <c:y val="3.4012457665202793E-3"/>
        </c:manualLayout>
      </c:layout>
      <c:overlay val="0"/>
      <c:spPr>
        <a:noFill/>
        <a:ln>
          <a:noFill/>
        </a:ln>
        <a:effectLst/>
      </c:spPr>
      <c:txPr>
        <a:bodyPr rot="0" spcFirstLastPara="1" vertOverflow="ellipsis" vert="horz" wrap="square" anchor="ctr" anchorCtr="1"/>
        <a:lstStyle/>
        <a:p>
          <a:pPr>
            <a:defRPr sz="1800" b="0" i="0" u="none" strike="noStrike" kern="1200" spc="0" baseline="0">
              <a:solidFill>
                <a:schemeClr val="tx1"/>
              </a:solidFill>
              <a:latin typeface="+mn-lt"/>
              <a:ea typeface="+mn-ea"/>
              <a:cs typeface="+mn-cs"/>
            </a:defRPr>
          </a:pPr>
          <a:endParaRPr lang="en-GB"/>
        </a:p>
      </c:txPr>
    </c:title>
    <c:autoTitleDeleted val="0"/>
    <c:plotArea>
      <c:layout/>
      <c:areaChart>
        <c:grouping val="stacked"/>
        <c:varyColors val="0"/>
        <c:ser>
          <c:idx val="0"/>
          <c:order val="0"/>
          <c:tx>
            <c:strRef>
              <c:f>Sheet1!$B$1</c:f>
              <c:strCache>
                <c:ptCount val="1"/>
                <c:pt idx="0">
                  <c:v>Complete</c:v>
                </c:pt>
              </c:strCache>
            </c:strRef>
          </c:tx>
          <c:spPr>
            <a:solidFill>
              <a:srgbClr val="00B0F0"/>
            </a:solidFill>
            <a:ln w="19050">
              <a:solidFill>
                <a:schemeClr val="bg1"/>
              </a:solidFill>
            </a:ln>
            <a:effectLst/>
          </c:spPr>
          <c:cat>
            <c:strRef>
              <c:f>Sheet1!$A$2:$A$5</c:f>
              <c:strCache>
                <c:ptCount val="4"/>
                <c:pt idx="0">
                  <c:v>Q1</c:v>
                </c:pt>
                <c:pt idx="1">
                  <c:v>Q2</c:v>
                </c:pt>
                <c:pt idx="2">
                  <c:v>Q3</c:v>
                </c:pt>
                <c:pt idx="3">
                  <c:v>Q4</c:v>
                </c:pt>
              </c:strCache>
            </c:strRef>
          </c:cat>
          <c:val>
            <c:numRef>
              <c:f>Sheet1!$B$2:$B$5</c:f>
              <c:numCache>
                <c:formatCode>General</c:formatCode>
                <c:ptCount val="4"/>
                <c:pt idx="0">
                  <c:v>0</c:v>
                </c:pt>
                <c:pt idx="1">
                  <c:v>0</c:v>
                </c:pt>
                <c:pt idx="2">
                  <c:v>0</c:v>
                </c:pt>
                <c:pt idx="3">
                  <c:v>0</c:v>
                </c:pt>
              </c:numCache>
            </c:numRef>
          </c:val>
          <c:extLst>
            <c:ext xmlns:c16="http://schemas.microsoft.com/office/drawing/2014/chart" uri="{C3380CC4-5D6E-409C-BE32-E72D297353CC}">
              <c16:uniqueId val="{00000000-2F5D-47DE-9FF4-4C984CC96438}"/>
            </c:ext>
          </c:extLst>
        </c:ser>
        <c:ser>
          <c:idx val="1"/>
          <c:order val="1"/>
          <c:tx>
            <c:strRef>
              <c:f>Sheet1!$C$1</c:f>
              <c:strCache>
                <c:ptCount val="1"/>
                <c:pt idx="0">
                  <c:v>Red</c:v>
                </c:pt>
              </c:strCache>
            </c:strRef>
          </c:tx>
          <c:spPr>
            <a:solidFill>
              <a:srgbClr val="C00000"/>
            </a:solidFill>
            <a:ln w="19050">
              <a:solidFill>
                <a:schemeClr val="bg1"/>
              </a:solidFill>
            </a:ln>
            <a:effectLst/>
          </c:spPr>
          <c:cat>
            <c:strRef>
              <c:f>Sheet1!$A$2:$A$5</c:f>
              <c:strCache>
                <c:ptCount val="4"/>
                <c:pt idx="0">
                  <c:v>Q1</c:v>
                </c:pt>
                <c:pt idx="1">
                  <c:v>Q2</c:v>
                </c:pt>
                <c:pt idx="2">
                  <c:v>Q3</c:v>
                </c:pt>
                <c:pt idx="3">
                  <c:v>Q4</c:v>
                </c:pt>
              </c:strCache>
            </c:strRef>
          </c:cat>
          <c:val>
            <c:numRef>
              <c:f>Sheet1!$C$2:$C$5</c:f>
              <c:numCache>
                <c:formatCode>General</c:formatCode>
                <c:ptCount val="4"/>
                <c:pt idx="0">
                  <c:v>0</c:v>
                </c:pt>
                <c:pt idx="1">
                  <c:v>0</c:v>
                </c:pt>
                <c:pt idx="2">
                  <c:v>0</c:v>
                </c:pt>
                <c:pt idx="3">
                  <c:v>0</c:v>
                </c:pt>
              </c:numCache>
            </c:numRef>
          </c:val>
          <c:extLst>
            <c:ext xmlns:c16="http://schemas.microsoft.com/office/drawing/2014/chart" uri="{C3380CC4-5D6E-409C-BE32-E72D297353CC}">
              <c16:uniqueId val="{00000001-2F5D-47DE-9FF4-4C984CC96438}"/>
            </c:ext>
          </c:extLst>
        </c:ser>
        <c:ser>
          <c:idx val="2"/>
          <c:order val="2"/>
          <c:tx>
            <c:strRef>
              <c:f>Sheet1!$D$1</c:f>
              <c:strCache>
                <c:ptCount val="1"/>
                <c:pt idx="0">
                  <c:v>Amber</c:v>
                </c:pt>
              </c:strCache>
            </c:strRef>
          </c:tx>
          <c:spPr>
            <a:solidFill>
              <a:srgbClr val="FF9900"/>
            </a:solidFill>
            <a:ln w="19050">
              <a:solidFill>
                <a:schemeClr val="bg1"/>
              </a:solidFill>
            </a:ln>
            <a:effectLst/>
          </c:spPr>
          <c:cat>
            <c:strRef>
              <c:f>Sheet1!$A$2:$A$5</c:f>
              <c:strCache>
                <c:ptCount val="4"/>
                <c:pt idx="0">
                  <c:v>Q1</c:v>
                </c:pt>
                <c:pt idx="1">
                  <c:v>Q2</c:v>
                </c:pt>
                <c:pt idx="2">
                  <c:v>Q3</c:v>
                </c:pt>
                <c:pt idx="3">
                  <c:v>Q4</c:v>
                </c:pt>
              </c:strCache>
            </c:strRef>
          </c:cat>
          <c:val>
            <c:numRef>
              <c:f>Sheet1!$D$2:$D$5</c:f>
              <c:numCache>
                <c:formatCode>General</c:formatCode>
                <c:ptCount val="4"/>
                <c:pt idx="0">
                  <c:v>11</c:v>
                </c:pt>
                <c:pt idx="1">
                  <c:v>13</c:v>
                </c:pt>
                <c:pt idx="2">
                  <c:v>14</c:v>
                </c:pt>
                <c:pt idx="3">
                  <c:v>17</c:v>
                </c:pt>
              </c:numCache>
            </c:numRef>
          </c:val>
          <c:extLst>
            <c:ext xmlns:c16="http://schemas.microsoft.com/office/drawing/2014/chart" uri="{C3380CC4-5D6E-409C-BE32-E72D297353CC}">
              <c16:uniqueId val="{00000002-2F5D-47DE-9FF4-4C984CC96438}"/>
            </c:ext>
          </c:extLst>
        </c:ser>
        <c:ser>
          <c:idx val="3"/>
          <c:order val="3"/>
          <c:tx>
            <c:strRef>
              <c:f>Sheet1!$E$1</c:f>
              <c:strCache>
                <c:ptCount val="1"/>
                <c:pt idx="0">
                  <c:v>Green</c:v>
                </c:pt>
              </c:strCache>
            </c:strRef>
          </c:tx>
          <c:spPr>
            <a:solidFill>
              <a:srgbClr val="00B050"/>
            </a:solidFill>
            <a:ln w="19050">
              <a:solidFill>
                <a:schemeClr val="bg1"/>
              </a:solidFill>
            </a:ln>
            <a:effectLst/>
          </c:spPr>
          <c:cat>
            <c:strRef>
              <c:f>Sheet1!$A$2:$A$5</c:f>
              <c:strCache>
                <c:ptCount val="4"/>
                <c:pt idx="0">
                  <c:v>Q1</c:v>
                </c:pt>
                <c:pt idx="1">
                  <c:v>Q2</c:v>
                </c:pt>
                <c:pt idx="2">
                  <c:v>Q3</c:v>
                </c:pt>
                <c:pt idx="3">
                  <c:v>Q4</c:v>
                </c:pt>
              </c:strCache>
            </c:strRef>
          </c:cat>
          <c:val>
            <c:numRef>
              <c:f>Sheet1!$E$2:$E$5</c:f>
              <c:numCache>
                <c:formatCode>General</c:formatCode>
                <c:ptCount val="4"/>
                <c:pt idx="0">
                  <c:v>1</c:v>
                </c:pt>
                <c:pt idx="1">
                  <c:v>3</c:v>
                </c:pt>
                <c:pt idx="2">
                  <c:v>3</c:v>
                </c:pt>
                <c:pt idx="3">
                  <c:v>1</c:v>
                </c:pt>
              </c:numCache>
            </c:numRef>
          </c:val>
          <c:extLst>
            <c:ext xmlns:c16="http://schemas.microsoft.com/office/drawing/2014/chart" uri="{C3380CC4-5D6E-409C-BE32-E72D297353CC}">
              <c16:uniqueId val="{00000003-2F5D-47DE-9FF4-4C984CC96438}"/>
            </c:ext>
          </c:extLst>
        </c:ser>
        <c:dLbls>
          <c:showLegendKey val="0"/>
          <c:showVal val="0"/>
          <c:showCatName val="0"/>
          <c:showSerName val="0"/>
          <c:showPercent val="0"/>
          <c:showBubbleSize val="0"/>
        </c:dLbls>
        <c:axId val="610837776"/>
        <c:axId val="610834496"/>
      </c:areaChart>
      <c:catAx>
        <c:axId val="6108377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crossAx val="610834496"/>
        <c:crosses val="autoZero"/>
        <c:auto val="1"/>
        <c:lblAlgn val="ctr"/>
        <c:lblOffset val="100"/>
        <c:noMultiLvlLbl val="0"/>
      </c:catAx>
      <c:valAx>
        <c:axId val="61083449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r>
                  <a:rPr lang="en-GB" sz="1100" dirty="0"/>
                  <a:t>Milestones RAG Rating</a:t>
                </a:r>
              </a:p>
            </c:rich>
          </c:tx>
          <c:overlay val="0"/>
          <c:spPr>
            <a:noFill/>
            <a:ln>
              <a:noFill/>
            </a:ln>
            <a:effectLst/>
          </c:spPr>
          <c:txPr>
            <a:bodyPr rot="-54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10837776"/>
        <c:crosses val="autoZero"/>
        <c:crossBetween val="midCat"/>
      </c:valAx>
      <c:spPr>
        <a:noFill/>
        <a:ln w="38100">
          <a:solidFill>
            <a:schemeClr val="bg1"/>
          </a:solid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5320393422096704"/>
          <c:y val="2.1231589535855799E-2"/>
          <c:w val="0.66806738562531187"/>
          <c:h val="0.97661054272713854"/>
        </c:manualLayout>
      </c:layout>
      <c:doughnutChart>
        <c:varyColors val="1"/>
        <c:ser>
          <c:idx val="0"/>
          <c:order val="0"/>
          <c:tx>
            <c:strRef>
              <c:f>Sheet1!$B$1</c:f>
              <c:strCache>
                <c:ptCount val="1"/>
                <c:pt idx="0">
                  <c:v>GMO Milestone</c:v>
                </c:pt>
              </c:strCache>
            </c:strRef>
          </c:tx>
          <c:spPr>
            <a:ln w="50800"/>
          </c:spPr>
          <c:dPt>
            <c:idx val="0"/>
            <c:bubble3D val="0"/>
            <c:spPr>
              <a:solidFill>
                <a:srgbClr val="00B0F0"/>
              </a:solidFill>
              <a:ln w="50800">
                <a:solidFill>
                  <a:schemeClr val="lt1"/>
                </a:solidFill>
              </a:ln>
              <a:effectLst/>
            </c:spPr>
            <c:extLst>
              <c:ext xmlns:c16="http://schemas.microsoft.com/office/drawing/2014/chart" uri="{C3380CC4-5D6E-409C-BE32-E72D297353CC}">
                <c16:uniqueId val="{00000001-C02C-4755-9A92-8000C5D0A47E}"/>
              </c:ext>
            </c:extLst>
          </c:dPt>
          <c:dPt>
            <c:idx val="1"/>
            <c:bubble3D val="0"/>
            <c:spPr>
              <a:solidFill>
                <a:srgbClr val="00B050"/>
              </a:solidFill>
              <a:ln w="50800">
                <a:solidFill>
                  <a:schemeClr val="lt1"/>
                </a:solidFill>
              </a:ln>
              <a:effectLst/>
            </c:spPr>
            <c:extLst>
              <c:ext xmlns:c16="http://schemas.microsoft.com/office/drawing/2014/chart" uri="{C3380CC4-5D6E-409C-BE32-E72D297353CC}">
                <c16:uniqueId val="{00000003-C02C-4755-9A92-8000C5D0A47E}"/>
              </c:ext>
            </c:extLst>
          </c:dPt>
          <c:dPt>
            <c:idx val="2"/>
            <c:bubble3D val="0"/>
            <c:spPr>
              <a:solidFill>
                <a:srgbClr val="F4AF2D"/>
              </a:solidFill>
              <a:ln w="50800">
                <a:solidFill>
                  <a:schemeClr val="lt1"/>
                </a:solidFill>
              </a:ln>
              <a:effectLst/>
            </c:spPr>
            <c:extLst>
              <c:ext xmlns:c16="http://schemas.microsoft.com/office/drawing/2014/chart" uri="{C3380CC4-5D6E-409C-BE32-E72D297353CC}">
                <c16:uniqueId val="{00000005-C02C-4755-9A92-8000C5D0A47E}"/>
              </c:ext>
            </c:extLst>
          </c:dPt>
          <c:dPt>
            <c:idx val="3"/>
            <c:bubble3D val="0"/>
            <c:spPr>
              <a:solidFill>
                <a:srgbClr val="D02329"/>
              </a:solidFill>
              <a:ln w="50800">
                <a:solidFill>
                  <a:schemeClr val="lt1"/>
                </a:solidFill>
              </a:ln>
              <a:effectLst/>
            </c:spPr>
            <c:extLst>
              <c:ext xmlns:c16="http://schemas.microsoft.com/office/drawing/2014/chart" uri="{C3380CC4-5D6E-409C-BE32-E72D297353CC}">
                <c16:uniqueId val="{00000007-C02C-4755-9A92-8000C5D0A47E}"/>
              </c:ext>
            </c:extLst>
          </c:dPt>
          <c:dPt>
            <c:idx val="4"/>
            <c:bubble3D val="0"/>
            <c:spPr>
              <a:solidFill>
                <a:schemeClr val="accent5"/>
              </a:solidFill>
              <a:ln w="50800">
                <a:solidFill>
                  <a:schemeClr val="lt1"/>
                </a:solidFill>
              </a:ln>
              <a:effectLst/>
            </c:spPr>
            <c:extLst>
              <c:ext xmlns:c16="http://schemas.microsoft.com/office/drawing/2014/chart" uri="{C3380CC4-5D6E-409C-BE32-E72D297353CC}">
                <c16:uniqueId val="{00000009-C02C-4755-9A92-8000C5D0A47E}"/>
              </c:ext>
            </c:extLst>
          </c:dPt>
          <c:dPt>
            <c:idx val="5"/>
            <c:bubble3D val="0"/>
            <c:spPr>
              <a:solidFill>
                <a:schemeClr val="accent6"/>
              </a:solidFill>
              <a:ln w="50800">
                <a:solidFill>
                  <a:schemeClr val="lt1"/>
                </a:solidFill>
              </a:ln>
              <a:effectLst/>
            </c:spPr>
            <c:extLst>
              <c:ext xmlns:c16="http://schemas.microsoft.com/office/drawing/2014/chart" uri="{C3380CC4-5D6E-409C-BE32-E72D297353CC}">
                <c16:uniqueId val="{0000000B-C02C-4755-9A92-8000C5D0A47E}"/>
              </c:ext>
            </c:extLst>
          </c:dPt>
          <c:dPt>
            <c:idx val="6"/>
            <c:bubble3D val="0"/>
            <c:spPr>
              <a:solidFill>
                <a:schemeClr val="accent1">
                  <a:lumMod val="60000"/>
                </a:schemeClr>
              </a:solidFill>
              <a:ln w="50800">
                <a:solidFill>
                  <a:schemeClr val="lt1"/>
                </a:solidFill>
              </a:ln>
              <a:effectLst/>
            </c:spPr>
            <c:extLst>
              <c:ext xmlns:c16="http://schemas.microsoft.com/office/drawing/2014/chart" uri="{C3380CC4-5D6E-409C-BE32-E72D297353CC}">
                <c16:uniqueId val="{0000000D-C02C-4755-9A92-8000C5D0A47E}"/>
              </c:ext>
            </c:extLst>
          </c:dPt>
          <c:dLbls>
            <c:dLbl>
              <c:idx val="1"/>
              <c:layout>
                <c:manualLayout>
                  <c:x val="1.1620289857726656E-2"/>
                  <c:y val="-8.7129183980278538E-3"/>
                </c:manualLayout>
              </c:layout>
              <c:showLegendKey val="0"/>
              <c:showVal val="0"/>
              <c:showCatName val="0"/>
              <c:showSerName val="0"/>
              <c:showPercent val="1"/>
              <c:showBubbleSize val="0"/>
              <c:extLst>
                <c:ext xmlns:c15="http://schemas.microsoft.com/office/drawing/2012/chart" uri="{CE6537A1-D6FC-4f65-9D91-7224C49458BB}">
                  <c15:layout>
                    <c:manualLayout>
                      <c:w val="5.2306810157358503E-2"/>
                      <c:h val="3.9306038895060416E-2"/>
                    </c:manualLayout>
                  </c15:layout>
                </c:ext>
                <c:ext xmlns:c16="http://schemas.microsoft.com/office/drawing/2014/chart" uri="{C3380CC4-5D6E-409C-BE32-E72D297353CC}">
                  <c16:uniqueId val="{00000003-C02C-4755-9A92-8000C5D0A47E}"/>
                </c:ext>
              </c:extLst>
            </c:dLbl>
            <c:spPr>
              <a:noFill/>
              <a:ln>
                <a:noFill/>
              </a:ln>
              <a:effectLst/>
            </c:spPr>
            <c:txPr>
              <a:bodyPr rot="0" spcFirstLastPara="1" vertOverflow="ellipsis" vert="horz" wrap="square" anchor="ctr" anchorCtr="1"/>
              <a:lstStyle/>
              <a:p>
                <a:pPr>
                  <a:defRPr sz="1050" b="0" i="0" u="none" strike="noStrike" kern="1200" baseline="0">
                    <a:solidFill>
                      <a:schemeClr val="bg1"/>
                    </a:solidFill>
                    <a:latin typeface="+mn-lt"/>
                    <a:ea typeface="+mn-ea"/>
                    <a:cs typeface="+mn-cs"/>
                  </a:defRPr>
                </a:pPr>
                <a:endParaRPr lang="en-US"/>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Sheet1!$A$2:$A$8</c:f>
              <c:strCache>
                <c:ptCount val="7"/>
                <c:pt idx="0">
                  <c:v>GMO Completed</c:v>
                </c:pt>
                <c:pt idx="1">
                  <c:v>GMO On Track</c:v>
                </c:pt>
                <c:pt idx="2">
                  <c:v>GMO Off Track Mitigation in Place</c:v>
                </c:pt>
                <c:pt idx="3">
                  <c:v>GMO Off Track </c:v>
                </c:pt>
                <c:pt idx="4">
                  <c:v>Outcome Met / Exceeded Target</c:v>
                </c:pt>
                <c:pt idx="5">
                  <c:v>Outcome Target not Met but on Trajectory</c:v>
                </c:pt>
                <c:pt idx="6">
                  <c:v>Outcome Off Track</c:v>
                </c:pt>
              </c:strCache>
            </c:strRef>
          </c:cat>
          <c:val>
            <c:numRef>
              <c:f>Sheet1!$B$2:$B$8</c:f>
              <c:numCache>
                <c:formatCode>General</c:formatCode>
                <c:ptCount val="7"/>
                <c:pt idx="0">
                  <c:v>0</c:v>
                </c:pt>
                <c:pt idx="1">
                  <c:v>25</c:v>
                </c:pt>
                <c:pt idx="2">
                  <c:v>1</c:v>
                </c:pt>
                <c:pt idx="3">
                  <c:v>0</c:v>
                </c:pt>
              </c:numCache>
            </c:numRef>
          </c:val>
          <c:extLst>
            <c:ext xmlns:c16="http://schemas.microsoft.com/office/drawing/2014/chart" uri="{C3380CC4-5D6E-409C-BE32-E72D297353CC}">
              <c16:uniqueId val="{0000000E-C02C-4755-9A92-8000C5D0A47E}"/>
            </c:ext>
          </c:extLst>
        </c:ser>
        <c:ser>
          <c:idx val="1"/>
          <c:order val="1"/>
          <c:tx>
            <c:strRef>
              <c:f>Sheet1!$C$1</c:f>
              <c:strCache>
                <c:ptCount val="1"/>
                <c:pt idx="0">
                  <c:v>Outcomes</c:v>
                </c:pt>
              </c:strCache>
            </c:strRef>
          </c:tx>
          <c:spPr>
            <a:solidFill>
              <a:srgbClr val="00B050"/>
            </a:solidFill>
            <a:ln w="53975">
              <a:solidFill>
                <a:schemeClr val="lt1"/>
              </a:solidFill>
            </a:ln>
          </c:spPr>
          <c:explosion val="147"/>
          <c:dPt>
            <c:idx val="0"/>
            <c:bubble3D val="0"/>
            <c:spPr>
              <a:solidFill>
                <a:srgbClr val="00B050"/>
              </a:solidFill>
              <a:ln w="53975">
                <a:solidFill>
                  <a:schemeClr val="lt1"/>
                </a:solidFill>
              </a:ln>
              <a:effectLst/>
            </c:spPr>
            <c:extLst>
              <c:ext xmlns:c16="http://schemas.microsoft.com/office/drawing/2014/chart" uri="{C3380CC4-5D6E-409C-BE32-E72D297353CC}">
                <c16:uniqueId val="{00000010-C02C-4755-9A92-8000C5D0A47E}"/>
              </c:ext>
            </c:extLst>
          </c:dPt>
          <c:dPt>
            <c:idx val="1"/>
            <c:bubble3D val="0"/>
            <c:spPr>
              <a:solidFill>
                <a:srgbClr val="00B050"/>
              </a:solidFill>
              <a:ln w="53975">
                <a:solidFill>
                  <a:schemeClr val="lt1"/>
                </a:solidFill>
              </a:ln>
              <a:effectLst/>
            </c:spPr>
            <c:extLst>
              <c:ext xmlns:c16="http://schemas.microsoft.com/office/drawing/2014/chart" uri="{C3380CC4-5D6E-409C-BE32-E72D297353CC}">
                <c16:uniqueId val="{00000012-C02C-4755-9A92-8000C5D0A47E}"/>
              </c:ext>
            </c:extLst>
          </c:dPt>
          <c:dPt>
            <c:idx val="2"/>
            <c:bubble3D val="0"/>
            <c:spPr>
              <a:solidFill>
                <a:srgbClr val="00B050"/>
              </a:solidFill>
              <a:ln w="53975">
                <a:solidFill>
                  <a:schemeClr val="lt1"/>
                </a:solidFill>
              </a:ln>
              <a:effectLst/>
            </c:spPr>
            <c:extLst>
              <c:ext xmlns:c16="http://schemas.microsoft.com/office/drawing/2014/chart" uri="{C3380CC4-5D6E-409C-BE32-E72D297353CC}">
                <c16:uniqueId val="{00000014-C02C-4755-9A92-8000C5D0A47E}"/>
              </c:ext>
            </c:extLst>
          </c:dPt>
          <c:dPt>
            <c:idx val="3"/>
            <c:bubble3D val="0"/>
            <c:spPr>
              <a:solidFill>
                <a:srgbClr val="00B050"/>
              </a:solidFill>
              <a:ln w="53975">
                <a:solidFill>
                  <a:schemeClr val="lt1"/>
                </a:solidFill>
              </a:ln>
              <a:effectLst/>
            </c:spPr>
            <c:extLst>
              <c:ext xmlns:c16="http://schemas.microsoft.com/office/drawing/2014/chart" uri="{C3380CC4-5D6E-409C-BE32-E72D297353CC}">
                <c16:uniqueId val="{00000016-C02C-4755-9A92-8000C5D0A47E}"/>
              </c:ext>
            </c:extLst>
          </c:dPt>
          <c:dPt>
            <c:idx val="4"/>
            <c:bubble3D val="0"/>
            <c:spPr>
              <a:solidFill>
                <a:srgbClr val="00B050"/>
              </a:solidFill>
              <a:ln w="50800">
                <a:solidFill>
                  <a:schemeClr val="lt1"/>
                </a:solidFill>
              </a:ln>
              <a:effectLst/>
            </c:spPr>
            <c:extLst>
              <c:ext xmlns:c16="http://schemas.microsoft.com/office/drawing/2014/chart" uri="{C3380CC4-5D6E-409C-BE32-E72D297353CC}">
                <c16:uniqueId val="{00000018-C02C-4755-9A92-8000C5D0A47E}"/>
              </c:ext>
            </c:extLst>
          </c:dPt>
          <c:dPt>
            <c:idx val="5"/>
            <c:bubble3D val="0"/>
            <c:spPr>
              <a:solidFill>
                <a:srgbClr val="C00000"/>
              </a:solidFill>
              <a:ln w="53975">
                <a:solidFill>
                  <a:schemeClr val="lt1"/>
                </a:solidFill>
              </a:ln>
              <a:effectLst/>
            </c:spPr>
            <c:extLst>
              <c:ext xmlns:c16="http://schemas.microsoft.com/office/drawing/2014/chart" uri="{C3380CC4-5D6E-409C-BE32-E72D297353CC}">
                <c16:uniqueId val="{0000001A-C02C-4755-9A92-8000C5D0A47E}"/>
              </c:ext>
            </c:extLst>
          </c:dPt>
          <c:dPt>
            <c:idx val="6"/>
            <c:bubble3D val="0"/>
            <c:spPr>
              <a:solidFill>
                <a:srgbClr val="F4AF2D"/>
              </a:solidFill>
              <a:ln w="53975">
                <a:solidFill>
                  <a:schemeClr val="lt1"/>
                </a:solidFill>
              </a:ln>
              <a:effectLst/>
            </c:spPr>
            <c:extLst>
              <c:ext xmlns:c16="http://schemas.microsoft.com/office/drawing/2014/chart" uri="{C3380CC4-5D6E-409C-BE32-E72D297353CC}">
                <c16:uniqueId val="{0000001C-C02C-4755-9A92-8000C5D0A47E}"/>
              </c:ext>
            </c:extLst>
          </c:dPt>
          <c:dLbls>
            <c:spPr>
              <a:noFill/>
              <a:ln>
                <a:noFill/>
              </a:ln>
              <a:effectLst/>
            </c:spPr>
            <c:txPr>
              <a:bodyPr rot="0" spcFirstLastPara="1" vertOverflow="ellipsis" vert="horz" wrap="square" anchor="ctr" anchorCtr="1"/>
              <a:lstStyle/>
              <a:p>
                <a:pPr>
                  <a:defRPr sz="1050" b="0" i="0" u="none" strike="noStrike" kern="1200" baseline="0">
                    <a:solidFill>
                      <a:schemeClr val="bg1"/>
                    </a:solidFill>
                    <a:latin typeface="+mn-lt"/>
                    <a:ea typeface="+mn-ea"/>
                    <a:cs typeface="+mn-cs"/>
                  </a:defRPr>
                </a:pPr>
                <a:endParaRPr lang="en-US"/>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Sheet1!$A$2:$A$8</c:f>
              <c:strCache>
                <c:ptCount val="7"/>
                <c:pt idx="0">
                  <c:v>GMO Completed</c:v>
                </c:pt>
                <c:pt idx="1">
                  <c:v>GMO On Track</c:v>
                </c:pt>
                <c:pt idx="2">
                  <c:v>GMO Off Track Mitigation in Place</c:v>
                </c:pt>
                <c:pt idx="3">
                  <c:v>GMO Off Track </c:v>
                </c:pt>
                <c:pt idx="4">
                  <c:v>Outcome Met / Exceeded Target</c:v>
                </c:pt>
                <c:pt idx="5">
                  <c:v>Outcome Target not Met but on Trajectory</c:v>
                </c:pt>
                <c:pt idx="6">
                  <c:v>Outcome Off Track</c:v>
                </c:pt>
              </c:strCache>
            </c:strRef>
          </c:cat>
          <c:val>
            <c:numRef>
              <c:f>Sheet1!$C$2:$C$8</c:f>
              <c:numCache>
                <c:formatCode>General</c:formatCode>
                <c:ptCount val="7"/>
                <c:pt idx="4">
                  <c:v>6</c:v>
                </c:pt>
                <c:pt idx="5">
                  <c:v>1</c:v>
                </c:pt>
                <c:pt idx="6">
                  <c:v>0</c:v>
                </c:pt>
              </c:numCache>
            </c:numRef>
          </c:val>
          <c:extLst>
            <c:ext xmlns:c16="http://schemas.microsoft.com/office/drawing/2014/chart" uri="{C3380CC4-5D6E-409C-BE32-E72D297353CC}">
              <c16:uniqueId val="{0000001D-C02C-4755-9A92-8000C5D0A47E}"/>
            </c:ext>
          </c:extLst>
        </c:ser>
        <c:dLbls>
          <c:showLegendKey val="0"/>
          <c:showVal val="0"/>
          <c:showCatName val="0"/>
          <c:showSerName val="0"/>
          <c:showPercent val="1"/>
          <c:showBubbleSize val="0"/>
          <c:showLeaderLines val="1"/>
        </c:dLbls>
        <c:firstSliceAng val="0"/>
        <c:holeSize val="33"/>
      </c:doughnutChart>
      <c:spPr>
        <a:noFill/>
        <a:ln>
          <a:noFill/>
        </a:ln>
        <a:effectLst/>
      </c:spPr>
    </c:plotArea>
    <c:plotVisOnly val="1"/>
    <c:dispBlanksAs val="gap"/>
    <c:showDLblsOverMax val="0"/>
  </c:chart>
  <c:spPr>
    <a:noFill/>
    <a:ln>
      <a:noFill/>
    </a:ln>
    <a:effectLst/>
  </c:spPr>
  <c:txPr>
    <a:bodyPr/>
    <a:lstStyle/>
    <a:p>
      <a:pPr>
        <a:defRPr>
          <a:solidFill>
            <a:schemeClr val="bg1"/>
          </a:solidFill>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solidFill>
                <a:latin typeface="+mn-lt"/>
                <a:ea typeface="+mn-ea"/>
                <a:cs typeface="+mn-cs"/>
              </a:defRPr>
            </a:pPr>
            <a:r>
              <a:rPr lang="en-GB" sz="1800" b="1" dirty="0">
                <a:solidFill>
                  <a:schemeClr val="tx1"/>
                </a:solidFill>
                <a:latin typeface="Tahoma" panose="020B0604030504040204" pitchFamily="34" charset="0"/>
                <a:ea typeface="Tahoma" panose="020B0604030504040204" pitchFamily="34" charset="0"/>
                <a:cs typeface="Tahoma" panose="020B0604030504040204" pitchFamily="34" charset="0"/>
              </a:rPr>
              <a:t>Milestone</a:t>
            </a:r>
            <a:r>
              <a:rPr lang="en-GB" sz="1800" b="1" baseline="0" dirty="0">
                <a:solidFill>
                  <a:schemeClr val="tx1"/>
                </a:solidFill>
                <a:latin typeface="Tahoma" panose="020B0604030504040204" pitchFamily="34" charset="0"/>
                <a:ea typeface="Tahoma" panose="020B0604030504040204" pitchFamily="34" charset="0"/>
                <a:cs typeface="Tahoma" panose="020B0604030504040204" pitchFamily="34" charset="0"/>
              </a:rPr>
              <a:t> Delivery Trend  </a:t>
            </a:r>
            <a:endParaRPr lang="en-GB" sz="1800" b="1" dirty="0">
              <a:solidFill>
                <a:schemeClr val="tx1"/>
              </a:solidFill>
              <a:latin typeface="Tahoma" panose="020B0604030504040204" pitchFamily="34" charset="0"/>
              <a:ea typeface="Tahoma" panose="020B0604030504040204" pitchFamily="34" charset="0"/>
              <a:cs typeface="Tahoma" panose="020B0604030504040204" pitchFamily="34" charset="0"/>
            </a:endParaRPr>
          </a:p>
        </c:rich>
      </c:tx>
      <c:layout>
        <c:manualLayout>
          <c:xMode val="edge"/>
          <c:yMode val="edge"/>
          <c:x val="0.19732402089566259"/>
          <c:y val="3.5632190818598482E-2"/>
        </c:manualLayout>
      </c:layout>
      <c:overlay val="0"/>
      <c:spPr>
        <a:noFill/>
        <a:ln>
          <a:noFill/>
        </a:ln>
        <a:effectLst/>
      </c:spPr>
      <c:txPr>
        <a:bodyPr rot="0" spcFirstLastPara="1" vertOverflow="ellipsis" vert="horz" wrap="square" anchor="ctr" anchorCtr="1"/>
        <a:lstStyle/>
        <a:p>
          <a:pPr>
            <a:defRPr sz="1800" b="0" i="0" u="none" strike="noStrike" kern="1200" spc="0" baseline="0">
              <a:solidFill>
                <a:schemeClr val="tx1"/>
              </a:solidFill>
              <a:latin typeface="+mn-lt"/>
              <a:ea typeface="+mn-ea"/>
              <a:cs typeface="+mn-cs"/>
            </a:defRPr>
          </a:pPr>
          <a:endParaRPr lang="en-GB"/>
        </a:p>
      </c:txPr>
    </c:title>
    <c:autoTitleDeleted val="0"/>
    <c:plotArea>
      <c:layout/>
      <c:areaChart>
        <c:grouping val="stacked"/>
        <c:varyColors val="0"/>
        <c:ser>
          <c:idx val="0"/>
          <c:order val="0"/>
          <c:tx>
            <c:strRef>
              <c:f>Sheet1!$B$1</c:f>
              <c:strCache>
                <c:ptCount val="1"/>
                <c:pt idx="0">
                  <c:v>Complete</c:v>
                </c:pt>
              </c:strCache>
            </c:strRef>
          </c:tx>
          <c:spPr>
            <a:solidFill>
              <a:srgbClr val="00B0F0"/>
            </a:solidFill>
            <a:ln w="19050">
              <a:solidFill>
                <a:schemeClr val="bg1"/>
              </a:solidFill>
            </a:ln>
            <a:effectLst/>
          </c:spPr>
          <c:cat>
            <c:strRef>
              <c:f>Sheet1!$A$2:$A$5</c:f>
              <c:strCache>
                <c:ptCount val="4"/>
                <c:pt idx="0">
                  <c:v>Q1</c:v>
                </c:pt>
                <c:pt idx="1">
                  <c:v>Q2</c:v>
                </c:pt>
                <c:pt idx="2">
                  <c:v>Q3</c:v>
                </c:pt>
                <c:pt idx="3">
                  <c:v>Q4</c:v>
                </c:pt>
              </c:strCache>
            </c:strRef>
          </c:cat>
          <c:val>
            <c:numRef>
              <c:f>Sheet1!$B$2:$B$5</c:f>
              <c:numCache>
                <c:formatCode>General</c:formatCode>
                <c:ptCount val="4"/>
                <c:pt idx="0">
                  <c:v>0</c:v>
                </c:pt>
                <c:pt idx="1">
                  <c:v>0</c:v>
                </c:pt>
                <c:pt idx="2">
                  <c:v>0</c:v>
                </c:pt>
                <c:pt idx="3">
                  <c:v>0</c:v>
                </c:pt>
              </c:numCache>
            </c:numRef>
          </c:val>
          <c:extLst>
            <c:ext xmlns:c16="http://schemas.microsoft.com/office/drawing/2014/chart" uri="{C3380CC4-5D6E-409C-BE32-E72D297353CC}">
              <c16:uniqueId val="{00000000-2F5D-47DE-9FF4-4C984CC96438}"/>
            </c:ext>
          </c:extLst>
        </c:ser>
        <c:ser>
          <c:idx val="1"/>
          <c:order val="1"/>
          <c:tx>
            <c:strRef>
              <c:f>Sheet1!$C$1</c:f>
              <c:strCache>
                <c:ptCount val="1"/>
                <c:pt idx="0">
                  <c:v>Red</c:v>
                </c:pt>
              </c:strCache>
            </c:strRef>
          </c:tx>
          <c:spPr>
            <a:solidFill>
              <a:srgbClr val="C00000"/>
            </a:solidFill>
            <a:ln w="19050">
              <a:solidFill>
                <a:schemeClr val="bg1"/>
              </a:solidFill>
            </a:ln>
            <a:effectLst/>
          </c:spPr>
          <c:cat>
            <c:strRef>
              <c:f>Sheet1!$A$2:$A$5</c:f>
              <c:strCache>
                <c:ptCount val="4"/>
                <c:pt idx="0">
                  <c:v>Q1</c:v>
                </c:pt>
                <c:pt idx="1">
                  <c:v>Q2</c:v>
                </c:pt>
                <c:pt idx="2">
                  <c:v>Q3</c:v>
                </c:pt>
                <c:pt idx="3">
                  <c:v>Q4</c:v>
                </c:pt>
              </c:strCache>
            </c:strRef>
          </c:cat>
          <c:val>
            <c:numRef>
              <c:f>Sheet1!$C$2:$C$5</c:f>
              <c:numCache>
                <c:formatCode>General</c:formatCode>
                <c:ptCount val="4"/>
                <c:pt idx="0">
                  <c:v>0</c:v>
                </c:pt>
                <c:pt idx="1">
                  <c:v>0</c:v>
                </c:pt>
                <c:pt idx="2">
                  <c:v>0</c:v>
                </c:pt>
                <c:pt idx="3">
                  <c:v>0</c:v>
                </c:pt>
              </c:numCache>
            </c:numRef>
          </c:val>
          <c:extLst>
            <c:ext xmlns:c16="http://schemas.microsoft.com/office/drawing/2014/chart" uri="{C3380CC4-5D6E-409C-BE32-E72D297353CC}">
              <c16:uniqueId val="{00000001-2F5D-47DE-9FF4-4C984CC96438}"/>
            </c:ext>
          </c:extLst>
        </c:ser>
        <c:ser>
          <c:idx val="2"/>
          <c:order val="2"/>
          <c:tx>
            <c:strRef>
              <c:f>Sheet1!$D$1</c:f>
              <c:strCache>
                <c:ptCount val="1"/>
                <c:pt idx="0">
                  <c:v>Amber</c:v>
                </c:pt>
              </c:strCache>
            </c:strRef>
          </c:tx>
          <c:spPr>
            <a:solidFill>
              <a:srgbClr val="FF9900"/>
            </a:solidFill>
            <a:ln w="19050">
              <a:solidFill>
                <a:schemeClr val="bg1"/>
              </a:solidFill>
            </a:ln>
            <a:effectLst/>
          </c:spPr>
          <c:cat>
            <c:strRef>
              <c:f>Sheet1!$A$2:$A$5</c:f>
              <c:strCache>
                <c:ptCount val="4"/>
                <c:pt idx="0">
                  <c:v>Q1</c:v>
                </c:pt>
                <c:pt idx="1">
                  <c:v>Q2</c:v>
                </c:pt>
                <c:pt idx="2">
                  <c:v>Q3</c:v>
                </c:pt>
                <c:pt idx="3">
                  <c:v>Q4</c:v>
                </c:pt>
              </c:strCache>
            </c:strRef>
          </c:cat>
          <c:val>
            <c:numRef>
              <c:f>Sheet1!$D$2:$D$5</c:f>
              <c:numCache>
                <c:formatCode>General</c:formatCode>
                <c:ptCount val="4"/>
                <c:pt idx="0">
                  <c:v>11</c:v>
                </c:pt>
                <c:pt idx="1">
                  <c:v>10</c:v>
                </c:pt>
                <c:pt idx="2">
                  <c:v>7</c:v>
                </c:pt>
                <c:pt idx="3">
                  <c:v>1</c:v>
                </c:pt>
              </c:numCache>
            </c:numRef>
          </c:val>
          <c:extLst>
            <c:ext xmlns:c16="http://schemas.microsoft.com/office/drawing/2014/chart" uri="{C3380CC4-5D6E-409C-BE32-E72D297353CC}">
              <c16:uniqueId val="{00000002-2F5D-47DE-9FF4-4C984CC96438}"/>
            </c:ext>
          </c:extLst>
        </c:ser>
        <c:ser>
          <c:idx val="3"/>
          <c:order val="3"/>
          <c:tx>
            <c:strRef>
              <c:f>Sheet1!$E$1</c:f>
              <c:strCache>
                <c:ptCount val="1"/>
                <c:pt idx="0">
                  <c:v>Green</c:v>
                </c:pt>
              </c:strCache>
            </c:strRef>
          </c:tx>
          <c:spPr>
            <a:solidFill>
              <a:srgbClr val="00B050"/>
            </a:solidFill>
            <a:ln w="19050">
              <a:solidFill>
                <a:schemeClr val="bg1"/>
              </a:solidFill>
            </a:ln>
            <a:effectLst/>
          </c:spPr>
          <c:cat>
            <c:strRef>
              <c:f>Sheet1!$A$2:$A$5</c:f>
              <c:strCache>
                <c:ptCount val="4"/>
                <c:pt idx="0">
                  <c:v>Q1</c:v>
                </c:pt>
                <c:pt idx="1">
                  <c:v>Q2</c:v>
                </c:pt>
                <c:pt idx="2">
                  <c:v>Q3</c:v>
                </c:pt>
                <c:pt idx="3">
                  <c:v>Q4</c:v>
                </c:pt>
              </c:strCache>
            </c:strRef>
          </c:cat>
          <c:val>
            <c:numRef>
              <c:f>Sheet1!$E$2:$E$5</c:f>
              <c:numCache>
                <c:formatCode>General</c:formatCode>
                <c:ptCount val="4"/>
                <c:pt idx="0">
                  <c:v>1</c:v>
                </c:pt>
                <c:pt idx="1">
                  <c:v>2</c:v>
                </c:pt>
                <c:pt idx="2">
                  <c:v>19</c:v>
                </c:pt>
                <c:pt idx="3">
                  <c:v>25</c:v>
                </c:pt>
              </c:numCache>
            </c:numRef>
          </c:val>
          <c:extLst>
            <c:ext xmlns:c16="http://schemas.microsoft.com/office/drawing/2014/chart" uri="{C3380CC4-5D6E-409C-BE32-E72D297353CC}">
              <c16:uniqueId val="{00000003-2F5D-47DE-9FF4-4C984CC96438}"/>
            </c:ext>
          </c:extLst>
        </c:ser>
        <c:dLbls>
          <c:showLegendKey val="0"/>
          <c:showVal val="0"/>
          <c:showCatName val="0"/>
          <c:showSerName val="0"/>
          <c:showPercent val="0"/>
          <c:showBubbleSize val="0"/>
        </c:dLbls>
        <c:axId val="610837776"/>
        <c:axId val="610834496"/>
      </c:areaChart>
      <c:catAx>
        <c:axId val="6108377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crossAx val="610834496"/>
        <c:crosses val="autoZero"/>
        <c:auto val="1"/>
        <c:lblAlgn val="ctr"/>
        <c:lblOffset val="100"/>
        <c:noMultiLvlLbl val="0"/>
      </c:catAx>
      <c:valAx>
        <c:axId val="61083449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r>
                  <a:rPr lang="en-GB" sz="1100" dirty="0"/>
                  <a:t>Milestones RAG Rating</a:t>
                </a:r>
              </a:p>
            </c:rich>
          </c:tx>
          <c:overlay val="0"/>
          <c:spPr>
            <a:noFill/>
            <a:ln>
              <a:noFill/>
            </a:ln>
            <a:effectLst/>
          </c:spPr>
          <c:txPr>
            <a:bodyPr rot="-54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10837776"/>
        <c:crosses val="autoZero"/>
        <c:crossBetween val="midCat"/>
      </c:valAx>
      <c:spPr>
        <a:noFill/>
        <a:ln w="38100">
          <a:solidFill>
            <a:schemeClr val="bg1"/>
          </a:solid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5320393422096704"/>
          <c:y val="2.1231589535855799E-2"/>
          <c:w val="0.66806738562531187"/>
          <c:h val="0.97661054272713854"/>
        </c:manualLayout>
      </c:layout>
      <c:doughnutChart>
        <c:varyColors val="1"/>
        <c:ser>
          <c:idx val="0"/>
          <c:order val="0"/>
          <c:tx>
            <c:strRef>
              <c:f>Sheet1!$B$1</c:f>
              <c:strCache>
                <c:ptCount val="1"/>
                <c:pt idx="0">
                  <c:v>GMO Milestone</c:v>
                </c:pt>
              </c:strCache>
            </c:strRef>
          </c:tx>
          <c:spPr>
            <a:ln w="50800"/>
          </c:spPr>
          <c:dPt>
            <c:idx val="0"/>
            <c:bubble3D val="0"/>
            <c:spPr>
              <a:solidFill>
                <a:srgbClr val="00B0F0"/>
              </a:solidFill>
              <a:ln w="50800">
                <a:solidFill>
                  <a:schemeClr val="lt1"/>
                </a:solidFill>
              </a:ln>
              <a:effectLst/>
            </c:spPr>
            <c:extLst>
              <c:ext xmlns:c16="http://schemas.microsoft.com/office/drawing/2014/chart" uri="{C3380CC4-5D6E-409C-BE32-E72D297353CC}">
                <c16:uniqueId val="{00000001-C02C-4755-9A92-8000C5D0A47E}"/>
              </c:ext>
            </c:extLst>
          </c:dPt>
          <c:dPt>
            <c:idx val="1"/>
            <c:bubble3D val="0"/>
            <c:spPr>
              <a:solidFill>
                <a:srgbClr val="00B050"/>
              </a:solidFill>
              <a:ln w="50800">
                <a:solidFill>
                  <a:schemeClr val="lt1"/>
                </a:solidFill>
              </a:ln>
              <a:effectLst/>
            </c:spPr>
            <c:extLst>
              <c:ext xmlns:c16="http://schemas.microsoft.com/office/drawing/2014/chart" uri="{C3380CC4-5D6E-409C-BE32-E72D297353CC}">
                <c16:uniqueId val="{00000003-C02C-4755-9A92-8000C5D0A47E}"/>
              </c:ext>
            </c:extLst>
          </c:dPt>
          <c:dPt>
            <c:idx val="2"/>
            <c:bubble3D val="0"/>
            <c:spPr>
              <a:solidFill>
                <a:srgbClr val="F4AF2D"/>
              </a:solidFill>
              <a:ln w="50800">
                <a:solidFill>
                  <a:schemeClr val="lt1"/>
                </a:solidFill>
              </a:ln>
              <a:effectLst/>
            </c:spPr>
            <c:extLst>
              <c:ext xmlns:c16="http://schemas.microsoft.com/office/drawing/2014/chart" uri="{C3380CC4-5D6E-409C-BE32-E72D297353CC}">
                <c16:uniqueId val="{00000005-C02C-4755-9A92-8000C5D0A47E}"/>
              </c:ext>
            </c:extLst>
          </c:dPt>
          <c:dPt>
            <c:idx val="3"/>
            <c:bubble3D val="0"/>
            <c:spPr>
              <a:solidFill>
                <a:srgbClr val="D02329"/>
              </a:solidFill>
              <a:ln w="50800">
                <a:solidFill>
                  <a:schemeClr val="lt1"/>
                </a:solidFill>
              </a:ln>
              <a:effectLst/>
            </c:spPr>
            <c:extLst>
              <c:ext xmlns:c16="http://schemas.microsoft.com/office/drawing/2014/chart" uri="{C3380CC4-5D6E-409C-BE32-E72D297353CC}">
                <c16:uniqueId val="{00000007-C02C-4755-9A92-8000C5D0A47E}"/>
              </c:ext>
            </c:extLst>
          </c:dPt>
          <c:dPt>
            <c:idx val="4"/>
            <c:bubble3D val="0"/>
            <c:spPr>
              <a:solidFill>
                <a:schemeClr val="accent5"/>
              </a:solidFill>
              <a:ln w="50800">
                <a:solidFill>
                  <a:schemeClr val="lt1"/>
                </a:solidFill>
              </a:ln>
              <a:effectLst/>
            </c:spPr>
            <c:extLst>
              <c:ext xmlns:c16="http://schemas.microsoft.com/office/drawing/2014/chart" uri="{C3380CC4-5D6E-409C-BE32-E72D297353CC}">
                <c16:uniqueId val="{00000009-C02C-4755-9A92-8000C5D0A47E}"/>
              </c:ext>
            </c:extLst>
          </c:dPt>
          <c:dPt>
            <c:idx val="5"/>
            <c:bubble3D val="0"/>
            <c:spPr>
              <a:solidFill>
                <a:schemeClr val="accent6"/>
              </a:solidFill>
              <a:ln w="50800">
                <a:solidFill>
                  <a:schemeClr val="lt1"/>
                </a:solidFill>
              </a:ln>
              <a:effectLst/>
            </c:spPr>
            <c:extLst>
              <c:ext xmlns:c16="http://schemas.microsoft.com/office/drawing/2014/chart" uri="{C3380CC4-5D6E-409C-BE32-E72D297353CC}">
                <c16:uniqueId val="{0000000B-C02C-4755-9A92-8000C5D0A47E}"/>
              </c:ext>
            </c:extLst>
          </c:dPt>
          <c:dPt>
            <c:idx val="6"/>
            <c:bubble3D val="0"/>
            <c:spPr>
              <a:solidFill>
                <a:schemeClr val="accent1">
                  <a:lumMod val="60000"/>
                </a:schemeClr>
              </a:solidFill>
              <a:ln w="50800">
                <a:solidFill>
                  <a:schemeClr val="lt1"/>
                </a:solidFill>
              </a:ln>
              <a:effectLst/>
            </c:spPr>
            <c:extLst>
              <c:ext xmlns:c16="http://schemas.microsoft.com/office/drawing/2014/chart" uri="{C3380CC4-5D6E-409C-BE32-E72D297353CC}">
                <c16:uniqueId val="{0000000D-C02C-4755-9A92-8000C5D0A47E}"/>
              </c:ext>
            </c:extLst>
          </c:dPt>
          <c:dLbls>
            <c:dLbl>
              <c:idx val="1"/>
              <c:layout>
                <c:manualLayout>
                  <c:x val="1.1620289857726656E-2"/>
                  <c:y val="-8.7129183980278538E-3"/>
                </c:manualLayout>
              </c:layout>
              <c:showLegendKey val="0"/>
              <c:showVal val="0"/>
              <c:showCatName val="0"/>
              <c:showSerName val="0"/>
              <c:showPercent val="1"/>
              <c:showBubbleSize val="0"/>
              <c:extLst>
                <c:ext xmlns:c15="http://schemas.microsoft.com/office/drawing/2012/chart" uri="{CE6537A1-D6FC-4f65-9D91-7224C49458BB}">
                  <c15:layout>
                    <c:manualLayout>
                      <c:w val="5.2306810157358503E-2"/>
                      <c:h val="3.9306038895060416E-2"/>
                    </c:manualLayout>
                  </c15:layout>
                </c:ext>
                <c:ext xmlns:c16="http://schemas.microsoft.com/office/drawing/2014/chart" uri="{C3380CC4-5D6E-409C-BE32-E72D297353CC}">
                  <c16:uniqueId val="{00000003-C02C-4755-9A92-8000C5D0A47E}"/>
                </c:ext>
              </c:extLst>
            </c:dLbl>
            <c:spPr>
              <a:noFill/>
              <a:ln>
                <a:noFill/>
              </a:ln>
              <a:effectLst/>
            </c:spPr>
            <c:txPr>
              <a:bodyPr rot="0" spcFirstLastPara="1" vertOverflow="ellipsis" vert="horz" wrap="square" anchor="ctr" anchorCtr="1"/>
              <a:lstStyle/>
              <a:p>
                <a:pPr>
                  <a:defRPr sz="1050" b="0" i="0" u="none" strike="noStrike" kern="1200" baseline="0">
                    <a:solidFill>
                      <a:schemeClr val="bg1"/>
                    </a:solidFill>
                    <a:latin typeface="+mn-lt"/>
                    <a:ea typeface="+mn-ea"/>
                    <a:cs typeface="+mn-cs"/>
                  </a:defRPr>
                </a:pPr>
                <a:endParaRPr lang="en-US"/>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Sheet1!$A$2:$A$8</c:f>
              <c:strCache>
                <c:ptCount val="7"/>
                <c:pt idx="0">
                  <c:v>GMO Completed</c:v>
                </c:pt>
                <c:pt idx="1">
                  <c:v>GMO On Track</c:v>
                </c:pt>
                <c:pt idx="2">
                  <c:v>GMO Off Track Mitigation in Place</c:v>
                </c:pt>
                <c:pt idx="3">
                  <c:v>GMO Off Track </c:v>
                </c:pt>
                <c:pt idx="4">
                  <c:v>Outcome Met / Exceeded Target</c:v>
                </c:pt>
                <c:pt idx="5">
                  <c:v>Outcome Target not Met but on Trajectory</c:v>
                </c:pt>
                <c:pt idx="6">
                  <c:v>Outcome Off Track</c:v>
                </c:pt>
              </c:strCache>
            </c:strRef>
          </c:cat>
          <c:val>
            <c:numRef>
              <c:f>Sheet1!$B$2:$B$8</c:f>
              <c:numCache>
                <c:formatCode>General</c:formatCode>
                <c:ptCount val="7"/>
                <c:pt idx="0">
                  <c:v>0</c:v>
                </c:pt>
                <c:pt idx="1">
                  <c:v>14</c:v>
                </c:pt>
                <c:pt idx="2">
                  <c:v>0</c:v>
                </c:pt>
                <c:pt idx="3">
                  <c:v>0</c:v>
                </c:pt>
              </c:numCache>
            </c:numRef>
          </c:val>
          <c:extLst>
            <c:ext xmlns:c16="http://schemas.microsoft.com/office/drawing/2014/chart" uri="{C3380CC4-5D6E-409C-BE32-E72D297353CC}">
              <c16:uniqueId val="{0000000E-C02C-4755-9A92-8000C5D0A47E}"/>
            </c:ext>
          </c:extLst>
        </c:ser>
        <c:ser>
          <c:idx val="1"/>
          <c:order val="1"/>
          <c:tx>
            <c:strRef>
              <c:f>Sheet1!$C$1</c:f>
              <c:strCache>
                <c:ptCount val="1"/>
                <c:pt idx="0">
                  <c:v>Outcomes</c:v>
                </c:pt>
              </c:strCache>
            </c:strRef>
          </c:tx>
          <c:spPr>
            <a:solidFill>
              <a:srgbClr val="00B050"/>
            </a:solidFill>
            <a:ln w="53975">
              <a:solidFill>
                <a:schemeClr val="lt1"/>
              </a:solidFill>
            </a:ln>
          </c:spPr>
          <c:explosion val="147"/>
          <c:dPt>
            <c:idx val="0"/>
            <c:bubble3D val="0"/>
            <c:spPr>
              <a:solidFill>
                <a:srgbClr val="00B050"/>
              </a:solidFill>
              <a:ln w="53975">
                <a:solidFill>
                  <a:schemeClr val="lt1"/>
                </a:solidFill>
              </a:ln>
              <a:effectLst/>
            </c:spPr>
            <c:extLst>
              <c:ext xmlns:c16="http://schemas.microsoft.com/office/drawing/2014/chart" uri="{C3380CC4-5D6E-409C-BE32-E72D297353CC}">
                <c16:uniqueId val="{00000010-C02C-4755-9A92-8000C5D0A47E}"/>
              </c:ext>
            </c:extLst>
          </c:dPt>
          <c:dPt>
            <c:idx val="1"/>
            <c:bubble3D val="0"/>
            <c:spPr>
              <a:solidFill>
                <a:srgbClr val="00B050"/>
              </a:solidFill>
              <a:ln w="53975">
                <a:solidFill>
                  <a:schemeClr val="lt1"/>
                </a:solidFill>
              </a:ln>
              <a:effectLst/>
            </c:spPr>
            <c:extLst>
              <c:ext xmlns:c16="http://schemas.microsoft.com/office/drawing/2014/chart" uri="{C3380CC4-5D6E-409C-BE32-E72D297353CC}">
                <c16:uniqueId val="{00000012-C02C-4755-9A92-8000C5D0A47E}"/>
              </c:ext>
            </c:extLst>
          </c:dPt>
          <c:dPt>
            <c:idx val="2"/>
            <c:bubble3D val="0"/>
            <c:spPr>
              <a:solidFill>
                <a:srgbClr val="00B050"/>
              </a:solidFill>
              <a:ln w="53975">
                <a:solidFill>
                  <a:schemeClr val="lt1"/>
                </a:solidFill>
              </a:ln>
              <a:effectLst/>
            </c:spPr>
            <c:extLst>
              <c:ext xmlns:c16="http://schemas.microsoft.com/office/drawing/2014/chart" uri="{C3380CC4-5D6E-409C-BE32-E72D297353CC}">
                <c16:uniqueId val="{00000014-C02C-4755-9A92-8000C5D0A47E}"/>
              </c:ext>
            </c:extLst>
          </c:dPt>
          <c:dPt>
            <c:idx val="3"/>
            <c:bubble3D val="0"/>
            <c:spPr>
              <a:solidFill>
                <a:srgbClr val="00B050"/>
              </a:solidFill>
              <a:ln w="53975">
                <a:solidFill>
                  <a:schemeClr val="lt1"/>
                </a:solidFill>
              </a:ln>
              <a:effectLst/>
            </c:spPr>
            <c:extLst>
              <c:ext xmlns:c16="http://schemas.microsoft.com/office/drawing/2014/chart" uri="{C3380CC4-5D6E-409C-BE32-E72D297353CC}">
                <c16:uniqueId val="{00000016-C02C-4755-9A92-8000C5D0A47E}"/>
              </c:ext>
            </c:extLst>
          </c:dPt>
          <c:dPt>
            <c:idx val="4"/>
            <c:bubble3D val="0"/>
            <c:spPr>
              <a:solidFill>
                <a:srgbClr val="00B050"/>
              </a:solidFill>
              <a:ln w="50800">
                <a:solidFill>
                  <a:schemeClr val="lt1"/>
                </a:solidFill>
              </a:ln>
              <a:effectLst/>
            </c:spPr>
            <c:extLst>
              <c:ext xmlns:c16="http://schemas.microsoft.com/office/drawing/2014/chart" uri="{C3380CC4-5D6E-409C-BE32-E72D297353CC}">
                <c16:uniqueId val="{00000018-C02C-4755-9A92-8000C5D0A47E}"/>
              </c:ext>
            </c:extLst>
          </c:dPt>
          <c:dPt>
            <c:idx val="5"/>
            <c:bubble3D val="0"/>
            <c:spPr>
              <a:solidFill>
                <a:srgbClr val="C00000"/>
              </a:solidFill>
              <a:ln w="53975">
                <a:solidFill>
                  <a:schemeClr val="lt1"/>
                </a:solidFill>
              </a:ln>
              <a:effectLst/>
            </c:spPr>
            <c:extLst>
              <c:ext xmlns:c16="http://schemas.microsoft.com/office/drawing/2014/chart" uri="{C3380CC4-5D6E-409C-BE32-E72D297353CC}">
                <c16:uniqueId val="{0000001A-C02C-4755-9A92-8000C5D0A47E}"/>
              </c:ext>
            </c:extLst>
          </c:dPt>
          <c:dPt>
            <c:idx val="6"/>
            <c:bubble3D val="0"/>
            <c:spPr>
              <a:solidFill>
                <a:srgbClr val="F4AF2D"/>
              </a:solidFill>
              <a:ln w="53975">
                <a:solidFill>
                  <a:schemeClr val="lt1"/>
                </a:solidFill>
              </a:ln>
              <a:effectLst/>
            </c:spPr>
            <c:extLst>
              <c:ext xmlns:c16="http://schemas.microsoft.com/office/drawing/2014/chart" uri="{C3380CC4-5D6E-409C-BE32-E72D297353CC}">
                <c16:uniqueId val="{0000001C-C02C-4755-9A92-8000C5D0A47E}"/>
              </c:ext>
            </c:extLst>
          </c:dPt>
          <c:dLbls>
            <c:spPr>
              <a:noFill/>
              <a:ln>
                <a:noFill/>
              </a:ln>
              <a:effectLst/>
            </c:spPr>
            <c:txPr>
              <a:bodyPr rot="0" spcFirstLastPara="1" vertOverflow="ellipsis" vert="horz" wrap="square" anchor="ctr" anchorCtr="1"/>
              <a:lstStyle/>
              <a:p>
                <a:pPr>
                  <a:defRPr sz="1050" b="0" i="0" u="none" strike="noStrike" kern="1200" baseline="0">
                    <a:solidFill>
                      <a:schemeClr val="bg1"/>
                    </a:solidFill>
                    <a:latin typeface="+mn-lt"/>
                    <a:ea typeface="+mn-ea"/>
                    <a:cs typeface="+mn-cs"/>
                  </a:defRPr>
                </a:pPr>
                <a:endParaRPr lang="en-US"/>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Sheet1!$A$2:$A$8</c:f>
              <c:strCache>
                <c:ptCount val="7"/>
                <c:pt idx="0">
                  <c:v>GMO Completed</c:v>
                </c:pt>
                <c:pt idx="1">
                  <c:v>GMO On Track</c:v>
                </c:pt>
                <c:pt idx="2">
                  <c:v>GMO Off Track Mitigation in Place</c:v>
                </c:pt>
                <c:pt idx="3">
                  <c:v>GMO Off Track </c:v>
                </c:pt>
                <c:pt idx="4">
                  <c:v>Outcome Met / Exceeded Target</c:v>
                </c:pt>
                <c:pt idx="5">
                  <c:v>Outcome Target not Met but on Trajectory</c:v>
                </c:pt>
                <c:pt idx="6">
                  <c:v>Outcome Off Track</c:v>
                </c:pt>
              </c:strCache>
            </c:strRef>
          </c:cat>
          <c:val>
            <c:numRef>
              <c:f>Sheet1!$C$2:$C$8</c:f>
              <c:numCache>
                <c:formatCode>General</c:formatCode>
                <c:ptCount val="7"/>
                <c:pt idx="4">
                  <c:v>0</c:v>
                </c:pt>
                <c:pt idx="5">
                  <c:v>0</c:v>
                </c:pt>
                <c:pt idx="6">
                  <c:v>0</c:v>
                </c:pt>
              </c:numCache>
            </c:numRef>
          </c:val>
          <c:extLst>
            <c:ext xmlns:c16="http://schemas.microsoft.com/office/drawing/2014/chart" uri="{C3380CC4-5D6E-409C-BE32-E72D297353CC}">
              <c16:uniqueId val="{0000001D-C02C-4755-9A92-8000C5D0A47E}"/>
            </c:ext>
          </c:extLst>
        </c:ser>
        <c:dLbls>
          <c:showLegendKey val="0"/>
          <c:showVal val="0"/>
          <c:showCatName val="0"/>
          <c:showSerName val="0"/>
          <c:showPercent val="1"/>
          <c:showBubbleSize val="0"/>
          <c:showLeaderLines val="1"/>
        </c:dLbls>
        <c:firstSliceAng val="0"/>
        <c:holeSize val="33"/>
      </c:doughnutChart>
      <c:spPr>
        <a:noFill/>
        <a:ln>
          <a:noFill/>
        </a:ln>
        <a:effectLst/>
      </c:spPr>
    </c:plotArea>
    <c:plotVisOnly val="1"/>
    <c:dispBlanksAs val="gap"/>
    <c:showDLblsOverMax val="0"/>
  </c:chart>
  <c:spPr>
    <a:noFill/>
    <a:ln>
      <a:noFill/>
    </a:ln>
    <a:effectLst/>
  </c:spPr>
  <c:txPr>
    <a:bodyPr/>
    <a:lstStyle/>
    <a:p>
      <a:pPr>
        <a:defRPr>
          <a:solidFill>
            <a:schemeClr val="bg1"/>
          </a:solidFill>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solidFill>
                <a:latin typeface="+mn-lt"/>
                <a:ea typeface="+mn-ea"/>
                <a:cs typeface="+mn-cs"/>
              </a:defRPr>
            </a:pPr>
            <a:r>
              <a:rPr lang="en-GB" sz="1800" b="1" dirty="0">
                <a:solidFill>
                  <a:schemeClr val="tx1"/>
                </a:solidFill>
                <a:latin typeface="Tahoma" panose="020B0604030504040204" pitchFamily="34" charset="0"/>
                <a:ea typeface="Tahoma" panose="020B0604030504040204" pitchFamily="34" charset="0"/>
                <a:cs typeface="Tahoma" panose="020B0604030504040204" pitchFamily="34" charset="0"/>
              </a:rPr>
              <a:t>Milestone</a:t>
            </a:r>
            <a:r>
              <a:rPr lang="en-GB" sz="1800" b="1" baseline="0" dirty="0">
                <a:solidFill>
                  <a:schemeClr val="tx1"/>
                </a:solidFill>
                <a:latin typeface="Tahoma" panose="020B0604030504040204" pitchFamily="34" charset="0"/>
                <a:ea typeface="Tahoma" panose="020B0604030504040204" pitchFamily="34" charset="0"/>
                <a:cs typeface="Tahoma" panose="020B0604030504040204" pitchFamily="34" charset="0"/>
              </a:rPr>
              <a:t> Delivery Trend</a:t>
            </a:r>
          </a:p>
        </c:rich>
      </c:tx>
      <c:layout>
        <c:manualLayout>
          <c:xMode val="edge"/>
          <c:yMode val="edge"/>
          <c:x val="0.19732402089566259"/>
          <c:y val="3.5632190818598482E-2"/>
        </c:manualLayout>
      </c:layout>
      <c:overlay val="0"/>
      <c:spPr>
        <a:noFill/>
        <a:ln>
          <a:noFill/>
        </a:ln>
        <a:effectLst/>
      </c:spPr>
      <c:txPr>
        <a:bodyPr rot="0" spcFirstLastPara="1" vertOverflow="ellipsis" vert="horz" wrap="square" anchor="ctr" anchorCtr="1"/>
        <a:lstStyle/>
        <a:p>
          <a:pPr>
            <a:defRPr sz="1800" b="0" i="0" u="none" strike="noStrike" kern="1200" spc="0" baseline="0">
              <a:solidFill>
                <a:schemeClr val="tx1"/>
              </a:solidFill>
              <a:latin typeface="+mn-lt"/>
              <a:ea typeface="+mn-ea"/>
              <a:cs typeface="+mn-cs"/>
            </a:defRPr>
          </a:pPr>
          <a:endParaRPr lang="en-GB"/>
        </a:p>
      </c:txPr>
    </c:title>
    <c:autoTitleDeleted val="0"/>
    <c:plotArea>
      <c:layout/>
      <c:areaChart>
        <c:grouping val="stacked"/>
        <c:varyColors val="0"/>
        <c:ser>
          <c:idx val="0"/>
          <c:order val="0"/>
          <c:tx>
            <c:strRef>
              <c:f>Sheet1!$B$1</c:f>
              <c:strCache>
                <c:ptCount val="1"/>
                <c:pt idx="0">
                  <c:v>Complete</c:v>
                </c:pt>
              </c:strCache>
            </c:strRef>
          </c:tx>
          <c:spPr>
            <a:solidFill>
              <a:srgbClr val="00B0F0"/>
            </a:solidFill>
            <a:ln w="19050">
              <a:solidFill>
                <a:schemeClr val="bg1"/>
              </a:solidFill>
            </a:ln>
            <a:effectLst/>
          </c:spPr>
          <c:cat>
            <c:strRef>
              <c:f>Sheet1!$A$2:$A$5</c:f>
              <c:strCache>
                <c:ptCount val="4"/>
                <c:pt idx="0">
                  <c:v>Q1</c:v>
                </c:pt>
                <c:pt idx="1">
                  <c:v>Q2</c:v>
                </c:pt>
                <c:pt idx="2">
                  <c:v>Q3</c:v>
                </c:pt>
                <c:pt idx="3">
                  <c:v>Q4</c:v>
                </c:pt>
              </c:strCache>
            </c:strRef>
          </c:cat>
          <c:val>
            <c:numRef>
              <c:f>Sheet1!$B$2:$B$5</c:f>
              <c:numCache>
                <c:formatCode>General</c:formatCode>
                <c:ptCount val="4"/>
                <c:pt idx="0">
                  <c:v>0</c:v>
                </c:pt>
                <c:pt idx="1">
                  <c:v>0</c:v>
                </c:pt>
                <c:pt idx="2">
                  <c:v>0</c:v>
                </c:pt>
                <c:pt idx="3">
                  <c:v>0</c:v>
                </c:pt>
              </c:numCache>
            </c:numRef>
          </c:val>
          <c:extLst>
            <c:ext xmlns:c16="http://schemas.microsoft.com/office/drawing/2014/chart" uri="{C3380CC4-5D6E-409C-BE32-E72D297353CC}">
              <c16:uniqueId val="{00000000-2F5D-47DE-9FF4-4C984CC96438}"/>
            </c:ext>
          </c:extLst>
        </c:ser>
        <c:ser>
          <c:idx val="1"/>
          <c:order val="1"/>
          <c:tx>
            <c:strRef>
              <c:f>Sheet1!$C$1</c:f>
              <c:strCache>
                <c:ptCount val="1"/>
                <c:pt idx="0">
                  <c:v>Red</c:v>
                </c:pt>
              </c:strCache>
            </c:strRef>
          </c:tx>
          <c:spPr>
            <a:solidFill>
              <a:srgbClr val="C00000"/>
            </a:solidFill>
            <a:ln w="19050">
              <a:solidFill>
                <a:schemeClr val="bg1"/>
              </a:solidFill>
            </a:ln>
            <a:effectLst/>
          </c:spPr>
          <c:cat>
            <c:strRef>
              <c:f>Sheet1!$A$2:$A$5</c:f>
              <c:strCache>
                <c:ptCount val="4"/>
                <c:pt idx="0">
                  <c:v>Q1</c:v>
                </c:pt>
                <c:pt idx="1">
                  <c:v>Q2</c:v>
                </c:pt>
                <c:pt idx="2">
                  <c:v>Q3</c:v>
                </c:pt>
                <c:pt idx="3">
                  <c:v>Q4</c:v>
                </c:pt>
              </c:strCache>
            </c:strRef>
          </c:cat>
          <c:val>
            <c:numRef>
              <c:f>Sheet1!$C$2:$C$5</c:f>
              <c:numCache>
                <c:formatCode>General</c:formatCode>
                <c:ptCount val="4"/>
                <c:pt idx="0">
                  <c:v>0</c:v>
                </c:pt>
                <c:pt idx="1">
                  <c:v>0</c:v>
                </c:pt>
                <c:pt idx="2">
                  <c:v>0</c:v>
                </c:pt>
                <c:pt idx="3">
                  <c:v>0</c:v>
                </c:pt>
              </c:numCache>
            </c:numRef>
          </c:val>
          <c:extLst>
            <c:ext xmlns:c16="http://schemas.microsoft.com/office/drawing/2014/chart" uri="{C3380CC4-5D6E-409C-BE32-E72D297353CC}">
              <c16:uniqueId val="{00000001-2F5D-47DE-9FF4-4C984CC96438}"/>
            </c:ext>
          </c:extLst>
        </c:ser>
        <c:ser>
          <c:idx val="2"/>
          <c:order val="2"/>
          <c:tx>
            <c:strRef>
              <c:f>Sheet1!$D$1</c:f>
              <c:strCache>
                <c:ptCount val="1"/>
                <c:pt idx="0">
                  <c:v>Amber</c:v>
                </c:pt>
              </c:strCache>
            </c:strRef>
          </c:tx>
          <c:spPr>
            <a:solidFill>
              <a:srgbClr val="FF9900"/>
            </a:solidFill>
            <a:ln w="19050">
              <a:solidFill>
                <a:schemeClr val="bg1"/>
              </a:solidFill>
            </a:ln>
            <a:effectLst/>
          </c:spPr>
          <c:cat>
            <c:strRef>
              <c:f>Sheet1!$A$2:$A$5</c:f>
              <c:strCache>
                <c:ptCount val="4"/>
                <c:pt idx="0">
                  <c:v>Q1</c:v>
                </c:pt>
                <c:pt idx="1">
                  <c:v>Q2</c:v>
                </c:pt>
                <c:pt idx="2">
                  <c:v>Q3</c:v>
                </c:pt>
                <c:pt idx="3">
                  <c:v>Q4</c:v>
                </c:pt>
              </c:strCache>
            </c:strRef>
          </c:cat>
          <c:val>
            <c:numRef>
              <c:f>Sheet1!$D$2:$D$5</c:f>
              <c:numCache>
                <c:formatCode>General</c:formatCode>
                <c:ptCount val="4"/>
                <c:pt idx="0">
                  <c:v>2</c:v>
                </c:pt>
                <c:pt idx="1">
                  <c:v>2</c:v>
                </c:pt>
                <c:pt idx="2">
                  <c:v>2</c:v>
                </c:pt>
                <c:pt idx="3">
                  <c:v>0</c:v>
                </c:pt>
              </c:numCache>
            </c:numRef>
          </c:val>
          <c:extLst>
            <c:ext xmlns:c16="http://schemas.microsoft.com/office/drawing/2014/chart" uri="{C3380CC4-5D6E-409C-BE32-E72D297353CC}">
              <c16:uniqueId val="{00000002-2F5D-47DE-9FF4-4C984CC96438}"/>
            </c:ext>
          </c:extLst>
        </c:ser>
        <c:ser>
          <c:idx val="3"/>
          <c:order val="3"/>
          <c:tx>
            <c:strRef>
              <c:f>Sheet1!$E$1</c:f>
              <c:strCache>
                <c:ptCount val="1"/>
                <c:pt idx="0">
                  <c:v>Green</c:v>
                </c:pt>
              </c:strCache>
            </c:strRef>
          </c:tx>
          <c:spPr>
            <a:solidFill>
              <a:srgbClr val="00B050"/>
            </a:solidFill>
            <a:ln w="19050">
              <a:solidFill>
                <a:schemeClr val="bg1"/>
              </a:solidFill>
            </a:ln>
            <a:effectLst/>
          </c:spPr>
          <c:cat>
            <c:strRef>
              <c:f>Sheet1!$A$2:$A$5</c:f>
              <c:strCache>
                <c:ptCount val="4"/>
                <c:pt idx="0">
                  <c:v>Q1</c:v>
                </c:pt>
                <c:pt idx="1">
                  <c:v>Q2</c:v>
                </c:pt>
                <c:pt idx="2">
                  <c:v>Q3</c:v>
                </c:pt>
                <c:pt idx="3">
                  <c:v>Q4</c:v>
                </c:pt>
              </c:strCache>
            </c:strRef>
          </c:cat>
          <c:val>
            <c:numRef>
              <c:f>Sheet1!$E$2:$E$5</c:f>
              <c:numCache>
                <c:formatCode>General</c:formatCode>
                <c:ptCount val="4"/>
                <c:pt idx="0">
                  <c:v>11</c:v>
                </c:pt>
                <c:pt idx="1">
                  <c:v>12</c:v>
                </c:pt>
                <c:pt idx="2">
                  <c:v>12</c:v>
                </c:pt>
                <c:pt idx="3">
                  <c:v>14</c:v>
                </c:pt>
              </c:numCache>
            </c:numRef>
          </c:val>
          <c:extLst>
            <c:ext xmlns:c16="http://schemas.microsoft.com/office/drawing/2014/chart" uri="{C3380CC4-5D6E-409C-BE32-E72D297353CC}">
              <c16:uniqueId val="{00000003-2F5D-47DE-9FF4-4C984CC96438}"/>
            </c:ext>
          </c:extLst>
        </c:ser>
        <c:dLbls>
          <c:showLegendKey val="0"/>
          <c:showVal val="0"/>
          <c:showCatName val="0"/>
          <c:showSerName val="0"/>
          <c:showPercent val="0"/>
          <c:showBubbleSize val="0"/>
        </c:dLbls>
        <c:axId val="610837776"/>
        <c:axId val="610834496"/>
      </c:areaChart>
      <c:catAx>
        <c:axId val="6108377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crossAx val="610834496"/>
        <c:crosses val="autoZero"/>
        <c:auto val="1"/>
        <c:lblAlgn val="ctr"/>
        <c:lblOffset val="100"/>
        <c:noMultiLvlLbl val="0"/>
      </c:catAx>
      <c:valAx>
        <c:axId val="61083449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r>
                  <a:rPr lang="en-GB" sz="1100" dirty="0"/>
                  <a:t>Milestones RAG Rating</a:t>
                </a:r>
              </a:p>
            </c:rich>
          </c:tx>
          <c:overlay val="0"/>
          <c:spPr>
            <a:noFill/>
            <a:ln>
              <a:noFill/>
            </a:ln>
            <a:effectLst/>
          </c:spPr>
          <c:txPr>
            <a:bodyPr rot="-54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10837776"/>
        <c:crosses val="autoZero"/>
        <c:crossBetween val="midCat"/>
      </c:valAx>
      <c:spPr>
        <a:noFill/>
        <a:ln w="38100">
          <a:solidFill>
            <a:schemeClr val="bg1"/>
          </a:solid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5320393422096704"/>
          <c:y val="2.1231589535855799E-2"/>
          <c:w val="0.66806738562531187"/>
          <c:h val="0.97661054272713854"/>
        </c:manualLayout>
      </c:layout>
      <c:doughnutChart>
        <c:varyColors val="1"/>
        <c:ser>
          <c:idx val="0"/>
          <c:order val="0"/>
          <c:tx>
            <c:strRef>
              <c:f>Sheet1!$B$1</c:f>
              <c:strCache>
                <c:ptCount val="1"/>
                <c:pt idx="0">
                  <c:v>GMO Milestone</c:v>
                </c:pt>
              </c:strCache>
            </c:strRef>
          </c:tx>
          <c:spPr>
            <a:ln w="50800"/>
          </c:spPr>
          <c:dPt>
            <c:idx val="0"/>
            <c:bubble3D val="0"/>
            <c:spPr>
              <a:solidFill>
                <a:srgbClr val="00B0F0"/>
              </a:solidFill>
              <a:ln w="50800">
                <a:solidFill>
                  <a:schemeClr val="lt1"/>
                </a:solidFill>
              </a:ln>
              <a:effectLst/>
            </c:spPr>
            <c:extLst>
              <c:ext xmlns:c16="http://schemas.microsoft.com/office/drawing/2014/chart" uri="{C3380CC4-5D6E-409C-BE32-E72D297353CC}">
                <c16:uniqueId val="{00000001-0A6F-43B6-8E94-8AB1A1207EA3}"/>
              </c:ext>
            </c:extLst>
          </c:dPt>
          <c:dPt>
            <c:idx val="1"/>
            <c:bubble3D val="0"/>
            <c:spPr>
              <a:solidFill>
                <a:srgbClr val="00B050"/>
              </a:solidFill>
              <a:ln w="50800">
                <a:solidFill>
                  <a:schemeClr val="lt1"/>
                </a:solidFill>
              </a:ln>
              <a:effectLst/>
            </c:spPr>
            <c:extLst>
              <c:ext xmlns:c16="http://schemas.microsoft.com/office/drawing/2014/chart" uri="{C3380CC4-5D6E-409C-BE32-E72D297353CC}">
                <c16:uniqueId val="{00000003-0A6F-43B6-8E94-8AB1A1207EA3}"/>
              </c:ext>
            </c:extLst>
          </c:dPt>
          <c:dPt>
            <c:idx val="2"/>
            <c:bubble3D val="0"/>
            <c:spPr>
              <a:solidFill>
                <a:srgbClr val="F4AF2D"/>
              </a:solidFill>
              <a:ln w="50800">
                <a:solidFill>
                  <a:schemeClr val="lt1"/>
                </a:solidFill>
              </a:ln>
              <a:effectLst/>
            </c:spPr>
            <c:extLst>
              <c:ext xmlns:c16="http://schemas.microsoft.com/office/drawing/2014/chart" uri="{C3380CC4-5D6E-409C-BE32-E72D297353CC}">
                <c16:uniqueId val="{00000005-0A6F-43B6-8E94-8AB1A1207EA3}"/>
              </c:ext>
            </c:extLst>
          </c:dPt>
          <c:dPt>
            <c:idx val="3"/>
            <c:bubble3D val="0"/>
            <c:spPr>
              <a:solidFill>
                <a:srgbClr val="D02329"/>
              </a:solidFill>
              <a:ln w="50800">
                <a:solidFill>
                  <a:schemeClr val="lt1"/>
                </a:solidFill>
              </a:ln>
              <a:effectLst/>
            </c:spPr>
            <c:extLst>
              <c:ext xmlns:c16="http://schemas.microsoft.com/office/drawing/2014/chart" uri="{C3380CC4-5D6E-409C-BE32-E72D297353CC}">
                <c16:uniqueId val="{00000007-0A6F-43B6-8E94-8AB1A1207EA3}"/>
              </c:ext>
            </c:extLst>
          </c:dPt>
          <c:dPt>
            <c:idx val="4"/>
            <c:bubble3D val="0"/>
            <c:spPr>
              <a:solidFill>
                <a:schemeClr val="accent5"/>
              </a:solidFill>
              <a:ln w="50800">
                <a:solidFill>
                  <a:schemeClr val="lt1"/>
                </a:solidFill>
              </a:ln>
              <a:effectLst/>
            </c:spPr>
            <c:extLst>
              <c:ext xmlns:c16="http://schemas.microsoft.com/office/drawing/2014/chart" uri="{C3380CC4-5D6E-409C-BE32-E72D297353CC}">
                <c16:uniqueId val="{00000009-0A6F-43B6-8E94-8AB1A1207EA3}"/>
              </c:ext>
            </c:extLst>
          </c:dPt>
          <c:dPt>
            <c:idx val="5"/>
            <c:bubble3D val="0"/>
            <c:spPr>
              <a:solidFill>
                <a:schemeClr val="accent6"/>
              </a:solidFill>
              <a:ln w="50800">
                <a:solidFill>
                  <a:schemeClr val="lt1"/>
                </a:solidFill>
              </a:ln>
              <a:effectLst/>
            </c:spPr>
            <c:extLst>
              <c:ext xmlns:c16="http://schemas.microsoft.com/office/drawing/2014/chart" uri="{C3380CC4-5D6E-409C-BE32-E72D297353CC}">
                <c16:uniqueId val="{0000000B-0A6F-43B6-8E94-8AB1A1207EA3}"/>
              </c:ext>
            </c:extLst>
          </c:dPt>
          <c:dPt>
            <c:idx val="6"/>
            <c:bubble3D val="0"/>
            <c:spPr>
              <a:solidFill>
                <a:schemeClr val="accent1">
                  <a:lumMod val="60000"/>
                </a:schemeClr>
              </a:solidFill>
              <a:ln w="50800">
                <a:solidFill>
                  <a:schemeClr val="lt1"/>
                </a:solidFill>
              </a:ln>
              <a:effectLst/>
            </c:spPr>
            <c:extLst>
              <c:ext xmlns:c16="http://schemas.microsoft.com/office/drawing/2014/chart" uri="{C3380CC4-5D6E-409C-BE32-E72D297353CC}">
                <c16:uniqueId val="{0000000D-0A6F-43B6-8E94-8AB1A1207EA3}"/>
              </c:ext>
            </c:extLst>
          </c:dPt>
          <c:dLbls>
            <c:dLbl>
              <c:idx val="1"/>
              <c:layout>
                <c:manualLayout>
                  <c:x val="1.1620289857726656E-2"/>
                  <c:y val="-8.7129183980278538E-3"/>
                </c:manualLayout>
              </c:layout>
              <c:showLegendKey val="0"/>
              <c:showVal val="0"/>
              <c:showCatName val="0"/>
              <c:showSerName val="0"/>
              <c:showPercent val="1"/>
              <c:showBubbleSize val="0"/>
              <c:extLst>
                <c:ext xmlns:c15="http://schemas.microsoft.com/office/drawing/2012/chart" uri="{CE6537A1-D6FC-4f65-9D91-7224C49458BB}">
                  <c15:layout>
                    <c:manualLayout>
                      <c:w val="5.2306810157358503E-2"/>
                      <c:h val="3.9306038895060416E-2"/>
                    </c:manualLayout>
                  </c15:layout>
                </c:ext>
                <c:ext xmlns:c16="http://schemas.microsoft.com/office/drawing/2014/chart" uri="{C3380CC4-5D6E-409C-BE32-E72D297353CC}">
                  <c16:uniqueId val="{00000003-0A6F-43B6-8E94-8AB1A1207EA3}"/>
                </c:ext>
              </c:extLst>
            </c:dLbl>
            <c:spPr>
              <a:noFill/>
              <a:ln>
                <a:noFill/>
              </a:ln>
              <a:effectLst/>
            </c:spPr>
            <c:txPr>
              <a:bodyPr rot="0" spcFirstLastPara="1" vertOverflow="ellipsis" vert="horz" wrap="square" anchor="ctr" anchorCtr="1"/>
              <a:lstStyle/>
              <a:p>
                <a:pPr>
                  <a:defRPr sz="1050" b="0" i="0" u="none" strike="noStrike" kern="1200" baseline="0">
                    <a:solidFill>
                      <a:schemeClr val="bg1"/>
                    </a:solidFill>
                    <a:latin typeface="+mn-lt"/>
                    <a:ea typeface="+mn-ea"/>
                    <a:cs typeface="+mn-cs"/>
                  </a:defRPr>
                </a:pPr>
                <a:endParaRPr lang="en-US"/>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Sheet1!$A$2:$A$8</c:f>
              <c:strCache>
                <c:ptCount val="7"/>
                <c:pt idx="0">
                  <c:v>GMO Completed</c:v>
                </c:pt>
                <c:pt idx="1">
                  <c:v>GMO On Track</c:v>
                </c:pt>
                <c:pt idx="2">
                  <c:v>GMO Off Track Mitigation in Place</c:v>
                </c:pt>
                <c:pt idx="3">
                  <c:v>GMO Off Track </c:v>
                </c:pt>
                <c:pt idx="4">
                  <c:v>Outcome Met / Exceeded Target</c:v>
                </c:pt>
                <c:pt idx="5">
                  <c:v>Outcome Target not Met but on Trajectory</c:v>
                </c:pt>
                <c:pt idx="6">
                  <c:v>Outcome Off Track</c:v>
                </c:pt>
              </c:strCache>
            </c:strRef>
          </c:cat>
          <c:val>
            <c:numRef>
              <c:f>Sheet1!$B$2:$B$8</c:f>
              <c:numCache>
                <c:formatCode>General</c:formatCode>
                <c:ptCount val="7"/>
                <c:pt idx="0">
                  <c:v>0</c:v>
                </c:pt>
                <c:pt idx="1">
                  <c:v>11</c:v>
                </c:pt>
                <c:pt idx="2">
                  <c:v>2</c:v>
                </c:pt>
                <c:pt idx="3">
                  <c:v>0</c:v>
                </c:pt>
              </c:numCache>
            </c:numRef>
          </c:val>
          <c:extLst>
            <c:ext xmlns:c16="http://schemas.microsoft.com/office/drawing/2014/chart" uri="{C3380CC4-5D6E-409C-BE32-E72D297353CC}">
              <c16:uniqueId val="{0000000E-0A6F-43B6-8E94-8AB1A1207EA3}"/>
            </c:ext>
          </c:extLst>
        </c:ser>
        <c:ser>
          <c:idx val="1"/>
          <c:order val="1"/>
          <c:tx>
            <c:strRef>
              <c:f>Sheet1!$C$1</c:f>
              <c:strCache>
                <c:ptCount val="1"/>
                <c:pt idx="0">
                  <c:v>Outcomes</c:v>
                </c:pt>
              </c:strCache>
            </c:strRef>
          </c:tx>
          <c:spPr>
            <a:solidFill>
              <a:srgbClr val="00B050"/>
            </a:solidFill>
            <a:ln w="53975">
              <a:solidFill>
                <a:schemeClr val="lt1"/>
              </a:solidFill>
            </a:ln>
          </c:spPr>
          <c:explosion val="147"/>
          <c:dPt>
            <c:idx val="0"/>
            <c:bubble3D val="0"/>
            <c:spPr>
              <a:solidFill>
                <a:srgbClr val="00B050"/>
              </a:solidFill>
              <a:ln w="53975">
                <a:solidFill>
                  <a:schemeClr val="lt1"/>
                </a:solidFill>
              </a:ln>
              <a:effectLst/>
            </c:spPr>
            <c:extLst>
              <c:ext xmlns:c16="http://schemas.microsoft.com/office/drawing/2014/chart" uri="{C3380CC4-5D6E-409C-BE32-E72D297353CC}">
                <c16:uniqueId val="{00000010-0A6F-43B6-8E94-8AB1A1207EA3}"/>
              </c:ext>
            </c:extLst>
          </c:dPt>
          <c:dPt>
            <c:idx val="1"/>
            <c:bubble3D val="0"/>
            <c:spPr>
              <a:solidFill>
                <a:srgbClr val="00B050"/>
              </a:solidFill>
              <a:ln w="53975">
                <a:solidFill>
                  <a:schemeClr val="lt1"/>
                </a:solidFill>
              </a:ln>
              <a:effectLst/>
            </c:spPr>
            <c:extLst>
              <c:ext xmlns:c16="http://schemas.microsoft.com/office/drawing/2014/chart" uri="{C3380CC4-5D6E-409C-BE32-E72D297353CC}">
                <c16:uniqueId val="{00000012-0A6F-43B6-8E94-8AB1A1207EA3}"/>
              </c:ext>
            </c:extLst>
          </c:dPt>
          <c:dPt>
            <c:idx val="2"/>
            <c:bubble3D val="0"/>
            <c:spPr>
              <a:solidFill>
                <a:srgbClr val="00B050"/>
              </a:solidFill>
              <a:ln w="53975">
                <a:solidFill>
                  <a:schemeClr val="lt1"/>
                </a:solidFill>
              </a:ln>
              <a:effectLst/>
            </c:spPr>
            <c:extLst>
              <c:ext xmlns:c16="http://schemas.microsoft.com/office/drawing/2014/chart" uri="{C3380CC4-5D6E-409C-BE32-E72D297353CC}">
                <c16:uniqueId val="{00000014-0A6F-43B6-8E94-8AB1A1207EA3}"/>
              </c:ext>
            </c:extLst>
          </c:dPt>
          <c:dPt>
            <c:idx val="3"/>
            <c:bubble3D val="0"/>
            <c:spPr>
              <a:solidFill>
                <a:srgbClr val="00B050"/>
              </a:solidFill>
              <a:ln w="53975">
                <a:solidFill>
                  <a:schemeClr val="lt1"/>
                </a:solidFill>
              </a:ln>
              <a:effectLst/>
            </c:spPr>
            <c:extLst>
              <c:ext xmlns:c16="http://schemas.microsoft.com/office/drawing/2014/chart" uri="{C3380CC4-5D6E-409C-BE32-E72D297353CC}">
                <c16:uniqueId val="{00000016-0A6F-43B6-8E94-8AB1A1207EA3}"/>
              </c:ext>
            </c:extLst>
          </c:dPt>
          <c:dPt>
            <c:idx val="4"/>
            <c:bubble3D val="0"/>
            <c:spPr>
              <a:solidFill>
                <a:srgbClr val="00B050"/>
              </a:solidFill>
              <a:ln w="50800">
                <a:solidFill>
                  <a:schemeClr val="lt1"/>
                </a:solidFill>
              </a:ln>
              <a:effectLst/>
            </c:spPr>
            <c:extLst>
              <c:ext xmlns:c16="http://schemas.microsoft.com/office/drawing/2014/chart" uri="{C3380CC4-5D6E-409C-BE32-E72D297353CC}">
                <c16:uniqueId val="{00000018-0A6F-43B6-8E94-8AB1A1207EA3}"/>
              </c:ext>
            </c:extLst>
          </c:dPt>
          <c:dPt>
            <c:idx val="5"/>
            <c:bubble3D val="0"/>
            <c:spPr>
              <a:solidFill>
                <a:srgbClr val="C00000"/>
              </a:solidFill>
              <a:ln w="53975">
                <a:solidFill>
                  <a:schemeClr val="lt1"/>
                </a:solidFill>
              </a:ln>
              <a:effectLst/>
            </c:spPr>
            <c:extLst>
              <c:ext xmlns:c16="http://schemas.microsoft.com/office/drawing/2014/chart" uri="{C3380CC4-5D6E-409C-BE32-E72D297353CC}">
                <c16:uniqueId val="{0000001A-0A6F-43B6-8E94-8AB1A1207EA3}"/>
              </c:ext>
            </c:extLst>
          </c:dPt>
          <c:dPt>
            <c:idx val="6"/>
            <c:bubble3D val="0"/>
            <c:spPr>
              <a:solidFill>
                <a:srgbClr val="F4AF2D"/>
              </a:solidFill>
              <a:ln w="53975">
                <a:solidFill>
                  <a:schemeClr val="lt1"/>
                </a:solidFill>
              </a:ln>
              <a:effectLst/>
            </c:spPr>
            <c:extLst>
              <c:ext xmlns:c16="http://schemas.microsoft.com/office/drawing/2014/chart" uri="{C3380CC4-5D6E-409C-BE32-E72D297353CC}">
                <c16:uniqueId val="{0000001C-0A6F-43B6-8E94-8AB1A1207EA3}"/>
              </c:ext>
            </c:extLst>
          </c:dPt>
          <c:dLbls>
            <c:spPr>
              <a:noFill/>
              <a:ln>
                <a:noFill/>
              </a:ln>
              <a:effectLst/>
            </c:spPr>
            <c:txPr>
              <a:bodyPr rot="0" spcFirstLastPara="1" vertOverflow="ellipsis" vert="horz" wrap="square" anchor="ctr" anchorCtr="1"/>
              <a:lstStyle/>
              <a:p>
                <a:pPr>
                  <a:defRPr sz="1050" b="0" i="0" u="none" strike="noStrike" kern="1200" baseline="0">
                    <a:solidFill>
                      <a:schemeClr val="bg1"/>
                    </a:solidFill>
                    <a:latin typeface="+mn-lt"/>
                    <a:ea typeface="+mn-ea"/>
                    <a:cs typeface="+mn-cs"/>
                  </a:defRPr>
                </a:pPr>
                <a:endParaRPr lang="en-US"/>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Sheet1!$A$2:$A$8</c:f>
              <c:strCache>
                <c:ptCount val="7"/>
                <c:pt idx="0">
                  <c:v>GMO Completed</c:v>
                </c:pt>
                <c:pt idx="1">
                  <c:v>GMO On Track</c:v>
                </c:pt>
                <c:pt idx="2">
                  <c:v>GMO Off Track Mitigation in Place</c:v>
                </c:pt>
                <c:pt idx="3">
                  <c:v>GMO Off Track </c:v>
                </c:pt>
                <c:pt idx="4">
                  <c:v>Outcome Met / Exceeded Target</c:v>
                </c:pt>
                <c:pt idx="5">
                  <c:v>Outcome Target not Met but on Trajectory</c:v>
                </c:pt>
                <c:pt idx="6">
                  <c:v>Outcome Off Track</c:v>
                </c:pt>
              </c:strCache>
            </c:strRef>
          </c:cat>
          <c:val>
            <c:numRef>
              <c:f>Sheet1!$C$2:$C$8</c:f>
              <c:numCache>
                <c:formatCode>General</c:formatCode>
                <c:ptCount val="7"/>
                <c:pt idx="4">
                  <c:v>1</c:v>
                </c:pt>
                <c:pt idx="5">
                  <c:v>1</c:v>
                </c:pt>
                <c:pt idx="6">
                  <c:v>0</c:v>
                </c:pt>
              </c:numCache>
            </c:numRef>
          </c:val>
          <c:extLst>
            <c:ext xmlns:c16="http://schemas.microsoft.com/office/drawing/2014/chart" uri="{C3380CC4-5D6E-409C-BE32-E72D297353CC}">
              <c16:uniqueId val="{0000001D-0A6F-43B6-8E94-8AB1A1207EA3}"/>
            </c:ext>
          </c:extLst>
        </c:ser>
        <c:dLbls>
          <c:showLegendKey val="0"/>
          <c:showVal val="0"/>
          <c:showCatName val="0"/>
          <c:showSerName val="0"/>
          <c:showPercent val="1"/>
          <c:showBubbleSize val="0"/>
          <c:showLeaderLines val="1"/>
        </c:dLbls>
        <c:firstSliceAng val="0"/>
        <c:holeSize val="33"/>
      </c:doughnutChart>
      <c:spPr>
        <a:noFill/>
        <a:ln>
          <a:noFill/>
        </a:ln>
        <a:effectLst/>
      </c:spPr>
    </c:plotArea>
    <c:plotVisOnly val="1"/>
    <c:dispBlanksAs val="gap"/>
    <c:showDLblsOverMax val="0"/>
  </c:chart>
  <c:spPr>
    <a:noFill/>
    <a:ln>
      <a:noFill/>
    </a:ln>
    <a:effectLst/>
  </c:spPr>
  <c:txPr>
    <a:bodyPr/>
    <a:lstStyle/>
    <a:p>
      <a:pPr>
        <a:defRPr>
          <a:solidFill>
            <a:schemeClr val="bg1"/>
          </a:solidFill>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solidFill>
                <a:latin typeface="+mn-lt"/>
                <a:ea typeface="+mn-ea"/>
                <a:cs typeface="+mn-cs"/>
              </a:defRPr>
            </a:pPr>
            <a:r>
              <a:rPr lang="en-GB" sz="1800" b="1" dirty="0">
                <a:solidFill>
                  <a:schemeClr val="tx1"/>
                </a:solidFill>
                <a:latin typeface="Tahoma" panose="020B0604030504040204" pitchFamily="34" charset="0"/>
                <a:ea typeface="Tahoma" panose="020B0604030504040204" pitchFamily="34" charset="0"/>
                <a:cs typeface="Tahoma" panose="020B0604030504040204" pitchFamily="34" charset="0"/>
              </a:rPr>
              <a:t>Milestone</a:t>
            </a:r>
            <a:r>
              <a:rPr lang="en-GB" sz="1800" b="1" baseline="0" dirty="0">
                <a:solidFill>
                  <a:schemeClr val="tx1"/>
                </a:solidFill>
                <a:latin typeface="Tahoma" panose="020B0604030504040204" pitchFamily="34" charset="0"/>
                <a:ea typeface="Tahoma" panose="020B0604030504040204" pitchFamily="34" charset="0"/>
                <a:cs typeface="Tahoma" panose="020B0604030504040204" pitchFamily="34" charset="0"/>
              </a:rPr>
              <a:t> Delivery Trend</a:t>
            </a:r>
          </a:p>
          <a:p>
            <a:pPr>
              <a:defRPr sz="1800">
                <a:solidFill>
                  <a:schemeClr val="tx1"/>
                </a:solidFill>
              </a:defRPr>
            </a:pPr>
            <a:endParaRPr lang="en-GB" sz="1800" b="1" dirty="0">
              <a:solidFill>
                <a:schemeClr val="tx1"/>
              </a:solidFill>
              <a:latin typeface="Tahoma" panose="020B0604030504040204" pitchFamily="34" charset="0"/>
              <a:ea typeface="Tahoma" panose="020B0604030504040204" pitchFamily="34" charset="0"/>
              <a:cs typeface="Tahoma" panose="020B0604030504040204" pitchFamily="34" charset="0"/>
            </a:endParaRPr>
          </a:p>
        </c:rich>
      </c:tx>
      <c:layout>
        <c:manualLayout>
          <c:xMode val="edge"/>
          <c:yMode val="edge"/>
          <c:x val="0.19732402089566259"/>
          <c:y val="3.5632190818598482E-2"/>
        </c:manualLayout>
      </c:layout>
      <c:overlay val="0"/>
      <c:spPr>
        <a:noFill/>
        <a:ln>
          <a:noFill/>
        </a:ln>
        <a:effectLst/>
      </c:spPr>
      <c:txPr>
        <a:bodyPr rot="0" spcFirstLastPara="1" vertOverflow="ellipsis" vert="horz" wrap="square" anchor="ctr" anchorCtr="1"/>
        <a:lstStyle/>
        <a:p>
          <a:pPr>
            <a:defRPr sz="1800" b="0" i="0" u="none" strike="noStrike" kern="1200" spc="0" baseline="0">
              <a:solidFill>
                <a:schemeClr val="tx1"/>
              </a:solidFill>
              <a:latin typeface="+mn-lt"/>
              <a:ea typeface="+mn-ea"/>
              <a:cs typeface="+mn-cs"/>
            </a:defRPr>
          </a:pPr>
          <a:endParaRPr lang="en-GB"/>
        </a:p>
      </c:txPr>
    </c:title>
    <c:autoTitleDeleted val="0"/>
    <c:plotArea>
      <c:layout/>
      <c:areaChart>
        <c:grouping val="stacked"/>
        <c:varyColors val="0"/>
        <c:ser>
          <c:idx val="0"/>
          <c:order val="0"/>
          <c:tx>
            <c:strRef>
              <c:f>Sheet1!$B$1</c:f>
              <c:strCache>
                <c:ptCount val="1"/>
                <c:pt idx="0">
                  <c:v>Complete</c:v>
                </c:pt>
              </c:strCache>
            </c:strRef>
          </c:tx>
          <c:spPr>
            <a:solidFill>
              <a:srgbClr val="00B0F0"/>
            </a:solidFill>
            <a:ln w="19050">
              <a:solidFill>
                <a:schemeClr val="bg1"/>
              </a:solidFill>
            </a:ln>
            <a:effectLst/>
          </c:spPr>
          <c:cat>
            <c:strRef>
              <c:f>Sheet1!$A$2:$A$5</c:f>
              <c:strCache>
                <c:ptCount val="4"/>
                <c:pt idx="0">
                  <c:v>Q1</c:v>
                </c:pt>
                <c:pt idx="1">
                  <c:v>Q2</c:v>
                </c:pt>
                <c:pt idx="2">
                  <c:v>Q3</c:v>
                </c:pt>
                <c:pt idx="3">
                  <c:v>Q4</c:v>
                </c:pt>
              </c:strCache>
            </c:strRef>
          </c:cat>
          <c:val>
            <c:numRef>
              <c:f>Sheet1!$B$2:$B$5</c:f>
              <c:numCache>
                <c:formatCode>General</c:formatCode>
                <c:ptCount val="4"/>
                <c:pt idx="0">
                  <c:v>0</c:v>
                </c:pt>
                <c:pt idx="1">
                  <c:v>0</c:v>
                </c:pt>
                <c:pt idx="2">
                  <c:v>0</c:v>
                </c:pt>
                <c:pt idx="3">
                  <c:v>0</c:v>
                </c:pt>
              </c:numCache>
            </c:numRef>
          </c:val>
          <c:extLst>
            <c:ext xmlns:c16="http://schemas.microsoft.com/office/drawing/2014/chart" uri="{C3380CC4-5D6E-409C-BE32-E72D297353CC}">
              <c16:uniqueId val="{00000000-684C-4CF3-BE32-AFCD16F276CB}"/>
            </c:ext>
          </c:extLst>
        </c:ser>
        <c:ser>
          <c:idx val="1"/>
          <c:order val="1"/>
          <c:tx>
            <c:strRef>
              <c:f>Sheet1!$C$1</c:f>
              <c:strCache>
                <c:ptCount val="1"/>
                <c:pt idx="0">
                  <c:v>Red</c:v>
                </c:pt>
              </c:strCache>
            </c:strRef>
          </c:tx>
          <c:spPr>
            <a:solidFill>
              <a:srgbClr val="C00000"/>
            </a:solidFill>
            <a:ln w="19050">
              <a:solidFill>
                <a:schemeClr val="bg1"/>
              </a:solidFill>
            </a:ln>
            <a:effectLst/>
          </c:spPr>
          <c:cat>
            <c:strRef>
              <c:f>Sheet1!$A$2:$A$5</c:f>
              <c:strCache>
                <c:ptCount val="4"/>
                <c:pt idx="0">
                  <c:v>Q1</c:v>
                </c:pt>
                <c:pt idx="1">
                  <c:v>Q2</c:v>
                </c:pt>
                <c:pt idx="2">
                  <c:v>Q3</c:v>
                </c:pt>
                <c:pt idx="3">
                  <c:v>Q4</c:v>
                </c:pt>
              </c:strCache>
            </c:strRef>
          </c:cat>
          <c:val>
            <c:numRef>
              <c:f>Sheet1!$C$2:$C$5</c:f>
              <c:numCache>
                <c:formatCode>General</c:formatCode>
                <c:ptCount val="4"/>
                <c:pt idx="0">
                  <c:v>0</c:v>
                </c:pt>
                <c:pt idx="1">
                  <c:v>1</c:v>
                </c:pt>
                <c:pt idx="2">
                  <c:v>0</c:v>
                </c:pt>
                <c:pt idx="3">
                  <c:v>0</c:v>
                </c:pt>
              </c:numCache>
            </c:numRef>
          </c:val>
          <c:extLst>
            <c:ext xmlns:c16="http://schemas.microsoft.com/office/drawing/2014/chart" uri="{C3380CC4-5D6E-409C-BE32-E72D297353CC}">
              <c16:uniqueId val="{00000001-684C-4CF3-BE32-AFCD16F276CB}"/>
            </c:ext>
          </c:extLst>
        </c:ser>
        <c:ser>
          <c:idx val="2"/>
          <c:order val="2"/>
          <c:tx>
            <c:strRef>
              <c:f>Sheet1!$D$1</c:f>
              <c:strCache>
                <c:ptCount val="1"/>
                <c:pt idx="0">
                  <c:v>Amber</c:v>
                </c:pt>
              </c:strCache>
            </c:strRef>
          </c:tx>
          <c:spPr>
            <a:solidFill>
              <a:srgbClr val="FF9900"/>
            </a:solidFill>
            <a:ln w="19050">
              <a:solidFill>
                <a:schemeClr val="bg1"/>
              </a:solidFill>
            </a:ln>
            <a:effectLst/>
          </c:spPr>
          <c:cat>
            <c:strRef>
              <c:f>Sheet1!$A$2:$A$5</c:f>
              <c:strCache>
                <c:ptCount val="4"/>
                <c:pt idx="0">
                  <c:v>Q1</c:v>
                </c:pt>
                <c:pt idx="1">
                  <c:v>Q2</c:v>
                </c:pt>
                <c:pt idx="2">
                  <c:v>Q3</c:v>
                </c:pt>
                <c:pt idx="3">
                  <c:v>Q4</c:v>
                </c:pt>
              </c:strCache>
            </c:strRef>
          </c:cat>
          <c:val>
            <c:numRef>
              <c:f>Sheet1!$D$2:$D$5</c:f>
              <c:numCache>
                <c:formatCode>General</c:formatCode>
                <c:ptCount val="4"/>
                <c:pt idx="0">
                  <c:v>2</c:v>
                </c:pt>
                <c:pt idx="1">
                  <c:v>1</c:v>
                </c:pt>
                <c:pt idx="2">
                  <c:v>3</c:v>
                </c:pt>
                <c:pt idx="3">
                  <c:v>2</c:v>
                </c:pt>
              </c:numCache>
            </c:numRef>
          </c:val>
          <c:extLst>
            <c:ext xmlns:c16="http://schemas.microsoft.com/office/drawing/2014/chart" uri="{C3380CC4-5D6E-409C-BE32-E72D297353CC}">
              <c16:uniqueId val="{00000002-684C-4CF3-BE32-AFCD16F276CB}"/>
            </c:ext>
          </c:extLst>
        </c:ser>
        <c:ser>
          <c:idx val="3"/>
          <c:order val="3"/>
          <c:tx>
            <c:strRef>
              <c:f>Sheet1!$E$1</c:f>
              <c:strCache>
                <c:ptCount val="1"/>
                <c:pt idx="0">
                  <c:v>Green</c:v>
                </c:pt>
              </c:strCache>
            </c:strRef>
          </c:tx>
          <c:spPr>
            <a:solidFill>
              <a:srgbClr val="00B050"/>
            </a:solidFill>
            <a:ln w="19050">
              <a:solidFill>
                <a:schemeClr val="bg1"/>
              </a:solidFill>
            </a:ln>
            <a:effectLst/>
          </c:spPr>
          <c:cat>
            <c:strRef>
              <c:f>Sheet1!$A$2:$A$5</c:f>
              <c:strCache>
                <c:ptCount val="4"/>
                <c:pt idx="0">
                  <c:v>Q1</c:v>
                </c:pt>
                <c:pt idx="1">
                  <c:v>Q2</c:v>
                </c:pt>
                <c:pt idx="2">
                  <c:v>Q3</c:v>
                </c:pt>
                <c:pt idx="3">
                  <c:v>Q4</c:v>
                </c:pt>
              </c:strCache>
            </c:strRef>
          </c:cat>
          <c:val>
            <c:numRef>
              <c:f>Sheet1!$E$2:$E$5</c:f>
              <c:numCache>
                <c:formatCode>General</c:formatCode>
                <c:ptCount val="4"/>
                <c:pt idx="0">
                  <c:v>5</c:v>
                </c:pt>
                <c:pt idx="1">
                  <c:v>10</c:v>
                </c:pt>
                <c:pt idx="2">
                  <c:v>10</c:v>
                </c:pt>
              </c:numCache>
            </c:numRef>
          </c:val>
          <c:extLst>
            <c:ext xmlns:c16="http://schemas.microsoft.com/office/drawing/2014/chart" uri="{C3380CC4-5D6E-409C-BE32-E72D297353CC}">
              <c16:uniqueId val="{00000003-684C-4CF3-BE32-AFCD16F276CB}"/>
            </c:ext>
          </c:extLst>
        </c:ser>
        <c:dLbls>
          <c:showLegendKey val="0"/>
          <c:showVal val="0"/>
          <c:showCatName val="0"/>
          <c:showSerName val="0"/>
          <c:showPercent val="0"/>
          <c:showBubbleSize val="0"/>
        </c:dLbls>
        <c:axId val="610837776"/>
        <c:axId val="610834496"/>
      </c:areaChart>
      <c:catAx>
        <c:axId val="6108377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crossAx val="610834496"/>
        <c:crosses val="autoZero"/>
        <c:auto val="1"/>
        <c:lblAlgn val="ctr"/>
        <c:lblOffset val="100"/>
        <c:noMultiLvlLbl val="0"/>
      </c:catAx>
      <c:valAx>
        <c:axId val="61083449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r>
                  <a:rPr lang="en-GB" sz="1100" dirty="0"/>
                  <a:t>Milestones RAG Rating</a:t>
                </a:r>
              </a:p>
            </c:rich>
          </c:tx>
          <c:overlay val="0"/>
          <c:spPr>
            <a:noFill/>
            <a:ln>
              <a:noFill/>
            </a:ln>
            <a:effectLst/>
          </c:spPr>
          <c:txPr>
            <a:bodyPr rot="-54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10837776"/>
        <c:crosses val="autoZero"/>
        <c:crossBetween val="midCat"/>
      </c:valAx>
      <c:spPr>
        <a:noFill/>
        <a:ln w="38100">
          <a:solidFill>
            <a:schemeClr val="bg1"/>
          </a:solid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5320393422096704"/>
          <c:y val="2.1231589535855799E-2"/>
          <c:w val="0.66806738562531187"/>
          <c:h val="0.97661054272713854"/>
        </c:manualLayout>
      </c:layout>
      <c:doughnutChart>
        <c:varyColors val="1"/>
        <c:ser>
          <c:idx val="0"/>
          <c:order val="0"/>
          <c:tx>
            <c:strRef>
              <c:f>Sheet1!$B$1</c:f>
              <c:strCache>
                <c:ptCount val="1"/>
                <c:pt idx="0">
                  <c:v>GMO Milestone</c:v>
                </c:pt>
              </c:strCache>
            </c:strRef>
          </c:tx>
          <c:spPr>
            <a:ln w="50800"/>
          </c:spPr>
          <c:dPt>
            <c:idx val="0"/>
            <c:bubble3D val="0"/>
            <c:spPr>
              <a:solidFill>
                <a:srgbClr val="00B0F0"/>
              </a:solidFill>
              <a:ln w="50800">
                <a:solidFill>
                  <a:schemeClr val="lt1"/>
                </a:solidFill>
              </a:ln>
              <a:effectLst/>
            </c:spPr>
            <c:extLst>
              <c:ext xmlns:c16="http://schemas.microsoft.com/office/drawing/2014/chart" uri="{C3380CC4-5D6E-409C-BE32-E72D297353CC}">
                <c16:uniqueId val="{00000001-C02C-4755-9A92-8000C5D0A47E}"/>
              </c:ext>
            </c:extLst>
          </c:dPt>
          <c:dPt>
            <c:idx val="1"/>
            <c:bubble3D val="0"/>
            <c:spPr>
              <a:solidFill>
                <a:srgbClr val="00B050"/>
              </a:solidFill>
              <a:ln w="50800">
                <a:solidFill>
                  <a:schemeClr val="lt1"/>
                </a:solidFill>
              </a:ln>
              <a:effectLst/>
            </c:spPr>
            <c:extLst>
              <c:ext xmlns:c16="http://schemas.microsoft.com/office/drawing/2014/chart" uri="{C3380CC4-5D6E-409C-BE32-E72D297353CC}">
                <c16:uniqueId val="{00000003-C02C-4755-9A92-8000C5D0A47E}"/>
              </c:ext>
            </c:extLst>
          </c:dPt>
          <c:dPt>
            <c:idx val="2"/>
            <c:bubble3D val="0"/>
            <c:spPr>
              <a:solidFill>
                <a:srgbClr val="F4AF2D"/>
              </a:solidFill>
              <a:ln w="50800">
                <a:solidFill>
                  <a:schemeClr val="lt1"/>
                </a:solidFill>
              </a:ln>
              <a:effectLst/>
            </c:spPr>
            <c:extLst>
              <c:ext xmlns:c16="http://schemas.microsoft.com/office/drawing/2014/chart" uri="{C3380CC4-5D6E-409C-BE32-E72D297353CC}">
                <c16:uniqueId val="{00000005-C02C-4755-9A92-8000C5D0A47E}"/>
              </c:ext>
            </c:extLst>
          </c:dPt>
          <c:dPt>
            <c:idx val="3"/>
            <c:bubble3D val="0"/>
            <c:spPr>
              <a:solidFill>
                <a:srgbClr val="D02329"/>
              </a:solidFill>
              <a:ln w="50800">
                <a:solidFill>
                  <a:schemeClr val="lt1"/>
                </a:solidFill>
              </a:ln>
              <a:effectLst/>
            </c:spPr>
            <c:extLst>
              <c:ext xmlns:c16="http://schemas.microsoft.com/office/drawing/2014/chart" uri="{C3380CC4-5D6E-409C-BE32-E72D297353CC}">
                <c16:uniqueId val="{00000007-C02C-4755-9A92-8000C5D0A47E}"/>
              </c:ext>
            </c:extLst>
          </c:dPt>
          <c:dPt>
            <c:idx val="4"/>
            <c:bubble3D val="0"/>
            <c:spPr>
              <a:solidFill>
                <a:schemeClr val="accent5"/>
              </a:solidFill>
              <a:ln w="50800">
                <a:solidFill>
                  <a:schemeClr val="lt1"/>
                </a:solidFill>
              </a:ln>
              <a:effectLst/>
            </c:spPr>
            <c:extLst>
              <c:ext xmlns:c16="http://schemas.microsoft.com/office/drawing/2014/chart" uri="{C3380CC4-5D6E-409C-BE32-E72D297353CC}">
                <c16:uniqueId val="{00000009-C02C-4755-9A92-8000C5D0A47E}"/>
              </c:ext>
            </c:extLst>
          </c:dPt>
          <c:dPt>
            <c:idx val="5"/>
            <c:bubble3D val="0"/>
            <c:spPr>
              <a:solidFill>
                <a:schemeClr val="accent6"/>
              </a:solidFill>
              <a:ln w="50800">
                <a:solidFill>
                  <a:schemeClr val="lt1"/>
                </a:solidFill>
              </a:ln>
              <a:effectLst/>
            </c:spPr>
            <c:extLst>
              <c:ext xmlns:c16="http://schemas.microsoft.com/office/drawing/2014/chart" uri="{C3380CC4-5D6E-409C-BE32-E72D297353CC}">
                <c16:uniqueId val="{0000000B-C02C-4755-9A92-8000C5D0A47E}"/>
              </c:ext>
            </c:extLst>
          </c:dPt>
          <c:dPt>
            <c:idx val="6"/>
            <c:bubble3D val="0"/>
            <c:spPr>
              <a:solidFill>
                <a:schemeClr val="accent1">
                  <a:lumMod val="60000"/>
                </a:schemeClr>
              </a:solidFill>
              <a:ln w="50800">
                <a:solidFill>
                  <a:schemeClr val="lt1"/>
                </a:solidFill>
              </a:ln>
              <a:effectLst/>
            </c:spPr>
            <c:extLst>
              <c:ext xmlns:c16="http://schemas.microsoft.com/office/drawing/2014/chart" uri="{C3380CC4-5D6E-409C-BE32-E72D297353CC}">
                <c16:uniqueId val="{0000000D-C02C-4755-9A92-8000C5D0A47E}"/>
              </c:ext>
            </c:extLst>
          </c:dPt>
          <c:dLbls>
            <c:dLbl>
              <c:idx val="1"/>
              <c:layout>
                <c:manualLayout>
                  <c:x val="1.1620289857726656E-2"/>
                  <c:y val="-8.7129183980278538E-3"/>
                </c:manualLayout>
              </c:layout>
              <c:showLegendKey val="0"/>
              <c:showVal val="0"/>
              <c:showCatName val="0"/>
              <c:showSerName val="0"/>
              <c:showPercent val="1"/>
              <c:showBubbleSize val="0"/>
              <c:extLst>
                <c:ext xmlns:c15="http://schemas.microsoft.com/office/drawing/2012/chart" uri="{CE6537A1-D6FC-4f65-9D91-7224C49458BB}">
                  <c15:layout>
                    <c:manualLayout>
                      <c:w val="5.2306810157358503E-2"/>
                      <c:h val="3.9306038895060416E-2"/>
                    </c:manualLayout>
                  </c15:layout>
                </c:ext>
                <c:ext xmlns:c16="http://schemas.microsoft.com/office/drawing/2014/chart" uri="{C3380CC4-5D6E-409C-BE32-E72D297353CC}">
                  <c16:uniqueId val="{00000003-C02C-4755-9A92-8000C5D0A47E}"/>
                </c:ext>
              </c:extLst>
            </c:dLbl>
            <c:spPr>
              <a:noFill/>
              <a:ln>
                <a:noFill/>
              </a:ln>
              <a:effectLst/>
            </c:spPr>
            <c:txPr>
              <a:bodyPr rot="0" spcFirstLastPara="1" vertOverflow="ellipsis" vert="horz" wrap="square" anchor="ctr" anchorCtr="1"/>
              <a:lstStyle/>
              <a:p>
                <a:pPr>
                  <a:defRPr sz="1050" b="0" i="0" u="none" strike="noStrike" kern="1200" baseline="0">
                    <a:solidFill>
                      <a:schemeClr val="bg1"/>
                    </a:solidFill>
                    <a:latin typeface="+mn-lt"/>
                    <a:ea typeface="+mn-ea"/>
                    <a:cs typeface="+mn-cs"/>
                  </a:defRPr>
                </a:pPr>
                <a:endParaRPr lang="en-US"/>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Sheet1!$A$2:$A$8</c:f>
              <c:strCache>
                <c:ptCount val="7"/>
                <c:pt idx="0">
                  <c:v>GMO Completed</c:v>
                </c:pt>
                <c:pt idx="1">
                  <c:v>GMO On Track</c:v>
                </c:pt>
                <c:pt idx="2">
                  <c:v>GMO Off Track Mitigation in Place</c:v>
                </c:pt>
                <c:pt idx="3">
                  <c:v>GMO Off Track </c:v>
                </c:pt>
                <c:pt idx="4">
                  <c:v>Outcome Met / Exceeded Target</c:v>
                </c:pt>
                <c:pt idx="5">
                  <c:v>Outcome Target not Met but on Trajectory</c:v>
                </c:pt>
                <c:pt idx="6">
                  <c:v>Outcome Off Track</c:v>
                </c:pt>
              </c:strCache>
            </c:strRef>
          </c:cat>
          <c:val>
            <c:numRef>
              <c:f>Sheet1!$B$2:$B$8</c:f>
              <c:numCache>
                <c:formatCode>General</c:formatCode>
                <c:ptCount val="7"/>
                <c:pt idx="0">
                  <c:v>0</c:v>
                </c:pt>
                <c:pt idx="1">
                  <c:v>6</c:v>
                </c:pt>
                <c:pt idx="2">
                  <c:v>6</c:v>
                </c:pt>
                <c:pt idx="3">
                  <c:v>2</c:v>
                </c:pt>
              </c:numCache>
            </c:numRef>
          </c:val>
          <c:extLst>
            <c:ext xmlns:c16="http://schemas.microsoft.com/office/drawing/2014/chart" uri="{C3380CC4-5D6E-409C-BE32-E72D297353CC}">
              <c16:uniqueId val="{0000000E-C02C-4755-9A92-8000C5D0A47E}"/>
            </c:ext>
          </c:extLst>
        </c:ser>
        <c:ser>
          <c:idx val="1"/>
          <c:order val="1"/>
          <c:tx>
            <c:strRef>
              <c:f>Sheet1!$C$1</c:f>
              <c:strCache>
                <c:ptCount val="1"/>
                <c:pt idx="0">
                  <c:v>Outcomes</c:v>
                </c:pt>
              </c:strCache>
            </c:strRef>
          </c:tx>
          <c:spPr>
            <a:solidFill>
              <a:srgbClr val="00B050"/>
            </a:solidFill>
            <a:ln w="53975">
              <a:solidFill>
                <a:schemeClr val="lt1"/>
              </a:solidFill>
            </a:ln>
          </c:spPr>
          <c:explosion val="147"/>
          <c:dPt>
            <c:idx val="0"/>
            <c:bubble3D val="0"/>
            <c:spPr>
              <a:solidFill>
                <a:srgbClr val="00B050"/>
              </a:solidFill>
              <a:ln w="53975">
                <a:solidFill>
                  <a:schemeClr val="lt1"/>
                </a:solidFill>
              </a:ln>
              <a:effectLst/>
            </c:spPr>
            <c:extLst>
              <c:ext xmlns:c16="http://schemas.microsoft.com/office/drawing/2014/chart" uri="{C3380CC4-5D6E-409C-BE32-E72D297353CC}">
                <c16:uniqueId val="{00000010-C02C-4755-9A92-8000C5D0A47E}"/>
              </c:ext>
            </c:extLst>
          </c:dPt>
          <c:dPt>
            <c:idx val="1"/>
            <c:bubble3D val="0"/>
            <c:spPr>
              <a:solidFill>
                <a:srgbClr val="00B050"/>
              </a:solidFill>
              <a:ln w="53975">
                <a:solidFill>
                  <a:schemeClr val="lt1"/>
                </a:solidFill>
              </a:ln>
              <a:effectLst/>
            </c:spPr>
            <c:extLst>
              <c:ext xmlns:c16="http://schemas.microsoft.com/office/drawing/2014/chart" uri="{C3380CC4-5D6E-409C-BE32-E72D297353CC}">
                <c16:uniqueId val="{00000012-C02C-4755-9A92-8000C5D0A47E}"/>
              </c:ext>
            </c:extLst>
          </c:dPt>
          <c:dPt>
            <c:idx val="2"/>
            <c:bubble3D val="0"/>
            <c:spPr>
              <a:solidFill>
                <a:srgbClr val="00B050"/>
              </a:solidFill>
              <a:ln w="53975">
                <a:solidFill>
                  <a:schemeClr val="lt1"/>
                </a:solidFill>
              </a:ln>
              <a:effectLst/>
            </c:spPr>
            <c:extLst>
              <c:ext xmlns:c16="http://schemas.microsoft.com/office/drawing/2014/chart" uri="{C3380CC4-5D6E-409C-BE32-E72D297353CC}">
                <c16:uniqueId val="{00000014-C02C-4755-9A92-8000C5D0A47E}"/>
              </c:ext>
            </c:extLst>
          </c:dPt>
          <c:dPt>
            <c:idx val="3"/>
            <c:bubble3D val="0"/>
            <c:spPr>
              <a:solidFill>
                <a:srgbClr val="00B050"/>
              </a:solidFill>
              <a:ln w="53975">
                <a:solidFill>
                  <a:schemeClr val="lt1"/>
                </a:solidFill>
              </a:ln>
              <a:effectLst/>
            </c:spPr>
            <c:extLst>
              <c:ext xmlns:c16="http://schemas.microsoft.com/office/drawing/2014/chart" uri="{C3380CC4-5D6E-409C-BE32-E72D297353CC}">
                <c16:uniqueId val="{00000016-C02C-4755-9A92-8000C5D0A47E}"/>
              </c:ext>
            </c:extLst>
          </c:dPt>
          <c:dPt>
            <c:idx val="4"/>
            <c:bubble3D val="0"/>
            <c:spPr>
              <a:solidFill>
                <a:srgbClr val="00B050"/>
              </a:solidFill>
              <a:ln w="50800">
                <a:solidFill>
                  <a:schemeClr val="lt1"/>
                </a:solidFill>
              </a:ln>
              <a:effectLst/>
            </c:spPr>
            <c:extLst>
              <c:ext xmlns:c16="http://schemas.microsoft.com/office/drawing/2014/chart" uri="{C3380CC4-5D6E-409C-BE32-E72D297353CC}">
                <c16:uniqueId val="{00000018-C02C-4755-9A92-8000C5D0A47E}"/>
              </c:ext>
            </c:extLst>
          </c:dPt>
          <c:dPt>
            <c:idx val="5"/>
            <c:bubble3D val="0"/>
            <c:spPr>
              <a:solidFill>
                <a:srgbClr val="C00000"/>
              </a:solidFill>
              <a:ln w="53975">
                <a:solidFill>
                  <a:schemeClr val="lt1"/>
                </a:solidFill>
              </a:ln>
              <a:effectLst/>
            </c:spPr>
            <c:extLst>
              <c:ext xmlns:c16="http://schemas.microsoft.com/office/drawing/2014/chart" uri="{C3380CC4-5D6E-409C-BE32-E72D297353CC}">
                <c16:uniqueId val="{0000001A-C02C-4755-9A92-8000C5D0A47E}"/>
              </c:ext>
            </c:extLst>
          </c:dPt>
          <c:dPt>
            <c:idx val="6"/>
            <c:bubble3D val="0"/>
            <c:spPr>
              <a:solidFill>
                <a:srgbClr val="F4AF2D"/>
              </a:solidFill>
              <a:ln w="53975">
                <a:solidFill>
                  <a:schemeClr val="lt1"/>
                </a:solidFill>
              </a:ln>
              <a:effectLst/>
            </c:spPr>
            <c:extLst>
              <c:ext xmlns:c16="http://schemas.microsoft.com/office/drawing/2014/chart" uri="{C3380CC4-5D6E-409C-BE32-E72D297353CC}">
                <c16:uniqueId val="{0000001C-C02C-4755-9A92-8000C5D0A47E}"/>
              </c:ext>
            </c:extLst>
          </c:dPt>
          <c:dLbls>
            <c:spPr>
              <a:noFill/>
              <a:ln>
                <a:noFill/>
              </a:ln>
              <a:effectLst/>
            </c:spPr>
            <c:txPr>
              <a:bodyPr rot="0" spcFirstLastPara="1" vertOverflow="ellipsis" vert="horz" wrap="square" anchor="ctr" anchorCtr="1"/>
              <a:lstStyle/>
              <a:p>
                <a:pPr>
                  <a:defRPr sz="1050" b="0" i="0" u="none" strike="noStrike" kern="1200" baseline="0">
                    <a:solidFill>
                      <a:schemeClr val="bg1"/>
                    </a:solidFill>
                    <a:latin typeface="+mn-lt"/>
                    <a:ea typeface="+mn-ea"/>
                    <a:cs typeface="+mn-cs"/>
                  </a:defRPr>
                </a:pPr>
                <a:endParaRPr lang="en-US"/>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Sheet1!$A$2:$A$8</c:f>
              <c:strCache>
                <c:ptCount val="7"/>
                <c:pt idx="0">
                  <c:v>GMO Completed</c:v>
                </c:pt>
                <c:pt idx="1">
                  <c:v>GMO On Track</c:v>
                </c:pt>
                <c:pt idx="2">
                  <c:v>GMO Off Track Mitigation in Place</c:v>
                </c:pt>
                <c:pt idx="3">
                  <c:v>GMO Off Track </c:v>
                </c:pt>
                <c:pt idx="4">
                  <c:v>Outcome Met / Exceeded Target</c:v>
                </c:pt>
                <c:pt idx="5">
                  <c:v>Outcome Target not Met but on Trajectory</c:v>
                </c:pt>
                <c:pt idx="6">
                  <c:v>Outcome Off Track</c:v>
                </c:pt>
              </c:strCache>
            </c:strRef>
          </c:cat>
          <c:val>
            <c:numRef>
              <c:f>Sheet1!$C$2:$C$8</c:f>
              <c:numCache>
                <c:formatCode>General</c:formatCode>
                <c:ptCount val="7"/>
                <c:pt idx="4">
                  <c:v>2</c:v>
                </c:pt>
                <c:pt idx="5">
                  <c:v>0</c:v>
                </c:pt>
                <c:pt idx="6">
                  <c:v>0</c:v>
                </c:pt>
              </c:numCache>
            </c:numRef>
          </c:val>
          <c:extLst>
            <c:ext xmlns:c16="http://schemas.microsoft.com/office/drawing/2014/chart" uri="{C3380CC4-5D6E-409C-BE32-E72D297353CC}">
              <c16:uniqueId val="{0000001D-C02C-4755-9A92-8000C5D0A47E}"/>
            </c:ext>
          </c:extLst>
        </c:ser>
        <c:dLbls>
          <c:showLegendKey val="0"/>
          <c:showVal val="0"/>
          <c:showCatName val="0"/>
          <c:showSerName val="0"/>
          <c:showPercent val="1"/>
          <c:showBubbleSize val="0"/>
          <c:showLeaderLines val="1"/>
        </c:dLbls>
        <c:firstSliceAng val="0"/>
        <c:holeSize val="33"/>
      </c:doughnutChart>
      <c:spPr>
        <a:noFill/>
        <a:ln>
          <a:noFill/>
        </a:ln>
        <a:effectLst/>
      </c:spPr>
    </c:plotArea>
    <c:plotVisOnly val="1"/>
    <c:dispBlanksAs val="gap"/>
    <c:showDLblsOverMax val="0"/>
  </c:chart>
  <c:spPr>
    <a:noFill/>
    <a:ln>
      <a:noFill/>
    </a:ln>
    <a:effectLst/>
  </c:spPr>
  <c:txPr>
    <a:bodyPr/>
    <a:lstStyle/>
    <a:p>
      <a:pPr>
        <a:defRPr>
          <a:solidFill>
            <a:schemeClr val="bg1"/>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omments/modernComment_7FA3600E_734F4654.xml><?xml version="1.0" encoding="utf-8"?>
<p188:cmLst xmlns:a="http://schemas.openxmlformats.org/drawingml/2006/main" xmlns:r="http://schemas.openxmlformats.org/officeDocument/2006/relationships" xmlns:p188="http://schemas.microsoft.com/office/powerpoint/2018/8/main">
  <p188:cm id="{E5FE53EB-7257-4D63-9518-15CA501F6026}" authorId="{485E1C4D-5458-D7C1-0EB4-5338E5F9FF73}" created="2026-04-23T08:38:53.711">
    <pc:sldMkLst xmlns:pc="http://schemas.microsoft.com/office/powerpoint/2013/main/command">
      <pc:docMk/>
      <pc:sldMk cId="1934575188" sldId="2141413390"/>
    </pc:sldMkLst>
    <p188:txBody>
      <a:bodyPr/>
      <a:lstStyle/>
      <a:p>
        <a:r>
          <a:rPr lang="en-GB"/>
          <a:t>Chased Hannah for slides</a:t>
        </a:r>
      </a:p>
    </p188:txBody>
  </p188:cm>
</p188:cmLst>
</file>

<file path=ppt/comments/modernComment_7FA36111_A9F27813.xml><?xml version="1.0" encoding="utf-8"?>
<p188:cmLst xmlns:a="http://schemas.openxmlformats.org/drawingml/2006/main" xmlns:r="http://schemas.openxmlformats.org/officeDocument/2006/relationships" xmlns:p188="http://schemas.microsoft.com/office/powerpoint/2018/8/main">
  <p188:cm id="{8FEE19B7-9CAA-477B-9349-EFA4E7968027}" authorId="{485E1C4D-5458-D7C1-0EB4-5338E5F9FF73}" created="2026-04-23T07:59:32.508">
    <ac:txMkLst xmlns:ac="http://schemas.microsoft.com/office/drawing/2013/main/command">
      <pc:docMk xmlns:pc="http://schemas.microsoft.com/office/powerpoint/2013/main/command"/>
      <pc:sldMk xmlns:pc="http://schemas.microsoft.com/office/powerpoint/2013/main/command" cId="2851239955" sldId="2141413649"/>
      <ac:graphicFrameMk id="8" creationId="{5605D1CC-97B7-398B-8270-3DDE0360C056}"/>
      <ac:tblMk/>
      <ac:tcMk rowId="1332229590" colId="823049110"/>
      <ac:txMk cp="0" len="9">
        <ac:context len="10" hash="135113645"/>
      </ac:txMk>
    </ac:txMkLst>
    <p188:pos x="1547267" y="8584822"/>
    <p188:txBody>
      <a:bodyPr/>
      <a:lstStyle/>
      <a:p>
        <a:r>
          <a:rPr lang="en-GB"/>
          <a:t>Asked Ffion Green to update</a:t>
        </a:r>
      </a:p>
    </p188:txBody>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1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a:extLst>
              <a:ext uri="{FF2B5EF4-FFF2-40B4-BE49-F238E27FC236}">
                <a16:creationId xmlns:a16="http://schemas.microsoft.com/office/drawing/2014/main" id="{8EE7ECD9-44F3-DEBB-BA72-DE5516BF946D}"/>
              </a:ext>
            </a:extLst>
          </p:cNvPr>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a:extLst>
              <a:ext uri="{FF2B5EF4-FFF2-40B4-BE49-F238E27FC236}">
                <a16:creationId xmlns:a16="http://schemas.microsoft.com/office/drawing/2014/main" id="{F1BE2199-4116-BDE3-4F84-2224CBF2D687}"/>
              </a:ext>
            </a:extLst>
          </p:cNvPr>
          <p:cNvSpPr>
            <a:spLocks noGrp="1"/>
          </p:cNvSpPr>
          <p:nvPr>
            <p:ph type="dt" sz="quarter" idx="1"/>
          </p:nvPr>
        </p:nvSpPr>
        <p:spPr>
          <a:xfrm>
            <a:off x="11387138" y="0"/>
            <a:ext cx="8712200" cy="566738"/>
          </a:xfrm>
          <a:prstGeom prst="rect">
            <a:avLst/>
          </a:prstGeom>
        </p:spPr>
        <p:txBody>
          <a:bodyPr vert="horz" lIns="91440" tIns="45720" rIns="91440" bIns="45720" rtlCol="0"/>
          <a:lstStyle>
            <a:lvl1pPr algn="r">
              <a:defRPr sz="1200"/>
            </a:lvl1pPr>
          </a:lstStyle>
          <a:p>
            <a:fld id="{2333FF07-D416-4C2C-85F3-1B087AD86F7F}" type="datetimeFigureOut">
              <a:rPr lang="pt-BR" smtClean="0"/>
              <a:t>23/04/2026</a:t>
            </a:fld>
            <a:endParaRPr lang="pt-BR"/>
          </a:p>
        </p:txBody>
      </p:sp>
      <p:sp>
        <p:nvSpPr>
          <p:cNvPr id="4" name="Espaço Reservado para Rodapé 3">
            <a:extLst>
              <a:ext uri="{FF2B5EF4-FFF2-40B4-BE49-F238E27FC236}">
                <a16:creationId xmlns:a16="http://schemas.microsoft.com/office/drawing/2014/main" id="{4D68A4BD-4B7C-6155-441A-AE2DCD77C67D}"/>
              </a:ext>
            </a:extLst>
          </p:cNvPr>
          <p:cNvSpPr>
            <a:spLocks noGrp="1"/>
          </p:cNvSpPr>
          <p:nvPr>
            <p:ph type="ftr" sz="quarter" idx="2"/>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5" name="Espaço Reservado para Número de Slide 4">
            <a:extLst>
              <a:ext uri="{FF2B5EF4-FFF2-40B4-BE49-F238E27FC236}">
                <a16:creationId xmlns:a16="http://schemas.microsoft.com/office/drawing/2014/main" id="{4C0BBA66-9424-88F5-D52A-96D4FF1EB8EC}"/>
              </a:ext>
            </a:extLst>
          </p:cNvPr>
          <p:cNvSpPr>
            <a:spLocks noGrp="1"/>
          </p:cNvSpPr>
          <p:nvPr>
            <p:ph type="sldNum" sz="quarter" idx="3"/>
          </p:nvPr>
        </p:nvSpPr>
        <p:spPr>
          <a:xfrm>
            <a:off x="11387138" y="10742613"/>
            <a:ext cx="8712200" cy="566737"/>
          </a:xfrm>
          <a:prstGeom prst="rect">
            <a:avLst/>
          </a:prstGeom>
        </p:spPr>
        <p:txBody>
          <a:bodyPr vert="horz" lIns="91440" tIns="45720" rIns="91440" bIns="45720" rtlCol="0" anchor="b"/>
          <a:lstStyle>
            <a:lvl1pPr algn="r">
              <a:defRPr sz="1200"/>
            </a:lvl1pPr>
          </a:lstStyle>
          <a:p>
            <a:fld id="{0BEBD6FC-EFCB-47FE-B920-DC5304983EAE}" type="slidenum">
              <a:rPr lang="pt-BR" smtClean="0"/>
              <a:t>‹#›</a:t>
            </a:fld>
            <a:endParaRPr lang="pt-BR"/>
          </a:p>
        </p:txBody>
      </p:sp>
    </p:spTree>
    <p:extLst>
      <p:ext uri="{BB962C8B-B14F-4D97-AF65-F5344CB8AC3E}">
        <p14:creationId xmlns:p14="http://schemas.microsoft.com/office/powerpoint/2010/main" val="4070727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A8B3879D-8347-4C3B-8580-C424A6D4BD38}" type="datetimeFigureOut">
              <a:rPr lang="pt-BR" smtClean="0"/>
              <a:t>23/04/2026</a:t>
            </a:fld>
            <a:endParaRPr lang="pt-BR"/>
          </a:p>
        </p:txBody>
      </p:sp>
      <p:sp>
        <p:nvSpPr>
          <p:cNvPr id="4" name="Espaço Reservado para Imagem de Slide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7632F1A2-D638-401F-83A8-37BE82B69C5E}" type="slidenum">
              <a:rPr lang="pt-BR" smtClean="0"/>
              <a:t>‹#›</a:t>
            </a:fld>
            <a:endParaRPr lang="pt-BR"/>
          </a:p>
        </p:txBody>
      </p:sp>
    </p:spTree>
    <p:extLst>
      <p:ext uri="{BB962C8B-B14F-4D97-AF65-F5344CB8AC3E}">
        <p14:creationId xmlns:p14="http://schemas.microsoft.com/office/powerpoint/2010/main" val="22249728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6B59F6-7D33-0775-D9C9-12274CC1B91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F914614-E4CE-5349-87E7-271AAC97520D}"/>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A0AA8839-956E-1357-B5F8-CE29EE779423}"/>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2F21C8CD-5953-D419-799E-9D1A5E6F44A4}"/>
              </a:ext>
            </a:extLst>
          </p:cNvPr>
          <p:cNvSpPr>
            <a:spLocks noGrp="1"/>
          </p:cNvSpPr>
          <p:nvPr>
            <p:ph type="sldNum" sz="quarter" idx="10"/>
          </p:nvPr>
        </p:nvSpPr>
        <p:spPr/>
        <p:txBody>
          <a:bodyPr/>
          <a:lstStyle/>
          <a:p>
            <a:fld id="{7632F1A2-D638-401F-83A8-37BE82B69C5E}" type="slidenum">
              <a:rPr lang="pt-BR" smtClean="0"/>
              <a:t>1</a:t>
            </a:fld>
            <a:endParaRPr lang="pt-BR"/>
          </a:p>
        </p:txBody>
      </p:sp>
    </p:spTree>
    <p:extLst>
      <p:ext uri="{BB962C8B-B14F-4D97-AF65-F5344CB8AC3E}">
        <p14:creationId xmlns:p14="http://schemas.microsoft.com/office/powerpoint/2010/main" val="33518355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F3B09E-2CA3-4EBE-9C58-7E5CEE161598}"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35269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8207B6-5E37-61AF-D8A7-BA076602C1E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79F246D-35FE-9B26-CB55-9A72BFD7B9DE}"/>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BF3C7503-ED7B-02F7-02CE-448800846338}"/>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B3CBDDC3-FD69-1CC6-434C-605BCA16FC0B}"/>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823344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345FC8C-4B59-482C-BDD1-AB259FD89CC9}"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9975290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345FC8C-4B59-482C-BDD1-AB259FD89CC9}"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9203951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B38733-DD68-367C-43C5-3569E9A9A06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87E81FA-39B5-EA0D-9E88-B294053957E4}"/>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2A203CCF-3445-C364-1311-E8849F75B814}"/>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B98995B4-9AF8-CFE0-626D-9F455A69B8A3}"/>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566112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2B6873-4D63-8691-9F73-0B9A45385D0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BF9FD25-DEC6-D01F-6A2A-EE6992FEA2BF}"/>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CF32F278-E9C9-B2E1-38B5-D70F7B9DA8E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20CFD2A2-B838-F784-A51E-20857F424FCD}"/>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698566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E9C069-EABE-78E4-2447-936A1AD9C40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9E968C7-0FEC-830F-BDF2-C0A49F948CAC}"/>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B80BCE1E-17A8-4484-749C-066BE6EEB086}"/>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57FDC3A2-2029-204D-695B-D8D1B856FC58}"/>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150011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EDCFAB-3DE7-E27C-EDE8-5EAE1C71602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2793810-21AB-D18E-3050-FF6A4E803393}"/>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8023DB90-19A4-2FD5-AE82-D75BEB87DEB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9A3A3D58-DF91-39D2-000E-2F5288263E55}"/>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301203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A277A2-0B9D-32CE-2ECB-3EE9CA1698E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3543875-559D-20EA-25BE-1EE92C7B772F}"/>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06F7BACE-FE5F-37D5-F11F-1388C02479EE}"/>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719E001D-0D87-5E0A-CC78-415109B24A8E}"/>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547920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950230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C2E312-CBE5-9795-5553-252B812ED79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A725348-0E79-84D3-2AFF-61F9132F3F07}"/>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D386A291-5D1D-CFCA-2516-4302C107C003}"/>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ED7F1A98-C513-5921-0C2B-952DEBD3A720}"/>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00044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7BD66A-5E23-3502-B00F-CDCB234EBB8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FCE5110-1862-3759-7733-159DDE869261}"/>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1632E3FD-9983-CD0D-D56E-E75F07819079}"/>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FBEE6B71-D5F4-8E54-2CB6-010B6B2C0722}"/>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9133136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r>
              <a:rPr lang="en-GB" dirty="0"/>
              <a:t>APPROVED UEC PB 7/10/25</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345FC8C-4B59-482C-BDD1-AB259FD89CC9}"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7277505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5A8D0F-AFCA-5D97-7082-3BBC6BD3C4A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059B56E-B6BC-D933-EE6E-8AE338CF7ACD}"/>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FCDCEEFA-E5E5-B461-ADBD-D33F06BF9C2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DD012E6E-CB92-4446-B98E-3008C301F9FD}"/>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679360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2F4896-96BE-405A-75C5-6F864341276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A57F643-D8E2-A94B-0127-3F3882344518}"/>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C1ECBD47-4982-4B5B-3E78-B3D09592AE84}"/>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6974F3E8-F303-427A-8AA3-BB3FE3151423}"/>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67483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A08946-3539-B41F-8220-69FC5A83E17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86BC369-2123-1B31-D7E2-185F86656583}"/>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53075C6F-CAD5-C026-0F6F-A7DE64D2B786}"/>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5B4E3270-4434-C6AE-BBBB-2271D2518059}"/>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F3B09E-2CA3-4EBE-9C58-7E5CEE161598}"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2509358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9256755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184C93-C368-7B70-0AA6-1D90806D239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3FE5F62-BEF2-3D74-2DF8-CFD488648BE3}"/>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62B43711-470E-A2F7-1146-7BCD5F41534C}"/>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2791470A-5B4F-90ED-B338-315582AF4CE9}"/>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3853803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C329A6-EE72-A587-0778-57501BB21BF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5F255F6-FD9D-3293-0271-999E79284B08}"/>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7AD9ABB2-8BB6-FD5B-26C3-8023DABCEEE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791E23D7-00F3-F821-5E76-33BC0F4737BB}"/>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929999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C01C3A-EC11-C936-C9B3-01D3918D4C3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8B3356C-289B-EBE1-675A-3E2E253AC184}"/>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218C9FFA-EBA7-E024-B69B-CB7CEA64CA07}"/>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269D5801-3C31-D25E-9B58-640003F480B4}"/>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2487204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FA738F-973A-66FD-38A5-205423C04E0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FDC627A-912F-C813-8664-E9A8020DF832}"/>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A2922E24-25B5-C14D-6088-0850D820DB7A}"/>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804E3BEE-1A64-7F2A-0D32-B8A83B9F8AFE}"/>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694779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r>
              <a:rPr lang="en-GB" dirty="0"/>
              <a:t>APPROVED UEC PB 7/10/25</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345FC8C-4B59-482C-BDD1-AB259FD89CC9}"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72775057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13FB01-2A13-73A6-7F9B-0C568717BEA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61A22EA-9D35-3774-2C34-B917C20EC1F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F7C9A4E-CB21-CBB9-7C54-952EDAC0BFE9}"/>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27DFBB45-4FB2-BF00-AFDF-70390AD4C62E}"/>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F3B09E-2CA3-4EBE-9C58-7E5CEE161598}"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26269814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E01E40-B2AE-8762-6145-4788E738A06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D66D5A6-12C8-CA6E-0541-D2568A57FB65}"/>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F469992C-794B-1D4E-11C9-F7833CA9E399}"/>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5E58457A-CBCE-CC50-46A7-9F28B32444EB}"/>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9585904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A49AD6-129C-3379-7166-FEF53AA9A43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EA11FEF-85AF-B68D-71AF-ECBEB9166AF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1D8FB2A-A30B-7EB6-74B8-48D8D20A0F15}"/>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6B7E2F75-0EF8-053A-B8C8-7BF31BD86531}"/>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4312907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4CC678-FA1E-1B75-5691-CFEC7890003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442F3B9-F4B7-E50F-4697-B3FDBAF759B5}"/>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593F70A3-94A6-205A-24DC-E41A2DF04DDC}"/>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2CEDDDFF-8404-1462-BD99-31C19D8B7FB9}"/>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830146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8385A0-EE27-7D10-8FA3-B23DC1007D0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4BE9AEB-9380-D427-0B16-E34B3E074313}"/>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2458D8AC-AA90-1A23-AB20-5091B63E484F}"/>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AF84F0A8-A9E0-C2BE-F394-98DF82FB8D80}"/>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0651318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632B93-8E31-0034-BE67-EBA8D02EBA9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A105E73-955C-D0F5-A664-B5DAF22D086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4FD1DA9-5EF2-3A6D-E512-EE23528864CE}"/>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876B1120-98DD-F807-43ED-38E80A9E76E5}"/>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F3B09E-2CA3-4EBE-9C58-7E5CEE161598}"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77057148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ECFA9E-8759-7DE4-EE63-087979A4716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9EB40E1-6746-5D36-761B-7B6083E91CD8}"/>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0F0E1368-F95F-C468-F4E5-8E52B3604AC5}"/>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CD2D951B-3E14-9A2C-0653-67C4C042E71A}"/>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9442864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61FFC1-494E-E172-E4A8-E14E78E5DD8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D54D67C-00BF-7A4B-5C28-C6B305B4AC2C}"/>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675F9FAE-2D4F-AC59-42D4-C81B408D2E16}"/>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EDD1E2EE-0017-E1B8-6D16-2FC32D527A45}"/>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0872094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61FFC1-494E-E172-E4A8-E14E78E5DD8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D54D67C-00BF-7A4B-5C28-C6B305B4AC2C}"/>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675F9FAE-2D4F-AC59-42D4-C81B408D2E16}"/>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EDD1E2EE-0017-E1B8-6D16-2FC32D527A45}"/>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4075085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DCAA21-D497-58D3-6E9A-0D67D08DF28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ECAC3FB-DB5B-AEC7-C89C-65E30705F3BF}"/>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F5E06951-270A-7E3A-CF10-A531A41D0A88}"/>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20BDDD86-FEFB-3C73-AEED-C299B110106B}"/>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F3B09E-2CA3-4EBE-9C58-7E5CEE161598}"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53</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398589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4552207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54</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1782949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4DD977-0CC4-FBE0-06E9-9CDA29B7C73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2536587-46D9-2260-4A66-6399A3FF11DA}"/>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0B6C4CC9-1605-F4F2-C607-E7194F2D2782}"/>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59E7542F-8BA5-0866-6F5F-F7437B950285}"/>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55</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1456623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16CE6B9-F04D-4823-909A-CA1A92495F4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7331980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ADCA25-D57F-F119-8653-ECC97F89919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A7BDDA8-7F4A-7D51-EB66-75107F0C5EC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4AD45ED-2CF0-98FD-9169-D38D60EFC483}"/>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316B8B45-E74E-FD29-0F87-6F66EBC35CEA}"/>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F3B09E-2CA3-4EBE-9C58-7E5CEE161598}"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6956866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5D1FF8-E06F-6CDC-EA7A-C7D10AC99E9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3F6BF7E-517E-FF6B-C0B2-E83448F2FF1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013B3A3-41FF-031D-3355-AAF31A06D9B7}"/>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2AE85011-489F-862D-6A65-DB597771F86B}"/>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F3B09E-2CA3-4EBE-9C58-7E5CEE161598}"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613646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223109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47648F-ECDA-5F5E-BE04-33736455BC3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605DEBF-8957-A5FC-BDE3-58BFB75A7EDF}"/>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12901F7B-6C70-A5C1-8E28-0D1E01CB58A6}"/>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04EAD178-52CA-F282-6F0E-978F0C734E7E}"/>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786776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920329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AA8213-158D-D1DE-A81F-5A21AEE3C86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22877CE-971E-B18C-8195-8F866E8B126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CA11556-9CA3-6565-B47C-79418832209F}"/>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DDAD4352-F42A-4A04-24C1-B34E282D12FC}"/>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913790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24CD1E-84DD-B66C-836C-BE38D6AD9FD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C0BBA41-118D-4FEC-A9C3-C99F6626945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7C0A515-6FAD-539E-FC5D-3F9550286CD2}"/>
              </a:ext>
            </a:extLst>
          </p:cNvPr>
          <p:cNvSpPr>
            <a:spLocks noGrp="1"/>
          </p:cNvSpPr>
          <p:nvPr>
            <p:ph type="body" idx="1"/>
          </p:nvPr>
        </p:nvSpPr>
        <p:spPr/>
        <p:txBody>
          <a:bodyPr/>
          <a:lstStyle/>
          <a:p>
            <a:r>
              <a:rPr lang="en-GB" dirty="0"/>
              <a:t>LE to review</a:t>
            </a:r>
          </a:p>
        </p:txBody>
      </p:sp>
      <p:sp>
        <p:nvSpPr>
          <p:cNvPr id="4" name="Slide Number Placeholder 3">
            <a:extLst>
              <a:ext uri="{FF2B5EF4-FFF2-40B4-BE49-F238E27FC236}">
                <a16:creationId xmlns:a16="http://schemas.microsoft.com/office/drawing/2014/main" id="{3600FE3B-84AA-37CE-071A-406B557846E1}"/>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3307919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Master" Target="../slideMasters/slideMaster7.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7.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7.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7.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7.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7.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7.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7.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7.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7.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7.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7.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0.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0.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Master" Target="../slideMasters/slideMaster11.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1.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1.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1.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1.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1.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1.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1.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1.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1.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1.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26919675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41715361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16788287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4" name="Picture 5" descr="A rainbow colored lines on a black background&#10;&#10;Description automatically generated">
            <a:extLst>
              <a:ext uri="{FF2B5EF4-FFF2-40B4-BE49-F238E27FC236}">
                <a16:creationId xmlns:a16="http://schemas.microsoft.com/office/drawing/2014/main" id="{6CC31DD0-DA09-F977-542F-B0A1B12DABC2}"/>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8" name="Espaço Reservado para Texto 12">
            <a:extLst>
              <a:ext uri="{FF2B5EF4-FFF2-40B4-BE49-F238E27FC236}">
                <a16:creationId xmlns:a16="http://schemas.microsoft.com/office/drawing/2014/main" id="{5799AAF5-40A5-D79D-5581-2786C5316C4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25972070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4EC1FC05-905A-A0AC-CFCE-18BA082631B9}"/>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12243408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11" name="Espaço Reservado para Texto 12">
            <a:extLst>
              <a:ext uri="{FF2B5EF4-FFF2-40B4-BE49-F238E27FC236}">
                <a16:creationId xmlns:a16="http://schemas.microsoft.com/office/drawing/2014/main" id="{66E96822-215A-B2BF-C4C3-A7E5C7DEE31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41019308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D000F453-C420-8936-C2A4-472908B448C1}"/>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21284412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17532496-D5C2-5766-E577-459629D5AA6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30980465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B985E978-43A4-04F9-E476-8C8640E00BF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36573562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2" name="Picture 5" descr="A rainbow colored lines on a black background&#10;&#10;Description automatically generated">
            <a:extLst>
              <a:ext uri="{FF2B5EF4-FFF2-40B4-BE49-F238E27FC236}">
                <a16:creationId xmlns:a16="http://schemas.microsoft.com/office/drawing/2014/main" id="{99D578DB-F853-5B63-B23C-4BC39EF2F803}"/>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11289566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0" name="Espaço Reservado para Texto 12">
            <a:extLst>
              <a:ext uri="{FF2B5EF4-FFF2-40B4-BE49-F238E27FC236}">
                <a16:creationId xmlns:a16="http://schemas.microsoft.com/office/drawing/2014/main" id="{2AF7B799-799A-0AC9-13B5-401248C9C17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4848843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C457A853-9695-A7ED-A422-962DFCCBD32C}"/>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8681853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3" name="Espaço Reservado para Texto 12">
            <a:extLst>
              <a:ext uri="{FF2B5EF4-FFF2-40B4-BE49-F238E27FC236}">
                <a16:creationId xmlns:a16="http://schemas.microsoft.com/office/drawing/2014/main" id="{6137D377-6665-C263-BB55-097D5AA80E8F}"/>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249805202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AFEA53-06E1-60BE-6408-DE0AF00C303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26564347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5B7979-CB75-D66B-A798-9A6116AEEA12}"/>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5046708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1CDF2689-BE96-8C7A-E3E3-2EE9B9F4A6C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8529803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a:t>Slide </a:t>
            </a:r>
            <a:r>
              <a:rPr lang="pt-BR" err="1"/>
              <a:t>title</a:t>
            </a:r>
            <a:r>
              <a:rPr lang="pt-BR"/>
              <a:t> </a:t>
            </a:r>
            <a:r>
              <a:rPr lang="pt-BR" err="1"/>
              <a:t>goes</a:t>
            </a:r>
            <a:r>
              <a:rPr lang="pt-BR"/>
              <a:t> </a:t>
            </a:r>
            <a:r>
              <a:rPr lang="pt-BR" err="1"/>
              <a:t>here</a:t>
            </a:r>
            <a:r>
              <a:rPr lang="pt-BR"/>
              <a:t> (delete </a:t>
            </a:r>
            <a:r>
              <a:rPr lang="pt-BR" err="1"/>
              <a:t>if</a:t>
            </a:r>
            <a:r>
              <a:rPr lang="pt-BR"/>
              <a:t> </a:t>
            </a:r>
            <a:r>
              <a:rPr lang="pt-BR" err="1"/>
              <a:t>not</a:t>
            </a:r>
            <a:r>
              <a:rPr lang="pt-BR"/>
              <a:t> </a:t>
            </a:r>
            <a:r>
              <a:rPr lang="pt-BR" err="1"/>
              <a:t>required</a:t>
            </a:r>
            <a:r>
              <a:rPr lang="pt-BR"/>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27160904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a:t>Slide </a:t>
            </a:r>
            <a:r>
              <a:rPr lang="pt-BR" err="1"/>
              <a:t>title</a:t>
            </a:r>
            <a:r>
              <a:rPr lang="pt-BR"/>
              <a:t> </a:t>
            </a:r>
            <a:r>
              <a:rPr lang="pt-BR" err="1"/>
              <a:t>goes</a:t>
            </a:r>
            <a:r>
              <a:rPr lang="pt-BR"/>
              <a:t> </a:t>
            </a:r>
            <a:r>
              <a:rPr lang="pt-BR" err="1"/>
              <a:t>here</a:t>
            </a:r>
            <a:r>
              <a:rPr lang="pt-BR"/>
              <a:t> (delete </a:t>
            </a:r>
            <a:r>
              <a:rPr lang="pt-BR" err="1"/>
              <a:t>if</a:t>
            </a:r>
            <a:r>
              <a:rPr lang="pt-BR"/>
              <a:t> </a:t>
            </a:r>
            <a:r>
              <a:rPr lang="pt-BR" err="1"/>
              <a:t>not</a:t>
            </a:r>
            <a:r>
              <a:rPr lang="pt-BR"/>
              <a:t> </a:t>
            </a:r>
            <a:r>
              <a:rPr lang="pt-BR" err="1"/>
              <a:t>required</a:t>
            </a:r>
            <a:r>
              <a:rPr lang="pt-BR"/>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59" y="9694840"/>
            <a:ext cx="18414786" cy="1141845"/>
          </a:xfrm>
          <a:prstGeom prst="rect">
            <a:avLst/>
          </a:prstGeom>
        </p:spPr>
      </p:pic>
    </p:spTree>
    <p:extLst>
      <p:ext uri="{BB962C8B-B14F-4D97-AF65-F5344CB8AC3E}">
        <p14:creationId xmlns:p14="http://schemas.microsoft.com/office/powerpoint/2010/main" val="3615223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sp>
        <p:nvSpPr>
          <p:cNvPr id="2" name="Espaço Reservado para Texto 12">
            <a:extLst>
              <a:ext uri="{FF2B5EF4-FFF2-40B4-BE49-F238E27FC236}">
                <a16:creationId xmlns:a16="http://schemas.microsoft.com/office/drawing/2014/main" id="{05156341-0DC6-0F59-319D-7530768F394D}"/>
              </a:ext>
            </a:extLst>
          </p:cNvPr>
          <p:cNvSpPr>
            <a:spLocks noGrp="1"/>
          </p:cNvSpPr>
          <p:nvPr>
            <p:ph type="body" sz="quarter" idx="10" hasCustomPrompt="1"/>
          </p:nvPr>
        </p:nvSpPr>
        <p:spPr>
          <a:xfrm>
            <a:off x="657358" y="4297599"/>
            <a:ext cx="80238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err="1"/>
              <a:t>Thank</a:t>
            </a:r>
            <a:r>
              <a:rPr lang="pt-BR"/>
              <a:t> </a:t>
            </a:r>
            <a:r>
              <a:rPr lang="pt-BR" err="1"/>
              <a:t>You</a:t>
            </a:r>
            <a:endParaRPr lang="pt-BR"/>
          </a:p>
        </p:txBody>
      </p:sp>
    </p:spTree>
    <p:extLst>
      <p:ext uri="{BB962C8B-B14F-4D97-AF65-F5344CB8AC3E}">
        <p14:creationId xmlns:p14="http://schemas.microsoft.com/office/powerpoint/2010/main" val="85401587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513211" y="1850860"/>
            <a:ext cx="15079266" cy="3937329"/>
          </a:xfrm>
        </p:spPr>
        <p:txBody>
          <a:bodyPr anchor="b"/>
          <a:lstStyle>
            <a:lvl1pPr algn="ctr">
              <a:defRPr sz="9895" baseline="0"/>
            </a:lvl1pPr>
          </a:lstStyle>
          <a:p>
            <a:r>
              <a:rPr lang="en-US"/>
              <a:t>Title in Ariel 60pt</a:t>
            </a:r>
            <a:endParaRPr lang="en-GB"/>
          </a:p>
        </p:txBody>
      </p:sp>
      <p:sp>
        <p:nvSpPr>
          <p:cNvPr id="3" name="Subtitle 2"/>
          <p:cNvSpPr>
            <a:spLocks noGrp="1"/>
          </p:cNvSpPr>
          <p:nvPr>
            <p:ph type="subTitle" idx="1" hasCustomPrompt="1"/>
          </p:nvPr>
        </p:nvSpPr>
        <p:spPr>
          <a:xfrm>
            <a:off x="2513211" y="5940028"/>
            <a:ext cx="15079266" cy="2730474"/>
          </a:xfrm>
        </p:spPr>
        <p:txBody>
          <a:bodyPr/>
          <a:lstStyle>
            <a:lvl1pPr marL="0" indent="0" algn="ctr">
              <a:buNone/>
              <a:defRPr sz="3958"/>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en-US"/>
              <a:t>Subtitle in Ariel 24pt</a:t>
            </a:r>
            <a:endParaRPr lang="en-GB"/>
          </a:p>
        </p:txBody>
      </p:sp>
      <p:sp>
        <p:nvSpPr>
          <p:cNvPr id="4" name="Date Placeholder 3"/>
          <p:cNvSpPr>
            <a:spLocks noGrp="1"/>
          </p:cNvSpPr>
          <p:nvPr>
            <p:ph type="dt" sz="half" idx="10"/>
          </p:nvPr>
        </p:nvSpPr>
        <p:spPr>
          <a:xfrm>
            <a:off x="1005285" y="9487289"/>
            <a:ext cx="4900761" cy="1596922"/>
          </a:xfrm>
          <a:prstGeom prst="rect">
            <a:avLst/>
          </a:prstGeom>
        </p:spPr>
        <p:txBody>
          <a:bodyPr/>
          <a:lstStyle>
            <a:lvl1pPr algn="ctr">
              <a:defRPr sz="2639" b="1">
                <a:solidFill>
                  <a:srgbClr val="6E609E"/>
                </a:solidFill>
              </a:defRPr>
            </a:lvl1pPr>
          </a:lstStyle>
          <a:p>
            <a:endParaRPr lang="en-GB"/>
          </a:p>
        </p:txBody>
      </p:sp>
      <p:sp>
        <p:nvSpPr>
          <p:cNvPr id="5" name="Footer Placeholder 4"/>
          <p:cNvSpPr>
            <a:spLocks noGrp="1"/>
          </p:cNvSpPr>
          <p:nvPr>
            <p:ph type="ftr" sz="quarter" idx="11"/>
          </p:nvPr>
        </p:nvSpPr>
        <p:spPr>
          <a:xfrm>
            <a:off x="6660009" y="10482093"/>
            <a:ext cx="1863965" cy="178018"/>
          </a:xfrm>
          <a:prstGeom prst="rect">
            <a:avLst/>
          </a:prstGeom>
        </p:spPr>
        <p:txBody>
          <a:bodyPr/>
          <a:lstStyle/>
          <a:p>
            <a:endParaRPr lang="en-GB"/>
          </a:p>
        </p:txBody>
      </p:sp>
      <p:sp>
        <p:nvSpPr>
          <p:cNvPr id="6" name="Slide Number Placeholder 5"/>
          <p:cNvSpPr>
            <a:spLocks noGrp="1"/>
          </p:cNvSpPr>
          <p:nvPr>
            <p:ph type="sldNum" sz="quarter" idx="12"/>
          </p:nvPr>
        </p:nvSpPr>
        <p:spPr>
          <a:xfrm>
            <a:off x="14744171" y="9487289"/>
            <a:ext cx="4300381" cy="1596922"/>
          </a:xfrm>
        </p:spPr>
        <p:txBody>
          <a:bodyPr/>
          <a:lstStyle>
            <a:lvl1pPr algn="ctr">
              <a:defRPr sz="2639" b="1">
                <a:solidFill>
                  <a:srgbClr val="008A8C"/>
                </a:solidFill>
              </a:defRPr>
            </a:lvl1pPr>
          </a:lstStyle>
          <a:p>
            <a:r>
              <a:rPr lang="en-GB"/>
              <a:t>caring for each other</a:t>
            </a:r>
          </a:p>
          <a:p>
            <a:r>
              <a:rPr lang="en-GB"/>
              <a:t>working together</a:t>
            </a:r>
          </a:p>
          <a:p>
            <a:r>
              <a:rPr lang="en-GB"/>
              <a:t>always improving</a:t>
            </a: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233250" y="8461070"/>
            <a:ext cx="9112997" cy="2623141"/>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34167" y="516881"/>
            <a:ext cx="6947353" cy="1773530"/>
          </a:xfrm>
          <a:prstGeom prst="rect">
            <a:avLst/>
          </a:prstGeom>
        </p:spPr>
      </p:pic>
    </p:spTree>
    <p:extLst>
      <p:ext uri="{BB962C8B-B14F-4D97-AF65-F5344CB8AC3E}">
        <p14:creationId xmlns:p14="http://schemas.microsoft.com/office/powerpoint/2010/main" val="124085403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a:defRPr/>
            </a:lvl1pPr>
            <a:lvl2pPr>
              <a:defRPr/>
            </a:lvl2pPr>
          </a:lstStyle>
          <a:p>
            <a:pPr lvl="0"/>
            <a:r>
              <a:rPr lang="en-US"/>
              <a:t>Bullet point 28pt</a:t>
            </a:r>
          </a:p>
          <a:p>
            <a:pPr lvl="1"/>
            <a:r>
              <a:rPr lang="en-US"/>
              <a:t>Second level 24pt</a:t>
            </a:r>
          </a:p>
        </p:txBody>
      </p:sp>
      <p:sp>
        <p:nvSpPr>
          <p:cNvPr id="6" name="Slide Number Placeholder 5"/>
          <p:cNvSpPr>
            <a:spLocks noGrp="1"/>
          </p:cNvSpPr>
          <p:nvPr>
            <p:ph type="sldNum" sz="quarter" idx="12"/>
          </p:nvPr>
        </p:nvSpPr>
        <p:spPr/>
        <p:txBody>
          <a:bodyPr/>
          <a:lstStyle/>
          <a:p>
            <a:fld id="{428EB037-5E3B-48C4-97BB-734080DA86A8}" type="slidenum">
              <a:rPr lang="en-GB" smtClean="0"/>
              <a:t>‹#›</a:t>
            </a:fld>
            <a:endParaRPr lang="en-GB"/>
          </a:p>
        </p:txBody>
      </p:sp>
      <p:pic>
        <p:nvPicPr>
          <p:cNvPr id="7" name="Picture 6"/>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4882586" y="9848559"/>
            <a:ext cx="4511026" cy="1298481"/>
          </a:xfrm>
          <a:prstGeom prst="rect">
            <a:avLst/>
          </a:prstGeom>
        </p:spPr>
      </p:pic>
      <p:sp>
        <p:nvSpPr>
          <p:cNvPr id="4" name="Rectangle 3"/>
          <p:cNvSpPr/>
          <p:nvPr userDrawn="1"/>
        </p:nvSpPr>
        <p:spPr>
          <a:xfrm>
            <a:off x="0" y="0"/>
            <a:ext cx="20105688" cy="104603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968"/>
          </a:p>
        </p:txBody>
      </p:sp>
      <p:sp>
        <p:nvSpPr>
          <p:cNvPr id="2" name="Title 1"/>
          <p:cNvSpPr>
            <a:spLocks noGrp="1"/>
          </p:cNvSpPr>
          <p:nvPr>
            <p:ph type="title" hasCustomPrompt="1"/>
          </p:nvPr>
        </p:nvSpPr>
        <p:spPr>
          <a:xfrm>
            <a:off x="0" y="0"/>
            <a:ext cx="17341156" cy="1046031"/>
          </a:xfrm>
        </p:spPr>
        <p:txBody>
          <a:bodyPr/>
          <a:lstStyle>
            <a:lvl1pPr>
              <a:defRPr b="1">
                <a:solidFill>
                  <a:schemeClr val="bg1"/>
                </a:solidFill>
              </a:defRPr>
            </a:lvl1pPr>
          </a:lstStyle>
          <a:p>
            <a:r>
              <a:rPr lang="en-US"/>
              <a:t>Title Ariel 44pt</a:t>
            </a:r>
            <a:endParaRPr lang="en-GB"/>
          </a:p>
        </p:txBody>
      </p:sp>
    </p:spTree>
    <p:extLst>
      <p:ext uri="{BB962C8B-B14F-4D97-AF65-F5344CB8AC3E}">
        <p14:creationId xmlns:p14="http://schemas.microsoft.com/office/powerpoint/2010/main" val="940115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 name="Espaço Reservado para Texto 12">
            <a:extLst>
              <a:ext uri="{FF2B5EF4-FFF2-40B4-BE49-F238E27FC236}">
                <a16:creationId xmlns:a16="http://schemas.microsoft.com/office/drawing/2014/main" id="{2C127329-0BB0-0BBC-7EA2-32CEC0C2547D}"/>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395187319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a:defRPr/>
            </a:lvl1pPr>
            <a:lvl2pPr>
              <a:defRPr/>
            </a:lvl2pPr>
          </a:lstStyle>
          <a:p>
            <a:pPr lvl="0"/>
            <a:r>
              <a:rPr lang="en-US"/>
              <a:t>Bullet point 28pt</a:t>
            </a:r>
          </a:p>
          <a:p>
            <a:pPr lvl="1"/>
            <a:r>
              <a:rPr lang="en-US"/>
              <a:t>Second level 24pt</a:t>
            </a:r>
          </a:p>
        </p:txBody>
      </p:sp>
      <p:sp>
        <p:nvSpPr>
          <p:cNvPr id="6" name="Slide Number Placeholder 5"/>
          <p:cNvSpPr>
            <a:spLocks noGrp="1"/>
          </p:cNvSpPr>
          <p:nvPr>
            <p:ph type="sldNum" sz="quarter" idx="12"/>
          </p:nvPr>
        </p:nvSpPr>
        <p:spPr/>
        <p:txBody>
          <a:bodyPr/>
          <a:lstStyle/>
          <a:p>
            <a:fld id="{428EB037-5E3B-48C4-97BB-734080DA86A8}" type="slidenum">
              <a:rPr lang="en-GB" smtClean="0"/>
              <a:t>‹#›</a:t>
            </a:fld>
            <a:endParaRPr lang="en-GB"/>
          </a:p>
        </p:txBody>
      </p:sp>
      <p:pic>
        <p:nvPicPr>
          <p:cNvPr id="7" name="Picture 6"/>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4882586" y="9848559"/>
            <a:ext cx="4511026" cy="1298481"/>
          </a:xfrm>
          <a:prstGeom prst="rect">
            <a:avLst/>
          </a:prstGeom>
        </p:spPr>
      </p:pic>
      <p:sp>
        <p:nvSpPr>
          <p:cNvPr id="4" name="Rectangle 3"/>
          <p:cNvSpPr/>
          <p:nvPr userDrawn="1"/>
        </p:nvSpPr>
        <p:spPr>
          <a:xfrm>
            <a:off x="0" y="0"/>
            <a:ext cx="20105688" cy="104603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968"/>
          </a:p>
        </p:txBody>
      </p:sp>
      <p:sp>
        <p:nvSpPr>
          <p:cNvPr id="2" name="Title 1"/>
          <p:cNvSpPr>
            <a:spLocks noGrp="1"/>
          </p:cNvSpPr>
          <p:nvPr>
            <p:ph type="title" hasCustomPrompt="1"/>
          </p:nvPr>
        </p:nvSpPr>
        <p:spPr>
          <a:xfrm>
            <a:off x="0" y="0"/>
            <a:ext cx="17341156" cy="1046031"/>
          </a:xfrm>
        </p:spPr>
        <p:txBody>
          <a:bodyPr/>
          <a:lstStyle>
            <a:lvl1pPr>
              <a:defRPr b="1">
                <a:solidFill>
                  <a:schemeClr val="bg1"/>
                </a:solidFill>
              </a:defRPr>
            </a:lvl1pPr>
          </a:lstStyle>
          <a:p>
            <a:r>
              <a:rPr lang="en-US"/>
              <a:t>Title Ariel 44pt</a:t>
            </a:r>
            <a:endParaRPr lang="en-GB"/>
          </a:p>
        </p:txBody>
      </p:sp>
    </p:spTree>
    <p:extLst>
      <p:ext uri="{BB962C8B-B14F-4D97-AF65-F5344CB8AC3E}">
        <p14:creationId xmlns:p14="http://schemas.microsoft.com/office/powerpoint/2010/main" val="285208007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a:defRPr/>
            </a:lvl1pPr>
            <a:lvl2pPr>
              <a:defRPr/>
            </a:lvl2pPr>
          </a:lstStyle>
          <a:p>
            <a:pPr lvl="0"/>
            <a:r>
              <a:rPr lang="en-US"/>
              <a:t>Bullet point 28pt</a:t>
            </a:r>
          </a:p>
          <a:p>
            <a:pPr lvl="1"/>
            <a:r>
              <a:rPr lang="en-US"/>
              <a:t>Second level 24pt</a:t>
            </a:r>
          </a:p>
        </p:txBody>
      </p:sp>
      <p:sp>
        <p:nvSpPr>
          <p:cNvPr id="6" name="Slide Number Placeholder 5"/>
          <p:cNvSpPr>
            <a:spLocks noGrp="1"/>
          </p:cNvSpPr>
          <p:nvPr>
            <p:ph type="sldNum" sz="quarter" idx="12"/>
          </p:nvPr>
        </p:nvSpPr>
        <p:spPr/>
        <p:txBody>
          <a:bodyPr/>
          <a:lstStyle/>
          <a:p>
            <a:fld id="{428EB037-5E3B-48C4-97BB-734080DA86A8}" type="slidenum">
              <a:rPr lang="en-GB" smtClean="0"/>
              <a:t>‹#›</a:t>
            </a:fld>
            <a:endParaRPr lang="en-GB"/>
          </a:p>
        </p:txBody>
      </p:sp>
      <p:pic>
        <p:nvPicPr>
          <p:cNvPr id="7" name="Picture 6"/>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4882586" y="9848559"/>
            <a:ext cx="4511026" cy="1298481"/>
          </a:xfrm>
          <a:prstGeom prst="rect">
            <a:avLst/>
          </a:prstGeom>
        </p:spPr>
      </p:pic>
      <p:sp>
        <p:nvSpPr>
          <p:cNvPr id="4" name="Rectangle 3"/>
          <p:cNvSpPr/>
          <p:nvPr userDrawn="1"/>
        </p:nvSpPr>
        <p:spPr>
          <a:xfrm>
            <a:off x="0" y="0"/>
            <a:ext cx="20105688" cy="104603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968"/>
          </a:p>
        </p:txBody>
      </p:sp>
      <p:sp>
        <p:nvSpPr>
          <p:cNvPr id="2" name="Title 1"/>
          <p:cNvSpPr>
            <a:spLocks noGrp="1"/>
          </p:cNvSpPr>
          <p:nvPr>
            <p:ph type="title" hasCustomPrompt="1"/>
          </p:nvPr>
        </p:nvSpPr>
        <p:spPr>
          <a:xfrm>
            <a:off x="0" y="0"/>
            <a:ext cx="17341156" cy="1046031"/>
          </a:xfrm>
        </p:spPr>
        <p:txBody>
          <a:bodyPr/>
          <a:lstStyle>
            <a:lvl1pPr>
              <a:defRPr b="1">
                <a:solidFill>
                  <a:schemeClr val="bg1"/>
                </a:solidFill>
              </a:defRPr>
            </a:lvl1pPr>
          </a:lstStyle>
          <a:p>
            <a:r>
              <a:rPr lang="en-US"/>
              <a:t>Title Ariel 44pt</a:t>
            </a:r>
            <a:endParaRPr lang="en-GB"/>
          </a:p>
        </p:txBody>
      </p:sp>
    </p:spTree>
    <p:extLst>
      <p:ext uri="{BB962C8B-B14F-4D97-AF65-F5344CB8AC3E}">
        <p14:creationId xmlns:p14="http://schemas.microsoft.com/office/powerpoint/2010/main" val="317343752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a:defRPr/>
            </a:lvl1pPr>
            <a:lvl2pPr>
              <a:defRPr/>
            </a:lvl2pPr>
          </a:lstStyle>
          <a:p>
            <a:pPr lvl="0"/>
            <a:r>
              <a:rPr lang="en-US"/>
              <a:t>Bullet point 28pt</a:t>
            </a:r>
          </a:p>
          <a:p>
            <a:pPr lvl="1"/>
            <a:r>
              <a:rPr lang="en-US"/>
              <a:t>Second level 24pt</a:t>
            </a:r>
          </a:p>
        </p:txBody>
      </p:sp>
      <p:sp>
        <p:nvSpPr>
          <p:cNvPr id="6" name="Slide Number Placeholder 5"/>
          <p:cNvSpPr>
            <a:spLocks noGrp="1"/>
          </p:cNvSpPr>
          <p:nvPr>
            <p:ph type="sldNum" sz="quarter" idx="12"/>
          </p:nvPr>
        </p:nvSpPr>
        <p:spPr/>
        <p:txBody>
          <a:bodyPr/>
          <a:lstStyle/>
          <a:p>
            <a:fld id="{428EB037-5E3B-48C4-97BB-734080DA86A8}" type="slidenum">
              <a:rPr lang="en-GB" smtClean="0"/>
              <a:t>‹#›</a:t>
            </a:fld>
            <a:endParaRPr lang="en-GB"/>
          </a:p>
        </p:txBody>
      </p:sp>
      <p:pic>
        <p:nvPicPr>
          <p:cNvPr id="7" name="Picture 6"/>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4882586" y="9848559"/>
            <a:ext cx="4511026" cy="1298481"/>
          </a:xfrm>
          <a:prstGeom prst="rect">
            <a:avLst/>
          </a:prstGeom>
        </p:spPr>
      </p:pic>
      <p:sp>
        <p:nvSpPr>
          <p:cNvPr id="4" name="Rectangle 3"/>
          <p:cNvSpPr/>
          <p:nvPr userDrawn="1"/>
        </p:nvSpPr>
        <p:spPr>
          <a:xfrm>
            <a:off x="0" y="0"/>
            <a:ext cx="20105688" cy="104603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968"/>
          </a:p>
        </p:txBody>
      </p:sp>
      <p:sp>
        <p:nvSpPr>
          <p:cNvPr id="2" name="Title 1"/>
          <p:cNvSpPr>
            <a:spLocks noGrp="1"/>
          </p:cNvSpPr>
          <p:nvPr>
            <p:ph type="title" hasCustomPrompt="1"/>
          </p:nvPr>
        </p:nvSpPr>
        <p:spPr>
          <a:xfrm>
            <a:off x="0" y="0"/>
            <a:ext cx="17341156" cy="1046031"/>
          </a:xfrm>
        </p:spPr>
        <p:txBody>
          <a:bodyPr/>
          <a:lstStyle>
            <a:lvl1pPr>
              <a:defRPr b="1">
                <a:solidFill>
                  <a:schemeClr val="bg1"/>
                </a:solidFill>
              </a:defRPr>
            </a:lvl1pPr>
          </a:lstStyle>
          <a:p>
            <a:r>
              <a:rPr lang="en-US"/>
              <a:t>Title Ariel 44pt</a:t>
            </a:r>
            <a:endParaRPr lang="en-GB"/>
          </a:p>
        </p:txBody>
      </p:sp>
    </p:spTree>
    <p:extLst>
      <p:ext uri="{BB962C8B-B14F-4D97-AF65-F5344CB8AC3E}">
        <p14:creationId xmlns:p14="http://schemas.microsoft.com/office/powerpoint/2010/main" val="178963326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a:defRPr/>
            </a:lvl1pPr>
            <a:lvl2pPr>
              <a:defRPr/>
            </a:lvl2pPr>
          </a:lstStyle>
          <a:p>
            <a:pPr lvl="0"/>
            <a:r>
              <a:rPr lang="en-US"/>
              <a:t>Bullet point 28pt</a:t>
            </a:r>
          </a:p>
          <a:p>
            <a:pPr lvl="1"/>
            <a:r>
              <a:rPr lang="en-US"/>
              <a:t>Second level 24pt</a:t>
            </a:r>
          </a:p>
        </p:txBody>
      </p:sp>
      <p:sp>
        <p:nvSpPr>
          <p:cNvPr id="6" name="Slide Number Placeholder 5"/>
          <p:cNvSpPr>
            <a:spLocks noGrp="1"/>
          </p:cNvSpPr>
          <p:nvPr>
            <p:ph type="sldNum" sz="quarter" idx="12"/>
          </p:nvPr>
        </p:nvSpPr>
        <p:spPr/>
        <p:txBody>
          <a:bodyPr/>
          <a:lstStyle/>
          <a:p>
            <a:fld id="{428EB037-5E3B-48C4-97BB-734080DA86A8}" type="slidenum">
              <a:rPr lang="en-GB" smtClean="0"/>
              <a:t>‹#›</a:t>
            </a:fld>
            <a:endParaRPr lang="en-GB"/>
          </a:p>
        </p:txBody>
      </p:sp>
      <p:pic>
        <p:nvPicPr>
          <p:cNvPr id="7" name="Picture 6"/>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4882586" y="9848559"/>
            <a:ext cx="4511026" cy="1298481"/>
          </a:xfrm>
          <a:prstGeom prst="rect">
            <a:avLst/>
          </a:prstGeom>
        </p:spPr>
      </p:pic>
      <p:sp>
        <p:nvSpPr>
          <p:cNvPr id="4" name="Rectangle 3"/>
          <p:cNvSpPr/>
          <p:nvPr userDrawn="1"/>
        </p:nvSpPr>
        <p:spPr>
          <a:xfrm>
            <a:off x="0" y="0"/>
            <a:ext cx="20105688" cy="104603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968"/>
          </a:p>
        </p:txBody>
      </p:sp>
      <p:sp>
        <p:nvSpPr>
          <p:cNvPr id="2" name="Title 1"/>
          <p:cNvSpPr>
            <a:spLocks noGrp="1"/>
          </p:cNvSpPr>
          <p:nvPr>
            <p:ph type="title" hasCustomPrompt="1"/>
          </p:nvPr>
        </p:nvSpPr>
        <p:spPr>
          <a:xfrm>
            <a:off x="0" y="0"/>
            <a:ext cx="17341156" cy="1046031"/>
          </a:xfrm>
        </p:spPr>
        <p:txBody>
          <a:bodyPr/>
          <a:lstStyle>
            <a:lvl1pPr>
              <a:defRPr b="1">
                <a:solidFill>
                  <a:schemeClr val="bg1"/>
                </a:solidFill>
              </a:defRPr>
            </a:lvl1pPr>
          </a:lstStyle>
          <a:p>
            <a:r>
              <a:rPr lang="en-US"/>
              <a:t>Title Ariel 44pt</a:t>
            </a:r>
            <a:endParaRPr lang="en-GB"/>
          </a:p>
        </p:txBody>
      </p:sp>
    </p:spTree>
    <p:extLst>
      <p:ext uri="{BB962C8B-B14F-4D97-AF65-F5344CB8AC3E}">
        <p14:creationId xmlns:p14="http://schemas.microsoft.com/office/powerpoint/2010/main" val="203073035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5_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a:defRPr/>
            </a:lvl1pPr>
            <a:lvl2pPr>
              <a:defRPr/>
            </a:lvl2pPr>
          </a:lstStyle>
          <a:p>
            <a:pPr lvl="0"/>
            <a:r>
              <a:rPr lang="en-US"/>
              <a:t>Bullet point 28pt</a:t>
            </a:r>
          </a:p>
          <a:p>
            <a:pPr lvl="1"/>
            <a:r>
              <a:rPr lang="en-US"/>
              <a:t>Second level 24pt</a:t>
            </a:r>
          </a:p>
        </p:txBody>
      </p:sp>
      <p:sp>
        <p:nvSpPr>
          <p:cNvPr id="6" name="Slide Number Placeholder 5"/>
          <p:cNvSpPr>
            <a:spLocks noGrp="1"/>
          </p:cNvSpPr>
          <p:nvPr>
            <p:ph type="sldNum" sz="quarter" idx="12"/>
          </p:nvPr>
        </p:nvSpPr>
        <p:spPr/>
        <p:txBody>
          <a:bodyPr/>
          <a:lstStyle/>
          <a:p>
            <a:fld id="{428EB037-5E3B-48C4-97BB-734080DA86A8}" type="slidenum">
              <a:rPr lang="en-GB" smtClean="0"/>
              <a:t>‹#›</a:t>
            </a:fld>
            <a:endParaRPr lang="en-GB"/>
          </a:p>
        </p:txBody>
      </p:sp>
      <p:pic>
        <p:nvPicPr>
          <p:cNvPr id="7" name="Picture 6"/>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4882586" y="9848559"/>
            <a:ext cx="4511026" cy="1298481"/>
          </a:xfrm>
          <a:prstGeom prst="rect">
            <a:avLst/>
          </a:prstGeom>
        </p:spPr>
      </p:pic>
      <p:sp>
        <p:nvSpPr>
          <p:cNvPr id="4" name="Rectangle 3"/>
          <p:cNvSpPr/>
          <p:nvPr userDrawn="1"/>
        </p:nvSpPr>
        <p:spPr>
          <a:xfrm>
            <a:off x="0" y="0"/>
            <a:ext cx="20105688" cy="104603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968"/>
          </a:p>
        </p:txBody>
      </p:sp>
      <p:sp>
        <p:nvSpPr>
          <p:cNvPr id="2" name="Title 1"/>
          <p:cNvSpPr>
            <a:spLocks noGrp="1"/>
          </p:cNvSpPr>
          <p:nvPr>
            <p:ph type="title" hasCustomPrompt="1"/>
          </p:nvPr>
        </p:nvSpPr>
        <p:spPr>
          <a:xfrm>
            <a:off x="0" y="0"/>
            <a:ext cx="17341156" cy="1046031"/>
          </a:xfrm>
        </p:spPr>
        <p:txBody>
          <a:bodyPr/>
          <a:lstStyle>
            <a:lvl1pPr>
              <a:defRPr b="1">
                <a:solidFill>
                  <a:schemeClr val="bg1"/>
                </a:solidFill>
              </a:defRPr>
            </a:lvl1pPr>
          </a:lstStyle>
          <a:p>
            <a:r>
              <a:rPr lang="en-US"/>
              <a:t>Title Ariel 44pt</a:t>
            </a:r>
            <a:endParaRPr lang="en-GB"/>
          </a:p>
        </p:txBody>
      </p:sp>
    </p:spTree>
    <p:extLst>
      <p:ext uri="{BB962C8B-B14F-4D97-AF65-F5344CB8AC3E}">
        <p14:creationId xmlns:p14="http://schemas.microsoft.com/office/powerpoint/2010/main" val="426444940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6_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a:defRPr/>
            </a:lvl1pPr>
            <a:lvl2pPr>
              <a:defRPr/>
            </a:lvl2pPr>
          </a:lstStyle>
          <a:p>
            <a:pPr lvl="0"/>
            <a:r>
              <a:rPr lang="en-US"/>
              <a:t>Bullet point 28pt</a:t>
            </a:r>
          </a:p>
          <a:p>
            <a:pPr lvl="1"/>
            <a:r>
              <a:rPr lang="en-US"/>
              <a:t>Second level 24pt</a:t>
            </a:r>
          </a:p>
        </p:txBody>
      </p:sp>
      <p:sp>
        <p:nvSpPr>
          <p:cNvPr id="6" name="Slide Number Placeholder 5"/>
          <p:cNvSpPr>
            <a:spLocks noGrp="1"/>
          </p:cNvSpPr>
          <p:nvPr>
            <p:ph type="sldNum" sz="quarter" idx="12"/>
          </p:nvPr>
        </p:nvSpPr>
        <p:spPr/>
        <p:txBody>
          <a:bodyPr/>
          <a:lstStyle/>
          <a:p>
            <a:fld id="{428EB037-5E3B-48C4-97BB-734080DA86A8}" type="slidenum">
              <a:rPr lang="en-GB" smtClean="0"/>
              <a:t>‹#›</a:t>
            </a:fld>
            <a:endParaRPr lang="en-GB"/>
          </a:p>
        </p:txBody>
      </p:sp>
      <p:pic>
        <p:nvPicPr>
          <p:cNvPr id="7" name="Picture 6"/>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4882586" y="9848559"/>
            <a:ext cx="4511026" cy="1298481"/>
          </a:xfrm>
          <a:prstGeom prst="rect">
            <a:avLst/>
          </a:prstGeom>
        </p:spPr>
      </p:pic>
      <p:sp>
        <p:nvSpPr>
          <p:cNvPr id="4" name="Rectangle 3"/>
          <p:cNvSpPr/>
          <p:nvPr userDrawn="1"/>
        </p:nvSpPr>
        <p:spPr>
          <a:xfrm>
            <a:off x="0" y="0"/>
            <a:ext cx="20105688" cy="104603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968"/>
          </a:p>
        </p:txBody>
      </p:sp>
      <p:sp>
        <p:nvSpPr>
          <p:cNvPr id="2" name="Title 1"/>
          <p:cNvSpPr>
            <a:spLocks noGrp="1"/>
          </p:cNvSpPr>
          <p:nvPr>
            <p:ph type="title" hasCustomPrompt="1"/>
          </p:nvPr>
        </p:nvSpPr>
        <p:spPr>
          <a:xfrm>
            <a:off x="0" y="0"/>
            <a:ext cx="17341156" cy="1046031"/>
          </a:xfrm>
        </p:spPr>
        <p:txBody>
          <a:bodyPr/>
          <a:lstStyle>
            <a:lvl1pPr>
              <a:defRPr b="1">
                <a:solidFill>
                  <a:schemeClr val="bg1"/>
                </a:solidFill>
              </a:defRPr>
            </a:lvl1pPr>
          </a:lstStyle>
          <a:p>
            <a:r>
              <a:rPr lang="en-US"/>
              <a:t>Title Ariel 44pt</a:t>
            </a:r>
            <a:endParaRPr lang="en-GB"/>
          </a:p>
        </p:txBody>
      </p:sp>
    </p:spTree>
    <p:extLst>
      <p:ext uri="{BB962C8B-B14F-4D97-AF65-F5344CB8AC3E}">
        <p14:creationId xmlns:p14="http://schemas.microsoft.com/office/powerpoint/2010/main" val="119759492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371794" y="2819485"/>
            <a:ext cx="17341156" cy="4704375"/>
          </a:xfrm>
        </p:spPr>
        <p:txBody>
          <a:bodyPr anchor="b"/>
          <a:lstStyle>
            <a:lvl1pPr>
              <a:defRPr sz="9895"/>
            </a:lvl1pPr>
          </a:lstStyle>
          <a:p>
            <a:r>
              <a:rPr lang="en-US"/>
              <a:t>Section title Ariel 60pt</a:t>
            </a:r>
            <a:endParaRPr lang="en-GB"/>
          </a:p>
        </p:txBody>
      </p:sp>
      <p:sp>
        <p:nvSpPr>
          <p:cNvPr id="3" name="Text Placeholder 2"/>
          <p:cNvSpPr>
            <a:spLocks noGrp="1"/>
          </p:cNvSpPr>
          <p:nvPr>
            <p:ph type="body" idx="1" hasCustomPrompt="1"/>
          </p:nvPr>
        </p:nvSpPr>
        <p:spPr>
          <a:xfrm>
            <a:off x="1371794" y="7568366"/>
            <a:ext cx="17341156" cy="2473919"/>
          </a:xfrm>
        </p:spPr>
        <p:txBody>
          <a:bodyPr/>
          <a:lstStyle>
            <a:lvl1pPr marL="0" indent="0">
              <a:buNone/>
              <a:defRPr sz="3958" baseline="0">
                <a:solidFill>
                  <a:schemeClr val="tx1">
                    <a:tint val="75000"/>
                  </a:schemeClr>
                </a:solidFill>
              </a:defRPr>
            </a:lvl1pPr>
            <a:lvl2pPr marL="753969" indent="0">
              <a:buNone/>
              <a:defRPr sz="3298">
                <a:solidFill>
                  <a:schemeClr val="tx1">
                    <a:tint val="75000"/>
                  </a:schemeClr>
                </a:solidFill>
              </a:defRPr>
            </a:lvl2pPr>
            <a:lvl3pPr marL="1507937" indent="0">
              <a:buNone/>
              <a:defRPr sz="2968">
                <a:solidFill>
                  <a:schemeClr val="tx1">
                    <a:tint val="75000"/>
                  </a:schemeClr>
                </a:solidFill>
              </a:defRPr>
            </a:lvl3pPr>
            <a:lvl4pPr marL="2261906" indent="0">
              <a:buNone/>
              <a:defRPr sz="2639">
                <a:solidFill>
                  <a:schemeClr val="tx1">
                    <a:tint val="75000"/>
                  </a:schemeClr>
                </a:solidFill>
              </a:defRPr>
            </a:lvl4pPr>
            <a:lvl5pPr marL="3015874" indent="0">
              <a:buNone/>
              <a:defRPr sz="2639">
                <a:solidFill>
                  <a:schemeClr val="tx1">
                    <a:tint val="75000"/>
                  </a:schemeClr>
                </a:solidFill>
              </a:defRPr>
            </a:lvl5pPr>
            <a:lvl6pPr marL="3769843" indent="0">
              <a:buNone/>
              <a:defRPr sz="2639">
                <a:solidFill>
                  <a:schemeClr val="tx1">
                    <a:tint val="75000"/>
                  </a:schemeClr>
                </a:solidFill>
              </a:defRPr>
            </a:lvl6pPr>
            <a:lvl7pPr marL="4523811" indent="0">
              <a:buNone/>
              <a:defRPr sz="2639">
                <a:solidFill>
                  <a:schemeClr val="tx1">
                    <a:tint val="75000"/>
                  </a:schemeClr>
                </a:solidFill>
              </a:defRPr>
            </a:lvl7pPr>
            <a:lvl8pPr marL="5277780" indent="0">
              <a:buNone/>
              <a:defRPr sz="2639">
                <a:solidFill>
                  <a:schemeClr val="tx1">
                    <a:tint val="75000"/>
                  </a:schemeClr>
                </a:solidFill>
              </a:defRPr>
            </a:lvl8pPr>
            <a:lvl9pPr marL="6031748" indent="0">
              <a:buNone/>
              <a:defRPr sz="2639">
                <a:solidFill>
                  <a:schemeClr val="tx1">
                    <a:tint val="75000"/>
                  </a:schemeClr>
                </a:solidFill>
              </a:defRPr>
            </a:lvl9pPr>
          </a:lstStyle>
          <a:p>
            <a:pPr lvl="0"/>
            <a:r>
              <a:rPr lang="en-US"/>
              <a:t>Subtitle Ariel 24pt</a:t>
            </a:r>
          </a:p>
        </p:txBody>
      </p:sp>
      <p:sp>
        <p:nvSpPr>
          <p:cNvPr id="6" name="Slide Number Placeholder 5"/>
          <p:cNvSpPr>
            <a:spLocks noGrp="1"/>
          </p:cNvSpPr>
          <p:nvPr>
            <p:ph type="sldNum" sz="quarter" idx="12"/>
          </p:nvPr>
        </p:nvSpPr>
        <p:spPr/>
        <p:txBody>
          <a:bodyPr/>
          <a:lstStyle/>
          <a:p>
            <a:fld id="{428EB037-5E3B-48C4-97BB-734080DA86A8}" type="slidenum">
              <a:rPr lang="en-GB" smtClean="0"/>
              <a:t>‹#›</a:t>
            </a:fld>
            <a:endParaRPr lang="en-GB"/>
          </a:p>
        </p:txBody>
      </p:sp>
      <p:pic>
        <p:nvPicPr>
          <p:cNvPr id="7" name="Picture 6"/>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4882586" y="9848559"/>
            <a:ext cx="4511026" cy="1298481"/>
          </a:xfrm>
          <a:prstGeom prst="rect">
            <a:avLst/>
          </a:prstGeom>
        </p:spPr>
      </p:pic>
    </p:spTree>
    <p:extLst>
      <p:ext uri="{BB962C8B-B14F-4D97-AF65-F5344CB8AC3E}">
        <p14:creationId xmlns:p14="http://schemas.microsoft.com/office/powerpoint/2010/main" val="33477288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Title Ariel 44pt</a:t>
            </a:r>
            <a:endParaRPr lang="en-GB"/>
          </a:p>
        </p:txBody>
      </p:sp>
      <p:sp>
        <p:nvSpPr>
          <p:cNvPr id="3" name="Content Placeholder 2"/>
          <p:cNvSpPr>
            <a:spLocks noGrp="1"/>
          </p:cNvSpPr>
          <p:nvPr>
            <p:ph sz="half" idx="1" hasCustomPrompt="1"/>
          </p:nvPr>
        </p:nvSpPr>
        <p:spPr>
          <a:xfrm>
            <a:off x="1382266" y="3010591"/>
            <a:ext cx="8544917" cy="7175679"/>
          </a:xfrm>
        </p:spPr>
        <p:txBody>
          <a:bodyPr/>
          <a:lstStyle>
            <a:lvl1pPr>
              <a:defRPr/>
            </a:lvl1pPr>
            <a:lvl2pPr>
              <a:defRPr/>
            </a:lvl2pPr>
          </a:lstStyle>
          <a:p>
            <a:pPr lvl="0"/>
            <a:r>
              <a:rPr lang="en-US"/>
              <a:t>Subtitle Ariel 28pt</a:t>
            </a:r>
          </a:p>
          <a:p>
            <a:pPr lvl="1"/>
            <a:r>
              <a:rPr lang="en-US"/>
              <a:t>Second level 24pt</a:t>
            </a:r>
          </a:p>
        </p:txBody>
      </p:sp>
      <p:sp>
        <p:nvSpPr>
          <p:cNvPr id="4" name="Content Placeholder 3"/>
          <p:cNvSpPr>
            <a:spLocks noGrp="1"/>
          </p:cNvSpPr>
          <p:nvPr>
            <p:ph sz="half" idx="2" hasCustomPrompt="1"/>
          </p:nvPr>
        </p:nvSpPr>
        <p:spPr>
          <a:xfrm>
            <a:off x="10178505" y="3010591"/>
            <a:ext cx="8544917" cy="7175679"/>
          </a:xfrm>
        </p:spPr>
        <p:txBody>
          <a:bodyPr/>
          <a:lstStyle>
            <a:lvl1pPr>
              <a:defRPr/>
            </a:lvl1pPr>
            <a:lvl2pPr>
              <a:defRPr/>
            </a:lvl2pPr>
          </a:lstStyle>
          <a:p>
            <a:pPr lvl="0"/>
            <a:r>
              <a:rPr lang="en-US"/>
              <a:t>Subtitle Ariel 28pt</a:t>
            </a:r>
          </a:p>
          <a:p>
            <a:pPr lvl="1"/>
            <a:r>
              <a:rPr lang="en-US"/>
              <a:t>Second level 24pt</a:t>
            </a:r>
          </a:p>
        </p:txBody>
      </p:sp>
      <p:sp>
        <p:nvSpPr>
          <p:cNvPr id="7" name="Slide Number Placeholder 6"/>
          <p:cNvSpPr>
            <a:spLocks noGrp="1"/>
          </p:cNvSpPr>
          <p:nvPr>
            <p:ph type="sldNum" sz="quarter" idx="12"/>
          </p:nvPr>
        </p:nvSpPr>
        <p:spPr/>
        <p:txBody>
          <a:bodyPr/>
          <a:lstStyle/>
          <a:p>
            <a:fld id="{428EB037-5E3B-48C4-97BB-734080DA86A8}" type="slidenum">
              <a:rPr lang="en-GB" smtClean="0"/>
              <a:t>‹#›</a:t>
            </a:fld>
            <a:endParaRPr lang="en-GB"/>
          </a:p>
        </p:txBody>
      </p:sp>
      <p:pic>
        <p:nvPicPr>
          <p:cNvPr id="8" name="Picture 7"/>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4882586" y="9848559"/>
            <a:ext cx="4511026" cy="1298481"/>
          </a:xfrm>
          <a:prstGeom prst="rect">
            <a:avLst/>
          </a:prstGeom>
        </p:spPr>
      </p:pic>
    </p:spTree>
    <p:extLst>
      <p:ext uri="{BB962C8B-B14F-4D97-AF65-F5344CB8AC3E}">
        <p14:creationId xmlns:p14="http://schemas.microsoft.com/office/powerpoint/2010/main" val="54461148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384885" y="602119"/>
            <a:ext cx="17341156" cy="2185952"/>
          </a:xfrm>
        </p:spPr>
        <p:txBody>
          <a:bodyPr/>
          <a:lstStyle>
            <a:lvl1pPr>
              <a:defRPr baseline="0"/>
            </a:lvl1pPr>
          </a:lstStyle>
          <a:p>
            <a:r>
              <a:rPr lang="en-US"/>
              <a:t>Title Ariel 44pt</a:t>
            </a:r>
            <a:endParaRPr lang="en-GB"/>
          </a:p>
        </p:txBody>
      </p:sp>
      <p:sp>
        <p:nvSpPr>
          <p:cNvPr id="3" name="Text Placeholder 2"/>
          <p:cNvSpPr>
            <a:spLocks noGrp="1"/>
          </p:cNvSpPr>
          <p:nvPr>
            <p:ph type="body" idx="1" hasCustomPrompt="1"/>
          </p:nvPr>
        </p:nvSpPr>
        <p:spPr>
          <a:xfrm>
            <a:off x="1384885" y="2772362"/>
            <a:ext cx="8505648" cy="1358692"/>
          </a:xfrm>
        </p:spPr>
        <p:txBody>
          <a:bodyPr anchor="b"/>
          <a:lstStyle>
            <a:lvl1pPr marL="0" indent="0">
              <a:buNone/>
              <a:defRPr sz="3958" b="1" baseline="0"/>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Subtitle Ariel 24pt bold</a:t>
            </a:r>
          </a:p>
        </p:txBody>
      </p:sp>
      <p:sp>
        <p:nvSpPr>
          <p:cNvPr id="4" name="Content Placeholder 3"/>
          <p:cNvSpPr>
            <a:spLocks noGrp="1"/>
          </p:cNvSpPr>
          <p:nvPr>
            <p:ph sz="half" idx="2" hasCustomPrompt="1"/>
          </p:nvPr>
        </p:nvSpPr>
        <p:spPr>
          <a:xfrm>
            <a:off x="1384885" y="4131054"/>
            <a:ext cx="8505648" cy="6076159"/>
          </a:xfrm>
        </p:spPr>
        <p:txBody>
          <a:bodyPr/>
          <a:lstStyle>
            <a:lvl1pPr>
              <a:defRPr/>
            </a:lvl1pPr>
            <a:lvl2pPr>
              <a:defRPr/>
            </a:lvl2pPr>
          </a:lstStyle>
          <a:p>
            <a:pPr lvl="0"/>
            <a:r>
              <a:rPr lang="en-US"/>
              <a:t>Bulletin point Ariel 28pt</a:t>
            </a:r>
          </a:p>
          <a:p>
            <a:pPr lvl="1"/>
            <a:r>
              <a:rPr lang="en-US"/>
              <a:t>Second level 24pt</a:t>
            </a:r>
          </a:p>
        </p:txBody>
      </p:sp>
      <p:sp>
        <p:nvSpPr>
          <p:cNvPr id="5" name="Text Placeholder 4"/>
          <p:cNvSpPr>
            <a:spLocks noGrp="1"/>
          </p:cNvSpPr>
          <p:nvPr>
            <p:ph type="body" sz="quarter" idx="3" hasCustomPrompt="1"/>
          </p:nvPr>
        </p:nvSpPr>
        <p:spPr>
          <a:xfrm>
            <a:off x="10178505" y="2772362"/>
            <a:ext cx="8547536"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Subtitle Ariel 24pt bold</a:t>
            </a:r>
          </a:p>
        </p:txBody>
      </p:sp>
      <p:sp>
        <p:nvSpPr>
          <p:cNvPr id="6" name="Content Placeholder 5"/>
          <p:cNvSpPr>
            <a:spLocks noGrp="1"/>
          </p:cNvSpPr>
          <p:nvPr>
            <p:ph sz="quarter" idx="4" hasCustomPrompt="1"/>
          </p:nvPr>
        </p:nvSpPr>
        <p:spPr>
          <a:xfrm>
            <a:off x="10178505" y="4131054"/>
            <a:ext cx="8547536" cy="6076159"/>
          </a:xfrm>
        </p:spPr>
        <p:txBody>
          <a:bodyPr/>
          <a:lstStyle>
            <a:lvl1pPr>
              <a:defRPr/>
            </a:lvl1pPr>
            <a:lvl2pPr>
              <a:defRPr baseline="0"/>
            </a:lvl2pPr>
          </a:lstStyle>
          <a:p>
            <a:pPr lvl="0"/>
            <a:r>
              <a:rPr lang="en-US"/>
              <a:t>Bulletin point Ariel 28pt</a:t>
            </a:r>
          </a:p>
          <a:p>
            <a:pPr lvl="1"/>
            <a:r>
              <a:rPr lang="en-US"/>
              <a:t>Second level 24pt</a:t>
            </a:r>
          </a:p>
        </p:txBody>
      </p:sp>
      <p:sp>
        <p:nvSpPr>
          <p:cNvPr id="9" name="Slide Number Placeholder 8"/>
          <p:cNvSpPr>
            <a:spLocks noGrp="1"/>
          </p:cNvSpPr>
          <p:nvPr>
            <p:ph type="sldNum" sz="quarter" idx="12"/>
          </p:nvPr>
        </p:nvSpPr>
        <p:spPr/>
        <p:txBody>
          <a:bodyPr/>
          <a:lstStyle/>
          <a:p>
            <a:fld id="{428EB037-5E3B-48C4-97BB-734080DA86A8}" type="slidenum">
              <a:rPr lang="en-GB" smtClean="0"/>
              <a:t>‹#›</a:t>
            </a:fld>
            <a:endParaRPr lang="en-GB"/>
          </a:p>
        </p:txBody>
      </p:sp>
      <p:pic>
        <p:nvPicPr>
          <p:cNvPr id="10" name="Picture 9"/>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4882586" y="9848559"/>
            <a:ext cx="4511026" cy="1298481"/>
          </a:xfrm>
          <a:prstGeom prst="rect">
            <a:avLst/>
          </a:prstGeom>
        </p:spPr>
      </p:pic>
    </p:spTree>
    <p:extLst>
      <p:ext uri="{BB962C8B-B14F-4D97-AF65-F5344CB8AC3E}">
        <p14:creationId xmlns:p14="http://schemas.microsoft.com/office/powerpoint/2010/main" val="26277825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a:t>Title Ariel 44pt</a:t>
            </a:r>
            <a:endParaRPr lang="en-GB"/>
          </a:p>
        </p:txBody>
      </p:sp>
      <p:sp>
        <p:nvSpPr>
          <p:cNvPr id="5" name="Slide Number Placeholder 4"/>
          <p:cNvSpPr>
            <a:spLocks noGrp="1"/>
          </p:cNvSpPr>
          <p:nvPr>
            <p:ph type="sldNum" sz="quarter" idx="12"/>
          </p:nvPr>
        </p:nvSpPr>
        <p:spPr/>
        <p:txBody>
          <a:bodyPr/>
          <a:lstStyle/>
          <a:p>
            <a:fld id="{428EB037-5E3B-48C4-97BB-734080DA86A8}" type="slidenum">
              <a:rPr lang="en-GB" smtClean="0"/>
              <a:t>‹#›</a:t>
            </a:fld>
            <a:endParaRPr lang="en-GB"/>
          </a:p>
        </p:txBody>
      </p:sp>
      <p:pic>
        <p:nvPicPr>
          <p:cNvPr id="6" name="Picture 5"/>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4882586" y="9848559"/>
            <a:ext cx="4511026" cy="1298481"/>
          </a:xfrm>
          <a:prstGeom prst="rect">
            <a:avLst/>
          </a:prstGeom>
        </p:spPr>
      </p:pic>
    </p:spTree>
    <p:extLst>
      <p:ext uri="{BB962C8B-B14F-4D97-AF65-F5344CB8AC3E}">
        <p14:creationId xmlns:p14="http://schemas.microsoft.com/office/powerpoint/2010/main" val="12556978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945F5C7B-3C93-0340-B0F5-12B9842A592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146534672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28EB037-5E3B-48C4-97BB-734080DA86A8}" type="slidenum">
              <a:rPr lang="en-GB" smtClean="0"/>
              <a:t>‹#›</a:t>
            </a:fld>
            <a:endParaRPr lang="en-GB"/>
          </a:p>
        </p:txBody>
      </p:sp>
      <p:pic>
        <p:nvPicPr>
          <p:cNvPr id="5" name="Picture 4"/>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4882586" y="9848559"/>
            <a:ext cx="4511026" cy="1298481"/>
          </a:xfrm>
          <a:prstGeom prst="rect">
            <a:avLst/>
          </a:prstGeom>
        </p:spPr>
      </p:pic>
      <p:sp>
        <p:nvSpPr>
          <p:cNvPr id="2" name="Flowchart: Off-page Connector 1"/>
          <p:cNvSpPr/>
          <p:nvPr userDrawn="1"/>
        </p:nvSpPr>
        <p:spPr>
          <a:xfrm>
            <a:off x="18200938" y="1"/>
            <a:ext cx="1192674" cy="793638"/>
          </a:xfrm>
          <a:prstGeom prst="flowChartOffpageConnector">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968" b="1"/>
              <a:t>Q3</a:t>
            </a:r>
          </a:p>
        </p:txBody>
      </p:sp>
    </p:spTree>
    <p:extLst>
      <p:ext uri="{BB962C8B-B14F-4D97-AF65-F5344CB8AC3E}">
        <p14:creationId xmlns:p14="http://schemas.microsoft.com/office/powerpoint/2010/main" val="351439367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Slide Number Placeholder 2"/>
          <p:cNvSpPr>
            <a:spLocks noGrp="1"/>
          </p:cNvSpPr>
          <p:nvPr>
            <p:ph type="sldNum" sz="quarter" idx="10"/>
          </p:nvPr>
        </p:nvSpPr>
        <p:spPr/>
        <p:txBody>
          <a:bodyPr/>
          <a:lstStyle/>
          <a:p>
            <a:fld id="{428EB037-5E3B-48C4-97BB-734080DA86A8}" type="slidenum">
              <a:rPr lang="en-GB" smtClean="0"/>
              <a:t>‹#›</a:t>
            </a:fld>
            <a:endParaRPr lang="en-GB"/>
          </a:p>
        </p:txBody>
      </p:sp>
    </p:spTree>
    <p:extLst>
      <p:ext uri="{BB962C8B-B14F-4D97-AF65-F5344CB8AC3E}">
        <p14:creationId xmlns:p14="http://schemas.microsoft.com/office/powerpoint/2010/main" val="264805347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07927" y="1850860"/>
            <a:ext cx="17089835" cy="3937329"/>
          </a:xfrm>
        </p:spPr>
        <p:txBody>
          <a:bodyPr anchor="b"/>
          <a:lstStyle>
            <a:lvl1pPr algn="ctr">
              <a:defRPr sz="7421"/>
            </a:lvl1pPr>
          </a:lstStyle>
          <a:p>
            <a:r>
              <a:rPr lang="en-GB"/>
              <a:t>Click to edit Master title style</a:t>
            </a:r>
            <a:endParaRPr lang="en-US"/>
          </a:p>
        </p:txBody>
      </p:sp>
      <p:sp>
        <p:nvSpPr>
          <p:cNvPr id="3" name="Subtitle 2"/>
          <p:cNvSpPr>
            <a:spLocks noGrp="1"/>
          </p:cNvSpPr>
          <p:nvPr>
            <p:ph type="subTitle" idx="1"/>
          </p:nvPr>
        </p:nvSpPr>
        <p:spPr>
          <a:xfrm>
            <a:off x="2513211" y="5940028"/>
            <a:ext cx="15079266" cy="2730474"/>
          </a:xfrm>
        </p:spPr>
        <p:txBody>
          <a:bodyPr/>
          <a:lstStyle>
            <a:lvl1pPr marL="0" indent="0" algn="ctr">
              <a:buNone/>
              <a:defRPr sz="2968"/>
            </a:lvl1pPr>
            <a:lvl2pPr marL="565453" indent="0" algn="ctr">
              <a:buNone/>
              <a:defRPr sz="2474"/>
            </a:lvl2pPr>
            <a:lvl3pPr marL="1130907" indent="0" algn="ctr">
              <a:buNone/>
              <a:defRPr sz="2226"/>
            </a:lvl3pPr>
            <a:lvl4pPr marL="1696358" indent="0" algn="ctr">
              <a:buNone/>
              <a:defRPr sz="1979"/>
            </a:lvl4pPr>
            <a:lvl5pPr marL="2261812" indent="0" algn="ctr">
              <a:buNone/>
              <a:defRPr sz="1979"/>
            </a:lvl5pPr>
            <a:lvl6pPr marL="2827263" indent="0" algn="ctr">
              <a:buNone/>
              <a:defRPr sz="1979"/>
            </a:lvl6pPr>
            <a:lvl7pPr marL="3392717" indent="0" algn="ctr">
              <a:buNone/>
              <a:defRPr sz="1979"/>
            </a:lvl7pPr>
            <a:lvl8pPr marL="3958168" indent="0" algn="ctr">
              <a:buNone/>
              <a:defRPr sz="1979"/>
            </a:lvl8pPr>
            <a:lvl9pPr marL="4523621" indent="0" algn="ctr">
              <a:buNone/>
              <a:defRPr sz="1979"/>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8003B2F2-93A5-4DC5-AFD8-4861FC918DF9}" type="datetime1">
              <a:rPr lang="en-GB" smtClean="0"/>
              <a:t>23/04/2026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2403248891"/>
      </p:ext>
    </p:extLst>
  </p:cSld>
  <p:clrMapOvr>
    <a:masterClrMapping/>
  </p:clrMapOvr>
  <p:hf hdr="0" ftr="0" dt="0"/>
  <p:extLst>
    <p:ext uri="{DCECCB84-F9BA-43D5-87BE-67443E8EF086}">
      <p15:sldGuideLst xmlns:p15="http://schemas.microsoft.com/office/powerpoint/2012/main">
        <p15:guide id="1" orient="horz" pos="2160">
          <p15:clr>
            <a:srgbClr val="FBAE40"/>
          </p15:clr>
        </p15:guide>
        <p15:guide id="2" pos="3120">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66681EE-61CE-4977-B874-CA0750D87D2B}" type="datetime1">
              <a:rPr lang="en-GB" smtClean="0"/>
              <a:t>23/04/2026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3714679501"/>
      </p:ext>
    </p:extLst>
  </p:cSld>
  <p:clrMapOvr>
    <a:masterClrMapping/>
  </p:clrMapOvr>
  <p:hf hdr="0" ftr="0" dt="0"/>
</p:sldLayout>
</file>

<file path=ppt/slideLayouts/slideLayout4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371801" y="2819489"/>
            <a:ext cx="17341156" cy="4704375"/>
          </a:xfrm>
        </p:spPr>
        <p:txBody>
          <a:bodyPr anchor="b"/>
          <a:lstStyle>
            <a:lvl1pPr>
              <a:defRPr sz="7421"/>
            </a:lvl1pPr>
          </a:lstStyle>
          <a:p>
            <a:r>
              <a:rPr lang="en-GB"/>
              <a:t>Click to edit Master title style</a:t>
            </a:r>
            <a:endParaRPr lang="en-US"/>
          </a:p>
        </p:txBody>
      </p:sp>
      <p:sp>
        <p:nvSpPr>
          <p:cNvPr id="3" name="Text Placeholder 2"/>
          <p:cNvSpPr>
            <a:spLocks noGrp="1"/>
          </p:cNvSpPr>
          <p:nvPr>
            <p:ph type="body" idx="1"/>
          </p:nvPr>
        </p:nvSpPr>
        <p:spPr>
          <a:xfrm>
            <a:off x="1371801" y="7568370"/>
            <a:ext cx="17341156" cy="2473919"/>
          </a:xfrm>
        </p:spPr>
        <p:txBody>
          <a:bodyPr/>
          <a:lstStyle>
            <a:lvl1pPr marL="0" indent="0">
              <a:buNone/>
              <a:defRPr sz="2968">
                <a:solidFill>
                  <a:schemeClr val="tx1">
                    <a:tint val="82000"/>
                  </a:schemeClr>
                </a:solidFill>
              </a:defRPr>
            </a:lvl1pPr>
            <a:lvl2pPr marL="565453" indent="0">
              <a:buNone/>
              <a:defRPr sz="2474">
                <a:solidFill>
                  <a:schemeClr val="tx1">
                    <a:tint val="82000"/>
                  </a:schemeClr>
                </a:solidFill>
              </a:defRPr>
            </a:lvl2pPr>
            <a:lvl3pPr marL="1130907" indent="0">
              <a:buNone/>
              <a:defRPr sz="2226">
                <a:solidFill>
                  <a:schemeClr val="tx1">
                    <a:tint val="82000"/>
                  </a:schemeClr>
                </a:solidFill>
              </a:defRPr>
            </a:lvl3pPr>
            <a:lvl4pPr marL="1696358" indent="0">
              <a:buNone/>
              <a:defRPr sz="1979">
                <a:solidFill>
                  <a:schemeClr val="tx1">
                    <a:tint val="82000"/>
                  </a:schemeClr>
                </a:solidFill>
              </a:defRPr>
            </a:lvl4pPr>
            <a:lvl5pPr marL="2261812" indent="0">
              <a:buNone/>
              <a:defRPr sz="1979">
                <a:solidFill>
                  <a:schemeClr val="tx1">
                    <a:tint val="82000"/>
                  </a:schemeClr>
                </a:solidFill>
              </a:defRPr>
            </a:lvl5pPr>
            <a:lvl6pPr marL="2827263" indent="0">
              <a:buNone/>
              <a:defRPr sz="1979">
                <a:solidFill>
                  <a:schemeClr val="tx1">
                    <a:tint val="82000"/>
                  </a:schemeClr>
                </a:solidFill>
              </a:defRPr>
            </a:lvl6pPr>
            <a:lvl7pPr marL="3392717" indent="0">
              <a:buNone/>
              <a:defRPr sz="1979">
                <a:solidFill>
                  <a:schemeClr val="tx1">
                    <a:tint val="82000"/>
                  </a:schemeClr>
                </a:solidFill>
              </a:defRPr>
            </a:lvl7pPr>
            <a:lvl8pPr marL="3958168" indent="0">
              <a:buNone/>
              <a:defRPr sz="1979">
                <a:solidFill>
                  <a:schemeClr val="tx1">
                    <a:tint val="82000"/>
                  </a:schemeClr>
                </a:solidFill>
              </a:defRPr>
            </a:lvl8pPr>
            <a:lvl9pPr marL="4523621" indent="0">
              <a:buNone/>
              <a:defRPr sz="1979">
                <a:solidFill>
                  <a:schemeClr val="tx1">
                    <a:tint val="82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9B28DEC2-4DB3-48A7-BE34-1A7954E86C37}" type="datetime1">
              <a:rPr lang="en-GB" smtClean="0"/>
              <a:t>23/04/2026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1190562720"/>
      </p:ext>
    </p:extLst>
  </p:cSld>
  <p:clrMapOvr>
    <a:masterClrMapping/>
  </p:clrMapOvr>
  <p:hf hdr="0" ftr="0" dt="0"/>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1382267" y="3010591"/>
            <a:ext cx="8544917" cy="717567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10178506" y="3010591"/>
            <a:ext cx="8544917" cy="717567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5DAA8B6A-8E48-4E7F-BE1F-64288E0A85BA}" type="datetime1">
              <a:rPr lang="en-GB" smtClean="0"/>
              <a:t>23/04/2026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4290780169"/>
      </p:ext>
    </p:extLst>
  </p:cSld>
  <p:clrMapOvr>
    <a:masterClrMapping/>
  </p:clrMapOvr>
  <p:hf hdr="0" ftr="0" dt="0"/>
</p:sldLayout>
</file>

<file path=ppt/slideLayouts/slideLayout4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84890" y="602122"/>
            <a:ext cx="17341156" cy="2185952"/>
          </a:xfrm>
        </p:spPr>
        <p:txBody>
          <a:bodyPr/>
          <a:lstStyle/>
          <a:p>
            <a:r>
              <a:rPr lang="en-GB"/>
              <a:t>Click to edit Master title style</a:t>
            </a:r>
            <a:endParaRPr lang="en-US"/>
          </a:p>
        </p:txBody>
      </p:sp>
      <p:sp>
        <p:nvSpPr>
          <p:cNvPr id="3" name="Text Placeholder 2"/>
          <p:cNvSpPr>
            <a:spLocks noGrp="1"/>
          </p:cNvSpPr>
          <p:nvPr>
            <p:ph type="body" idx="1"/>
          </p:nvPr>
        </p:nvSpPr>
        <p:spPr>
          <a:xfrm>
            <a:off x="1384889" y="2772364"/>
            <a:ext cx="8505648" cy="1358692"/>
          </a:xfrm>
        </p:spPr>
        <p:txBody>
          <a:bodyPr anchor="b"/>
          <a:lstStyle>
            <a:lvl1pPr marL="0" indent="0">
              <a:buNone/>
              <a:defRPr sz="2968" b="1"/>
            </a:lvl1pPr>
            <a:lvl2pPr marL="565453" indent="0">
              <a:buNone/>
              <a:defRPr sz="2474" b="1"/>
            </a:lvl2pPr>
            <a:lvl3pPr marL="1130907" indent="0">
              <a:buNone/>
              <a:defRPr sz="2226" b="1"/>
            </a:lvl3pPr>
            <a:lvl4pPr marL="1696358" indent="0">
              <a:buNone/>
              <a:defRPr sz="1979" b="1"/>
            </a:lvl4pPr>
            <a:lvl5pPr marL="2261812" indent="0">
              <a:buNone/>
              <a:defRPr sz="1979" b="1"/>
            </a:lvl5pPr>
            <a:lvl6pPr marL="2827263" indent="0">
              <a:buNone/>
              <a:defRPr sz="1979" b="1"/>
            </a:lvl6pPr>
            <a:lvl7pPr marL="3392717" indent="0">
              <a:buNone/>
              <a:defRPr sz="1979" b="1"/>
            </a:lvl7pPr>
            <a:lvl8pPr marL="3958168" indent="0">
              <a:buNone/>
              <a:defRPr sz="1979" b="1"/>
            </a:lvl8pPr>
            <a:lvl9pPr marL="4523621" indent="0">
              <a:buNone/>
              <a:defRPr sz="1979" b="1"/>
            </a:lvl9pPr>
          </a:lstStyle>
          <a:p>
            <a:pPr lvl="0"/>
            <a:r>
              <a:rPr lang="en-GB"/>
              <a:t>Click to edit Master text styles</a:t>
            </a:r>
          </a:p>
        </p:txBody>
      </p:sp>
      <p:sp>
        <p:nvSpPr>
          <p:cNvPr id="4" name="Content Placeholder 3"/>
          <p:cNvSpPr>
            <a:spLocks noGrp="1"/>
          </p:cNvSpPr>
          <p:nvPr>
            <p:ph sz="half" idx="2"/>
          </p:nvPr>
        </p:nvSpPr>
        <p:spPr>
          <a:xfrm>
            <a:off x="1384889" y="4131056"/>
            <a:ext cx="8505648" cy="607615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10178509" y="2772364"/>
            <a:ext cx="8547536" cy="1358692"/>
          </a:xfrm>
        </p:spPr>
        <p:txBody>
          <a:bodyPr anchor="b"/>
          <a:lstStyle>
            <a:lvl1pPr marL="0" indent="0">
              <a:buNone/>
              <a:defRPr sz="2968" b="1"/>
            </a:lvl1pPr>
            <a:lvl2pPr marL="565453" indent="0">
              <a:buNone/>
              <a:defRPr sz="2474" b="1"/>
            </a:lvl2pPr>
            <a:lvl3pPr marL="1130907" indent="0">
              <a:buNone/>
              <a:defRPr sz="2226" b="1"/>
            </a:lvl3pPr>
            <a:lvl4pPr marL="1696358" indent="0">
              <a:buNone/>
              <a:defRPr sz="1979" b="1"/>
            </a:lvl4pPr>
            <a:lvl5pPr marL="2261812" indent="0">
              <a:buNone/>
              <a:defRPr sz="1979" b="1"/>
            </a:lvl5pPr>
            <a:lvl6pPr marL="2827263" indent="0">
              <a:buNone/>
              <a:defRPr sz="1979" b="1"/>
            </a:lvl6pPr>
            <a:lvl7pPr marL="3392717" indent="0">
              <a:buNone/>
              <a:defRPr sz="1979" b="1"/>
            </a:lvl7pPr>
            <a:lvl8pPr marL="3958168" indent="0">
              <a:buNone/>
              <a:defRPr sz="1979" b="1"/>
            </a:lvl8pPr>
            <a:lvl9pPr marL="4523621" indent="0">
              <a:buNone/>
              <a:defRPr sz="1979" b="1"/>
            </a:lvl9pPr>
          </a:lstStyle>
          <a:p>
            <a:pPr lvl="0"/>
            <a:r>
              <a:rPr lang="en-GB"/>
              <a:t>Click to edit Master text styles</a:t>
            </a:r>
          </a:p>
        </p:txBody>
      </p:sp>
      <p:sp>
        <p:nvSpPr>
          <p:cNvPr id="6" name="Content Placeholder 5"/>
          <p:cNvSpPr>
            <a:spLocks noGrp="1"/>
          </p:cNvSpPr>
          <p:nvPr>
            <p:ph sz="quarter" idx="4"/>
          </p:nvPr>
        </p:nvSpPr>
        <p:spPr>
          <a:xfrm>
            <a:off x="10178509" y="4131056"/>
            <a:ext cx="8547536" cy="607615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232FD77D-2BA3-4E74-B149-4ABE186A280C}" type="datetime1">
              <a:rPr lang="en-GB" smtClean="0"/>
              <a:t>23/04/2026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1673819580"/>
      </p:ext>
    </p:extLst>
  </p:cSld>
  <p:clrMapOvr>
    <a:masterClrMapping/>
  </p:clrMapOvr>
  <p:hf hdr="0" ftr="0" dt="0"/>
</p:sldLayout>
</file>

<file path=ppt/slideLayouts/slideLayout4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D0B1BED8-8E13-438C-B8B0-753DBE3F6800}" type="datetime1">
              <a:rPr lang="en-GB" smtClean="0"/>
              <a:t>23/04/2026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1105673377"/>
      </p:ext>
    </p:extLst>
  </p:cSld>
  <p:clrMapOvr>
    <a:masterClrMapping/>
  </p:clrMapOvr>
  <p:hf hdr="0" ftr="0" dt="0"/>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99D126-3EE2-4F73-8232-963BC150B8A1}" type="datetime1">
              <a:rPr lang="en-GB" smtClean="0"/>
              <a:t>23/04/2026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4044753912"/>
      </p:ext>
    </p:extLst>
  </p:cSld>
  <p:clrMapOvr>
    <a:masterClrMapping/>
  </p:clrMapOvr>
  <p:hf hdr="0" ftr="0" dt="0"/>
</p:sldLayout>
</file>

<file path=ppt/slideLayouts/slideLayout4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5" y="753957"/>
            <a:ext cx="6484610" cy="2638848"/>
          </a:xfrm>
        </p:spPr>
        <p:txBody>
          <a:bodyPr anchor="b"/>
          <a:lstStyle>
            <a:lvl1pPr>
              <a:defRPr sz="3958"/>
            </a:lvl1pPr>
          </a:lstStyle>
          <a:p>
            <a:r>
              <a:rPr lang="en-GB"/>
              <a:t>Click to edit Master title style</a:t>
            </a:r>
            <a:endParaRPr lang="en-US"/>
          </a:p>
        </p:txBody>
      </p:sp>
      <p:sp>
        <p:nvSpPr>
          <p:cNvPr id="3" name="Content Placeholder 2"/>
          <p:cNvSpPr>
            <a:spLocks noGrp="1"/>
          </p:cNvSpPr>
          <p:nvPr>
            <p:ph idx="1"/>
          </p:nvPr>
        </p:nvSpPr>
        <p:spPr>
          <a:xfrm>
            <a:off x="8547541" y="1628343"/>
            <a:ext cx="10178506" cy="8036969"/>
          </a:xfrm>
        </p:spPr>
        <p:txBody>
          <a:bodyPr/>
          <a:lstStyle>
            <a:lvl1pPr>
              <a:defRPr sz="3958"/>
            </a:lvl1pPr>
            <a:lvl2pPr>
              <a:defRPr sz="3463"/>
            </a:lvl2pPr>
            <a:lvl3pPr>
              <a:defRPr sz="2968"/>
            </a:lvl3pPr>
            <a:lvl4pPr>
              <a:defRPr sz="2474"/>
            </a:lvl4pPr>
            <a:lvl5pPr>
              <a:defRPr sz="2474"/>
            </a:lvl5pPr>
            <a:lvl6pPr>
              <a:defRPr sz="2474"/>
            </a:lvl6pPr>
            <a:lvl7pPr>
              <a:defRPr sz="2474"/>
            </a:lvl7pPr>
            <a:lvl8pPr>
              <a:defRPr sz="2474"/>
            </a:lvl8pPr>
            <a:lvl9pPr>
              <a:defRPr sz="2474"/>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1384885" y="3392805"/>
            <a:ext cx="6484610" cy="6285591"/>
          </a:xfrm>
        </p:spPr>
        <p:txBody>
          <a:bodyPr/>
          <a:lstStyle>
            <a:lvl1pPr marL="0" indent="0">
              <a:buNone/>
              <a:defRPr sz="1979"/>
            </a:lvl1pPr>
            <a:lvl2pPr marL="565453" indent="0">
              <a:buNone/>
              <a:defRPr sz="1732"/>
            </a:lvl2pPr>
            <a:lvl3pPr marL="1130907" indent="0">
              <a:buNone/>
              <a:defRPr sz="1484"/>
            </a:lvl3pPr>
            <a:lvl4pPr marL="1696358" indent="0">
              <a:buNone/>
              <a:defRPr sz="1237"/>
            </a:lvl4pPr>
            <a:lvl5pPr marL="2261812" indent="0">
              <a:buNone/>
              <a:defRPr sz="1237"/>
            </a:lvl5pPr>
            <a:lvl6pPr marL="2827263" indent="0">
              <a:buNone/>
              <a:defRPr sz="1237"/>
            </a:lvl6pPr>
            <a:lvl7pPr marL="3392717" indent="0">
              <a:buNone/>
              <a:defRPr sz="1237"/>
            </a:lvl7pPr>
            <a:lvl8pPr marL="3958168" indent="0">
              <a:buNone/>
              <a:defRPr sz="1237"/>
            </a:lvl8pPr>
            <a:lvl9pPr marL="4523621" indent="0">
              <a:buNone/>
              <a:defRPr sz="1237"/>
            </a:lvl9pPr>
          </a:lstStyle>
          <a:p>
            <a:pPr lvl="0"/>
            <a:r>
              <a:rPr lang="en-GB"/>
              <a:t>Click to edit Master text styles</a:t>
            </a:r>
          </a:p>
        </p:txBody>
      </p:sp>
      <p:sp>
        <p:nvSpPr>
          <p:cNvPr id="5" name="Date Placeholder 4"/>
          <p:cNvSpPr>
            <a:spLocks noGrp="1"/>
          </p:cNvSpPr>
          <p:nvPr>
            <p:ph type="dt" sz="half" idx="10"/>
          </p:nvPr>
        </p:nvSpPr>
        <p:spPr/>
        <p:txBody>
          <a:bodyPr/>
          <a:lstStyle/>
          <a:p>
            <a:fld id="{D738A153-3E1C-44A8-A199-B2C5FD822B41}" type="datetime1">
              <a:rPr lang="en-GB" smtClean="0"/>
              <a:t>23/04/2026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1905069580"/>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B5503FBD-D530-3E01-E47E-BECC4B33D75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10667288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5" y="753957"/>
            <a:ext cx="6484610" cy="2638848"/>
          </a:xfrm>
        </p:spPr>
        <p:txBody>
          <a:bodyPr anchor="b"/>
          <a:lstStyle>
            <a:lvl1pPr>
              <a:defRPr sz="3958"/>
            </a:lvl1pPr>
          </a:lstStyle>
          <a:p>
            <a:r>
              <a:rPr lang="en-GB"/>
              <a:t>Click to edit Master title style</a:t>
            </a:r>
            <a:endParaRPr lang="en-US"/>
          </a:p>
        </p:txBody>
      </p:sp>
      <p:sp>
        <p:nvSpPr>
          <p:cNvPr id="3" name="Picture Placeholder 2"/>
          <p:cNvSpPr>
            <a:spLocks noGrp="1" noChangeAspect="1"/>
          </p:cNvSpPr>
          <p:nvPr>
            <p:ph type="pic" idx="1"/>
          </p:nvPr>
        </p:nvSpPr>
        <p:spPr>
          <a:xfrm>
            <a:off x="8547541" y="1628343"/>
            <a:ext cx="10178506" cy="8036969"/>
          </a:xfrm>
        </p:spPr>
        <p:txBody>
          <a:bodyPr anchor="t"/>
          <a:lstStyle>
            <a:lvl1pPr marL="0" indent="0">
              <a:buNone/>
              <a:defRPr sz="3958"/>
            </a:lvl1pPr>
            <a:lvl2pPr marL="565453" indent="0">
              <a:buNone/>
              <a:defRPr sz="3463"/>
            </a:lvl2pPr>
            <a:lvl3pPr marL="1130907" indent="0">
              <a:buNone/>
              <a:defRPr sz="2968"/>
            </a:lvl3pPr>
            <a:lvl4pPr marL="1696358" indent="0">
              <a:buNone/>
              <a:defRPr sz="2474"/>
            </a:lvl4pPr>
            <a:lvl5pPr marL="2261812" indent="0">
              <a:buNone/>
              <a:defRPr sz="2474"/>
            </a:lvl5pPr>
            <a:lvl6pPr marL="2827263" indent="0">
              <a:buNone/>
              <a:defRPr sz="2474"/>
            </a:lvl6pPr>
            <a:lvl7pPr marL="3392717" indent="0">
              <a:buNone/>
              <a:defRPr sz="2474"/>
            </a:lvl7pPr>
            <a:lvl8pPr marL="3958168" indent="0">
              <a:buNone/>
              <a:defRPr sz="2474"/>
            </a:lvl8pPr>
            <a:lvl9pPr marL="4523621" indent="0">
              <a:buNone/>
              <a:defRPr sz="2474"/>
            </a:lvl9pPr>
          </a:lstStyle>
          <a:p>
            <a:r>
              <a:rPr lang="en-GB"/>
              <a:t>Click icon to add picture</a:t>
            </a:r>
            <a:endParaRPr lang="en-US"/>
          </a:p>
        </p:txBody>
      </p:sp>
      <p:sp>
        <p:nvSpPr>
          <p:cNvPr id="4" name="Text Placeholder 3"/>
          <p:cNvSpPr>
            <a:spLocks noGrp="1"/>
          </p:cNvSpPr>
          <p:nvPr>
            <p:ph type="body" sz="half" idx="2"/>
          </p:nvPr>
        </p:nvSpPr>
        <p:spPr>
          <a:xfrm>
            <a:off x="1384885" y="3392805"/>
            <a:ext cx="6484610" cy="6285591"/>
          </a:xfrm>
        </p:spPr>
        <p:txBody>
          <a:bodyPr/>
          <a:lstStyle>
            <a:lvl1pPr marL="0" indent="0">
              <a:buNone/>
              <a:defRPr sz="1979"/>
            </a:lvl1pPr>
            <a:lvl2pPr marL="565453" indent="0">
              <a:buNone/>
              <a:defRPr sz="1732"/>
            </a:lvl2pPr>
            <a:lvl3pPr marL="1130907" indent="0">
              <a:buNone/>
              <a:defRPr sz="1484"/>
            </a:lvl3pPr>
            <a:lvl4pPr marL="1696358" indent="0">
              <a:buNone/>
              <a:defRPr sz="1237"/>
            </a:lvl4pPr>
            <a:lvl5pPr marL="2261812" indent="0">
              <a:buNone/>
              <a:defRPr sz="1237"/>
            </a:lvl5pPr>
            <a:lvl6pPr marL="2827263" indent="0">
              <a:buNone/>
              <a:defRPr sz="1237"/>
            </a:lvl6pPr>
            <a:lvl7pPr marL="3392717" indent="0">
              <a:buNone/>
              <a:defRPr sz="1237"/>
            </a:lvl7pPr>
            <a:lvl8pPr marL="3958168" indent="0">
              <a:buNone/>
              <a:defRPr sz="1237"/>
            </a:lvl8pPr>
            <a:lvl9pPr marL="4523621" indent="0">
              <a:buNone/>
              <a:defRPr sz="1237"/>
            </a:lvl9pPr>
          </a:lstStyle>
          <a:p>
            <a:pPr lvl="0"/>
            <a:r>
              <a:rPr lang="en-GB"/>
              <a:t>Click to edit Master text styles</a:t>
            </a:r>
          </a:p>
        </p:txBody>
      </p:sp>
      <p:sp>
        <p:nvSpPr>
          <p:cNvPr id="5" name="Date Placeholder 4"/>
          <p:cNvSpPr>
            <a:spLocks noGrp="1"/>
          </p:cNvSpPr>
          <p:nvPr>
            <p:ph type="dt" sz="half" idx="10"/>
          </p:nvPr>
        </p:nvSpPr>
        <p:spPr/>
        <p:txBody>
          <a:bodyPr/>
          <a:lstStyle/>
          <a:p>
            <a:fld id="{C9019F86-AA9A-45E8-BBC2-47D23A25F1B1}" type="datetime1">
              <a:rPr lang="en-GB" smtClean="0"/>
              <a:t>23/04/2026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1473096899"/>
      </p:ext>
    </p:extLst>
  </p:cSld>
  <p:clrMapOvr>
    <a:masterClrMapping/>
  </p:clrMapOvr>
  <p:hf hdr="0" ftr="0" dt="0"/>
</p:sldLayout>
</file>

<file path=ppt/slideLayouts/slideLayout5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BB44830-9E24-4C60-A1A8-494FA3ED8883}" type="datetime1">
              <a:rPr lang="en-GB" smtClean="0"/>
              <a:t>23/04/2026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959975541"/>
      </p:ext>
    </p:extLst>
  </p:cSld>
  <p:clrMapOvr>
    <a:masterClrMapping/>
  </p:clrMapOvr>
  <p:hf hdr="0" ftr="0" dt="0"/>
</p:sldLayout>
</file>

<file path=ppt/slideLayouts/slideLayout5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4388136" y="602118"/>
            <a:ext cx="4335288" cy="9584151"/>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1382268" y="602118"/>
            <a:ext cx="12754546" cy="9584151"/>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8318CB86-32E9-40EF-9B3C-10FF025512C7}" type="datetime1">
              <a:rPr lang="en-GB" smtClean="0"/>
              <a:t>23/04/2026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571774-39BD-4D3C-8315-35C0B43D4F9A}" type="slidenum">
              <a:rPr lang="en-GB" smtClean="0"/>
              <a:t>‹#›</a:t>
            </a:fld>
            <a:endParaRPr lang="en-GB"/>
          </a:p>
        </p:txBody>
      </p:sp>
    </p:spTree>
    <p:extLst>
      <p:ext uri="{BB962C8B-B14F-4D97-AF65-F5344CB8AC3E}">
        <p14:creationId xmlns:p14="http://schemas.microsoft.com/office/powerpoint/2010/main" val="622055466"/>
      </p:ext>
    </p:extLst>
  </p:cSld>
  <p:clrMapOvr>
    <a:masterClrMapping/>
  </p:clrMapOvr>
  <p:hf hdr="0" ftr="0" dt="0"/>
</p:sldLayout>
</file>

<file path=ppt/slideLayouts/slideLayout5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E1C5BE-E2FD-A2B8-03E2-D16D208CBC8F}"/>
              </a:ext>
            </a:extLst>
          </p:cNvPr>
          <p:cNvSpPr>
            <a:spLocks noGrp="1"/>
          </p:cNvSpPr>
          <p:nvPr>
            <p:ph type="ctrTitle"/>
          </p:nvPr>
        </p:nvSpPr>
        <p:spPr>
          <a:xfrm>
            <a:off x="2513211" y="1850860"/>
            <a:ext cx="15079266" cy="3937329"/>
          </a:xfrm>
        </p:spPr>
        <p:txBody>
          <a:bodyPr anchor="b"/>
          <a:lstStyle>
            <a:lvl1pPr algn="ctr">
              <a:defRPr sz="9895"/>
            </a:lvl1pPr>
          </a:lstStyle>
          <a:p>
            <a:r>
              <a:rPr lang="en-GB"/>
              <a:t>Click to edit Master title style</a:t>
            </a:r>
          </a:p>
        </p:txBody>
      </p:sp>
      <p:sp>
        <p:nvSpPr>
          <p:cNvPr id="3" name="Subtitle 2">
            <a:extLst>
              <a:ext uri="{FF2B5EF4-FFF2-40B4-BE49-F238E27FC236}">
                <a16:creationId xmlns:a16="http://schemas.microsoft.com/office/drawing/2014/main" id="{65D0D1DF-C79B-1831-3A44-474933FD040D}"/>
              </a:ext>
            </a:extLst>
          </p:cNvPr>
          <p:cNvSpPr>
            <a:spLocks noGrp="1"/>
          </p:cNvSpPr>
          <p:nvPr>
            <p:ph type="subTitle" idx="1"/>
          </p:nvPr>
        </p:nvSpPr>
        <p:spPr>
          <a:xfrm>
            <a:off x="2513211" y="5940028"/>
            <a:ext cx="15079266" cy="2730474"/>
          </a:xfrm>
        </p:spPr>
        <p:txBody>
          <a:bodyPr/>
          <a:lstStyle>
            <a:lvl1pPr marL="0" indent="0" algn="ctr">
              <a:buNone/>
              <a:defRPr sz="3958"/>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en-GB"/>
              <a:t>Click to edit Master subtitle style</a:t>
            </a:r>
          </a:p>
        </p:txBody>
      </p:sp>
      <p:sp>
        <p:nvSpPr>
          <p:cNvPr id="4" name="Date Placeholder 3">
            <a:extLst>
              <a:ext uri="{FF2B5EF4-FFF2-40B4-BE49-F238E27FC236}">
                <a16:creationId xmlns:a16="http://schemas.microsoft.com/office/drawing/2014/main" id="{A3B8E701-491E-1F82-DFD2-5CA0EE6D809C}"/>
              </a:ext>
            </a:extLst>
          </p:cNvPr>
          <p:cNvSpPr>
            <a:spLocks noGrp="1"/>
          </p:cNvSpPr>
          <p:nvPr>
            <p:ph type="dt" sz="half" idx="10"/>
          </p:nvPr>
        </p:nvSpPr>
        <p:spPr/>
        <p:txBody>
          <a:bodyPr/>
          <a:lstStyle/>
          <a:p>
            <a:fld id="{21FEBB6C-32EB-45CF-A844-EE72D8F2EC45}" type="datetimeFigureOut">
              <a:rPr lang="en-GB" smtClean="0"/>
              <a:t>23/04/2026</a:t>
            </a:fld>
            <a:endParaRPr lang="en-GB"/>
          </a:p>
        </p:txBody>
      </p:sp>
      <p:sp>
        <p:nvSpPr>
          <p:cNvPr id="5" name="Footer Placeholder 4">
            <a:extLst>
              <a:ext uri="{FF2B5EF4-FFF2-40B4-BE49-F238E27FC236}">
                <a16:creationId xmlns:a16="http://schemas.microsoft.com/office/drawing/2014/main" id="{7D787F21-0134-F79A-7D1E-54312CA31E7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059D0A5-3AA5-75AB-096C-3054C2D137D7}"/>
              </a:ext>
            </a:extLst>
          </p:cNvPr>
          <p:cNvSpPr>
            <a:spLocks noGrp="1"/>
          </p:cNvSpPr>
          <p:nvPr>
            <p:ph type="sldNum" sz="quarter" idx="12"/>
          </p:nvPr>
        </p:nvSpPr>
        <p:spPr/>
        <p:txBody>
          <a:bodyPr/>
          <a:lstStyle/>
          <a:p>
            <a:fld id="{DC0AF897-EF0F-4B94-92D9-1772B8575A54}" type="slidenum">
              <a:rPr lang="en-GB" smtClean="0"/>
              <a:t>‹#›</a:t>
            </a:fld>
            <a:endParaRPr lang="en-GB"/>
          </a:p>
        </p:txBody>
      </p:sp>
    </p:spTree>
    <p:extLst>
      <p:ext uri="{BB962C8B-B14F-4D97-AF65-F5344CB8AC3E}">
        <p14:creationId xmlns:p14="http://schemas.microsoft.com/office/powerpoint/2010/main" val="300320745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A77C12-A9D0-E229-4E9D-5E2A77D172A1}"/>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D716AE9A-6D11-A91F-7F1B-7CBE6DF60E13}"/>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92D75425-541E-1616-1649-F7BDE6A8D032}"/>
              </a:ext>
            </a:extLst>
          </p:cNvPr>
          <p:cNvSpPr>
            <a:spLocks noGrp="1"/>
          </p:cNvSpPr>
          <p:nvPr>
            <p:ph type="dt" sz="half" idx="10"/>
          </p:nvPr>
        </p:nvSpPr>
        <p:spPr/>
        <p:txBody>
          <a:bodyPr/>
          <a:lstStyle/>
          <a:p>
            <a:fld id="{21FEBB6C-32EB-45CF-A844-EE72D8F2EC45}" type="datetimeFigureOut">
              <a:rPr lang="en-GB" smtClean="0"/>
              <a:t>23/04/2026</a:t>
            </a:fld>
            <a:endParaRPr lang="en-GB"/>
          </a:p>
        </p:txBody>
      </p:sp>
      <p:sp>
        <p:nvSpPr>
          <p:cNvPr id="5" name="Footer Placeholder 4">
            <a:extLst>
              <a:ext uri="{FF2B5EF4-FFF2-40B4-BE49-F238E27FC236}">
                <a16:creationId xmlns:a16="http://schemas.microsoft.com/office/drawing/2014/main" id="{D8E2FF5C-30B0-E0FB-6A57-736E08E3452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D4CD013-8221-5E05-D5DE-630CD7C16253}"/>
              </a:ext>
            </a:extLst>
          </p:cNvPr>
          <p:cNvSpPr>
            <a:spLocks noGrp="1"/>
          </p:cNvSpPr>
          <p:nvPr>
            <p:ph type="sldNum" sz="quarter" idx="12"/>
          </p:nvPr>
        </p:nvSpPr>
        <p:spPr/>
        <p:txBody>
          <a:bodyPr/>
          <a:lstStyle/>
          <a:p>
            <a:fld id="{DC0AF897-EF0F-4B94-92D9-1772B8575A54}" type="slidenum">
              <a:rPr lang="en-GB" smtClean="0"/>
              <a:t>‹#›</a:t>
            </a:fld>
            <a:endParaRPr lang="en-GB"/>
          </a:p>
        </p:txBody>
      </p:sp>
    </p:spTree>
    <p:extLst>
      <p:ext uri="{BB962C8B-B14F-4D97-AF65-F5344CB8AC3E}">
        <p14:creationId xmlns:p14="http://schemas.microsoft.com/office/powerpoint/2010/main" val="62791279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7F2BB4-ECDC-5932-ABA5-FF37A2BD121F}"/>
              </a:ext>
            </a:extLst>
          </p:cNvPr>
          <p:cNvSpPr>
            <a:spLocks noGrp="1"/>
          </p:cNvSpPr>
          <p:nvPr>
            <p:ph type="title"/>
          </p:nvPr>
        </p:nvSpPr>
        <p:spPr>
          <a:xfrm>
            <a:off x="1371794" y="2819485"/>
            <a:ext cx="17341156" cy="4704375"/>
          </a:xfrm>
        </p:spPr>
        <p:txBody>
          <a:bodyPr anchor="b"/>
          <a:lstStyle>
            <a:lvl1pPr>
              <a:defRPr sz="9895"/>
            </a:lvl1pPr>
          </a:lstStyle>
          <a:p>
            <a:r>
              <a:rPr lang="en-GB"/>
              <a:t>Click to edit Master title style</a:t>
            </a:r>
          </a:p>
        </p:txBody>
      </p:sp>
      <p:sp>
        <p:nvSpPr>
          <p:cNvPr id="3" name="Text Placeholder 2">
            <a:extLst>
              <a:ext uri="{FF2B5EF4-FFF2-40B4-BE49-F238E27FC236}">
                <a16:creationId xmlns:a16="http://schemas.microsoft.com/office/drawing/2014/main" id="{0FB4AA38-0BCB-27C9-45D0-E17B303D892F}"/>
              </a:ext>
            </a:extLst>
          </p:cNvPr>
          <p:cNvSpPr>
            <a:spLocks noGrp="1"/>
          </p:cNvSpPr>
          <p:nvPr>
            <p:ph type="body" idx="1"/>
          </p:nvPr>
        </p:nvSpPr>
        <p:spPr>
          <a:xfrm>
            <a:off x="1371794" y="7568366"/>
            <a:ext cx="17341156" cy="2473919"/>
          </a:xfrm>
        </p:spPr>
        <p:txBody>
          <a:bodyPr/>
          <a:lstStyle>
            <a:lvl1pPr marL="0" indent="0">
              <a:buNone/>
              <a:defRPr sz="3958">
                <a:solidFill>
                  <a:schemeClr val="tx1">
                    <a:tint val="82000"/>
                  </a:schemeClr>
                </a:solidFill>
              </a:defRPr>
            </a:lvl1pPr>
            <a:lvl2pPr marL="753969" indent="0">
              <a:buNone/>
              <a:defRPr sz="3298">
                <a:solidFill>
                  <a:schemeClr val="tx1">
                    <a:tint val="82000"/>
                  </a:schemeClr>
                </a:solidFill>
              </a:defRPr>
            </a:lvl2pPr>
            <a:lvl3pPr marL="1507937" indent="0">
              <a:buNone/>
              <a:defRPr sz="2968">
                <a:solidFill>
                  <a:schemeClr val="tx1">
                    <a:tint val="82000"/>
                  </a:schemeClr>
                </a:solidFill>
              </a:defRPr>
            </a:lvl3pPr>
            <a:lvl4pPr marL="2261906" indent="0">
              <a:buNone/>
              <a:defRPr sz="2639">
                <a:solidFill>
                  <a:schemeClr val="tx1">
                    <a:tint val="82000"/>
                  </a:schemeClr>
                </a:solidFill>
              </a:defRPr>
            </a:lvl4pPr>
            <a:lvl5pPr marL="3015874" indent="0">
              <a:buNone/>
              <a:defRPr sz="2639">
                <a:solidFill>
                  <a:schemeClr val="tx1">
                    <a:tint val="82000"/>
                  </a:schemeClr>
                </a:solidFill>
              </a:defRPr>
            </a:lvl5pPr>
            <a:lvl6pPr marL="3769843" indent="0">
              <a:buNone/>
              <a:defRPr sz="2639">
                <a:solidFill>
                  <a:schemeClr val="tx1">
                    <a:tint val="82000"/>
                  </a:schemeClr>
                </a:solidFill>
              </a:defRPr>
            </a:lvl6pPr>
            <a:lvl7pPr marL="4523811" indent="0">
              <a:buNone/>
              <a:defRPr sz="2639">
                <a:solidFill>
                  <a:schemeClr val="tx1">
                    <a:tint val="82000"/>
                  </a:schemeClr>
                </a:solidFill>
              </a:defRPr>
            </a:lvl7pPr>
            <a:lvl8pPr marL="5277780" indent="0">
              <a:buNone/>
              <a:defRPr sz="2639">
                <a:solidFill>
                  <a:schemeClr val="tx1">
                    <a:tint val="82000"/>
                  </a:schemeClr>
                </a:solidFill>
              </a:defRPr>
            </a:lvl8pPr>
            <a:lvl9pPr marL="6031748" indent="0">
              <a:buNone/>
              <a:defRPr sz="2639">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E9E6AA7B-26BD-2C99-AFDB-4D6F2AEBD61E}"/>
              </a:ext>
            </a:extLst>
          </p:cNvPr>
          <p:cNvSpPr>
            <a:spLocks noGrp="1"/>
          </p:cNvSpPr>
          <p:nvPr>
            <p:ph type="dt" sz="half" idx="10"/>
          </p:nvPr>
        </p:nvSpPr>
        <p:spPr/>
        <p:txBody>
          <a:bodyPr/>
          <a:lstStyle/>
          <a:p>
            <a:fld id="{21FEBB6C-32EB-45CF-A844-EE72D8F2EC45}" type="datetimeFigureOut">
              <a:rPr lang="en-GB" smtClean="0"/>
              <a:t>23/04/2026</a:t>
            </a:fld>
            <a:endParaRPr lang="en-GB"/>
          </a:p>
        </p:txBody>
      </p:sp>
      <p:sp>
        <p:nvSpPr>
          <p:cNvPr id="5" name="Footer Placeholder 4">
            <a:extLst>
              <a:ext uri="{FF2B5EF4-FFF2-40B4-BE49-F238E27FC236}">
                <a16:creationId xmlns:a16="http://schemas.microsoft.com/office/drawing/2014/main" id="{B436AAC7-CDD3-7367-83B8-3C9D13E9237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A40CAB2-57C1-0D64-FEF7-8F3844488C5D}"/>
              </a:ext>
            </a:extLst>
          </p:cNvPr>
          <p:cNvSpPr>
            <a:spLocks noGrp="1"/>
          </p:cNvSpPr>
          <p:nvPr>
            <p:ph type="sldNum" sz="quarter" idx="12"/>
          </p:nvPr>
        </p:nvSpPr>
        <p:spPr/>
        <p:txBody>
          <a:bodyPr/>
          <a:lstStyle/>
          <a:p>
            <a:fld id="{DC0AF897-EF0F-4B94-92D9-1772B8575A54}" type="slidenum">
              <a:rPr lang="en-GB" smtClean="0"/>
              <a:t>‹#›</a:t>
            </a:fld>
            <a:endParaRPr lang="en-GB"/>
          </a:p>
        </p:txBody>
      </p:sp>
    </p:spTree>
    <p:extLst>
      <p:ext uri="{BB962C8B-B14F-4D97-AF65-F5344CB8AC3E}">
        <p14:creationId xmlns:p14="http://schemas.microsoft.com/office/powerpoint/2010/main" val="44265464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2FC1D0-835F-0192-A5FF-4F3E77908783}"/>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650BD777-E5A5-E966-1A62-96A8BA18C9C0}"/>
              </a:ext>
            </a:extLst>
          </p:cNvPr>
          <p:cNvSpPr>
            <a:spLocks noGrp="1"/>
          </p:cNvSpPr>
          <p:nvPr>
            <p:ph sz="half" idx="1"/>
          </p:nvPr>
        </p:nvSpPr>
        <p:spPr>
          <a:xfrm>
            <a:off x="1382266" y="3010591"/>
            <a:ext cx="8544917" cy="717567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82EA85A7-B4FF-80E3-BD42-018C1CECB577}"/>
              </a:ext>
            </a:extLst>
          </p:cNvPr>
          <p:cNvSpPr>
            <a:spLocks noGrp="1"/>
          </p:cNvSpPr>
          <p:nvPr>
            <p:ph sz="half" idx="2"/>
          </p:nvPr>
        </p:nvSpPr>
        <p:spPr>
          <a:xfrm>
            <a:off x="10178505" y="3010591"/>
            <a:ext cx="8544917" cy="717567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01FFC97D-D4FC-A108-04E7-8B3476DA2721}"/>
              </a:ext>
            </a:extLst>
          </p:cNvPr>
          <p:cNvSpPr>
            <a:spLocks noGrp="1"/>
          </p:cNvSpPr>
          <p:nvPr>
            <p:ph type="dt" sz="half" idx="10"/>
          </p:nvPr>
        </p:nvSpPr>
        <p:spPr/>
        <p:txBody>
          <a:bodyPr/>
          <a:lstStyle/>
          <a:p>
            <a:fld id="{21FEBB6C-32EB-45CF-A844-EE72D8F2EC45}" type="datetimeFigureOut">
              <a:rPr lang="en-GB" smtClean="0"/>
              <a:t>23/04/2026</a:t>
            </a:fld>
            <a:endParaRPr lang="en-GB"/>
          </a:p>
        </p:txBody>
      </p:sp>
      <p:sp>
        <p:nvSpPr>
          <p:cNvPr id="6" name="Footer Placeholder 5">
            <a:extLst>
              <a:ext uri="{FF2B5EF4-FFF2-40B4-BE49-F238E27FC236}">
                <a16:creationId xmlns:a16="http://schemas.microsoft.com/office/drawing/2014/main" id="{37215039-3D1E-4851-0840-716CC545156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618033D-5477-E5BC-768F-91A6D72885BC}"/>
              </a:ext>
            </a:extLst>
          </p:cNvPr>
          <p:cNvSpPr>
            <a:spLocks noGrp="1"/>
          </p:cNvSpPr>
          <p:nvPr>
            <p:ph type="sldNum" sz="quarter" idx="12"/>
          </p:nvPr>
        </p:nvSpPr>
        <p:spPr/>
        <p:txBody>
          <a:bodyPr/>
          <a:lstStyle/>
          <a:p>
            <a:fld id="{DC0AF897-EF0F-4B94-92D9-1772B8575A54}" type="slidenum">
              <a:rPr lang="en-GB" smtClean="0"/>
              <a:t>‹#›</a:t>
            </a:fld>
            <a:endParaRPr lang="en-GB"/>
          </a:p>
        </p:txBody>
      </p:sp>
    </p:spTree>
    <p:extLst>
      <p:ext uri="{BB962C8B-B14F-4D97-AF65-F5344CB8AC3E}">
        <p14:creationId xmlns:p14="http://schemas.microsoft.com/office/powerpoint/2010/main" val="359759624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E5F4F7-9CEE-AFCD-43FF-B4C9F89792C8}"/>
              </a:ext>
            </a:extLst>
          </p:cNvPr>
          <p:cNvSpPr>
            <a:spLocks noGrp="1"/>
          </p:cNvSpPr>
          <p:nvPr>
            <p:ph type="title"/>
          </p:nvPr>
        </p:nvSpPr>
        <p:spPr>
          <a:xfrm>
            <a:off x="1384885" y="602119"/>
            <a:ext cx="17341156" cy="2185952"/>
          </a:xfrm>
        </p:spPr>
        <p:txBody>
          <a:bodyPr/>
          <a:lstStyle/>
          <a:p>
            <a:r>
              <a:rPr lang="en-GB"/>
              <a:t>Click to edit Master title style</a:t>
            </a:r>
          </a:p>
        </p:txBody>
      </p:sp>
      <p:sp>
        <p:nvSpPr>
          <p:cNvPr id="3" name="Text Placeholder 2">
            <a:extLst>
              <a:ext uri="{FF2B5EF4-FFF2-40B4-BE49-F238E27FC236}">
                <a16:creationId xmlns:a16="http://schemas.microsoft.com/office/drawing/2014/main" id="{49661A0C-5BAD-6676-21FF-40C2EA104BA2}"/>
              </a:ext>
            </a:extLst>
          </p:cNvPr>
          <p:cNvSpPr>
            <a:spLocks noGrp="1"/>
          </p:cNvSpPr>
          <p:nvPr>
            <p:ph type="body" idx="1"/>
          </p:nvPr>
        </p:nvSpPr>
        <p:spPr>
          <a:xfrm>
            <a:off x="1384885" y="2772362"/>
            <a:ext cx="8505648"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GB"/>
              <a:t>Click to edit Master text styles</a:t>
            </a:r>
          </a:p>
        </p:txBody>
      </p:sp>
      <p:sp>
        <p:nvSpPr>
          <p:cNvPr id="4" name="Content Placeholder 3">
            <a:extLst>
              <a:ext uri="{FF2B5EF4-FFF2-40B4-BE49-F238E27FC236}">
                <a16:creationId xmlns:a16="http://schemas.microsoft.com/office/drawing/2014/main" id="{0EDF2534-1DE7-35BD-8F0A-D2D8A2D552E2}"/>
              </a:ext>
            </a:extLst>
          </p:cNvPr>
          <p:cNvSpPr>
            <a:spLocks noGrp="1"/>
          </p:cNvSpPr>
          <p:nvPr>
            <p:ph sz="half" idx="2"/>
          </p:nvPr>
        </p:nvSpPr>
        <p:spPr>
          <a:xfrm>
            <a:off x="1384885" y="4131054"/>
            <a:ext cx="8505648" cy="607615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799BA472-9573-DBDD-4001-BF82972AA27B}"/>
              </a:ext>
            </a:extLst>
          </p:cNvPr>
          <p:cNvSpPr>
            <a:spLocks noGrp="1"/>
          </p:cNvSpPr>
          <p:nvPr>
            <p:ph type="body" sz="quarter" idx="3"/>
          </p:nvPr>
        </p:nvSpPr>
        <p:spPr>
          <a:xfrm>
            <a:off x="10178505" y="2772362"/>
            <a:ext cx="8547536"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GB"/>
              <a:t>Click to edit Master text styles</a:t>
            </a:r>
          </a:p>
        </p:txBody>
      </p:sp>
      <p:sp>
        <p:nvSpPr>
          <p:cNvPr id="6" name="Content Placeholder 5">
            <a:extLst>
              <a:ext uri="{FF2B5EF4-FFF2-40B4-BE49-F238E27FC236}">
                <a16:creationId xmlns:a16="http://schemas.microsoft.com/office/drawing/2014/main" id="{6C9EB053-05D6-4F70-AD1B-BA83ACEDD652}"/>
              </a:ext>
            </a:extLst>
          </p:cNvPr>
          <p:cNvSpPr>
            <a:spLocks noGrp="1"/>
          </p:cNvSpPr>
          <p:nvPr>
            <p:ph sz="quarter" idx="4"/>
          </p:nvPr>
        </p:nvSpPr>
        <p:spPr>
          <a:xfrm>
            <a:off x="10178505" y="4131054"/>
            <a:ext cx="8547536" cy="607615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585CC1CF-7610-B5A1-5159-A3BCA5F2A0AA}"/>
              </a:ext>
            </a:extLst>
          </p:cNvPr>
          <p:cNvSpPr>
            <a:spLocks noGrp="1"/>
          </p:cNvSpPr>
          <p:nvPr>
            <p:ph type="dt" sz="half" idx="10"/>
          </p:nvPr>
        </p:nvSpPr>
        <p:spPr/>
        <p:txBody>
          <a:bodyPr/>
          <a:lstStyle/>
          <a:p>
            <a:fld id="{21FEBB6C-32EB-45CF-A844-EE72D8F2EC45}" type="datetimeFigureOut">
              <a:rPr lang="en-GB" smtClean="0"/>
              <a:t>23/04/2026</a:t>
            </a:fld>
            <a:endParaRPr lang="en-GB"/>
          </a:p>
        </p:txBody>
      </p:sp>
      <p:sp>
        <p:nvSpPr>
          <p:cNvPr id="8" name="Footer Placeholder 7">
            <a:extLst>
              <a:ext uri="{FF2B5EF4-FFF2-40B4-BE49-F238E27FC236}">
                <a16:creationId xmlns:a16="http://schemas.microsoft.com/office/drawing/2014/main" id="{82AFA446-91D8-3852-288D-73A51EEA9822}"/>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9250291D-1473-CA0E-43C5-E5AE4E969D0C}"/>
              </a:ext>
            </a:extLst>
          </p:cNvPr>
          <p:cNvSpPr>
            <a:spLocks noGrp="1"/>
          </p:cNvSpPr>
          <p:nvPr>
            <p:ph type="sldNum" sz="quarter" idx="12"/>
          </p:nvPr>
        </p:nvSpPr>
        <p:spPr/>
        <p:txBody>
          <a:bodyPr/>
          <a:lstStyle/>
          <a:p>
            <a:fld id="{DC0AF897-EF0F-4B94-92D9-1772B8575A54}" type="slidenum">
              <a:rPr lang="en-GB" smtClean="0"/>
              <a:t>‹#›</a:t>
            </a:fld>
            <a:endParaRPr lang="en-GB"/>
          </a:p>
        </p:txBody>
      </p:sp>
    </p:spTree>
    <p:extLst>
      <p:ext uri="{BB962C8B-B14F-4D97-AF65-F5344CB8AC3E}">
        <p14:creationId xmlns:p14="http://schemas.microsoft.com/office/powerpoint/2010/main" val="236088758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A42412-90C1-FBDB-727D-76A177D97CFD}"/>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A6ADD2AC-C754-2CCC-4A20-1CE19C2E4F3A}"/>
              </a:ext>
            </a:extLst>
          </p:cNvPr>
          <p:cNvSpPr>
            <a:spLocks noGrp="1"/>
          </p:cNvSpPr>
          <p:nvPr>
            <p:ph type="dt" sz="half" idx="10"/>
          </p:nvPr>
        </p:nvSpPr>
        <p:spPr/>
        <p:txBody>
          <a:bodyPr/>
          <a:lstStyle/>
          <a:p>
            <a:fld id="{21FEBB6C-32EB-45CF-A844-EE72D8F2EC45}" type="datetimeFigureOut">
              <a:rPr lang="en-GB" smtClean="0"/>
              <a:t>23/04/2026</a:t>
            </a:fld>
            <a:endParaRPr lang="en-GB"/>
          </a:p>
        </p:txBody>
      </p:sp>
      <p:sp>
        <p:nvSpPr>
          <p:cNvPr id="4" name="Footer Placeholder 3">
            <a:extLst>
              <a:ext uri="{FF2B5EF4-FFF2-40B4-BE49-F238E27FC236}">
                <a16:creationId xmlns:a16="http://schemas.microsoft.com/office/drawing/2014/main" id="{74952FA6-D496-4D76-073F-1B61B5F1A7E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156DE08-2D6B-F23D-A73F-506C2A635647}"/>
              </a:ext>
            </a:extLst>
          </p:cNvPr>
          <p:cNvSpPr>
            <a:spLocks noGrp="1"/>
          </p:cNvSpPr>
          <p:nvPr>
            <p:ph type="sldNum" sz="quarter" idx="12"/>
          </p:nvPr>
        </p:nvSpPr>
        <p:spPr/>
        <p:txBody>
          <a:bodyPr/>
          <a:lstStyle/>
          <a:p>
            <a:fld id="{DC0AF897-EF0F-4B94-92D9-1772B8575A54}" type="slidenum">
              <a:rPr lang="en-GB" smtClean="0"/>
              <a:t>‹#›</a:t>
            </a:fld>
            <a:endParaRPr lang="en-GB"/>
          </a:p>
        </p:txBody>
      </p:sp>
    </p:spTree>
    <p:extLst>
      <p:ext uri="{BB962C8B-B14F-4D97-AF65-F5344CB8AC3E}">
        <p14:creationId xmlns:p14="http://schemas.microsoft.com/office/powerpoint/2010/main" val="144844263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625A9F3-65CF-1776-F16B-3EFF6BC95B9D}"/>
              </a:ext>
            </a:extLst>
          </p:cNvPr>
          <p:cNvSpPr>
            <a:spLocks noGrp="1"/>
          </p:cNvSpPr>
          <p:nvPr>
            <p:ph type="dt" sz="half" idx="10"/>
          </p:nvPr>
        </p:nvSpPr>
        <p:spPr/>
        <p:txBody>
          <a:bodyPr/>
          <a:lstStyle/>
          <a:p>
            <a:fld id="{21FEBB6C-32EB-45CF-A844-EE72D8F2EC45}" type="datetimeFigureOut">
              <a:rPr lang="en-GB" smtClean="0"/>
              <a:t>23/04/2026</a:t>
            </a:fld>
            <a:endParaRPr lang="en-GB"/>
          </a:p>
        </p:txBody>
      </p:sp>
      <p:sp>
        <p:nvSpPr>
          <p:cNvPr id="3" name="Footer Placeholder 2">
            <a:extLst>
              <a:ext uri="{FF2B5EF4-FFF2-40B4-BE49-F238E27FC236}">
                <a16:creationId xmlns:a16="http://schemas.microsoft.com/office/drawing/2014/main" id="{14E21FCE-66F2-3120-87EA-4DF227FCA0E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9F95BF6B-FCD4-AEAC-0A7C-AC607E713284}"/>
              </a:ext>
            </a:extLst>
          </p:cNvPr>
          <p:cNvSpPr>
            <a:spLocks noGrp="1"/>
          </p:cNvSpPr>
          <p:nvPr>
            <p:ph type="sldNum" sz="quarter" idx="12"/>
          </p:nvPr>
        </p:nvSpPr>
        <p:spPr/>
        <p:txBody>
          <a:bodyPr/>
          <a:lstStyle/>
          <a:p>
            <a:fld id="{DC0AF897-EF0F-4B94-92D9-1772B8575A54}" type="slidenum">
              <a:rPr lang="en-GB" smtClean="0"/>
              <a:t>‹#›</a:t>
            </a:fld>
            <a:endParaRPr lang="en-GB"/>
          </a:p>
        </p:txBody>
      </p:sp>
    </p:spTree>
    <p:extLst>
      <p:ext uri="{BB962C8B-B14F-4D97-AF65-F5344CB8AC3E}">
        <p14:creationId xmlns:p14="http://schemas.microsoft.com/office/powerpoint/2010/main" val="40626010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F7F0347A-6BD2-D4CD-5782-E955C4C56B3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42534811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CF1B0-5341-F5F3-AABF-3AFE11A501BC}"/>
              </a:ext>
            </a:extLst>
          </p:cNvPr>
          <p:cNvSpPr>
            <a:spLocks noGrp="1"/>
          </p:cNvSpPr>
          <p:nvPr>
            <p:ph type="title"/>
          </p:nvPr>
        </p:nvSpPr>
        <p:spPr>
          <a:xfrm>
            <a:off x="1384886" y="753957"/>
            <a:ext cx="6484607" cy="2638848"/>
          </a:xfrm>
        </p:spPr>
        <p:txBody>
          <a:bodyPr anchor="b"/>
          <a:lstStyle>
            <a:lvl1pPr>
              <a:defRPr sz="5277"/>
            </a:lvl1pPr>
          </a:lstStyle>
          <a:p>
            <a:r>
              <a:rPr lang="en-GB"/>
              <a:t>Click to edit Master title style</a:t>
            </a:r>
          </a:p>
        </p:txBody>
      </p:sp>
      <p:sp>
        <p:nvSpPr>
          <p:cNvPr id="3" name="Content Placeholder 2">
            <a:extLst>
              <a:ext uri="{FF2B5EF4-FFF2-40B4-BE49-F238E27FC236}">
                <a16:creationId xmlns:a16="http://schemas.microsoft.com/office/drawing/2014/main" id="{8547E58C-DC0D-D2CF-F7C3-683621527E5D}"/>
              </a:ext>
            </a:extLst>
          </p:cNvPr>
          <p:cNvSpPr>
            <a:spLocks noGrp="1"/>
          </p:cNvSpPr>
          <p:nvPr>
            <p:ph idx="1"/>
          </p:nvPr>
        </p:nvSpPr>
        <p:spPr>
          <a:xfrm>
            <a:off x="8547536" y="1628338"/>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0F1697EE-AD44-4218-14E8-590B77FD3626}"/>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GB"/>
              <a:t>Click to edit Master text styles</a:t>
            </a:r>
          </a:p>
        </p:txBody>
      </p:sp>
      <p:sp>
        <p:nvSpPr>
          <p:cNvPr id="5" name="Date Placeholder 4">
            <a:extLst>
              <a:ext uri="{FF2B5EF4-FFF2-40B4-BE49-F238E27FC236}">
                <a16:creationId xmlns:a16="http://schemas.microsoft.com/office/drawing/2014/main" id="{4BEA186B-673E-ACCB-780A-D3E05B021D16}"/>
              </a:ext>
            </a:extLst>
          </p:cNvPr>
          <p:cNvSpPr>
            <a:spLocks noGrp="1"/>
          </p:cNvSpPr>
          <p:nvPr>
            <p:ph type="dt" sz="half" idx="10"/>
          </p:nvPr>
        </p:nvSpPr>
        <p:spPr/>
        <p:txBody>
          <a:bodyPr/>
          <a:lstStyle/>
          <a:p>
            <a:fld id="{21FEBB6C-32EB-45CF-A844-EE72D8F2EC45}" type="datetimeFigureOut">
              <a:rPr lang="en-GB" smtClean="0"/>
              <a:t>23/04/2026</a:t>
            </a:fld>
            <a:endParaRPr lang="en-GB"/>
          </a:p>
        </p:txBody>
      </p:sp>
      <p:sp>
        <p:nvSpPr>
          <p:cNvPr id="6" name="Footer Placeholder 5">
            <a:extLst>
              <a:ext uri="{FF2B5EF4-FFF2-40B4-BE49-F238E27FC236}">
                <a16:creationId xmlns:a16="http://schemas.microsoft.com/office/drawing/2014/main" id="{43DA938A-B7B9-DEAA-22FC-82897BB7A5D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FE8BC4E-4583-7EC0-143B-49E108637777}"/>
              </a:ext>
            </a:extLst>
          </p:cNvPr>
          <p:cNvSpPr>
            <a:spLocks noGrp="1"/>
          </p:cNvSpPr>
          <p:nvPr>
            <p:ph type="sldNum" sz="quarter" idx="12"/>
          </p:nvPr>
        </p:nvSpPr>
        <p:spPr/>
        <p:txBody>
          <a:bodyPr/>
          <a:lstStyle/>
          <a:p>
            <a:fld id="{DC0AF897-EF0F-4B94-92D9-1772B8575A54}" type="slidenum">
              <a:rPr lang="en-GB" smtClean="0"/>
              <a:t>‹#›</a:t>
            </a:fld>
            <a:endParaRPr lang="en-GB"/>
          </a:p>
        </p:txBody>
      </p:sp>
    </p:spTree>
    <p:extLst>
      <p:ext uri="{BB962C8B-B14F-4D97-AF65-F5344CB8AC3E}">
        <p14:creationId xmlns:p14="http://schemas.microsoft.com/office/powerpoint/2010/main" val="317848963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E2B96D-2744-37D5-8033-9CF027BBE465}"/>
              </a:ext>
            </a:extLst>
          </p:cNvPr>
          <p:cNvSpPr>
            <a:spLocks noGrp="1"/>
          </p:cNvSpPr>
          <p:nvPr>
            <p:ph type="title"/>
          </p:nvPr>
        </p:nvSpPr>
        <p:spPr>
          <a:xfrm>
            <a:off x="1384886" y="753957"/>
            <a:ext cx="6484607" cy="2638848"/>
          </a:xfrm>
        </p:spPr>
        <p:txBody>
          <a:bodyPr anchor="b"/>
          <a:lstStyle>
            <a:lvl1pPr>
              <a:defRPr sz="5277"/>
            </a:lvl1pPr>
          </a:lstStyle>
          <a:p>
            <a:r>
              <a:rPr lang="en-GB"/>
              <a:t>Click to edit Master title style</a:t>
            </a:r>
          </a:p>
        </p:txBody>
      </p:sp>
      <p:sp>
        <p:nvSpPr>
          <p:cNvPr id="3" name="Picture Placeholder 2">
            <a:extLst>
              <a:ext uri="{FF2B5EF4-FFF2-40B4-BE49-F238E27FC236}">
                <a16:creationId xmlns:a16="http://schemas.microsoft.com/office/drawing/2014/main" id="{577D3973-AB7A-A953-13A0-AC60BF3545AE}"/>
              </a:ext>
            </a:extLst>
          </p:cNvPr>
          <p:cNvSpPr>
            <a:spLocks noGrp="1"/>
          </p:cNvSpPr>
          <p:nvPr>
            <p:ph type="pic" idx="1"/>
          </p:nvPr>
        </p:nvSpPr>
        <p:spPr>
          <a:xfrm>
            <a:off x="8547536" y="1628338"/>
            <a:ext cx="10178505" cy="8036969"/>
          </a:xfrm>
        </p:spPr>
        <p:txBody>
          <a:bodyPr/>
          <a:lstStyle>
            <a:lvl1pPr marL="0" indent="0">
              <a:buNone/>
              <a:defRPr sz="5277"/>
            </a:lvl1pPr>
            <a:lvl2pPr marL="753969" indent="0">
              <a:buNone/>
              <a:defRPr sz="4617"/>
            </a:lvl2pPr>
            <a:lvl3pPr marL="1507937" indent="0">
              <a:buNone/>
              <a:defRPr sz="3958"/>
            </a:lvl3pPr>
            <a:lvl4pPr marL="2261906" indent="0">
              <a:buNone/>
              <a:defRPr sz="3298"/>
            </a:lvl4pPr>
            <a:lvl5pPr marL="3015874" indent="0">
              <a:buNone/>
              <a:defRPr sz="3298"/>
            </a:lvl5pPr>
            <a:lvl6pPr marL="3769843" indent="0">
              <a:buNone/>
              <a:defRPr sz="3298"/>
            </a:lvl6pPr>
            <a:lvl7pPr marL="4523811" indent="0">
              <a:buNone/>
              <a:defRPr sz="3298"/>
            </a:lvl7pPr>
            <a:lvl8pPr marL="5277780" indent="0">
              <a:buNone/>
              <a:defRPr sz="3298"/>
            </a:lvl8pPr>
            <a:lvl9pPr marL="6031748" indent="0">
              <a:buNone/>
              <a:defRPr sz="3298"/>
            </a:lvl9pPr>
          </a:lstStyle>
          <a:p>
            <a:endParaRPr lang="en-GB"/>
          </a:p>
        </p:txBody>
      </p:sp>
      <p:sp>
        <p:nvSpPr>
          <p:cNvPr id="4" name="Text Placeholder 3">
            <a:extLst>
              <a:ext uri="{FF2B5EF4-FFF2-40B4-BE49-F238E27FC236}">
                <a16:creationId xmlns:a16="http://schemas.microsoft.com/office/drawing/2014/main" id="{AE013945-E3B7-F40F-8039-1112D19F3EAF}"/>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GB"/>
              <a:t>Click to edit Master text styles</a:t>
            </a:r>
          </a:p>
        </p:txBody>
      </p:sp>
      <p:sp>
        <p:nvSpPr>
          <p:cNvPr id="5" name="Date Placeholder 4">
            <a:extLst>
              <a:ext uri="{FF2B5EF4-FFF2-40B4-BE49-F238E27FC236}">
                <a16:creationId xmlns:a16="http://schemas.microsoft.com/office/drawing/2014/main" id="{54C2F669-919B-FCCC-D3C4-0082DBB9C739}"/>
              </a:ext>
            </a:extLst>
          </p:cNvPr>
          <p:cNvSpPr>
            <a:spLocks noGrp="1"/>
          </p:cNvSpPr>
          <p:nvPr>
            <p:ph type="dt" sz="half" idx="10"/>
          </p:nvPr>
        </p:nvSpPr>
        <p:spPr/>
        <p:txBody>
          <a:bodyPr/>
          <a:lstStyle/>
          <a:p>
            <a:fld id="{21FEBB6C-32EB-45CF-A844-EE72D8F2EC45}" type="datetimeFigureOut">
              <a:rPr lang="en-GB" smtClean="0"/>
              <a:t>23/04/2026</a:t>
            </a:fld>
            <a:endParaRPr lang="en-GB"/>
          </a:p>
        </p:txBody>
      </p:sp>
      <p:sp>
        <p:nvSpPr>
          <p:cNvPr id="6" name="Footer Placeholder 5">
            <a:extLst>
              <a:ext uri="{FF2B5EF4-FFF2-40B4-BE49-F238E27FC236}">
                <a16:creationId xmlns:a16="http://schemas.microsoft.com/office/drawing/2014/main" id="{D6A539A2-7786-87FD-21B5-DC19165DDBE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59B6456-1522-3A61-DBAC-A99735F642D6}"/>
              </a:ext>
            </a:extLst>
          </p:cNvPr>
          <p:cNvSpPr>
            <a:spLocks noGrp="1"/>
          </p:cNvSpPr>
          <p:nvPr>
            <p:ph type="sldNum" sz="quarter" idx="12"/>
          </p:nvPr>
        </p:nvSpPr>
        <p:spPr/>
        <p:txBody>
          <a:bodyPr/>
          <a:lstStyle/>
          <a:p>
            <a:fld id="{DC0AF897-EF0F-4B94-92D9-1772B8575A54}" type="slidenum">
              <a:rPr lang="en-GB" smtClean="0"/>
              <a:t>‹#›</a:t>
            </a:fld>
            <a:endParaRPr lang="en-GB"/>
          </a:p>
        </p:txBody>
      </p:sp>
    </p:spTree>
    <p:extLst>
      <p:ext uri="{BB962C8B-B14F-4D97-AF65-F5344CB8AC3E}">
        <p14:creationId xmlns:p14="http://schemas.microsoft.com/office/powerpoint/2010/main" val="241165437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09523-EACE-5A45-DB7A-0A1CB87E1B85}"/>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198F061E-50A0-0EA1-24E7-FE3735FFB3CC}"/>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03607E56-DD69-5C43-9D24-19F8D4320429}"/>
              </a:ext>
            </a:extLst>
          </p:cNvPr>
          <p:cNvSpPr>
            <a:spLocks noGrp="1"/>
          </p:cNvSpPr>
          <p:nvPr>
            <p:ph type="dt" sz="half" idx="10"/>
          </p:nvPr>
        </p:nvSpPr>
        <p:spPr/>
        <p:txBody>
          <a:bodyPr/>
          <a:lstStyle/>
          <a:p>
            <a:fld id="{21FEBB6C-32EB-45CF-A844-EE72D8F2EC45}" type="datetimeFigureOut">
              <a:rPr lang="en-GB" smtClean="0"/>
              <a:t>23/04/2026</a:t>
            </a:fld>
            <a:endParaRPr lang="en-GB"/>
          </a:p>
        </p:txBody>
      </p:sp>
      <p:sp>
        <p:nvSpPr>
          <p:cNvPr id="5" name="Footer Placeholder 4">
            <a:extLst>
              <a:ext uri="{FF2B5EF4-FFF2-40B4-BE49-F238E27FC236}">
                <a16:creationId xmlns:a16="http://schemas.microsoft.com/office/drawing/2014/main" id="{54598EF2-7085-1D47-971B-F65ED79CA2B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E7FB2EA-8E5B-0B22-3D73-09EE7AA4DF0B}"/>
              </a:ext>
            </a:extLst>
          </p:cNvPr>
          <p:cNvSpPr>
            <a:spLocks noGrp="1"/>
          </p:cNvSpPr>
          <p:nvPr>
            <p:ph type="sldNum" sz="quarter" idx="12"/>
          </p:nvPr>
        </p:nvSpPr>
        <p:spPr/>
        <p:txBody>
          <a:bodyPr/>
          <a:lstStyle/>
          <a:p>
            <a:fld id="{DC0AF897-EF0F-4B94-92D9-1772B8575A54}" type="slidenum">
              <a:rPr lang="en-GB" smtClean="0"/>
              <a:t>‹#›</a:t>
            </a:fld>
            <a:endParaRPr lang="en-GB"/>
          </a:p>
        </p:txBody>
      </p:sp>
    </p:spTree>
    <p:extLst>
      <p:ext uri="{BB962C8B-B14F-4D97-AF65-F5344CB8AC3E}">
        <p14:creationId xmlns:p14="http://schemas.microsoft.com/office/powerpoint/2010/main" val="368224520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1C9BE67-A825-C8E3-E10D-AC3A4D495036}"/>
              </a:ext>
            </a:extLst>
          </p:cNvPr>
          <p:cNvSpPr>
            <a:spLocks noGrp="1"/>
          </p:cNvSpPr>
          <p:nvPr>
            <p:ph type="title" orient="vert"/>
          </p:nvPr>
        </p:nvSpPr>
        <p:spPr>
          <a:xfrm>
            <a:off x="14388133" y="602118"/>
            <a:ext cx="4335289" cy="9584151"/>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81CBA387-0EA1-914C-09A8-BFF4347CE90F}"/>
              </a:ext>
            </a:extLst>
          </p:cNvPr>
          <p:cNvSpPr>
            <a:spLocks noGrp="1"/>
          </p:cNvSpPr>
          <p:nvPr>
            <p:ph type="body" orient="vert" idx="1"/>
          </p:nvPr>
        </p:nvSpPr>
        <p:spPr>
          <a:xfrm>
            <a:off x="1382266" y="602118"/>
            <a:ext cx="12754546" cy="9584151"/>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0151F35A-BB8D-B777-3677-3777F0187A09}"/>
              </a:ext>
            </a:extLst>
          </p:cNvPr>
          <p:cNvSpPr>
            <a:spLocks noGrp="1"/>
          </p:cNvSpPr>
          <p:nvPr>
            <p:ph type="dt" sz="half" idx="10"/>
          </p:nvPr>
        </p:nvSpPr>
        <p:spPr/>
        <p:txBody>
          <a:bodyPr/>
          <a:lstStyle/>
          <a:p>
            <a:fld id="{21FEBB6C-32EB-45CF-A844-EE72D8F2EC45}" type="datetimeFigureOut">
              <a:rPr lang="en-GB" smtClean="0"/>
              <a:t>23/04/2026</a:t>
            </a:fld>
            <a:endParaRPr lang="en-GB"/>
          </a:p>
        </p:txBody>
      </p:sp>
      <p:sp>
        <p:nvSpPr>
          <p:cNvPr id="5" name="Footer Placeholder 4">
            <a:extLst>
              <a:ext uri="{FF2B5EF4-FFF2-40B4-BE49-F238E27FC236}">
                <a16:creationId xmlns:a16="http://schemas.microsoft.com/office/drawing/2014/main" id="{708FCEA8-C34C-3F35-FF14-76AA766A72F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1EDEE21-FDD9-BC67-9266-3D26D5778283}"/>
              </a:ext>
            </a:extLst>
          </p:cNvPr>
          <p:cNvSpPr>
            <a:spLocks noGrp="1"/>
          </p:cNvSpPr>
          <p:nvPr>
            <p:ph type="sldNum" sz="quarter" idx="12"/>
          </p:nvPr>
        </p:nvSpPr>
        <p:spPr/>
        <p:txBody>
          <a:bodyPr/>
          <a:lstStyle/>
          <a:p>
            <a:fld id="{DC0AF897-EF0F-4B94-92D9-1772B8575A54}" type="slidenum">
              <a:rPr lang="en-GB" smtClean="0"/>
              <a:t>‹#›</a:t>
            </a:fld>
            <a:endParaRPr lang="en-GB"/>
          </a:p>
        </p:txBody>
      </p:sp>
    </p:spTree>
    <p:extLst>
      <p:ext uri="{BB962C8B-B14F-4D97-AF65-F5344CB8AC3E}">
        <p14:creationId xmlns:p14="http://schemas.microsoft.com/office/powerpoint/2010/main" val="297553585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3AD402B-07B6-0547-E285-2477721D369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59" y="9694521"/>
            <a:ext cx="18414786" cy="1141755"/>
          </a:xfrm>
          <a:prstGeom prst="rect">
            <a:avLst/>
          </a:prstGeom>
        </p:spPr>
      </p:pic>
    </p:spTree>
    <p:extLst>
      <p:ext uri="{BB962C8B-B14F-4D97-AF65-F5344CB8AC3E}">
        <p14:creationId xmlns:p14="http://schemas.microsoft.com/office/powerpoint/2010/main" val="399846735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3AD402B-07B6-0547-E285-2477721D369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59" y="9694521"/>
            <a:ext cx="18414786" cy="1141755"/>
          </a:xfrm>
          <a:prstGeom prst="rect">
            <a:avLst/>
          </a:prstGeom>
        </p:spPr>
      </p:pic>
      <p:sp>
        <p:nvSpPr>
          <p:cNvPr id="7" name="Freeform 6"/>
          <p:cNvSpPr/>
          <p:nvPr userDrawn="1"/>
        </p:nvSpPr>
        <p:spPr>
          <a:xfrm flipH="1">
            <a:off x="-2" y="247860"/>
            <a:ext cx="8311406" cy="883068"/>
          </a:xfrm>
          <a:custGeom>
            <a:avLst/>
            <a:gdLst>
              <a:gd name="connsiteX0" fmla="*/ 4679085 w 4679085"/>
              <a:gd name="connsiteY0" fmla="*/ 0 h 535531"/>
              <a:gd name="connsiteX1" fmla="*/ 0 w 4679085"/>
              <a:gd name="connsiteY1" fmla="*/ 0 h 535531"/>
              <a:gd name="connsiteX2" fmla="*/ 117367 w 4679085"/>
              <a:gd name="connsiteY2" fmla="*/ 267766 h 535531"/>
              <a:gd name="connsiteX3" fmla="*/ 0 w 4679085"/>
              <a:gd name="connsiteY3" fmla="*/ 535531 h 535531"/>
              <a:gd name="connsiteX4" fmla="*/ 4679085 w 4679085"/>
              <a:gd name="connsiteY4" fmla="*/ 535531 h 5355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9085" h="535531">
                <a:moveTo>
                  <a:pt x="4679085" y="0"/>
                </a:moveTo>
                <a:lnTo>
                  <a:pt x="0" y="0"/>
                </a:lnTo>
                <a:lnTo>
                  <a:pt x="117367" y="267766"/>
                </a:lnTo>
                <a:lnTo>
                  <a:pt x="0" y="535531"/>
                </a:lnTo>
                <a:lnTo>
                  <a:pt x="4679085" y="535531"/>
                </a:lnTo>
                <a:close/>
              </a:path>
            </a:pathLst>
          </a:custGeom>
          <a:solidFill>
            <a:schemeClr val="accent1">
              <a:lumMod val="50000"/>
            </a:schemeClr>
          </a:solidFill>
        </p:spPr>
        <p:txBody>
          <a:bodyPr wrap="square">
            <a:noAutofit/>
          </a:bodyPr>
          <a:lstStyle/>
          <a:p>
            <a:pPr lvl="0">
              <a:lnSpc>
                <a:spcPct val="90000"/>
              </a:lnSpc>
              <a:spcBef>
                <a:spcPct val="0"/>
              </a:spcBef>
              <a:defRPr/>
            </a:pPr>
            <a:endParaRPr lang="en-GB" sz="5277" b="1" dirty="0">
              <a:solidFill>
                <a:schemeClr val="bg1"/>
              </a:solidFill>
              <a:latin typeface="Calibri" panose="020F0502020204030204"/>
              <a:ea typeface="Nirmala UI Semilight" panose="020B0402040204020203" pitchFamily="34" charset="0"/>
              <a:cs typeface="Nirmala UI Semilight" panose="020B0402040204020203" pitchFamily="34" charset="0"/>
            </a:endParaRPr>
          </a:p>
        </p:txBody>
      </p:sp>
      <p:sp>
        <p:nvSpPr>
          <p:cNvPr id="8" name="Pentagon 7"/>
          <p:cNvSpPr/>
          <p:nvPr userDrawn="1"/>
        </p:nvSpPr>
        <p:spPr>
          <a:xfrm rot="5400000">
            <a:off x="18120765" y="87548"/>
            <a:ext cx="1130928" cy="955833"/>
          </a:xfrm>
          <a:prstGeom prst="homePlate">
            <a:avLst>
              <a:gd name="adj" fmla="val 23448"/>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GB" sz="3200" b="1" dirty="0"/>
              <a:t>Q1</a:t>
            </a:r>
          </a:p>
        </p:txBody>
      </p:sp>
      <p:sp>
        <p:nvSpPr>
          <p:cNvPr id="10" name="Text Placeholder 9"/>
          <p:cNvSpPr>
            <a:spLocks noGrp="1"/>
          </p:cNvSpPr>
          <p:nvPr>
            <p:ph type="body" sz="quarter" idx="10"/>
          </p:nvPr>
        </p:nvSpPr>
        <p:spPr>
          <a:xfrm>
            <a:off x="20233" y="350840"/>
            <a:ext cx="7891753" cy="677108"/>
          </a:xfrm>
        </p:spPr>
        <p:txBody>
          <a:bodyPr/>
          <a:lstStyle>
            <a:lvl1pPr>
              <a:defRPr sz="4400" b="1">
                <a:solidFill>
                  <a:schemeClr val="bg1"/>
                </a:solidFill>
              </a:defRPr>
            </a:lvl1pPr>
          </a:lstStyle>
          <a:p>
            <a:pPr lvl="0"/>
            <a:endParaRPr lang="en-GB" dirty="0"/>
          </a:p>
        </p:txBody>
      </p:sp>
    </p:spTree>
    <p:extLst>
      <p:ext uri="{BB962C8B-B14F-4D97-AF65-F5344CB8AC3E}">
        <p14:creationId xmlns:p14="http://schemas.microsoft.com/office/powerpoint/2010/main" val="8414750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513211" y="1850860"/>
            <a:ext cx="15079266" cy="3937329"/>
          </a:xfrm>
        </p:spPr>
        <p:txBody>
          <a:bodyPr anchor="b"/>
          <a:lstStyle>
            <a:lvl1pPr algn="ctr">
              <a:defRPr sz="9895" baseline="0"/>
            </a:lvl1pPr>
          </a:lstStyle>
          <a:p>
            <a:r>
              <a:rPr lang="en-US"/>
              <a:t>Title in Ariel 60pt</a:t>
            </a:r>
            <a:endParaRPr lang="en-GB"/>
          </a:p>
        </p:txBody>
      </p:sp>
      <p:sp>
        <p:nvSpPr>
          <p:cNvPr id="3" name="Subtitle 2"/>
          <p:cNvSpPr>
            <a:spLocks noGrp="1"/>
          </p:cNvSpPr>
          <p:nvPr>
            <p:ph type="subTitle" idx="1" hasCustomPrompt="1"/>
          </p:nvPr>
        </p:nvSpPr>
        <p:spPr>
          <a:xfrm>
            <a:off x="2513211" y="5940028"/>
            <a:ext cx="15079266" cy="2730474"/>
          </a:xfrm>
        </p:spPr>
        <p:txBody>
          <a:bodyPr/>
          <a:lstStyle>
            <a:lvl1pPr marL="0" indent="0" algn="ctr">
              <a:buNone/>
              <a:defRPr sz="3958"/>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en-US"/>
              <a:t>Subtitle in Ariel 24pt</a:t>
            </a:r>
            <a:endParaRPr lang="en-GB"/>
          </a:p>
        </p:txBody>
      </p:sp>
      <p:sp>
        <p:nvSpPr>
          <p:cNvPr id="4" name="Date Placeholder 3"/>
          <p:cNvSpPr>
            <a:spLocks noGrp="1"/>
          </p:cNvSpPr>
          <p:nvPr>
            <p:ph type="dt" sz="half" idx="10"/>
          </p:nvPr>
        </p:nvSpPr>
        <p:spPr>
          <a:xfrm>
            <a:off x="1005285" y="9487289"/>
            <a:ext cx="4900761" cy="1596922"/>
          </a:xfrm>
          <a:prstGeom prst="rect">
            <a:avLst/>
          </a:prstGeom>
        </p:spPr>
        <p:txBody>
          <a:bodyPr/>
          <a:lstStyle>
            <a:lvl1pPr algn="ctr">
              <a:defRPr sz="2639" b="1">
                <a:solidFill>
                  <a:srgbClr val="6E609E"/>
                </a:solidFill>
              </a:defRPr>
            </a:lvl1pPr>
          </a:lstStyle>
          <a:p>
            <a:endParaRPr lang="en-GB"/>
          </a:p>
        </p:txBody>
      </p:sp>
      <p:sp>
        <p:nvSpPr>
          <p:cNvPr id="5" name="Footer Placeholder 4"/>
          <p:cNvSpPr>
            <a:spLocks noGrp="1"/>
          </p:cNvSpPr>
          <p:nvPr>
            <p:ph type="ftr" sz="quarter" idx="11"/>
          </p:nvPr>
        </p:nvSpPr>
        <p:spPr>
          <a:xfrm>
            <a:off x="6660009" y="10482093"/>
            <a:ext cx="1863965" cy="178018"/>
          </a:xfrm>
          <a:prstGeom prst="rect">
            <a:avLst/>
          </a:prstGeom>
        </p:spPr>
        <p:txBody>
          <a:bodyPr/>
          <a:lstStyle/>
          <a:p>
            <a:endParaRPr lang="en-GB"/>
          </a:p>
        </p:txBody>
      </p:sp>
      <p:sp>
        <p:nvSpPr>
          <p:cNvPr id="6" name="Slide Number Placeholder 5"/>
          <p:cNvSpPr>
            <a:spLocks noGrp="1"/>
          </p:cNvSpPr>
          <p:nvPr>
            <p:ph type="sldNum" sz="quarter" idx="12"/>
          </p:nvPr>
        </p:nvSpPr>
        <p:spPr>
          <a:xfrm>
            <a:off x="14744171" y="9487289"/>
            <a:ext cx="4300381" cy="1596922"/>
          </a:xfrm>
        </p:spPr>
        <p:txBody>
          <a:bodyPr/>
          <a:lstStyle>
            <a:lvl1pPr algn="ctr">
              <a:defRPr sz="2639" b="1">
                <a:solidFill>
                  <a:srgbClr val="008A8C"/>
                </a:solidFill>
              </a:defRPr>
            </a:lvl1pPr>
          </a:lstStyle>
          <a:p>
            <a:r>
              <a:rPr lang="en-GB"/>
              <a:t>caring for each other</a:t>
            </a:r>
          </a:p>
          <a:p>
            <a:r>
              <a:rPr lang="en-GB"/>
              <a:t>working together</a:t>
            </a:r>
          </a:p>
          <a:p>
            <a:r>
              <a:rPr lang="en-GB"/>
              <a:t>always improving</a:t>
            </a: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233250" y="8461070"/>
            <a:ext cx="9112997" cy="2623141"/>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34167" y="516881"/>
            <a:ext cx="6947353" cy="1773530"/>
          </a:xfrm>
          <a:prstGeom prst="rect">
            <a:avLst/>
          </a:prstGeom>
        </p:spPr>
      </p:pic>
    </p:spTree>
    <p:extLst>
      <p:ext uri="{BB962C8B-B14F-4D97-AF65-F5344CB8AC3E}">
        <p14:creationId xmlns:p14="http://schemas.microsoft.com/office/powerpoint/2010/main" val="79155666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a:defRPr/>
            </a:lvl1pPr>
            <a:lvl2pPr>
              <a:defRPr/>
            </a:lvl2pPr>
          </a:lstStyle>
          <a:p>
            <a:pPr lvl="0"/>
            <a:r>
              <a:rPr lang="en-US"/>
              <a:t>Bullet point 28pt</a:t>
            </a:r>
          </a:p>
          <a:p>
            <a:pPr lvl="1"/>
            <a:r>
              <a:rPr lang="en-US"/>
              <a:t>Second level 24pt</a:t>
            </a:r>
          </a:p>
        </p:txBody>
      </p:sp>
      <p:sp>
        <p:nvSpPr>
          <p:cNvPr id="6" name="Slide Number Placeholder 5"/>
          <p:cNvSpPr>
            <a:spLocks noGrp="1"/>
          </p:cNvSpPr>
          <p:nvPr>
            <p:ph type="sldNum" sz="quarter" idx="12"/>
          </p:nvPr>
        </p:nvSpPr>
        <p:spPr/>
        <p:txBody>
          <a:bodyPr/>
          <a:lstStyle/>
          <a:p>
            <a:fld id="{428EB037-5E3B-48C4-97BB-734080DA86A8}" type="slidenum">
              <a:rPr lang="en-GB" smtClean="0"/>
              <a:t>‹#›</a:t>
            </a:fld>
            <a:endParaRPr lang="en-GB"/>
          </a:p>
        </p:txBody>
      </p:sp>
      <p:pic>
        <p:nvPicPr>
          <p:cNvPr id="7" name="Picture 6"/>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4882586" y="9848559"/>
            <a:ext cx="4511026" cy="1298481"/>
          </a:xfrm>
          <a:prstGeom prst="rect">
            <a:avLst/>
          </a:prstGeom>
        </p:spPr>
      </p:pic>
      <p:sp>
        <p:nvSpPr>
          <p:cNvPr id="4" name="Rectangle 3"/>
          <p:cNvSpPr/>
          <p:nvPr userDrawn="1"/>
        </p:nvSpPr>
        <p:spPr>
          <a:xfrm>
            <a:off x="0" y="0"/>
            <a:ext cx="20105688" cy="104603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968"/>
          </a:p>
        </p:txBody>
      </p:sp>
      <p:sp>
        <p:nvSpPr>
          <p:cNvPr id="2" name="Title 1"/>
          <p:cNvSpPr>
            <a:spLocks noGrp="1"/>
          </p:cNvSpPr>
          <p:nvPr>
            <p:ph type="title" hasCustomPrompt="1"/>
          </p:nvPr>
        </p:nvSpPr>
        <p:spPr>
          <a:xfrm>
            <a:off x="0" y="0"/>
            <a:ext cx="17341156" cy="1046031"/>
          </a:xfrm>
        </p:spPr>
        <p:txBody>
          <a:bodyPr/>
          <a:lstStyle>
            <a:lvl1pPr>
              <a:defRPr b="1">
                <a:solidFill>
                  <a:schemeClr val="bg1"/>
                </a:solidFill>
              </a:defRPr>
            </a:lvl1pPr>
          </a:lstStyle>
          <a:p>
            <a:r>
              <a:rPr lang="en-US"/>
              <a:t>Title Ariel 44pt</a:t>
            </a:r>
            <a:endParaRPr lang="en-GB"/>
          </a:p>
        </p:txBody>
      </p:sp>
    </p:spTree>
    <p:extLst>
      <p:ext uri="{BB962C8B-B14F-4D97-AF65-F5344CB8AC3E}">
        <p14:creationId xmlns:p14="http://schemas.microsoft.com/office/powerpoint/2010/main" val="169915720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a:defRPr/>
            </a:lvl1pPr>
            <a:lvl2pPr>
              <a:defRPr/>
            </a:lvl2pPr>
          </a:lstStyle>
          <a:p>
            <a:pPr lvl="0"/>
            <a:r>
              <a:rPr lang="en-US"/>
              <a:t>Bullet point 28pt</a:t>
            </a:r>
          </a:p>
          <a:p>
            <a:pPr lvl="1"/>
            <a:r>
              <a:rPr lang="en-US"/>
              <a:t>Second level 24pt</a:t>
            </a:r>
          </a:p>
        </p:txBody>
      </p:sp>
      <p:sp>
        <p:nvSpPr>
          <p:cNvPr id="6" name="Slide Number Placeholder 5"/>
          <p:cNvSpPr>
            <a:spLocks noGrp="1"/>
          </p:cNvSpPr>
          <p:nvPr>
            <p:ph type="sldNum" sz="quarter" idx="12"/>
          </p:nvPr>
        </p:nvSpPr>
        <p:spPr/>
        <p:txBody>
          <a:bodyPr/>
          <a:lstStyle/>
          <a:p>
            <a:fld id="{428EB037-5E3B-48C4-97BB-734080DA86A8}" type="slidenum">
              <a:rPr lang="en-GB" smtClean="0"/>
              <a:t>‹#›</a:t>
            </a:fld>
            <a:endParaRPr lang="en-GB"/>
          </a:p>
        </p:txBody>
      </p:sp>
      <p:pic>
        <p:nvPicPr>
          <p:cNvPr id="7" name="Picture 6"/>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4882586" y="9848559"/>
            <a:ext cx="4511026" cy="1298481"/>
          </a:xfrm>
          <a:prstGeom prst="rect">
            <a:avLst/>
          </a:prstGeom>
        </p:spPr>
      </p:pic>
      <p:sp>
        <p:nvSpPr>
          <p:cNvPr id="4" name="Rectangle 3"/>
          <p:cNvSpPr/>
          <p:nvPr userDrawn="1"/>
        </p:nvSpPr>
        <p:spPr>
          <a:xfrm>
            <a:off x="0" y="0"/>
            <a:ext cx="20105688" cy="104603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968"/>
          </a:p>
        </p:txBody>
      </p:sp>
      <p:sp>
        <p:nvSpPr>
          <p:cNvPr id="2" name="Title 1"/>
          <p:cNvSpPr>
            <a:spLocks noGrp="1"/>
          </p:cNvSpPr>
          <p:nvPr>
            <p:ph type="title" hasCustomPrompt="1"/>
          </p:nvPr>
        </p:nvSpPr>
        <p:spPr>
          <a:xfrm>
            <a:off x="0" y="0"/>
            <a:ext cx="17341156" cy="1046031"/>
          </a:xfrm>
        </p:spPr>
        <p:txBody>
          <a:bodyPr/>
          <a:lstStyle>
            <a:lvl1pPr>
              <a:defRPr b="1">
                <a:solidFill>
                  <a:schemeClr val="bg1"/>
                </a:solidFill>
              </a:defRPr>
            </a:lvl1pPr>
          </a:lstStyle>
          <a:p>
            <a:r>
              <a:rPr lang="en-US"/>
              <a:t>Title Ariel 44pt</a:t>
            </a:r>
            <a:endParaRPr lang="en-GB"/>
          </a:p>
        </p:txBody>
      </p:sp>
    </p:spTree>
    <p:extLst>
      <p:ext uri="{BB962C8B-B14F-4D97-AF65-F5344CB8AC3E}">
        <p14:creationId xmlns:p14="http://schemas.microsoft.com/office/powerpoint/2010/main" val="314519506"/>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a:defRPr/>
            </a:lvl1pPr>
            <a:lvl2pPr>
              <a:defRPr/>
            </a:lvl2pPr>
          </a:lstStyle>
          <a:p>
            <a:pPr lvl="0"/>
            <a:r>
              <a:rPr lang="en-US"/>
              <a:t>Bullet point 28pt</a:t>
            </a:r>
          </a:p>
          <a:p>
            <a:pPr lvl="1"/>
            <a:r>
              <a:rPr lang="en-US"/>
              <a:t>Second level 24pt</a:t>
            </a:r>
          </a:p>
        </p:txBody>
      </p:sp>
      <p:sp>
        <p:nvSpPr>
          <p:cNvPr id="6" name="Slide Number Placeholder 5"/>
          <p:cNvSpPr>
            <a:spLocks noGrp="1"/>
          </p:cNvSpPr>
          <p:nvPr>
            <p:ph type="sldNum" sz="quarter" idx="12"/>
          </p:nvPr>
        </p:nvSpPr>
        <p:spPr/>
        <p:txBody>
          <a:bodyPr/>
          <a:lstStyle/>
          <a:p>
            <a:fld id="{428EB037-5E3B-48C4-97BB-734080DA86A8}" type="slidenum">
              <a:rPr lang="en-GB" smtClean="0"/>
              <a:t>‹#›</a:t>
            </a:fld>
            <a:endParaRPr lang="en-GB"/>
          </a:p>
        </p:txBody>
      </p:sp>
      <p:pic>
        <p:nvPicPr>
          <p:cNvPr id="7" name="Picture 6"/>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4882586" y="9848559"/>
            <a:ext cx="4511026" cy="1298481"/>
          </a:xfrm>
          <a:prstGeom prst="rect">
            <a:avLst/>
          </a:prstGeom>
        </p:spPr>
      </p:pic>
      <p:sp>
        <p:nvSpPr>
          <p:cNvPr id="4" name="Rectangle 3"/>
          <p:cNvSpPr/>
          <p:nvPr userDrawn="1"/>
        </p:nvSpPr>
        <p:spPr>
          <a:xfrm>
            <a:off x="0" y="0"/>
            <a:ext cx="20105688" cy="104603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968"/>
          </a:p>
        </p:txBody>
      </p:sp>
      <p:sp>
        <p:nvSpPr>
          <p:cNvPr id="2" name="Title 1"/>
          <p:cNvSpPr>
            <a:spLocks noGrp="1"/>
          </p:cNvSpPr>
          <p:nvPr>
            <p:ph type="title" hasCustomPrompt="1"/>
          </p:nvPr>
        </p:nvSpPr>
        <p:spPr>
          <a:xfrm>
            <a:off x="0" y="0"/>
            <a:ext cx="17341156" cy="1046031"/>
          </a:xfrm>
        </p:spPr>
        <p:txBody>
          <a:bodyPr/>
          <a:lstStyle>
            <a:lvl1pPr>
              <a:defRPr b="1">
                <a:solidFill>
                  <a:schemeClr val="bg1"/>
                </a:solidFill>
              </a:defRPr>
            </a:lvl1pPr>
          </a:lstStyle>
          <a:p>
            <a:r>
              <a:rPr lang="en-US"/>
              <a:t>Title Ariel 44pt</a:t>
            </a:r>
            <a:endParaRPr lang="en-GB"/>
          </a:p>
        </p:txBody>
      </p:sp>
    </p:spTree>
    <p:extLst>
      <p:ext uri="{BB962C8B-B14F-4D97-AF65-F5344CB8AC3E}">
        <p14:creationId xmlns:p14="http://schemas.microsoft.com/office/powerpoint/2010/main" val="20491426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166534023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a:defRPr/>
            </a:lvl1pPr>
            <a:lvl2pPr>
              <a:defRPr/>
            </a:lvl2pPr>
          </a:lstStyle>
          <a:p>
            <a:pPr lvl="0"/>
            <a:r>
              <a:rPr lang="en-US"/>
              <a:t>Bullet point 28pt</a:t>
            </a:r>
          </a:p>
          <a:p>
            <a:pPr lvl="1"/>
            <a:r>
              <a:rPr lang="en-US"/>
              <a:t>Second level 24pt</a:t>
            </a:r>
          </a:p>
        </p:txBody>
      </p:sp>
      <p:sp>
        <p:nvSpPr>
          <p:cNvPr id="6" name="Slide Number Placeholder 5"/>
          <p:cNvSpPr>
            <a:spLocks noGrp="1"/>
          </p:cNvSpPr>
          <p:nvPr>
            <p:ph type="sldNum" sz="quarter" idx="12"/>
          </p:nvPr>
        </p:nvSpPr>
        <p:spPr/>
        <p:txBody>
          <a:bodyPr/>
          <a:lstStyle/>
          <a:p>
            <a:fld id="{428EB037-5E3B-48C4-97BB-734080DA86A8}" type="slidenum">
              <a:rPr lang="en-GB" smtClean="0"/>
              <a:t>‹#›</a:t>
            </a:fld>
            <a:endParaRPr lang="en-GB"/>
          </a:p>
        </p:txBody>
      </p:sp>
      <p:pic>
        <p:nvPicPr>
          <p:cNvPr id="7" name="Picture 6"/>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4882586" y="9848559"/>
            <a:ext cx="4511026" cy="1298481"/>
          </a:xfrm>
          <a:prstGeom prst="rect">
            <a:avLst/>
          </a:prstGeom>
        </p:spPr>
      </p:pic>
      <p:sp>
        <p:nvSpPr>
          <p:cNvPr id="4" name="Rectangle 3"/>
          <p:cNvSpPr/>
          <p:nvPr userDrawn="1"/>
        </p:nvSpPr>
        <p:spPr>
          <a:xfrm>
            <a:off x="0" y="0"/>
            <a:ext cx="20105688" cy="104603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968"/>
          </a:p>
        </p:txBody>
      </p:sp>
      <p:sp>
        <p:nvSpPr>
          <p:cNvPr id="2" name="Title 1"/>
          <p:cNvSpPr>
            <a:spLocks noGrp="1"/>
          </p:cNvSpPr>
          <p:nvPr>
            <p:ph type="title" hasCustomPrompt="1"/>
          </p:nvPr>
        </p:nvSpPr>
        <p:spPr>
          <a:xfrm>
            <a:off x="0" y="0"/>
            <a:ext cx="17341156" cy="1046031"/>
          </a:xfrm>
        </p:spPr>
        <p:txBody>
          <a:bodyPr/>
          <a:lstStyle>
            <a:lvl1pPr>
              <a:defRPr b="1">
                <a:solidFill>
                  <a:schemeClr val="bg1"/>
                </a:solidFill>
              </a:defRPr>
            </a:lvl1pPr>
          </a:lstStyle>
          <a:p>
            <a:r>
              <a:rPr lang="en-US"/>
              <a:t>Title Ariel 44pt</a:t>
            </a:r>
            <a:endParaRPr lang="en-GB"/>
          </a:p>
        </p:txBody>
      </p:sp>
    </p:spTree>
    <p:extLst>
      <p:ext uri="{BB962C8B-B14F-4D97-AF65-F5344CB8AC3E}">
        <p14:creationId xmlns:p14="http://schemas.microsoft.com/office/powerpoint/2010/main" val="1084761387"/>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a:defRPr/>
            </a:lvl1pPr>
            <a:lvl2pPr>
              <a:defRPr/>
            </a:lvl2pPr>
          </a:lstStyle>
          <a:p>
            <a:pPr lvl="0"/>
            <a:r>
              <a:rPr lang="en-US"/>
              <a:t>Bullet point 28pt</a:t>
            </a:r>
          </a:p>
          <a:p>
            <a:pPr lvl="1"/>
            <a:r>
              <a:rPr lang="en-US"/>
              <a:t>Second level 24pt</a:t>
            </a:r>
          </a:p>
        </p:txBody>
      </p:sp>
      <p:sp>
        <p:nvSpPr>
          <p:cNvPr id="6" name="Slide Number Placeholder 5"/>
          <p:cNvSpPr>
            <a:spLocks noGrp="1"/>
          </p:cNvSpPr>
          <p:nvPr>
            <p:ph type="sldNum" sz="quarter" idx="12"/>
          </p:nvPr>
        </p:nvSpPr>
        <p:spPr/>
        <p:txBody>
          <a:bodyPr/>
          <a:lstStyle/>
          <a:p>
            <a:fld id="{428EB037-5E3B-48C4-97BB-734080DA86A8}" type="slidenum">
              <a:rPr lang="en-GB" smtClean="0"/>
              <a:t>‹#›</a:t>
            </a:fld>
            <a:endParaRPr lang="en-GB"/>
          </a:p>
        </p:txBody>
      </p:sp>
      <p:pic>
        <p:nvPicPr>
          <p:cNvPr id="7" name="Picture 6"/>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4882586" y="9848559"/>
            <a:ext cx="4511026" cy="1298481"/>
          </a:xfrm>
          <a:prstGeom prst="rect">
            <a:avLst/>
          </a:prstGeom>
        </p:spPr>
      </p:pic>
      <p:sp>
        <p:nvSpPr>
          <p:cNvPr id="4" name="Rectangle 3"/>
          <p:cNvSpPr/>
          <p:nvPr userDrawn="1"/>
        </p:nvSpPr>
        <p:spPr>
          <a:xfrm>
            <a:off x="0" y="0"/>
            <a:ext cx="20105688" cy="104603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968"/>
          </a:p>
        </p:txBody>
      </p:sp>
      <p:sp>
        <p:nvSpPr>
          <p:cNvPr id="2" name="Title 1"/>
          <p:cNvSpPr>
            <a:spLocks noGrp="1"/>
          </p:cNvSpPr>
          <p:nvPr>
            <p:ph type="title" hasCustomPrompt="1"/>
          </p:nvPr>
        </p:nvSpPr>
        <p:spPr>
          <a:xfrm>
            <a:off x="0" y="0"/>
            <a:ext cx="17341156" cy="1046031"/>
          </a:xfrm>
        </p:spPr>
        <p:txBody>
          <a:bodyPr/>
          <a:lstStyle>
            <a:lvl1pPr>
              <a:defRPr b="1">
                <a:solidFill>
                  <a:schemeClr val="bg1"/>
                </a:solidFill>
              </a:defRPr>
            </a:lvl1pPr>
          </a:lstStyle>
          <a:p>
            <a:r>
              <a:rPr lang="en-US"/>
              <a:t>Title Ariel 44pt</a:t>
            </a:r>
            <a:endParaRPr lang="en-GB"/>
          </a:p>
        </p:txBody>
      </p:sp>
    </p:spTree>
    <p:extLst>
      <p:ext uri="{BB962C8B-B14F-4D97-AF65-F5344CB8AC3E}">
        <p14:creationId xmlns:p14="http://schemas.microsoft.com/office/powerpoint/2010/main" val="320620240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obj" preserve="1">
  <p:cSld name="5_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a:defRPr/>
            </a:lvl1pPr>
            <a:lvl2pPr>
              <a:defRPr/>
            </a:lvl2pPr>
          </a:lstStyle>
          <a:p>
            <a:pPr lvl="0"/>
            <a:r>
              <a:rPr lang="en-US"/>
              <a:t>Bullet point 28pt</a:t>
            </a:r>
          </a:p>
          <a:p>
            <a:pPr lvl="1"/>
            <a:r>
              <a:rPr lang="en-US"/>
              <a:t>Second level 24pt</a:t>
            </a:r>
          </a:p>
        </p:txBody>
      </p:sp>
      <p:sp>
        <p:nvSpPr>
          <p:cNvPr id="6" name="Slide Number Placeholder 5"/>
          <p:cNvSpPr>
            <a:spLocks noGrp="1"/>
          </p:cNvSpPr>
          <p:nvPr>
            <p:ph type="sldNum" sz="quarter" idx="12"/>
          </p:nvPr>
        </p:nvSpPr>
        <p:spPr/>
        <p:txBody>
          <a:bodyPr/>
          <a:lstStyle/>
          <a:p>
            <a:fld id="{428EB037-5E3B-48C4-97BB-734080DA86A8}" type="slidenum">
              <a:rPr lang="en-GB" smtClean="0"/>
              <a:t>‹#›</a:t>
            </a:fld>
            <a:endParaRPr lang="en-GB"/>
          </a:p>
        </p:txBody>
      </p:sp>
      <p:pic>
        <p:nvPicPr>
          <p:cNvPr id="7" name="Picture 6"/>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4882586" y="9848559"/>
            <a:ext cx="4511026" cy="1298481"/>
          </a:xfrm>
          <a:prstGeom prst="rect">
            <a:avLst/>
          </a:prstGeom>
        </p:spPr>
      </p:pic>
      <p:sp>
        <p:nvSpPr>
          <p:cNvPr id="4" name="Rectangle 3"/>
          <p:cNvSpPr/>
          <p:nvPr userDrawn="1"/>
        </p:nvSpPr>
        <p:spPr>
          <a:xfrm>
            <a:off x="0" y="0"/>
            <a:ext cx="20105688" cy="104603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968"/>
          </a:p>
        </p:txBody>
      </p:sp>
      <p:sp>
        <p:nvSpPr>
          <p:cNvPr id="2" name="Title 1"/>
          <p:cNvSpPr>
            <a:spLocks noGrp="1"/>
          </p:cNvSpPr>
          <p:nvPr>
            <p:ph type="title" hasCustomPrompt="1"/>
          </p:nvPr>
        </p:nvSpPr>
        <p:spPr>
          <a:xfrm>
            <a:off x="0" y="0"/>
            <a:ext cx="17341156" cy="1046031"/>
          </a:xfrm>
        </p:spPr>
        <p:txBody>
          <a:bodyPr/>
          <a:lstStyle>
            <a:lvl1pPr>
              <a:defRPr b="1">
                <a:solidFill>
                  <a:schemeClr val="bg1"/>
                </a:solidFill>
              </a:defRPr>
            </a:lvl1pPr>
          </a:lstStyle>
          <a:p>
            <a:r>
              <a:rPr lang="en-US"/>
              <a:t>Title Ariel 44pt</a:t>
            </a:r>
            <a:endParaRPr lang="en-GB"/>
          </a:p>
        </p:txBody>
      </p:sp>
    </p:spTree>
    <p:extLst>
      <p:ext uri="{BB962C8B-B14F-4D97-AF65-F5344CB8AC3E}">
        <p14:creationId xmlns:p14="http://schemas.microsoft.com/office/powerpoint/2010/main" val="2454288171"/>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obj" preserve="1">
  <p:cSld name="6_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a:defRPr/>
            </a:lvl1pPr>
            <a:lvl2pPr>
              <a:defRPr/>
            </a:lvl2pPr>
          </a:lstStyle>
          <a:p>
            <a:pPr lvl="0"/>
            <a:r>
              <a:rPr lang="en-US"/>
              <a:t>Bullet point 28pt</a:t>
            </a:r>
          </a:p>
          <a:p>
            <a:pPr lvl="1"/>
            <a:r>
              <a:rPr lang="en-US"/>
              <a:t>Second level 24pt</a:t>
            </a:r>
          </a:p>
        </p:txBody>
      </p:sp>
      <p:sp>
        <p:nvSpPr>
          <p:cNvPr id="6" name="Slide Number Placeholder 5"/>
          <p:cNvSpPr>
            <a:spLocks noGrp="1"/>
          </p:cNvSpPr>
          <p:nvPr>
            <p:ph type="sldNum" sz="quarter" idx="12"/>
          </p:nvPr>
        </p:nvSpPr>
        <p:spPr/>
        <p:txBody>
          <a:bodyPr/>
          <a:lstStyle/>
          <a:p>
            <a:fld id="{428EB037-5E3B-48C4-97BB-734080DA86A8}" type="slidenum">
              <a:rPr lang="en-GB" smtClean="0"/>
              <a:t>‹#›</a:t>
            </a:fld>
            <a:endParaRPr lang="en-GB"/>
          </a:p>
        </p:txBody>
      </p:sp>
      <p:pic>
        <p:nvPicPr>
          <p:cNvPr id="7" name="Picture 6"/>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4882586" y="9848559"/>
            <a:ext cx="4511026" cy="1298481"/>
          </a:xfrm>
          <a:prstGeom prst="rect">
            <a:avLst/>
          </a:prstGeom>
        </p:spPr>
      </p:pic>
      <p:sp>
        <p:nvSpPr>
          <p:cNvPr id="4" name="Rectangle 3"/>
          <p:cNvSpPr/>
          <p:nvPr userDrawn="1"/>
        </p:nvSpPr>
        <p:spPr>
          <a:xfrm>
            <a:off x="0" y="0"/>
            <a:ext cx="20105688" cy="104603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968"/>
          </a:p>
        </p:txBody>
      </p:sp>
      <p:sp>
        <p:nvSpPr>
          <p:cNvPr id="2" name="Title 1"/>
          <p:cNvSpPr>
            <a:spLocks noGrp="1"/>
          </p:cNvSpPr>
          <p:nvPr>
            <p:ph type="title" hasCustomPrompt="1"/>
          </p:nvPr>
        </p:nvSpPr>
        <p:spPr>
          <a:xfrm>
            <a:off x="0" y="0"/>
            <a:ext cx="17341156" cy="1046031"/>
          </a:xfrm>
        </p:spPr>
        <p:txBody>
          <a:bodyPr/>
          <a:lstStyle>
            <a:lvl1pPr>
              <a:defRPr b="1">
                <a:solidFill>
                  <a:schemeClr val="bg1"/>
                </a:solidFill>
              </a:defRPr>
            </a:lvl1pPr>
          </a:lstStyle>
          <a:p>
            <a:r>
              <a:rPr lang="en-US"/>
              <a:t>Title Ariel 44pt</a:t>
            </a:r>
            <a:endParaRPr lang="en-GB"/>
          </a:p>
        </p:txBody>
      </p:sp>
    </p:spTree>
    <p:extLst>
      <p:ext uri="{BB962C8B-B14F-4D97-AF65-F5344CB8AC3E}">
        <p14:creationId xmlns:p14="http://schemas.microsoft.com/office/powerpoint/2010/main" val="177433676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371794" y="2819485"/>
            <a:ext cx="17341156" cy="4704375"/>
          </a:xfrm>
        </p:spPr>
        <p:txBody>
          <a:bodyPr anchor="b"/>
          <a:lstStyle>
            <a:lvl1pPr>
              <a:defRPr sz="9895"/>
            </a:lvl1pPr>
          </a:lstStyle>
          <a:p>
            <a:r>
              <a:rPr lang="en-US"/>
              <a:t>Section title Ariel 60pt</a:t>
            </a:r>
            <a:endParaRPr lang="en-GB"/>
          </a:p>
        </p:txBody>
      </p:sp>
      <p:sp>
        <p:nvSpPr>
          <p:cNvPr id="3" name="Text Placeholder 2"/>
          <p:cNvSpPr>
            <a:spLocks noGrp="1"/>
          </p:cNvSpPr>
          <p:nvPr>
            <p:ph type="body" idx="1" hasCustomPrompt="1"/>
          </p:nvPr>
        </p:nvSpPr>
        <p:spPr>
          <a:xfrm>
            <a:off x="1371794" y="7568366"/>
            <a:ext cx="17341156" cy="2473919"/>
          </a:xfrm>
        </p:spPr>
        <p:txBody>
          <a:bodyPr/>
          <a:lstStyle>
            <a:lvl1pPr marL="0" indent="0">
              <a:buNone/>
              <a:defRPr sz="3958" baseline="0">
                <a:solidFill>
                  <a:schemeClr val="tx1">
                    <a:tint val="75000"/>
                  </a:schemeClr>
                </a:solidFill>
              </a:defRPr>
            </a:lvl1pPr>
            <a:lvl2pPr marL="753969" indent="0">
              <a:buNone/>
              <a:defRPr sz="3298">
                <a:solidFill>
                  <a:schemeClr val="tx1">
                    <a:tint val="75000"/>
                  </a:schemeClr>
                </a:solidFill>
              </a:defRPr>
            </a:lvl2pPr>
            <a:lvl3pPr marL="1507937" indent="0">
              <a:buNone/>
              <a:defRPr sz="2968">
                <a:solidFill>
                  <a:schemeClr val="tx1">
                    <a:tint val="75000"/>
                  </a:schemeClr>
                </a:solidFill>
              </a:defRPr>
            </a:lvl3pPr>
            <a:lvl4pPr marL="2261906" indent="0">
              <a:buNone/>
              <a:defRPr sz="2639">
                <a:solidFill>
                  <a:schemeClr val="tx1">
                    <a:tint val="75000"/>
                  </a:schemeClr>
                </a:solidFill>
              </a:defRPr>
            </a:lvl4pPr>
            <a:lvl5pPr marL="3015874" indent="0">
              <a:buNone/>
              <a:defRPr sz="2639">
                <a:solidFill>
                  <a:schemeClr val="tx1">
                    <a:tint val="75000"/>
                  </a:schemeClr>
                </a:solidFill>
              </a:defRPr>
            </a:lvl5pPr>
            <a:lvl6pPr marL="3769843" indent="0">
              <a:buNone/>
              <a:defRPr sz="2639">
                <a:solidFill>
                  <a:schemeClr val="tx1">
                    <a:tint val="75000"/>
                  </a:schemeClr>
                </a:solidFill>
              </a:defRPr>
            </a:lvl6pPr>
            <a:lvl7pPr marL="4523811" indent="0">
              <a:buNone/>
              <a:defRPr sz="2639">
                <a:solidFill>
                  <a:schemeClr val="tx1">
                    <a:tint val="75000"/>
                  </a:schemeClr>
                </a:solidFill>
              </a:defRPr>
            </a:lvl7pPr>
            <a:lvl8pPr marL="5277780" indent="0">
              <a:buNone/>
              <a:defRPr sz="2639">
                <a:solidFill>
                  <a:schemeClr val="tx1">
                    <a:tint val="75000"/>
                  </a:schemeClr>
                </a:solidFill>
              </a:defRPr>
            </a:lvl8pPr>
            <a:lvl9pPr marL="6031748" indent="0">
              <a:buNone/>
              <a:defRPr sz="2639">
                <a:solidFill>
                  <a:schemeClr val="tx1">
                    <a:tint val="75000"/>
                  </a:schemeClr>
                </a:solidFill>
              </a:defRPr>
            </a:lvl9pPr>
          </a:lstStyle>
          <a:p>
            <a:pPr lvl="0"/>
            <a:r>
              <a:rPr lang="en-US"/>
              <a:t>Subtitle Ariel 24pt</a:t>
            </a:r>
          </a:p>
        </p:txBody>
      </p:sp>
      <p:sp>
        <p:nvSpPr>
          <p:cNvPr id="6" name="Slide Number Placeholder 5"/>
          <p:cNvSpPr>
            <a:spLocks noGrp="1"/>
          </p:cNvSpPr>
          <p:nvPr>
            <p:ph type="sldNum" sz="quarter" idx="12"/>
          </p:nvPr>
        </p:nvSpPr>
        <p:spPr/>
        <p:txBody>
          <a:bodyPr/>
          <a:lstStyle/>
          <a:p>
            <a:fld id="{428EB037-5E3B-48C4-97BB-734080DA86A8}" type="slidenum">
              <a:rPr lang="en-GB" smtClean="0"/>
              <a:t>‹#›</a:t>
            </a:fld>
            <a:endParaRPr lang="en-GB"/>
          </a:p>
        </p:txBody>
      </p:sp>
      <p:pic>
        <p:nvPicPr>
          <p:cNvPr id="7" name="Picture 6"/>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4882586" y="9848559"/>
            <a:ext cx="4511026" cy="1298481"/>
          </a:xfrm>
          <a:prstGeom prst="rect">
            <a:avLst/>
          </a:prstGeom>
        </p:spPr>
      </p:pic>
    </p:spTree>
    <p:extLst>
      <p:ext uri="{BB962C8B-B14F-4D97-AF65-F5344CB8AC3E}">
        <p14:creationId xmlns:p14="http://schemas.microsoft.com/office/powerpoint/2010/main" val="3873020924"/>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Title Ariel 44pt</a:t>
            </a:r>
            <a:endParaRPr lang="en-GB"/>
          </a:p>
        </p:txBody>
      </p:sp>
      <p:sp>
        <p:nvSpPr>
          <p:cNvPr id="3" name="Content Placeholder 2"/>
          <p:cNvSpPr>
            <a:spLocks noGrp="1"/>
          </p:cNvSpPr>
          <p:nvPr>
            <p:ph sz="half" idx="1" hasCustomPrompt="1"/>
          </p:nvPr>
        </p:nvSpPr>
        <p:spPr>
          <a:xfrm>
            <a:off x="1382266" y="3010591"/>
            <a:ext cx="8544917" cy="7175679"/>
          </a:xfrm>
        </p:spPr>
        <p:txBody>
          <a:bodyPr/>
          <a:lstStyle>
            <a:lvl1pPr>
              <a:defRPr/>
            </a:lvl1pPr>
            <a:lvl2pPr>
              <a:defRPr/>
            </a:lvl2pPr>
          </a:lstStyle>
          <a:p>
            <a:pPr lvl="0"/>
            <a:r>
              <a:rPr lang="en-US"/>
              <a:t>Subtitle Ariel 28pt</a:t>
            </a:r>
          </a:p>
          <a:p>
            <a:pPr lvl="1"/>
            <a:r>
              <a:rPr lang="en-US"/>
              <a:t>Second level 24pt</a:t>
            </a:r>
          </a:p>
        </p:txBody>
      </p:sp>
      <p:sp>
        <p:nvSpPr>
          <p:cNvPr id="4" name="Content Placeholder 3"/>
          <p:cNvSpPr>
            <a:spLocks noGrp="1"/>
          </p:cNvSpPr>
          <p:nvPr>
            <p:ph sz="half" idx="2" hasCustomPrompt="1"/>
          </p:nvPr>
        </p:nvSpPr>
        <p:spPr>
          <a:xfrm>
            <a:off x="10178505" y="3010591"/>
            <a:ext cx="8544917" cy="7175679"/>
          </a:xfrm>
        </p:spPr>
        <p:txBody>
          <a:bodyPr/>
          <a:lstStyle>
            <a:lvl1pPr>
              <a:defRPr/>
            </a:lvl1pPr>
            <a:lvl2pPr>
              <a:defRPr/>
            </a:lvl2pPr>
          </a:lstStyle>
          <a:p>
            <a:pPr lvl="0"/>
            <a:r>
              <a:rPr lang="en-US"/>
              <a:t>Subtitle Ariel 28pt</a:t>
            </a:r>
          </a:p>
          <a:p>
            <a:pPr lvl="1"/>
            <a:r>
              <a:rPr lang="en-US"/>
              <a:t>Second level 24pt</a:t>
            </a:r>
          </a:p>
        </p:txBody>
      </p:sp>
      <p:sp>
        <p:nvSpPr>
          <p:cNvPr id="7" name="Slide Number Placeholder 6"/>
          <p:cNvSpPr>
            <a:spLocks noGrp="1"/>
          </p:cNvSpPr>
          <p:nvPr>
            <p:ph type="sldNum" sz="quarter" idx="12"/>
          </p:nvPr>
        </p:nvSpPr>
        <p:spPr/>
        <p:txBody>
          <a:bodyPr/>
          <a:lstStyle/>
          <a:p>
            <a:fld id="{428EB037-5E3B-48C4-97BB-734080DA86A8}" type="slidenum">
              <a:rPr lang="en-GB" smtClean="0"/>
              <a:t>‹#›</a:t>
            </a:fld>
            <a:endParaRPr lang="en-GB"/>
          </a:p>
        </p:txBody>
      </p:sp>
      <p:pic>
        <p:nvPicPr>
          <p:cNvPr id="8" name="Picture 7"/>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4882586" y="9848559"/>
            <a:ext cx="4511026" cy="1298481"/>
          </a:xfrm>
          <a:prstGeom prst="rect">
            <a:avLst/>
          </a:prstGeom>
        </p:spPr>
      </p:pic>
    </p:spTree>
    <p:extLst>
      <p:ext uri="{BB962C8B-B14F-4D97-AF65-F5344CB8AC3E}">
        <p14:creationId xmlns:p14="http://schemas.microsoft.com/office/powerpoint/2010/main" val="86513254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384885" y="602119"/>
            <a:ext cx="17341156" cy="2185952"/>
          </a:xfrm>
        </p:spPr>
        <p:txBody>
          <a:bodyPr/>
          <a:lstStyle>
            <a:lvl1pPr>
              <a:defRPr baseline="0"/>
            </a:lvl1pPr>
          </a:lstStyle>
          <a:p>
            <a:r>
              <a:rPr lang="en-US"/>
              <a:t>Title Ariel 44pt</a:t>
            </a:r>
            <a:endParaRPr lang="en-GB"/>
          </a:p>
        </p:txBody>
      </p:sp>
      <p:sp>
        <p:nvSpPr>
          <p:cNvPr id="3" name="Text Placeholder 2"/>
          <p:cNvSpPr>
            <a:spLocks noGrp="1"/>
          </p:cNvSpPr>
          <p:nvPr>
            <p:ph type="body" idx="1" hasCustomPrompt="1"/>
          </p:nvPr>
        </p:nvSpPr>
        <p:spPr>
          <a:xfrm>
            <a:off x="1384885" y="2772362"/>
            <a:ext cx="8505648" cy="1358692"/>
          </a:xfrm>
        </p:spPr>
        <p:txBody>
          <a:bodyPr anchor="b"/>
          <a:lstStyle>
            <a:lvl1pPr marL="0" indent="0">
              <a:buNone/>
              <a:defRPr sz="3958" b="1" baseline="0"/>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Subtitle Ariel 24pt bold</a:t>
            </a:r>
          </a:p>
        </p:txBody>
      </p:sp>
      <p:sp>
        <p:nvSpPr>
          <p:cNvPr id="4" name="Content Placeholder 3"/>
          <p:cNvSpPr>
            <a:spLocks noGrp="1"/>
          </p:cNvSpPr>
          <p:nvPr>
            <p:ph sz="half" idx="2" hasCustomPrompt="1"/>
          </p:nvPr>
        </p:nvSpPr>
        <p:spPr>
          <a:xfrm>
            <a:off x="1384885" y="4131054"/>
            <a:ext cx="8505648" cy="6076159"/>
          </a:xfrm>
        </p:spPr>
        <p:txBody>
          <a:bodyPr/>
          <a:lstStyle>
            <a:lvl1pPr>
              <a:defRPr/>
            </a:lvl1pPr>
            <a:lvl2pPr>
              <a:defRPr/>
            </a:lvl2pPr>
          </a:lstStyle>
          <a:p>
            <a:pPr lvl="0"/>
            <a:r>
              <a:rPr lang="en-US"/>
              <a:t>Bulletin point Ariel 28pt</a:t>
            </a:r>
          </a:p>
          <a:p>
            <a:pPr lvl="1"/>
            <a:r>
              <a:rPr lang="en-US"/>
              <a:t>Second level 24pt</a:t>
            </a:r>
          </a:p>
        </p:txBody>
      </p:sp>
      <p:sp>
        <p:nvSpPr>
          <p:cNvPr id="5" name="Text Placeholder 4"/>
          <p:cNvSpPr>
            <a:spLocks noGrp="1"/>
          </p:cNvSpPr>
          <p:nvPr>
            <p:ph type="body" sz="quarter" idx="3" hasCustomPrompt="1"/>
          </p:nvPr>
        </p:nvSpPr>
        <p:spPr>
          <a:xfrm>
            <a:off x="10178505" y="2772362"/>
            <a:ext cx="8547536"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Subtitle Ariel 24pt bold</a:t>
            </a:r>
          </a:p>
        </p:txBody>
      </p:sp>
      <p:sp>
        <p:nvSpPr>
          <p:cNvPr id="6" name="Content Placeholder 5"/>
          <p:cNvSpPr>
            <a:spLocks noGrp="1"/>
          </p:cNvSpPr>
          <p:nvPr>
            <p:ph sz="quarter" idx="4" hasCustomPrompt="1"/>
          </p:nvPr>
        </p:nvSpPr>
        <p:spPr>
          <a:xfrm>
            <a:off x="10178505" y="4131054"/>
            <a:ext cx="8547536" cy="6076159"/>
          </a:xfrm>
        </p:spPr>
        <p:txBody>
          <a:bodyPr/>
          <a:lstStyle>
            <a:lvl1pPr>
              <a:defRPr/>
            </a:lvl1pPr>
            <a:lvl2pPr>
              <a:defRPr baseline="0"/>
            </a:lvl2pPr>
          </a:lstStyle>
          <a:p>
            <a:pPr lvl="0"/>
            <a:r>
              <a:rPr lang="en-US"/>
              <a:t>Bulletin point Ariel 28pt</a:t>
            </a:r>
          </a:p>
          <a:p>
            <a:pPr lvl="1"/>
            <a:r>
              <a:rPr lang="en-US"/>
              <a:t>Second level 24pt</a:t>
            </a:r>
          </a:p>
        </p:txBody>
      </p:sp>
      <p:sp>
        <p:nvSpPr>
          <p:cNvPr id="9" name="Slide Number Placeholder 8"/>
          <p:cNvSpPr>
            <a:spLocks noGrp="1"/>
          </p:cNvSpPr>
          <p:nvPr>
            <p:ph type="sldNum" sz="quarter" idx="12"/>
          </p:nvPr>
        </p:nvSpPr>
        <p:spPr/>
        <p:txBody>
          <a:bodyPr/>
          <a:lstStyle/>
          <a:p>
            <a:fld id="{428EB037-5E3B-48C4-97BB-734080DA86A8}" type="slidenum">
              <a:rPr lang="en-GB" smtClean="0"/>
              <a:t>‹#›</a:t>
            </a:fld>
            <a:endParaRPr lang="en-GB"/>
          </a:p>
        </p:txBody>
      </p:sp>
      <p:pic>
        <p:nvPicPr>
          <p:cNvPr id="10" name="Picture 9"/>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4882586" y="9848559"/>
            <a:ext cx="4511026" cy="1298481"/>
          </a:xfrm>
          <a:prstGeom prst="rect">
            <a:avLst/>
          </a:prstGeom>
        </p:spPr>
      </p:pic>
    </p:spTree>
    <p:extLst>
      <p:ext uri="{BB962C8B-B14F-4D97-AF65-F5344CB8AC3E}">
        <p14:creationId xmlns:p14="http://schemas.microsoft.com/office/powerpoint/2010/main" val="3150387940"/>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a:t>Title Ariel 44pt</a:t>
            </a:r>
            <a:endParaRPr lang="en-GB"/>
          </a:p>
        </p:txBody>
      </p:sp>
      <p:sp>
        <p:nvSpPr>
          <p:cNvPr id="5" name="Slide Number Placeholder 4"/>
          <p:cNvSpPr>
            <a:spLocks noGrp="1"/>
          </p:cNvSpPr>
          <p:nvPr>
            <p:ph type="sldNum" sz="quarter" idx="12"/>
          </p:nvPr>
        </p:nvSpPr>
        <p:spPr/>
        <p:txBody>
          <a:bodyPr/>
          <a:lstStyle/>
          <a:p>
            <a:fld id="{428EB037-5E3B-48C4-97BB-734080DA86A8}" type="slidenum">
              <a:rPr lang="en-GB" smtClean="0"/>
              <a:t>‹#›</a:t>
            </a:fld>
            <a:endParaRPr lang="en-GB"/>
          </a:p>
        </p:txBody>
      </p:sp>
      <p:pic>
        <p:nvPicPr>
          <p:cNvPr id="6" name="Picture 5"/>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4882586" y="9848559"/>
            <a:ext cx="4511026" cy="1298481"/>
          </a:xfrm>
          <a:prstGeom prst="rect">
            <a:avLst/>
          </a:prstGeom>
        </p:spPr>
      </p:pic>
    </p:spTree>
    <p:extLst>
      <p:ext uri="{BB962C8B-B14F-4D97-AF65-F5344CB8AC3E}">
        <p14:creationId xmlns:p14="http://schemas.microsoft.com/office/powerpoint/2010/main" val="2063844289"/>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28EB037-5E3B-48C4-97BB-734080DA86A8}" type="slidenum">
              <a:rPr lang="en-GB" smtClean="0"/>
              <a:t>‹#›</a:t>
            </a:fld>
            <a:endParaRPr lang="en-GB"/>
          </a:p>
        </p:txBody>
      </p:sp>
      <p:pic>
        <p:nvPicPr>
          <p:cNvPr id="5" name="Picture 4"/>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4882586" y="9848559"/>
            <a:ext cx="4511026" cy="1298481"/>
          </a:xfrm>
          <a:prstGeom prst="rect">
            <a:avLst/>
          </a:prstGeom>
        </p:spPr>
      </p:pic>
      <p:sp>
        <p:nvSpPr>
          <p:cNvPr id="2" name="Flowchart: Off-page Connector 1"/>
          <p:cNvSpPr/>
          <p:nvPr userDrawn="1"/>
        </p:nvSpPr>
        <p:spPr>
          <a:xfrm>
            <a:off x="18200938" y="1"/>
            <a:ext cx="1192674" cy="793638"/>
          </a:xfrm>
          <a:prstGeom prst="flowChartOffpageConnector">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968" b="1"/>
              <a:t>Q3</a:t>
            </a:r>
          </a:p>
        </p:txBody>
      </p:sp>
    </p:spTree>
    <p:extLst>
      <p:ext uri="{BB962C8B-B14F-4D97-AF65-F5344CB8AC3E}">
        <p14:creationId xmlns:p14="http://schemas.microsoft.com/office/powerpoint/2010/main" val="9964145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Slide Number Placeholder 2"/>
          <p:cNvSpPr>
            <a:spLocks noGrp="1"/>
          </p:cNvSpPr>
          <p:nvPr>
            <p:ph type="sldNum" sz="quarter" idx="10"/>
          </p:nvPr>
        </p:nvSpPr>
        <p:spPr/>
        <p:txBody>
          <a:bodyPr/>
          <a:lstStyle/>
          <a:p>
            <a:fld id="{428EB037-5E3B-48C4-97BB-734080DA86A8}" type="slidenum">
              <a:rPr lang="en-GB" smtClean="0"/>
              <a:t>‹#›</a:t>
            </a:fld>
            <a:endParaRPr lang="en-GB"/>
          </a:p>
        </p:txBody>
      </p:sp>
    </p:spTree>
    <p:extLst>
      <p:ext uri="{BB962C8B-B14F-4D97-AF65-F5344CB8AC3E}">
        <p14:creationId xmlns:p14="http://schemas.microsoft.com/office/powerpoint/2010/main" val="19674466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96208817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3AD402B-07B6-0547-E285-2477721D369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59" y="9694521"/>
            <a:ext cx="18414786" cy="1141755"/>
          </a:xfrm>
          <a:prstGeom prst="rect">
            <a:avLst/>
          </a:prstGeom>
        </p:spPr>
      </p:pic>
      <p:sp>
        <p:nvSpPr>
          <p:cNvPr id="7" name="Freeform 6"/>
          <p:cNvSpPr/>
          <p:nvPr userDrawn="1"/>
        </p:nvSpPr>
        <p:spPr>
          <a:xfrm flipH="1">
            <a:off x="-2" y="247860"/>
            <a:ext cx="8311406" cy="883068"/>
          </a:xfrm>
          <a:custGeom>
            <a:avLst/>
            <a:gdLst>
              <a:gd name="connsiteX0" fmla="*/ 4679085 w 4679085"/>
              <a:gd name="connsiteY0" fmla="*/ 0 h 535531"/>
              <a:gd name="connsiteX1" fmla="*/ 0 w 4679085"/>
              <a:gd name="connsiteY1" fmla="*/ 0 h 535531"/>
              <a:gd name="connsiteX2" fmla="*/ 117367 w 4679085"/>
              <a:gd name="connsiteY2" fmla="*/ 267766 h 535531"/>
              <a:gd name="connsiteX3" fmla="*/ 0 w 4679085"/>
              <a:gd name="connsiteY3" fmla="*/ 535531 h 535531"/>
              <a:gd name="connsiteX4" fmla="*/ 4679085 w 4679085"/>
              <a:gd name="connsiteY4" fmla="*/ 535531 h 5355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9085" h="535531">
                <a:moveTo>
                  <a:pt x="4679085" y="0"/>
                </a:moveTo>
                <a:lnTo>
                  <a:pt x="0" y="0"/>
                </a:lnTo>
                <a:lnTo>
                  <a:pt x="117367" y="267766"/>
                </a:lnTo>
                <a:lnTo>
                  <a:pt x="0" y="535531"/>
                </a:lnTo>
                <a:lnTo>
                  <a:pt x="4679085" y="535531"/>
                </a:lnTo>
                <a:close/>
              </a:path>
            </a:pathLst>
          </a:custGeom>
          <a:solidFill>
            <a:schemeClr val="accent1">
              <a:lumMod val="50000"/>
            </a:schemeClr>
          </a:solidFill>
        </p:spPr>
        <p:txBody>
          <a:bodyPr wrap="square">
            <a:noAutofit/>
          </a:bodyPr>
          <a:lstStyle/>
          <a:p>
            <a:pPr lvl="0">
              <a:lnSpc>
                <a:spcPct val="90000"/>
              </a:lnSpc>
              <a:spcBef>
                <a:spcPct val="0"/>
              </a:spcBef>
              <a:defRPr/>
            </a:pPr>
            <a:endParaRPr lang="en-GB" sz="5277" b="1">
              <a:solidFill>
                <a:schemeClr val="bg1"/>
              </a:solidFill>
              <a:latin typeface="Calibri" panose="020F0502020204030204"/>
              <a:ea typeface="Nirmala UI Semilight" panose="020B0402040204020203" pitchFamily="34" charset="0"/>
              <a:cs typeface="Nirmala UI Semilight" panose="020B0402040204020203" pitchFamily="34" charset="0"/>
            </a:endParaRPr>
          </a:p>
        </p:txBody>
      </p:sp>
      <p:sp>
        <p:nvSpPr>
          <p:cNvPr id="8" name="Pentagon 7"/>
          <p:cNvSpPr/>
          <p:nvPr userDrawn="1"/>
        </p:nvSpPr>
        <p:spPr>
          <a:xfrm rot="5400000">
            <a:off x="18120765" y="87548"/>
            <a:ext cx="1130928" cy="955833"/>
          </a:xfrm>
          <a:prstGeom prst="homePlate">
            <a:avLst>
              <a:gd name="adj" fmla="val 23448"/>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GB" sz="3200" b="1"/>
              <a:t>Q1</a:t>
            </a:r>
          </a:p>
        </p:txBody>
      </p:sp>
      <p:sp>
        <p:nvSpPr>
          <p:cNvPr id="10" name="Text Placeholder 9"/>
          <p:cNvSpPr>
            <a:spLocks noGrp="1"/>
          </p:cNvSpPr>
          <p:nvPr>
            <p:ph type="body" sz="quarter" idx="10"/>
          </p:nvPr>
        </p:nvSpPr>
        <p:spPr>
          <a:xfrm>
            <a:off x="20233" y="350840"/>
            <a:ext cx="7891753" cy="677108"/>
          </a:xfrm>
        </p:spPr>
        <p:txBody>
          <a:bodyPr/>
          <a:lstStyle>
            <a:lvl1pPr>
              <a:defRPr sz="4400" b="1">
                <a:solidFill>
                  <a:schemeClr val="bg1"/>
                </a:solidFill>
              </a:defRPr>
            </a:lvl1pPr>
          </a:lstStyle>
          <a:p>
            <a:pPr lvl="0"/>
            <a:endParaRPr lang="en-GB"/>
          </a:p>
        </p:txBody>
      </p:sp>
    </p:spTree>
    <p:extLst>
      <p:ext uri="{BB962C8B-B14F-4D97-AF65-F5344CB8AC3E}">
        <p14:creationId xmlns:p14="http://schemas.microsoft.com/office/powerpoint/2010/main" val="10497748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err="1"/>
              <a:t>Example</a:t>
            </a:r>
            <a:r>
              <a:rPr lang="pt-BR" kern="0"/>
              <a:t> </a:t>
            </a:r>
            <a:r>
              <a:rPr lang="pt-BR" kern="0" err="1"/>
              <a:t>Title</a:t>
            </a:r>
            <a:r>
              <a:rPr lang="pt-BR" kern="0"/>
              <a:t> </a:t>
            </a:r>
            <a:r>
              <a:rPr lang="pt-BR" kern="0" err="1"/>
              <a:t>Text</a:t>
            </a:r>
            <a:endParaRPr lang="pt-BR" kern="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6641890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10.xml.rels><?xml version="1.0" encoding="UTF-8" standalone="yes"?>
<Relationships xmlns="http://schemas.openxmlformats.org/package/2006/relationships"><Relationship Id="rId3" Type="http://schemas.openxmlformats.org/officeDocument/2006/relationships/theme" Target="../theme/theme10.xml"/><Relationship Id="rId2" Type="http://schemas.openxmlformats.org/officeDocument/2006/relationships/slideLayout" Target="../slideLayouts/slideLayout65.xml"/><Relationship Id="rId1" Type="http://schemas.openxmlformats.org/officeDocument/2006/relationships/slideLayout" Target="../slideLayouts/slideLayout64.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73.xml"/><Relationship Id="rId13" Type="http://schemas.openxmlformats.org/officeDocument/2006/relationships/slideLayout" Target="../slideLayouts/slideLayout78.xml"/><Relationship Id="rId3" Type="http://schemas.openxmlformats.org/officeDocument/2006/relationships/slideLayout" Target="../slideLayouts/slideLayout68.xml"/><Relationship Id="rId7" Type="http://schemas.openxmlformats.org/officeDocument/2006/relationships/slideLayout" Target="../slideLayouts/slideLayout72.xml"/><Relationship Id="rId12" Type="http://schemas.openxmlformats.org/officeDocument/2006/relationships/slideLayout" Target="../slideLayouts/slideLayout77.xml"/><Relationship Id="rId17" Type="http://schemas.openxmlformats.org/officeDocument/2006/relationships/image" Target="../media/image9.jpeg"/><Relationship Id="rId2" Type="http://schemas.openxmlformats.org/officeDocument/2006/relationships/slideLayout" Target="../slideLayouts/slideLayout67.xml"/><Relationship Id="rId16" Type="http://schemas.openxmlformats.org/officeDocument/2006/relationships/theme" Target="../theme/theme11.xml"/><Relationship Id="rId1" Type="http://schemas.openxmlformats.org/officeDocument/2006/relationships/slideLayout" Target="../slideLayouts/slideLayout66.xml"/><Relationship Id="rId6" Type="http://schemas.openxmlformats.org/officeDocument/2006/relationships/slideLayout" Target="../slideLayouts/slideLayout71.xml"/><Relationship Id="rId11" Type="http://schemas.openxmlformats.org/officeDocument/2006/relationships/slideLayout" Target="../slideLayouts/slideLayout76.xml"/><Relationship Id="rId5" Type="http://schemas.openxmlformats.org/officeDocument/2006/relationships/slideLayout" Target="../slideLayouts/slideLayout70.xml"/><Relationship Id="rId15" Type="http://schemas.openxmlformats.org/officeDocument/2006/relationships/slideLayout" Target="../slideLayouts/slideLayout80.xml"/><Relationship Id="rId10" Type="http://schemas.openxmlformats.org/officeDocument/2006/relationships/slideLayout" Target="../slideLayouts/slideLayout75.xml"/><Relationship Id="rId4" Type="http://schemas.openxmlformats.org/officeDocument/2006/relationships/slideLayout" Target="../slideLayouts/slideLayout69.xml"/><Relationship Id="rId9" Type="http://schemas.openxmlformats.org/officeDocument/2006/relationships/slideLayout" Target="../slideLayouts/slideLayout74.xml"/><Relationship Id="rId14" Type="http://schemas.openxmlformats.org/officeDocument/2006/relationships/slideLayout" Target="../slideLayouts/slideLayout79.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9.xml"/><Relationship Id="rId7"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 Id="rId9" Type="http://schemas.openxmlformats.org/officeDocument/2006/relationships/image" Target="../media/image5.emf"/></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15.xml"/><Relationship Id="rId7"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9"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21.xml"/><Relationship Id="rId7" Type="http://schemas.openxmlformats.org/officeDocument/2006/relationships/theme" Target="../theme/theme4.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5" Type="http://schemas.openxmlformats.org/officeDocument/2006/relationships/slideLayout" Target="../slideLayouts/slideLayout23.xml"/><Relationship Id="rId4" Type="http://schemas.openxmlformats.org/officeDocument/2006/relationships/slideLayout" Target="../slideLayouts/slideLayout22.xml"/><Relationship Id="rId9" Type="http://schemas.openxmlformats.org/officeDocument/2006/relationships/image" Target="../media/image5.emf"/></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26.xml"/><Relationship Id="rId1" Type="http://schemas.openxmlformats.org/officeDocument/2006/relationships/slideLayout" Target="../slideLayouts/slideLayout25.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6.xml"/><Relationship Id="rId1" Type="http://schemas.openxmlformats.org/officeDocument/2006/relationships/slideLayout" Target="../slideLayouts/slideLayout27.xml"/><Relationship Id="rId5" Type="http://schemas.openxmlformats.org/officeDocument/2006/relationships/image" Target="../media/image2.png"/><Relationship Id="rId4" Type="http://schemas.openxmlformats.org/officeDocument/2006/relationships/image" Target="../media/image8.emf"/></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2" Type="http://schemas.openxmlformats.org/officeDocument/2006/relationships/slideLayout" Target="../slideLayouts/slideLayout29.xml"/><Relationship Id="rId16" Type="http://schemas.openxmlformats.org/officeDocument/2006/relationships/image" Target="../media/image9.jpeg"/><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5" Type="http://schemas.openxmlformats.org/officeDocument/2006/relationships/theme" Target="../theme/theme7.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slideLayout" Target="../slideLayouts/slideLayout41.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49.xml"/><Relationship Id="rId3" Type="http://schemas.openxmlformats.org/officeDocument/2006/relationships/slideLayout" Target="../slideLayouts/slideLayout44.xml"/><Relationship Id="rId7" Type="http://schemas.openxmlformats.org/officeDocument/2006/relationships/slideLayout" Target="../slideLayouts/slideLayout48.xml"/><Relationship Id="rId12" Type="http://schemas.openxmlformats.org/officeDocument/2006/relationships/theme" Target="../theme/theme8.xml"/><Relationship Id="rId2" Type="http://schemas.openxmlformats.org/officeDocument/2006/relationships/slideLayout" Target="../slideLayouts/slideLayout43.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5" Type="http://schemas.openxmlformats.org/officeDocument/2006/relationships/slideLayout" Target="../slideLayouts/slideLayout46.xml"/><Relationship Id="rId10" Type="http://schemas.openxmlformats.org/officeDocument/2006/relationships/slideLayout" Target="../slideLayouts/slideLayout51.xml"/><Relationship Id="rId4" Type="http://schemas.openxmlformats.org/officeDocument/2006/relationships/slideLayout" Target="../slideLayouts/slideLayout45.xml"/><Relationship Id="rId9" Type="http://schemas.openxmlformats.org/officeDocument/2006/relationships/slideLayout" Target="../slideLayouts/slideLayout50.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60.xml"/><Relationship Id="rId3" Type="http://schemas.openxmlformats.org/officeDocument/2006/relationships/slideLayout" Target="../slideLayouts/slideLayout55.xml"/><Relationship Id="rId7" Type="http://schemas.openxmlformats.org/officeDocument/2006/relationships/slideLayout" Target="../slideLayouts/slideLayout59.xml"/><Relationship Id="rId12" Type="http://schemas.openxmlformats.org/officeDocument/2006/relationships/theme" Target="../theme/theme9.xml"/><Relationship Id="rId2" Type="http://schemas.openxmlformats.org/officeDocument/2006/relationships/slideLayout" Target="../slideLayouts/slideLayout54.xml"/><Relationship Id="rId1" Type="http://schemas.openxmlformats.org/officeDocument/2006/relationships/slideLayout" Target="../slideLayouts/slideLayout53.xml"/><Relationship Id="rId6" Type="http://schemas.openxmlformats.org/officeDocument/2006/relationships/slideLayout" Target="../slideLayouts/slideLayout58.xml"/><Relationship Id="rId11" Type="http://schemas.openxmlformats.org/officeDocument/2006/relationships/slideLayout" Target="../slideLayouts/slideLayout63.xml"/><Relationship Id="rId5" Type="http://schemas.openxmlformats.org/officeDocument/2006/relationships/slideLayout" Target="../slideLayouts/slideLayout57.xml"/><Relationship Id="rId10" Type="http://schemas.openxmlformats.org/officeDocument/2006/relationships/slideLayout" Target="../slideLayouts/slideLayout62.xml"/><Relationship Id="rId4" Type="http://schemas.openxmlformats.org/officeDocument/2006/relationships/slideLayout" Target="../slideLayouts/slideLayout56.xml"/><Relationship Id="rId9" Type="http://schemas.openxmlformats.org/officeDocument/2006/relationships/slideLayout" Target="../slideLayouts/slideLayout6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059301A9-4D10-7A75-F32A-7FEF84D9D8C2}"/>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solidFill>
                <a:srgbClr val="1F355E"/>
              </a:solidFill>
            </a:endParaRPr>
          </a:p>
        </p:txBody>
      </p:sp>
      <p:pic>
        <p:nvPicPr>
          <p:cNvPr id="8" name="Picture 35">
            <a:extLst>
              <a:ext uri="{FF2B5EF4-FFF2-40B4-BE49-F238E27FC236}">
                <a16:creationId xmlns:a16="http://schemas.microsoft.com/office/drawing/2014/main" id="{8D6D5260-941F-FAC8-7D9A-8598A4871B99}"/>
              </a:ext>
            </a:extLst>
          </p:cNvPr>
          <p:cNvPicPr>
            <a:picLocks noChangeAspect="1"/>
          </p:cNvPicPr>
          <p:nvPr userDrawn="1"/>
        </p:nvPicPr>
        <p:blipFill>
          <a:blip r:embed="rId8"/>
          <a:stretch>
            <a:fillRect/>
          </a:stretch>
        </p:blipFill>
        <p:spPr>
          <a:xfrm>
            <a:off x="15124022" y="751246"/>
            <a:ext cx="4225956" cy="1077204"/>
          </a:xfrm>
          <a:prstGeom prst="rect">
            <a:avLst/>
          </a:prstGeom>
        </p:spPr>
      </p:pic>
      <p:pic>
        <p:nvPicPr>
          <p:cNvPr id="9" name="Content Placeholder 9" descr="A black background with white text&#10;&#10;Description automatically generated">
            <a:extLst>
              <a:ext uri="{FF2B5EF4-FFF2-40B4-BE49-F238E27FC236}">
                <a16:creationId xmlns:a16="http://schemas.microsoft.com/office/drawing/2014/main" id="{8B39281C-7523-249B-91C3-4AD9884CE212}"/>
              </a:ext>
            </a:extLst>
          </p:cNvPr>
          <p:cNvPicPr>
            <a:picLocks noChangeAspect="1"/>
          </p:cNvPicPr>
          <p:nvPr userDrawn="1"/>
        </p:nvPicPr>
        <p:blipFill>
          <a:blip r:embed="rId9"/>
          <a:stretch>
            <a:fillRect/>
          </a:stretch>
        </p:blipFill>
        <p:spPr>
          <a:xfrm>
            <a:off x="726978" y="9333565"/>
            <a:ext cx="3690966" cy="1141845"/>
          </a:xfrm>
          <a:prstGeom prst="rect">
            <a:avLst/>
          </a:prstGeom>
        </p:spPr>
      </p:pic>
    </p:spTree>
  </p:cSld>
  <p:clrMap bg1="lt1" tx1="dk1" bg2="lt2" tx2="dk2" accent1="accent1" accent2="accent2" accent3="accent3" accent4="accent4" accent5="accent5" accent6="accent6" hlink="hlink" folHlink="folHlink"/>
  <p:sldLayoutIdLst>
    <p:sldLayoutId id="2147483665" r:id="rId1"/>
    <p:sldLayoutId id="2147483688" r:id="rId2"/>
    <p:sldLayoutId id="2147483689" r:id="rId3"/>
    <p:sldLayoutId id="2147483690" r:id="rId4"/>
    <p:sldLayoutId id="2147483691" r:id="rId5"/>
    <p:sldLayoutId id="2147483692"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1005285" y="452374"/>
            <a:ext cx="18095119" cy="276999"/>
          </a:xfrm>
          <a:prstGeom prst="rect">
            <a:avLst/>
          </a:prstGeom>
        </p:spPr>
        <p:txBody>
          <a:bodyPr wrap="square" lIns="0" tIns="0" rIns="0" bIns="0">
            <a:spAutoFit/>
          </a:bodyPr>
          <a:lstStyle>
            <a:lvl1pPr>
              <a:defRPr/>
            </a:lvl1pPr>
          </a:lstStyle>
          <a:p>
            <a:endParaRPr/>
          </a:p>
        </p:txBody>
      </p:sp>
      <p:sp>
        <p:nvSpPr>
          <p:cNvPr id="3" name="Holder 3"/>
          <p:cNvSpPr>
            <a:spLocks noGrp="1"/>
          </p:cNvSpPr>
          <p:nvPr>
            <p:ph type="body" idx="1"/>
          </p:nvPr>
        </p:nvSpPr>
        <p:spPr>
          <a:xfrm>
            <a:off x="1005285" y="2601151"/>
            <a:ext cx="18095119"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6835934" y="10517697"/>
            <a:ext cx="6433820" cy="276999"/>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1005285" y="10517697"/>
            <a:ext cx="4624308" cy="276999"/>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4/23/2026</a:t>
            </a:fld>
            <a:endParaRPr lang="en-US"/>
          </a:p>
        </p:txBody>
      </p:sp>
      <p:sp>
        <p:nvSpPr>
          <p:cNvPr id="6" name="Holder 6"/>
          <p:cNvSpPr>
            <a:spLocks noGrp="1"/>
          </p:cNvSpPr>
          <p:nvPr>
            <p:ph type="sldNum" sz="quarter" idx="7"/>
          </p:nvPr>
        </p:nvSpPr>
        <p:spPr>
          <a:xfrm>
            <a:off x="14476097" y="10517697"/>
            <a:ext cx="4624308" cy="276999"/>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3168272560"/>
      </p:ext>
    </p:extLst>
  </p:cSld>
  <p:clrMap bg1="lt1" tx1="dk1" bg2="lt2" tx2="dk2" accent1="accent1" accent2="accent2" accent3="accent3" accent4="accent4" accent5="accent5" accent6="accent6" hlink="hlink" folHlink="folHlink"/>
  <p:sldLayoutIdLst>
    <p:sldLayoutId id="2147483783" r:id="rId1"/>
    <p:sldLayoutId id="2147483784" r:id="rId2"/>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82266" y="602119"/>
            <a:ext cx="17341156" cy="2185952"/>
          </a:xfrm>
          <a:prstGeom prst="rect">
            <a:avLst/>
          </a:prstGeom>
        </p:spPr>
        <p:txBody>
          <a:bodyPr vert="horz" lIns="91440" tIns="45720" rIns="91440" bIns="45720" rtlCol="0" anchor="ctr">
            <a:normAutofit/>
          </a:bodyPr>
          <a:lstStyle/>
          <a:p>
            <a:r>
              <a:rPr lang="en-US"/>
              <a:t>Title Ariel 44pt</a:t>
            </a:r>
            <a:endParaRPr lang="en-GB"/>
          </a:p>
        </p:txBody>
      </p:sp>
      <p:sp>
        <p:nvSpPr>
          <p:cNvPr id="3" name="Text Placeholder 2"/>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a:t>Bullet point Ariel 28pt</a:t>
            </a:r>
          </a:p>
          <a:p>
            <a:pPr lvl="1"/>
            <a:r>
              <a:rPr lang="en-US"/>
              <a:t>Second level 24pt</a:t>
            </a:r>
          </a:p>
        </p:txBody>
      </p:sp>
      <p:sp>
        <p:nvSpPr>
          <p:cNvPr id="6" name="Slide Number Placeholder 5"/>
          <p:cNvSpPr>
            <a:spLocks noGrp="1"/>
          </p:cNvSpPr>
          <p:nvPr>
            <p:ph type="sldNum" sz="quarter" idx="4"/>
          </p:nvPr>
        </p:nvSpPr>
        <p:spPr>
          <a:xfrm>
            <a:off x="14199642" y="10482093"/>
            <a:ext cx="4523780" cy="602118"/>
          </a:xfrm>
          <a:prstGeom prst="rect">
            <a:avLst/>
          </a:prstGeom>
        </p:spPr>
        <p:txBody>
          <a:bodyPr vert="horz" lIns="91440" tIns="45720" rIns="91440" bIns="45720" rtlCol="0" anchor="ctr"/>
          <a:lstStyle>
            <a:lvl1pPr algn="r">
              <a:defRPr sz="1979">
                <a:solidFill>
                  <a:schemeClr val="tx1">
                    <a:tint val="75000"/>
                  </a:schemeClr>
                </a:solidFill>
              </a:defRPr>
            </a:lvl1pPr>
          </a:lstStyle>
          <a:p>
            <a:fld id="{428EB037-5E3B-48C4-97BB-734080DA86A8}" type="slidenum">
              <a:rPr lang="en-GB" smtClean="0"/>
              <a:t>‹#›</a:t>
            </a:fld>
            <a:endParaRPr lang="en-GB"/>
          </a:p>
        </p:txBody>
      </p:sp>
      <p:pic>
        <p:nvPicPr>
          <p:cNvPr id="7" name="Picture 6"/>
          <p:cNvPicPr>
            <a:picLocks noChangeAspect="1"/>
          </p:cNvPicPr>
          <p:nvPr userDrawn="1"/>
        </p:nvPicPr>
        <p:blipFill>
          <a:blip r:embed="rId17"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4882586" y="9848559"/>
            <a:ext cx="4511026" cy="1298481"/>
          </a:xfrm>
          <a:prstGeom prst="rect">
            <a:avLst/>
          </a:prstGeom>
        </p:spPr>
      </p:pic>
    </p:spTree>
    <p:extLst>
      <p:ext uri="{BB962C8B-B14F-4D97-AF65-F5344CB8AC3E}">
        <p14:creationId xmlns:p14="http://schemas.microsoft.com/office/powerpoint/2010/main" val="3260967408"/>
      </p:ext>
    </p:extLst>
  </p:cSld>
  <p:clrMap bg1="lt1" tx1="dk1" bg2="lt2" tx2="dk2" accent1="accent1" accent2="accent2" accent3="accent3" accent4="accent4" accent5="accent5" accent6="accent6" hlink="hlink" folHlink="folHlink"/>
  <p:sldLayoutIdLst>
    <p:sldLayoutId id="2147483786" r:id="rId1"/>
    <p:sldLayoutId id="2147483787" r:id="rId2"/>
    <p:sldLayoutId id="2147483788" r:id="rId3"/>
    <p:sldLayoutId id="2147483789" r:id="rId4"/>
    <p:sldLayoutId id="2147483790" r:id="rId5"/>
    <p:sldLayoutId id="2147483791" r:id="rId6"/>
    <p:sldLayoutId id="2147483792" r:id="rId7"/>
    <p:sldLayoutId id="2147483793" r:id="rId8"/>
    <p:sldLayoutId id="2147483794" r:id="rId9"/>
    <p:sldLayoutId id="2147483795" r:id="rId10"/>
    <p:sldLayoutId id="2147483796" r:id="rId11"/>
    <p:sldLayoutId id="2147483797" r:id="rId12"/>
    <p:sldLayoutId id="2147483798" r:id="rId13"/>
    <p:sldLayoutId id="2147483799" r:id="rId14"/>
    <p:sldLayoutId id="2147483800" r:id="rId15"/>
  </p:sldLayoutIdLst>
  <p:hf hdr="0" ftr="0" dt="0"/>
  <p:txStyles>
    <p:titleStyle>
      <a:lvl1pPr algn="l" defTabSz="1507937" rtl="0" eaLnBrk="1" latinLnBrk="0" hangingPunct="1">
        <a:lnSpc>
          <a:spcPct val="90000"/>
        </a:lnSpc>
        <a:spcBef>
          <a:spcPct val="0"/>
        </a:spcBef>
        <a:buNone/>
        <a:defRPr sz="7256" kern="1200" baseline="0">
          <a:solidFill>
            <a:schemeClr val="tx1"/>
          </a:solidFill>
          <a:latin typeface="+mj-lt"/>
          <a:ea typeface="+mj-ea"/>
          <a:cs typeface="+mj-cs"/>
        </a:defRPr>
      </a:lvl1pPr>
    </p:titleStyle>
    <p:bodyStyle>
      <a:lvl1pPr marL="376984" indent="-376984" algn="l" defTabSz="1507937"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53" indent="-376984" algn="l" defTabSz="1507937"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21" indent="-376984" algn="l" defTabSz="1507937"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890"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858"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27"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795"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764"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732"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37" rtl="0" eaLnBrk="1" latinLnBrk="0" hangingPunct="1">
        <a:defRPr sz="2968" kern="1200">
          <a:solidFill>
            <a:schemeClr val="tx1"/>
          </a:solidFill>
          <a:latin typeface="+mn-lt"/>
          <a:ea typeface="+mn-ea"/>
          <a:cs typeface="+mn-cs"/>
        </a:defRPr>
      </a:lvl1pPr>
      <a:lvl2pPr marL="753969" algn="l" defTabSz="1507937" rtl="0" eaLnBrk="1" latinLnBrk="0" hangingPunct="1">
        <a:defRPr sz="2968" kern="1200">
          <a:solidFill>
            <a:schemeClr val="tx1"/>
          </a:solidFill>
          <a:latin typeface="+mn-lt"/>
          <a:ea typeface="+mn-ea"/>
          <a:cs typeface="+mn-cs"/>
        </a:defRPr>
      </a:lvl2pPr>
      <a:lvl3pPr marL="1507937" algn="l" defTabSz="1507937" rtl="0" eaLnBrk="1" latinLnBrk="0" hangingPunct="1">
        <a:defRPr sz="2968" kern="1200">
          <a:solidFill>
            <a:schemeClr val="tx1"/>
          </a:solidFill>
          <a:latin typeface="+mn-lt"/>
          <a:ea typeface="+mn-ea"/>
          <a:cs typeface="+mn-cs"/>
        </a:defRPr>
      </a:lvl3pPr>
      <a:lvl4pPr marL="2261906" algn="l" defTabSz="1507937" rtl="0" eaLnBrk="1" latinLnBrk="0" hangingPunct="1">
        <a:defRPr sz="2968" kern="1200">
          <a:solidFill>
            <a:schemeClr val="tx1"/>
          </a:solidFill>
          <a:latin typeface="+mn-lt"/>
          <a:ea typeface="+mn-ea"/>
          <a:cs typeface="+mn-cs"/>
        </a:defRPr>
      </a:lvl4pPr>
      <a:lvl5pPr marL="3015874" algn="l" defTabSz="1507937" rtl="0" eaLnBrk="1" latinLnBrk="0" hangingPunct="1">
        <a:defRPr sz="2968" kern="1200">
          <a:solidFill>
            <a:schemeClr val="tx1"/>
          </a:solidFill>
          <a:latin typeface="+mn-lt"/>
          <a:ea typeface="+mn-ea"/>
          <a:cs typeface="+mn-cs"/>
        </a:defRPr>
      </a:lvl5pPr>
      <a:lvl6pPr marL="3769843" algn="l" defTabSz="1507937" rtl="0" eaLnBrk="1" latinLnBrk="0" hangingPunct="1">
        <a:defRPr sz="2968" kern="1200">
          <a:solidFill>
            <a:schemeClr val="tx1"/>
          </a:solidFill>
          <a:latin typeface="+mn-lt"/>
          <a:ea typeface="+mn-ea"/>
          <a:cs typeface="+mn-cs"/>
        </a:defRPr>
      </a:lvl6pPr>
      <a:lvl7pPr marL="4523811" algn="l" defTabSz="1507937" rtl="0" eaLnBrk="1" latinLnBrk="0" hangingPunct="1">
        <a:defRPr sz="2968" kern="1200">
          <a:solidFill>
            <a:schemeClr val="tx1"/>
          </a:solidFill>
          <a:latin typeface="+mn-lt"/>
          <a:ea typeface="+mn-ea"/>
          <a:cs typeface="+mn-cs"/>
        </a:defRPr>
      </a:lvl7pPr>
      <a:lvl8pPr marL="5277780" algn="l" defTabSz="1507937" rtl="0" eaLnBrk="1" latinLnBrk="0" hangingPunct="1">
        <a:defRPr sz="2968" kern="1200">
          <a:solidFill>
            <a:schemeClr val="tx1"/>
          </a:solidFill>
          <a:latin typeface="+mn-lt"/>
          <a:ea typeface="+mn-ea"/>
          <a:cs typeface="+mn-cs"/>
        </a:defRPr>
      </a:lvl8pPr>
      <a:lvl9pPr marL="6031748" algn="l" defTabSz="1507937" rtl="0" eaLnBrk="1" latinLnBrk="0" hangingPunct="1">
        <a:defRPr sz="2968"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445358318"/>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D9AF0F01-5FF9-F09C-DDB3-0C0AB315ADC3}"/>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pic>
        <p:nvPicPr>
          <p:cNvPr id="9" name="Picture 39">
            <a:extLst>
              <a:ext uri="{FF2B5EF4-FFF2-40B4-BE49-F238E27FC236}">
                <a16:creationId xmlns:a16="http://schemas.microsoft.com/office/drawing/2014/main" id="{759ACAD1-D133-C1E0-8B20-C493A7651410}"/>
              </a:ext>
            </a:extLst>
          </p:cNvPr>
          <p:cNvPicPr>
            <a:picLocks noChangeAspect="1"/>
          </p:cNvPicPr>
          <p:nvPr userDrawn="1"/>
        </p:nvPicPr>
        <p:blipFill>
          <a:blip r:embed="rId8"/>
          <a:stretch>
            <a:fillRect/>
          </a:stretch>
        </p:blipFill>
        <p:spPr>
          <a:xfrm>
            <a:off x="733699" y="751246"/>
            <a:ext cx="4225956" cy="1077204"/>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77A7B19E-E40A-E314-E4D6-9DDE45399BB0}"/>
              </a:ext>
            </a:extLst>
          </p:cNvPr>
          <p:cNvPicPr>
            <a:picLocks noChangeAspect="1"/>
          </p:cNvPicPr>
          <p:nvPr userDrawn="1"/>
        </p:nvPicPr>
        <p:blipFill>
          <a:blip r:embed="rId9"/>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2251778348"/>
      </p:ext>
    </p:extLst>
  </p:cSld>
  <p:clrMap bg1="lt1" tx1="dk1" bg2="lt2" tx2="dk2" accent1="accent1" accent2="accent2" accent3="accent3" accent4="accent4" accent5="accent5" accent6="accent6" hlink="hlink" folHlink="folHlink"/>
  <p:sldLayoutIdLst>
    <p:sldLayoutId id="2147483712" r:id="rId1"/>
    <p:sldLayoutId id="2147483722" r:id="rId2"/>
    <p:sldLayoutId id="2147483711" r:id="rId3"/>
    <p:sldLayoutId id="2147483713" r:id="rId4"/>
    <p:sldLayoutId id="2147483714" r:id="rId5"/>
    <p:sldLayoutId id="2147483715"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4" descr="A black background with blue text&#10;&#10;Description automatically generated">
            <a:extLst>
              <a:ext uri="{FF2B5EF4-FFF2-40B4-BE49-F238E27FC236}">
                <a16:creationId xmlns:a16="http://schemas.microsoft.com/office/drawing/2014/main" id="{25C07BA3-9066-96C0-1A4F-39B4D3E15B4A}"/>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3" name="Picture 6">
            <a:extLst>
              <a:ext uri="{FF2B5EF4-FFF2-40B4-BE49-F238E27FC236}">
                <a16:creationId xmlns:a16="http://schemas.microsoft.com/office/drawing/2014/main" id="{65A37F4B-86DB-56EB-30D3-272527875853}"/>
              </a:ext>
            </a:extLst>
          </p:cNvPr>
          <p:cNvPicPr>
            <a:picLocks noChangeAspect="1"/>
          </p:cNvPicPr>
          <p:nvPr userDrawn="1"/>
        </p:nvPicPr>
        <p:blipFill>
          <a:blip r:embed="rId9"/>
          <a:stretch>
            <a:fillRect/>
          </a:stretch>
        </p:blipFill>
        <p:spPr>
          <a:xfrm>
            <a:off x="701699" y="739755"/>
            <a:ext cx="4321548" cy="1101571"/>
          </a:xfrm>
          <a:prstGeom prst="rect">
            <a:avLst/>
          </a:prstGeom>
        </p:spPr>
      </p:pic>
    </p:spTree>
    <p:extLst>
      <p:ext uri="{BB962C8B-B14F-4D97-AF65-F5344CB8AC3E}">
        <p14:creationId xmlns:p14="http://schemas.microsoft.com/office/powerpoint/2010/main" val="1095305777"/>
      </p:ext>
    </p:extLst>
  </p:cSld>
  <p:clrMap bg1="lt1" tx1="dk1" bg2="lt2" tx2="dk2" accent1="accent1" accent2="accent2" accent3="accent3" accent4="accent4" accent5="accent5" accent6="accent6" hlink="hlink" folHlink="folHlink"/>
  <p:sldLayoutIdLst>
    <p:sldLayoutId id="2147483717" r:id="rId1"/>
    <p:sldLayoutId id="2147483723" r:id="rId2"/>
    <p:sldLayoutId id="2147483718" r:id="rId3"/>
    <p:sldLayoutId id="2147483719" r:id="rId4"/>
    <p:sldLayoutId id="2147483720" r:id="rId5"/>
    <p:sldLayoutId id="2147483721"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0263380"/>
      </p:ext>
    </p:extLst>
  </p:cSld>
  <p:clrMap bg1="lt1" tx1="dk1" bg2="lt2" tx2="dk2" accent1="accent1" accent2="accent2" accent3="accent3" accent4="accent4" accent5="accent5" accent6="accent6" hlink="hlink" folHlink="folHlink"/>
  <p:sldLayoutIdLst>
    <p:sldLayoutId id="2147483725" r:id="rId1"/>
    <p:sldLayoutId id="2147483728"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CC6DF583-6229-4B21-6A6F-414DD652D88E}"/>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pic>
        <p:nvPicPr>
          <p:cNvPr id="4" name="Picture 45">
            <a:extLst>
              <a:ext uri="{FF2B5EF4-FFF2-40B4-BE49-F238E27FC236}">
                <a16:creationId xmlns:a16="http://schemas.microsoft.com/office/drawing/2014/main" id="{352CB714-0D0D-0137-2145-4628998E3503}"/>
              </a:ext>
            </a:extLst>
          </p:cNvPr>
          <p:cNvPicPr>
            <a:picLocks noChangeAspect="1"/>
          </p:cNvPicPr>
          <p:nvPr userDrawn="1"/>
        </p:nvPicPr>
        <p:blipFill>
          <a:blip r:embed="rId3"/>
          <a:stretch>
            <a:fillRect/>
          </a:stretch>
        </p:blipFill>
        <p:spPr>
          <a:xfrm>
            <a:off x="15124022" y="751246"/>
            <a:ext cx="4225956" cy="1077204"/>
          </a:xfrm>
          <a:prstGeom prst="rect">
            <a:avLst/>
          </a:prstGeom>
        </p:spPr>
      </p:pic>
      <p:pic>
        <p:nvPicPr>
          <p:cNvPr id="5" name="Picture 4">
            <a:extLst>
              <a:ext uri="{FF2B5EF4-FFF2-40B4-BE49-F238E27FC236}">
                <a16:creationId xmlns:a16="http://schemas.microsoft.com/office/drawing/2014/main" id="{6615C335-F55A-4D1C-A863-0249996E00C5}"/>
              </a:ext>
            </a:extLst>
          </p:cNvPr>
          <p:cNvPicPr>
            <a:picLocks noChangeAspect="1"/>
          </p:cNvPicPr>
          <p:nvPr userDrawn="1"/>
        </p:nvPicPr>
        <p:blipFill>
          <a:blip r:embed="rId4"/>
          <a:stretch>
            <a:fillRect/>
          </a:stretch>
        </p:blipFill>
        <p:spPr>
          <a:xfrm rot="10605549">
            <a:off x="10778872" y="4057117"/>
            <a:ext cx="11139024" cy="9093968"/>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77F5684F-D2B3-6F5A-1982-4E939AFFA590}"/>
              </a:ext>
            </a:extLst>
          </p:cNvPr>
          <p:cNvPicPr>
            <a:picLocks noChangeAspect="1"/>
          </p:cNvPicPr>
          <p:nvPr userDrawn="1"/>
        </p:nvPicPr>
        <p:blipFill>
          <a:blip r:embed="rId5"/>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654077253"/>
      </p:ext>
    </p:extLst>
  </p:cSld>
  <p:clrMap bg1="lt1" tx1="dk1" bg2="lt2" tx2="dk2" accent1="accent1" accent2="accent2" accent3="accent3" accent4="accent4" accent5="accent5" accent6="accent6" hlink="hlink" folHlink="folHlink"/>
  <p:sldLayoutIdLst>
    <p:sldLayoutId id="2147483730" r:id="rId1"/>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82266" y="602119"/>
            <a:ext cx="17341156" cy="2185952"/>
          </a:xfrm>
          <a:prstGeom prst="rect">
            <a:avLst/>
          </a:prstGeom>
        </p:spPr>
        <p:txBody>
          <a:bodyPr vert="horz" lIns="91440" tIns="45720" rIns="91440" bIns="45720" rtlCol="0" anchor="ctr">
            <a:normAutofit/>
          </a:bodyPr>
          <a:lstStyle/>
          <a:p>
            <a:r>
              <a:rPr lang="en-US"/>
              <a:t>Title Ariel 44pt</a:t>
            </a:r>
            <a:endParaRPr lang="en-GB"/>
          </a:p>
        </p:txBody>
      </p:sp>
      <p:sp>
        <p:nvSpPr>
          <p:cNvPr id="3" name="Text Placeholder 2"/>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a:t>Bullet point Ariel 28pt</a:t>
            </a:r>
          </a:p>
          <a:p>
            <a:pPr lvl="1"/>
            <a:r>
              <a:rPr lang="en-US"/>
              <a:t>Second level 24pt</a:t>
            </a:r>
          </a:p>
        </p:txBody>
      </p:sp>
      <p:sp>
        <p:nvSpPr>
          <p:cNvPr id="6" name="Slide Number Placeholder 5"/>
          <p:cNvSpPr>
            <a:spLocks noGrp="1"/>
          </p:cNvSpPr>
          <p:nvPr>
            <p:ph type="sldNum" sz="quarter" idx="4"/>
          </p:nvPr>
        </p:nvSpPr>
        <p:spPr>
          <a:xfrm>
            <a:off x="14199642" y="10482093"/>
            <a:ext cx="4523780" cy="602118"/>
          </a:xfrm>
          <a:prstGeom prst="rect">
            <a:avLst/>
          </a:prstGeom>
        </p:spPr>
        <p:txBody>
          <a:bodyPr vert="horz" lIns="91440" tIns="45720" rIns="91440" bIns="45720" rtlCol="0" anchor="ctr"/>
          <a:lstStyle>
            <a:lvl1pPr algn="r">
              <a:defRPr sz="1979">
                <a:solidFill>
                  <a:schemeClr val="tx1">
                    <a:tint val="75000"/>
                  </a:schemeClr>
                </a:solidFill>
              </a:defRPr>
            </a:lvl1pPr>
          </a:lstStyle>
          <a:p>
            <a:fld id="{428EB037-5E3B-48C4-97BB-734080DA86A8}" type="slidenum">
              <a:rPr lang="en-GB" smtClean="0"/>
              <a:t>‹#›</a:t>
            </a:fld>
            <a:endParaRPr lang="en-GB"/>
          </a:p>
        </p:txBody>
      </p:sp>
      <p:pic>
        <p:nvPicPr>
          <p:cNvPr id="7" name="Picture 6"/>
          <p:cNvPicPr>
            <a:picLocks noChangeAspect="1"/>
          </p:cNvPicPr>
          <p:nvPr userDrawn="1"/>
        </p:nvPicPr>
        <p:blipFill>
          <a:blip r:embed="rId16"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4882586" y="9848559"/>
            <a:ext cx="4511026" cy="1298481"/>
          </a:xfrm>
          <a:prstGeom prst="rect">
            <a:avLst/>
          </a:prstGeom>
        </p:spPr>
      </p:pic>
    </p:spTree>
    <p:extLst>
      <p:ext uri="{BB962C8B-B14F-4D97-AF65-F5344CB8AC3E}">
        <p14:creationId xmlns:p14="http://schemas.microsoft.com/office/powerpoint/2010/main" val="2593012753"/>
      </p:ext>
    </p:extLst>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Lst>
  <p:hf hdr="0" ftr="0" dt="0"/>
  <p:txStyles>
    <p:titleStyle>
      <a:lvl1pPr algn="l" defTabSz="1507937" rtl="0" eaLnBrk="1" latinLnBrk="0" hangingPunct="1">
        <a:lnSpc>
          <a:spcPct val="90000"/>
        </a:lnSpc>
        <a:spcBef>
          <a:spcPct val="0"/>
        </a:spcBef>
        <a:buNone/>
        <a:defRPr sz="7256" kern="1200" baseline="0">
          <a:solidFill>
            <a:schemeClr val="tx1"/>
          </a:solidFill>
          <a:latin typeface="+mj-lt"/>
          <a:ea typeface="+mj-ea"/>
          <a:cs typeface="+mj-cs"/>
        </a:defRPr>
      </a:lvl1pPr>
    </p:titleStyle>
    <p:bodyStyle>
      <a:lvl1pPr marL="376984" indent="-376984" algn="l" defTabSz="1507937"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53" indent="-376984" algn="l" defTabSz="1507937"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21" indent="-376984" algn="l" defTabSz="1507937"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890"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858"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27"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795"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764"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732"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37" rtl="0" eaLnBrk="1" latinLnBrk="0" hangingPunct="1">
        <a:defRPr sz="2968" kern="1200">
          <a:solidFill>
            <a:schemeClr val="tx1"/>
          </a:solidFill>
          <a:latin typeface="+mn-lt"/>
          <a:ea typeface="+mn-ea"/>
          <a:cs typeface="+mn-cs"/>
        </a:defRPr>
      </a:lvl1pPr>
      <a:lvl2pPr marL="753969" algn="l" defTabSz="1507937" rtl="0" eaLnBrk="1" latinLnBrk="0" hangingPunct="1">
        <a:defRPr sz="2968" kern="1200">
          <a:solidFill>
            <a:schemeClr val="tx1"/>
          </a:solidFill>
          <a:latin typeface="+mn-lt"/>
          <a:ea typeface="+mn-ea"/>
          <a:cs typeface="+mn-cs"/>
        </a:defRPr>
      </a:lvl2pPr>
      <a:lvl3pPr marL="1507937" algn="l" defTabSz="1507937" rtl="0" eaLnBrk="1" latinLnBrk="0" hangingPunct="1">
        <a:defRPr sz="2968" kern="1200">
          <a:solidFill>
            <a:schemeClr val="tx1"/>
          </a:solidFill>
          <a:latin typeface="+mn-lt"/>
          <a:ea typeface="+mn-ea"/>
          <a:cs typeface="+mn-cs"/>
        </a:defRPr>
      </a:lvl3pPr>
      <a:lvl4pPr marL="2261906" algn="l" defTabSz="1507937" rtl="0" eaLnBrk="1" latinLnBrk="0" hangingPunct="1">
        <a:defRPr sz="2968" kern="1200">
          <a:solidFill>
            <a:schemeClr val="tx1"/>
          </a:solidFill>
          <a:latin typeface="+mn-lt"/>
          <a:ea typeface="+mn-ea"/>
          <a:cs typeface="+mn-cs"/>
        </a:defRPr>
      </a:lvl4pPr>
      <a:lvl5pPr marL="3015874" algn="l" defTabSz="1507937" rtl="0" eaLnBrk="1" latinLnBrk="0" hangingPunct="1">
        <a:defRPr sz="2968" kern="1200">
          <a:solidFill>
            <a:schemeClr val="tx1"/>
          </a:solidFill>
          <a:latin typeface="+mn-lt"/>
          <a:ea typeface="+mn-ea"/>
          <a:cs typeface="+mn-cs"/>
        </a:defRPr>
      </a:lvl5pPr>
      <a:lvl6pPr marL="3769843" algn="l" defTabSz="1507937" rtl="0" eaLnBrk="1" latinLnBrk="0" hangingPunct="1">
        <a:defRPr sz="2968" kern="1200">
          <a:solidFill>
            <a:schemeClr val="tx1"/>
          </a:solidFill>
          <a:latin typeface="+mn-lt"/>
          <a:ea typeface="+mn-ea"/>
          <a:cs typeface="+mn-cs"/>
        </a:defRPr>
      </a:lvl6pPr>
      <a:lvl7pPr marL="4523811" algn="l" defTabSz="1507937" rtl="0" eaLnBrk="1" latinLnBrk="0" hangingPunct="1">
        <a:defRPr sz="2968" kern="1200">
          <a:solidFill>
            <a:schemeClr val="tx1"/>
          </a:solidFill>
          <a:latin typeface="+mn-lt"/>
          <a:ea typeface="+mn-ea"/>
          <a:cs typeface="+mn-cs"/>
        </a:defRPr>
      </a:lvl7pPr>
      <a:lvl8pPr marL="5277780" algn="l" defTabSz="1507937" rtl="0" eaLnBrk="1" latinLnBrk="0" hangingPunct="1">
        <a:defRPr sz="2968" kern="1200">
          <a:solidFill>
            <a:schemeClr val="tx1"/>
          </a:solidFill>
          <a:latin typeface="+mn-lt"/>
          <a:ea typeface="+mn-ea"/>
          <a:cs typeface="+mn-cs"/>
        </a:defRPr>
      </a:lvl8pPr>
      <a:lvl9pPr marL="6031748" algn="l" defTabSz="1507937" rtl="0" eaLnBrk="1" latinLnBrk="0" hangingPunct="1">
        <a:defRPr sz="2968"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82272" y="602122"/>
            <a:ext cx="17341156" cy="2185952"/>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1382272" y="3010591"/>
            <a:ext cx="17341156" cy="7175679"/>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1382267" y="10482098"/>
            <a:ext cx="4523780" cy="602118"/>
          </a:xfrm>
          <a:prstGeom prst="rect">
            <a:avLst/>
          </a:prstGeom>
        </p:spPr>
        <p:txBody>
          <a:bodyPr vert="horz" lIns="91440" tIns="45720" rIns="91440" bIns="45720" rtlCol="0" anchor="ctr"/>
          <a:lstStyle>
            <a:lvl1pPr algn="l">
              <a:defRPr sz="1484">
                <a:solidFill>
                  <a:schemeClr val="tx1">
                    <a:tint val="82000"/>
                  </a:schemeClr>
                </a:solidFill>
              </a:defRPr>
            </a:lvl1pPr>
          </a:lstStyle>
          <a:p>
            <a:fld id="{37838520-F4B5-4B13-B609-32D5859A39E5}" type="datetime1">
              <a:rPr lang="en-GB" smtClean="0"/>
              <a:t>23/04/2026</a:t>
            </a:fld>
            <a:endParaRPr lang="en-GB"/>
          </a:p>
        </p:txBody>
      </p:sp>
      <p:sp>
        <p:nvSpPr>
          <p:cNvPr id="5" name="Footer Placeholder 4"/>
          <p:cNvSpPr>
            <a:spLocks noGrp="1"/>
          </p:cNvSpPr>
          <p:nvPr>
            <p:ph type="ftr" sz="quarter" idx="3"/>
          </p:nvPr>
        </p:nvSpPr>
        <p:spPr>
          <a:xfrm>
            <a:off x="6660015" y="10482098"/>
            <a:ext cx="6785670" cy="602118"/>
          </a:xfrm>
          <a:prstGeom prst="rect">
            <a:avLst/>
          </a:prstGeom>
        </p:spPr>
        <p:txBody>
          <a:bodyPr vert="horz" lIns="91440" tIns="45720" rIns="91440" bIns="45720" rtlCol="0" anchor="ctr"/>
          <a:lstStyle>
            <a:lvl1pPr algn="ctr">
              <a:defRPr sz="1484">
                <a:solidFill>
                  <a:schemeClr val="tx1">
                    <a:tint val="82000"/>
                  </a:schemeClr>
                </a:solidFill>
              </a:defRPr>
            </a:lvl1pPr>
          </a:lstStyle>
          <a:p>
            <a:endParaRPr lang="en-GB"/>
          </a:p>
        </p:txBody>
      </p:sp>
      <p:sp>
        <p:nvSpPr>
          <p:cNvPr id="6" name="Slide Number Placeholder 5"/>
          <p:cNvSpPr>
            <a:spLocks noGrp="1"/>
          </p:cNvSpPr>
          <p:nvPr>
            <p:ph type="sldNum" sz="quarter" idx="4"/>
          </p:nvPr>
        </p:nvSpPr>
        <p:spPr>
          <a:xfrm>
            <a:off x="14199643" y="10482098"/>
            <a:ext cx="4523780" cy="602118"/>
          </a:xfrm>
          <a:prstGeom prst="rect">
            <a:avLst/>
          </a:prstGeom>
        </p:spPr>
        <p:txBody>
          <a:bodyPr vert="horz" lIns="91440" tIns="45720" rIns="91440" bIns="45720" rtlCol="0" anchor="ctr"/>
          <a:lstStyle>
            <a:lvl1pPr algn="r">
              <a:defRPr sz="1484">
                <a:solidFill>
                  <a:schemeClr val="tx1">
                    <a:tint val="82000"/>
                  </a:schemeClr>
                </a:solidFill>
              </a:defRPr>
            </a:lvl1pPr>
          </a:lstStyle>
          <a:p>
            <a:fld id="{1B571774-39BD-4D3C-8315-35C0B43D4F9A}" type="slidenum">
              <a:rPr lang="en-GB" smtClean="0"/>
              <a:t>‹#›</a:t>
            </a:fld>
            <a:endParaRPr lang="en-GB"/>
          </a:p>
        </p:txBody>
      </p:sp>
    </p:spTree>
    <p:extLst>
      <p:ext uri="{BB962C8B-B14F-4D97-AF65-F5344CB8AC3E}">
        <p14:creationId xmlns:p14="http://schemas.microsoft.com/office/powerpoint/2010/main" val="1795044942"/>
      </p:ext>
    </p:extLst>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Lst>
  <p:hf hdr="0" ftr="0" dt="0"/>
  <p:txStyles>
    <p:titleStyle>
      <a:lvl1pPr algn="l" defTabSz="1130907" rtl="0" eaLnBrk="1" latinLnBrk="0" hangingPunct="1">
        <a:lnSpc>
          <a:spcPct val="90000"/>
        </a:lnSpc>
        <a:spcBef>
          <a:spcPct val="0"/>
        </a:spcBef>
        <a:buNone/>
        <a:defRPr sz="5442" kern="1200">
          <a:solidFill>
            <a:schemeClr val="tx1"/>
          </a:solidFill>
          <a:latin typeface="+mj-lt"/>
          <a:ea typeface="+mj-ea"/>
          <a:cs typeface="+mj-cs"/>
        </a:defRPr>
      </a:lvl1pPr>
    </p:titleStyle>
    <p:bodyStyle>
      <a:lvl1pPr marL="282727" indent="-282727" algn="l" defTabSz="1130907" rtl="0" eaLnBrk="1" latinLnBrk="0" hangingPunct="1">
        <a:lnSpc>
          <a:spcPct val="90000"/>
        </a:lnSpc>
        <a:spcBef>
          <a:spcPts val="1237"/>
        </a:spcBef>
        <a:buFont typeface="Arial" panose="020B0604020202020204" pitchFamily="34" charset="0"/>
        <a:buChar char="•"/>
        <a:defRPr sz="3463" kern="1200">
          <a:solidFill>
            <a:schemeClr val="tx1"/>
          </a:solidFill>
          <a:latin typeface="+mn-lt"/>
          <a:ea typeface="+mn-ea"/>
          <a:cs typeface="+mn-cs"/>
        </a:defRPr>
      </a:lvl1pPr>
      <a:lvl2pPr marL="848178" indent="-282727" algn="l" defTabSz="1130907" rtl="0" eaLnBrk="1" latinLnBrk="0" hangingPunct="1">
        <a:lnSpc>
          <a:spcPct val="90000"/>
        </a:lnSpc>
        <a:spcBef>
          <a:spcPts val="618"/>
        </a:spcBef>
        <a:buFont typeface="Arial" panose="020B0604020202020204" pitchFamily="34" charset="0"/>
        <a:buChar char="•"/>
        <a:defRPr sz="2968" kern="1200">
          <a:solidFill>
            <a:schemeClr val="tx1"/>
          </a:solidFill>
          <a:latin typeface="+mn-lt"/>
          <a:ea typeface="+mn-ea"/>
          <a:cs typeface="+mn-cs"/>
        </a:defRPr>
      </a:lvl2pPr>
      <a:lvl3pPr marL="1413632" indent="-282727" algn="l" defTabSz="1130907" rtl="0" eaLnBrk="1" latinLnBrk="0" hangingPunct="1">
        <a:lnSpc>
          <a:spcPct val="90000"/>
        </a:lnSpc>
        <a:spcBef>
          <a:spcPts val="618"/>
        </a:spcBef>
        <a:buFont typeface="Arial" panose="020B0604020202020204" pitchFamily="34" charset="0"/>
        <a:buChar char="•"/>
        <a:defRPr sz="2474" kern="1200">
          <a:solidFill>
            <a:schemeClr val="tx1"/>
          </a:solidFill>
          <a:latin typeface="+mn-lt"/>
          <a:ea typeface="+mn-ea"/>
          <a:cs typeface="+mn-cs"/>
        </a:defRPr>
      </a:lvl3pPr>
      <a:lvl4pPr marL="1979085" indent="-282727" algn="l" defTabSz="1130907" rtl="0" eaLnBrk="1" latinLnBrk="0" hangingPunct="1">
        <a:lnSpc>
          <a:spcPct val="90000"/>
        </a:lnSpc>
        <a:spcBef>
          <a:spcPts val="618"/>
        </a:spcBef>
        <a:buFont typeface="Arial" panose="020B0604020202020204" pitchFamily="34" charset="0"/>
        <a:buChar char="•"/>
        <a:defRPr sz="2226" kern="1200">
          <a:solidFill>
            <a:schemeClr val="tx1"/>
          </a:solidFill>
          <a:latin typeface="+mn-lt"/>
          <a:ea typeface="+mn-ea"/>
          <a:cs typeface="+mn-cs"/>
        </a:defRPr>
      </a:lvl4pPr>
      <a:lvl5pPr marL="2544537" indent="-282727" algn="l" defTabSz="1130907" rtl="0" eaLnBrk="1" latinLnBrk="0" hangingPunct="1">
        <a:lnSpc>
          <a:spcPct val="90000"/>
        </a:lnSpc>
        <a:spcBef>
          <a:spcPts val="618"/>
        </a:spcBef>
        <a:buFont typeface="Arial" panose="020B0604020202020204" pitchFamily="34" charset="0"/>
        <a:buChar char="•"/>
        <a:defRPr sz="2226" kern="1200">
          <a:solidFill>
            <a:schemeClr val="tx1"/>
          </a:solidFill>
          <a:latin typeface="+mn-lt"/>
          <a:ea typeface="+mn-ea"/>
          <a:cs typeface="+mn-cs"/>
        </a:defRPr>
      </a:lvl5pPr>
      <a:lvl6pPr marL="3109990" indent="-282727" algn="l" defTabSz="1130907" rtl="0" eaLnBrk="1" latinLnBrk="0" hangingPunct="1">
        <a:lnSpc>
          <a:spcPct val="90000"/>
        </a:lnSpc>
        <a:spcBef>
          <a:spcPts val="618"/>
        </a:spcBef>
        <a:buFont typeface="Arial" panose="020B0604020202020204" pitchFamily="34" charset="0"/>
        <a:buChar char="•"/>
        <a:defRPr sz="2226" kern="1200">
          <a:solidFill>
            <a:schemeClr val="tx1"/>
          </a:solidFill>
          <a:latin typeface="+mn-lt"/>
          <a:ea typeface="+mn-ea"/>
          <a:cs typeface="+mn-cs"/>
        </a:defRPr>
      </a:lvl6pPr>
      <a:lvl7pPr marL="3675443" indent="-282727" algn="l" defTabSz="1130907" rtl="0" eaLnBrk="1" latinLnBrk="0" hangingPunct="1">
        <a:lnSpc>
          <a:spcPct val="90000"/>
        </a:lnSpc>
        <a:spcBef>
          <a:spcPts val="618"/>
        </a:spcBef>
        <a:buFont typeface="Arial" panose="020B0604020202020204" pitchFamily="34" charset="0"/>
        <a:buChar char="•"/>
        <a:defRPr sz="2226" kern="1200">
          <a:solidFill>
            <a:schemeClr val="tx1"/>
          </a:solidFill>
          <a:latin typeface="+mn-lt"/>
          <a:ea typeface="+mn-ea"/>
          <a:cs typeface="+mn-cs"/>
        </a:defRPr>
      </a:lvl7pPr>
      <a:lvl8pPr marL="4240896" indent="-282727" algn="l" defTabSz="1130907" rtl="0" eaLnBrk="1" latinLnBrk="0" hangingPunct="1">
        <a:lnSpc>
          <a:spcPct val="90000"/>
        </a:lnSpc>
        <a:spcBef>
          <a:spcPts val="618"/>
        </a:spcBef>
        <a:buFont typeface="Arial" panose="020B0604020202020204" pitchFamily="34" charset="0"/>
        <a:buChar char="•"/>
        <a:defRPr sz="2226" kern="1200">
          <a:solidFill>
            <a:schemeClr val="tx1"/>
          </a:solidFill>
          <a:latin typeface="+mn-lt"/>
          <a:ea typeface="+mn-ea"/>
          <a:cs typeface="+mn-cs"/>
        </a:defRPr>
      </a:lvl8pPr>
      <a:lvl9pPr marL="4806348" indent="-282727" algn="l" defTabSz="1130907" rtl="0" eaLnBrk="1" latinLnBrk="0" hangingPunct="1">
        <a:lnSpc>
          <a:spcPct val="90000"/>
        </a:lnSpc>
        <a:spcBef>
          <a:spcPts val="618"/>
        </a:spcBef>
        <a:buFont typeface="Arial" panose="020B0604020202020204" pitchFamily="34" charset="0"/>
        <a:buChar char="•"/>
        <a:defRPr sz="2226" kern="1200">
          <a:solidFill>
            <a:schemeClr val="tx1"/>
          </a:solidFill>
          <a:latin typeface="+mn-lt"/>
          <a:ea typeface="+mn-ea"/>
          <a:cs typeface="+mn-cs"/>
        </a:defRPr>
      </a:lvl9pPr>
    </p:bodyStyle>
    <p:otherStyle>
      <a:defPPr>
        <a:defRPr lang="en-US"/>
      </a:defPPr>
      <a:lvl1pPr marL="0" algn="l" defTabSz="1130907" rtl="0" eaLnBrk="1" latinLnBrk="0" hangingPunct="1">
        <a:defRPr sz="2226" kern="1200">
          <a:solidFill>
            <a:schemeClr val="tx1"/>
          </a:solidFill>
          <a:latin typeface="+mn-lt"/>
          <a:ea typeface="+mn-ea"/>
          <a:cs typeface="+mn-cs"/>
        </a:defRPr>
      </a:lvl1pPr>
      <a:lvl2pPr marL="565453" algn="l" defTabSz="1130907" rtl="0" eaLnBrk="1" latinLnBrk="0" hangingPunct="1">
        <a:defRPr sz="2226" kern="1200">
          <a:solidFill>
            <a:schemeClr val="tx1"/>
          </a:solidFill>
          <a:latin typeface="+mn-lt"/>
          <a:ea typeface="+mn-ea"/>
          <a:cs typeface="+mn-cs"/>
        </a:defRPr>
      </a:lvl2pPr>
      <a:lvl3pPr marL="1130907" algn="l" defTabSz="1130907" rtl="0" eaLnBrk="1" latinLnBrk="0" hangingPunct="1">
        <a:defRPr sz="2226" kern="1200">
          <a:solidFill>
            <a:schemeClr val="tx1"/>
          </a:solidFill>
          <a:latin typeface="+mn-lt"/>
          <a:ea typeface="+mn-ea"/>
          <a:cs typeface="+mn-cs"/>
        </a:defRPr>
      </a:lvl3pPr>
      <a:lvl4pPr marL="1696358" algn="l" defTabSz="1130907" rtl="0" eaLnBrk="1" latinLnBrk="0" hangingPunct="1">
        <a:defRPr sz="2226" kern="1200">
          <a:solidFill>
            <a:schemeClr val="tx1"/>
          </a:solidFill>
          <a:latin typeface="+mn-lt"/>
          <a:ea typeface="+mn-ea"/>
          <a:cs typeface="+mn-cs"/>
        </a:defRPr>
      </a:lvl4pPr>
      <a:lvl5pPr marL="2261812" algn="l" defTabSz="1130907" rtl="0" eaLnBrk="1" latinLnBrk="0" hangingPunct="1">
        <a:defRPr sz="2226" kern="1200">
          <a:solidFill>
            <a:schemeClr val="tx1"/>
          </a:solidFill>
          <a:latin typeface="+mn-lt"/>
          <a:ea typeface="+mn-ea"/>
          <a:cs typeface="+mn-cs"/>
        </a:defRPr>
      </a:lvl5pPr>
      <a:lvl6pPr marL="2827263" algn="l" defTabSz="1130907" rtl="0" eaLnBrk="1" latinLnBrk="0" hangingPunct="1">
        <a:defRPr sz="2226" kern="1200">
          <a:solidFill>
            <a:schemeClr val="tx1"/>
          </a:solidFill>
          <a:latin typeface="+mn-lt"/>
          <a:ea typeface="+mn-ea"/>
          <a:cs typeface="+mn-cs"/>
        </a:defRPr>
      </a:lvl6pPr>
      <a:lvl7pPr marL="3392717" algn="l" defTabSz="1130907" rtl="0" eaLnBrk="1" latinLnBrk="0" hangingPunct="1">
        <a:defRPr sz="2226" kern="1200">
          <a:solidFill>
            <a:schemeClr val="tx1"/>
          </a:solidFill>
          <a:latin typeface="+mn-lt"/>
          <a:ea typeface="+mn-ea"/>
          <a:cs typeface="+mn-cs"/>
        </a:defRPr>
      </a:lvl7pPr>
      <a:lvl8pPr marL="3958168" algn="l" defTabSz="1130907" rtl="0" eaLnBrk="1" latinLnBrk="0" hangingPunct="1">
        <a:defRPr sz="2226" kern="1200">
          <a:solidFill>
            <a:schemeClr val="tx1"/>
          </a:solidFill>
          <a:latin typeface="+mn-lt"/>
          <a:ea typeface="+mn-ea"/>
          <a:cs typeface="+mn-cs"/>
        </a:defRPr>
      </a:lvl8pPr>
      <a:lvl9pPr marL="4523621" algn="l" defTabSz="1130907" rtl="0" eaLnBrk="1" latinLnBrk="0" hangingPunct="1">
        <a:defRPr sz="2226"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68F7EAC-EB9F-8811-1DDA-D4EC470A0B78}"/>
              </a:ext>
            </a:extLst>
          </p:cNvPr>
          <p:cNvSpPr>
            <a:spLocks noGrp="1"/>
          </p:cNvSpPr>
          <p:nvPr>
            <p:ph type="title"/>
          </p:nvPr>
        </p:nvSpPr>
        <p:spPr>
          <a:xfrm>
            <a:off x="1382266" y="602119"/>
            <a:ext cx="17341156" cy="2185952"/>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24EBFD14-327A-96E8-5715-4FF498578104}"/>
              </a:ext>
            </a:extLst>
          </p:cNvPr>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E7204841-F2B1-AEAB-F089-83ECDB600DE4}"/>
              </a:ext>
            </a:extLst>
          </p:cNvPr>
          <p:cNvSpPr>
            <a:spLocks noGrp="1"/>
          </p:cNvSpPr>
          <p:nvPr>
            <p:ph type="dt" sz="half" idx="2"/>
          </p:nvPr>
        </p:nvSpPr>
        <p:spPr>
          <a:xfrm>
            <a:off x="1382266" y="10482093"/>
            <a:ext cx="4523780" cy="602118"/>
          </a:xfrm>
          <a:prstGeom prst="rect">
            <a:avLst/>
          </a:prstGeom>
        </p:spPr>
        <p:txBody>
          <a:bodyPr vert="horz" lIns="91440" tIns="45720" rIns="91440" bIns="45720" rtlCol="0" anchor="ctr"/>
          <a:lstStyle>
            <a:lvl1pPr algn="l">
              <a:defRPr sz="1979">
                <a:solidFill>
                  <a:schemeClr val="tx1">
                    <a:tint val="82000"/>
                  </a:schemeClr>
                </a:solidFill>
              </a:defRPr>
            </a:lvl1pPr>
          </a:lstStyle>
          <a:p>
            <a:fld id="{21FEBB6C-32EB-45CF-A844-EE72D8F2EC45}" type="datetimeFigureOut">
              <a:rPr lang="en-GB" smtClean="0"/>
              <a:t>23/04/2026</a:t>
            </a:fld>
            <a:endParaRPr lang="en-GB"/>
          </a:p>
        </p:txBody>
      </p:sp>
      <p:sp>
        <p:nvSpPr>
          <p:cNvPr id="5" name="Footer Placeholder 4">
            <a:extLst>
              <a:ext uri="{FF2B5EF4-FFF2-40B4-BE49-F238E27FC236}">
                <a16:creationId xmlns:a16="http://schemas.microsoft.com/office/drawing/2014/main" id="{35EB4DA9-3F7F-E63E-0D9B-F683B7A5E9F9}"/>
              </a:ext>
            </a:extLst>
          </p:cNvPr>
          <p:cNvSpPr>
            <a:spLocks noGrp="1"/>
          </p:cNvSpPr>
          <p:nvPr>
            <p:ph type="ftr" sz="quarter" idx="3"/>
          </p:nvPr>
        </p:nvSpPr>
        <p:spPr>
          <a:xfrm>
            <a:off x="6660009" y="10482093"/>
            <a:ext cx="6785670" cy="602118"/>
          </a:xfrm>
          <a:prstGeom prst="rect">
            <a:avLst/>
          </a:prstGeom>
        </p:spPr>
        <p:txBody>
          <a:bodyPr vert="horz" lIns="91440" tIns="45720" rIns="91440" bIns="45720" rtlCol="0" anchor="ctr"/>
          <a:lstStyle>
            <a:lvl1pPr algn="ctr">
              <a:defRPr sz="1979">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0F63FCB5-A1CD-4504-8587-50B89CEA849E}"/>
              </a:ext>
            </a:extLst>
          </p:cNvPr>
          <p:cNvSpPr>
            <a:spLocks noGrp="1"/>
          </p:cNvSpPr>
          <p:nvPr>
            <p:ph type="sldNum" sz="quarter" idx="4"/>
          </p:nvPr>
        </p:nvSpPr>
        <p:spPr>
          <a:xfrm>
            <a:off x="14199642" y="10482093"/>
            <a:ext cx="4523780" cy="602118"/>
          </a:xfrm>
          <a:prstGeom prst="rect">
            <a:avLst/>
          </a:prstGeom>
        </p:spPr>
        <p:txBody>
          <a:bodyPr vert="horz" lIns="91440" tIns="45720" rIns="91440" bIns="45720" rtlCol="0" anchor="ctr"/>
          <a:lstStyle>
            <a:lvl1pPr algn="r">
              <a:defRPr sz="1979">
                <a:solidFill>
                  <a:schemeClr val="tx1">
                    <a:tint val="82000"/>
                  </a:schemeClr>
                </a:solidFill>
              </a:defRPr>
            </a:lvl1pPr>
          </a:lstStyle>
          <a:p>
            <a:fld id="{DC0AF897-EF0F-4B94-92D9-1772B8575A54}" type="slidenum">
              <a:rPr lang="en-GB" smtClean="0"/>
              <a:t>‹#›</a:t>
            </a:fld>
            <a:endParaRPr lang="en-GB"/>
          </a:p>
        </p:txBody>
      </p:sp>
    </p:spTree>
    <p:extLst>
      <p:ext uri="{BB962C8B-B14F-4D97-AF65-F5344CB8AC3E}">
        <p14:creationId xmlns:p14="http://schemas.microsoft.com/office/powerpoint/2010/main" val="1506949919"/>
      </p:ext>
    </p:extLst>
  </p:cSld>
  <p:clrMap bg1="lt1" tx1="dk1" bg2="lt2" tx2="dk2" accent1="accent1" accent2="accent2" accent3="accent3" accent4="accent4" accent5="accent5" accent6="accent6" hlink="hlink" folHlink="folHlink"/>
  <p:sldLayoutIdLst>
    <p:sldLayoutId id="2147483771" r:id="rId1"/>
    <p:sldLayoutId id="2147483772" r:id="rId2"/>
    <p:sldLayoutId id="2147483773" r:id="rId3"/>
    <p:sldLayoutId id="2147483774" r:id="rId4"/>
    <p:sldLayoutId id="2147483775" r:id="rId5"/>
    <p:sldLayoutId id="2147483776" r:id="rId6"/>
    <p:sldLayoutId id="2147483777" r:id="rId7"/>
    <p:sldLayoutId id="2147483778" r:id="rId8"/>
    <p:sldLayoutId id="2147483779" r:id="rId9"/>
    <p:sldLayoutId id="2147483780" r:id="rId10"/>
    <p:sldLayoutId id="2147483781" r:id="rId11"/>
  </p:sldLayoutIdLst>
  <p:txStyles>
    <p:titleStyle>
      <a:lvl1pPr algn="l" defTabSz="1507937"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4" indent="-376984" algn="l" defTabSz="1507937"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53" indent="-376984" algn="l" defTabSz="1507937"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21" indent="-376984" algn="l" defTabSz="1507937"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890"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858"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27"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795"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764"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732"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37" rtl="0" eaLnBrk="1" latinLnBrk="0" hangingPunct="1">
        <a:defRPr sz="2968" kern="1200">
          <a:solidFill>
            <a:schemeClr val="tx1"/>
          </a:solidFill>
          <a:latin typeface="+mn-lt"/>
          <a:ea typeface="+mn-ea"/>
          <a:cs typeface="+mn-cs"/>
        </a:defRPr>
      </a:lvl1pPr>
      <a:lvl2pPr marL="753969" algn="l" defTabSz="1507937" rtl="0" eaLnBrk="1" latinLnBrk="0" hangingPunct="1">
        <a:defRPr sz="2968" kern="1200">
          <a:solidFill>
            <a:schemeClr val="tx1"/>
          </a:solidFill>
          <a:latin typeface="+mn-lt"/>
          <a:ea typeface="+mn-ea"/>
          <a:cs typeface="+mn-cs"/>
        </a:defRPr>
      </a:lvl2pPr>
      <a:lvl3pPr marL="1507937" algn="l" defTabSz="1507937" rtl="0" eaLnBrk="1" latinLnBrk="0" hangingPunct="1">
        <a:defRPr sz="2968" kern="1200">
          <a:solidFill>
            <a:schemeClr val="tx1"/>
          </a:solidFill>
          <a:latin typeface="+mn-lt"/>
          <a:ea typeface="+mn-ea"/>
          <a:cs typeface="+mn-cs"/>
        </a:defRPr>
      </a:lvl3pPr>
      <a:lvl4pPr marL="2261906" algn="l" defTabSz="1507937" rtl="0" eaLnBrk="1" latinLnBrk="0" hangingPunct="1">
        <a:defRPr sz="2968" kern="1200">
          <a:solidFill>
            <a:schemeClr val="tx1"/>
          </a:solidFill>
          <a:latin typeface="+mn-lt"/>
          <a:ea typeface="+mn-ea"/>
          <a:cs typeface="+mn-cs"/>
        </a:defRPr>
      </a:lvl4pPr>
      <a:lvl5pPr marL="3015874" algn="l" defTabSz="1507937" rtl="0" eaLnBrk="1" latinLnBrk="0" hangingPunct="1">
        <a:defRPr sz="2968" kern="1200">
          <a:solidFill>
            <a:schemeClr val="tx1"/>
          </a:solidFill>
          <a:latin typeface="+mn-lt"/>
          <a:ea typeface="+mn-ea"/>
          <a:cs typeface="+mn-cs"/>
        </a:defRPr>
      </a:lvl5pPr>
      <a:lvl6pPr marL="3769843" algn="l" defTabSz="1507937" rtl="0" eaLnBrk="1" latinLnBrk="0" hangingPunct="1">
        <a:defRPr sz="2968" kern="1200">
          <a:solidFill>
            <a:schemeClr val="tx1"/>
          </a:solidFill>
          <a:latin typeface="+mn-lt"/>
          <a:ea typeface="+mn-ea"/>
          <a:cs typeface="+mn-cs"/>
        </a:defRPr>
      </a:lvl6pPr>
      <a:lvl7pPr marL="4523811" algn="l" defTabSz="1507937" rtl="0" eaLnBrk="1" latinLnBrk="0" hangingPunct="1">
        <a:defRPr sz="2968" kern="1200">
          <a:solidFill>
            <a:schemeClr val="tx1"/>
          </a:solidFill>
          <a:latin typeface="+mn-lt"/>
          <a:ea typeface="+mn-ea"/>
          <a:cs typeface="+mn-cs"/>
        </a:defRPr>
      </a:lvl7pPr>
      <a:lvl8pPr marL="5277780" algn="l" defTabSz="1507937" rtl="0" eaLnBrk="1" latinLnBrk="0" hangingPunct="1">
        <a:defRPr sz="2968" kern="1200">
          <a:solidFill>
            <a:schemeClr val="tx1"/>
          </a:solidFill>
          <a:latin typeface="+mn-lt"/>
          <a:ea typeface="+mn-ea"/>
          <a:cs typeface="+mn-cs"/>
        </a:defRPr>
      </a:lvl8pPr>
      <a:lvl9pPr marL="6031748" algn="l" defTabSz="1507937" rtl="0" eaLnBrk="1" latinLnBrk="0" hangingPunct="1">
        <a:defRPr sz="296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2.xml.rels><?xml version="1.0" encoding="UTF-8" standalone="yes"?>
<Relationships xmlns="http://schemas.openxmlformats.org/package/2006/relationships"><Relationship Id="rId3" Type="http://schemas.microsoft.com/office/2018/10/relationships/comments" Target="../comments/modernComment_7FA3600E_734F4654.xml"/><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4.xml"/></Relationships>
</file>

<file path=ppt/slides/_rels/slide1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3.xml"/><Relationship Id="rId1" Type="http://schemas.openxmlformats.org/officeDocument/2006/relationships/slideLayout" Target="../slideLayouts/slideLayout54.xml"/></Relationships>
</file>

<file path=ppt/slides/_rels/slide1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4.xml"/><Relationship Id="rId1" Type="http://schemas.openxmlformats.org/officeDocument/2006/relationships/slideLayout" Target="../slideLayouts/slideLayout65.xml"/><Relationship Id="rId4" Type="http://schemas.openxmlformats.org/officeDocument/2006/relationships/chart" Target="../charts/char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4.xml"/></Relationships>
</file>

<file path=ppt/slides/_rels/slide25.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22.xml"/><Relationship Id="rId1" Type="http://schemas.openxmlformats.org/officeDocument/2006/relationships/slideLayout" Target="../slideLayouts/slideLayout65.xml"/><Relationship Id="rId4" Type="http://schemas.openxmlformats.org/officeDocument/2006/relationships/chart" Target="../charts/char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0.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0.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4.xml"/></Relationships>
</file>

<file path=ppt/slides/_rels/slide30.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54.xml"/></Relationships>
</file>

<file path=ppt/slides/_rels/slide31.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27.xml"/><Relationship Id="rId1" Type="http://schemas.openxmlformats.org/officeDocument/2006/relationships/slideLayout" Target="../slideLayouts/slideLayout65.xml"/><Relationship Id="rId4" Type="http://schemas.openxmlformats.org/officeDocument/2006/relationships/chart" Target="../charts/chart8.xml"/></Relationships>
</file>

<file path=ppt/slides/_rels/slide32.xml.rels><?xml version="1.0" encoding="UTF-8" standalone="yes"?>
<Relationships xmlns="http://schemas.openxmlformats.org/package/2006/relationships"><Relationship Id="rId3" Type="http://schemas.microsoft.com/office/2018/10/relationships/comments" Target="../comments/modernComment_7FA36111_A9F27813.xml"/><Relationship Id="rId2" Type="http://schemas.openxmlformats.org/officeDocument/2006/relationships/notesSlide" Target="../notesSlides/notesSlide28.xml"/><Relationship Id="rId1" Type="http://schemas.openxmlformats.org/officeDocument/2006/relationships/slideLayout" Target="../slideLayouts/slideLayout40.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0.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43.xml"/></Relationships>
</file>

<file path=ppt/slides/_rels/slide38.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32.xml"/><Relationship Id="rId1" Type="http://schemas.openxmlformats.org/officeDocument/2006/relationships/slideLayout" Target="../slideLayouts/slideLayout80.xml"/><Relationship Id="rId4" Type="http://schemas.openxmlformats.org/officeDocument/2006/relationships/chart" Target="../charts/chart10.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65.xml"/><Relationship Id="rId4" Type="http://schemas.openxmlformats.org/officeDocument/2006/relationships/chart" Target="../charts/char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8.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0.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0.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0.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0.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0.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0.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0.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58C50B-08C4-DC86-8C4B-318EBBA7DEF3}"/>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E7F13AD9-D738-87E3-01D4-6BC38FADB34D}"/>
              </a:ext>
            </a:extLst>
          </p:cNvPr>
          <p:cNvSpPr>
            <a:spLocks noGrp="1"/>
          </p:cNvSpPr>
          <p:nvPr>
            <p:ph type="body" sz="quarter" idx="10"/>
          </p:nvPr>
        </p:nvSpPr>
        <p:spPr>
          <a:xfrm>
            <a:off x="375444" y="3597275"/>
            <a:ext cx="17409186" cy="2810464"/>
          </a:xfrm>
        </p:spPr>
        <p:txBody>
          <a:bodyPr/>
          <a:lstStyle/>
          <a:p>
            <a:r>
              <a:rPr lang="pt-BR" sz="6000" b="1" dirty="0">
                <a:latin typeface="Verdana" panose="020B0604030504040204" pitchFamily="34" charset="0"/>
                <a:ea typeface="Verdana" panose="020B0604030504040204" pitchFamily="34" charset="0"/>
              </a:rPr>
              <a:t>Q4 Annual Plan 25/26 Reporting</a:t>
            </a:r>
          </a:p>
          <a:p>
            <a:pPr marL="685800" indent="-685800">
              <a:buFont typeface="Arial" panose="020B0604020202020204" pitchFamily="34" charset="0"/>
              <a:buChar char="•"/>
            </a:pPr>
            <a:r>
              <a:rPr lang="pt-BR" sz="2800" b="1" i="1" dirty="0">
                <a:latin typeface="Verdana" panose="020B0604030504040204" pitchFamily="34" charset="0"/>
                <a:ea typeface="Verdana" panose="020B0604030504040204" pitchFamily="34" charset="0"/>
              </a:rPr>
              <a:t>Data pack providing progress against Plans on a Page and latest performance data (correct at 20th April 2026)</a:t>
            </a:r>
            <a:endParaRPr lang="pt-BR" sz="2800" i="1" dirty="0">
              <a:latin typeface="Verdana" panose="020B0604030504040204" pitchFamily="34" charset="0"/>
              <a:ea typeface="Verdana" panose="020B0604030504040204" pitchFamily="34" charset="0"/>
            </a:endParaRPr>
          </a:p>
          <a:p>
            <a:endParaRPr lang="pt-BR" sz="2800" i="1" dirty="0">
              <a:latin typeface="Verdana" panose="020B0604030504040204" pitchFamily="34" charset="0"/>
              <a:ea typeface="Verdana" panose="020B0604030504040204" pitchFamily="34" charset="0"/>
            </a:endParaRPr>
          </a:p>
          <a:p>
            <a:endParaRPr lang="pt-BR" sz="3200" i="1" dirty="0">
              <a:solidFill>
                <a:srgbClr val="FF0000"/>
              </a:solidFill>
              <a:latin typeface="Verdana" panose="020B0604030504040204" pitchFamily="34" charset="0"/>
              <a:ea typeface="Verdana" panose="020B0604030504040204" pitchFamily="34" charset="0"/>
            </a:endParaRPr>
          </a:p>
          <a:p>
            <a:endParaRPr lang="pt-BR" sz="3200" i="1"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41966410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0DF08B-A869-A011-E339-96C1D32996C1}"/>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CA9816F4-6BF2-0C91-EFA1-E9528988B1E0}"/>
              </a:ext>
            </a:extLst>
          </p:cNvPr>
          <p:cNvSpPr>
            <a:spLocks noChangeArrowheads="1"/>
          </p:cNvSpPr>
          <p:nvPr/>
        </p:nvSpPr>
        <p:spPr bwMode="auto">
          <a:xfrm>
            <a:off x="2089317" y="1323461"/>
            <a:ext cx="247487"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5" tIns="61258" rIns="122515" bIns="61258" numCol="1" anchor="ctr" anchorCtr="0" compatLnSpc="1">
            <a:prstTxWarp prst="textNoShape">
              <a:avLst/>
            </a:prstTxWarp>
            <a:spAutoFit/>
          </a:bodyPr>
          <a:lstStyle/>
          <a:p>
            <a:pPr marL="0" marR="0" lvl="0" indent="0" algn="l" defTabSz="1225179"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4E22C48B-1C86-4809-7BF4-DC9DFDCF184A}"/>
              </a:ext>
            </a:extLst>
          </p:cNvPr>
          <p:cNvSpPr>
            <a:spLocks noGrp="1"/>
          </p:cNvSpPr>
          <p:nvPr>
            <p:ph type="sldNum" sz="quarter" idx="12"/>
          </p:nvPr>
        </p:nvSpPr>
        <p:spPr>
          <a:xfrm>
            <a:off x="11537173" y="10482015"/>
            <a:ext cx="3675474" cy="602108"/>
          </a:xfrm>
          <a:prstGeom prst="rect">
            <a:avLst/>
          </a:prstGeom>
        </p:spPr>
        <p:txBody>
          <a:bodyPr vert="horz" lIns="150788" tIns="75396" rIns="150788" bIns="75396" rtlCol="0" anchor="ctr"/>
          <a:lstStyle>
            <a:defPPr>
              <a:defRPr lang="en-US"/>
            </a:defPPr>
            <a:lvl1pPr marL="0" algn="r" defTabSz="753990" rtl="0" eaLnBrk="1" latinLnBrk="0" hangingPunct="1">
              <a:defRPr sz="1484" kern="1200">
                <a:solidFill>
                  <a:schemeClr val="tx1">
                    <a:tint val="82000"/>
                  </a:schemeClr>
                </a:solidFill>
                <a:latin typeface="+mn-lt"/>
                <a:ea typeface="+mn-ea"/>
                <a:cs typeface="+mn-cs"/>
              </a:defRPr>
            </a:lvl1pPr>
            <a:lvl2pPr marL="753990" algn="l" defTabSz="753990" rtl="0" eaLnBrk="1" latinLnBrk="0" hangingPunct="1">
              <a:defRPr sz="2968" kern="1200">
                <a:solidFill>
                  <a:schemeClr val="tx1"/>
                </a:solidFill>
                <a:latin typeface="+mn-lt"/>
                <a:ea typeface="+mn-ea"/>
                <a:cs typeface="+mn-cs"/>
              </a:defRPr>
            </a:lvl2pPr>
            <a:lvl3pPr marL="1507980" algn="l" defTabSz="753990" rtl="0" eaLnBrk="1" latinLnBrk="0" hangingPunct="1">
              <a:defRPr sz="2968" kern="1200">
                <a:solidFill>
                  <a:schemeClr val="tx1"/>
                </a:solidFill>
                <a:latin typeface="+mn-lt"/>
                <a:ea typeface="+mn-ea"/>
                <a:cs typeface="+mn-cs"/>
              </a:defRPr>
            </a:lvl3pPr>
            <a:lvl4pPr marL="2261972" algn="l" defTabSz="753990" rtl="0" eaLnBrk="1" latinLnBrk="0" hangingPunct="1">
              <a:defRPr sz="2968" kern="1200">
                <a:solidFill>
                  <a:schemeClr val="tx1"/>
                </a:solidFill>
                <a:latin typeface="+mn-lt"/>
                <a:ea typeface="+mn-ea"/>
                <a:cs typeface="+mn-cs"/>
              </a:defRPr>
            </a:lvl4pPr>
            <a:lvl5pPr marL="3015960" algn="l" defTabSz="753990" rtl="0" eaLnBrk="1" latinLnBrk="0" hangingPunct="1">
              <a:defRPr sz="2968" kern="1200">
                <a:solidFill>
                  <a:schemeClr val="tx1"/>
                </a:solidFill>
                <a:latin typeface="+mn-lt"/>
                <a:ea typeface="+mn-ea"/>
                <a:cs typeface="+mn-cs"/>
              </a:defRPr>
            </a:lvl5pPr>
            <a:lvl6pPr marL="3769951" algn="l" defTabSz="753990" rtl="0" eaLnBrk="1" latinLnBrk="0" hangingPunct="1">
              <a:defRPr sz="2968" kern="1200">
                <a:solidFill>
                  <a:schemeClr val="tx1"/>
                </a:solidFill>
                <a:latin typeface="+mn-lt"/>
                <a:ea typeface="+mn-ea"/>
                <a:cs typeface="+mn-cs"/>
              </a:defRPr>
            </a:lvl6pPr>
            <a:lvl7pPr marL="4523940" algn="l" defTabSz="753990" rtl="0" eaLnBrk="1" latinLnBrk="0" hangingPunct="1">
              <a:defRPr sz="2968" kern="1200">
                <a:solidFill>
                  <a:schemeClr val="tx1"/>
                </a:solidFill>
                <a:latin typeface="+mn-lt"/>
                <a:ea typeface="+mn-ea"/>
                <a:cs typeface="+mn-cs"/>
              </a:defRPr>
            </a:lvl7pPr>
            <a:lvl8pPr marL="5277930" algn="l" defTabSz="753990" rtl="0" eaLnBrk="1" latinLnBrk="0" hangingPunct="1">
              <a:defRPr sz="2968" kern="1200">
                <a:solidFill>
                  <a:schemeClr val="tx1"/>
                </a:solidFill>
                <a:latin typeface="+mn-lt"/>
                <a:ea typeface="+mn-ea"/>
                <a:cs typeface="+mn-cs"/>
              </a:defRPr>
            </a:lvl8pPr>
            <a:lvl9pPr marL="6031920" algn="l" defTabSz="753990" rtl="0" eaLnBrk="1" latinLnBrk="0" hangingPunct="1">
              <a:defRPr sz="2968" kern="1200">
                <a:solidFill>
                  <a:schemeClr val="tx1"/>
                </a:solidFill>
                <a:latin typeface="+mn-lt"/>
                <a:ea typeface="+mn-ea"/>
                <a:cs typeface="+mn-cs"/>
              </a:defRPr>
            </a:lvl9pPr>
          </a:lstStyle>
          <a:p>
            <a:pPr marL="0" marR="0" lvl="0" indent="0" algn="r" defTabSz="753990"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rPr>
              <a:pPr marL="0" marR="0" lvl="0" indent="0" algn="r" defTabSz="753990" rtl="0" eaLnBrk="1" fontAlgn="auto" latinLnBrk="0" hangingPunct="1">
                <a:lnSpc>
                  <a:spcPct val="100000"/>
                </a:lnSpc>
                <a:spcBef>
                  <a:spcPts val="0"/>
                </a:spcBef>
                <a:spcAft>
                  <a:spcPts val="0"/>
                </a:spcAft>
                <a:buClrTx/>
                <a:buSzTx/>
                <a:buFontTx/>
                <a:buNone/>
                <a:tabLst/>
                <a:defRPr/>
              </a:pPr>
              <a:t>10</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97CC475E-502A-9232-A0DA-BE56B8D4A0CE}"/>
              </a:ext>
            </a:extLst>
          </p:cNvPr>
          <p:cNvSpPr txBox="1"/>
          <p:nvPr/>
        </p:nvSpPr>
        <p:spPr>
          <a:xfrm>
            <a:off x="178" y="-13965"/>
            <a:ext cx="20105335" cy="584647"/>
          </a:xfrm>
          <a:prstGeom prst="rect">
            <a:avLst/>
          </a:prstGeom>
          <a:solidFill>
            <a:srgbClr val="44546A"/>
          </a:solidFill>
        </p:spPr>
        <p:txBody>
          <a:bodyPr wrap="square" rtlCol="0">
            <a:spAutoFit/>
          </a:bodyPr>
          <a:lstStyle/>
          <a:p>
            <a:pPr marL="0" marR="0" lvl="0" indent="0" algn="ctr" defTabSz="1507980" rtl="0" eaLnBrk="1" fontAlgn="auto" latinLnBrk="0" hangingPunct="1">
              <a:lnSpc>
                <a:spcPct val="100000"/>
              </a:lnSpc>
              <a:spcBef>
                <a:spcPts val="0"/>
              </a:spcBef>
              <a:spcAft>
                <a:spcPts val="1979"/>
              </a:spcAft>
              <a:buClrTx/>
              <a:buSzTx/>
              <a:buFontTx/>
              <a:buNone/>
              <a:tabLst/>
              <a:defRPr/>
            </a:pPr>
            <a:r>
              <a:rPr kumimoji="0" lang="en-GB" sz="3199"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UEC Q4 DELIVERY</a:t>
            </a:r>
            <a:endParaRPr kumimoji="0" lang="en-GB" sz="3199" b="1"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6EA4DF00-CD0E-0970-979D-ED7A2FB3C35A}"/>
              </a:ext>
            </a:extLst>
          </p:cNvPr>
          <p:cNvSpPr txBox="1"/>
          <p:nvPr/>
        </p:nvSpPr>
        <p:spPr>
          <a:xfrm>
            <a:off x="278404" y="769911"/>
            <a:ext cx="19450568" cy="523220"/>
          </a:xfrm>
          <a:prstGeom prst="rect">
            <a:avLst/>
          </a:prstGeom>
          <a:noFill/>
        </p:spPr>
        <p:txBody>
          <a:bodyPr wrap="square">
            <a:spAutoFit/>
          </a:bodyPr>
          <a:lstStyle/>
          <a:p>
            <a:pPr marL="0" marR="0" lvl="0" indent="0" algn="l" defTabSz="914426"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prstClr val="black"/>
                </a:solidFill>
                <a:effectLst/>
                <a:uLnTx/>
                <a:uFillTx/>
                <a:latin typeface="Aptos" panose="02110004020202020204"/>
                <a:ea typeface="+mn-ea"/>
                <a:cs typeface="+mn-cs"/>
              </a:rPr>
              <a:t>Q4 Reporting: Delivery Expectations        , Targeted Intervention         , NHS Wales Performance Framework metrics</a:t>
            </a:r>
            <a:endParaRPr kumimoji="0" lang="en-GB" sz="28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12" name="Oval 11">
            <a:extLst>
              <a:ext uri="{FF2B5EF4-FFF2-40B4-BE49-F238E27FC236}">
                <a16:creationId xmlns:a16="http://schemas.microsoft.com/office/drawing/2014/main" id="{DEF8954C-17DD-1BF6-C047-B41EE88F21BE}"/>
              </a:ext>
            </a:extLst>
          </p:cNvPr>
          <p:cNvSpPr/>
          <p:nvPr/>
        </p:nvSpPr>
        <p:spPr>
          <a:xfrm>
            <a:off x="11170187" y="2598970"/>
            <a:ext cx="489658" cy="438908"/>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1507937"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white"/>
                </a:solidFill>
                <a:effectLst/>
                <a:uLnTx/>
                <a:uFillTx/>
                <a:latin typeface="Arial" panose="020B0604020202020204"/>
                <a:ea typeface="+mn-ea"/>
                <a:cs typeface="+mn-cs"/>
              </a:rPr>
              <a:t>DE</a:t>
            </a:r>
            <a:endParaRPr kumimoji="0" lang="en-GB" sz="1201"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21" name="Oval 20">
            <a:extLst>
              <a:ext uri="{FF2B5EF4-FFF2-40B4-BE49-F238E27FC236}">
                <a16:creationId xmlns:a16="http://schemas.microsoft.com/office/drawing/2014/main" id="{B9749201-FB2F-F83E-242C-3377BFD6D4B1}"/>
              </a:ext>
            </a:extLst>
          </p:cNvPr>
          <p:cNvSpPr/>
          <p:nvPr/>
        </p:nvSpPr>
        <p:spPr>
          <a:xfrm>
            <a:off x="14045180" y="7533462"/>
            <a:ext cx="491211" cy="43890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1507937"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white"/>
                </a:solidFill>
                <a:effectLst/>
                <a:uLnTx/>
                <a:uFillTx/>
                <a:latin typeface="Arial" panose="020B0604020202020204"/>
                <a:ea typeface="+mn-ea"/>
                <a:cs typeface="+mn-cs"/>
              </a:rPr>
              <a:t>TI</a:t>
            </a:r>
          </a:p>
        </p:txBody>
      </p:sp>
      <p:sp>
        <p:nvSpPr>
          <p:cNvPr id="25" name="Oval 24">
            <a:extLst>
              <a:ext uri="{FF2B5EF4-FFF2-40B4-BE49-F238E27FC236}">
                <a16:creationId xmlns:a16="http://schemas.microsoft.com/office/drawing/2014/main" id="{1D3B385C-E516-B09F-BB57-2F1661A8D9DD}"/>
              </a:ext>
            </a:extLst>
          </p:cNvPr>
          <p:cNvSpPr/>
          <p:nvPr/>
        </p:nvSpPr>
        <p:spPr>
          <a:xfrm>
            <a:off x="11764910" y="2598970"/>
            <a:ext cx="491211" cy="43890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1507937" rtl="0" eaLnBrk="1" fontAlgn="auto" latinLnBrk="0" hangingPunct="1">
              <a:lnSpc>
                <a:spcPct val="100000"/>
              </a:lnSpc>
              <a:spcBef>
                <a:spcPts val="0"/>
              </a:spcBef>
              <a:spcAft>
                <a:spcPts val="0"/>
              </a:spcAft>
              <a:buClrTx/>
              <a:buSzTx/>
              <a:buFontTx/>
              <a:buNone/>
              <a:tabLst/>
              <a:defRPr/>
            </a:pPr>
            <a:r>
              <a:rPr kumimoji="0" lang="en-GB" sz="989" b="1" i="0" u="none" strike="noStrike" kern="1200" cap="none" spc="0" normalizeH="0" baseline="0" noProof="0" dirty="0">
                <a:ln>
                  <a:noFill/>
                </a:ln>
                <a:solidFill>
                  <a:prstClr val="white"/>
                </a:solidFill>
                <a:effectLst/>
                <a:uLnTx/>
                <a:uFillTx/>
                <a:latin typeface="Arial" panose="020B0604020202020204"/>
                <a:ea typeface="+mn-ea"/>
                <a:cs typeface="+mn-cs"/>
              </a:rPr>
              <a:t>TI</a:t>
            </a:r>
          </a:p>
        </p:txBody>
      </p:sp>
      <p:sp>
        <p:nvSpPr>
          <p:cNvPr id="8" name="Oval 7">
            <a:extLst>
              <a:ext uri="{FF2B5EF4-FFF2-40B4-BE49-F238E27FC236}">
                <a16:creationId xmlns:a16="http://schemas.microsoft.com/office/drawing/2014/main" id="{30CA5E55-B8B2-31ED-55C4-F390214DE081}"/>
              </a:ext>
            </a:extLst>
          </p:cNvPr>
          <p:cNvSpPr/>
          <p:nvPr/>
        </p:nvSpPr>
        <p:spPr>
          <a:xfrm>
            <a:off x="11764910" y="3682677"/>
            <a:ext cx="491211" cy="43890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1507937"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white"/>
                </a:solidFill>
                <a:effectLst/>
                <a:uLnTx/>
                <a:uFillTx/>
                <a:latin typeface="Arial" panose="020B0604020202020204"/>
                <a:ea typeface="+mn-ea"/>
                <a:cs typeface="+mn-cs"/>
              </a:rPr>
              <a:t>TI</a:t>
            </a:r>
          </a:p>
        </p:txBody>
      </p:sp>
      <p:sp>
        <p:nvSpPr>
          <p:cNvPr id="9" name="Oval 8">
            <a:extLst>
              <a:ext uri="{FF2B5EF4-FFF2-40B4-BE49-F238E27FC236}">
                <a16:creationId xmlns:a16="http://schemas.microsoft.com/office/drawing/2014/main" id="{5C77DCB6-B5E2-1236-B0F2-E6E2D36D1A1D}"/>
              </a:ext>
            </a:extLst>
          </p:cNvPr>
          <p:cNvSpPr/>
          <p:nvPr/>
        </p:nvSpPr>
        <p:spPr>
          <a:xfrm>
            <a:off x="11170187" y="4749561"/>
            <a:ext cx="489658" cy="438908"/>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1507937"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white"/>
                </a:solidFill>
                <a:effectLst/>
                <a:uLnTx/>
                <a:uFillTx/>
                <a:latin typeface="Arial" panose="020B0604020202020204"/>
                <a:ea typeface="+mn-ea"/>
                <a:cs typeface="+mn-cs"/>
              </a:rPr>
              <a:t>DE</a:t>
            </a:r>
            <a:endParaRPr kumimoji="0" lang="en-GB" sz="1201"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0" name="Oval 9">
            <a:extLst>
              <a:ext uri="{FF2B5EF4-FFF2-40B4-BE49-F238E27FC236}">
                <a16:creationId xmlns:a16="http://schemas.microsoft.com/office/drawing/2014/main" id="{B00ED994-D216-18CB-B81C-A932DD5C4779}"/>
              </a:ext>
            </a:extLst>
          </p:cNvPr>
          <p:cNvSpPr/>
          <p:nvPr/>
        </p:nvSpPr>
        <p:spPr>
          <a:xfrm>
            <a:off x="11764909" y="4749561"/>
            <a:ext cx="491211" cy="43890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1507937"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white"/>
                </a:solidFill>
                <a:effectLst/>
                <a:uLnTx/>
                <a:uFillTx/>
                <a:latin typeface="Arial" panose="020B0604020202020204"/>
                <a:ea typeface="+mn-ea"/>
                <a:cs typeface="+mn-cs"/>
              </a:rPr>
              <a:t>TI</a:t>
            </a:r>
          </a:p>
        </p:txBody>
      </p:sp>
      <p:sp>
        <p:nvSpPr>
          <p:cNvPr id="7" name="Oval 6">
            <a:extLst>
              <a:ext uri="{FF2B5EF4-FFF2-40B4-BE49-F238E27FC236}">
                <a16:creationId xmlns:a16="http://schemas.microsoft.com/office/drawing/2014/main" id="{8A072001-C1A4-55F1-8C74-DB4EB3841F47}"/>
              </a:ext>
            </a:extLst>
          </p:cNvPr>
          <p:cNvSpPr/>
          <p:nvPr/>
        </p:nvSpPr>
        <p:spPr>
          <a:xfrm>
            <a:off x="6253843" y="780382"/>
            <a:ext cx="497602" cy="500556"/>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1507937"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white"/>
                </a:solidFill>
                <a:effectLst/>
                <a:uLnTx/>
                <a:uFillTx/>
                <a:latin typeface="Arial" panose="020B0604020202020204"/>
                <a:ea typeface="+mn-ea"/>
                <a:cs typeface="+mn-cs"/>
              </a:rPr>
              <a:t>DE</a:t>
            </a:r>
            <a:endParaRPr kumimoji="0" lang="en-GB" sz="1201"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3" name="Oval 12">
            <a:extLst>
              <a:ext uri="{FF2B5EF4-FFF2-40B4-BE49-F238E27FC236}">
                <a16:creationId xmlns:a16="http://schemas.microsoft.com/office/drawing/2014/main" id="{20785DC6-0B9F-436A-77EA-9D2B7C762046}"/>
              </a:ext>
            </a:extLst>
          </p:cNvPr>
          <p:cNvSpPr/>
          <p:nvPr/>
        </p:nvSpPr>
        <p:spPr>
          <a:xfrm>
            <a:off x="10480396" y="795569"/>
            <a:ext cx="491211" cy="43890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1507937" rtl="0" eaLnBrk="1" fontAlgn="auto" latinLnBrk="0" hangingPunct="1">
              <a:lnSpc>
                <a:spcPct val="100000"/>
              </a:lnSpc>
              <a:spcBef>
                <a:spcPts val="0"/>
              </a:spcBef>
              <a:spcAft>
                <a:spcPts val="0"/>
              </a:spcAft>
              <a:buClrTx/>
              <a:buSzTx/>
              <a:buFontTx/>
              <a:buNone/>
              <a:tabLst/>
              <a:defRPr/>
            </a:pPr>
            <a:r>
              <a:rPr kumimoji="0" lang="en-GB" sz="989" b="1" i="0" u="none" strike="noStrike" kern="1200" cap="none" spc="0" normalizeH="0" baseline="0" noProof="0" dirty="0">
                <a:ln>
                  <a:noFill/>
                </a:ln>
                <a:solidFill>
                  <a:prstClr val="white"/>
                </a:solidFill>
                <a:effectLst/>
                <a:uLnTx/>
                <a:uFillTx/>
                <a:latin typeface="Arial" panose="020B0604020202020204"/>
                <a:ea typeface="+mn-ea"/>
                <a:cs typeface="+mn-cs"/>
              </a:rPr>
              <a:t>TI</a:t>
            </a:r>
          </a:p>
        </p:txBody>
      </p:sp>
      <p:graphicFrame>
        <p:nvGraphicFramePr>
          <p:cNvPr id="11" name="Table 10">
            <a:extLst>
              <a:ext uri="{FF2B5EF4-FFF2-40B4-BE49-F238E27FC236}">
                <a16:creationId xmlns:a16="http://schemas.microsoft.com/office/drawing/2014/main" id="{C7FEFB0B-4E80-CD0E-108C-42A628679327}"/>
              </a:ext>
            </a:extLst>
          </p:cNvPr>
          <p:cNvGraphicFramePr>
            <a:graphicFrameLocks noGrp="1"/>
          </p:cNvGraphicFramePr>
          <p:nvPr>
            <p:extLst>
              <p:ext uri="{D42A27DB-BD31-4B8C-83A1-F6EECF244321}">
                <p14:modId xmlns:p14="http://schemas.microsoft.com/office/powerpoint/2010/main" val="2341152380"/>
              </p:ext>
            </p:extLst>
          </p:nvPr>
        </p:nvGraphicFramePr>
        <p:xfrm>
          <a:off x="278404" y="1425181"/>
          <a:ext cx="19116501" cy="8412035"/>
        </p:xfrm>
        <a:graphic>
          <a:graphicData uri="http://schemas.openxmlformats.org/drawingml/2006/table">
            <a:tbl>
              <a:tblPr>
                <a:tableStyleId>{5C22544A-7EE6-4342-B048-85BDC9FD1C3A}</a:tableStyleId>
              </a:tblPr>
              <a:tblGrid>
                <a:gridCol w="12050313">
                  <a:extLst>
                    <a:ext uri="{9D8B030D-6E8A-4147-A177-3AD203B41FA5}">
                      <a16:colId xmlns:a16="http://schemas.microsoft.com/office/drawing/2014/main" val="498750781"/>
                    </a:ext>
                  </a:extLst>
                </a:gridCol>
                <a:gridCol w="1906449">
                  <a:extLst>
                    <a:ext uri="{9D8B030D-6E8A-4147-A177-3AD203B41FA5}">
                      <a16:colId xmlns:a16="http://schemas.microsoft.com/office/drawing/2014/main" val="445886187"/>
                    </a:ext>
                  </a:extLst>
                </a:gridCol>
                <a:gridCol w="1719913">
                  <a:extLst>
                    <a:ext uri="{9D8B030D-6E8A-4147-A177-3AD203B41FA5}">
                      <a16:colId xmlns:a16="http://schemas.microsoft.com/office/drawing/2014/main" val="1408094447"/>
                    </a:ext>
                  </a:extLst>
                </a:gridCol>
                <a:gridCol w="1719913">
                  <a:extLst>
                    <a:ext uri="{9D8B030D-6E8A-4147-A177-3AD203B41FA5}">
                      <a16:colId xmlns:a16="http://schemas.microsoft.com/office/drawing/2014/main" val="204069123"/>
                    </a:ext>
                  </a:extLst>
                </a:gridCol>
                <a:gridCol w="1719913">
                  <a:extLst>
                    <a:ext uri="{9D8B030D-6E8A-4147-A177-3AD203B41FA5}">
                      <a16:colId xmlns:a16="http://schemas.microsoft.com/office/drawing/2014/main" val="2803196849"/>
                    </a:ext>
                  </a:extLst>
                </a:gridCol>
              </a:tblGrid>
              <a:tr h="508985">
                <a:tc>
                  <a:txBody>
                    <a:bodyPr/>
                    <a:lstStyle/>
                    <a:p>
                      <a:pPr algn="l" fontAlgn="b"/>
                      <a:r>
                        <a:rPr lang="en-GB" sz="1600" b="1" u="none" strike="noStrike" dirty="0">
                          <a:solidFill>
                            <a:schemeClr val="bg1"/>
                          </a:solidFill>
                          <a:effectLst/>
                          <a:latin typeface="+mn-lt"/>
                          <a:ea typeface="Verdana" panose="020B0604030504040204" pitchFamily="34" charset="0"/>
                        </a:rPr>
                        <a:t>Accident &amp; Emergency</a:t>
                      </a:r>
                      <a:endParaRPr lang="en-GB" sz="1600" b="1" i="0" u="none" strike="noStrike" dirty="0">
                        <a:solidFill>
                          <a:schemeClr val="bg1"/>
                        </a:solidFill>
                        <a:effectLst/>
                        <a:latin typeface="+mn-lt"/>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1600" b="1" u="none" strike="noStrike" dirty="0">
                          <a:solidFill>
                            <a:schemeClr val="bg1"/>
                          </a:solidFill>
                          <a:effectLst/>
                          <a:latin typeface="+mn-lt"/>
                          <a:ea typeface="Verdana" panose="020B0604030504040204" pitchFamily="34" charset="0"/>
                        </a:rPr>
                        <a:t>Target</a:t>
                      </a:r>
                      <a:endParaRPr lang="en-GB" sz="1600" b="1" i="0" u="none" strike="noStrike" dirty="0">
                        <a:solidFill>
                          <a:schemeClr val="bg1"/>
                        </a:solidFill>
                        <a:effectLst/>
                        <a:latin typeface="+mn-lt"/>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1600" b="1" u="none" strike="noStrike" dirty="0">
                          <a:solidFill>
                            <a:schemeClr val="bg1"/>
                          </a:solidFill>
                          <a:effectLst/>
                          <a:latin typeface="+mn-lt"/>
                          <a:ea typeface="Verdana" panose="020B0604030504040204" pitchFamily="34" charset="0"/>
                        </a:rPr>
                        <a:t>Jan-26</a:t>
                      </a:r>
                      <a:endParaRPr lang="en-GB" sz="1600" b="1" i="0" u="none" strike="noStrike" dirty="0">
                        <a:solidFill>
                          <a:schemeClr val="bg1"/>
                        </a:solidFill>
                        <a:effectLst/>
                        <a:latin typeface="+mn-lt"/>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1600" b="1" i="0" u="none" strike="noStrike" dirty="0">
                          <a:solidFill>
                            <a:schemeClr val="bg1"/>
                          </a:solidFill>
                          <a:effectLst/>
                          <a:latin typeface="+mn-lt"/>
                          <a:ea typeface="Verdana" panose="020B0604030504040204" pitchFamily="34" charset="0"/>
                        </a:rPr>
                        <a:t>Feb-26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600" b="1" u="none" strike="noStrike" dirty="0">
                          <a:solidFill>
                            <a:schemeClr val="bg1"/>
                          </a:solidFill>
                          <a:effectLst/>
                          <a:latin typeface="+mn-lt"/>
                          <a:ea typeface="Verdana" panose="020B0604030504040204" pitchFamily="34" charset="0"/>
                        </a:rPr>
                        <a:t>Mar-26</a:t>
                      </a:r>
                      <a:endParaRPr lang="en-GB" sz="1600" b="1" i="0" u="none" strike="noStrike" dirty="0">
                        <a:solidFill>
                          <a:schemeClr val="bg1"/>
                        </a:solidFill>
                        <a:effectLst/>
                        <a:latin typeface="+mn-lt"/>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21596945"/>
                  </a:ext>
                </a:extLst>
              </a:tr>
              <a:tr h="550031">
                <a:tc>
                  <a:txBody>
                    <a:bodyPr/>
                    <a:lstStyle/>
                    <a:p>
                      <a:pPr algn="l" fontAlgn="b"/>
                      <a:r>
                        <a:rPr lang="en-GB" sz="1600" b="0" i="0" u="none" strike="noStrike" dirty="0">
                          <a:solidFill>
                            <a:srgbClr val="000000"/>
                          </a:solidFill>
                          <a:effectLst/>
                          <a:latin typeface="+mn-lt"/>
                          <a:ea typeface="Verdana" panose="020B0604030504040204" pitchFamily="34" charset="0"/>
                        </a:rPr>
                        <a:t>4 -hour performance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600" u="none" strike="noStrike" dirty="0">
                          <a:effectLst/>
                          <a:latin typeface="+mn-lt"/>
                          <a:ea typeface="Verdana" panose="020B0604030504040204" pitchFamily="34" charset="0"/>
                        </a:rPr>
                        <a:t>95%</a:t>
                      </a:r>
                      <a:endParaRPr lang="en-GB" sz="1600" b="0" i="0" u="none" strike="noStrike" dirty="0">
                        <a:solidFill>
                          <a:srgbClr val="000000"/>
                        </a:solidFill>
                        <a:effectLst/>
                        <a:latin typeface="+mn-lt"/>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600" b="1" i="0" u="none" strike="noStrike" dirty="0">
                          <a:solidFill>
                            <a:srgbClr val="C00000"/>
                          </a:solidFill>
                          <a:effectLst/>
                          <a:latin typeface="+mn-lt"/>
                          <a:ea typeface="Verdana" panose="020B0604030504040204" pitchFamily="34" charset="0"/>
                        </a:rPr>
                        <a:t>70.81%</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600" b="1" i="0" u="none" strike="noStrike" dirty="0">
                          <a:solidFill>
                            <a:srgbClr val="C00000"/>
                          </a:solidFill>
                          <a:effectLst/>
                          <a:latin typeface="+mn-lt"/>
                          <a:ea typeface="Verdana" panose="020B0604030504040204" pitchFamily="34" charset="0"/>
                        </a:rPr>
                        <a:t>67.68%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600" b="1" i="0" u="none" strike="noStrike" dirty="0">
                          <a:solidFill>
                            <a:srgbClr val="C00000"/>
                          </a:solidFill>
                          <a:effectLst/>
                          <a:latin typeface="+mn-lt"/>
                          <a:ea typeface="Verdana" panose="020B0604030504040204" pitchFamily="34" charset="0"/>
                        </a:rPr>
                        <a:t>68.41%</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306456631"/>
                  </a:ext>
                </a:extLst>
              </a:tr>
              <a:tr h="619927">
                <a:tc>
                  <a:txBody>
                    <a:bodyPr/>
                    <a:lstStyle/>
                    <a:p>
                      <a:pPr algn="l" fontAlgn="b"/>
                      <a:r>
                        <a:rPr lang="en-GB" sz="1600" u="none" strike="noStrike" dirty="0">
                          <a:effectLst/>
                          <a:latin typeface="+mn-lt"/>
                          <a:ea typeface="Verdana" panose="020B0604030504040204" pitchFamily="34" charset="0"/>
                        </a:rPr>
                        <a:t>12-hour performance</a:t>
                      </a:r>
                      <a:endParaRPr lang="en-GB" sz="1600" b="0" i="0" u="none" strike="noStrike" dirty="0">
                        <a:solidFill>
                          <a:srgbClr val="000000"/>
                        </a:solidFill>
                        <a:effectLst/>
                        <a:latin typeface="+mn-lt"/>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600" b="0" i="0" u="none" strike="noStrike" dirty="0">
                          <a:solidFill>
                            <a:srgbClr val="000000"/>
                          </a:solidFill>
                          <a:effectLst/>
                          <a:latin typeface="+mn-lt"/>
                          <a:ea typeface="Verdana" panose="020B0604030504040204" pitchFamily="34" charset="0"/>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600" b="1" i="0" u="none" strike="noStrike" dirty="0">
                          <a:solidFill>
                            <a:srgbClr val="C00000"/>
                          </a:solidFill>
                          <a:effectLst/>
                          <a:latin typeface="+mn-lt"/>
                          <a:ea typeface="Verdana" panose="020B0604030504040204" pitchFamily="34" charset="0"/>
                        </a:rPr>
                        <a:t>1,272</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600" b="1" i="0" u="none" strike="noStrike" dirty="0">
                          <a:solidFill>
                            <a:srgbClr val="C00000"/>
                          </a:solidFill>
                          <a:effectLst/>
                          <a:latin typeface="+mn-lt"/>
                          <a:ea typeface="Verdana" panose="020B0604030504040204" pitchFamily="34" charset="0"/>
                        </a:rPr>
                        <a:t>1,202</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600" b="1" i="0" u="none" strike="noStrike" dirty="0">
                          <a:solidFill>
                            <a:srgbClr val="C00000"/>
                          </a:solidFill>
                          <a:effectLst/>
                          <a:latin typeface="+mn-lt"/>
                          <a:ea typeface="Verdana" panose="020B0604030504040204" pitchFamily="34" charset="0"/>
                        </a:rPr>
                        <a:t>1,356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54270130"/>
                  </a:ext>
                </a:extLst>
              </a:tr>
              <a:tr h="502638">
                <a:tc>
                  <a:txBody>
                    <a:bodyPr/>
                    <a:lstStyle/>
                    <a:p>
                      <a:pPr algn="l" fontAlgn="b"/>
                      <a:r>
                        <a:rPr lang="en-GB" sz="1600" b="0" i="0" u="none" strike="noStrike" dirty="0">
                          <a:solidFill>
                            <a:schemeClr val="tx1"/>
                          </a:solidFill>
                          <a:effectLst/>
                          <a:latin typeface="+mn-lt"/>
                          <a:ea typeface="Verdana" panose="020B0604030504040204" pitchFamily="34" charset="0"/>
                        </a:rPr>
                        <a:t>Number of A&amp;E Attendances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fontAlgn="b"/>
                      <a:r>
                        <a:rPr lang="en-GB" sz="1600" b="1" u="none" strike="noStrike" dirty="0">
                          <a:effectLst/>
                          <a:latin typeface="+mn-lt"/>
                          <a:ea typeface="Verdana" panose="020B0604030504040204" pitchFamily="34" charset="0"/>
                        </a:rPr>
                        <a:t> N/A</a:t>
                      </a:r>
                      <a:endParaRPr lang="en-GB" sz="1600" b="1" i="0" u="none" strike="noStrike" dirty="0">
                        <a:solidFill>
                          <a:srgbClr val="FFFFFF"/>
                        </a:solidFill>
                        <a:effectLst/>
                        <a:latin typeface="+mn-lt"/>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fontAlgn="ctr">
                        <a:buNone/>
                      </a:pPr>
                      <a:r>
                        <a:rPr lang="en-GB" sz="1600" b="1" i="0" u="none" strike="noStrike" dirty="0">
                          <a:solidFill>
                            <a:schemeClr val="tx1"/>
                          </a:solidFill>
                          <a:effectLst/>
                          <a:latin typeface="Calibri" panose="020F0502020204030204" pitchFamily="34" charset="0"/>
                        </a:rPr>
                        <a:t>10,910</a:t>
                      </a:r>
                    </a:p>
                  </a:txBody>
                  <a:tcPr marL="0" marR="0"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fontAlgn="ctr">
                        <a:buNone/>
                      </a:pPr>
                      <a:r>
                        <a:rPr lang="en-GB" sz="1600" b="1" i="0" u="none" strike="noStrike" dirty="0">
                          <a:solidFill>
                            <a:schemeClr val="tx1"/>
                          </a:solidFill>
                          <a:effectLst/>
                          <a:latin typeface="Calibri" panose="020F0502020204030204" pitchFamily="34" charset="0"/>
                        </a:rPr>
                        <a:t>10,132</a:t>
                      </a:r>
                    </a:p>
                  </a:txBody>
                  <a:tcPr marL="0" marR="0"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fontAlgn="ctr">
                        <a:buNone/>
                      </a:pPr>
                      <a:r>
                        <a:rPr lang="en-GB" sz="1600" b="1" i="0" u="none" strike="noStrike" dirty="0">
                          <a:solidFill>
                            <a:schemeClr val="tx1"/>
                          </a:solidFill>
                          <a:effectLst/>
                          <a:latin typeface="Calibri" panose="020F0502020204030204" pitchFamily="34" charset="0"/>
                        </a:rPr>
                        <a:t>12,030</a:t>
                      </a:r>
                    </a:p>
                  </a:txBody>
                  <a:tcPr marL="0" marR="0"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89342944"/>
                  </a:ext>
                </a:extLst>
              </a:tr>
              <a:tr h="615937">
                <a:tc>
                  <a:txBody>
                    <a:bodyPr/>
                    <a:lstStyle/>
                    <a:p>
                      <a:pPr algn="l" fontAlgn="b"/>
                      <a:r>
                        <a:rPr lang="en-GB" sz="1600" b="0" i="0" u="none" strike="noStrike" dirty="0">
                          <a:solidFill>
                            <a:schemeClr val="tx1"/>
                          </a:solidFill>
                          <a:effectLst/>
                          <a:latin typeface="+mn-lt"/>
                          <a:ea typeface="Verdana" panose="020B0604030504040204" pitchFamily="34" charset="0"/>
                        </a:rPr>
                        <a:t>Number of Clinically Optimised Patients (HB wide)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600" b="0" i="0" u="none" strike="noStrike" dirty="0">
                          <a:solidFill>
                            <a:srgbClr val="000000"/>
                          </a:solidFill>
                          <a:effectLst/>
                          <a:latin typeface="+mn-lt"/>
                          <a:ea typeface="Verdana" panose="020B0604030504040204" pitchFamily="34" charset="0"/>
                        </a:rPr>
                        <a:t>Continuous Reduction</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600" b="1" i="0" u="none" strike="noStrike" dirty="0">
                          <a:solidFill>
                            <a:srgbClr val="00B050"/>
                          </a:solidFill>
                          <a:effectLst/>
                          <a:latin typeface="+mn-lt"/>
                          <a:ea typeface="Verdana" panose="020B0604030504040204" pitchFamily="34" charset="0"/>
                        </a:rPr>
                        <a:t>175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600" b="1" i="0" u="none" strike="noStrike" dirty="0">
                          <a:solidFill>
                            <a:srgbClr val="DEA900"/>
                          </a:solidFill>
                          <a:effectLst/>
                          <a:latin typeface="+mn-lt"/>
                          <a:ea typeface="Verdana" panose="020B0604030504040204" pitchFamily="34" charset="0"/>
                        </a:rPr>
                        <a:t>200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600" b="1" i="0" u="none" strike="noStrike" dirty="0">
                          <a:solidFill>
                            <a:srgbClr val="C00000"/>
                          </a:solidFill>
                          <a:effectLst/>
                          <a:latin typeface="+mn-lt"/>
                          <a:ea typeface="Verdana" panose="020B0604030504040204" pitchFamily="34" charset="0"/>
                        </a:rPr>
                        <a:t>223</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623750793"/>
                  </a:ext>
                </a:extLst>
              </a:tr>
              <a:tr h="532089">
                <a:tc>
                  <a:txBody>
                    <a:bodyPr/>
                    <a:lstStyle/>
                    <a:p>
                      <a:pPr algn="l" fontAlgn="b"/>
                      <a:r>
                        <a:rPr lang="en-GB" sz="1600" b="0" i="0" u="none" strike="noStrike" dirty="0">
                          <a:solidFill>
                            <a:schemeClr val="tx1"/>
                          </a:solidFill>
                          <a:effectLst/>
                          <a:latin typeface="+mn-lt"/>
                          <a:ea typeface="Verdana" panose="020B0604030504040204" pitchFamily="34" charset="0"/>
                        </a:rPr>
                        <a:t>Number of cancelled Electives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600" b="0" i="0" u="none" strike="noStrike" dirty="0">
                          <a:solidFill>
                            <a:srgbClr val="000000"/>
                          </a:solidFill>
                          <a:effectLst/>
                          <a:latin typeface="+mn-lt"/>
                          <a:ea typeface="Verdana" panose="020B0604030504040204" pitchFamily="34" charset="0"/>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600" b="1" i="0" u="none" strike="noStrike" dirty="0">
                          <a:solidFill>
                            <a:srgbClr val="C00000"/>
                          </a:solidFill>
                          <a:effectLst/>
                          <a:latin typeface="+mn-lt"/>
                          <a:ea typeface="Verdana" panose="020B0604030504040204" pitchFamily="34" charset="0"/>
                        </a:rPr>
                        <a:t>29</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600" b="1" i="0" u="none" strike="noStrike" dirty="0">
                          <a:solidFill>
                            <a:srgbClr val="DEA900"/>
                          </a:solidFill>
                          <a:effectLst/>
                          <a:latin typeface="+mn-lt"/>
                          <a:ea typeface="Verdana" panose="020B0604030504040204" pitchFamily="34" charset="0"/>
                        </a:rPr>
                        <a:t>9</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600" b="1" i="0" u="none" strike="noStrike" dirty="0">
                          <a:solidFill>
                            <a:srgbClr val="DEA900"/>
                          </a:solidFill>
                          <a:effectLst/>
                          <a:latin typeface="+mn-lt"/>
                          <a:ea typeface="Verdana" panose="020B0604030504040204" pitchFamily="34" charset="0"/>
                        </a:rPr>
                        <a:t>11</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462779250"/>
                  </a:ext>
                </a:extLst>
              </a:tr>
              <a:tr h="532089">
                <a:tc>
                  <a:txBody>
                    <a:bodyPr/>
                    <a:lstStyle/>
                    <a:p>
                      <a:pPr marL="0" algn="l" defTabSz="1507937" rtl="0" eaLnBrk="1" fontAlgn="b" latinLnBrk="0" hangingPunct="1"/>
                      <a:r>
                        <a:rPr lang="en-GB" sz="1600" b="0" i="0" u="none" strike="noStrike" kern="1200" dirty="0">
                          <a:solidFill>
                            <a:schemeClr val="tx1"/>
                          </a:solidFill>
                          <a:effectLst/>
                          <a:latin typeface="+mn-lt"/>
                          <a:ea typeface="Verdana" panose="020B0604030504040204" pitchFamily="34" charset="0"/>
                          <a:cs typeface="+mn-cs"/>
                        </a:rPr>
                        <a:t>Number of ambulance patient handovers over 1 hour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chemeClr val="tx1"/>
                          </a:solidFill>
                          <a:effectLst/>
                          <a:latin typeface="+mn-lt"/>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1" i="0" u="none" strike="noStrike" kern="1200" dirty="0">
                          <a:solidFill>
                            <a:srgbClr val="C00000"/>
                          </a:solidFill>
                          <a:effectLst/>
                          <a:latin typeface="+mn-lt"/>
                          <a:ea typeface="Verdana" panose="020B0604030504040204" pitchFamily="34" charset="0"/>
                          <a:cs typeface="+mn-cs"/>
                        </a:rPr>
                        <a:t>445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1" i="0" u="none" strike="noStrike" kern="1200" dirty="0">
                          <a:solidFill>
                            <a:srgbClr val="C00000"/>
                          </a:solidFill>
                          <a:effectLst/>
                          <a:latin typeface="+mn-lt"/>
                          <a:ea typeface="Verdana" panose="020B0604030504040204" pitchFamily="34" charset="0"/>
                          <a:cs typeface="+mn-cs"/>
                        </a:rPr>
                        <a:t>501</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1" i="0" u="none" strike="noStrike" kern="1200" dirty="0">
                          <a:solidFill>
                            <a:srgbClr val="C00000"/>
                          </a:solidFill>
                          <a:effectLst/>
                          <a:latin typeface="+mn-lt"/>
                          <a:ea typeface="Verdana" panose="020B0604030504040204" pitchFamily="34" charset="0"/>
                          <a:cs typeface="+mn-cs"/>
                        </a:rPr>
                        <a:t>595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671713100"/>
                  </a:ext>
                </a:extLst>
              </a:tr>
              <a:tr h="532089">
                <a:tc>
                  <a:txBody>
                    <a:bodyPr/>
                    <a:lstStyle/>
                    <a:p>
                      <a:pPr algn="l" fontAlgn="b"/>
                      <a:r>
                        <a:rPr lang="en-GB" sz="1600" b="1" i="0" u="none" strike="noStrike" dirty="0">
                          <a:solidFill>
                            <a:schemeClr val="bg1"/>
                          </a:solidFill>
                          <a:effectLst/>
                          <a:latin typeface="+mn-lt"/>
                          <a:ea typeface="Verdana" panose="020B0604030504040204" pitchFamily="34" charset="0"/>
                        </a:rPr>
                        <a:t>Ambulance  (WAST measures </a:t>
                      </a:r>
                      <a:r>
                        <a:rPr lang="en-GB" sz="1600" b="1" i="0" u="none" strike="noStrike" dirty="0" err="1">
                          <a:solidFill>
                            <a:schemeClr val="bg1"/>
                          </a:solidFill>
                          <a:effectLst/>
                          <a:latin typeface="+mn-lt"/>
                          <a:ea typeface="Verdana" panose="020B0604030504040204" pitchFamily="34" charset="0"/>
                        </a:rPr>
                        <a:t>incl</a:t>
                      </a:r>
                      <a:r>
                        <a:rPr lang="en-GB" sz="1600" b="1" i="0" u="none" strike="noStrike" dirty="0">
                          <a:solidFill>
                            <a:schemeClr val="bg1"/>
                          </a:solidFill>
                          <a:effectLst/>
                          <a:latin typeface="+mn-lt"/>
                          <a:ea typeface="Verdana" panose="020B0604030504040204" pitchFamily="34" charset="0"/>
                        </a:rPr>
                        <a:t> in 25/26 Performance Framework)</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1600" u="none" strike="noStrike" dirty="0">
                          <a:effectLst/>
                          <a:latin typeface="+mn-lt"/>
                          <a:ea typeface="Verdana" panose="020B0604030504040204" pitchFamily="34" charset="0"/>
                        </a:rPr>
                        <a:t> </a:t>
                      </a:r>
                      <a:r>
                        <a:rPr lang="en-GB" sz="1600" b="1" u="none" strike="noStrike" dirty="0">
                          <a:solidFill>
                            <a:schemeClr val="bg1"/>
                          </a:solidFill>
                          <a:effectLst/>
                          <a:latin typeface="+mn-lt"/>
                          <a:ea typeface="Verdana" panose="020B0604030504040204" pitchFamily="34" charset="0"/>
                        </a:rPr>
                        <a:t>Target</a:t>
                      </a:r>
                      <a:endParaRPr lang="en-GB" sz="1600" b="1" i="0" u="none" strike="noStrike" dirty="0">
                        <a:solidFill>
                          <a:schemeClr val="bg1"/>
                        </a:solidFill>
                        <a:effectLst/>
                        <a:latin typeface="+mn-lt"/>
                        <a:ea typeface="Verdana" panose="020B0604030504040204" pitchFamily="34" charset="0"/>
                      </a:endParaRPr>
                    </a:p>
                    <a:p>
                      <a:pPr algn="ctr" fontAlgn="b"/>
                      <a:endParaRPr lang="en-GB" sz="1600" b="1" i="0" u="none" strike="noStrike" dirty="0">
                        <a:solidFill>
                          <a:srgbClr val="FFFFFF"/>
                        </a:solidFill>
                        <a:effectLst/>
                        <a:latin typeface="+mn-lt"/>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1600" b="1" u="none" strike="noStrike" dirty="0">
                          <a:solidFill>
                            <a:schemeClr val="bg1"/>
                          </a:solidFill>
                          <a:effectLst/>
                          <a:latin typeface="+mn-lt"/>
                          <a:ea typeface="Verdana" panose="020B0604030504040204" pitchFamily="34" charset="0"/>
                        </a:rPr>
                        <a:t>Jan-26</a:t>
                      </a:r>
                      <a:endParaRPr lang="en-GB" sz="1600" b="1" i="0" u="none" strike="noStrike" dirty="0">
                        <a:solidFill>
                          <a:schemeClr val="bg1"/>
                        </a:solidFill>
                        <a:effectLst/>
                        <a:latin typeface="+mn-lt"/>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1600" b="1" i="0" u="none" strike="noStrike" dirty="0">
                          <a:solidFill>
                            <a:schemeClr val="bg1"/>
                          </a:solidFill>
                          <a:effectLst/>
                          <a:latin typeface="+mn-lt"/>
                          <a:ea typeface="Verdana" panose="020B0604030504040204" pitchFamily="34" charset="0"/>
                        </a:rPr>
                        <a:t>Feb-26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600" b="1" u="none" strike="noStrike" dirty="0">
                          <a:solidFill>
                            <a:schemeClr val="bg1"/>
                          </a:solidFill>
                          <a:effectLst/>
                          <a:latin typeface="+mn-lt"/>
                          <a:ea typeface="Verdana" panose="020B0604030504040204" pitchFamily="34" charset="0"/>
                        </a:rPr>
                        <a:t>Mar-26</a:t>
                      </a:r>
                      <a:endParaRPr lang="en-GB" sz="1600" b="1" i="0" u="none" strike="noStrike" dirty="0">
                        <a:solidFill>
                          <a:schemeClr val="bg1"/>
                        </a:solidFill>
                        <a:effectLst/>
                        <a:latin typeface="+mn-lt"/>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45954677"/>
                  </a:ext>
                </a:extLst>
              </a:tr>
              <a:tr h="581834">
                <a:tc>
                  <a:txBody>
                    <a:bodyPr/>
                    <a:lstStyle/>
                    <a:p>
                      <a:pPr algn="l" fontAlgn="b"/>
                      <a:r>
                        <a:rPr lang="en-GB" sz="1600" b="0" i="0" u="none" strike="noStrike" dirty="0">
                          <a:solidFill>
                            <a:srgbClr val="000000"/>
                          </a:solidFill>
                          <a:effectLst/>
                          <a:latin typeface="+mn-lt"/>
                          <a:ea typeface="Verdana" panose="020B0604030504040204" pitchFamily="34" charset="0"/>
                        </a:rPr>
                        <a:t>Median emergency ambulance response time to purple: arrest category calls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chemeClr val="tx1"/>
                          </a:solidFill>
                          <a:effectLst/>
                          <a:latin typeface="+mn-lt"/>
                          <a:ea typeface="Verdana" panose="020B0604030504040204" pitchFamily="34" charset="0"/>
                          <a:cs typeface="+mn-cs"/>
                        </a:rPr>
                        <a:t> 6-8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1600" b="1" i="0" u="none" strike="noStrike" kern="1200" dirty="0">
                          <a:solidFill>
                            <a:srgbClr val="00B050"/>
                          </a:solidFill>
                          <a:effectLst/>
                          <a:latin typeface="+mn-lt"/>
                          <a:ea typeface="Verdana" panose="020B0604030504040204" pitchFamily="34" charset="0"/>
                          <a:cs typeface="+mn-cs"/>
                        </a:rPr>
                        <a:t>7.16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1" i="0" u="none" strike="noStrike" kern="1200" dirty="0">
                          <a:solidFill>
                            <a:srgbClr val="00B050"/>
                          </a:solidFill>
                          <a:effectLst/>
                          <a:latin typeface="+mn-lt"/>
                          <a:ea typeface="Verdana" panose="020B0604030504040204" pitchFamily="34" charset="0"/>
                          <a:cs typeface="+mn-cs"/>
                        </a:rPr>
                        <a:t>7.22</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1" i="1" u="none" strike="noStrike" kern="1200" dirty="0">
                          <a:solidFill>
                            <a:schemeClr val="tx1"/>
                          </a:solidFill>
                          <a:effectLst/>
                          <a:latin typeface="+mn-lt"/>
                          <a:ea typeface="Verdana" panose="020B0604030504040204" pitchFamily="34" charset="0"/>
                          <a:cs typeface="+mn-cs"/>
                        </a:rPr>
                        <a:t>Not available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04649624"/>
                  </a:ext>
                </a:extLst>
              </a:tr>
              <a:tr h="557939">
                <a:tc>
                  <a:txBody>
                    <a:bodyPr/>
                    <a:lstStyle/>
                    <a:p>
                      <a:pPr algn="l" fontAlgn="b"/>
                      <a:r>
                        <a:rPr lang="en-GB" sz="1600" b="0" i="0" u="none" strike="noStrike" dirty="0">
                          <a:solidFill>
                            <a:srgbClr val="000000"/>
                          </a:solidFill>
                          <a:effectLst/>
                          <a:latin typeface="+mn-lt"/>
                          <a:ea typeface="Verdana" panose="020B0604030504040204" pitchFamily="34" charset="0"/>
                        </a:rPr>
                        <a:t>Median emergency ambulance response time to red: emergency category calls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chemeClr val="tx1"/>
                          </a:solidFill>
                          <a:effectLst/>
                          <a:latin typeface="+mn-lt"/>
                          <a:ea typeface="Verdana" panose="020B0604030504040204" pitchFamily="34" charset="0"/>
                          <a:cs typeface="+mn-cs"/>
                        </a:rPr>
                        <a:t> 6-8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1600" b="1" i="0" u="none" strike="noStrike" kern="1200" dirty="0">
                          <a:solidFill>
                            <a:srgbClr val="DEA900"/>
                          </a:solidFill>
                          <a:effectLst/>
                          <a:latin typeface="+mn-lt"/>
                          <a:ea typeface="Verdana" panose="020B0604030504040204" pitchFamily="34" charset="0"/>
                          <a:cs typeface="+mn-cs"/>
                        </a:rPr>
                        <a:t>9.46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1" i="0" u="none" strike="noStrike" kern="1200" dirty="0">
                          <a:solidFill>
                            <a:srgbClr val="DEA900"/>
                          </a:solidFill>
                          <a:effectLst/>
                          <a:latin typeface="+mn-lt"/>
                          <a:ea typeface="Verdana" panose="020B0604030504040204" pitchFamily="34" charset="0"/>
                          <a:cs typeface="+mn-cs"/>
                        </a:rPr>
                        <a:t>8.33</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1" i="1" u="none" strike="noStrike" kern="1200" dirty="0">
                          <a:solidFill>
                            <a:schemeClr val="tx1"/>
                          </a:solidFill>
                          <a:effectLst/>
                          <a:latin typeface="+mn-lt"/>
                          <a:ea typeface="Verdana" panose="020B0604030504040204" pitchFamily="34" charset="0"/>
                          <a:cs typeface="+mn-cs"/>
                        </a:rPr>
                        <a:t>Not available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888390432"/>
                  </a:ext>
                </a:extLst>
              </a:tr>
              <a:tr h="532089">
                <a:tc>
                  <a:txBody>
                    <a:bodyPr/>
                    <a:lstStyle/>
                    <a:p>
                      <a:pPr algn="l" fontAlgn="b"/>
                      <a:r>
                        <a:rPr lang="en-GB" sz="1600" b="1" i="0" u="none" strike="noStrike" dirty="0">
                          <a:solidFill>
                            <a:schemeClr val="bg1"/>
                          </a:solidFill>
                          <a:effectLst/>
                          <a:latin typeface="+mn-lt"/>
                          <a:ea typeface="Verdana" panose="020B0604030504040204" pitchFamily="34" charset="0"/>
                        </a:rPr>
                        <a:t>Delivery against Targeted Intervention &amp; Enhanced Monitoring Criteria 25/26</a:t>
                      </a:r>
                      <a:endParaRPr lang="en-GB" sz="1600" b="0" i="0" u="none" strike="noStrike" dirty="0">
                        <a:solidFill>
                          <a:srgbClr val="000000"/>
                        </a:solidFill>
                        <a:effectLst/>
                        <a:latin typeface="+mn-lt"/>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1600" b="1" u="none" strike="noStrike" dirty="0">
                          <a:solidFill>
                            <a:schemeClr val="bg1"/>
                          </a:solidFill>
                          <a:effectLst/>
                          <a:latin typeface="+mn-lt"/>
                          <a:ea typeface="Verdana" panose="020B0604030504040204" pitchFamily="34" charset="0"/>
                        </a:rPr>
                        <a:t>Target</a:t>
                      </a:r>
                      <a:endParaRPr lang="en-GB" sz="1600" b="1" i="0" u="none" strike="noStrike" dirty="0">
                        <a:solidFill>
                          <a:schemeClr val="bg1"/>
                        </a:solidFill>
                        <a:effectLst/>
                        <a:latin typeface="+mn-lt"/>
                        <a:ea typeface="Verdana" panose="020B0604030504040204" pitchFamily="34" charset="0"/>
                      </a:endParaRPr>
                    </a:p>
                    <a:p>
                      <a:pPr marL="0" algn="ctr" defTabSz="1507937" rtl="0" eaLnBrk="1" fontAlgn="b" latinLnBrk="0" hangingPunct="1"/>
                      <a:endParaRPr lang="en-GB" sz="1600" b="0" i="0" u="none" strike="noStrike" kern="1200" dirty="0">
                        <a:solidFill>
                          <a:schemeClr val="tx1"/>
                        </a:solidFill>
                        <a:effectLst/>
                        <a:latin typeface="+mn-lt"/>
                        <a:ea typeface="Verdana" panose="020B0604030504040204" pitchFamily="34" charset="0"/>
                        <a:cs typeface="+mn-cs"/>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1600" b="1" u="none" strike="noStrike" dirty="0">
                          <a:solidFill>
                            <a:schemeClr val="bg1"/>
                          </a:solidFill>
                          <a:effectLst/>
                          <a:latin typeface="+mn-lt"/>
                          <a:ea typeface="Verdana" panose="020B0604030504040204" pitchFamily="34" charset="0"/>
                        </a:rPr>
                        <a:t>Jan-26</a:t>
                      </a:r>
                      <a:endParaRPr lang="en-GB" sz="1600" b="1" i="0" u="none" strike="noStrike" dirty="0">
                        <a:solidFill>
                          <a:schemeClr val="bg1"/>
                        </a:solidFill>
                        <a:effectLst/>
                        <a:latin typeface="+mn-lt"/>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1600" b="1" i="0" u="none" strike="noStrike" dirty="0">
                          <a:solidFill>
                            <a:schemeClr val="bg1"/>
                          </a:solidFill>
                          <a:effectLst/>
                          <a:latin typeface="+mn-lt"/>
                          <a:ea typeface="Verdana" panose="020B0604030504040204" pitchFamily="34" charset="0"/>
                        </a:rPr>
                        <a:t>Feb-26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600" b="1" u="none" strike="noStrike" dirty="0">
                          <a:solidFill>
                            <a:schemeClr val="bg1"/>
                          </a:solidFill>
                          <a:effectLst/>
                          <a:latin typeface="+mn-lt"/>
                          <a:ea typeface="Verdana" panose="020B0604030504040204" pitchFamily="34" charset="0"/>
                        </a:rPr>
                        <a:t>Mar-26</a:t>
                      </a:r>
                      <a:endParaRPr lang="en-GB" sz="1600" b="1" i="0" u="none" strike="noStrike" dirty="0">
                        <a:solidFill>
                          <a:schemeClr val="bg1"/>
                        </a:solidFill>
                        <a:effectLst/>
                        <a:latin typeface="+mn-lt"/>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4197974320"/>
                  </a:ext>
                </a:extLst>
              </a:tr>
              <a:tr h="576913">
                <a:tc gridSpan="2">
                  <a:txBody>
                    <a:bodyPr/>
                    <a:lstStyle/>
                    <a:p>
                      <a:pPr algn="l"/>
                      <a:r>
                        <a:rPr lang="en-GB" sz="1600" b="0" i="0" dirty="0">
                          <a:solidFill>
                            <a:schemeClr val="dk1"/>
                          </a:solidFill>
                          <a:effectLst/>
                          <a:latin typeface="+mn-lt"/>
                          <a:ea typeface="Verdana" panose="020B0604030504040204" pitchFamily="34" charset="0"/>
                          <a:cs typeface="+mn-cs"/>
                        </a:rPr>
                        <a:t>Continuous reduction of ambulance handovers over an hour of at least 11% in three consecutive months and maintained for 3 months (Based on Q2/Q3 2023 baseline</a:t>
                      </a: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hMerge="1">
                  <a:txBody>
                    <a:bodyPr/>
                    <a:lstStyle/>
                    <a:p>
                      <a:pPr algn="ctr"/>
                      <a:endParaRPr lang="en-GB" sz="1600" b="1" dirty="0">
                        <a:solidFill>
                          <a:schemeClr val="tx1"/>
                        </a:solidFill>
                        <a:latin typeface="+mn-lt"/>
                        <a:ea typeface="Verdana" panose="020B0604030504040204" pitchFamily="34" charset="0"/>
                      </a:endParaRPr>
                    </a:p>
                  </a:txBody>
                  <a:tcPr marL="45720" marR="4572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r>
                        <a:rPr lang="en-GB" sz="1600" b="1" dirty="0">
                          <a:solidFill>
                            <a:srgbClr val="C00000"/>
                          </a:solidFill>
                          <a:latin typeface="+mn-lt"/>
                          <a:ea typeface="Verdana" panose="020B0604030504040204" pitchFamily="34" charset="0"/>
                        </a:rPr>
                        <a:t>445</a:t>
                      </a: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r>
                        <a:rPr lang="en-GB" sz="1600" b="1" dirty="0">
                          <a:solidFill>
                            <a:srgbClr val="C00000"/>
                          </a:solidFill>
                          <a:latin typeface="+mn-lt"/>
                          <a:ea typeface="Verdana" panose="020B0604030504040204" pitchFamily="34" charset="0"/>
                        </a:rPr>
                        <a:t>501</a:t>
                      </a: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r>
                        <a:rPr lang="en-GB" sz="1600" b="1" dirty="0">
                          <a:solidFill>
                            <a:srgbClr val="C00000"/>
                          </a:solidFill>
                          <a:latin typeface="+mn-lt"/>
                          <a:ea typeface="Verdana" panose="020B0604030504040204" pitchFamily="34" charset="0"/>
                        </a:rPr>
                        <a:t>595</a:t>
                      </a: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16251613"/>
                  </a:ext>
                </a:extLst>
              </a:tr>
              <a:tr h="594076">
                <a:tc gridSpan="2">
                  <a:txBody>
                    <a:bodyPr/>
                    <a:lstStyle/>
                    <a:p>
                      <a:pPr algn="l"/>
                      <a:r>
                        <a:rPr lang="en-GB" sz="1600" b="0" i="0" dirty="0">
                          <a:solidFill>
                            <a:schemeClr val="dk1"/>
                          </a:solidFill>
                          <a:effectLst/>
                          <a:latin typeface="+mn-lt"/>
                          <a:ea typeface="Verdana" panose="020B0604030504040204" pitchFamily="34" charset="0"/>
                          <a:cs typeface="+mn-cs"/>
                        </a:rPr>
                        <a:t>Continuous improvement towards no more than 7% of patients waiting over 12 hours at each individual site </a:t>
                      </a:r>
                    </a:p>
                    <a:p>
                      <a:pPr algn="l"/>
                      <a:r>
                        <a:rPr lang="en-GB" sz="1600" b="0" i="0" dirty="0">
                          <a:solidFill>
                            <a:schemeClr val="dk1"/>
                          </a:solidFill>
                          <a:effectLst/>
                          <a:latin typeface="+mn-lt"/>
                          <a:ea typeface="Verdana" panose="020B0604030504040204" pitchFamily="34" charset="0"/>
                          <a:cs typeface="+mn-cs"/>
                        </a:rPr>
                        <a:t>and across HB</a:t>
                      </a: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hMerge="1">
                  <a:txBody>
                    <a:bodyPr/>
                    <a:lstStyle/>
                    <a:p>
                      <a:pPr algn="ctr"/>
                      <a:endParaRPr lang="en-GB" sz="1600" b="1" dirty="0">
                        <a:solidFill>
                          <a:schemeClr val="tx1"/>
                        </a:solidFill>
                        <a:latin typeface="+mn-lt"/>
                        <a:ea typeface="Verdana" panose="020B0604030504040204" pitchFamily="34" charset="0"/>
                      </a:endParaRPr>
                    </a:p>
                  </a:txBody>
                  <a:tcPr marL="45720" marR="4572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r>
                        <a:rPr lang="en-GB" sz="1600" b="1" dirty="0">
                          <a:solidFill>
                            <a:srgbClr val="DEA900"/>
                          </a:solidFill>
                          <a:latin typeface="+mn-lt"/>
                          <a:ea typeface="Verdana" panose="020B0604030504040204" pitchFamily="34" charset="0"/>
                        </a:rPr>
                        <a:t>11.66%</a:t>
                      </a: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r>
                        <a:rPr lang="en-GB" sz="1600" b="1" dirty="0">
                          <a:solidFill>
                            <a:srgbClr val="C00000"/>
                          </a:solidFill>
                          <a:latin typeface="+mn-lt"/>
                          <a:ea typeface="Verdana" panose="020B0604030504040204" pitchFamily="34" charset="0"/>
                        </a:rPr>
                        <a:t>11.86%</a:t>
                      </a: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r>
                        <a:rPr lang="en-GB" sz="1600" b="1" dirty="0">
                          <a:solidFill>
                            <a:srgbClr val="C00000"/>
                          </a:solidFill>
                          <a:latin typeface="+mn-lt"/>
                          <a:ea typeface="Verdana" panose="020B0604030504040204" pitchFamily="34" charset="0"/>
                        </a:rPr>
                        <a:t>11.26%</a:t>
                      </a: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534187059"/>
                  </a:ext>
                </a:extLst>
              </a:tr>
              <a:tr h="594076">
                <a:tc gridSpan="2">
                  <a:txBody>
                    <a:bodyPr/>
                    <a:lstStyle/>
                    <a:p>
                      <a:pPr algn="l"/>
                      <a:r>
                        <a:rPr lang="en-GB" sz="1600" b="0" i="0" dirty="0">
                          <a:solidFill>
                            <a:schemeClr val="dk1"/>
                          </a:solidFill>
                          <a:effectLst/>
                          <a:latin typeface="+mn-lt"/>
                          <a:ea typeface="Verdana" panose="020B0604030504040204" pitchFamily="34" charset="0"/>
                          <a:cs typeface="+mn-cs"/>
                        </a:rPr>
                        <a:t>Median time from arrival at emergency department to assessment by a clinical decision maker should not</a:t>
                      </a:r>
                    </a:p>
                    <a:p>
                      <a:pPr algn="l"/>
                      <a:r>
                        <a:rPr lang="en-GB" sz="1600" b="0" i="0" dirty="0">
                          <a:solidFill>
                            <a:schemeClr val="dk1"/>
                          </a:solidFill>
                          <a:effectLst/>
                          <a:latin typeface="+mn-lt"/>
                          <a:ea typeface="Verdana" panose="020B0604030504040204" pitchFamily="34" charset="0"/>
                          <a:cs typeface="+mn-cs"/>
                        </a:rPr>
                        <a:t> exceed 60 minutes</a:t>
                      </a: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hMerge="1">
                  <a:txBody>
                    <a:bodyPr/>
                    <a:lstStyle/>
                    <a:p>
                      <a:pPr algn="ctr"/>
                      <a:endParaRPr lang="en-GB" sz="1600" b="1" dirty="0">
                        <a:solidFill>
                          <a:schemeClr val="tx1"/>
                        </a:solidFill>
                        <a:latin typeface="+mn-lt"/>
                        <a:ea typeface="Verdana" panose="020B0604030504040204" pitchFamily="34" charset="0"/>
                      </a:endParaRPr>
                    </a:p>
                  </a:txBody>
                  <a:tcPr marL="45720" marR="4572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r>
                        <a:rPr lang="en-GB" sz="1600" b="1" dirty="0">
                          <a:solidFill>
                            <a:srgbClr val="C00000"/>
                          </a:solidFill>
                          <a:latin typeface="+mn-lt"/>
                          <a:ea typeface="Verdana" panose="020B0604030504040204" pitchFamily="34" charset="0"/>
                        </a:rPr>
                        <a:t>84.10%</a:t>
                      </a: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r>
                        <a:rPr lang="en-GB" sz="1600" b="1" dirty="0">
                          <a:solidFill>
                            <a:srgbClr val="C00000"/>
                          </a:solidFill>
                          <a:latin typeface="+mn-lt"/>
                          <a:ea typeface="Verdana" panose="020B0604030504040204" pitchFamily="34" charset="0"/>
                        </a:rPr>
                        <a:t>82.93%</a:t>
                      </a: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r>
                        <a:rPr lang="en-GB" sz="1600" b="1" dirty="0">
                          <a:solidFill>
                            <a:srgbClr val="C00000"/>
                          </a:solidFill>
                          <a:latin typeface="+mn-lt"/>
                          <a:ea typeface="Verdana" panose="020B0604030504040204" pitchFamily="34" charset="0"/>
                        </a:rPr>
                        <a:t>80.34%</a:t>
                      </a: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310506486"/>
                  </a:ext>
                </a:extLst>
              </a:tr>
              <a:tr h="542648">
                <a:tc gridSpan="2">
                  <a:txBody>
                    <a:bodyPr/>
                    <a:lstStyle/>
                    <a:p>
                      <a:pPr algn="l"/>
                      <a:r>
                        <a:rPr lang="en-GB" sz="1600" b="0" i="0" dirty="0">
                          <a:solidFill>
                            <a:schemeClr val="dk1"/>
                          </a:solidFill>
                          <a:effectLst/>
                          <a:latin typeface="+mn-lt"/>
                          <a:ea typeface="Verdana" panose="020B0604030504040204" pitchFamily="34" charset="0"/>
                          <a:cs typeface="+mn-cs"/>
                        </a:rPr>
                        <a:t>Continuous reduction in delayed pathways of care of 5% for three consecutive months and then maintained for </a:t>
                      </a:r>
                    </a:p>
                    <a:p>
                      <a:pPr algn="l"/>
                      <a:r>
                        <a:rPr lang="en-GB" sz="1600" b="0" i="0" dirty="0">
                          <a:solidFill>
                            <a:schemeClr val="dk1"/>
                          </a:solidFill>
                          <a:effectLst/>
                          <a:latin typeface="+mn-lt"/>
                          <a:ea typeface="Verdana" panose="020B0604030504040204" pitchFamily="34" charset="0"/>
                          <a:cs typeface="+mn-cs"/>
                        </a:rPr>
                        <a:t>three months (based on Oct-Dec 23 baseline)</a:t>
                      </a: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hMerge="1">
                  <a:txBody>
                    <a:bodyPr/>
                    <a:lstStyle/>
                    <a:p>
                      <a:pPr algn="ctr"/>
                      <a:endParaRPr lang="en-GB" sz="1600" b="1" dirty="0">
                        <a:solidFill>
                          <a:schemeClr val="tx1"/>
                        </a:solidFill>
                        <a:latin typeface="+mn-lt"/>
                        <a:ea typeface="Verdana" panose="020B0604030504040204" pitchFamily="34" charset="0"/>
                      </a:endParaRPr>
                    </a:p>
                  </a:txBody>
                  <a:tcPr marL="45720" marR="4572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r>
                        <a:rPr lang="en-GB" sz="1600" b="1" dirty="0">
                          <a:solidFill>
                            <a:srgbClr val="00B050"/>
                          </a:solidFill>
                          <a:latin typeface="+mn-lt"/>
                          <a:ea typeface="Verdana" panose="020B0604030504040204" pitchFamily="34" charset="0"/>
                        </a:rPr>
                        <a:t>175</a:t>
                      </a: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r>
                        <a:rPr lang="en-GB" sz="1600" b="1" dirty="0">
                          <a:solidFill>
                            <a:srgbClr val="DEA900"/>
                          </a:solidFill>
                          <a:latin typeface="+mn-lt"/>
                          <a:ea typeface="Verdana" panose="020B0604030504040204" pitchFamily="34" charset="0"/>
                        </a:rPr>
                        <a:t>200</a:t>
                      </a: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r>
                        <a:rPr lang="en-GB" sz="1600" b="1" dirty="0">
                          <a:solidFill>
                            <a:srgbClr val="C00000"/>
                          </a:solidFill>
                          <a:latin typeface="+mn-lt"/>
                          <a:ea typeface="Verdana" panose="020B0604030504040204" pitchFamily="34" charset="0"/>
                        </a:rPr>
                        <a:t>223</a:t>
                      </a: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959779272"/>
                  </a:ext>
                </a:extLst>
              </a:tr>
            </a:tbl>
          </a:graphicData>
        </a:graphic>
      </p:graphicFrame>
    </p:spTree>
    <p:extLst>
      <p:ext uri="{BB962C8B-B14F-4D97-AF65-F5344CB8AC3E}">
        <p14:creationId xmlns:p14="http://schemas.microsoft.com/office/powerpoint/2010/main" val="21436927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B2BFF4-F66D-EE12-87E2-487EABE19D9D}"/>
            </a:ext>
          </a:extLst>
        </p:cNvPr>
        <p:cNvGrpSpPr/>
        <p:nvPr/>
      </p:nvGrpSpPr>
      <p:grpSpPr>
        <a:xfrm>
          <a:off x="0" y="0"/>
          <a:ext cx="0" cy="0"/>
          <a:chOff x="0" y="0"/>
          <a:chExt cx="0" cy="0"/>
        </a:xfrm>
      </p:grpSpPr>
      <p:sp>
        <p:nvSpPr>
          <p:cNvPr id="13" name="Rectangle 12">
            <a:extLst>
              <a:ext uri="{FF2B5EF4-FFF2-40B4-BE49-F238E27FC236}">
                <a16:creationId xmlns:a16="http://schemas.microsoft.com/office/drawing/2014/main" id="{3B59EEA3-DD10-82BB-A9FE-B9491082D781}"/>
              </a:ext>
            </a:extLst>
          </p:cNvPr>
          <p:cNvSpPr/>
          <p:nvPr/>
        </p:nvSpPr>
        <p:spPr>
          <a:xfrm>
            <a:off x="-1" y="570706"/>
            <a:ext cx="20105689" cy="10738644"/>
          </a:xfrm>
          <a:prstGeom prst="rect">
            <a:avLst/>
          </a:prstGeom>
          <a:solidFill>
            <a:srgbClr val="EFF7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3" name="TextBox 2">
            <a:extLst>
              <a:ext uri="{FF2B5EF4-FFF2-40B4-BE49-F238E27FC236}">
                <a16:creationId xmlns:a16="http://schemas.microsoft.com/office/drawing/2014/main" id="{5643027E-B57C-3298-F120-35A159C5E6FF}"/>
              </a:ext>
            </a:extLst>
          </p:cNvPr>
          <p:cNvSpPr txBox="1"/>
          <p:nvPr/>
        </p:nvSpPr>
        <p:spPr>
          <a:xfrm>
            <a:off x="0" y="-14068"/>
            <a:ext cx="20105688" cy="584775"/>
          </a:xfrm>
          <a:prstGeom prst="rect">
            <a:avLst/>
          </a:prstGeom>
          <a:solidFill>
            <a:schemeClr val="accent2">
              <a:lumMod val="50000"/>
            </a:schemeClr>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Aptos" panose="020B0004020202020204" pitchFamily="34" charset="0"/>
                <a:ea typeface="+mn-ea"/>
                <a:cs typeface="+mn-cs"/>
              </a:rPr>
              <a:t>UEC - FORWARD LOOK</a:t>
            </a:r>
          </a:p>
        </p:txBody>
      </p:sp>
      <p:sp>
        <p:nvSpPr>
          <p:cNvPr id="4" name="Rectangle: Rounded Corners 3">
            <a:extLst>
              <a:ext uri="{FF2B5EF4-FFF2-40B4-BE49-F238E27FC236}">
                <a16:creationId xmlns:a16="http://schemas.microsoft.com/office/drawing/2014/main" id="{EB73058C-0ECE-E5B6-2D0F-12394E3901A2}"/>
              </a:ext>
            </a:extLst>
          </p:cNvPr>
          <p:cNvSpPr/>
          <p:nvPr/>
        </p:nvSpPr>
        <p:spPr>
          <a:xfrm>
            <a:off x="6453301" y="990178"/>
            <a:ext cx="7199085" cy="584775"/>
          </a:xfrm>
          <a:prstGeom prst="roundRect">
            <a:avLst/>
          </a:prstGeom>
          <a:solidFill>
            <a:schemeClr val="tx2"/>
          </a:solidFill>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white"/>
                </a:solidFill>
                <a:effectLst/>
                <a:uLnTx/>
                <a:uFillTx/>
                <a:latin typeface="Aptos" panose="020B0004020202020204" pitchFamily="34" charset="0"/>
                <a:ea typeface="+mn-ea"/>
                <a:cs typeface="+mn-cs"/>
              </a:rPr>
              <a:t>Opportunities and Focus for  Q1 26/27</a:t>
            </a:r>
          </a:p>
        </p:txBody>
      </p:sp>
      <p:sp>
        <p:nvSpPr>
          <p:cNvPr id="5" name="Rectangle 4">
            <a:extLst>
              <a:ext uri="{FF2B5EF4-FFF2-40B4-BE49-F238E27FC236}">
                <a16:creationId xmlns:a16="http://schemas.microsoft.com/office/drawing/2014/main" id="{BFDADC22-D347-67EB-F4C9-B7A22BBC0435}"/>
              </a:ext>
            </a:extLst>
          </p:cNvPr>
          <p:cNvSpPr/>
          <p:nvPr/>
        </p:nvSpPr>
        <p:spPr>
          <a:xfrm>
            <a:off x="1532588" y="2039071"/>
            <a:ext cx="17408555" cy="6890659"/>
          </a:xfrm>
          <a:prstGeom prst="rect">
            <a:avLst/>
          </a:prstGeom>
          <a:solidFill>
            <a:schemeClr val="accent1">
              <a:lumMod val="20000"/>
              <a:lumOff val="80000"/>
            </a:schemeClr>
          </a:solidFill>
          <a:ln>
            <a:solidFill>
              <a:schemeClr val="accent1">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marR="0" lvl="0" indent="-34290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Arial" panose="020B0604020202020204"/>
                <a:ea typeface="+mn-ea"/>
                <a:cs typeface="+mn-cs"/>
              </a:rPr>
              <a:t>Focus on Ministerial Targets   </a:t>
            </a:r>
          </a:p>
        </p:txBody>
      </p:sp>
    </p:spTree>
    <p:extLst>
      <p:ext uri="{BB962C8B-B14F-4D97-AF65-F5344CB8AC3E}">
        <p14:creationId xmlns:p14="http://schemas.microsoft.com/office/powerpoint/2010/main" val="30569669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EA78BE-5458-1F3E-D9D1-B551CCF4D8A2}"/>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F85BAC96-AD8B-5890-91D0-0B178295B0A5}"/>
              </a:ext>
            </a:extLst>
          </p:cNvPr>
          <p:cNvSpPr>
            <a:spLocks noGrp="1"/>
          </p:cNvSpPr>
          <p:nvPr>
            <p:ph type="body" sz="quarter" idx="10"/>
          </p:nvPr>
        </p:nvSpPr>
        <p:spPr>
          <a:xfrm>
            <a:off x="163286" y="3921896"/>
            <a:ext cx="17409186" cy="2810464"/>
          </a:xfrm>
        </p:spPr>
        <p:txBody>
          <a:bodyPr/>
          <a:lstStyle/>
          <a:p>
            <a:r>
              <a:rPr lang="pt-BR" sz="6000" b="1" dirty="0">
                <a:latin typeface="Verdana" panose="020B0604030504040204" pitchFamily="34" charset="0"/>
                <a:ea typeface="Verdana" panose="020B0604030504040204" pitchFamily="34" charset="0"/>
              </a:rPr>
              <a:t>Planned Care &amp; Cancer </a:t>
            </a:r>
          </a:p>
          <a:p>
            <a:endParaRPr lang="pt-BR" dirty="0"/>
          </a:p>
        </p:txBody>
      </p:sp>
      <p:sp>
        <p:nvSpPr>
          <p:cNvPr id="3" name="Arrow: Pentagon 2">
            <a:extLst>
              <a:ext uri="{FF2B5EF4-FFF2-40B4-BE49-F238E27FC236}">
                <a16:creationId xmlns:a16="http://schemas.microsoft.com/office/drawing/2014/main" id="{4C82EE0B-E9BD-66F5-19DB-A6ADA72820FA}"/>
              </a:ext>
            </a:extLst>
          </p:cNvPr>
          <p:cNvSpPr/>
          <p:nvPr/>
        </p:nvSpPr>
        <p:spPr>
          <a:xfrm>
            <a:off x="-146957" y="669471"/>
            <a:ext cx="6547757" cy="1281793"/>
          </a:xfrm>
          <a:prstGeom prst="homePlate">
            <a:avLst/>
          </a:prstGeom>
          <a:solidFill>
            <a:srgbClr val="44546A"/>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BR" sz="4000" b="1" dirty="0">
                <a:solidFill>
                  <a:schemeClr val="bg1"/>
                </a:solidFill>
                <a:latin typeface="Verdana" panose="020B0604030504040204" pitchFamily="34" charset="0"/>
                <a:ea typeface="Verdana" panose="020B0604030504040204" pitchFamily="34" charset="0"/>
              </a:rPr>
              <a:t>Q4 Delivery </a:t>
            </a:r>
            <a:endParaRPr lang="en-GB" dirty="0">
              <a:solidFill>
                <a:schemeClr val="bg1"/>
              </a:solidFill>
            </a:endParaRPr>
          </a:p>
        </p:txBody>
      </p:sp>
    </p:spTree>
    <p:extLst>
      <p:ext uri="{BB962C8B-B14F-4D97-AF65-F5344CB8AC3E}">
        <p14:creationId xmlns:p14="http://schemas.microsoft.com/office/powerpoint/2010/main" val="1934575188"/>
      </p:ext>
    </p:extLst>
  </p:cSld>
  <p:clrMapOvr>
    <a:masterClrMapping/>
  </p:clrMapOvr>
  <p:extLst>
    <p:ext uri="{6950BFC3-D8DA-4A85-94F7-54DA5524770B}">
      <p188:commentRel xmlns:p188="http://schemas.microsoft.com/office/powerpoint/2018/8/main" r:id="rId3"/>
    </p:ext>
  </p:extLs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3C8E61-8838-BEC6-9361-E36FD8A3D285}"/>
            </a:ext>
          </a:extLst>
        </p:cNvPr>
        <p:cNvGrpSpPr/>
        <p:nvPr/>
      </p:nvGrpSpPr>
      <p:grpSpPr>
        <a:xfrm>
          <a:off x="0" y="0"/>
          <a:ext cx="0" cy="0"/>
          <a:chOff x="0" y="0"/>
          <a:chExt cx="0" cy="0"/>
        </a:xfrm>
      </p:grpSpPr>
      <p:sp>
        <p:nvSpPr>
          <p:cNvPr id="7" name="Hexagon 6">
            <a:extLst>
              <a:ext uri="{FF2B5EF4-FFF2-40B4-BE49-F238E27FC236}">
                <a16:creationId xmlns:a16="http://schemas.microsoft.com/office/drawing/2014/main" id="{F747806C-0341-054A-14D1-B96D67852175}"/>
              </a:ext>
            </a:extLst>
          </p:cNvPr>
          <p:cNvSpPr/>
          <p:nvPr/>
        </p:nvSpPr>
        <p:spPr>
          <a:xfrm>
            <a:off x="10796995" y="4939587"/>
            <a:ext cx="4237481" cy="773808"/>
          </a:xfrm>
          <a:prstGeom prst="hexagon">
            <a:avLst>
              <a:gd name="adj" fmla="val 16126"/>
              <a:gd name="vf" fmla="val 115470"/>
            </a:avLst>
          </a:prstGeom>
          <a:solidFill>
            <a:schemeClr val="accent4">
              <a:lumMod val="40000"/>
              <a:lumOff val="60000"/>
            </a:schemeClr>
          </a:solidFill>
          <a:ln w="19050" cap="flat" cmpd="sng" algn="ctr">
            <a:noFill/>
            <a:prstDash val="solid"/>
            <a:miter lim="800000"/>
          </a:ln>
          <a:effectLst/>
        </p:spPr>
        <p:txBody>
          <a:bodyPr lIns="150788" tIns="75396" rIns="150788" bIns="75396" rtlCol="0" anchor="ctr"/>
          <a:lstStyle/>
          <a:p>
            <a:pPr marL="0" marR="0" lvl="0" indent="0" algn="ctr" defTabSz="437594" rtl="0" eaLnBrk="1" fontAlgn="auto" latinLnBrk="0" hangingPunct="1">
              <a:lnSpc>
                <a:spcPts val="1979"/>
              </a:lnSpc>
              <a:spcBef>
                <a:spcPts val="0"/>
              </a:spcBef>
              <a:spcAft>
                <a:spcPts val="0"/>
              </a:spcAft>
              <a:buClrTx/>
              <a:buSzTx/>
              <a:buFontTx/>
              <a:buNone/>
              <a:tabLst/>
              <a:defRPr/>
            </a:pPr>
            <a:r>
              <a:rPr kumimoji="0" lang="en-GB" sz="1484" b="0" i="0" u="none" strike="noStrike" kern="0" cap="none" spc="0" normalizeH="0" baseline="0" noProof="0" dirty="0">
                <a:ln>
                  <a:noFill/>
                </a:ln>
                <a:solidFill>
                  <a:prstClr val="black"/>
                </a:solidFill>
                <a:effectLst/>
                <a:uLnTx/>
                <a:uFillTx/>
                <a:latin typeface="Aptos Display" panose="02110004020202020204"/>
                <a:ea typeface="+mn-ea"/>
                <a:cs typeface="+mn-cs"/>
              </a:rPr>
              <a:t>We will maintain zero 104 week waits for treatment</a:t>
            </a:r>
            <a:endParaRPr kumimoji="0" lang="en-US" sz="1484" b="0" i="1" u="none" strike="sngStrike" kern="0" cap="none" spc="0" normalizeH="0" baseline="0" noProof="0" dirty="0">
              <a:ln>
                <a:noFill/>
              </a:ln>
              <a:solidFill>
                <a:srgbClr val="FF0000"/>
              </a:solidFill>
              <a:effectLst/>
              <a:uLnTx/>
              <a:uFillTx/>
              <a:latin typeface="Aptos Display" panose="02110004020202020204"/>
              <a:ea typeface="+mn-ea"/>
              <a:cs typeface="+mn-cs"/>
            </a:endParaRPr>
          </a:p>
        </p:txBody>
      </p:sp>
      <p:sp>
        <p:nvSpPr>
          <p:cNvPr id="9" name="Rectangle 8">
            <a:extLst>
              <a:ext uri="{FF2B5EF4-FFF2-40B4-BE49-F238E27FC236}">
                <a16:creationId xmlns:a16="http://schemas.microsoft.com/office/drawing/2014/main" id="{6AD0C29A-B00B-81BD-ADD1-C2F5CD4ADDE3}"/>
              </a:ext>
            </a:extLst>
          </p:cNvPr>
          <p:cNvSpPr/>
          <p:nvPr/>
        </p:nvSpPr>
        <p:spPr>
          <a:xfrm>
            <a:off x="15379859" y="1305484"/>
            <a:ext cx="2715120" cy="8698386"/>
          </a:xfrm>
          <a:prstGeom prst="rect">
            <a:avLst/>
          </a:prstGeom>
          <a:solidFill>
            <a:sysClr val="window" lastClr="FFFFFF">
              <a:lumMod val="95000"/>
            </a:sysClr>
          </a:solidFill>
          <a:ln w="19050" cap="flat" cmpd="sng" algn="ctr">
            <a:solidFill>
              <a:srgbClr val="156082">
                <a:shade val="15000"/>
              </a:srgbClr>
            </a:solidFill>
            <a:prstDash val="lgDashDot"/>
            <a:miter lim="800000"/>
          </a:ln>
          <a:effectLst/>
        </p:spPr>
        <p:txBody>
          <a:bodyPr rtlCol="0" anchor="t"/>
          <a:lstStyle/>
          <a:p>
            <a:pPr marL="0" marR="0" lvl="0" indent="0" algn="ctr" defTabSz="437594" rtl="0" eaLnBrk="1" fontAlgn="auto" latinLnBrk="0" hangingPunct="1">
              <a:lnSpc>
                <a:spcPct val="100000"/>
              </a:lnSpc>
              <a:spcBef>
                <a:spcPts val="0"/>
              </a:spcBef>
              <a:spcAft>
                <a:spcPts val="0"/>
              </a:spcAft>
              <a:buClrTx/>
              <a:buSzTx/>
              <a:buFontTx/>
              <a:buNone/>
              <a:tabLst/>
              <a:defRPr/>
            </a:pPr>
            <a:r>
              <a:rPr kumimoji="0" lang="en-GB" sz="1723" b="1" i="0" u="none" strike="noStrike" kern="0" cap="none" spc="0" normalizeH="0" baseline="0" noProof="0" dirty="0">
                <a:ln>
                  <a:noFill/>
                </a:ln>
                <a:solidFill>
                  <a:prstClr val="black"/>
                </a:solidFill>
                <a:effectLst/>
                <a:uLnTx/>
                <a:uFillTx/>
                <a:latin typeface="Aptos" panose="02110004020202020204"/>
                <a:ea typeface="+mn-ea"/>
                <a:cs typeface="+mn-cs"/>
              </a:rPr>
              <a:t>2026-2028</a:t>
            </a:r>
          </a:p>
        </p:txBody>
      </p:sp>
      <p:sp>
        <p:nvSpPr>
          <p:cNvPr id="11" name="Rectangle 10">
            <a:extLst>
              <a:ext uri="{FF2B5EF4-FFF2-40B4-BE49-F238E27FC236}">
                <a16:creationId xmlns:a16="http://schemas.microsoft.com/office/drawing/2014/main" id="{74BA106D-7581-4BFF-14F3-EDD58C76E149}"/>
              </a:ext>
            </a:extLst>
          </p:cNvPr>
          <p:cNvSpPr/>
          <p:nvPr/>
        </p:nvSpPr>
        <p:spPr>
          <a:xfrm>
            <a:off x="2460146" y="1341496"/>
            <a:ext cx="1788436" cy="959268"/>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75396" rtlCol="0" anchor="ctr"/>
          <a:lstStyle/>
          <a:p>
            <a:pPr marL="0" marR="0" lvl="0" indent="0" algn="ctr" defTabSz="437594" rtl="0" eaLnBrk="1" fontAlgn="auto" latinLnBrk="0" hangingPunct="1">
              <a:lnSpc>
                <a:spcPct val="100000"/>
              </a:lnSpc>
              <a:spcBef>
                <a:spcPts val="0"/>
              </a:spcBef>
              <a:spcAft>
                <a:spcPts val="0"/>
              </a:spcAft>
              <a:buClrTx/>
              <a:buSzTx/>
              <a:buFontTx/>
              <a:buNone/>
              <a:tabLst/>
              <a:defRPr/>
            </a:pPr>
            <a:r>
              <a:rPr kumimoji="0" lang="en-GB" sz="1732" b="0" i="0" u="none" strike="noStrike" kern="0" cap="none" spc="0" normalizeH="0" baseline="0" noProof="0" dirty="0">
                <a:ln>
                  <a:noFill/>
                </a:ln>
                <a:solidFill>
                  <a:srgbClr val="000000"/>
                </a:solidFill>
                <a:effectLst/>
                <a:uLnTx/>
                <a:uFillTx/>
                <a:latin typeface="Aptos"/>
                <a:ea typeface="+mn-ea"/>
                <a:cs typeface="+mn-cs"/>
              </a:rPr>
              <a:t>Referral  Advice &amp; Guidance</a:t>
            </a:r>
          </a:p>
        </p:txBody>
      </p:sp>
      <p:sp>
        <p:nvSpPr>
          <p:cNvPr id="14" name="Arrow: Pentagon 13">
            <a:extLst>
              <a:ext uri="{FF2B5EF4-FFF2-40B4-BE49-F238E27FC236}">
                <a16:creationId xmlns:a16="http://schemas.microsoft.com/office/drawing/2014/main" id="{BBF659EF-13EF-B9F6-C88D-23FC7AC4C4AF}"/>
              </a:ext>
            </a:extLst>
          </p:cNvPr>
          <p:cNvSpPr/>
          <p:nvPr/>
        </p:nvSpPr>
        <p:spPr>
          <a:xfrm>
            <a:off x="2460146" y="10794803"/>
            <a:ext cx="14338058" cy="192938"/>
          </a:xfrm>
          <a:prstGeom prst="homePlate">
            <a:avLst/>
          </a:prstGeom>
          <a:solidFill>
            <a:srgbClr val="77CFCF"/>
          </a:solidFill>
          <a:ln w="19050" cap="flat" cmpd="sng" algn="ctr">
            <a:solidFill>
              <a:srgbClr val="156082">
                <a:shade val="15000"/>
              </a:srgbClr>
            </a:solidFill>
            <a:prstDash val="solid"/>
            <a:miter lim="800000"/>
          </a:ln>
          <a:effectLst/>
        </p:spPr>
        <p:txBody>
          <a:bodyPr lIns="150788" tIns="75396" rIns="150788" bIns="75396" rtlCol="0" anchor="ctr"/>
          <a:lstStyle/>
          <a:p>
            <a:pPr marL="0" marR="0" lvl="0" indent="0" algn="ctr" defTabSz="437594" rtl="0" eaLnBrk="1" fontAlgn="auto" latinLnBrk="0" hangingPunct="1">
              <a:lnSpc>
                <a:spcPct val="100000"/>
              </a:lnSpc>
              <a:spcBef>
                <a:spcPts val="0"/>
              </a:spcBef>
              <a:spcAft>
                <a:spcPts val="0"/>
              </a:spcAft>
              <a:buClrTx/>
              <a:buSzTx/>
              <a:buFontTx/>
              <a:buNone/>
              <a:tabLst/>
              <a:defRPr/>
            </a:pPr>
            <a:r>
              <a:rPr kumimoji="0" lang="en-GB" sz="1319" b="0" i="0" u="none" strike="noStrike" kern="0" cap="none" spc="0" normalizeH="0" baseline="0" noProof="0" dirty="0">
                <a:ln>
                  <a:noFill/>
                </a:ln>
                <a:solidFill>
                  <a:prstClr val="black"/>
                </a:solidFill>
                <a:effectLst/>
                <a:uLnTx/>
                <a:uFillTx/>
                <a:latin typeface="Aptos" panose="02110004020202020204"/>
                <a:ea typeface="+mn-ea"/>
                <a:cs typeface="+mn-cs"/>
              </a:rPr>
              <a:t>Critical Care </a:t>
            </a:r>
            <a:endParaRPr kumimoji="0" lang="en-US" sz="1319"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15" name="Arrow: Pentagon 14">
            <a:extLst>
              <a:ext uri="{FF2B5EF4-FFF2-40B4-BE49-F238E27FC236}">
                <a16:creationId xmlns:a16="http://schemas.microsoft.com/office/drawing/2014/main" id="{648D4462-8C55-9403-AE92-A180C78BE060}"/>
              </a:ext>
            </a:extLst>
          </p:cNvPr>
          <p:cNvSpPr/>
          <p:nvPr/>
        </p:nvSpPr>
        <p:spPr>
          <a:xfrm>
            <a:off x="2431438" y="11062279"/>
            <a:ext cx="14338058" cy="192938"/>
          </a:xfrm>
          <a:prstGeom prst="homePlate">
            <a:avLst/>
          </a:prstGeom>
          <a:solidFill>
            <a:srgbClr val="77CFCF"/>
          </a:solidFill>
          <a:ln w="19050" cap="flat" cmpd="sng" algn="ctr">
            <a:solidFill>
              <a:srgbClr val="156082">
                <a:shade val="15000"/>
              </a:srgbClr>
            </a:solidFill>
            <a:prstDash val="solid"/>
            <a:miter lim="800000"/>
          </a:ln>
          <a:effectLst/>
        </p:spPr>
        <p:txBody>
          <a:bodyPr lIns="150788" tIns="75396" rIns="150788" bIns="75396" rtlCol="0" anchor="ctr"/>
          <a:lstStyle/>
          <a:p>
            <a:pPr marL="0" marR="0" lvl="0" indent="0" algn="ctr" defTabSz="437594" rtl="0" eaLnBrk="1" fontAlgn="auto" latinLnBrk="0" hangingPunct="1">
              <a:lnSpc>
                <a:spcPct val="100000"/>
              </a:lnSpc>
              <a:spcBef>
                <a:spcPts val="0"/>
              </a:spcBef>
              <a:spcAft>
                <a:spcPts val="0"/>
              </a:spcAft>
              <a:buClrTx/>
              <a:buSzTx/>
              <a:buFontTx/>
              <a:buNone/>
              <a:tabLst/>
              <a:defRPr/>
            </a:pPr>
            <a:r>
              <a:rPr kumimoji="0" lang="en-GB" sz="1402" b="0" i="0" u="none" strike="noStrike" kern="0" cap="none" spc="0" normalizeH="0" baseline="0" noProof="0" dirty="0">
                <a:ln>
                  <a:noFill/>
                </a:ln>
                <a:solidFill>
                  <a:srgbClr val="000000"/>
                </a:solidFill>
                <a:effectLst/>
                <a:uLnTx/>
                <a:uFillTx/>
                <a:latin typeface="Aptos" panose="02110004020202020204"/>
                <a:ea typeface="+mn-ea"/>
                <a:cs typeface="+mn-cs"/>
              </a:rPr>
              <a:t>Pharmacy &amp; Medicines Management</a:t>
            </a:r>
            <a:endParaRPr kumimoji="0" lang="en-GB" sz="1407" b="0" i="0" u="none" strike="noStrike" kern="0" cap="none" spc="0" normalizeH="0" baseline="0" noProof="0" dirty="0">
              <a:ln>
                <a:noFill/>
              </a:ln>
              <a:solidFill>
                <a:srgbClr val="000000"/>
              </a:solidFill>
              <a:effectLst/>
              <a:uLnTx/>
              <a:uFillTx/>
              <a:latin typeface="Aptos" panose="02110004020202020204"/>
              <a:ea typeface="+mn-ea"/>
              <a:cs typeface="+mn-cs"/>
            </a:endParaRPr>
          </a:p>
        </p:txBody>
      </p:sp>
      <p:sp>
        <p:nvSpPr>
          <p:cNvPr id="16" name="TextBox 15">
            <a:extLst>
              <a:ext uri="{FF2B5EF4-FFF2-40B4-BE49-F238E27FC236}">
                <a16:creationId xmlns:a16="http://schemas.microsoft.com/office/drawing/2014/main" id="{49B76BC5-5F00-3679-5A8B-A492FB25D8A9}"/>
              </a:ext>
            </a:extLst>
          </p:cNvPr>
          <p:cNvSpPr txBox="1"/>
          <p:nvPr/>
        </p:nvSpPr>
        <p:spPr>
          <a:xfrm>
            <a:off x="927496" y="10064593"/>
            <a:ext cx="5714688" cy="339773"/>
          </a:xfrm>
          <a:prstGeom prst="rect">
            <a:avLst/>
          </a:prstGeom>
          <a:noFill/>
        </p:spPr>
        <p:txBody>
          <a:bodyPr wrap="square" rtlCol="0">
            <a:spAutoFit/>
          </a:bodyPr>
          <a:lstStyle/>
          <a:p>
            <a:pPr marL="0" marR="0" lvl="0" indent="0" algn="l" defTabSz="437594" rtl="0" eaLnBrk="1" fontAlgn="auto" latinLnBrk="0" hangingPunct="1">
              <a:lnSpc>
                <a:spcPct val="100000"/>
              </a:lnSpc>
              <a:spcBef>
                <a:spcPts val="0"/>
              </a:spcBef>
              <a:spcAft>
                <a:spcPts val="0"/>
              </a:spcAft>
              <a:buClrTx/>
              <a:buSzTx/>
              <a:buFontTx/>
              <a:buNone/>
              <a:tabLst/>
              <a:defRPr/>
            </a:pPr>
            <a:r>
              <a:rPr kumimoji="0" lang="en-GB" sz="1608" b="1" i="0" u="none" strike="noStrike" kern="1200" cap="none" spc="0" normalizeH="0" baseline="0" noProof="0" dirty="0">
                <a:ln>
                  <a:noFill/>
                </a:ln>
                <a:solidFill>
                  <a:srgbClr val="000000"/>
                </a:solidFill>
                <a:effectLst/>
                <a:uLnTx/>
                <a:uFillTx/>
                <a:latin typeface="Univers Condensed Light" panose="020B0306020202040204" pitchFamily="34" charset="0"/>
                <a:ea typeface="+mn-ea"/>
                <a:cs typeface="+mn-cs"/>
              </a:rPr>
              <a:t>Interdependent Workstreams</a:t>
            </a:r>
          </a:p>
        </p:txBody>
      </p:sp>
      <p:sp>
        <p:nvSpPr>
          <p:cNvPr id="20" name="Rectangle 19">
            <a:extLst>
              <a:ext uri="{FF2B5EF4-FFF2-40B4-BE49-F238E27FC236}">
                <a16:creationId xmlns:a16="http://schemas.microsoft.com/office/drawing/2014/main" id="{8FBB88BD-56B9-ACCA-E636-38443C9BC58B}"/>
              </a:ext>
            </a:extLst>
          </p:cNvPr>
          <p:cNvSpPr/>
          <p:nvPr/>
        </p:nvSpPr>
        <p:spPr>
          <a:xfrm>
            <a:off x="2489521" y="2877800"/>
            <a:ext cx="1820060" cy="1090534"/>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75396" rtlCol="0" anchor="ctr"/>
          <a:lstStyle/>
          <a:p>
            <a:pPr marL="0" marR="0" lvl="0" indent="0" algn="ctr" defTabSz="437594" rtl="0" eaLnBrk="1" fontAlgn="auto" latinLnBrk="0" hangingPunct="1">
              <a:lnSpc>
                <a:spcPct val="100000"/>
              </a:lnSpc>
              <a:spcBef>
                <a:spcPts val="0"/>
              </a:spcBef>
              <a:spcAft>
                <a:spcPts val="0"/>
              </a:spcAft>
              <a:buClrTx/>
              <a:buSzTx/>
              <a:buFontTx/>
              <a:buNone/>
              <a:tabLst/>
              <a:defRPr/>
            </a:pPr>
            <a:r>
              <a:rPr kumimoji="0" lang="en-GB" sz="1732" b="0" i="0" u="none" strike="noStrike" kern="0" cap="none" spc="0" normalizeH="0" baseline="0" noProof="0" dirty="0">
                <a:ln>
                  <a:noFill/>
                </a:ln>
                <a:solidFill>
                  <a:srgbClr val="000000"/>
                </a:solidFill>
                <a:effectLst/>
                <a:uLnTx/>
                <a:uFillTx/>
                <a:latin typeface="Aptos"/>
                <a:ea typeface="+mn-ea"/>
                <a:cs typeface="+mn-cs"/>
              </a:rPr>
              <a:t>Diagnostics</a:t>
            </a:r>
          </a:p>
        </p:txBody>
      </p:sp>
      <p:sp>
        <p:nvSpPr>
          <p:cNvPr id="21" name="Rectangle 20">
            <a:extLst>
              <a:ext uri="{FF2B5EF4-FFF2-40B4-BE49-F238E27FC236}">
                <a16:creationId xmlns:a16="http://schemas.microsoft.com/office/drawing/2014/main" id="{91777E57-53D4-10BC-E0F5-C28EBB59ECC7}"/>
              </a:ext>
            </a:extLst>
          </p:cNvPr>
          <p:cNvSpPr/>
          <p:nvPr/>
        </p:nvSpPr>
        <p:spPr>
          <a:xfrm>
            <a:off x="2516486" y="9207534"/>
            <a:ext cx="1793096" cy="704907"/>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75396" rtlCol="0" anchor="ctr"/>
          <a:lstStyle/>
          <a:p>
            <a:pPr marL="0" marR="0" lvl="0" indent="0" algn="ctr" defTabSz="437594" rtl="0" eaLnBrk="1" fontAlgn="auto" latinLnBrk="0" hangingPunct="1">
              <a:lnSpc>
                <a:spcPct val="100000"/>
              </a:lnSpc>
              <a:spcBef>
                <a:spcPts val="0"/>
              </a:spcBef>
              <a:spcAft>
                <a:spcPts val="0"/>
              </a:spcAft>
              <a:buClrTx/>
              <a:buSzTx/>
              <a:buFontTx/>
              <a:buNone/>
              <a:tabLst/>
              <a:defRPr/>
            </a:pPr>
            <a:r>
              <a:rPr kumimoji="0" lang="en-GB" sz="1732" b="0" i="0" u="none" strike="noStrike" kern="0" cap="none" spc="0" normalizeH="0" baseline="0" noProof="0" dirty="0">
                <a:ln>
                  <a:noFill/>
                </a:ln>
                <a:solidFill>
                  <a:prstClr val="black"/>
                </a:solidFill>
                <a:effectLst/>
                <a:uLnTx/>
                <a:uFillTx/>
                <a:latin typeface="Aptos"/>
                <a:ea typeface="+mn-ea"/>
                <a:cs typeface="+mn-cs"/>
              </a:rPr>
              <a:t>Regional </a:t>
            </a:r>
          </a:p>
          <a:p>
            <a:pPr marL="0" marR="0" lvl="0" indent="0" algn="ctr" defTabSz="437594" rtl="0" eaLnBrk="1" fontAlgn="auto" latinLnBrk="0" hangingPunct="1">
              <a:lnSpc>
                <a:spcPct val="100000"/>
              </a:lnSpc>
              <a:spcBef>
                <a:spcPts val="0"/>
              </a:spcBef>
              <a:spcAft>
                <a:spcPts val="0"/>
              </a:spcAft>
              <a:buClrTx/>
              <a:buSzTx/>
              <a:buFontTx/>
              <a:buNone/>
              <a:tabLst/>
              <a:defRPr/>
            </a:pPr>
            <a:r>
              <a:rPr kumimoji="0" lang="en-GB" sz="1732" b="0" i="0" u="none" strike="noStrike" kern="0" cap="none" spc="0" normalizeH="0" baseline="0" noProof="0" dirty="0">
                <a:ln>
                  <a:noFill/>
                </a:ln>
                <a:solidFill>
                  <a:prstClr val="black"/>
                </a:solidFill>
                <a:effectLst/>
                <a:uLnTx/>
                <a:uFillTx/>
                <a:latin typeface="Aptos"/>
                <a:ea typeface="+mn-ea"/>
                <a:cs typeface="+mn-cs"/>
              </a:rPr>
              <a:t>/ JCC</a:t>
            </a:r>
            <a:endParaRPr kumimoji="0" lang="en-US" sz="2968"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graphicFrame>
        <p:nvGraphicFramePr>
          <p:cNvPr id="22" name="Table 21">
            <a:extLst>
              <a:ext uri="{FF2B5EF4-FFF2-40B4-BE49-F238E27FC236}">
                <a16:creationId xmlns:a16="http://schemas.microsoft.com/office/drawing/2014/main" id="{D34BE3E9-D348-7ACD-00CD-B41D6084144A}"/>
              </a:ext>
            </a:extLst>
          </p:cNvPr>
          <p:cNvGraphicFramePr>
            <a:graphicFrameLocks noGrp="1"/>
          </p:cNvGraphicFramePr>
          <p:nvPr/>
        </p:nvGraphicFramePr>
        <p:xfrm>
          <a:off x="4562925" y="1121415"/>
          <a:ext cx="5888687" cy="1546628"/>
        </p:xfrm>
        <a:graphic>
          <a:graphicData uri="http://schemas.openxmlformats.org/drawingml/2006/table">
            <a:tbl>
              <a:tblPr firstRow="1" bandRow="1">
                <a:tableStyleId>{16D9F66E-5EB9-4882-86FB-DCBF35E3C3E4}</a:tableStyleId>
              </a:tblPr>
              <a:tblGrid>
                <a:gridCol w="2741144">
                  <a:extLst>
                    <a:ext uri="{9D8B030D-6E8A-4147-A177-3AD203B41FA5}">
                      <a16:colId xmlns:a16="http://schemas.microsoft.com/office/drawing/2014/main" val="1369800438"/>
                    </a:ext>
                  </a:extLst>
                </a:gridCol>
                <a:gridCol w="3147543">
                  <a:extLst>
                    <a:ext uri="{9D8B030D-6E8A-4147-A177-3AD203B41FA5}">
                      <a16:colId xmlns:a16="http://schemas.microsoft.com/office/drawing/2014/main" val="2491338587"/>
                    </a:ext>
                  </a:extLst>
                </a:gridCol>
              </a:tblGrid>
              <a:tr h="100190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500" b="0" i="0" u="none" strike="noStrike" kern="1200" noProof="0" dirty="0">
                          <a:solidFill>
                            <a:schemeClr val="tx1"/>
                          </a:solidFill>
                          <a:latin typeface="+mn-lt"/>
                        </a:rPr>
                        <a:t>Deliver Outpatients Transformation Programme – Health Pathways; RTT Outpatients Delivery Plan; 3Ps</a:t>
                      </a:r>
                      <a:endParaRPr lang="en-US" sz="1500" dirty="0">
                        <a:solidFill>
                          <a:schemeClr val="tx1"/>
                        </a:solidFill>
                      </a:endParaRPr>
                    </a:p>
                  </a:txBody>
                  <a:tcPr marL="87510" marR="87510" marT="43757" marB="43757" anchor="ctr"/>
                </a:tc>
                <a:tc>
                  <a:txBody>
                    <a:bodyPr/>
                    <a:lstStyle/>
                    <a:p>
                      <a:pPr marL="0" lvl="0" indent="0" algn="l">
                        <a:lnSpc>
                          <a:spcPct val="100000"/>
                        </a:lnSpc>
                        <a:spcBef>
                          <a:spcPts val="0"/>
                        </a:spcBef>
                        <a:spcAft>
                          <a:spcPts val="0"/>
                        </a:spcAft>
                        <a:buNone/>
                      </a:pPr>
                      <a:r>
                        <a:rPr lang="en-GB" sz="1500" b="0" i="0" u="none" strike="noStrike" kern="1200" noProof="0" dirty="0">
                          <a:solidFill>
                            <a:schemeClr val="tx1"/>
                          </a:solidFill>
                          <a:latin typeface="+mn-lt"/>
                        </a:rPr>
                        <a:t>Outpatients Digital Transformation – Roll out Hybrid Mail, Hospital Initiated Referrals, Digital Assessment Platform (Promptly).</a:t>
                      </a:r>
                      <a:endParaRPr lang="en-US" sz="1500" b="0" dirty="0">
                        <a:solidFill>
                          <a:schemeClr val="tx1"/>
                        </a:solidFill>
                      </a:endParaRPr>
                    </a:p>
                  </a:txBody>
                  <a:tcPr marL="87510" marR="87510" marT="43757" marB="43757" anchor="ctr"/>
                </a:tc>
                <a:extLst>
                  <a:ext uri="{0D108BD9-81ED-4DB2-BD59-A6C34878D82A}">
                    <a16:rowId xmlns:a16="http://schemas.microsoft.com/office/drawing/2014/main" val="1532433617"/>
                  </a:ext>
                </a:extLst>
              </a:tr>
              <a:tr h="544709">
                <a:tc>
                  <a:txBody>
                    <a:bodyPr/>
                    <a:lstStyle>
                      <a:lvl1pPr marL="0" algn="l" defTabSz="685772" rtl="0" eaLnBrk="1" latinLnBrk="0" hangingPunct="1">
                        <a:defRPr sz="1350" b="1" kern="1200">
                          <a:solidFill>
                            <a:schemeClr val="dk1"/>
                          </a:solidFill>
                          <a:latin typeface="Aptos" panose="02110004020202020204"/>
                        </a:defRPr>
                      </a:lvl1pPr>
                      <a:lvl2pPr marL="342886" algn="l" defTabSz="685772" rtl="0" eaLnBrk="1" latinLnBrk="0" hangingPunct="1">
                        <a:defRPr sz="1350" b="1" kern="1200">
                          <a:solidFill>
                            <a:schemeClr val="dk1"/>
                          </a:solidFill>
                          <a:latin typeface="Aptos" panose="02110004020202020204"/>
                        </a:defRPr>
                      </a:lvl2pPr>
                      <a:lvl3pPr marL="685772" algn="l" defTabSz="685772" rtl="0" eaLnBrk="1" latinLnBrk="0" hangingPunct="1">
                        <a:defRPr sz="1350" b="1" kern="1200">
                          <a:solidFill>
                            <a:schemeClr val="dk1"/>
                          </a:solidFill>
                          <a:latin typeface="Aptos" panose="02110004020202020204"/>
                        </a:defRPr>
                      </a:lvl3pPr>
                      <a:lvl4pPr marL="1028657" algn="l" defTabSz="685772" rtl="0" eaLnBrk="1" latinLnBrk="0" hangingPunct="1">
                        <a:defRPr sz="1350" b="1" kern="1200">
                          <a:solidFill>
                            <a:schemeClr val="dk1"/>
                          </a:solidFill>
                          <a:latin typeface="Aptos" panose="02110004020202020204"/>
                        </a:defRPr>
                      </a:lvl4pPr>
                      <a:lvl5pPr marL="1371543" algn="l" defTabSz="685772" rtl="0" eaLnBrk="1" latinLnBrk="0" hangingPunct="1">
                        <a:defRPr sz="1350" b="1" kern="1200">
                          <a:solidFill>
                            <a:schemeClr val="dk1"/>
                          </a:solidFill>
                          <a:latin typeface="Aptos" panose="02110004020202020204"/>
                        </a:defRPr>
                      </a:lvl5pPr>
                      <a:lvl6pPr marL="1714428" algn="l" defTabSz="685772" rtl="0" eaLnBrk="1" latinLnBrk="0" hangingPunct="1">
                        <a:defRPr sz="1350" b="1" kern="1200">
                          <a:solidFill>
                            <a:schemeClr val="dk1"/>
                          </a:solidFill>
                          <a:latin typeface="Aptos" panose="02110004020202020204"/>
                        </a:defRPr>
                      </a:lvl6pPr>
                      <a:lvl7pPr marL="2057314" algn="l" defTabSz="685772" rtl="0" eaLnBrk="1" latinLnBrk="0" hangingPunct="1">
                        <a:defRPr sz="1350" b="1" kern="1200">
                          <a:solidFill>
                            <a:schemeClr val="dk1"/>
                          </a:solidFill>
                          <a:latin typeface="Aptos" panose="02110004020202020204"/>
                        </a:defRPr>
                      </a:lvl7pPr>
                      <a:lvl8pPr marL="2400199" algn="l" defTabSz="685772" rtl="0" eaLnBrk="1" latinLnBrk="0" hangingPunct="1">
                        <a:defRPr sz="1350" b="1" kern="1200">
                          <a:solidFill>
                            <a:schemeClr val="dk1"/>
                          </a:solidFill>
                          <a:latin typeface="Aptos" panose="02110004020202020204"/>
                        </a:defRPr>
                      </a:lvl8pPr>
                      <a:lvl9pPr marL="2743085" algn="l" defTabSz="685772" rtl="0" eaLnBrk="1" latinLnBrk="0" hangingPunct="1">
                        <a:defRPr sz="1350" b="1" kern="1200">
                          <a:solidFill>
                            <a:schemeClr val="dk1"/>
                          </a:solidFill>
                          <a:latin typeface="Aptos" panose="02110004020202020204"/>
                        </a:defRPr>
                      </a:lvl9pPr>
                    </a:lstStyle>
                    <a:p>
                      <a:pPr marL="0" marR="0" lvl="0" indent="0" algn="l" rtl="0" eaLnBrk="1" fontAlgn="auto" latinLnBrk="0" hangingPunct="1">
                        <a:lnSpc>
                          <a:spcPct val="100000"/>
                        </a:lnSpc>
                        <a:spcBef>
                          <a:spcPts val="0"/>
                        </a:spcBef>
                        <a:spcAft>
                          <a:spcPts val="0"/>
                        </a:spcAft>
                        <a:buClrTx/>
                        <a:buSzTx/>
                        <a:buFontTx/>
                        <a:buNone/>
                      </a:pPr>
                      <a:r>
                        <a:rPr lang="en-GB" sz="1500" b="0" kern="1200" dirty="0">
                          <a:solidFill>
                            <a:schemeClr val="tx1"/>
                          </a:solidFill>
                        </a:rPr>
                        <a:t>Monitor CNA/DNA rates</a:t>
                      </a:r>
                    </a:p>
                  </a:txBody>
                  <a:tcPr marL="87510" marR="87510" marT="43757" marB="43757" anchor="ctr"/>
                </a:tc>
                <a:tc>
                  <a:txBody>
                    <a:bodyPr/>
                    <a:lstStyle/>
                    <a:p>
                      <a:pPr marL="0" lvl="0" indent="0" algn="l">
                        <a:lnSpc>
                          <a:spcPct val="100000"/>
                        </a:lnSpc>
                        <a:spcBef>
                          <a:spcPts val="0"/>
                        </a:spcBef>
                        <a:spcAft>
                          <a:spcPts val="0"/>
                        </a:spcAft>
                        <a:buNone/>
                      </a:pPr>
                      <a:r>
                        <a:rPr lang="en-GB" sz="1500" b="0" strike="noStrike" kern="1200" dirty="0">
                          <a:solidFill>
                            <a:schemeClr val="tx1"/>
                          </a:solidFill>
                        </a:rPr>
                        <a:t>Clinical and Admin Clerical Validation</a:t>
                      </a:r>
                    </a:p>
                  </a:txBody>
                  <a:tcPr marL="87510" marR="87510" marT="43757" marB="43757" anchor="ctr"/>
                </a:tc>
                <a:extLst>
                  <a:ext uri="{0D108BD9-81ED-4DB2-BD59-A6C34878D82A}">
                    <a16:rowId xmlns:a16="http://schemas.microsoft.com/office/drawing/2014/main" val="2947851244"/>
                  </a:ext>
                </a:extLst>
              </a:tr>
            </a:tbl>
          </a:graphicData>
        </a:graphic>
      </p:graphicFrame>
      <p:sp>
        <p:nvSpPr>
          <p:cNvPr id="65" name="TextBox 64">
            <a:extLst>
              <a:ext uri="{FF2B5EF4-FFF2-40B4-BE49-F238E27FC236}">
                <a16:creationId xmlns:a16="http://schemas.microsoft.com/office/drawing/2014/main" id="{0715B5F9-505A-F0CA-CAAA-D314DB4F96AD}"/>
              </a:ext>
            </a:extLst>
          </p:cNvPr>
          <p:cNvSpPr txBox="1"/>
          <p:nvPr/>
        </p:nvSpPr>
        <p:spPr>
          <a:xfrm>
            <a:off x="1859449" y="825593"/>
            <a:ext cx="3048755" cy="368029"/>
          </a:xfrm>
          <a:prstGeom prst="rect">
            <a:avLst/>
          </a:prstGeom>
          <a:noFill/>
        </p:spPr>
        <p:txBody>
          <a:bodyPr wrap="square" lIns="150788" tIns="75396" rIns="150788" bIns="75396" rtlCol="0" anchor="t">
            <a:spAutoFit/>
          </a:bodyPr>
          <a:lstStyle/>
          <a:p>
            <a:pPr marL="0" marR="0" lvl="0" indent="0" algn="ctr" defTabSz="612616" rtl="0" eaLnBrk="1" fontAlgn="auto" latinLnBrk="0" hangingPunct="1">
              <a:lnSpc>
                <a:spcPct val="100000"/>
              </a:lnSpc>
              <a:spcBef>
                <a:spcPts val="0"/>
              </a:spcBef>
              <a:spcAft>
                <a:spcPts val="0"/>
              </a:spcAft>
              <a:buClrTx/>
              <a:buSzTx/>
              <a:buFontTx/>
              <a:buNone/>
              <a:tabLst/>
              <a:defRPr/>
            </a:pPr>
            <a:r>
              <a:rPr kumimoji="0" lang="en-GB" sz="1402" b="1" i="0" u="none" strike="noStrike" kern="1200" cap="none" spc="0" normalizeH="0" baseline="0" noProof="0" dirty="0">
                <a:ln>
                  <a:noFill/>
                </a:ln>
                <a:solidFill>
                  <a:prstClr val="white">
                    <a:lumMod val="50000"/>
                  </a:prstClr>
                </a:solidFill>
                <a:effectLst/>
                <a:uLnTx/>
                <a:uFillTx/>
                <a:latin typeface="Aptos" panose="02110004020202020204"/>
                <a:ea typeface="+mn-ea"/>
                <a:cs typeface="+mn-cs"/>
              </a:rPr>
              <a:t>System Priorities </a:t>
            </a:r>
            <a:endParaRPr kumimoji="0" lang="en-GB" sz="1474" b="1" i="0" u="none" strike="noStrike" kern="1200" cap="none" spc="0" normalizeH="0" baseline="0" noProof="0" dirty="0">
              <a:ln>
                <a:noFill/>
              </a:ln>
              <a:solidFill>
                <a:prstClr val="white">
                  <a:lumMod val="50000"/>
                </a:prstClr>
              </a:solidFill>
              <a:effectLst/>
              <a:uLnTx/>
              <a:uFillTx/>
              <a:latin typeface="Aptos" panose="02110004020202020204"/>
              <a:ea typeface="+mn-ea"/>
              <a:cs typeface="+mn-cs"/>
            </a:endParaRPr>
          </a:p>
        </p:txBody>
      </p:sp>
      <p:sp>
        <p:nvSpPr>
          <p:cNvPr id="67" name="TextBox 66">
            <a:extLst>
              <a:ext uri="{FF2B5EF4-FFF2-40B4-BE49-F238E27FC236}">
                <a16:creationId xmlns:a16="http://schemas.microsoft.com/office/drawing/2014/main" id="{504C8FC4-E28C-3120-D15D-078CF8B6B4F2}"/>
              </a:ext>
            </a:extLst>
          </p:cNvPr>
          <p:cNvSpPr txBox="1"/>
          <p:nvPr/>
        </p:nvSpPr>
        <p:spPr>
          <a:xfrm>
            <a:off x="6126735" y="767425"/>
            <a:ext cx="2083394" cy="368029"/>
          </a:xfrm>
          <a:prstGeom prst="rect">
            <a:avLst/>
          </a:prstGeom>
          <a:noFill/>
        </p:spPr>
        <p:txBody>
          <a:bodyPr wrap="square" lIns="150788" tIns="75396" rIns="150788" bIns="75396" rtlCol="0" anchor="t">
            <a:spAutoFit/>
          </a:bodyPr>
          <a:lstStyle/>
          <a:p>
            <a:pPr marL="0" marR="0" lvl="0" indent="0" algn="ctr" defTabSz="612616" rtl="0" eaLnBrk="1" fontAlgn="auto" latinLnBrk="0" hangingPunct="1">
              <a:lnSpc>
                <a:spcPct val="100000"/>
              </a:lnSpc>
              <a:spcBef>
                <a:spcPts val="0"/>
              </a:spcBef>
              <a:spcAft>
                <a:spcPts val="0"/>
              </a:spcAft>
              <a:buClrTx/>
              <a:buSzTx/>
              <a:buFontTx/>
              <a:buNone/>
              <a:tabLst/>
              <a:defRPr/>
            </a:pPr>
            <a:r>
              <a:rPr kumimoji="0" lang="en-GB" sz="1402" b="1" i="0" u="none" strike="noStrike" kern="1200" cap="none" spc="0" normalizeH="0" baseline="0" noProof="0" dirty="0">
                <a:ln>
                  <a:noFill/>
                </a:ln>
                <a:solidFill>
                  <a:prstClr val="white">
                    <a:lumMod val="50000"/>
                  </a:prstClr>
                </a:solidFill>
                <a:effectLst/>
                <a:uLnTx/>
                <a:uFillTx/>
                <a:latin typeface="Aptos" panose="02110004020202020204"/>
                <a:ea typeface="+mn-ea"/>
                <a:cs typeface="+mn-cs"/>
              </a:rPr>
              <a:t>Areas to Deliver </a:t>
            </a:r>
            <a:endParaRPr kumimoji="0" lang="en-GB" sz="1474" b="1" i="0" u="none" strike="noStrike" kern="1200" cap="none" spc="0" normalizeH="0" baseline="0" noProof="0" dirty="0">
              <a:ln>
                <a:noFill/>
              </a:ln>
              <a:solidFill>
                <a:prstClr val="white">
                  <a:lumMod val="50000"/>
                </a:prstClr>
              </a:solidFill>
              <a:effectLst/>
              <a:uLnTx/>
              <a:uFillTx/>
              <a:latin typeface="Aptos" panose="02110004020202020204"/>
              <a:ea typeface="+mn-ea"/>
              <a:cs typeface="+mn-cs"/>
            </a:endParaRPr>
          </a:p>
        </p:txBody>
      </p:sp>
      <p:sp>
        <p:nvSpPr>
          <p:cNvPr id="68" name="TextBox 67">
            <a:extLst>
              <a:ext uri="{FF2B5EF4-FFF2-40B4-BE49-F238E27FC236}">
                <a16:creationId xmlns:a16="http://schemas.microsoft.com/office/drawing/2014/main" id="{2EC0C11B-6E94-523C-E58B-2486E939FCD5}"/>
              </a:ext>
            </a:extLst>
          </p:cNvPr>
          <p:cNvSpPr txBox="1"/>
          <p:nvPr/>
        </p:nvSpPr>
        <p:spPr>
          <a:xfrm>
            <a:off x="10882533" y="748136"/>
            <a:ext cx="3846685" cy="368029"/>
          </a:xfrm>
          <a:prstGeom prst="rect">
            <a:avLst/>
          </a:prstGeom>
          <a:noFill/>
        </p:spPr>
        <p:txBody>
          <a:bodyPr wrap="square" lIns="150788" tIns="75396" rIns="150788" bIns="75396" rtlCol="0" anchor="t">
            <a:spAutoFit/>
          </a:bodyPr>
          <a:lstStyle/>
          <a:p>
            <a:pPr marL="0" marR="0" lvl="0" indent="0" algn="ctr" defTabSz="612616" rtl="0" eaLnBrk="1" fontAlgn="auto" latinLnBrk="0" hangingPunct="1">
              <a:lnSpc>
                <a:spcPct val="100000"/>
              </a:lnSpc>
              <a:spcBef>
                <a:spcPts val="0"/>
              </a:spcBef>
              <a:spcAft>
                <a:spcPts val="0"/>
              </a:spcAft>
              <a:buClrTx/>
              <a:buSzTx/>
              <a:buFontTx/>
              <a:buNone/>
              <a:tabLst/>
              <a:defRPr/>
            </a:pPr>
            <a:r>
              <a:rPr kumimoji="0" lang="en-GB" sz="1402" b="1" i="0" u="none" strike="noStrike" kern="1200" cap="none" spc="0" normalizeH="0" baseline="0" noProof="0" dirty="0">
                <a:ln>
                  <a:noFill/>
                </a:ln>
                <a:solidFill>
                  <a:prstClr val="white">
                    <a:lumMod val="50000"/>
                  </a:prstClr>
                </a:solidFill>
                <a:effectLst/>
                <a:uLnTx/>
                <a:uFillTx/>
                <a:latin typeface="Aptos" panose="02110004020202020204"/>
                <a:ea typeface="+mn-ea"/>
                <a:cs typeface="+mn-cs"/>
              </a:rPr>
              <a:t>Outputs</a:t>
            </a:r>
            <a:endParaRPr kumimoji="0" lang="en-GB" sz="1474" b="1" i="0" u="none" strike="noStrike" kern="1200" cap="none" spc="0" normalizeH="0" baseline="0" noProof="0" dirty="0">
              <a:ln>
                <a:noFill/>
              </a:ln>
              <a:solidFill>
                <a:srgbClr val="FF0000"/>
              </a:solidFill>
              <a:effectLst/>
              <a:uLnTx/>
              <a:uFillTx/>
              <a:latin typeface="Aptos" panose="02110004020202020204"/>
              <a:ea typeface="+mn-ea"/>
              <a:cs typeface="+mn-cs"/>
            </a:endParaRPr>
          </a:p>
        </p:txBody>
      </p:sp>
      <p:sp>
        <p:nvSpPr>
          <p:cNvPr id="72" name="Rectangle 71">
            <a:extLst>
              <a:ext uri="{FF2B5EF4-FFF2-40B4-BE49-F238E27FC236}">
                <a16:creationId xmlns:a16="http://schemas.microsoft.com/office/drawing/2014/main" id="{1B4B47E0-A1E4-68FF-ABE4-8499DBD7BE31}"/>
              </a:ext>
            </a:extLst>
          </p:cNvPr>
          <p:cNvSpPr/>
          <p:nvPr/>
        </p:nvSpPr>
        <p:spPr>
          <a:xfrm>
            <a:off x="15910470" y="3652614"/>
            <a:ext cx="1720471" cy="754723"/>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75396" rtlCol="0" anchor="ctr"/>
          <a:lstStyle/>
          <a:p>
            <a:pPr marL="0" marR="0" lvl="0" indent="0" algn="ctr" defTabSz="437594" rtl="0" eaLnBrk="1" fontAlgn="auto" latinLnBrk="0" hangingPunct="1">
              <a:lnSpc>
                <a:spcPct val="100000"/>
              </a:lnSpc>
              <a:spcBef>
                <a:spcPts val="0"/>
              </a:spcBef>
              <a:spcAft>
                <a:spcPts val="0"/>
              </a:spcAft>
              <a:buClrTx/>
              <a:buSzTx/>
              <a:buFontTx/>
              <a:buNone/>
              <a:tabLst/>
              <a:defRPr/>
            </a:pPr>
            <a:r>
              <a:rPr kumimoji="0" lang="en-GB" sz="1484" b="0" i="0" u="none" strike="noStrike" kern="0" cap="none" spc="0" normalizeH="0" baseline="0" noProof="0" dirty="0">
                <a:ln>
                  <a:noFill/>
                </a:ln>
                <a:solidFill>
                  <a:srgbClr val="000000"/>
                </a:solidFill>
                <a:effectLst/>
                <a:uLnTx/>
                <a:uFillTx/>
                <a:latin typeface="Aptos"/>
                <a:ea typeface="+mn-ea"/>
                <a:cs typeface="+mn-cs"/>
              </a:rPr>
              <a:t>Interventional Radiology Sustainability</a:t>
            </a:r>
            <a:endParaRPr kumimoji="0" lang="en-US" sz="2968"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73" name="Rectangle 72">
            <a:extLst>
              <a:ext uri="{FF2B5EF4-FFF2-40B4-BE49-F238E27FC236}">
                <a16:creationId xmlns:a16="http://schemas.microsoft.com/office/drawing/2014/main" id="{94023882-240D-6DC5-AFD5-F165B44B9BB3}"/>
              </a:ext>
            </a:extLst>
          </p:cNvPr>
          <p:cNvSpPr/>
          <p:nvPr/>
        </p:nvSpPr>
        <p:spPr>
          <a:xfrm>
            <a:off x="15910472" y="2589171"/>
            <a:ext cx="1720469" cy="750525"/>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75396" rtlCol="0" anchor="ctr"/>
          <a:lstStyle/>
          <a:p>
            <a:pPr marL="0" marR="0" lvl="0" indent="0" algn="ctr" defTabSz="437594" rtl="0" eaLnBrk="1" fontAlgn="auto" latinLnBrk="0" hangingPunct="1">
              <a:lnSpc>
                <a:spcPct val="100000"/>
              </a:lnSpc>
              <a:spcBef>
                <a:spcPts val="0"/>
              </a:spcBef>
              <a:spcAft>
                <a:spcPts val="0"/>
              </a:spcAft>
              <a:buClrTx/>
              <a:buSzTx/>
              <a:buFontTx/>
              <a:buNone/>
              <a:tabLst/>
              <a:defRPr/>
            </a:pPr>
            <a:r>
              <a:rPr kumimoji="0" lang="en-GB" sz="1484" b="0" i="0" u="none" strike="noStrike" kern="0" cap="none" spc="0" normalizeH="0" baseline="0" noProof="0" dirty="0">
                <a:ln>
                  <a:noFill/>
                </a:ln>
                <a:solidFill>
                  <a:srgbClr val="000000"/>
                </a:solidFill>
                <a:effectLst/>
                <a:uLnTx/>
                <a:uFillTx/>
                <a:latin typeface="Aptos"/>
                <a:ea typeface="+mn-ea"/>
                <a:cs typeface="+mn-cs"/>
              </a:rPr>
              <a:t>Theatre Developments</a:t>
            </a:r>
            <a:endParaRPr kumimoji="0" lang="en-US" sz="2968"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5" name="Hexagon 4">
            <a:extLst>
              <a:ext uri="{FF2B5EF4-FFF2-40B4-BE49-F238E27FC236}">
                <a16:creationId xmlns:a16="http://schemas.microsoft.com/office/drawing/2014/main" id="{29926949-3EDD-6EF0-3734-561A56168181}"/>
              </a:ext>
            </a:extLst>
          </p:cNvPr>
          <p:cNvSpPr/>
          <p:nvPr/>
        </p:nvSpPr>
        <p:spPr>
          <a:xfrm>
            <a:off x="10849324" y="1355648"/>
            <a:ext cx="4118736" cy="720253"/>
          </a:xfrm>
          <a:prstGeom prst="hexagon">
            <a:avLst>
              <a:gd name="adj" fmla="val 16126"/>
              <a:gd name="vf" fmla="val 115470"/>
            </a:avLst>
          </a:prstGeom>
          <a:solidFill>
            <a:schemeClr val="accent4">
              <a:lumMod val="40000"/>
              <a:lumOff val="60000"/>
            </a:schemeClr>
          </a:solidFill>
          <a:ln w="19050" cap="flat" cmpd="sng" algn="ctr">
            <a:noFill/>
            <a:prstDash val="solid"/>
            <a:miter lim="800000"/>
          </a:ln>
          <a:effectLst/>
        </p:spPr>
        <p:txBody>
          <a:bodyPr lIns="150788" tIns="75396" rIns="150788" bIns="75396" rtlCol="0" anchor="ctr"/>
          <a:lstStyle/>
          <a:p>
            <a:pPr marL="0" marR="0" lvl="0" indent="0" algn="ctr" defTabSz="437594" rtl="0" eaLnBrk="1" fontAlgn="auto" latinLnBrk="0" hangingPunct="1">
              <a:lnSpc>
                <a:spcPts val="1979"/>
              </a:lnSpc>
              <a:spcBef>
                <a:spcPts val="0"/>
              </a:spcBef>
              <a:spcAft>
                <a:spcPts val="0"/>
              </a:spcAft>
              <a:buClrTx/>
              <a:buSzTx/>
              <a:buFontTx/>
              <a:buNone/>
              <a:tabLst/>
              <a:defRPr/>
            </a:pPr>
            <a:r>
              <a:rPr kumimoji="0" lang="en-GB" sz="1484" b="0" i="0" u="none" strike="noStrike" kern="0" cap="none" spc="0" normalizeH="0" baseline="0" noProof="0" dirty="0">
                <a:ln>
                  <a:noFill/>
                </a:ln>
                <a:solidFill>
                  <a:prstClr val="black"/>
                </a:solidFill>
                <a:effectLst/>
                <a:uLnTx/>
                <a:uFillTx/>
                <a:latin typeface="Aptos" panose="02110004020202020204"/>
                <a:ea typeface="+mn-ea"/>
                <a:cs typeface="+mn-cs"/>
              </a:rPr>
              <a:t>We will maintain  0 patients waiting over 52 weeks for a first outpatients' appointment</a:t>
            </a:r>
            <a:r>
              <a:rPr kumimoji="0" lang="en-US" sz="1484" b="0" i="0" u="none" strike="noStrike" kern="0" cap="none" spc="0" normalizeH="0" baseline="0" noProof="0" dirty="0">
                <a:ln>
                  <a:noFill/>
                </a:ln>
                <a:solidFill>
                  <a:prstClr val="black"/>
                </a:solidFill>
                <a:effectLst/>
                <a:uLnTx/>
                <a:uFillTx/>
                <a:latin typeface="Aptos" panose="02110004020202020204"/>
                <a:ea typeface="+mn-ea"/>
                <a:cs typeface="+mn-cs"/>
              </a:rPr>
              <a:t> </a:t>
            </a:r>
            <a:endParaRPr kumimoji="0" lang="en-US" sz="2309"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8" name="Hexagon 7">
            <a:extLst>
              <a:ext uri="{FF2B5EF4-FFF2-40B4-BE49-F238E27FC236}">
                <a16:creationId xmlns:a16="http://schemas.microsoft.com/office/drawing/2014/main" id="{760A174B-B019-C1D3-091A-7364261D0BCB}"/>
              </a:ext>
            </a:extLst>
          </p:cNvPr>
          <p:cNvSpPr/>
          <p:nvPr/>
        </p:nvSpPr>
        <p:spPr>
          <a:xfrm>
            <a:off x="10849324" y="2999041"/>
            <a:ext cx="4151945" cy="932860"/>
          </a:xfrm>
          <a:prstGeom prst="hexagon">
            <a:avLst>
              <a:gd name="adj" fmla="val 16126"/>
              <a:gd name="vf" fmla="val 115470"/>
            </a:avLst>
          </a:prstGeom>
          <a:solidFill>
            <a:schemeClr val="accent4">
              <a:lumMod val="40000"/>
              <a:lumOff val="60000"/>
            </a:schemeClr>
          </a:solidFill>
          <a:ln w="19050" cap="flat" cmpd="sng" algn="ctr">
            <a:noFill/>
            <a:prstDash val="solid"/>
            <a:miter lim="800000"/>
          </a:ln>
          <a:effectLst/>
        </p:spPr>
        <p:txBody>
          <a:bodyPr lIns="150788" tIns="75396" rIns="150788" bIns="75396" rtlCol="0" anchor="ctr"/>
          <a:lstStyle/>
          <a:p>
            <a:pPr marL="0" marR="0" lvl="0" indent="0" algn="ctr" defTabSz="437594" rtl="0" eaLnBrk="1" fontAlgn="auto" latinLnBrk="0" hangingPunct="1">
              <a:lnSpc>
                <a:spcPts val="1979"/>
              </a:lnSpc>
              <a:spcBef>
                <a:spcPts val="0"/>
              </a:spcBef>
              <a:spcAft>
                <a:spcPts val="0"/>
              </a:spcAft>
              <a:buClrTx/>
              <a:buSzTx/>
              <a:buFontTx/>
              <a:buNone/>
              <a:tabLst/>
              <a:defRPr/>
            </a:pPr>
            <a:r>
              <a:rPr kumimoji="0" lang="en-GB" sz="1484" b="0" i="0" u="none" strike="noStrike" kern="0" cap="none" spc="0" normalizeH="0" baseline="0" noProof="0" dirty="0">
                <a:ln>
                  <a:noFill/>
                </a:ln>
                <a:solidFill>
                  <a:prstClr val="black"/>
                </a:solidFill>
                <a:effectLst/>
                <a:uLnTx/>
                <a:uFillTx/>
                <a:latin typeface="Aptos Display" panose="02110004020202020204"/>
                <a:ea typeface="+mn-ea"/>
                <a:cs typeface="+mn-cs"/>
              </a:rPr>
              <a:t>We will reduce the number of patients waiting over 8 weeks for a diagnostic endoscopy</a:t>
            </a:r>
            <a:endParaRPr kumimoji="0" lang="en-US" sz="1484" b="0" i="0" u="none" strike="noStrike" kern="0" cap="none" spc="0" normalizeH="0" baseline="0" noProof="0" dirty="0">
              <a:ln>
                <a:noFill/>
              </a:ln>
              <a:solidFill>
                <a:prstClr val="black"/>
              </a:solidFill>
              <a:effectLst/>
              <a:uLnTx/>
              <a:uFillTx/>
              <a:latin typeface="Aptos Display" panose="02110004020202020204"/>
              <a:ea typeface="+mn-ea"/>
              <a:cs typeface="+mn-cs"/>
            </a:endParaRPr>
          </a:p>
        </p:txBody>
      </p:sp>
      <p:sp>
        <p:nvSpPr>
          <p:cNvPr id="31" name="Hexagon 30">
            <a:extLst>
              <a:ext uri="{FF2B5EF4-FFF2-40B4-BE49-F238E27FC236}">
                <a16:creationId xmlns:a16="http://schemas.microsoft.com/office/drawing/2014/main" id="{A0B9E34E-A73A-2A6A-8777-9A0F2278243F}"/>
              </a:ext>
            </a:extLst>
          </p:cNvPr>
          <p:cNvSpPr/>
          <p:nvPr/>
        </p:nvSpPr>
        <p:spPr>
          <a:xfrm>
            <a:off x="10796994" y="4009720"/>
            <a:ext cx="4204275" cy="843178"/>
          </a:xfrm>
          <a:prstGeom prst="hexagon">
            <a:avLst>
              <a:gd name="adj" fmla="val 16126"/>
              <a:gd name="vf" fmla="val 115470"/>
            </a:avLst>
          </a:prstGeom>
          <a:solidFill>
            <a:schemeClr val="accent4">
              <a:lumMod val="40000"/>
              <a:lumOff val="60000"/>
            </a:schemeClr>
          </a:solidFill>
          <a:ln w="19050" cap="flat" cmpd="sng" algn="ctr">
            <a:noFill/>
            <a:prstDash val="solid"/>
            <a:miter lim="800000"/>
          </a:ln>
          <a:effectLst/>
        </p:spPr>
        <p:txBody>
          <a:bodyPr lIns="150788" tIns="75396" rIns="150788" bIns="75396" rtlCol="0" anchor="ctr"/>
          <a:lstStyle/>
          <a:p>
            <a:pPr marL="0" marR="0" lvl="0" indent="0" algn="ctr" defTabSz="437594" rtl="0" eaLnBrk="1" fontAlgn="auto" latinLnBrk="0" hangingPunct="1">
              <a:lnSpc>
                <a:spcPts val="1979"/>
              </a:lnSpc>
              <a:spcBef>
                <a:spcPts val="0"/>
              </a:spcBef>
              <a:spcAft>
                <a:spcPts val="0"/>
              </a:spcAft>
              <a:buClrTx/>
              <a:buSzTx/>
              <a:buFontTx/>
              <a:buNone/>
              <a:tabLst/>
              <a:defRPr/>
            </a:pPr>
            <a:r>
              <a:rPr kumimoji="0" lang="en-GB" sz="1484" b="0" i="0" u="none" strike="noStrike" kern="0" cap="none" spc="0" normalizeH="0" baseline="0" noProof="0" dirty="0">
                <a:ln>
                  <a:noFill/>
                </a:ln>
                <a:solidFill>
                  <a:prstClr val="black"/>
                </a:solidFill>
                <a:effectLst/>
                <a:uLnTx/>
                <a:uFillTx/>
                <a:latin typeface="Aptos Display" panose="02110004020202020204"/>
                <a:ea typeface="+mn-ea"/>
                <a:cs typeface="+mn-cs"/>
              </a:rPr>
              <a:t>We will maintain our current position of no patients waiting over 8 weeks for all other diagnostics</a:t>
            </a:r>
            <a:endParaRPr kumimoji="0" lang="en-US" sz="1484" b="0" i="0" u="none" strike="noStrike" kern="0" cap="none" spc="0" normalizeH="0" baseline="0" noProof="0" dirty="0">
              <a:ln>
                <a:noFill/>
              </a:ln>
              <a:solidFill>
                <a:prstClr val="black"/>
              </a:solidFill>
              <a:effectLst/>
              <a:uLnTx/>
              <a:uFillTx/>
              <a:latin typeface="Aptos Display" panose="02110004020202020204"/>
              <a:ea typeface="+mn-ea"/>
              <a:cs typeface="+mn-cs"/>
            </a:endParaRPr>
          </a:p>
        </p:txBody>
      </p:sp>
      <p:graphicFrame>
        <p:nvGraphicFramePr>
          <p:cNvPr id="3" name="Table 2">
            <a:extLst>
              <a:ext uri="{FF2B5EF4-FFF2-40B4-BE49-F238E27FC236}">
                <a16:creationId xmlns:a16="http://schemas.microsoft.com/office/drawing/2014/main" id="{52639D29-0CE2-4AEE-D00A-535C1C9E4B79}"/>
              </a:ext>
            </a:extLst>
          </p:cNvPr>
          <p:cNvGraphicFramePr>
            <a:graphicFrameLocks noGrp="1"/>
          </p:cNvGraphicFramePr>
          <p:nvPr/>
        </p:nvGraphicFramePr>
        <p:xfrm>
          <a:off x="4623240" y="2726523"/>
          <a:ext cx="5828372" cy="1391299"/>
        </p:xfrm>
        <a:graphic>
          <a:graphicData uri="http://schemas.openxmlformats.org/drawingml/2006/table">
            <a:tbl>
              <a:tblPr firstRow="1" bandRow="1">
                <a:tableStyleId>{16D9F66E-5EB9-4882-86FB-DCBF35E3C3E4}</a:tableStyleId>
              </a:tblPr>
              <a:tblGrid>
                <a:gridCol w="2672376">
                  <a:extLst>
                    <a:ext uri="{9D8B030D-6E8A-4147-A177-3AD203B41FA5}">
                      <a16:colId xmlns:a16="http://schemas.microsoft.com/office/drawing/2014/main" val="1369800438"/>
                    </a:ext>
                  </a:extLst>
                </a:gridCol>
                <a:gridCol w="3155996">
                  <a:extLst>
                    <a:ext uri="{9D8B030D-6E8A-4147-A177-3AD203B41FA5}">
                      <a16:colId xmlns:a16="http://schemas.microsoft.com/office/drawing/2014/main" val="876685778"/>
                    </a:ext>
                  </a:extLst>
                </a:gridCol>
              </a:tblGrid>
              <a:tr h="623826">
                <a:tc>
                  <a:txBody>
                    <a:bodyPr/>
                    <a:lstStyle/>
                    <a:p>
                      <a:pPr marL="0" marR="0" lvl="0" indent="0" algn="l" rtl="0" eaLnBrk="1" fontAlgn="auto" latinLnBrk="0" hangingPunct="1">
                        <a:lnSpc>
                          <a:spcPct val="100000"/>
                        </a:lnSpc>
                        <a:spcBef>
                          <a:spcPts val="0"/>
                        </a:spcBef>
                        <a:spcAft>
                          <a:spcPts val="0"/>
                        </a:spcAft>
                        <a:buClrTx/>
                        <a:buSzTx/>
                        <a:buFontTx/>
                        <a:buNone/>
                      </a:pPr>
                      <a:r>
                        <a:rPr lang="en-GB" sz="1500" b="0" strike="noStrike" kern="1200" dirty="0">
                          <a:solidFill>
                            <a:schemeClr val="tx1"/>
                          </a:solidFill>
                        </a:rPr>
                        <a:t>Pathology Engagement in Test of Change Phase 2 to rationalise demand</a:t>
                      </a:r>
                    </a:p>
                  </a:txBody>
                  <a:tcPr marL="87510" marR="87510" marT="43757" marB="43757" anchor="ctr"/>
                </a:tc>
                <a:tc>
                  <a:txBody>
                    <a:bodyPr/>
                    <a:lstStyle/>
                    <a:p>
                      <a:pPr marL="0" lvl="0" indent="0" algn="l">
                        <a:lnSpc>
                          <a:spcPct val="100000"/>
                        </a:lnSpc>
                        <a:spcBef>
                          <a:spcPts val="0"/>
                        </a:spcBef>
                        <a:spcAft>
                          <a:spcPts val="0"/>
                        </a:spcAft>
                        <a:buNone/>
                      </a:pPr>
                      <a:r>
                        <a:rPr lang="en-GB" sz="1500" b="0" strike="noStrike" kern="1200" dirty="0">
                          <a:solidFill>
                            <a:schemeClr val="tx1"/>
                          </a:solidFill>
                        </a:rPr>
                        <a:t>Maintain 8-week diagnostic target </a:t>
                      </a:r>
                    </a:p>
                  </a:txBody>
                  <a:tcPr marL="87510" marR="87510" marT="43757" marB="43757" anchor="ctr"/>
                </a:tc>
                <a:extLst>
                  <a:ext uri="{0D108BD9-81ED-4DB2-BD59-A6C34878D82A}">
                    <a16:rowId xmlns:a16="http://schemas.microsoft.com/office/drawing/2014/main" val="1790819238"/>
                  </a:ext>
                </a:extLst>
              </a:tr>
              <a:tr h="617985">
                <a:tc gridSpan="2">
                  <a:txBody>
                    <a:bodyPr/>
                    <a:lstStyle/>
                    <a:p>
                      <a:pPr marL="0" marR="0" lvl="0" indent="0" algn="l" rtl="0" eaLnBrk="1" fontAlgn="auto" latinLnBrk="0" hangingPunct="1">
                        <a:lnSpc>
                          <a:spcPct val="100000"/>
                        </a:lnSpc>
                        <a:spcBef>
                          <a:spcPts val="0"/>
                        </a:spcBef>
                        <a:spcAft>
                          <a:spcPts val="0"/>
                        </a:spcAft>
                        <a:buClrTx/>
                        <a:buSzTx/>
                        <a:buFontTx/>
                        <a:buNone/>
                      </a:pPr>
                      <a:r>
                        <a:rPr lang="en-GB" sz="1500" b="0" kern="1200" dirty="0">
                          <a:solidFill>
                            <a:schemeClr val="tx1"/>
                          </a:solidFill>
                        </a:rPr>
                        <a:t>Implement National Diagnostic systems – LIMS and RISP</a:t>
                      </a:r>
                    </a:p>
                  </a:txBody>
                  <a:tcPr marL="87510" marR="87510" marT="43757" marB="43757" anchor="ctr"/>
                </a:tc>
                <a:tc hMerge="1">
                  <a:txBody>
                    <a:bodyPr/>
                    <a:lstStyle/>
                    <a:p>
                      <a:pPr marL="0" lvl="0" indent="0" algn="l">
                        <a:lnSpc>
                          <a:spcPct val="100000"/>
                        </a:lnSpc>
                        <a:spcBef>
                          <a:spcPts val="0"/>
                        </a:spcBef>
                        <a:spcAft>
                          <a:spcPts val="0"/>
                        </a:spcAft>
                        <a:buNone/>
                      </a:pPr>
                      <a:endParaRPr lang="en-GB" sz="1500" b="0" strike="noStrike" kern="1200" dirty="0">
                        <a:solidFill>
                          <a:srgbClr val="FF0000"/>
                        </a:solidFill>
                        <a:highlight>
                          <a:srgbClr val="FFFF00"/>
                        </a:highlight>
                      </a:endParaRPr>
                    </a:p>
                  </a:txBody>
                  <a:tcPr marL="87510" marR="87510" marT="43757" marB="43757" anchor="ctr"/>
                </a:tc>
                <a:extLst>
                  <a:ext uri="{0D108BD9-81ED-4DB2-BD59-A6C34878D82A}">
                    <a16:rowId xmlns:a16="http://schemas.microsoft.com/office/drawing/2014/main" val="1532433617"/>
                  </a:ext>
                </a:extLst>
              </a:tr>
            </a:tbl>
          </a:graphicData>
        </a:graphic>
      </p:graphicFrame>
      <p:graphicFrame>
        <p:nvGraphicFramePr>
          <p:cNvPr id="19" name="Table 18">
            <a:extLst>
              <a:ext uri="{FF2B5EF4-FFF2-40B4-BE49-F238E27FC236}">
                <a16:creationId xmlns:a16="http://schemas.microsoft.com/office/drawing/2014/main" id="{E6BF895E-9FD4-C412-2403-8A14A0265EC3}"/>
              </a:ext>
            </a:extLst>
          </p:cNvPr>
          <p:cNvGraphicFramePr>
            <a:graphicFrameLocks noGrp="1"/>
          </p:cNvGraphicFramePr>
          <p:nvPr/>
        </p:nvGraphicFramePr>
        <p:xfrm>
          <a:off x="4541350" y="8776514"/>
          <a:ext cx="5862709" cy="1634142"/>
        </p:xfrm>
        <a:graphic>
          <a:graphicData uri="http://schemas.openxmlformats.org/drawingml/2006/table">
            <a:tbl>
              <a:tblPr firstRow="1" bandRow="1">
                <a:tableStyleId>{16D9F66E-5EB9-4882-86FB-DCBF35E3C3E4}</a:tableStyleId>
              </a:tblPr>
              <a:tblGrid>
                <a:gridCol w="5862709">
                  <a:extLst>
                    <a:ext uri="{9D8B030D-6E8A-4147-A177-3AD203B41FA5}">
                      <a16:colId xmlns:a16="http://schemas.microsoft.com/office/drawing/2014/main" val="1369800438"/>
                    </a:ext>
                  </a:extLst>
                </a:gridCol>
              </a:tblGrid>
              <a:tr h="773307">
                <a:tc>
                  <a:txBody>
                    <a:bodyPr/>
                    <a:lstStyle/>
                    <a:p>
                      <a:pPr marL="0" marR="0" lvl="0" indent="0" algn="l" rtl="0" eaLnBrk="1" fontAlgn="auto" latinLnBrk="0" hangingPunct="1">
                        <a:lnSpc>
                          <a:spcPct val="100000"/>
                        </a:lnSpc>
                        <a:spcBef>
                          <a:spcPts val="0"/>
                        </a:spcBef>
                        <a:spcAft>
                          <a:spcPts val="0"/>
                        </a:spcAft>
                        <a:buClrTx/>
                        <a:buSzTx/>
                        <a:buFontTx/>
                        <a:buNone/>
                      </a:pPr>
                      <a:r>
                        <a:rPr lang="en-GB" sz="1500" b="0" strike="noStrike" kern="1200" dirty="0">
                          <a:solidFill>
                            <a:schemeClr val="tx1"/>
                          </a:solidFill>
                        </a:rPr>
                        <a:t>Regional Specialised Services Partnership Programme with CVUHB – HPB Centralisation, Establish Gynae Oncology Operational Delivery Network</a:t>
                      </a:r>
                    </a:p>
                  </a:txBody>
                  <a:tcPr marL="87510" marR="87510" marT="43757" marB="43757" anchor="ctr"/>
                </a:tc>
                <a:extLst>
                  <a:ext uri="{0D108BD9-81ED-4DB2-BD59-A6C34878D82A}">
                    <a16:rowId xmlns:a16="http://schemas.microsoft.com/office/drawing/2014/main" val="1790819238"/>
                  </a:ext>
                </a:extLst>
              </a:tr>
              <a:tr h="316111">
                <a:tc>
                  <a:txBody>
                    <a:bodyPr/>
                    <a:lstStyle/>
                    <a:p>
                      <a:pPr marL="0" marR="0" lvl="0" indent="0" algn="l" rtl="0" eaLnBrk="1" fontAlgn="auto" latinLnBrk="0" hangingPunct="1">
                        <a:lnSpc>
                          <a:spcPct val="100000"/>
                        </a:lnSpc>
                        <a:spcBef>
                          <a:spcPts val="0"/>
                        </a:spcBef>
                        <a:spcAft>
                          <a:spcPts val="0"/>
                        </a:spcAft>
                        <a:buClrTx/>
                        <a:buSzTx/>
                        <a:buFontTx/>
                        <a:buNone/>
                      </a:pPr>
                      <a:r>
                        <a:rPr lang="en-GB" sz="1500" b="0" strike="noStrike" kern="1200" dirty="0">
                          <a:solidFill>
                            <a:schemeClr val="tx1"/>
                          </a:solidFill>
                        </a:rPr>
                        <a:t>JCC Cardiac Review</a:t>
                      </a:r>
                    </a:p>
                  </a:txBody>
                  <a:tcPr marL="87510" marR="87510" marT="43757" marB="43757" anchor="ctr"/>
                </a:tc>
                <a:extLst>
                  <a:ext uri="{0D108BD9-81ED-4DB2-BD59-A6C34878D82A}">
                    <a16:rowId xmlns:a16="http://schemas.microsoft.com/office/drawing/2014/main" val="4222238478"/>
                  </a:ext>
                </a:extLst>
              </a:tr>
              <a:tr h="54470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500" kern="1200" dirty="0">
                          <a:solidFill>
                            <a:schemeClr val="dk1"/>
                          </a:solidFill>
                          <a:effectLst/>
                          <a:latin typeface="+mn-lt"/>
                          <a:ea typeface="+mn-ea"/>
                          <a:cs typeface="+mn-cs"/>
                        </a:rPr>
                        <a:t>Regional Orthopaedics and Ophthalmology programme (with </a:t>
                      </a:r>
                      <a:r>
                        <a:rPr lang="en-GB" sz="1500" kern="1200" dirty="0" err="1">
                          <a:solidFill>
                            <a:schemeClr val="dk1"/>
                          </a:solidFill>
                          <a:effectLst/>
                          <a:latin typeface="+mn-lt"/>
                          <a:ea typeface="+mn-ea"/>
                          <a:cs typeface="+mn-cs"/>
                        </a:rPr>
                        <a:t>HDdUHB</a:t>
                      </a:r>
                      <a:r>
                        <a:rPr lang="en-GB" sz="1500" kern="1200" dirty="0">
                          <a:solidFill>
                            <a:schemeClr val="dk1"/>
                          </a:solidFill>
                          <a:effectLst/>
                          <a:latin typeface="+mn-lt"/>
                          <a:ea typeface="+mn-ea"/>
                          <a:cs typeface="+mn-cs"/>
                        </a:rPr>
                        <a:t>, delivered through Eye Care Collaborative)</a:t>
                      </a:r>
                      <a:endParaRPr lang="en-GB" sz="1500" b="0" kern="1200" dirty="0">
                        <a:solidFill>
                          <a:schemeClr val="tx1"/>
                        </a:solidFill>
                        <a:highlight>
                          <a:srgbClr val="FFFF00"/>
                        </a:highlight>
                      </a:endParaRPr>
                    </a:p>
                  </a:txBody>
                  <a:tcPr marL="87510" marR="87510" marT="43757" marB="43757" anchor="ctr"/>
                </a:tc>
                <a:extLst>
                  <a:ext uri="{0D108BD9-81ED-4DB2-BD59-A6C34878D82A}">
                    <a16:rowId xmlns:a16="http://schemas.microsoft.com/office/drawing/2014/main" val="1532433617"/>
                  </a:ext>
                </a:extLst>
              </a:tr>
            </a:tbl>
          </a:graphicData>
        </a:graphic>
      </p:graphicFrame>
      <p:sp>
        <p:nvSpPr>
          <p:cNvPr id="32" name="Rectangle 31">
            <a:extLst>
              <a:ext uri="{FF2B5EF4-FFF2-40B4-BE49-F238E27FC236}">
                <a16:creationId xmlns:a16="http://schemas.microsoft.com/office/drawing/2014/main" id="{F3599050-95D5-5606-F7E6-338B4FE44A8F}"/>
              </a:ext>
            </a:extLst>
          </p:cNvPr>
          <p:cNvSpPr/>
          <p:nvPr/>
        </p:nvSpPr>
        <p:spPr>
          <a:xfrm>
            <a:off x="15910470" y="4800395"/>
            <a:ext cx="1720471" cy="754723"/>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75396" rtlCol="0" anchor="ctr"/>
          <a:lstStyle/>
          <a:p>
            <a:pPr marL="0" marR="0" lvl="0" indent="0" algn="ctr" defTabSz="437594" rtl="0" eaLnBrk="1" fontAlgn="auto" latinLnBrk="0" hangingPunct="1">
              <a:lnSpc>
                <a:spcPct val="100000"/>
              </a:lnSpc>
              <a:spcBef>
                <a:spcPts val="0"/>
              </a:spcBef>
              <a:spcAft>
                <a:spcPts val="0"/>
              </a:spcAft>
              <a:buClrTx/>
              <a:buSzTx/>
              <a:buFontTx/>
              <a:buNone/>
              <a:tabLst/>
              <a:defRPr/>
            </a:pPr>
            <a:r>
              <a:rPr kumimoji="0" lang="en-GB" sz="1484" b="0" i="0" u="none" strike="noStrike" kern="0" cap="none" spc="0" normalizeH="0" baseline="0" noProof="0">
                <a:ln>
                  <a:noFill/>
                </a:ln>
                <a:solidFill>
                  <a:srgbClr val="000000"/>
                </a:solidFill>
                <a:effectLst/>
                <a:uLnTx/>
                <a:uFillTx/>
                <a:latin typeface="Aptos"/>
                <a:ea typeface="+mn-ea"/>
                <a:cs typeface="+mn-cs"/>
              </a:rPr>
              <a:t>Critical Care / Burns Expansion</a:t>
            </a:r>
          </a:p>
        </p:txBody>
      </p:sp>
      <p:sp>
        <p:nvSpPr>
          <p:cNvPr id="33" name="Rectangle 32">
            <a:extLst>
              <a:ext uri="{FF2B5EF4-FFF2-40B4-BE49-F238E27FC236}">
                <a16:creationId xmlns:a16="http://schemas.microsoft.com/office/drawing/2014/main" id="{3229E737-90CD-4DD7-CEE6-BFC4EFDC4694}"/>
              </a:ext>
            </a:extLst>
          </p:cNvPr>
          <p:cNvSpPr/>
          <p:nvPr/>
        </p:nvSpPr>
        <p:spPr>
          <a:xfrm>
            <a:off x="15909259" y="6021645"/>
            <a:ext cx="1720471" cy="754723"/>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75396" rtlCol="0" anchor="ctr"/>
          <a:lstStyle/>
          <a:p>
            <a:pPr marL="0" marR="0" lvl="0" indent="0" algn="ctr" defTabSz="437594" rtl="0" eaLnBrk="1" fontAlgn="auto" latinLnBrk="0" hangingPunct="1">
              <a:lnSpc>
                <a:spcPct val="100000"/>
              </a:lnSpc>
              <a:spcBef>
                <a:spcPts val="0"/>
              </a:spcBef>
              <a:spcAft>
                <a:spcPts val="0"/>
              </a:spcAft>
              <a:buClrTx/>
              <a:buSzTx/>
              <a:buFontTx/>
              <a:buNone/>
              <a:tabLst/>
              <a:defRPr/>
            </a:pPr>
            <a:r>
              <a:rPr kumimoji="0" lang="en-GB" sz="1484" b="0" i="0" u="none" strike="noStrike" kern="0" cap="none" spc="0" normalizeH="0" baseline="0" noProof="0">
                <a:ln>
                  <a:noFill/>
                </a:ln>
                <a:solidFill>
                  <a:prstClr val="black"/>
                </a:solidFill>
                <a:effectLst/>
                <a:uLnTx/>
                <a:uFillTx/>
                <a:latin typeface="Aptos" panose="02110004020202020204"/>
                <a:ea typeface="+mn-ea"/>
                <a:cs typeface="+mn-cs"/>
              </a:rPr>
              <a:t>Building Resilient Cell Pathology</a:t>
            </a:r>
          </a:p>
        </p:txBody>
      </p:sp>
      <p:sp>
        <p:nvSpPr>
          <p:cNvPr id="35" name="Rectangle 34">
            <a:extLst>
              <a:ext uri="{FF2B5EF4-FFF2-40B4-BE49-F238E27FC236}">
                <a16:creationId xmlns:a16="http://schemas.microsoft.com/office/drawing/2014/main" id="{D1356D8D-9130-1AEE-9FD1-7808D87060C7}"/>
              </a:ext>
            </a:extLst>
          </p:cNvPr>
          <p:cNvSpPr/>
          <p:nvPr/>
        </p:nvSpPr>
        <p:spPr>
          <a:xfrm>
            <a:off x="15909259" y="7324537"/>
            <a:ext cx="1720471" cy="754723"/>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75396" rtlCol="0" anchor="ctr"/>
          <a:lstStyle/>
          <a:p>
            <a:pPr marL="0" marR="0" lvl="0" indent="0" algn="ctr" defTabSz="437594" rtl="0" eaLnBrk="1" fontAlgn="auto" latinLnBrk="0" hangingPunct="1">
              <a:lnSpc>
                <a:spcPct val="100000"/>
              </a:lnSpc>
              <a:spcBef>
                <a:spcPts val="0"/>
              </a:spcBef>
              <a:spcAft>
                <a:spcPts val="0"/>
              </a:spcAft>
              <a:buClrTx/>
              <a:buSzTx/>
              <a:buFontTx/>
              <a:buNone/>
              <a:tabLst/>
              <a:defRPr/>
            </a:pPr>
            <a:r>
              <a:rPr kumimoji="0" lang="en-GB" sz="1484" b="0" i="0" u="none" strike="noStrike" kern="0" cap="none" spc="0" normalizeH="0" baseline="0" noProof="0" dirty="0">
                <a:ln>
                  <a:noFill/>
                </a:ln>
                <a:solidFill>
                  <a:srgbClr val="000000"/>
                </a:solidFill>
                <a:effectLst/>
                <a:uLnTx/>
                <a:uFillTx/>
                <a:latin typeface="Aptos"/>
                <a:ea typeface="+mn-ea"/>
                <a:cs typeface="+mn-cs"/>
              </a:rPr>
              <a:t>Laboratory Medicine Improvement Plan</a:t>
            </a:r>
            <a:endParaRPr kumimoji="0" lang="en-US" sz="2968"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13" name="Rectangle 12">
            <a:extLst>
              <a:ext uri="{FF2B5EF4-FFF2-40B4-BE49-F238E27FC236}">
                <a16:creationId xmlns:a16="http://schemas.microsoft.com/office/drawing/2014/main" id="{9E31D746-5BF2-C253-79A1-4CC39B08A7B6}"/>
              </a:ext>
            </a:extLst>
          </p:cNvPr>
          <p:cNvSpPr/>
          <p:nvPr/>
        </p:nvSpPr>
        <p:spPr>
          <a:xfrm>
            <a:off x="2460148" y="4487614"/>
            <a:ext cx="1788436" cy="1677758"/>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75396" rtlCol="0" anchor="ctr"/>
          <a:lstStyle/>
          <a:p>
            <a:pPr marL="0" marR="0" lvl="0" indent="0" algn="ctr" defTabSz="437594" rtl="0" eaLnBrk="1" fontAlgn="auto" latinLnBrk="0" hangingPunct="1">
              <a:lnSpc>
                <a:spcPct val="100000"/>
              </a:lnSpc>
              <a:spcBef>
                <a:spcPts val="0"/>
              </a:spcBef>
              <a:spcAft>
                <a:spcPts val="0"/>
              </a:spcAft>
              <a:buClrTx/>
              <a:buSzTx/>
              <a:buFontTx/>
              <a:buNone/>
              <a:tabLst/>
              <a:defRPr/>
            </a:pPr>
            <a:r>
              <a:rPr kumimoji="0" lang="en-GB" sz="1732" b="0" i="0" u="none" strike="noStrike" kern="0" cap="none" spc="0" normalizeH="0" baseline="0" noProof="0" dirty="0">
                <a:ln>
                  <a:noFill/>
                </a:ln>
                <a:solidFill>
                  <a:srgbClr val="000000"/>
                </a:solidFill>
                <a:effectLst/>
                <a:uLnTx/>
                <a:uFillTx/>
                <a:latin typeface="Aptos"/>
                <a:ea typeface="+mn-ea"/>
                <a:cs typeface="+mn-cs"/>
              </a:rPr>
              <a:t>Treatment Times and Outcomes</a:t>
            </a:r>
            <a:endParaRPr kumimoji="0" lang="en-US" sz="2968"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24" name="Rectangle 23">
            <a:extLst>
              <a:ext uri="{FF2B5EF4-FFF2-40B4-BE49-F238E27FC236}">
                <a16:creationId xmlns:a16="http://schemas.microsoft.com/office/drawing/2014/main" id="{15FD1D9F-6D42-0E6C-21AA-0B1AA8C27412}"/>
              </a:ext>
            </a:extLst>
          </p:cNvPr>
          <p:cNvSpPr/>
          <p:nvPr/>
        </p:nvSpPr>
        <p:spPr>
          <a:xfrm>
            <a:off x="2482520" y="7858555"/>
            <a:ext cx="1793096" cy="1095999"/>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75396" rtlCol="0" anchor="ctr"/>
          <a:lstStyle/>
          <a:p>
            <a:pPr marL="0" marR="0" lvl="0" indent="0" algn="ctr" defTabSz="437594" rtl="0" eaLnBrk="1" fontAlgn="auto" latinLnBrk="0" hangingPunct="1">
              <a:lnSpc>
                <a:spcPct val="100000"/>
              </a:lnSpc>
              <a:spcBef>
                <a:spcPts val="0"/>
              </a:spcBef>
              <a:spcAft>
                <a:spcPts val="0"/>
              </a:spcAft>
              <a:buClrTx/>
              <a:buSzTx/>
              <a:buFontTx/>
              <a:buNone/>
              <a:tabLst/>
              <a:defRPr/>
            </a:pPr>
            <a:r>
              <a:rPr kumimoji="0" lang="en-GB" sz="1801" b="0" i="0" u="none" strike="noStrike" kern="1200" cap="none" spc="0" normalizeH="0" baseline="0" noProof="0" dirty="0">
                <a:ln>
                  <a:noFill/>
                </a:ln>
                <a:solidFill>
                  <a:prstClr val="black"/>
                </a:solidFill>
                <a:effectLst/>
                <a:uLnTx/>
                <a:uFillTx/>
                <a:latin typeface="Aptos" panose="02110004020202020204"/>
                <a:ea typeface="+mn-ea"/>
                <a:cs typeface="+mn-cs"/>
              </a:rPr>
              <a:t>Community By Design/ Delivering Integrated Services</a:t>
            </a:r>
            <a:endParaRPr kumimoji="0" lang="en-GB" sz="1732" b="0" i="0" u="none" strike="noStrike" kern="0" cap="none" spc="0" normalizeH="0" baseline="0" noProof="0" dirty="0">
              <a:ln>
                <a:noFill/>
              </a:ln>
              <a:solidFill>
                <a:prstClr val="black"/>
              </a:solidFill>
              <a:effectLst/>
              <a:uLnTx/>
              <a:uFillTx/>
              <a:latin typeface="Aptos" panose="02110004020202020204"/>
              <a:ea typeface="+mn-ea"/>
              <a:cs typeface="+mn-cs"/>
            </a:endParaRPr>
          </a:p>
        </p:txBody>
      </p:sp>
      <p:sp>
        <p:nvSpPr>
          <p:cNvPr id="25" name="Arrow: Pentagon 24">
            <a:extLst>
              <a:ext uri="{FF2B5EF4-FFF2-40B4-BE49-F238E27FC236}">
                <a16:creationId xmlns:a16="http://schemas.microsoft.com/office/drawing/2014/main" id="{AA7E535F-F6AE-6D73-BDF3-FE389EF6BB47}"/>
              </a:ext>
            </a:extLst>
          </p:cNvPr>
          <p:cNvSpPr/>
          <p:nvPr/>
        </p:nvSpPr>
        <p:spPr>
          <a:xfrm>
            <a:off x="2460145" y="10526009"/>
            <a:ext cx="14338058" cy="192938"/>
          </a:xfrm>
          <a:prstGeom prst="homePlate">
            <a:avLst/>
          </a:prstGeom>
          <a:solidFill>
            <a:srgbClr val="77CFCF"/>
          </a:solidFill>
          <a:ln w="19050" cap="flat" cmpd="sng" algn="ctr">
            <a:solidFill>
              <a:srgbClr val="156082">
                <a:shade val="15000"/>
              </a:srgbClr>
            </a:solidFill>
            <a:prstDash val="solid"/>
            <a:miter lim="800000"/>
          </a:ln>
          <a:effectLst/>
        </p:spPr>
        <p:txBody>
          <a:bodyPr lIns="150788" tIns="75396" rIns="150788" bIns="75396" rtlCol="0" anchor="ctr"/>
          <a:lstStyle/>
          <a:p>
            <a:pPr marL="0" marR="0" lvl="0" indent="0" algn="ctr" defTabSz="437594" rtl="0" eaLnBrk="1" fontAlgn="auto" latinLnBrk="0" hangingPunct="1">
              <a:lnSpc>
                <a:spcPct val="100000"/>
              </a:lnSpc>
              <a:spcBef>
                <a:spcPts val="0"/>
              </a:spcBef>
              <a:spcAft>
                <a:spcPts val="0"/>
              </a:spcAft>
              <a:buClrTx/>
              <a:buSzTx/>
              <a:buFontTx/>
              <a:buNone/>
              <a:tabLst/>
              <a:defRPr/>
            </a:pPr>
            <a:r>
              <a:rPr kumimoji="0" lang="en-GB" sz="1402" b="0" i="0" u="none" strike="noStrike" kern="0" cap="none" spc="0" normalizeH="0" baseline="0" noProof="0" dirty="0">
                <a:ln>
                  <a:noFill/>
                </a:ln>
                <a:solidFill>
                  <a:srgbClr val="000000"/>
                </a:solidFill>
                <a:effectLst/>
                <a:uLnTx/>
                <a:uFillTx/>
                <a:latin typeface="Aptos" panose="02110004020202020204"/>
                <a:ea typeface="+mn-ea"/>
                <a:cs typeface="+mn-cs"/>
              </a:rPr>
              <a:t>Pre-</a:t>
            </a:r>
            <a:r>
              <a:rPr kumimoji="0" lang="en-GB" sz="1402" b="0" i="0" u="none" strike="noStrike" kern="0" cap="none" spc="0" normalizeH="0" baseline="0" noProof="0" dirty="0" err="1">
                <a:ln>
                  <a:noFill/>
                </a:ln>
                <a:solidFill>
                  <a:srgbClr val="000000"/>
                </a:solidFill>
                <a:effectLst/>
                <a:uLnTx/>
                <a:uFillTx/>
                <a:latin typeface="Aptos" panose="02110004020202020204"/>
                <a:ea typeface="+mn-ea"/>
                <a:cs typeface="+mn-cs"/>
              </a:rPr>
              <a:t>hab</a:t>
            </a:r>
            <a:endParaRPr kumimoji="0" lang="en-US" sz="2968"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graphicFrame>
        <p:nvGraphicFramePr>
          <p:cNvPr id="26" name="Table 25">
            <a:extLst>
              <a:ext uri="{FF2B5EF4-FFF2-40B4-BE49-F238E27FC236}">
                <a16:creationId xmlns:a16="http://schemas.microsoft.com/office/drawing/2014/main" id="{19B8F0D1-A626-1806-1214-10C402291058}"/>
              </a:ext>
            </a:extLst>
          </p:cNvPr>
          <p:cNvGraphicFramePr>
            <a:graphicFrameLocks noGrp="1"/>
          </p:cNvGraphicFramePr>
          <p:nvPr/>
        </p:nvGraphicFramePr>
        <p:xfrm>
          <a:off x="4571877" y="4185379"/>
          <a:ext cx="5888689" cy="2163850"/>
        </p:xfrm>
        <a:graphic>
          <a:graphicData uri="http://schemas.openxmlformats.org/drawingml/2006/table">
            <a:tbl>
              <a:tblPr firstRow="1" bandRow="1">
                <a:tableStyleId>{16D9F66E-5EB9-4882-86FB-DCBF35E3C3E4}</a:tableStyleId>
              </a:tblPr>
              <a:tblGrid>
                <a:gridCol w="2679025">
                  <a:extLst>
                    <a:ext uri="{9D8B030D-6E8A-4147-A177-3AD203B41FA5}">
                      <a16:colId xmlns:a16="http://schemas.microsoft.com/office/drawing/2014/main" val="1369800438"/>
                    </a:ext>
                  </a:extLst>
                </a:gridCol>
                <a:gridCol w="3209664">
                  <a:extLst>
                    <a:ext uri="{9D8B030D-6E8A-4147-A177-3AD203B41FA5}">
                      <a16:colId xmlns:a16="http://schemas.microsoft.com/office/drawing/2014/main" val="876685778"/>
                    </a:ext>
                  </a:extLst>
                </a:gridCol>
              </a:tblGrid>
              <a:tr h="592461">
                <a:tc>
                  <a:txBody>
                    <a:bodyPr/>
                    <a:lstStyle/>
                    <a:p>
                      <a:pPr marL="0" marR="0" lvl="0" indent="0" algn="l" rtl="0" eaLnBrk="1" fontAlgn="auto" latinLnBrk="0" hangingPunct="1">
                        <a:lnSpc>
                          <a:spcPct val="100000"/>
                        </a:lnSpc>
                        <a:spcBef>
                          <a:spcPts val="0"/>
                        </a:spcBef>
                        <a:spcAft>
                          <a:spcPts val="0"/>
                        </a:spcAft>
                        <a:buClrTx/>
                        <a:buSzTx/>
                        <a:buFontTx/>
                        <a:buNone/>
                      </a:pPr>
                      <a:r>
                        <a:rPr lang="en-GB" sz="1500" b="0" strike="noStrike" kern="1200" dirty="0">
                          <a:solidFill>
                            <a:schemeClr val="tx1"/>
                          </a:solidFill>
                        </a:rPr>
                        <a:t>Theatres Improvement Programme</a:t>
                      </a:r>
                    </a:p>
                  </a:txBody>
                  <a:tcPr marL="87510" marR="87510" marT="43757" marB="43757" anchor="ctr"/>
                </a:tc>
                <a:tc>
                  <a:txBody>
                    <a:bodyPr/>
                    <a:lstStyle/>
                    <a:p>
                      <a:pPr marL="0" lvl="0" indent="0" algn="l">
                        <a:lnSpc>
                          <a:spcPct val="100000"/>
                        </a:lnSpc>
                        <a:spcBef>
                          <a:spcPts val="0"/>
                        </a:spcBef>
                        <a:spcAft>
                          <a:spcPts val="0"/>
                        </a:spcAft>
                        <a:buNone/>
                      </a:pPr>
                      <a:r>
                        <a:rPr lang="en-GB" sz="1500" b="0" strike="noStrike" kern="1200" dirty="0">
                          <a:solidFill>
                            <a:schemeClr val="tx1"/>
                          </a:solidFill>
                        </a:rPr>
                        <a:t>Theatres refurbishment programme</a:t>
                      </a:r>
                    </a:p>
                  </a:txBody>
                  <a:tcPr marL="87510" marR="87510" marT="43757" marB="43757" anchor="ctr"/>
                </a:tc>
                <a:extLst>
                  <a:ext uri="{0D108BD9-81ED-4DB2-BD59-A6C34878D82A}">
                    <a16:rowId xmlns:a16="http://schemas.microsoft.com/office/drawing/2014/main" val="1790819238"/>
                  </a:ext>
                </a:extLst>
              </a:tr>
              <a:tr h="597753">
                <a:tc>
                  <a:txBody>
                    <a:bodyPr/>
                    <a:lstStyle/>
                    <a:p>
                      <a:pPr marL="0" lvl="0" indent="0" algn="l">
                        <a:lnSpc>
                          <a:spcPct val="100000"/>
                        </a:lnSpc>
                        <a:spcBef>
                          <a:spcPts val="0"/>
                        </a:spcBef>
                        <a:spcAft>
                          <a:spcPts val="0"/>
                        </a:spcAft>
                        <a:buNone/>
                      </a:pPr>
                      <a:r>
                        <a:rPr lang="en-GB" sz="1500" b="0" kern="1200" dirty="0">
                          <a:solidFill>
                            <a:schemeClr val="tx1"/>
                          </a:solidFill>
                        </a:rPr>
                        <a:t>Increase HVLC lists linked to OR1 Theatres development</a:t>
                      </a:r>
                    </a:p>
                  </a:txBody>
                  <a:tcPr marL="87510" marR="87510" marT="43757" marB="43757" anchor="ctr"/>
                </a:tc>
                <a:tc>
                  <a:txBody>
                    <a:bodyPr/>
                    <a:lstStyle/>
                    <a:p>
                      <a:pPr marL="0" lvl="0" indent="0" algn="l">
                        <a:lnSpc>
                          <a:spcPct val="100000"/>
                        </a:lnSpc>
                        <a:spcBef>
                          <a:spcPts val="0"/>
                        </a:spcBef>
                        <a:spcAft>
                          <a:spcPts val="0"/>
                        </a:spcAft>
                        <a:buNone/>
                      </a:pPr>
                      <a:r>
                        <a:rPr lang="en-GB" sz="1500" b="0" i="0" u="none" strike="noStrike" kern="1200" noProof="0" dirty="0">
                          <a:solidFill>
                            <a:schemeClr val="tx1"/>
                          </a:solidFill>
                          <a:latin typeface="Aptos"/>
                        </a:rPr>
                        <a:t>Data Intelligence and Demand and Capacity planning</a:t>
                      </a:r>
                      <a:endParaRPr lang="en-US" sz="1500" strike="noStrike" dirty="0">
                        <a:solidFill>
                          <a:schemeClr val="tx1"/>
                        </a:solidFill>
                      </a:endParaRPr>
                    </a:p>
                  </a:txBody>
                  <a:tcPr marL="87510" marR="87510" marT="43757" marB="43757" anchor="ctr"/>
                </a:tc>
                <a:extLst>
                  <a:ext uri="{0D108BD9-81ED-4DB2-BD59-A6C34878D82A}">
                    <a16:rowId xmlns:a16="http://schemas.microsoft.com/office/drawing/2014/main" val="1539690393"/>
                  </a:ext>
                </a:extLst>
              </a:tr>
              <a:tr h="597753">
                <a:tc>
                  <a:txBody>
                    <a:bodyPr/>
                    <a:lstStyle/>
                    <a:p>
                      <a:pPr marL="0" lvl="0" indent="0" algn="l">
                        <a:lnSpc>
                          <a:spcPct val="100000"/>
                        </a:lnSpc>
                        <a:spcBef>
                          <a:spcPts val="0"/>
                        </a:spcBef>
                        <a:spcAft>
                          <a:spcPts val="0"/>
                        </a:spcAft>
                        <a:buNone/>
                      </a:pPr>
                      <a:r>
                        <a:rPr lang="en-GB" sz="1500" b="0" kern="1200" dirty="0">
                          <a:solidFill>
                            <a:schemeClr val="tx1"/>
                          </a:solidFill>
                        </a:rPr>
                        <a:t>Develop Robotic strategy</a:t>
                      </a:r>
                    </a:p>
                  </a:txBody>
                  <a:tcPr marL="87510" marR="87510" marT="43757" marB="43757" anchor="ctr"/>
                </a:tc>
                <a:tc>
                  <a:txBody>
                    <a:bodyPr/>
                    <a:lstStyle/>
                    <a:p>
                      <a:pPr marL="0" lvl="0" indent="0" algn="l">
                        <a:lnSpc>
                          <a:spcPct val="100000"/>
                        </a:lnSpc>
                        <a:spcBef>
                          <a:spcPts val="0"/>
                        </a:spcBef>
                        <a:spcAft>
                          <a:spcPts val="0"/>
                        </a:spcAft>
                        <a:buNone/>
                      </a:pPr>
                      <a:r>
                        <a:rPr lang="en-GB" sz="1500" b="0" kern="1200" dirty="0">
                          <a:solidFill>
                            <a:schemeClr val="tx1"/>
                          </a:solidFill>
                        </a:rPr>
                        <a:t>Hybrid Theatre &amp; Interventional Radiology Transformation</a:t>
                      </a:r>
                    </a:p>
                  </a:txBody>
                  <a:tcPr marL="87510" marR="87510" marT="43757" marB="43757" anchor="ctr"/>
                </a:tc>
                <a:extLst>
                  <a:ext uri="{0D108BD9-81ED-4DB2-BD59-A6C34878D82A}">
                    <a16:rowId xmlns:a16="http://schemas.microsoft.com/office/drawing/2014/main" val="1530548799"/>
                  </a:ext>
                </a:extLst>
              </a:tr>
              <a:tr h="375883">
                <a:tc gridSpan="2">
                  <a:txBody>
                    <a:bodyPr/>
                    <a:lstStyle/>
                    <a:p>
                      <a:pPr marL="0" lvl="0" indent="0" algn="l">
                        <a:lnSpc>
                          <a:spcPct val="100000"/>
                        </a:lnSpc>
                        <a:spcBef>
                          <a:spcPts val="0"/>
                        </a:spcBef>
                        <a:spcAft>
                          <a:spcPts val="0"/>
                        </a:spcAft>
                        <a:buNone/>
                      </a:pPr>
                      <a:r>
                        <a:rPr lang="en-GB" sz="1500" b="0" i="0" u="none" strike="noStrike" kern="1200" noProof="0" dirty="0">
                          <a:solidFill>
                            <a:schemeClr val="tx1"/>
                          </a:solidFill>
                          <a:latin typeface="+mn-lt"/>
                        </a:rPr>
                        <a:t>Implement CIN Optimisation Frameworks </a:t>
                      </a:r>
                      <a:endParaRPr lang="en-US" sz="1500" strike="sngStrike" dirty="0">
                        <a:solidFill>
                          <a:schemeClr val="tx1"/>
                        </a:solidFill>
                      </a:endParaRPr>
                    </a:p>
                  </a:txBody>
                  <a:tcPr marL="87510" marR="87510" marT="43757" marB="43757" anchor="ctr"/>
                </a:tc>
                <a:tc hMerge="1">
                  <a:txBody>
                    <a:bodyPr/>
                    <a:lstStyle/>
                    <a:p>
                      <a:endParaRPr lang="en-US"/>
                    </a:p>
                  </a:txBody>
                  <a:tcPr marL="53068" marR="53068" marT="26534" marB="26534" anchor="ctr"/>
                </a:tc>
                <a:extLst>
                  <a:ext uri="{0D108BD9-81ED-4DB2-BD59-A6C34878D82A}">
                    <a16:rowId xmlns:a16="http://schemas.microsoft.com/office/drawing/2014/main" val="1532433617"/>
                  </a:ext>
                </a:extLst>
              </a:tr>
            </a:tbl>
          </a:graphicData>
        </a:graphic>
      </p:graphicFrame>
      <p:graphicFrame>
        <p:nvGraphicFramePr>
          <p:cNvPr id="29" name="Table 28">
            <a:extLst>
              <a:ext uri="{FF2B5EF4-FFF2-40B4-BE49-F238E27FC236}">
                <a16:creationId xmlns:a16="http://schemas.microsoft.com/office/drawing/2014/main" id="{E1AD3A79-50EA-4287-65FC-2E6A2E671264}"/>
              </a:ext>
            </a:extLst>
          </p:cNvPr>
          <p:cNvGraphicFramePr>
            <a:graphicFrameLocks noGrp="1"/>
          </p:cNvGraphicFramePr>
          <p:nvPr/>
        </p:nvGraphicFramePr>
        <p:xfrm>
          <a:off x="4541350" y="7659242"/>
          <a:ext cx="5910262" cy="1001914"/>
        </p:xfrm>
        <a:graphic>
          <a:graphicData uri="http://schemas.openxmlformats.org/drawingml/2006/table">
            <a:tbl>
              <a:tblPr firstRow="1" bandRow="1">
                <a:tableStyleId>{16D9F66E-5EB9-4882-86FB-DCBF35E3C3E4}</a:tableStyleId>
              </a:tblPr>
              <a:tblGrid>
                <a:gridCol w="5910262">
                  <a:extLst>
                    <a:ext uri="{9D8B030D-6E8A-4147-A177-3AD203B41FA5}">
                      <a16:colId xmlns:a16="http://schemas.microsoft.com/office/drawing/2014/main" val="1369800438"/>
                    </a:ext>
                  </a:extLst>
                </a:gridCol>
              </a:tblGrid>
              <a:tr h="1001905">
                <a:tc>
                  <a:txBody>
                    <a:bodyPr/>
                    <a:lstStyle/>
                    <a:p>
                      <a:pPr marL="0" marR="0" lvl="0" indent="0" algn="l" rtl="0" eaLnBrk="1" fontAlgn="auto" latinLnBrk="0" hangingPunct="1">
                        <a:lnSpc>
                          <a:spcPct val="100000"/>
                        </a:lnSpc>
                        <a:spcBef>
                          <a:spcPts val="0"/>
                        </a:spcBef>
                        <a:spcAft>
                          <a:spcPts val="0"/>
                        </a:spcAft>
                        <a:buClrTx/>
                        <a:buSzTx/>
                        <a:buFontTx/>
                        <a:buNone/>
                      </a:pPr>
                      <a:r>
                        <a:rPr lang="en-GB" sz="1500" b="0" kern="1200" dirty="0">
                          <a:solidFill>
                            <a:schemeClr val="dk1"/>
                          </a:solidFill>
                          <a:effectLst/>
                          <a:latin typeface="+mn-lt"/>
                          <a:ea typeface="+mn-ea"/>
                          <a:cs typeface="+mn-cs"/>
                        </a:rPr>
                        <a:t>Planning for future programme and maintaining existing programme of work to include primary care services for – ring pessary, vasectomy, basal cell carcinoma, breathlessness/ spirometry, joint injections (DSS</a:t>
                      </a:r>
                      <a:endParaRPr lang="en-GB" sz="1500" b="0" kern="1200" dirty="0">
                        <a:solidFill>
                          <a:srgbClr val="FF0000"/>
                        </a:solidFill>
                      </a:endParaRPr>
                    </a:p>
                  </a:txBody>
                  <a:tcPr marL="87510" marR="87510" marT="43757" marB="43757" anchor="ctr"/>
                </a:tc>
                <a:extLst>
                  <a:ext uri="{0D108BD9-81ED-4DB2-BD59-A6C34878D82A}">
                    <a16:rowId xmlns:a16="http://schemas.microsoft.com/office/drawing/2014/main" val="1532433617"/>
                  </a:ext>
                </a:extLst>
              </a:tr>
            </a:tbl>
          </a:graphicData>
        </a:graphic>
      </p:graphicFrame>
      <p:sp>
        <p:nvSpPr>
          <p:cNvPr id="6" name="TextBox 5">
            <a:extLst>
              <a:ext uri="{FF2B5EF4-FFF2-40B4-BE49-F238E27FC236}">
                <a16:creationId xmlns:a16="http://schemas.microsoft.com/office/drawing/2014/main" id="{FEB3C4BF-1E0A-0FF1-1EE3-D1D0229B9595}"/>
              </a:ext>
            </a:extLst>
          </p:cNvPr>
          <p:cNvSpPr txBox="1"/>
          <p:nvPr/>
        </p:nvSpPr>
        <p:spPr>
          <a:xfrm>
            <a:off x="178" y="-13965"/>
            <a:ext cx="20105335" cy="584647"/>
          </a:xfrm>
          <a:prstGeom prst="rect">
            <a:avLst/>
          </a:prstGeom>
          <a:solidFill>
            <a:srgbClr val="44546A"/>
          </a:solidFill>
          <a:ln>
            <a:solidFill>
              <a:srgbClr val="44546A"/>
            </a:solidFill>
          </a:ln>
        </p:spPr>
        <p:txBody>
          <a:bodyPr wrap="square" rtlCol="0">
            <a:spAutoFit/>
          </a:bodyPr>
          <a:lstStyle/>
          <a:p>
            <a:pPr marL="0" marR="0" lvl="0" indent="0" algn="ctr" defTabSz="753990" rtl="0" eaLnBrk="1" fontAlgn="auto" latinLnBrk="0" hangingPunct="1">
              <a:lnSpc>
                <a:spcPct val="100000"/>
              </a:lnSpc>
              <a:spcBef>
                <a:spcPts val="0"/>
              </a:spcBef>
              <a:spcAft>
                <a:spcPts val="0"/>
              </a:spcAft>
              <a:buClrTx/>
              <a:buSzTx/>
              <a:buFontTx/>
              <a:buNone/>
              <a:tabLst/>
              <a:defRPr/>
            </a:pPr>
            <a:r>
              <a:rPr kumimoji="0" lang="en-GB" sz="3199"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Planned Care Plan on  Page    2025/2026</a:t>
            </a:r>
          </a:p>
        </p:txBody>
      </p:sp>
      <p:sp>
        <p:nvSpPr>
          <p:cNvPr id="4" name="Hexagon 3">
            <a:extLst>
              <a:ext uri="{FF2B5EF4-FFF2-40B4-BE49-F238E27FC236}">
                <a16:creationId xmlns:a16="http://schemas.microsoft.com/office/drawing/2014/main" id="{8BF5B398-2CC8-FD1B-2358-C0CB2E91618A}"/>
              </a:ext>
            </a:extLst>
          </p:cNvPr>
          <p:cNvSpPr/>
          <p:nvPr/>
        </p:nvSpPr>
        <p:spPr>
          <a:xfrm>
            <a:off x="10849324" y="2115883"/>
            <a:ext cx="4118736" cy="843178"/>
          </a:xfrm>
          <a:prstGeom prst="hexagon">
            <a:avLst>
              <a:gd name="adj" fmla="val 16126"/>
              <a:gd name="vf" fmla="val 115470"/>
            </a:avLst>
          </a:prstGeom>
          <a:solidFill>
            <a:schemeClr val="accent4">
              <a:lumMod val="40000"/>
              <a:lumOff val="60000"/>
            </a:schemeClr>
          </a:solidFill>
          <a:ln w="19050" cap="flat" cmpd="sng" algn="ctr">
            <a:noFill/>
            <a:prstDash val="solid"/>
            <a:miter lim="800000"/>
          </a:ln>
          <a:effectLst/>
        </p:spPr>
        <p:txBody>
          <a:bodyPr lIns="150788" tIns="75396" rIns="150788" bIns="75396" rtlCol="0" anchor="ctr"/>
          <a:lstStyle/>
          <a:p>
            <a:pPr marL="0" marR="0" lvl="0" indent="0" algn="ctr" defTabSz="437594" rtl="0" eaLnBrk="1" fontAlgn="auto" latinLnBrk="0" hangingPunct="1">
              <a:lnSpc>
                <a:spcPts val="1979"/>
              </a:lnSpc>
              <a:spcBef>
                <a:spcPts val="0"/>
              </a:spcBef>
              <a:spcAft>
                <a:spcPts val="0"/>
              </a:spcAft>
              <a:buClrTx/>
              <a:buSzTx/>
              <a:buFontTx/>
              <a:buNone/>
              <a:tabLst/>
              <a:defRPr/>
            </a:pPr>
            <a:r>
              <a:rPr kumimoji="0" lang="en-GB" sz="1484" b="0" i="0" u="none" strike="noStrike" kern="0" cap="none" spc="0" normalizeH="0" baseline="0" noProof="0" dirty="0">
                <a:ln>
                  <a:noFill/>
                </a:ln>
                <a:solidFill>
                  <a:prstClr val="black"/>
                </a:solidFill>
                <a:effectLst/>
                <a:uLnTx/>
                <a:uFillTx/>
                <a:latin typeface="Aptos Display" panose="02110004020202020204"/>
                <a:ea typeface="+mn-ea"/>
                <a:cs typeface="+mn-cs"/>
              </a:rPr>
              <a:t>We will reduce number of patients waiting over 26 weeks for a first outpatients' appointment</a:t>
            </a:r>
            <a:r>
              <a:rPr kumimoji="0" lang="en-US" sz="1484" b="0" i="0" u="none" strike="noStrike" kern="0" cap="none" spc="0" normalizeH="0" baseline="0" noProof="0" dirty="0">
                <a:ln>
                  <a:noFill/>
                </a:ln>
                <a:solidFill>
                  <a:prstClr val="black"/>
                </a:solidFill>
                <a:effectLst/>
                <a:uLnTx/>
                <a:uFillTx/>
                <a:latin typeface="Aptos Display" panose="02110004020202020204"/>
                <a:ea typeface="+mn-ea"/>
                <a:cs typeface="+mn-cs"/>
              </a:rPr>
              <a:t> </a:t>
            </a:r>
            <a:endParaRPr kumimoji="0" lang="en-US" sz="2309" b="0" i="0" u="none" strike="noStrike" kern="1200" cap="none" spc="0" normalizeH="0" baseline="0" noProof="0" dirty="0">
              <a:ln>
                <a:noFill/>
              </a:ln>
              <a:solidFill>
                <a:prstClr val="black"/>
              </a:solidFill>
              <a:effectLst/>
              <a:uLnTx/>
              <a:uFillTx/>
              <a:latin typeface="Aptos Display" panose="02110004020202020204"/>
              <a:ea typeface="+mn-ea"/>
              <a:cs typeface="+mn-cs"/>
            </a:endParaRPr>
          </a:p>
        </p:txBody>
      </p:sp>
      <p:sp>
        <p:nvSpPr>
          <p:cNvPr id="2" name="Hexagon 1">
            <a:extLst>
              <a:ext uri="{FF2B5EF4-FFF2-40B4-BE49-F238E27FC236}">
                <a16:creationId xmlns:a16="http://schemas.microsoft.com/office/drawing/2014/main" id="{1C7197D0-9AF3-BB98-CA7E-731CEFB36CC8}"/>
              </a:ext>
            </a:extLst>
          </p:cNvPr>
          <p:cNvSpPr/>
          <p:nvPr/>
        </p:nvSpPr>
        <p:spPr>
          <a:xfrm>
            <a:off x="10882534" y="5943408"/>
            <a:ext cx="4183666" cy="443927"/>
          </a:xfrm>
          <a:prstGeom prst="hexagon">
            <a:avLst>
              <a:gd name="adj" fmla="val 16126"/>
              <a:gd name="vf" fmla="val 115470"/>
            </a:avLst>
          </a:prstGeom>
          <a:solidFill>
            <a:schemeClr val="accent4">
              <a:lumMod val="40000"/>
              <a:lumOff val="60000"/>
            </a:schemeClr>
          </a:solidFill>
          <a:ln w="19050" cap="flat" cmpd="sng" algn="ctr">
            <a:noFill/>
            <a:prstDash val="solid"/>
            <a:miter lim="800000"/>
          </a:ln>
          <a:effectLst/>
        </p:spPr>
        <p:txBody>
          <a:bodyPr lIns="150788" tIns="75396" rIns="150788" bIns="75396" rtlCol="0" anchor="ctr"/>
          <a:lstStyle/>
          <a:p>
            <a:pPr marL="0" marR="0" lvl="0" indent="0" algn="ctr" defTabSz="437594" rtl="0" eaLnBrk="1" fontAlgn="auto" latinLnBrk="0" hangingPunct="1">
              <a:lnSpc>
                <a:spcPts val="1979"/>
              </a:lnSpc>
              <a:spcBef>
                <a:spcPts val="0"/>
              </a:spcBef>
              <a:spcAft>
                <a:spcPts val="0"/>
              </a:spcAft>
              <a:buClrTx/>
              <a:buSzTx/>
              <a:buFontTx/>
              <a:buNone/>
              <a:tabLst/>
              <a:defRPr/>
            </a:pPr>
            <a:r>
              <a:rPr kumimoji="0" lang="en-GB" sz="1484" b="0" i="0" u="none" strike="noStrike" kern="0" cap="none" spc="0" normalizeH="0" baseline="0" noProof="0" dirty="0">
                <a:ln>
                  <a:noFill/>
                </a:ln>
                <a:solidFill>
                  <a:prstClr val="black"/>
                </a:solidFill>
                <a:effectLst/>
                <a:uLnTx/>
                <a:uFillTx/>
                <a:latin typeface="Aptos Display" panose="02110004020202020204"/>
                <a:ea typeface="+mn-ea"/>
                <a:cs typeface="+mn-cs"/>
              </a:rPr>
              <a:t>We will deliver 14 week waits for Therapies</a:t>
            </a:r>
            <a:endParaRPr kumimoji="0" lang="en-US" sz="1484" b="0" i="1" u="none" strike="sngStrike" kern="0" cap="none" spc="0" normalizeH="0" baseline="0" noProof="0" dirty="0">
              <a:ln>
                <a:noFill/>
              </a:ln>
              <a:solidFill>
                <a:srgbClr val="FF0000"/>
              </a:solidFill>
              <a:effectLst/>
              <a:uLnTx/>
              <a:uFillTx/>
              <a:latin typeface="Aptos Display" panose="02110004020202020204"/>
              <a:ea typeface="+mn-ea"/>
              <a:cs typeface="+mn-cs"/>
            </a:endParaRPr>
          </a:p>
        </p:txBody>
      </p:sp>
      <p:sp>
        <p:nvSpPr>
          <p:cNvPr id="10" name="Rectangle 9">
            <a:extLst>
              <a:ext uri="{FF2B5EF4-FFF2-40B4-BE49-F238E27FC236}">
                <a16:creationId xmlns:a16="http://schemas.microsoft.com/office/drawing/2014/main" id="{25BF12B7-FD4D-9A18-5F1C-F9588732BAC2}"/>
              </a:ext>
            </a:extLst>
          </p:cNvPr>
          <p:cNvSpPr/>
          <p:nvPr/>
        </p:nvSpPr>
        <p:spPr>
          <a:xfrm>
            <a:off x="2475961" y="6588229"/>
            <a:ext cx="1788436" cy="941796"/>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75396" rtlCol="0" anchor="ctr"/>
          <a:lstStyle/>
          <a:p>
            <a:pPr marL="0" marR="0" lvl="0" indent="0" algn="ctr" defTabSz="437594" rtl="0" eaLnBrk="1" fontAlgn="auto" latinLnBrk="0" hangingPunct="1">
              <a:lnSpc>
                <a:spcPct val="100000"/>
              </a:lnSpc>
              <a:spcBef>
                <a:spcPts val="0"/>
              </a:spcBef>
              <a:spcAft>
                <a:spcPts val="0"/>
              </a:spcAft>
              <a:buClrTx/>
              <a:buSzTx/>
              <a:buFontTx/>
              <a:buNone/>
              <a:tabLst/>
              <a:defRPr/>
            </a:pPr>
            <a:r>
              <a:rPr kumimoji="0" lang="en-GB" sz="1732" b="0" i="0" u="none" strike="noStrike" kern="0" cap="none" spc="0" normalizeH="0" baseline="0" noProof="0" dirty="0">
                <a:ln>
                  <a:noFill/>
                </a:ln>
                <a:solidFill>
                  <a:srgbClr val="000000"/>
                </a:solidFill>
                <a:effectLst/>
                <a:uLnTx/>
                <a:uFillTx/>
                <a:latin typeface="Aptos"/>
                <a:ea typeface="+mn-ea"/>
                <a:cs typeface="+mn-cs"/>
              </a:rPr>
              <a:t>Diabetes</a:t>
            </a:r>
            <a:endParaRPr kumimoji="0" lang="en-US" sz="2968"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graphicFrame>
        <p:nvGraphicFramePr>
          <p:cNvPr id="12" name="Table 11">
            <a:extLst>
              <a:ext uri="{FF2B5EF4-FFF2-40B4-BE49-F238E27FC236}">
                <a16:creationId xmlns:a16="http://schemas.microsoft.com/office/drawing/2014/main" id="{37AAEC60-0B02-D9FF-033E-8B17C996CEAB}"/>
              </a:ext>
            </a:extLst>
          </p:cNvPr>
          <p:cNvGraphicFramePr>
            <a:graphicFrameLocks noGrp="1"/>
          </p:cNvGraphicFramePr>
          <p:nvPr/>
        </p:nvGraphicFramePr>
        <p:xfrm>
          <a:off x="4546506" y="6633313"/>
          <a:ext cx="5870778" cy="820744"/>
        </p:xfrm>
        <a:graphic>
          <a:graphicData uri="http://schemas.openxmlformats.org/drawingml/2006/table">
            <a:tbl>
              <a:tblPr firstRow="1" bandRow="1">
                <a:tableStyleId>{16D9F66E-5EB9-4882-86FB-DCBF35E3C3E4}</a:tableStyleId>
              </a:tblPr>
              <a:tblGrid>
                <a:gridCol w="5870778">
                  <a:extLst>
                    <a:ext uri="{9D8B030D-6E8A-4147-A177-3AD203B41FA5}">
                      <a16:colId xmlns:a16="http://schemas.microsoft.com/office/drawing/2014/main" val="1369800438"/>
                    </a:ext>
                  </a:extLst>
                </a:gridCol>
              </a:tblGrid>
              <a:tr h="335130">
                <a:tc>
                  <a:txBody>
                    <a:bodyPr/>
                    <a:lstStyle/>
                    <a:p>
                      <a:pPr marL="0" marR="0" lvl="0" indent="0" algn="l" rtl="0" eaLnBrk="1" fontAlgn="auto" latinLnBrk="0" hangingPunct="1">
                        <a:lnSpc>
                          <a:spcPct val="100000"/>
                        </a:lnSpc>
                        <a:spcBef>
                          <a:spcPts val="0"/>
                        </a:spcBef>
                        <a:spcAft>
                          <a:spcPts val="0"/>
                        </a:spcAft>
                        <a:buClrTx/>
                        <a:buSzTx/>
                        <a:buFontTx/>
                        <a:buNone/>
                      </a:pPr>
                      <a:r>
                        <a:rPr lang="en-GB" sz="1500" b="0" kern="1200" dirty="0">
                          <a:solidFill>
                            <a:schemeClr val="dk1"/>
                          </a:solidFill>
                          <a:effectLst/>
                          <a:latin typeface="+mn-lt"/>
                          <a:ea typeface="+mn-ea"/>
                          <a:cs typeface="+mn-cs"/>
                        </a:rPr>
                        <a:t>Implement robust community diabetes model</a:t>
                      </a:r>
                      <a:endParaRPr lang="en-GB" sz="1500" b="0" strike="noStrike" kern="1200" dirty="0">
                        <a:solidFill>
                          <a:srgbClr val="FF0000"/>
                        </a:solidFill>
                      </a:endParaRPr>
                    </a:p>
                  </a:txBody>
                  <a:tcPr marL="87510" marR="87510" marT="43757" marB="43757" anchor="ctr"/>
                </a:tc>
                <a:extLst>
                  <a:ext uri="{0D108BD9-81ED-4DB2-BD59-A6C34878D82A}">
                    <a16:rowId xmlns:a16="http://schemas.microsoft.com/office/drawing/2014/main" val="1790819238"/>
                  </a:ext>
                </a:extLst>
              </a:tr>
              <a:tr h="485614">
                <a:tc>
                  <a:txBody>
                    <a:bodyPr/>
                    <a:lstStyle/>
                    <a:p>
                      <a:pPr marL="0" marR="0" lvl="0" indent="0" algn="l" rtl="0" eaLnBrk="1" fontAlgn="auto" latinLnBrk="0" hangingPunct="1">
                        <a:lnSpc>
                          <a:spcPct val="100000"/>
                        </a:lnSpc>
                        <a:spcBef>
                          <a:spcPts val="0"/>
                        </a:spcBef>
                        <a:spcAft>
                          <a:spcPts val="0"/>
                        </a:spcAft>
                        <a:buClrTx/>
                        <a:buSzTx/>
                        <a:buFontTx/>
                        <a:buNone/>
                      </a:pPr>
                      <a:r>
                        <a:rPr lang="en-GB" sz="1500" kern="1200" dirty="0">
                          <a:solidFill>
                            <a:schemeClr val="dk1"/>
                          </a:solidFill>
                          <a:effectLst/>
                          <a:latin typeface="+mn-lt"/>
                          <a:ea typeface="+mn-ea"/>
                          <a:cs typeface="+mn-cs"/>
                        </a:rPr>
                        <a:t>Further expanding hybrid closed loop system for Type 1 diabetics</a:t>
                      </a:r>
                      <a:endParaRPr lang="en-GB" sz="1500" b="0" kern="1200" dirty="0">
                        <a:solidFill>
                          <a:schemeClr val="tx1"/>
                        </a:solidFill>
                      </a:endParaRPr>
                    </a:p>
                  </a:txBody>
                  <a:tcPr marL="87510" marR="87510" marT="43757" marB="43757" anchor="ctr"/>
                </a:tc>
                <a:extLst>
                  <a:ext uri="{0D108BD9-81ED-4DB2-BD59-A6C34878D82A}">
                    <a16:rowId xmlns:a16="http://schemas.microsoft.com/office/drawing/2014/main" val="1532433617"/>
                  </a:ext>
                </a:extLst>
              </a:tr>
            </a:tbl>
          </a:graphicData>
        </a:graphic>
      </p:graphicFrame>
      <p:sp>
        <p:nvSpPr>
          <p:cNvPr id="17" name="Hexagon 16">
            <a:extLst>
              <a:ext uri="{FF2B5EF4-FFF2-40B4-BE49-F238E27FC236}">
                <a16:creationId xmlns:a16="http://schemas.microsoft.com/office/drawing/2014/main" id="{9F16E53A-42E8-B598-3C9D-541325EFE43D}"/>
              </a:ext>
            </a:extLst>
          </p:cNvPr>
          <p:cNvSpPr/>
          <p:nvPr/>
        </p:nvSpPr>
        <p:spPr>
          <a:xfrm>
            <a:off x="10882534" y="6575795"/>
            <a:ext cx="4183666" cy="773808"/>
          </a:xfrm>
          <a:prstGeom prst="hexagon">
            <a:avLst>
              <a:gd name="adj" fmla="val 16126"/>
              <a:gd name="vf" fmla="val 115470"/>
            </a:avLst>
          </a:prstGeom>
          <a:solidFill>
            <a:schemeClr val="accent4">
              <a:lumMod val="40000"/>
              <a:lumOff val="60000"/>
            </a:schemeClr>
          </a:solidFill>
          <a:ln w="19050" cap="flat" cmpd="sng" algn="ctr">
            <a:noFill/>
            <a:prstDash val="solid"/>
            <a:miter lim="800000"/>
          </a:ln>
          <a:effectLst/>
        </p:spPr>
        <p:txBody>
          <a:bodyPr lIns="150788" tIns="75396" rIns="150788" bIns="75396" rtlCol="0" anchor="ctr"/>
          <a:lstStyle/>
          <a:p>
            <a:pPr marL="0" marR="0" lvl="0" indent="0" algn="ctr" defTabSz="437594" rtl="0" eaLnBrk="1" fontAlgn="auto" latinLnBrk="0" hangingPunct="1">
              <a:lnSpc>
                <a:spcPts val="1979"/>
              </a:lnSpc>
              <a:spcBef>
                <a:spcPts val="0"/>
              </a:spcBef>
              <a:spcAft>
                <a:spcPts val="0"/>
              </a:spcAft>
              <a:buClrTx/>
              <a:buSzTx/>
              <a:buFontTx/>
              <a:buNone/>
              <a:tabLst/>
              <a:defRPr/>
            </a:pPr>
            <a:r>
              <a:rPr kumimoji="0" lang="en-GB" sz="1484" b="0" i="0" u="none" strike="noStrike" kern="0" cap="none" spc="0" normalizeH="0" baseline="0" noProof="0" dirty="0">
                <a:ln>
                  <a:noFill/>
                </a:ln>
                <a:solidFill>
                  <a:prstClr val="black"/>
                </a:solidFill>
                <a:effectLst/>
                <a:uLnTx/>
                <a:uFillTx/>
                <a:latin typeface="Aptos Display" panose="02110004020202020204"/>
                <a:ea typeface="+mn-ea"/>
                <a:cs typeface="+mn-cs"/>
              </a:rPr>
              <a:t>We will improve compliance with 8 care process for diabetes</a:t>
            </a:r>
            <a:endParaRPr kumimoji="0" lang="en-US" sz="1484" b="0" i="1" u="none" strike="sngStrike" kern="0" cap="none" spc="0" normalizeH="0" baseline="0" noProof="0" dirty="0">
              <a:ln>
                <a:noFill/>
              </a:ln>
              <a:solidFill>
                <a:srgbClr val="FF0000"/>
              </a:solidFill>
              <a:effectLst/>
              <a:uLnTx/>
              <a:uFillTx/>
              <a:latin typeface="Aptos Display" panose="02110004020202020204"/>
              <a:ea typeface="+mn-ea"/>
              <a:cs typeface="+mn-cs"/>
            </a:endParaRPr>
          </a:p>
        </p:txBody>
      </p:sp>
    </p:spTree>
    <p:extLst>
      <p:ext uri="{BB962C8B-B14F-4D97-AF65-F5344CB8AC3E}">
        <p14:creationId xmlns:p14="http://schemas.microsoft.com/office/powerpoint/2010/main" val="32657298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21066A-3547-C6CB-6D85-92BD956A7EB9}"/>
            </a:ext>
          </a:extLst>
        </p:cNvPr>
        <p:cNvGrpSpPr/>
        <p:nvPr/>
      </p:nvGrpSpPr>
      <p:grpSpPr>
        <a:xfrm>
          <a:off x="0" y="0"/>
          <a:ext cx="0" cy="0"/>
          <a:chOff x="0" y="0"/>
          <a:chExt cx="0" cy="0"/>
        </a:xfrm>
      </p:grpSpPr>
      <p:sp>
        <p:nvSpPr>
          <p:cNvPr id="10" name="Rectangle 9">
            <a:extLst>
              <a:ext uri="{FF2B5EF4-FFF2-40B4-BE49-F238E27FC236}">
                <a16:creationId xmlns:a16="http://schemas.microsoft.com/office/drawing/2014/main" id="{E6EC62F4-BECD-F8FF-5349-7AF430374AA0}"/>
              </a:ext>
            </a:extLst>
          </p:cNvPr>
          <p:cNvSpPr/>
          <p:nvPr/>
        </p:nvSpPr>
        <p:spPr>
          <a:xfrm>
            <a:off x="2369095" y="1117802"/>
            <a:ext cx="12551906" cy="6838624"/>
          </a:xfrm>
          <a:prstGeom prst="rect">
            <a:avLst/>
          </a:prstGeom>
          <a:solidFill>
            <a:sysClr val="window" lastClr="FFFFFF">
              <a:lumMod val="95000"/>
            </a:sysClr>
          </a:solidFill>
          <a:ln w="19050" cap="flat" cmpd="sng" algn="ctr">
            <a:solidFill>
              <a:srgbClr val="156082">
                <a:shade val="15000"/>
              </a:srgbClr>
            </a:solidFill>
            <a:prstDash val="lgDashDot"/>
            <a:miter lim="800000"/>
          </a:ln>
          <a:effectLst/>
        </p:spPr>
        <p:txBody>
          <a:bodyPr lIns="150788" tIns="75396" rIns="150788" bIns="75396" rtlCol="0" anchor="t"/>
          <a:lstStyle/>
          <a:p>
            <a:pPr marL="0" marR="0" lvl="0" indent="0" algn="ctr" defTabSz="1507958" rtl="0" eaLnBrk="1" fontAlgn="auto" latinLnBrk="0" hangingPunct="1">
              <a:lnSpc>
                <a:spcPct val="100000"/>
              </a:lnSpc>
              <a:spcBef>
                <a:spcPts val="0"/>
              </a:spcBef>
              <a:spcAft>
                <a:spcPts val="0"/>
              </a:spcAft>
              <a:buClrTx/>
              <a:buSzTx/>
              <a:buFontTx/>
              <a:buNone/>
              <a:tabLst/>
              <a:defRPr/>
            </a:pPr>
            <a:r>
              <a:rPr kumimoji="0" lang="en-GB" sz="1649" b="1" i="0" u="none" strike="noStrike" kern="0" cap="none" spc="0" normalizeH="0" baseline="0" noProof="0">
                <a:ln>
                  <a:noFill/>
                </a:ln>
                <a:solidFill>
                  <a:prstClr val="black"/>
                </a:solidFill>
                <a:effectLst/>
                <a:uLnTx/>
                <a:uFillTx/>
                <a:latin typeface="Aptos" panose="02110004020202020204"/>
                <a:ea typeface="+mn-ea"/>
                <a:cs typeface="+mn-cs"/>
              </a:rPr>
              <a:t>2025/26</a:t>
            </a:r>
            <a:endParaRPr kumimoji="0" lang="en-GB" sz="1723" b="1" i="0" u="none" strike="noStrike" kern="0" cap="none" spc="0" normalizeH="0" baseline="0" noProof="0">
              <a:ln>
                <a:noFill/>
              </a:ln>
              <a:solidFill>
                <a:prstClr val="black"/>
              </a:solidFill>
              <a:effectLst/>
              <a:uLnTx/>
              <a:uFillTx/>
              <a:latin typeface="Aptos" panose="02110004020202020204"/>
              <a:ea typeface="+mn-ea"/>
              <a:cs typeface="+mn-cs"/>
            </a:endParaRPr>
          </a:p>
        </p:txBody>
      </p:sp>
      <p:pic>
        <p:nvPicPr>
          <p:cNvPr id="6" name="Picture 5">
            <a:extLst>
              <a:ext uri="{FF2B5EF4-FFF2-40B4-BE49-F238E27FC236}">
                <a16:creationId xmlns:a16="http://schemas.microsoft.com/office/drawing/2014/main" id="{E9191D05-4437-170A-7CA1-17547CD06E61}"/>
              </a:ext>
            </a:extLst>
          </p:cNvPr>
          <p:cNvPicPr>
            <a:picLocks noChangeAspect="1"/>
          </p:cNvPicPr>
          <p:nvPr/>
        </p:nvPicPr>
        <p:blipFill>
          <a:blip r:embed="rId3">
            <a:alphaModFix amt="20000"/>
            <a:lum bright="40000" contrast="-40000"/>
          </a:blip>
          <a:srcRect l="-63134" t="50706" r="102419" b="7486"/>
          <a:stretch/>
        </p:blipFill>
        <p:spPr>
          <a:xfrm rot="10800000">
            <a:off x="7223412" y="5999317"/>
            <a:ext cx="9060768" cy="5093543"/>
          </a:xfrm>
          <a:prstGeom prst="rect">
            <a:avLst/>
          </a:prstGeom>
        </p:spPr>
      </p:pic>
      <p:sp>
        <p:nvSpPr>
          <p:cNvPr id="7" name="Hexagon 6">
            <a:extLst>
              <a:ext uri="{FF2B5EF4-FFF2-40B4-BE49-F238E27FC236}">
                <a16:creationId xmlns:a16="http://schemas.microsoft.com/office/drawing/2014/main" id="{5031FB26-6B8B-701D-DE26-76B05BEA8A06}"/>
              </a:ext>
            </a:extLst>
          </p:cNvPr>
          <p:cNvSpPr/>
          <p:nvPr/>
        </p:nvSpPr>
        <p:spPr>
          <a:xfrm>
            <a:off x="10519380" y="1769262"/>
            <a:ext cx="3792799" cy="1190767"/>
          </a:xfrm>
          <a:prstGeom prst="hexagon">
            <a:avLst>
              <a:gd name="adj" fmla="val 16126"/>
              <a:gd name="vf" fmla="val 115470"/>
            </a:avLst>
          </a:prstGeom>
          <a:solidFill>
            <a:schemeClr val="accent4">
              <a:lumMod val="40000"/>
              <a:lumOff val="60000"/>
            </a:schemeClr>
          </a:solidFill>
          <a:ln w="19050" cap="flat" cmpd="sng" algn="ctr">
            <a:noFill/>
            <a:prstDash val="solid"/>
            <a:miter lim="800000"/>
          </a:ln>
          <a:effectLst/>
        </p:spPr>
        <p:txBody>
          <a:bodyPr lIns="150788" tIns="75396" rIns="150788" bIns="75396" rtlCol="0" anchor="ctr"/>
          <a:lstStyle/>
          <a:p>
            <a:pPr marL="0" marR="0" lvl="0" indent="0" algn="ctr" defTabSz="437594" rtl="0" eaLnBrk="1" fontAlgn="auto" latinLnBrk="0" hangingPunct="1">
              <a:lnSpc>
                <a:spcPts val="1979"/>
              </a:lnSpc>
              <a:spcBef>
                <a:spcPts val="0"/>
              </a:spcBef>
              <a:spcAft>
                <a:spcPts val="0"/>
              </a:spcAft>
              <a:buClrTx/>
              <a:buSzTx/>
              <a:buFontTx/>
              <a:buNone/>
              <a:tabLst/>
              <a:defRPr/>
            </a:pPr>
            <a:r>
              <a:rPr kumimoji="0" lang="en-GB" sz="1732" b="0" i="0" u="none" strike="noStrike" kern="0" cap="none" spc="0" normalizeH="0" baseline="0" noProof="0" dirty="0">
                <a:ln>
                  <a:noFill/>
                </a:ln>
                <a:solidFill>
                  <a:prstClr val="black"/>
                </a:solidFill>
                <a:effectLst/>
                <a:uLnTx/>
                <a:uFillTx/>
                <a:latin typeface="Univers Condensed Light"/>
                <a:ea typeface="+mn-ea"/>
                <a:cs typeface="+mn-cs"/>
              </a:rPr>
              <a:t>We will reduce waiting times across Radiotherapy pathways</a:t>
            </a:r>
          </a:p>
        </p:txBody>
      </p:sp>
      <p:sp>
        <p:nvSpPr>
          <p:cNvPr id="9" name="Rectangle 8">
            <a:extLst>
              <a:ext uri="{FF2B5EF4-FFF2-40B4-BE49-F238E27FC236}">
                <a16:creationId xmlns:a16="http://schemas.microsoft.com/office/drawing/2014/main" id="{C6AC7BB6-569D-1E70-02DB-0A84657D5D39}"/>
              </a:ext>
            </a:extLst>
          </p:cNvPr>
          <p:cNvSpPr/>
          <p:nvPr/>
        </p:nvSpPr>
        <p:spPr>
          <a:xfrm>
            <a:off x="14709570" y="1121417"/>
            <a:ext cx="2489736" cy="6833037"/>
          </a:xfrm>
          <a:prstGeom prst="rect">
            <a:avLst/>
          </a:prstGeom>
          <a:solidFill>
            <a:sysClr val="window" lastClr="FFFFFF">
              <a:lumMod val="95000"/>
            </a:sysClr>
          </a:solidFill>
          <a:ln w="19050" cap="flat" cmpd="sng" algn="ctr">
            <a:solidFill>
              <a:srgbClr val="156082">
                <a:shade val="15000"/>
              </a:srgbClr>
            </a:solidFill>
            <a:prstDash val="lgDashDot"/>
            <a:miter lim="800000"/>
          </a:ln>
          <a:effectLst/>
        </p:spPr>
        <p:txBody>
          <a:bodyPr rtlCol="0" anchor="t"/>
          <a:lstStyle/>
          <a:p>
            <a:pPr marL="0" marR="0" lvl="0" indent="0" algn="ctr" defTabSz="437594" rtl="0" eaLnBrk="1" fontAlgn="auto" latinLnBrk="0" hangingPunct="1">
              <a:lnSpc>
                <a:spcPct val="100000"/>
              </a:lnSpc>
              <a:spcBef>
                <a:spcPts val="0"/>
              </a:spcBef>
              <a:spcAft>
                <a:spcPts val="0"/>
              </a:spcAft>
              <a:buClrTx/>
              <a:buSzTx/>
              <a:buFontTx/>
              <a:buNone/>
              <a:tabLst/>
              <a:defRPr/>
            </a:pPr>
            <a:r>
              <a:rPr kumimoji="0" lang="en-GB" sz="1723" b="1" i="0" u="none" strike="noStrike" kern="0" cap="none" spc="0" normalizeH="0" baseline="0" noProof="0">
                <a:ln>
                  <a:noFill/>
                </a:ln>
                <a:solidFill>
                  <a:prstClr val="black"/>
                </a:solidFill>
                <a:effectLst/>
                <a:uLnTx/>
                <a:uFillTx/>
                <a:latin typeface="Aptos" panose="02110004020202020204"/>
                <a:ea typeface="+mn-ea"/>
                <a:cs typeface="+mn-cs"/>
              </a:rPr>
              <a:t>2026-2028</a:t>
            </a:r>
          </a:p>
        </p:txBody>
      </p:sp>
      <p:sp>
        <p:nvSpPr>
          <p:cNvPr id="11" name="Rectangle 10">
            <a:extLst>
              <a:ext uri="{FF2B5EF4-FFF2-40B4-BE49-F238E27FC236}">
                <a16:creationId xmlns:a16="http://schemas.microsoft.com/office/drawing/2014/main" id="{1DCDDEA8-BBBA-AA76-663B-709E0E7C6344}"/>
              </a:ext>
            </a:extLst>
          </p:cNvPr>
          <p:cNvSpPr/>
          <p:nvPr/>
        </p:nvSpPr>
        <p:spPr>
          <a:xfrm>
            <a:off x="2858499" y="2407753"/>
            <a:ext cx="1725156" cy="1995421"/>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75396" rtlCol="0" anchor="ctr"/>
          <a:lstStyle/>
          <a:p>
            <a:pPr marL="0" marR="0" lvl="0" indent="0" algn="ctr" defTabSz="437594" rtl="0" eaLnBrk="1" fontAlgn="auto" latinLnBrk="0" hangingPunct="1">
              <a:lnSpc>
                <a:spcPct val="100000"/>
              </a:lnSpc>
              <a:spcBef>
                <a:spcPts val="0"/>
              </a:spcBef>
              <a:spcAft>
                <a:spcPts val="0"/>
              </a:spcAft>
              <a:buClrTx/>
              <a:buSzTx/>
              <a:buFontTx/>
              <a:buNone/>
              <a:tabLst/>
              <a:defRPr/>
            </a:pPr>
            <a:r>
              <a:rPr kumimoji="0" lang="en-GB" sz="1732" b="0" i="0" u="none" strike="noStrike" kern="0" cap="none" spc="0" normalizeH="0" baseline="0" noProof="0" dirty="0">
                <a:ln>
                  <a:noFill/>
                </a:ln>
                <a:solidFill>
                  <a:prstClr val="black"/>
                </a:solidFill>
                <a:effectLst/>
                <a:uLnTx/>
                <a:uFillTx/>
                <a:latin typeface="Aptos"/>
                <a:ea typeface="+mn-ea"/>
                <a:cs typeface="+mn-cs"/>
              </a:rPr>
              <a:t>Non-Surgical Oncology including SWWCC Regional Programme </a:t>
            </a:r>
            <a:endParaRPr kumimoji="0" lang="en-US" sz="2968"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14" name="Arrow: Pentagon 13">
            <a:extLst>
              <a:ext uri="{FF2B5EF4-FFF2-40B4-BE49-F238E27FC236}">
                <a16:creationId xmlns:a16="http://schemas.microsoft.com/office/drawing/2014/main" id="{AF15F937-8EFB-6DFC-87DF-0FA15584341F}"/>
              </a:ext>
            </a:extLst>
          </p:cNvPr>
          <p:cNvSpPr/>
          <p:nvPr/>
        </p:nvSpPr>
        <p:spPr>
          <a:xfrm>
            <a:off x="2418445" y="6693588"/>
            <a:ext cx="14945098" cy="212851"/>
          </a:xfrm>
          <a:prstGeom prst="homePlate">
            <a:avLst/>
          </a:prstGeom>
          <a:solidFill>
            <a:srgbClr val="77CFCF"/>
          </a:solidFill>
          <a:ln w="19050" cap="flat" cmpd="sng" algn="ctr">
            <a:solidFill>
              <a:srgbClr val="156082">
                <a:shade val="15000"/>
              </a:srgbClr>
            </a:solidFill>
            <a:prstDash val="solid"/>
            <a:miter lim="800000"/>
          </a:ln>
          <a:effectLst/>
        </p:spPr>
        <p:txBody>
          <a:bodyPr lIns="150788" tIns="75396" rIns="150788" bIns="75396" rtlCol="0" anchor="ctr"/>
          <a:lstStyle/>
          <a:p>
            <a:pPr marL="0" marR="0" lvl="0" indent="0" algn="ctr" defTabSz="437594" rtl="0" eaLnBrk="1" fontAlgn="auto" latinLnBrk="0" hangingPunct="1">
              <a:lnSpc>
                <a:spcPct val="100000"/>
              </a:lnSpc>
              <a:spcBef>
                <a:spcPts val="0"/>
              </a:spcBef>
              <a:spcAft>
                <a:spcPts val="0"/>
              </a:spcAft>
              <a:buClrTx/>
              <a:buSzTx/>
              <a:buFontTx/>
              <a:buNone/>
              <a:tabLst/>
              <a:defRPr/>
            </a:pPr>
            <a:r>
              <a:rPr kumimoji="0" lang="en-GB" sz="1402" b="0" i="0" u="none" strike="noStrike" kern="0" cap="none" spc="0" normalizeH="0" baseline="0" noProof="0" dirty="0">
                <a:ln>
                  <a:noFill/>
                </a:ln>
                <a:solidFill>
                  <a:srgbClr val="000000"/>
                </a:solidFill>
                <a:effectLst/>
                <a:uLnTx/>
                <a:uFillTx/>
                <a:latin typeface="Aptos" panose="02110004020202020204"/>
                <a:ea typeface="+mn-ea"/>
                <a:cs typeface="+mn-cs"/>
              </a:rPr>
              <a:t>Cancer Strategy</a:t>
            </a:r>
            <a:endParaRPr kumimoji="0" lang="en-US" sz="2968"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15" name="Arrow: Pentagon 14">
            <a:extLst>
              <a:ext uri="{FF2B5EF4-FFF2-40B4-BE49-F238E27FC236}">
                <a16:creationId xmlns:a16="http://schemas.microsoft.com/office/drawing/2014/main" id="{7188D48B-77CA-DB25-E265-F0EA69561CBE}"/>
              </a:ext>
            </a:extLst>
          </p:cNvPr>
          <p:cNvSpPr/>
          <p:nvPr/>
        </p:nvSpPr>
        <p:spPr>
          <a:xfrm>
            <a:off x="2418445" y="6986303"/>
            <a:ext cx="14945098" cy="212851"/>
          </a:xfrm>
          <a:prstGeom prst="homePlate">
            <a:avLst/>
          </a:prstGeom>
          <a:solidFill>
            <a:srgbClr val="77CFCF"/>
          </a:solidFill>
          <a:ln w="19050" cap="flat" cmpd="sng" algn="ctr">
            <a:solidFill>
              <a:srgbClr val="156082">
                <a:shade val="15000"/>
              </a:srgbClr>
            </a:solidFill>
            <a:prstDash val="solid"/>
            <a:miter lim="800000"/>
          </a:ln>
          <a:effectLst/>
        </p:spPr>
        <p:txBody>
          <a:bodyPr lIns="150788" tIns="75396" rIns="150788" bIns="75396" rtlCol="0" anchor="ctr"/>
          <a:lstStyle/>
          <a:p>
            <a:pPr marL="0" marR="0" lvl="0" indent="0" algn="ctr" defTabSz="437594" rtl="0" eaLnBrk="1" fontAlgn="auto" latinLnBrk="0" hangingPunct="1">
              <a:lnSpc>
                <a:spcPct val="100000"/>
              </a:lnSpc>
              <a:spcBef>
                <a:spcPts val="0"/>
              </a:spcBef>
              <a:spcAft>
                <a:spcPts val="0"/>
              </a:spcAft>
              <a:buClrTx/>
              <a:buSzTx/>
              <a:buFontTx/>
              <a:buNone/>
              <a:tabLst/>
              <a:defRPr/>
            </a:pPr>
            <a:r>
              <a:rPr kumimoji="0" lang="en-GB" sz="1402" b="0" i="0" u="none" strike="noStrike" kern="0" cap="none" spc="0" normalizeH="0" baseline="0" noProof="0" dirty="0">
                <a:ln>
                  <a:noFill/>
                </a:ln>
                <a:solidFill>
                  <a:srgbClr val="000000"/>
                </a:solidFill>
                <a:effectLst/>
                <a:uLnTx/>
                <a:uFillTx/>
                <a:latin typeface="Aptos" panose="02110004020202020204"/>
                <a:ea typeface="+mn-ea"/>
                <a:cs typeface="+mn-cs"/>
              </a:rPr>
              <a:t>Prehabilitation</a:t>
            </a:r>
            <a:endParaRPr kumimoji="0" lang="en-US" sz="2968"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16" name="TextBox 15">
            <a:extLst>
              <a:ext uri="{FF2B5EF4-FFF2-40B4-BE49-F238E27FC236}">
                <a16:creationId xmlns:a16="http://schemas.microsoft.com/office/drawing/2014/main" id="{9A1BD0AD-D916-866B-2561-EBBC6BF88450}"/>
              </a:ext>
            </a:extLst>
          </p:cNvPr>
          <p:cNvSpPr txBox="1"/>
          <p:nvPr/>
        </p:nvSpPr>
        <p:spPr>
          <a:xfrm>
            <a:off x="2585555" y="6207501"/>
            <a:ext cx="5953777" cy="369460"/>
          </a:xfrm>
          <a:prstGeom prst="rect">
            <a:avLst/>
          </a:prstGeom>
          <a:noFill/>
        </p:spPr>
        <p:txBody>
          <a:bodyPr wrap="square" rtlCol="0">
            <a:spAutoFit/>
          </a:bodyPr>
          <a:lstStyle/>
          <a:p>
            <a:pPr marL="0" marR="0" lvl="0" indent="0" algn="l" defTabSz="437594" rtl="0" eaLnBrk="1" fontAlgn="auto" latinLnBrk="0" hangingPunct="1">
              <a:lnSpc>
                <a:spcPct val="100000"/>
              </a:lnSpc>
              <a:spcBef>
                <a:spcPts val="0"/>
              </a:spcBef>
              <a:spcAft>
                <a:spcPts val="0"/>
              </a:spcAft>
              <a:buClrTx/>
              <a:buSzTx/>
              <a:buFontTx/>
              <a:buNone/>
              <a:tabLst/>
              <a:defRPr/>
            </a:pPr>
            <a:r>
              <a:rPr kumimoji="0" lang="en-GB" sz="1801" b="1" i="0" u="none" strike="noStrike" kern="1200" cap="none" spc="0" normalizeH="0" baseline="0" noProof="0" dirty="0">
                <a:ln>
                  <a:noFill/>
                </a:ln>
                <a:solidFill>
                  <a:srgbClr val="000000"/>
                </a:solidFill>
                <a:effectLst/>
                <a:uLnTx/>
                <a:uFillTx/>
                <a:latin typeface="Univers Condensed Light" panose="020B0306020202040204" pitchFamily="34" charset="0"/>
                <a:ea typeface="+mn-ea"/>
                <a:cs typeface="+mn-cs"/>
              </a:rPr>
              <a:t>Interdependent Workstreams</a:t>
            </a:r>
          </a:p>
        </p:txBody>
      </p:sp>
      <p:sp>
        <p:nvSpPr>
          <p:cNvPr id="17" name="Arrow: Pentagon 16">
            <a:extLst>
              <a:ext uri="{FF2B5EF4-FFF2-40B4-BE49-F238E27FC236}">
                <a16:creationId xmlns:a16="http://schemas.microsoft.com/office/drawing/2014/main" id="{482AB5DC-559E-56AF-0AC8-782B9DD71084}"/>
              </a:ext>
            </a:extLst>
          </p:cNvPr>
          <p:cNvSpPr/>
          <p:nvPr/>
        </p:nvSpPr>
        <p:spPr>
          <a:xfrm>
            <a:off x="2418445" y="7260071"/>
            <a:ext cx="14945098" cy="212851"/>
          </a:xfrm>
          <a:prstGeom prst="homePlate">
            <a:avLst/>
          </a:prstGeom>
          <a:solidFill>
            <a:srgbClr val="77CFCF"/>
          </a:solidFill>
          <a:ln w="19050" cap="flat" cmpd="sng" algn="ctr">
            <a:solidFill>
              <a:srgbClr val="156082">
                <a:shade val="15000"/>
              </a:srgbClr>
            </a:solidFill>
            <a:prstDash val="solid"/>
            <a:miter lim="800000"/>
          </a:ln>
          <a:effectLst/>
        </p:spPr>
        <p:txBody>
          <a:bodyPr lIns="150788" tIns="75396" rIns="150788" bIns="75396" rtlCol="0" anchor="ctr"/>
          <a:lstStyle/>
          <a:p>
            <a:pPr marL="0" marR="0" lvl="0" indent="0" algn="ctr" defTabSz="437594" rtl="0" eaLnBrk="1" fontAlgn="auto" latinLnBrk="0" hangingPunct="1">
              <a:lnSpc>
                <a:spcPct val="100000"/>
              </a:lnSpc>
              <a:spcBef>
                <a:spcPts val="0"/>
              </a:spcBef>
              <a:spcAft>
                <a:spcPts val="0"/>
              </a:spcAft>
              <a:buClrTx/>
              <a:buSzTx/>
              <a:buFontTx/>
              <a:buNone/>
              <a:tabLst/>
              <a:defRPr/>
            </a:pPr>
            <a:r>
              <a:rPr kumimoji="0" lang="en-GB" sz="1402" b="0" i="0" u="none" strike="noStrike" kern="0" cap="none" spc="0" normalizeH="0" baseline="0" noProof="0">
                <a:ln>
                  <a:noFill/>
                </a:ln>
                <a:solidFill>
                  <a:srgbClr val="000000"/>
                </a:solidFill>
                <a:effectLst/>
                <a:uLnTx/>
                <a:uFillTx/>
                <a:latin typeface="Aptos" panose="02110004020202020204"/>
                <a:ea typeface="+mn-ea"/>
                <a:cs typeface="+mn-cs"/>
              </a:rPr>
              <a:t>Prevention</a:t>
            </a:r>
            <a:endParaRPr kumimoji="0" lang="en-US" sz="2968" b="0" i="0" u="none" strike="noStrike" kern="1200" cap="none" spc="0" normalizeH="0" baseline="0" noProof="0">
              <a:ln>
                <a:noFill/>
              </a:ln>
              <a:solidFill>
                <a:prstClr val="black"/>
              </a:solidFill>
              <a:effectLst/>
              <a:uLnTx/>
              <a:uFillTx/>
              <a:latin typeface="Aptos" panose="02110004020202020204"/>
              <a:ea typeface="+mn-ea"/>
              <a:cs typeface="+mn-cs"/>
            </a:endParaRPr>
          </a:p>
        </p:txBody>
      </p:sp>
      <p:sp>
        <p:nvSpPr>
          <p:cNvPr id="18" name="Arrow: Pentagon 17">
            <a:extLst>
              <a:ext uri="{FF2B5EF4-FFF2-40B4-BE49-F238E27FC236}">
                <a16:creationId xmlns:a16="http://schemas.microsoft.com/office/drawing/2014/main" id="{2C20A6E9-46B1-6FA2-EE0C-647D65AAD652}"/>
              </a:ext>
            </a:extLst>
          </p:cNvPr>
          <p:cNvSpPr/>
          <p:nvPr/>
        </p:nvSpPr>
        <p:spPr>
          <a:xfrm>
            <a:off x="2418445" y="7533840"/>
            <a:ext cx="14945098" cy="212851"/>
          </a:xfrm>
          <a:prstGeom prst="homePlate">
            <a:avLst/>
          </a:prstGeom>
          <a:solidFill>
            <a:srgbClr val="77CFCF"/>
          </a:solidFill>
          <a:ln w="19050" cap="flat" cmpd="sng" algn="ctr">
            <a:solidFill>
              <a:srgbClr val="156082">
                <a:shade val="15000"/>
              </a:srgbClr>
            </a:solidFill>
            <a:prstDash val="solid"/>
            <a:miter lim="800000"/>
          </a:ln>
          <a:effectLst/>
        </p:spPr>
        <p:txBody>
          <a:bodyPr rtlCol="0" anchor="ctr"/>
          <a:lstStyle/>
          <a:p>
            <a:pPr marL="0" marR="0" lvl="0" indent="0" algn="ctr" defTabSz="437594" rtl="0" eaLnBrk="1" fontAlgn="auto" latinLnBrk="0" hangingPunct="1">
              <a:lnSpc>
                <a:spcPct val="100000"/>
              </a:lnSpc>
              <a:spcBef>
                <a:spcPts val="0"/>
              </a:spcBef>
              <a:spcAft>
                <a:spcPts val="0"/>
              </a:spcAft>
              <a:buClrTx/>
              <a:buSzTx/>
              <a:buFontTx/>
              <a:buNone/>
              <a:tabLst/>
              <a:defRPr/>
            </a:pPr>
            <a:r>
              <a:rPr kumimoji="0" lang="en-GB" sz="1407" b="0" i="0" u="none" strike="noStrike" kern="0" cap="none" spc="0" normalizeH="0" baseline="0" noProof="0" dirty="0">
                <a:ln>
                  <a:noFill/>
                </a:ln>
                <a:solidFill>
                  <a:srgbClr val="000000"/>
                </a:solidFill>
                <a:effectLst/>
                <a:uLnTx/>
                <a:uFillTx/>
                <a:latin typeface="Aptos" panose="02110004020202020204"/>
                <a:ea typeface="+mn-ea"/>
                <a:cs typeface="+mn-cs"/>
              </a:rPr>
              <a:t>Digital </a:t>
            </a:r>
          </a:p>
        </p:txBody>
      </p:sp>
      <p:sp>
        <p:nvSpPr>
          <p:cNvPr id="65" name="TextBox 64">
            <a:extLst>
              <a:ext uri="{FF2B5EF4-FFF2-40B4-BE49-F238E27FC236}">
                <a16:creationId xmlns:a16="http://schemas.microsoft.com/office/drawing/2014/main" id="{5A6C7437-C2F7-F4AB-EE88-11AA7F9796FD}"/>
              </a:ext>
            </a:extLst>
          </p:cNvPr>
          <p:cNvSpPr txBox="1"/>
          <p:nvPr/>
        </p:nvSpPr>
        <p:spPr>
          <a:xfrm>
            <a:off x="2858499" y="1379667"/>
            <a:ext cx="3177832" cy="368029"/>
          </a:xfrm>
          <a:prstGeom prst="rect">
            <a:avLst/>
          </a:prstGeom>
          <a:noFill/>
        </p:spPr>
        <p:txBody>
          <a:bodyPr wrap="square" lIns="150788" tIns="75396" rIns="150788" bIns="75396" rtlCol="0" anchor="t">
            <a:spAutoFit/>
          </a:bodyPr>
          <a:lstStyle/>
          <a:p>
            <a:pPr marL="0" marR="0" lvl="0" indent="0" algn="ctr" defTabSz="612616" rtl="0" eaLnBrk="1" fontAlgn="auto" latinLnBrk="0" hangingPunct="1">
              <a:lnSpc>
                <a:spcPct val="100000"/>
              </a:lnSpc>
              <a:spcBef>
                <a:spcPts val="0"/>
              </a:spcBef>
              <a:spcAft>
                <a:spcPts val="0"/>
              </a:spcAft>
              <a:buClrTx/>
              <a:buSzTx/>
              <a:buFontTx/>
              <a:buNone/>
              <a:tabLst/>
              <a:defRPr/>
            </a:pPr>
            <a:r>
              <a:rPr kumimoji="0" lang="en-GB" sz="1402" b="1" i="0" u="none" strike="noStrike" kern="1200" cap="none" spc="0" normalizeH="0" baseline="0" noProof="0" dirty="0">
                <a:ln>
                  <a:noFill/>
                </a:ln>
                <a:solidFill>
                  <a:prstClr val="white">
                    <a:lumMod val="50000"/>
                  </a:prstClr>
                </a:solidFill>
                <a:effectLst/>
                <a:uLnTx/>
                <a:uFillTx/>
                <a:latin typeface="Aptos" panose="02110004020202020204"/>
                <a:ea typeface="+mn-ea"/>
                <a:cs typeface="+mn-cs"/>
              </a:rPr>
              <a:t>System Priorities </a:t>
            </a:r>
            <a:endParaRPr kumimoji="0" lang="en-GB" sz="1474" b="1" i="0" u="none" strike="noStrike" kern="1200" cap="none" spc="0" normalizeH="0" baseline="0" noProof="0" dirty="0">
              <a:ln>
                <a:noFill/>
              </a:ln>
              <a:solidFill>
                <a:prstClr val="white">
                  <a:lumMod val="50000"/>
                </a:prstClr>
              </a:solidFill>
              <a:effectLst/>
              <a:uLnTx/>
              <a:uFillTx/>
              <a:latin typeface="Aptos" panose="02110004020202020204"/>
              <a:ea typeface="+mn-ea"/>
              <a:cs typeface="+mn-cs"/>
            </a:endParaRPr>
          </a:p>
        </p:txBody>
      </p:sp>
      <p:sp>
        <p:nvSpPr>
          <p:cNvPr id="67" name="TextBox 66">
            <a:extLst>
              <a:ext uri="{FF2B5EF4-FFF2-40B4-BE49-F238E27FC236}">
                <a16:creationId xmlns:a16="http://schemas.microsoft.com/office/drawing/2014/main" id="{CB0BD22A-0034-9123-6113-808FB1A6892F}"/>
              </a:ext>
            </a:extLst>
          </p:cNvPr>
          <p:cNvSpPr txBox="1"/>
          <p:nvPr/>
        </p:nvSpPr>
        <p:spPr>
          <a:xfrm>
            <a:off x="7347929" y="1382561"/>
            <a:ext cx="2171600" cy="368029"/>
          </a:xfrm>
          <a:prstGeom prst="rect">
            <a:avLst/>
          </a:prstGeom>
          <a:noFill/>
        </p:spPr>
        <p:txBody>
          <a:bodyPr wrap="square" lIns="150788" tIns="75396" rIns="150788" bIns="75396" rtlCol="0" anchor="t">
            <a:spAutoFit/>
          </a:bodyPr>
          <a:lstStyle/>
          <a:p>
            <a:pPr marL="0" marR="0" lvl="0" indent="0" algn="ctr" defTabSz="612616" rtl="0" eaLnBrk="1" fontAlgn="auto" latinLnBrk="0" hangingPunct="1">
              <a:lnSpc>
                <a:spcPct val="100000"/>
              </a:lnSpc>
              <a:spcBef>
                <a:spcPts val="0"/>
              </a:spcBef>
              <a:spcAft>
                <a:spcPts val="0"/>
              </a:spcAft>
              <a:buClrTx/>
              <a:buSzTx/>
              <a:buFontTx/>
              <a:buNone/>
              <a:tabLst/>
              <a:defRPr/>
            </a:pPr>
            <a:r>
              <a:rPr kumimoji="0" lang="en-GB" sz="1402" b="1" i="0" u="none" strike="noStrike" kern="1200" cap="none" spc="0" normalizeH="0" baseline="0" noProof="0">
                <a:ln>
                  <a:noFill/>
                </a:ln>
                <a:solidFill>
                  <a:prstClr val="white">
                    <a:lumMod val="50000"/>
                  </a:prstClr>
                </a:solidFill>
                <a:effectLst/>
                <a:uLnTx/>
                <a:uFillTx/>
                <a:latin typeface="Aptos" panose="02110004020202020204"/>
                <a:ea typeface="+mn-ea"/>
                <a:cs typeface="+mn-cs"/>
              </a:rPr>
              <a:t>Areas to Deliver </a:t>
            </a:r>
            <a:endParaRPr kumimoji="0" lang="en-GB" sz="1474" b="1" i="0" u="none" strike="noStrike" kern="1200" cap="none" spc="0" normalizeH="0" baseline="0" noProof="0">
              <a:ln>
                <a:noFill/>
              </a:ln>
              <a:solidFill>
                <a:prstClr val="white">
                  <a:lumMod val="50000"/>
                </a:prstClr>
              </a:solidFill>
              <a:effectLst/>
              <a:uLnTx/>
              <a:uFillTx/>
              <a:latin typeface="Aptos" panose="02110004020202020204"/>
              <a:ea typeface="+mn-ea"/>
              <a:cs typeface="+mn-cs"/>
            </a:endParaRPr>
          </a:p>
        </p:txBody>
      </p:sp>
      <p:sp>
        <p:nvSpPr>
          <p:cNvPr id="68" name="TextBox 67">
            <a:extLst>
              <a:ext uri="{FF2B5EF4-FFF2-40B4-BE49-F238E27FC236}">
                <a16:creationId xmlns:a16="http://schemas.microsoft.com/office/drawing/2014/main" id="{0E9044F5-2908-E011-DB3F-F1BEF07E1FFC}"/>
              </a:ext>
            </a:extLst>
          </p:cNvPr>
          <p:cNvSpPr txBox="1"/>
          <p:nvPr/>
        </p:nvSpPr>
        <p:spPr>
          <a:xfrm>
            <a:off x="11333587" y="1383336"/>
            <a:ext cx="2171600" cy="368029"/>
          </a:xfrm>
          <a:prstGeom prst="rect">
            <a:avLst/>
          </a:prstGeom>
          <a:noFill/>
        </p:spPr>
        <p:txBody>
          <a:bodyPr wrap="square" lIns="150788" tIns="75396" rIns="150788" bIns="75396" rtlCol="0" anchor="t">
            <a:spAutoFit/>
          </a:bodyPr>
          <a:lstStyle/>
          <a:p>
            <a:pPr marL="0" marR="0" lvl="0" indent="0" algn="ctr" defTabSz="612616" rtl="0" eaLnBrk="1" fontAlgn="auto" latinLnBrk="0" hangingPunct="1">
              <a:lnSpc>
                <a:spcPct val="100000"/>
              </a:lnSpc>
              <a:spcBef>
                <a:spcPts val="0"/>
              </a:spcBef>
              <a:spcAft>
                <a:spcPts val="0"/>
              </a:spcAft>
              <a:buClrTx/>
              <a:buSzTx/>
              <a:buFontTx/>
              <a:buNone/>
              <a:tabLst/>
              <a:defRPr/>
            </a:pPr>
            <a:r>
              <a:rPr kumimoji="0" lang="en-GB" sz="1402" b="1" i="0" u="none" strike="noStrike" kern="1200" cap="none" spc="0" normalizeH="0" baseline="0" noProof="0">
                <a:ln>
                  <a:noFill/>
                </a:ln>
                <a:solidFill>
                  <a:prstClr val="white">
                    <a:lumMod val="50000"/>
                  </a:prstClr>
                </a:solidFill>
                <a:effectLst/>
                <a:uLnTx/>
                <a:uFillTx/>
                <a:latin typeface="Aptos" panose="02110004020202020204"/>
                <a:ea typeface="+mn-ea"/>
                <a:cs typeface="+mn-cs"/>
              </a:rPr>
              <a:t>Outputs</a:t>
            </a:r>
            <a:endParaRPr kumimoji="0" lang="en-GB" sz="1474" b="1" i="0" u="none" strike="noStrike" kern="1200" cap="none" spc="0" normalizeH="0" baseline="0" noProof="0">
              <a:ln>
                <a:noFill/>
              </a:ln>
              <a:solidFill>
                <a:prstClr val="white">
                  <a:lumMod val="50000"/>
                </a:prstClr>
              </a:solidFill>
              <a:effectLst/>
              <a:uLnTx/>
              <a:uFillTx/>
              <a:latin typeface="Aptos" panose="02110004020202020204"/>
              <a:ea typeface="+mn-ea"/>
              <a:cs typeface="+mn-cs"/>
            </a:endParaRPr>
          </a:p>
        </p:txBody>
      </p:sp>
      <p:sp>
        <p:nvSpPr>
          <p:cNvPr id="72" name="Rectangle 71">
            <a:extLst>
              <a:ext uri="{FF2B5EF4-FFF2-40B4-BE49-F238E27FC236}">
                <a16:creationId xmlns:a16="http://schemas.microsoft.com/office/drawing/2014/main" id="{2BE562AF-9ACD-A196-52DF-93ADCF33997D}"/>
              </a:ext>
            </a:extLst>
          </p:cNvPr>
          <p:cNvSpPr/>
          <p:nvPr/>
        </p:nvSpPr>
        <p:spPr>
          <a:xfrm>
            <a:off x="15050238" y="3377185"/>
            <a:ext cx="1793312" cy="832614"/>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75396" rtlCol="0" anchor="ctr"/>
          <a:lstStyle/>
          <a:p>
            <a:pPr marL="0" marR="0" lvl="0" indent="0" algn="ctr" defTabSz="437594" rtl="0" eaLnBrk="1" fontAlgn="auto" latinLnBrk="0" hangingPunct="1">
              <a:lnSpc>
                <a:spcPct val="100000"/>
              </a:lnSpc>
              <a:spcBef>
                <a:spcPts val="0"/>
              </a:spcBef>
              <a:spcAft>
                <a:spcPts val="0"/>
              </a:spcAft>
              <a:buClrTx/>
              <a:buSzTx/>
              <a:buFontTx/>
              <a:buNone/>
              <a:tabLst/>
              <a:defRPr/>
            </a:pPr>
            <a:r>
              <a:rPr kumimoji="0" lang="en-GB" sz="1484" b="0" i="0" u="none" strike="noStrike" kern="0" cap="none" spc="0" normalizeH="0" baseline="0" noProof="0" dirty="0">
                <a:ln>
                  <a:noFill/>
                </a:ln>
                <a:solidFill>
                  <a:srgbClr val="000000"/>
                </a:solidFill>
                <a:effectLst/>
                <a:uLnTx/>
                <a:uFillTx/>
                <a:latin typeface="Aptos"/>
                <a:ea typeface="+mn-ea"/>
                <a:cs typeface="+mn-cs"/>
              </a:rPr>
              <a:t>Scope potential additional linacs in SWW</a:t>
            </a:r>
            <a:endParaRPr kumimoji="0" lang="en-US" sz="2968"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73" name="Rectangle 72">
            <a:extLst>
              <a:ext uri="{FF2B5EF4-FFF2-40B4-BE49-F238E27FC236}">
                <a16:creationId xmlns:a16="http://schemas.microsoft.com/office/drawing/2014/main" id="{9C0850B0-07C3-534F-4129-2060B9C22EBE}"/>
              </a:ext>
            </a:extLst>
          </p:cNvPr>
          <p:cNvSpPr/>
          <p:nvPr/>
        </p:nvSpPr>
        <p:spPr>
          <a:xfrm>
            <a:off x="15059870" y="2300766"/>
            <a:ext cx="1793309" cy="827982"/>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75396" rtlCol="0" anchor="ctr"/>
          <a:lstStyle/>
          <a:p>
            <a:pPr marL="0" marR="0" lvl="0" indent="0" algn="ctr" defTabSz="437594" rtl="0" eaLnBrk="1" fontAlgn="auto" latinLnBrk="0" hangingPunct="1">
              <a:lnSpc>
                <a:spcPct val="100000"/>
              </a:lnSpc>
              <a:spcBef>
                <a:spcPts val="0"/>
              </a:spcBef>
              <a:spcAft>
                <a:spcPts val="0"/>
              </a:spcAft>
              <a:buClrTx/>
              <a:buSzTx/>
              <a:buFontTx/>
              <a:buNone/>
              <a:tabLst/>
              <a:defRPr/>
            </a:pPr>
            <a:r>
              <a:rPr kumimoji="0" lang="en-GB" sz="1484" b="0" i="0" u="none" strike="noStrike" kern="0" cap="none" spc="0" normalizeH="0" baseline="0" noProof="0">
                <a:ln>
                  <a:noFill/>
                </a:ln>
                <a:solidFill>
                  <a:srgbClr val="000000"/>
                </a:solidFill>
                <a:effectLst/>
                <a:uLnTx/>
                <a:uFillTx/>
                <a:latin typeface="Aptos"/>
                <a:ea typeface="+mn-ea"/>
                <a:cs typeface="+mn-cs"/>
              </a:rPr>
              <a:t>Review Swansea Uni Pilot re MRSIM</a:t>
            </a:r>
            <a:endParaRPr kumimoji="0" lang="en-US" sz="2968" b="0" i="0" u="none" strike="noStrike" kern="1200" cap="none" spc="0" normalizeH="0" baseline="0" noProof="0">
              <a:ln>
                <a:noFill/>
              </a:ln>
              <a:solidFill>
                <a:prstClr val="black"/>
              </a:solidFill>
              <a:effectLst/>
              <a:uLnTx/>
              <a:uFillTx/>
              <a:latin typeface="Aptos" panose="02110004020202020204"/>
              <a:ea typeface="+mn-ea"/>
              <a:cs typeface="+mn-cs"/>
            </a:endParaRPr>
          </a:p>
        </p:txBody>
      </p:sp>
      <p:sp>
        <p:nvSpPr>
          <p:cNvPr id="5" name="Hexagon 4">
            <a:extLst>
              <a:ext uri="{FF2B5EF4-FFF2-40B4-BE49-F238E27FC236}">
                <a16:creationId xmlns:a16="http://schemas.microsoft.com/office/drawing/2014/main" id="{50E5EA48-63B2-899C-B82C-F712710C73C7}"/>
              </a:ext>
            </a:extLst>
          </p:cNvPr>
          <p:cNvSpPr/>
          <p:nvPr/>
        </p:nvSpPr>
        <p:spPr>
          <a:xfrm>
            <a:off x="10519380" y="3050520"/>
            <a:ext cx="3792799" cy="1190767"/>
          </a:xfrm>
          <a:prstGeom prst="hexagon">
            <a:avLst>
              <a:gd name="adj" fmla="val 16126"/>
              <a:gd name="vf" fmla="val 115470"/>
            </a:avLst>
          </a:prstGeom>
          <a:solidFill>
            <a:schemeClr val="accent4">
              <a:lumMod val="40000"/>
              <a:lumOff val="60000"/>
            </a:schemeClr>
          </a:solidFill>
          <a:ln w="19050" cap="flat" cmpd="sng" algn="ctr">
            <a:noFill/>
            <a:prstDash val="solid"/>
            <a:miter lim="800000"/>
          </a:ln>
          <a:effectLst/>
        </p:spPr>
        <p:txBody>
          <a:bodyPr lIns="150788" tIns="75396" rIns="150788" bIns="75396" rtlCol="0" anchor="ctr"/>
          <a:lstStyle/>
          <a:p>
            <a:pPr marL="0" marR="0" lvl="0" indent="0" algn="ctr" defTabSz="437594" rtl="0" eaLnBrk="1" fontAlgn="auto" latinLnBrk="0" hangingPunct="1">
              <a:lnSpc>
                <a:spcPts val="1979"/>
              </a:lnSpc>
              <a:spcBef>
                <a:spcPts val="0"/>
              </a:spcBef>
              <a:spcAft>
                <a:spcPts val="0"/>
              </a:spcAft>
              <a:buClrTx/>
              <a:buSzTx/>
              <a:buFontTx/>
              <a:buNone/>
              <a:tabLst/>
              <a:defRPr/>
            </a:pPr>
            <a:r>
              <a:rPr kumimoji="0" lang="en-GB" sz="1732" b="0" i="0" u="none" strike="noStrike" kern="0" cap="none" spc="0" normalizeH="0" baseline="0" noProof="0" dirty="0">
                <a:ln>
                  <a:noFill/>
                </a:ln>
                <a:solidFill>
                  <a:prstClr val="black"/>
                </a:solidFill>
                <a:effectLst/>
                <a:uLnTx/>
                <a:uFillTx/>
                <a:latin typeface="Univers Condensed Light"/>
                <a:ea typeface="+mn-ea"/>
                <a:cs typeface="+mn-cs"/>
              </a:rPr>
              <a:t>We will reduce wait times across SACT pathways</a:t>
            </a:r>
            <a:endParaRPr kumimoji="0" lang="en-US" sz="2968"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8" name="Hexagon 7">
            <a:extLst>
              <a:ext uri="{FF2B5EF4-FFF2-40B4-BE49-F238E27FC236}">
                <a16:creationId xmlns:a16="http://schemas.microsoft.com/office/drawing/2014/main" id="{63EEC482-A415-4EFF-A5B9-B29F17F9F1A2}"/>
              </a:ext>
            </a:extLst>
          </p:cNvPr>
          <p:cNvSpPr/>
          <p:nvPr/>
        </p:nvSpPr>
        <p:spPr>
          <a:xfrm>
            <a:off x="10519380" y="4389580"/>
            <a:ext cx="3792799" cy="1297036"/>
          </a:xfrm>
          <a:prstGeom prst="hexagon">
            <a:avLst>
              <a:gd name="adj" fmla="val 16126"/>
              <a:gd name="vf" fmla="val 115470"/>
            </a:avLst>
          </a:prstGeom>
          <a:solidFill>
            <a:schemeClr val="accent4">
              <a:lumMod val="40000"/>
              <a:lumOff val="60000"/>
            </a:schemeClr>
          </a:solidFill>
          <a:ln w="19050" cap="flat" cmpd="sng" algn="ctr">
            <a:noFill/>
            <a:prstDash val="solid"/>
            <a:miter lim="800000"/>
          </a:ln>
          <a:effectLst/>
        </p:spPr>
        <p:txBody>
          <a:bodyPr lIns="150788" tIns="75396" rIns="150788" bIns="75396" rtlCol="0" anchor="ctr"/>
          <a:lstStyle/>
          <a:p>
            <a:pPr marL="0" marR="0" lvl="0" indent="0" algn="ctr" defTabSz="437594" rtl="0" eaLnBrk="1" fontAlgn="auto" latinLnBrk="0" hangingPunct="1">
              <a:lnSpc>
                <a:spcPts val="1979"/>
              </a:lnSpc>
              <a:spcBef>
                <a:spcPts val="0"/>
              </a:spcBef>
              <a:spcAft>
                <a:spcPts val="0"/>
              </a:spcAft>
              <a:buClrTx/>
              <a:buSzTx/>
              <a:buFontTx/>
              <a:buNone/>
              <a:tabLst/>
              <a:defRPr/>
            </a:pPr>
            <a:r>
              <a:rPr kumimoji="0" lang="en-GB" sz="1732" b="0" i="0" u="none" strike="noStrike" kern="0" cap="none" spc="0" normalizeH="0" baseline="0" noProof="0" dirty="0">
                <a:ln>
                  <a:noFill/>
                </a:ln>
                <a:solidFill>
                  <a:prstClr val="black"/>
                </a:solidFill>
                <a:effectLst/>
                <a:uLnTx/>
                <a:uFillTx/>
                <a:latin typeface="Univers Condensed Light"/>
                <a:ea typeface="+mn-ea"/>
                <a:cs typeface="+mn-cs"/>
              </a:rPr>
              <a:t>We will deliver a 12month improvement trend for patients starting first definitive treatment within 62 days building to 80% by 03.2026</a:t>
            </a:r>
            <a:endParaRPr kumimoji="0" lang="en-GB" sz="1732" b="0" i="0" u="none" strike="noStrike" kern="0" cap="none" spc="0" normalizeH="0" baseline="0" noProof="0" dirty="0">
              <a:ln>
                <a:noFill/>
              </a:ln>
              <a:solidFill>
                <a:srgbClr val="FF0000"/>
              </a:solidFill>
              <a:effectLst/>
              <a:highlight>
                <a:srgbClr val="FFFF00"/>
              </a:highlight>
              <a:uLnTx/>
              <a:uFillTx/>
              <a:latin typeface="Univers Condensed Light"/>
              <a:ea typeface="+mn-ea"/>
              <a:cs typeface="+mn-cs"/>
            </a:endParaRPr>
          </a:p>
        </p:txBody>
      </p:sp>
      <p:sp>
        <p:nvSpPr>
          <p:cNvPr id="34" name="TextBox 29">
            <a:extLst>
              <a:ext uri="{FF2B5EF4-FFF2-40B4-BE49-F238E27FC236}">
                <a16:creationId xmlns:a16="http://schemas.microsoft.com/office/drawing/2014/main" id="{50F4F893-74D4-8789-E223-8C053277DBAC}"/>
              </a:ext>
            </a:extLst>
          </p:cNvPr>
          <p:cNvSpPr txBox="1"/>
          <p:nvPr/>
        </p:nvSpPr>
        <p:spPr>
          <a:xfrm>
            <a:off x="7223412" y="212799"/>
            <a:ext cx="10749080" cy="608993"/>
          </a:xfrm>
          <a:prstGeom prst="rect">
            <a:avLst/>
          </a:prstGeom>
          <a:noFill/>
        </p:spPr>
        <p:txBody>
          <a:bodyPr wrap="square" lIns="150788" tIns="75396" rIns="150788" bIns="75396" rtlCol="0" anchor="t">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753980" rtl="0" eaLnBrk="1" fontAlgn="auto" latinLnBrk="0" hangingPunct="1">
              <a:lnSpc>
                <a:spcPct val="100000"/>
              </a:lnSpc>
              <a:spcBef>
                <a:spcPts val="0"/>
              </a:spcBef>
              <a:spcAft>
                <a:spcPts val="0"/>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panose="020B0004020202020204" pitchFamily="34" charset="0"/>
                <a:ea typeface="+mn-ea"/>
                <a:cs typeface="+mn-cs"/>
              </a:rPr>
              <a:t>Cancer Plan on a Page</a:t>
            </a:r>
            <a:endParaRPr kumimoji="0" lang="en-US" sz="2968" b="0" i="0" u="none" strike="noStrike" kern="1200" cap="none" spc="0" normalizeH="0" baseline="0" noProof="0" dirty="0">
              <a:ln>
                <a:noFill/>
              </a:ln>
              <a:solidFill>
                <a:prstClr val="white"/>
              </a:solidFill>
              <a:effectLst/>
              <a:uLnTx/>
              <a:uFillTx/>
              <a:latin typeface="Aptos" panose="020B0004020202020204" pitchFamily="34" charset="0"/>
              <a:ea typeface="+mn-ea"/>
              <a:cs typeface="+mn-cs"/>
            </a:endParaRPr>
          </a:p>
        </p:txBody>
      </p:sp>
      <p:graphicFrame>
        <p:nvGraphicFramePr>
          <p:cNvPr id="19" name="Table 18">
            <a:extLst>
              <a:ext uri="{FF2B5EF4-FFF2-40B4-BE49-F238E27FC236}">
                <a16:creationId xmlns:a16="http://schemas.microsoft.com/office/drawing/2014/main" id="{5EB34345-2304-7167-92D8-E9CA188E8E35}"/>
              </a:ext>
            </a:extLst>
          </p:cNvPr>
          <p:cNvGraphicFramePr>
            <a:graphicFrameLocks noGrp="1"/>
          </p:cNvGraphicFramePr>
          <p:nvPr/>
        </p:nvGraphicFramePr>
        <p:xfrm>
          <a:off x="5465924" y="1797741"/>
          <a:ext cx="4924219" cy="4515367"/>
        </p:xfrm>
        <a:graphic>
          <a:graphicData uri="http://schemas.openxmlformats.org/drawingml/2006/table">
            <a:tbl>
              <a:tblPr firstRow="1" bandRow="1">
                <a:tableStyleId>{16D9F66E-5EB9-4882-86FB-DCBF35E3C3E4}</a:tableStyleId>
              </a:tblPr>
              <a:tblGrid>
                <a:gridCol w="4924219">
                  <a:extLst>
                    <a:ext uri="{9D8B030D-6E8A-4147-A177-3AD203B41FA5}">
                      <a16:colId xmlns:a16="http://schemas.microsoft.com/office/drawing/2014/main" val="1369800438"/>
                    </a:ext>
                  </a:extLst>
                </a:gridCol>
              </a:tblGrid>
              <a:tr h="377875">
                <a:tc>
                  <a:txBody>
                    <a:bodyPr/>
                    <a:lstStyle/>
                    <a:p>
                      <a:pPr marL="0" marR="0" lvl="0" indent="0" algn="l" rtl="0" eaLnBrk="1" fontAlgn="auto" latinLnBrk="0" hangingPunct="1">
                        <a:lnSpc>
                          <a:spcPct val="100000"/>
                        </a:lnSpc>
                        <a:spcBef>
                          <a:spcPts val="0"/>
                        </a:spcBef>
                        <a:spcAft>
                          <a:spcPts val="0"/>
                        </a:spcAft>
                        <a:buClrTx/>
                        <a:buSzTx/>
                        <a:buFontTx/>
                        <a:buNone/>
                      </a:pPr>
                      <a:r>
                        <a:rPr lang="en-GB" sz="1500" b="0" kern="1200" dirty="0">
                          <a:solidFill>
                            <a:schemeClr val="tx1"/>
                          </a:solidFill>
                        </a:rPr>
                        <a:t>Operationalise 2nd CT SIM</a:t>
                      </a:r>
                    </a:p>
                  </a:txBody>
                  <a:tcPr marL="87510" marR="87510" marT="43757" marB="43757" anchor="ctr"/>
                </a:tc>
                <a:extLst>
                  <a:ext uri="{0D108BD9-81ED-4DB2-BD59-A6C34878D82A}">
                    <a16:rowId xmlns:a16="http://schemas.microsoft.com/office/drawing/2014/main" val="1790819238"/>
                  </a:ext>
                </a:extLst>
              </a:tr>
              <a:tr h="544709">
                <a:tc>
                  <a:txBody>
                    <a:bodyPr/>
                    <a:lstStyle/>
                    <a:p>
                      <a:pPr marL="0" marR="0" lvl="0" indent="0" algn="l" rtl="0" eaLnBrk="1" fontAlgn="auto" latinLnBrk="0" hangingPunct="1">
                        <a:lnSpc>
                          <a:spcPct val="100000"/>
                        </a:lnSpc>
                        <a:spcBef>
                          <a:spcPts val="0"/>
                        </a:spcBef>
                        <a:spcAft>
                          <a:spcPts val="0"/>
                        </a:spcAft>
                        <a:buClrTx/>
                        <a:buSzTx/>
                        <a:buFontTx/>
                        <a:buNone/>
                      </a:pPr>
                      <a:r>
                        <a:rPr lang="en-GB" sz="1500" b="0" kern="1200" dirty="0">
                          <a:solidFill>
                            <a:schemeClr val="tx1"/>
                          </a:solidFill>
                        </a:rPr>
                        <a:t>Develop business case for 5th Linac +</a:t>
                      </a:r>
                      <a:r>
                        <a:rPr lang="en-GB" sz="1500" b="0" strike="sngStrike" kern="1200" dirty="0">
                          <a:solidFill>
                            <a:schemeClr val="tx1"/>
                          </a:solidFill>
                        </a:rPr>
                        <a:t> </a:t>
                      </a:r>
                      <a:r>
                        <a:rPr lang="en-GB" sz="1500" b="0" kern="1200" dirty="0">
                          <a:solidFill>
                            <a:schemeClr val="tx1"/>
                          </a:solidFill>
                        </a:rPr>
                        <a:t>spare bunker at Singleton </a:t>
                      </a:r>
                    </a:p>
                  </a:txBody>
                  <a:tcPr marL="87510" marR="87510" marT="43757" marB="43757" anchor="ctr"/>
                </a:tc>
                <a:extLst>
                  <a:ext uri="{0D108BD9-81ED-4DB2-BD59-A6C34878D82A}">
                    <a16:rowId xmlns:a16="http://schemas.microsoft.com/office/drawing/2014/main" val="1532433617"/>
                  </a:ext>
                </a:extLst>
              </a:tr>
              <a:tr h="650847">
                <a:tc>
                  <a:txBody>
                    <a:bodyPr/>
                    <a:lstStyle/>
                    <a:p>
                      <a:pPr marL="0" lvl="0" indent="0" algn="l">
                        <a:lnSpc>
                          <a:spcPct val="100000"/>
                        </a:lnSpc>
                        <a:spcBef>
                          <a:spcPts val="0"/>
                        </a:spcBef>
                        <a:spcAft>
                          <a:spcPts val="0"/>
                        </a:spcAft>
                        <a:buNone/>
                      </a:pPr>
                      <a:r>
                        <a:rPr lang="en-GB" sz="1500" b="0" kern="1200" dirty="0">
                          <a:solidFill>
                            <a:schemeClr val="tx1"/>
                          </a:solidFill>
                        </a:rPr>
                        <a:t>Reset and Redesign Acute Oncology and Haematology Unit (including developing IO Toxicity Service)</a:t>
                      </a:r>
                    </a:p>
                  </a:txBody>
                  <a:tcPr marL="87510" marR="87510" marT="43757" marB="43757" anchor="ctr"/>
                </a:tc>
                <a:extLst>
                  <a:ext uri="{0D108BD9-81ED-4DB2-BD59-A6C34878D82A}">
                    <a16:rowId xmlns:a16="http://schemas.microsoft.com/office/drawing/2014/main" val="3007262466"/>
                  </a:ext>
                </a:extLst>
              </a:tr>
              <a:tr h="600923">
                <a:tc>
                  <a:txBody>
                    <a:bodyPr/>
                    <a:lstStyle/>
                    <a:p>
                      <a:pPr marL="0" lvl="0" indent="0" algn="l">
                        <a:lnSpc>
                          <a:spcPct val="100000"/>
                        </a:lnSpc>
                        <a:spcBef>
                          <a:spcPts val="0"/>
                        </a:spcBef>
                        <a:spcAft>
                          <a:spcPts val="0"/>
                        </a:spcAft>
                        <a:buNone/>
                      </a:pPr>
                      <a:r>
                        <a:rPr lang="en-GB" sz="1500" b="0" kern="1200" dirty="0">
                          <a:solidFill>
                            <a:schemeClr val="tx1"/>
                          </a:solidFill>
                        </a:rPr>
                        <a:t>Develop sustainable Regional Oncology OPD hub and spoke model</a:t>
                      </a:r>
                    </a:p>
                  </a:txBody>
                  <a:tcPr marL="87510" marR="87510" marT="43757" marB="43757" anchor="ctr"/>
                </a:tc>
                <a:extLst>
                  <a:ext uri="{0D108BD9-81ED-4DB2-BD59-A6C34878D82A}">
                    <a16:rowId xmlns:a16="http://schemas.microsoft.com/office/drawing/2014/main" val="4165604900"/>
                  </a:ext>
                </a:extLst>
              </a:tr>
              <a:tr h="377874">
                <a:tc>
                  <a:txBody>
                    <a:bodyPr/>
                    <a:lstStyle/>
                    <a:p>
                      <a:pPr marL="0" lvl="0" indent="0" algn="l">
                        <a:lnSpc>
                          <a:spcPct val="100000"/>
                        </a:lnSpc>
                        <a:spcBef>
                          <a:spcPts val="0"/>
                        </a:spcBef>
                        <a:spcAft>
                          <a:spcPts val="0"/>
                        </a:spcAft>
                        <a:buNone/>
                      </a:pPr>
                      <a:r>
                        <a:rPr lang="en-GB" sz="1500" b="0" kern="1200" dirty="0">
                          <a:solidFill>
                            <a:schemeClr val="tx1"/>
                          </a:solidFill>
                        </a:rPr>
                        <a:t>Increase SACT capacity – Additional 4 chairs for 25/26</a:t>
                      </a:r>
                    </a:p>
                  </a:txBody>
                  <a:tcPr marL="87510" marR="87510" marT="43757" marB="43757" anchor="ctr"/>
                </a:tc>
                <a:extLst>
                  <a:ext uri="{0D108BD9-81ED-4DB2-BD59-A6C34878D82A}">
                    <a16:rowId xmlns:a16="http://schemas.microsoft.com/office/drawing/2014/main" val="2928372551"/>
                  </a:ext>
                </a:extLst>
              </a:tr>
              <a:tr h="351390">
                <a:tc>
                  <a:txBody>
                    <a:bodyPr/>
                    <a:lstStyle/>
                    <a:p>
                      <a:pPr marL="0" lvl="0" indent="0" algn="l">
                        <a:lnSpc>
                          <a:spcPct val="100000"/>
                        </a:lnSpc>
                        <a:spcBef>
                          <a:spcPts val="0"/>
                        </a:spcBef>
                        <a:spcAft>
                          <a:spcPts val="0"/>
                        </a:spcAft>
                        <a:buNone/>
                      </a:pPr>
                      <a:r>
                        <a:rPr lang="en-GB" sz="1500" b="0" kern="1200" dirty="0">
                          <a:solidFill>
                            <a:schemeClr val="tx1"/>
                          </a:solidFill>
                        </a:rPr>
                        <a:t>Develop 3-year plan for </a:t>
                      </a:r>
                      <a:r>
                        <a:rPr lang="en-GB" sz="1500" b="0" kern="1200" dirty="0" err="1">
                          <a:solidFill>
                            <a:schemeClr val="tx1"/>
                          </a:solidFill>
                        </a:rPr>
                        <a:t>TrAMs</a:t>
                      </a:r>
                      <a:r>
                        <a:rPr lang="en-GB" sz="1500" b="0" kern="1200" dirty="0">
                          <a:solidFill>
                            <a:schemeClr val="tx1"/>
                          </a:solidFill>
                        </a:rPr>
                        <a:t> programme</a:t>
                      </a:r>
                    </a:p>
                  </a:txBody>
                  <a:tcPr marL="87510" marR="87510" marT="43757" marB="43757" anchor="ctr"/>
                </a:tc>
                <a:extLst>
                  <a:ext uri="{0D108BD9-81ED-4DB2-BD59-A6C34878D82A}">
                    <a16:rowId xmlns:a16="http://schemas.microsoft.com/office/drawing/2014/main" val="2720379840"/>
                  </a:ext>
                </a:extLst>
              </a:tr>
              <a:tr h="316111">
                <a:tc>
                  <a:txBody>
                    <a:bodyPr/>
                    <a:lstStyle/>
                    <a:p>
                      <a:pPr marL="0" lvl="0" indent="0" algn="l">
                        <a:lnSpc>
                          <a:spcPct val="100000"/>
                        </a:lnSpc>
                        <a:spcBef>
                          <a:spcPts val="0"/>
                        </a:spcBef>
                        <a:spcAft>
                          <a:spcPts val="0"/>
                        </a:spcAft>
                        <a:buNone/>
                      </a:pPr>
                      <a:r>
                        <a:rPr lang="en-GB" sz="1500" b="0" strike="noStrike" kern="1200" dirty="0">
                          <a:solidFill>
                            <a:schemeClr val="tx1"/>
                          </a:solidFill>
                        </a:rPr>
                        <a:t>Permanent PET CT in place</a:t>
                      </a:r>
                    </a:p>
                  </a:txBody>
                  <a:tcPr marL="87510" marR="87510" marT="43757" marB="43757" anchor="ctr"/>
                </a:tc>
                <a:extLst>
                  <a:ext uri="{0D108BD9-81ED-4DB2-BD59-A6C34878D82A}">
                    <a16:rowId xmlns:a16="http://schemas.microsoft.com/office/drawing/2014/main" val="3117020766"/>
                  </a:ext>
                </a:extLst>
              </a:tr>
              <a:tr h="539882">
                <a:tc>
                  <a:txBody>
                    <a:bodyPr/>
                    <a:lstStyle/>
                    <a:p>
                      <a:pPr marL="0" lvl="0" indent="0" algn="l">
                        <a:lnSpc>
                          <a:spcPct val="100000"/>
                        </a:lnSpc>
                        <a:spcBef>
                          <a:spcPts val="0"/>
                        </a:spcBef>
                        <a:spcAft>
                          <a:spcPts val="0"/>
                        </a:spcAft>
                        <a:buNone/>
                      </a:pPr>
                      <a:r>
                        <a:rPr lang="en-GB" sz="1500" b="0" kern="1200" dirty="0">
                          <a:solidFill>
                            <a:srgbClr val="000000"/>
                          </a:solidFill>
                        </a:rPr>
                        <a:t>Deliver tumour site action plans</a:t>
                      </a:r>
                      <a:endParaRPr lang="en-GB" sz="1500" b="0" kern="1200" dirty="0">
                        <a:solidFill>
                          <a:srgbClr val="FF0000"/>
                        </a:solidFill>
                        <a:highlight>
                          <a:srgbClr val="FFFF00"/>
                        </a:highlight>
                      </a:endParaRPr>
                    </a:p>
                  </a:txBody>
                  <a:tcPr marL="87510" marR="87510" marT="43757" marB="43757" anchor="ctr"/>
                </a:tc>
                <a:extLst>
                  <a:ext uri="{0D108BD9-81ED-4DB2-BD59-A6C34878D82A}">
                    <a16:rowId xmlns:a16="http://schemas.microsoft.com/office/drawing/2014/main" val="2543232381"/>
                  </a:ext>
                </a:extLst>
              </a:tr>
              <a:tr h="377874">
                <a:tc>
                  <a:txBody>
                    <a:bodyPr/>
                    <a:lstStyle/>
                    <a:p>
                      <a:pPr marL="0" lvl="0" indent="0" algn="l">
                        <a:lnSpc>
                          <a:spcPct val="100000"/>
                        </a:lnSpc>
                        <a:spcBef>
                          <a:spcPts val="0"/>
                        </a:spcBef>
                        <a:spcAft>
                          <a:spcPts val="0"/>
                        </a:spcAft>
                        <a:buNone/>
                      </a:pPr>
                      <a:r>
                        <a:rPr lang="en-GB" sz="1500" b="0" kern="1200" dirty="0">
                          <a:solidFill>
                            <a:srgbClr val="000000"/>
                          </a:solidFill>
                        </a:rPr>
                        <a:t>Develop plan for lung cancer health checks/screening</a:t>
                      </a:r>
                    </a:p>
                  </a:txBody>
                  <a:tcPr marL="87510" marR="87510" marT="43757" marB="43757" anchor="ctr"/>
                </a:tc>
                <a:extLst>
                  <a:ext uri="{0D108BD9-81ED-4DB2-BD59-A6C34878D82A}">
                    <a16:rowId xmlns:a16="http://schemas.microsoft.com/office/drawing/2014/main" val="3898147134"/>
                  </a:ext>
                </a:extLst>
              </a:tr>
              <a:tr h="377874">
                <a:tc>
                  <a:txBody>
                    <a:bodyPr/>
                    <a:lstStyle/>
                    <a:p>
                      <a:pPr marL="0" lvl="0" indent="0" algn="l">
                        <a:lnSpc>
                          <a:spcPct val="100000"/>
                        </a:lnSpc>
                        <a:spcBef>
                          <a:spcPts val="0"/>
                        </a:spcBef>
                        <a:spcAft>
                          <a:spcPts val="0"/>
                        </a:spcAft>
                        <a:buNone/>
                      </a:pPr>
                      <a:r>
                        <a:rPr lang="en-GB" sz="1500" b="0" kern="1200" dirty="0">
                          <a:solidFill>
                            <a:srgbClr val="000000"/>
                          </a:solidFill>
                        </a:rPr>
                        <a:t>Deliver Prehab in Cancer Programme</a:t>
                      </a:r>
                    </a:p>
                  </a:txBody>
                  <a:tcPr marL="87510" marR="87510" marT="43757" marB="43757" anchor="ctr"/>
                </a:tc>
                <a:extLst>
                  <a:ext uri="{0D108BD9-81ED-4DB2-BD59-A6C34878D82A}">
                    <a16:rowId xmlns:a16="http://schemas.microsoft.com/office/drawing/2014/main" val="2482433501"/>
                  </a:ext>
                </a:extLst>
              </a:tr>
            </a:tbl>
          </a:graphicData>
        </a:graphic>
      </p:graphicFrame>
      <p:sp>
        <p:nvSpPr>
          <p:cNvPr id="32" name="Rectangle 31">
            <a:extLst>
              <a:ext uri="{FF2B5EF4-FFF2-40B4-BE49-F238E27FC236}">
                <a16:creationId xmlns:a16="http://schemas.microsoft.com/office/drawing/2014/main" id="{537AE60D-495B-6D60-986F-6C6F37D0F371}"/>
              </a:ext>
            </a:extLst>
          </p:cNvPr>
          <p:cNvSpPr/>
          <p:nvPr/>
        </p:nvSpPr>
        <p:spPr>
          <a:xfrm>
            <a:off x="15050238" y="4607734"/>
            <a:ext cx="1793312" cy="832614"/>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75396" rtlCol="0" anchor="ctr"/>
          <a:lstStyle/>
          <a:p>
            <a:pPr marL="0" marR="0" lvl="0" indent="0" algn="ctr" defTabSz="437594" rtl="0" eaLnBrk="1" fontAlgn="auto" latinLnBrk="0" hangingPunct="1">
              <a:lnSpc>
                <a:spcPct val="100000"/>
              </a:lnSpc>
              <a:spcBef>
                <a:spcPts val="0"/>
              </a:spcBef>
              <a:spcAft>
                <a:spcPts val="0"/>
              </a:spcAft>
              <a:buClrTx/>
              <a:buSzTx/>
              <a:buFontTx/>
              <a:buNone/>
              <a:tabLst/>
              <a:defRPr/>
            </a:pPr>
            <a:r>
              <a:rPr kumimoji="0" lang="en-GB" sz="1484" b="0" i="0" u="none" strike="noStrike" kern="0" cap="none" spc="0" normalizeH="0" baseline="0" noProof="0">
                <a:ln>
                  <a:noFill/>
                </a:ln>
                <a:solidFill>
                  <a:prstClr val="black"/>
                </a:solidFill>
                <a:effectLst/>
                <a:uLnTx/>
                <a:uFillTx/>
                <a:latin typeface="Aptos" panose="02110004020202020204"/>
                <a:ea typeface="+mn-ea"/>
                <a:cs typeface="+mn-cs"/>
              </a:rPr>
              <a:t>Develop D&amp;C plan across Allied Health Professionals</a:t>
            </a:r>
            <a:endParaRPr kumimoji="0" lang="en-US" sz="2968" b="0" i="0" u="none" strike="noStrike" kern="1200" cap="none" spc="0" normalizeH="0" baseline="0" noProof="0">
              <a:ln>
                <a:noFill/>
              </a:ln>
              <a:solidFill>
                <a:prstClr val="black"/>
              </a:solidFill>
              <a:effectLst/>
              <a:uLnTx/>
              <a:uFillTx/>
              <a:latin typeface="Aptos" panose="02110004020202020204"/>
              <a:ea typeface="+mn-ea"/>
              <a:cs typeface="+mn-cs"/>
            </a:endParaRPr>
          </a:p>
        </p:txBody>
      </p:sp>
      <p:sp>
        <p:nvSpPr>
          <p:cNvPr id="3" name="TextBox 2">
            <a:extLst>
              <a:ext uri="{FF2B5EF4-FFF2-40B4-BE49-F238E27FC236}">
                <a16:creationId xmlns:a16="http://schemas.microsoft.com/office/drawing/2014/main" id="{A589FD4A-4BCC-71A8-9A88-3518524C65DE}"/>
              </a:ext>
            </a:extLst>
          </p:cNvPr>
          <p:cNvSpPr txBox="1"/>
          <p:nvPr/>
        </p:nvSpPr>
        <p:spPr>
          <a:xfrm>
            <a:off x="178" y="-13965"/>
            <a:ext cx="20105335" cy="584647"/>
          </a:xfrm>
          <a:prstGeom prst="rect">
            <a:avLst/>
          </a:prstGeom>
          <a:solidFill>
            <a:srgbClr val="44546A"/>
          </a:solidFill>
          <a:ln>
            <a:solidFill>
              <a:srgbClr val="44546A"/>
            </a:solidFill>
          </a:ln>
        </p:spPr>
        <p:txBody>
          <a:bodyPr wrap="square" rtlCol="0">
            <a:spAutoFit/>
          </a:bodyPr>
          <a:lstStyle/>
          <a:p>
            <a:pPr marL="0" marR="0" lvl="0" indent="0" algn="ctr" defTabSz="753990" rtl="0" eaLnBrk="1" fontAlgn="auto" latinLnBrk="0" hangingPunct="1">
              <a:lnSpc>
                <a:spcPct val="100000"/>
              </a:lnSpc>
              <a:spcBef>
                <a:spcPts val="0"/>
              </a:spcBef>
              <a:spcAft>
                <a:spcPts val="0"/>
              </a:spcAft>
              <a:buClrTx/>
              <a:buSzTx/>
              <a:buFontTx/>
              <a:buNone/>
              <a:tabLst/>
              <a:defRPr/>
            </a:pPr>
            <a:r>
              <a:rPr kumimoji="0" lang="en-GB" sz="3199"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Cancer Plan on  Page 2025/2026</a:t>
            </a:r>
          </a:p>
        </p:txBody>
      </p:sp>
      <p:sp>
        <p:nvSpPr>
          <p:cNvPr id="12" name="Rectangle 11">
            <a:extLst>
              <a:ext uri="{FF2B5EF4-FFF2-40B4-BE49-F238E27FC236}">
                <a16:creationId xmlns:a16="http://schemas.microsoft.com/office/drawing/2014/main" id="{B54E134F-5B27-69E4-66DC-CCC35B734115}"/>
              </a:ext>
            </a:extLst>
          </p:cNvPr>
          <p:cNvSpPr/>
          <p:nvPr/>
        </p:nvSpPr>
        <p:spPr>
          <a:xfrm>
            <a:off x="2906385" y="4811417"/>
            <a:ext cx="1725156" cy="1417242"/>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75396" rtlCol="0" anchor="ctr"/>
          <a:lstStyle/>
          <a:p>
            <a:pPr marL="0" marR="0" lvl="0" indent="0" algn="ctr" defTabSz="437594" rtl="0" eaLnBrk="1" fontAlgn="auto" latinLnBrk="0" hangingPunct="1">
              <a:lnSpc>
                <a:spcPct val="100000"/>
              </a:lnSpc>
              <a:spcBef>
                <a:spcPts val="0"/>
              </a:spcBef>
              <a:spcAft>
                <a:spcPts val="0"/>
              </a:spcAft>
              <a:buClrTx/>
              <a:buSzTx/>
              <a:buFontTx/>
              <a:buNone/>
              <a:tabLst/>
              <a:defRPr/>
            </a:pPr>
            <a:r>
              <a:rPr kumimoji="0" lang="en-GB" sz="1732" b="0" i="0" u="none" strike="noStrike" kern="0" cap="none" spc="0" normalizeH="0" baseline="0" noProof="0" dirty="0">
                <a:ln>
                  <a:noFill/>
                </a:ln>
                <a:solidFill>
                  <a:prstClr val="black"/>
                </a:solidFill>
                <a:effectLst/>
                <a:uLnTx/>
                <a:uFillTx/>
                <a:latin typeface="Aptos"/>
                <a:ea typeface="+mn-ea"/>
                <a:cs typeface="+mn-cs"/>
              </a:rPr>
              <a:t>Compliance with National Optimal Pathways in the 5 High Impact Areas</a:t>
            </a:r>
            <a:endParaRPr kumimoji="0" lang="en-US" sz="2968"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2" name="Rectangle 1">
            <a:extLst>
              <a:ext uri="{FF2B5EF4-FFF2-40B4-BE49-F238E27FC236}">
                <a16:creationId xmlns:a16="http://schemas.microsoft.com/office/drawing/2014/main" id="{B91D6D2E-CB94-74BB-F859-7CE14B5BD1F5}"/>
              </a:ext>
            </a:extLst>
          </p:cNvPr>
          <p:cNvSpPr/>
          <p:nvPr/>
        </p:nvSpPr>
        <p:spPr>
          <a:xfrm>
            <a:off x="5465924" y="4329120"/>
            <a:ext cx="4924219" cy="443137"/>
          </a:xfrm>
          <a:prstGeom prst="rect">
            <a:avLst/>
          </a:prstGeom>
          <a:solidFill>
            <a:srgbClr val="D0E1CD"/>
          </a:solidFill>
          <a:ln>
            <a:solidFill>
              <a:srgbClr val="89C27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400" dirty="0">
              <a:solidFill>
                <a:srgbClr val="000000"/>
              </a:solidFill>
              <a:ea typeface="Calibri" panose="020F0502020204030204" pitchFamily="34" charset="0"/>
              <a:cs typeface="Calibri" panose="020F0502020204030204" pitchFamily="34" charset="0"/>
            </a:endParaRPr>
          </a:p>
          <a:p>
            <a:r>
              <a:rPr lang="en-GB" sz="1400" dirty="0">
                <a:solidFill>
                  <a:srgbClr val="000000"/>
                </a:solidFill>
                <a:ea typeface="Calibri" panose="020F0502020204030204" pitchFamily="34" charset="0"/>
                <a:cs typeface="Calibri" panose="020F0502020204030204" pitchFamily="34" charset="0"/>
              </a:rPr>
              <a:t>Develop</a:t>
            </a:r>
            <a:r>
              <a:rPr lang="en-GB" sz="1500" dirty="0">
                <a:solidFill>
                  <a:srgbClr val="000000"/>
                </a:solidFill>
                <a:ea typeface="Calibri" panose="020F0502020204030204" pitchFamily="34" charset="0"/>
                <a:cs typeface="Calibri" panose="020F0502020204030204" pitchFamily="34" charset="0"/>
              </a:rPr>
              <a:t> 3-year Plan for SACT including TRAMS programme</a:t>
            </a:r>
          </a:p>
          <a:p>
            <a:pPr algn="ctr"/>
            <a:endParaRPr lang="en-GB" dirty="0"/>
          </a:p>
        </p:txBody>
      </p:sp>
    </p:spTree>
    <p:extLst>
      <p:ext uri="{BB962C8B-B14F-4D97-AF65-F5344CB8AC3E}">
        <p14:creationId xmlns:p14="http://schemas.microsoft.com/office/powerpoint/2010/main" val="24131865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7BEFE7-E608-9985-CA52-DAC9B902650B}"/>
            </a:ext>
          </a:extLst>
        </p:cNvPr>
        <p:cNvGrpSpPr/>
        <p:nvPr/>
      </p:nvGrpSpPr>
      <p:grpSpPr>
        <a:xfrm>
          <a:off x="0" y="0"/>
          <a:ext cx="0" cy="0"/>
          <a:chOff x="0" y="0"/>
          <a:chExt cx="0" cy="0"/>
        </a:xfrm>
      </p:grpSpPr>
      <p:grpSp>
        <p:nvGrpSpPr>
          <p:cNvPr id="3" name="Group 2">
            <a:extLst>
              <a:ext uri="{FF2B5EF4-FFF2-40B4-BE49-F238E27FC236}">
                <a16:creationId xmlns:a16="http://schemas.microsoft.com/office/drawing/2014/main" id="{BA004459-0E54-DDD4-2A67-2B863F8416CC}"/>
              </a:ext>
            </a:extLst>
          </p:cNvPr>
          <p:cNvGrpSpPr/>
          <p:nvPr/>
        </p:nvGrpSpPr>
        <p:grpSpPr>
          <a:xfrm>
            <a:off x="-4225943" y="-820866"/>
            <a:ext cx="12459066" cy="8438398"/>
            <a:chOff x="-3160974" y="-469949"/>
            <a:chExt cx="8689395" cy="5885240"/>
          </a:xfrm>
        </p:grpSpPr>
        <p:graphicFrame>
          <p:nvGraphicFramePr>
            <p:cNvPr id="4" name="Chart 3">
              <a:extLst>
                <a:ext uri="{FF2B5EF4-FFF2-40B4-BE49-F238E27FC236}">
                  <a16:creationId xmlns:a16="http://schemas.microsoft.com/office/drawing/2014/main" id="{858A9EFD-1E5D-0695-9DF4-EB5676FB6271}"/>
                </a:ext>
              </a:extLst>
            </p:cNvPr>
            <p:cNvGraphicFramePr/>
            <p:nvPr>
              <p:extLst>
                <p:ext uri="{D42A27DB-BD31-4B8C-83A1-F6EECF244321}">
                  <p14:modId xmlns:p14="http://schemas.microsoft.com/office/powerpoint/2010/main" val="1684363518"/>
                </p:ext>
              </p:extLst>
            </p:nvPr>
          </p:nvGraphicFramePr>
          <p:xfrm>
            <a:off x="-3160974" y="-469949"/>
            <a:ext cx="8689395" cy="5885240"/>
          </p:xfrm>
          <a:graphic>
            <a:graphicData uri="http://schemas.openxmlformats.org/drawingml/2006/chart">
              <c:chart xmlns:c="http://schemas.openxmlformats.org/drawingml/2006/chart" xmlns:r="http://schemas.openxmlformats.org/officeDocument/2006/relationships" r:id="rId3"/>
            </a:graphicData>
          </a:graphic>
        </p:graphicFrame>
        <p:grpSp>
          <p:nvGrpSpPr>
            <p:cNvPr id="5" name="Group 4">
              <a:extLst>
                <a:ext uri="{FF2B5EF4-FFF2-40B4-BE49-F238E27FC236}">
                  <a16:creationId xmlns:a16="http://schemas.microsoft.com/office/drawing/2014/main" id="{16F3B1B3-F9F0-7146-A248-02809D6AC561}"/>
                </a:ext>
              </a:extLst>
            </p:cNvPr>
            <p:cNvGrpSpPr/>
            <p:nvPr/>
          </p:nvGrpSpPr>
          <p:grpSpPr>
            <a:xfrm>
              <a:off x="123579" y="1067329"/>
              <a:ext cx="3400216" cy="2414482"/>
              <a:chOff x="-1054280" y="294524"/>
              <a:chExt cx="2884665" cy="1676051"/>
            </a:xfrm>
          </p:grpSpPr>
          <p:sp>
            <p:nvSpPr>
              <p:cNvPr id="7" name="TextBox 6">
                <a:extLst>
                  <a:ext uri="{FF2B5EF4-FFF2-40B4-BE49-F238E27FC236}">
                    <a16:creationId xmlns:a16="http://schemas.microsoft.com/office/drawing/2014/main" id="{EAAA1B90-1B95-A9FB-D1F7-A236854C26E2}"/>
                  </a:ext>
                </a:extLst>
              </p:cNvPr>
              <p:cNvSpPr txBox="1"/>
              <p:nvPr/>
            </p:nvSpPr>
            <p:spPr>
              <a:xfrm>
                <a:off x="-63485" y="979200"/>
                <a:ext cx="1061242" cy="782046"/>
              </a:xfrm>
              <a:prstGeom prst="rect">
                <a:avLst/>
              </a:prstGeom>
              <a:noFill/>
            </p:spPr>
            <p:txBody>
              <a:bodyPr wrap="square" rtlCol="0">
                <a:prstTxWarp prst="textArchDown">
                  <a:avLst>
                    <a:gd name="adj" fmla="val 518474"/>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prstClr val="black"/>
                    </a:solidFill>
                    <a:effectLst/>
                    <a:uLnTx/>
                    <a:uFillTx/>
                    <a:latin typeface="Calibri"/>
                    <a:ea typeface="+mn-ea"/>
                    <a:cs typeface="+mn-cs"/>
                  </a:rPr>
                  <a:t>Milestones</a:t>
                </a:r>
              </a:p>
            </p:txBody>
          </p:sp>
          <p:sp>
            <p:nvSpPr>
              <p:cNvPr id="8" name="TextBox 7">
                <a:extLst>
                  <a:ext uri="{FF2B5EF4-FFF2-40B4-BE49-F238E27FC236}">
                    <a16:creationId xmlns:a16="http://schemas.microsoft.com/office/drawing/2014/main" id="{15A9B54C-27D1-C75C-EE90-DC5F19D91B9B}"/>
                  </a:ext>
                </a:extLst>
              </p:cNvPr>
              <p:cNvSpPr txBox="1"/>
              <p:nvPr/>
            </p:nvSpPr>
            <p:spPr>
              <a:xfrm>
                <a:off x="-133162" y="892495"/>
                <a:ext cx="1380124" cy="1078080"/>
              </a:xfrm>
              <a:prstGeom prst="rect">
                <a:avLst/>
              </a:prstGeom>
              <a:noFill/>
            </p:spPr>
            <p:txBody>
              <a:bodyPr wrap="square" rtlCol="0">
                <a:prstTxWarp prst="textArchDown">
                  <a:avLst>
                    <a:gd name="adj" fmla="val 2"/>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prstClr val="black"/>
                    </a:solidFill>
                    <a:effectLst/>
                    <a:uLnTx/>
                    <a:uFillTx/>
                    <a:latin typeface="Calibri"/>
                    <a:ea typeface="+mn-ea"/>
                    <a:cs typeface="+mn-cs"/>
                  </a:rPr>
                  <a:t>Measures</a:t>
                </a:r>
              </a:p>
            </p:txBody>
          </p:sp>
          <p:sp>
            <p:nvSpPr>
              <p:cNvPr id="9" name="TextBox 8">
                <a:extLst>
                  <a:ext uri="{FF2B5EF4-FFF2-40B4-BE49-F238E27FC236}">
                    <a16:creationId xmlns:a16="http://schemas.microsoft.com/office/drawing/2014/main" id="{A8D74FF9-70C5-8680-868E-E77FABAD8D65}"/>
                  </a:ext>
                </a:extLst>
              </p:cNvPr>
              <p:cNvSpPr txBox="1"/>
              <p:nvPr/>
            </p:nvSpPr>
            <p:spPr>
              <a:xfrm>
                <a:off x="-1054280" y="294524"/>
                <a:ext cx="2884665" cy="1788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Planned Care and Cancer</a:t>
                </a:r>
                <a:r>
                  <a:rPr kumimoji="0" lang="en-GB" sz="1200" b="1"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 </a:t>
                </a:r>
                <a:r>
                  <a:rPr kumimoji="0" lang="en-GB" sz="1800" b="1"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Delivery</a:t>
                </a:r>
                <a:endParaRPr kumimoji="0" lang="en-GB" sz="1200" b="1" i="0" u="none" strike="noStrike" kern="1200" cap="none" spc="0" normalizeH="0" baseline="0" noProof="0" dirty="0">
                  <a:ln>
                    <a:noFill/>
                  </a:ln>
                  <a:solidFill>
                    <a:srgbClr val="FF0000"/>
                  </a:solidFill>
                  <a:effectLst/>
                  <a:uLnTx/>
                  <a:uFillTx/>
                  <a:latin typeface="Tahoma" panose="020B0604030504040204" pitchFamily="34" charset="0"/>
                  <a:ea typeface="Tahoma" panose="020B0604030504040204" pitchFamily="34" charset="0"/>
                  <a:cs typeface="Tahoma" panose="020B0604030504040204" pitchFamily="34" charset="0"/>
                </a:endParaRPr>
              </a:p>
            </p:txBody>
          </p:sp>
        </p:grpSp>
        <p:sp>
          <p:nvSpPr>
            <p:cNvPr id="6" name="Rounded Rectangle 5">
              <a:extLst>
                <a:ext uri="{FF2B5EF4-FFF2-40B4-BE49-F238E27FC236}">
                  <a16:creationId xmlns:a16="http://schemas.microsoft.com/office/drawing/2014/main" id="{8C6A7CC2-FE11-6ABE-086B-4328E4DB0819}"/>
                </a:ext>
              </a:extLst>
            </p:cNvPr>
            <p:cNvSpPr/>
            <p:nvPr/>
          </p:nvSpPr>
          <p:spPr>
            <a:xfrm>
              <a:off x="440904" y="933594"/>
              <a:ext cx="2909905" cy="2952000"/>
            </a:xfrm>
            <a:prstGeom prst="roundRect">
              <a:avLst>
                <a:gd name="adj" fmla="val 7014"/>
              </a:avLst>
            </a:prstGeom>
            <a:no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grpSp>
      <p:sp>
        <p:nvSpPr>
          <p:cNvPr id="2" name="Text Placeholder 1">
            <a:extLst>
              <a:ext uri="{FF2B5EF4-FFF2-40B4-BE49-F238E27FC236}">
                <a16:creationId xmlns:a16="http://schemas.microsoft.com/office/drawing/2014/main" id="{F316DE4B-2D91-861D-96DA-F3A39DB8A804}"/>
              </a:ext>
            </a:extLst>
          </p:cNvPr>
          <p:cNvSpPr>
            <a:spLocks noGrp="1"/>
          </p:cNvSpPr>
          <p:nvPr>
            <p:ph type="body" sz="quarter" idx="10"/>
          </p:nvPr>
        </p:nvSpPr>
        <p:spPr>
          <a:xfrm>
            <a:off x="99776" y="425997"/>
            <a:ext cx="12611118" cy="615553"/>
          </a:xfrm>
        </p:spPr>
        <p:txBody>
          <a:bodyPr/>
          <a:lstStyle/>
          <a:p>
            <a:r>
              <a:rPr lang="en-GB" sz="4000" dirty="0"/>
              <a:t>Planned Care Summary Dashboard</a:t>
            </a:r>
          </a:p>
        </p:txBody>
      </p:sp>
      <p:graphicFrame>
        <p:nvGraphicFramePr>
          <p:cNvPr id="10" name="Chart 9">
            <a:extLst>
              <a:ext uri="{FF2B5EF4-FFF2-40B4-BE49-F238E27FC236}">
                <a16:creationId xmlns:a16="http://schemas.microsoft.com/office/drawing/2014/main" id="{3B12BCAB-FAD7-2E5A-085E-04C4F53347E5}"/>
              </a:ext>
            </a:extLst>
          </p:cNvPr>
          <p:cNvGraphicFramePr/>
          <p:nvPr>
            <p:extLst>
              <p:ext uri="{D42A27DB-BD31-4B8C-83A1-F6EECF244321}">
                <p14:modId xmlns:p14="http://schemas.microsoft.com/office/powerpoint/2010/main" val="4175925738"/>
              </p:ext>
            </p:extLst>
          </p:nvPr>
        </p:nvGraphicFramePr>
        <p:xfrm>
          <a:off x="1072227" y="5857648"/>
          <a:ext cx="3871600" cy="3335528"/>
        </p:xfrm>
        <a:graphic>
          <a:graphicData uri="http://schemas.openxmlformats.org/drawingml/2006/chart">
            <c:chart xmlns:c="http://schemas.openxmlformats.org/drawingml/2006/chart" xmlns:r="http://schemas.openxmlformats.org/officeDocument/2006/relationships" r:id="rId4"/>
          </a:graphicData>
        </a:graphic>
      </p:graphicFrame>
      <p:sp>
        <p:nvSpPr>
          <p:cNvPr id="11" name="Rounded Rectangle 10">
            <a:extLst>
              <a:ext uri="{FF2B5EF4-FFF2-40B4-BE49-F238E27FC236}">
                <a16:creationId xmlns:a16="http://schemas.microsoft.com/office/drawing/2014/main" id="{B8E6ED23-DE4B-0738-2D2B-853C1421B317}"/>
              </a:ext>
            </a:extLst>
          </p:cNvPr>
          <p:cNvSpPr/>
          <p:nvPr/>
        </p:nvSpPr>
        <p:spPr>
          <a:xfrm>
            <a:off x="946444" y="5637653"/>
            <a:ext cx="4177909" cy="4466680"/>
          </a:xfrm>
          <a:prstGeom prst="roundRect">
            <a:avLst>
              <a:gd name="adj" fmla="val 6623"/>
            </a:avLst>
          </a:prstGeom>
          <a:no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13" name="Rounded Rectangle 12">
            <a:extLst>
              <a:ext uri="{FF2B5EF4-FFF2-40B4-BE49-F238E27FC236}">
                <a16:creationId xmlns:a16="http://schemas.microsoft.com/office/drawing/2014/main" id="{D1F3FE25-9C96-2870-4FC9-DDBFC2246B12}"/>
              </a:ext>
            </a:extLst>
          </p:cNvPr>
          <p:cNvSpPr/>
          <p:nvPr/>
        </p:nvSpPr>
        <p:spPr>
          <a:xfrm>
            <a:off x="5549496" y="1205017"/>
            <a:ext cx="6890725" cy="5583241"/>
          </a:xfrm>
          <a:prstGeom prst="roundRect">
            <a:avLst>
              <a:gd name="adj" fmla="val 3101"/>
            </a:avLst>
          </a:prstGeom>
          <a:no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38" name="TextBox 37">
            <a:extLst>
              <a:ext uri="{FF2B5EF4-FFF2-40B4-BE49-F238E27FC236}">
                <a16:creationId xmlns:a16="http://schemas.microsoft.com/office/drawing/2014/main" id="{76BBCA7D-7AF0-8CC7-8ECC-C224F03CA8F6}"/>
              </a:ext>
            </a:extLst>
          </p:cNvPr>
          <p:cNvSpPr txBox="1"/>
          <p:nvPr/>
        </p:nvSpPr>
        <p:spPr>
          <a:xfrm>
            <a:off x="5804810" y="7323209"/>
            <a:ext cx="4362078"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Highest Risks</a:t>
            </a:r>
            <a:endParaRPr kumimoji="0" lang="en-GB" sz="1800" b="1" i="0" u="none" strike="noStrike" kern="1200" cap="none" spc="0" normalizeH="0" baseline="0" noProof="0" dirty="0">
              <a:ln>
                <a:noFill/>
              </a:ln>
              <a:solidFill>
                <a:srgbClr val="FF0000"/>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39" name="Rounded Rectangle 38">
            <a:extLst>
              <a:ext uri="{FF2B5EF4-FFF2-40B4-BE49-F238E27FC236}">
                <a16:creationId xmlns:a16="http://schemas.microsoft.com/office/drawing/2014/main" id="{9FC66273-FE27-12C7-3A5A-5DE8171806BF}"/>
              </a:ext>
            </a:extLst>
          </p:cNvPr>
          <p:cNvSpPr/>
          <p:nvPr/>
        </p:nvSpPr>
        <p:spPr>
          <a:xfrm>
            <a:off x="5549496" y="7206882"/>
            <a:ext cx="6810730" cy="2115860"/>
          </a:xfrm>
          <a:prstGeom prst="roundRect">
            <a:avLst>
              <a:gd name="adj" fmla="val 10553"/>
            </a:avLst>
          </a:prstGeom>
          <a:no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20" name="TextBox 19">
            <a:extLst>
              <a:ext uri="{FF2B5EF4-FFF2-40B4-BE49-F238E27FC236}">
                <a16:creationId xmlns:a16="http://schemas.microsoft.com/office/drawing/2014/main" id="{EB13A7CC-8370-4BDE-5F13-F92E3E2EBB24}"/>
              </a:ext>
            </a:extLst>
          </p:cNvPr>
          <p:cNvSpPr txBox="1"/>
          <p:nvPr/>
        </p:nvSpPr>
        <p:spPr>
          <a:xfrm>
            <a:off x="5910861" y="1324639"/>
            <a:ext cx="6238433"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Key Outputs &amp; Measures</a:t>
            </a:r>
            <a:endParaRPr kumimoji="0" lang="en-GB" sz="1800" b="1" i="0" u="none" strike="noStrike" kern="1200" cap="none" spc="0" normalizeH="0" baseline="0" noProof="0" dirty="0">
              <a:ln>
                <a:noFill/>
              </a:ln>
              <a:solidFill>
                <a:srgbClr val="FF0000"/>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14" name="Rounded Rectangle 38">
            <a:extLst>
              <a:ext uri="{FF2B5EF4-FFF2-40B4-BE49-F238E27FC236}">
                <a16:creationId xmlns:a16="http://schemas.microsoft.com/office/drawing/2014/main" id="{4C3F5EE6-B549-57CA-B1CE-5C46370AE6E3}"/>
              </a:ext>
            </a:extLst>
          </p:cNvPr>
          <p:cNvSpPr/>
          <p:nvPr/>
        </p:nvSpPr>
        <p:spPr>
          <a:xfrm>
            <a:off x="12865366" y="1617703"/>
            <a:ext cx="6497875" cy="8039900"/>
          </a:xfrm>
          <a:prstGeom prst="roundRect">
            <a:avLst>
              <a:gd name="adj" fmla="val 5835"/>
            </a:avLst>
          </a:prstGeom>
          <a:no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15" name="TextBox 14">
            <a:extLst>
              <a:ext uri="{FF2B5EF4-FFF2-40B4-BE49-F238E27FC236}">
                <a16:creationId xmlns:a16="http://schemas.microsoft.com/office/drawing/2014/main" id="{1F6D06BD-6898-DDD7-C61F-7EED964FB513}"/>
              </a:ext>
            </a:extLst>
          </p:cNvPr>
          <p:cNvSpPr txBox="1"/>
          <p:nvPr/>
        </p:nvSpPr>
        <p:spPr>
          <a:xfrm>
            <a:off x="13266548" y="1755413"/>
            <a:ext cx="5517397" cy="258532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Q4 Delivery Headlines</a:t>
            </a:r>
          </a:p>
          <a:p>
            <a:pPr marL="285750" indent="-285750">
              <a:buFont typeface="Wingdings" panose="05000000000000000000" pitchFamily="2" charset="2"/>
              <a:buChar char="n"/>
            </a:pPr>
            <a:r>
              <a:rPr lang="en-GB" dirty="0"/>
              <a:t>Elimination of 52 weeks wait for outpatients and culmination of national insourcing programme which processed over 20k op appointments and reduced waits below 26 weeks in a number of specialities</a:t>
            </a:r>
          </a:p>
          <a:p>
            <a:pPr marL="285750" indent="-285750">
              <a:buFont typeface="Wingdings" panose="05000000000000000000" pitchFamily="2" charset="2"/>
              <a:buChar char="n"/>
            </a:pPr>
            <a:r>
              <a:rPr lang="en-GB" dirty="0"/>
              <a:t>Diagnostics and therapies targets met or exceeded</a:t>
            </a:r>
          </a:p>
          <a:p>
            <a:pPr marL="285750" indent="-285750">
              <a:buFont typeface="Wingdings" panose="05000000000000000000" pitchFamily="2" charset="2"/>
              <a:buChar char="n"/>
            </a:pPr>
            <a:r>
              <a:rPr lang="en-GB" dirty="0"/>
              <a:t>Productivity opportunity quantified – clear baseline established to shift from non-recurrent activity to core capacity and productivity in 2026/27.</a:t>
            </a:r>
          </a:p>
        </p:txBody>
      </p:sp>
      <p:sp>
        <p:nvSpPr>
          <p:cNvPr id="19" name="TextBox 18">
            <a:extLst>
              <a:ext uri="{FF2B5EF4-FFF2-40B4-BE49-F238E27FC236}">
                <a16:creationId xmlns:a16="http://schemas.microsoft.com/office/drawing/2014/main" id="{B526632F-E10E-5B43-CD5C-68775B21EED2}"/>
              </a:ext>
            </a:extLst>
          </p:cNvPr>
          <p:cNvSpPr txBox="1"/>
          <p:nvPr/>
        </p:nvSpPr>
        <p:spPr>
          <a:xfrm>
            <a:off x="18352096" y="268844"/>
            <a:ext cx="786058" cy="523220"/>
          </a:xfrm>
          <a:prstGeom prst="rect">
            <a:avLst/>
          </a:prstGeom>
          <a:solidFill>
            <a:schemeClr val="bg1">
              <a:lumMod val="75000"/>
            </a:schemeClr>
          </a:solidFill>
        </p:spPr>
        <p:txBody>
          <a:bodyPr wrap="square" rtlCol="0">
            <a:spAutoFit/>
          </a:bodyPr>
          <a:lstStyle/>
          <a:p>
            <a:pPr marL="0" marR="0" lvl="0" indent="0" algn="l" defTabSz="914413" rtl="0" eaLnBrk="1" fontAlgn="auto" latinLnBrk="0" hangingPunct="1">
              <a:lnSpc>
                <a:spcPct val="100000"/>
              </a:lnSpc>
              <a:spcBef>
                <a:spcPts val="0"/>
              </a:spcBef>
              <a:spcAft>
                <a:spcPts val="0"/>
              </a:spcAft>
              <a:buClrTx/>
              <a:buSzTx/>
              <a:buFontTx/>
              <a:buNone/>
              <a:tabLst/>
              <a:defRPr/>
            </a:pPr>
            <a:r>
              <a:rPr lang="en-GB" sz="2800" b="1" dirty="0">
                <a:solidFill>
                  <a:prstClr val="white"/>
                </a:solidFill>
                <a:latin typeface="Calibri"/>
              </a:rPr>
              <a:t>Q4</a:t>
            </a:r>
            <a:endParaRPr kumimoji="0" lang="en-GB" sz="2800" b="1" i="0" u="none" strike="noStrike" kern="1200" cap="none" spc="0" normalizeH="0" baseline="0" noProof="0" dirty="0">
              <a:ln>
                <a:noFill/>
              </a:ln>
              <a:solidFill>
                <a:prstClr val="white"/>
              </a:solidFill>
              <a:effectLst/>
              <a:uLnTx/>
              <a:uFillTx/>
              <a:latin typeface="Calibri"/>
              <a:ea typeface="+mn-ea"/>
              <a:cs typeface="+mn-cs"/>
            </a:endParaRPr>
          </a:p>
        </p:txBody>
      </p:sp>
      <p:graphicFrame>
        <p:nvGraphicFramePr>
          <p:cNvPr id="21" name="Table 20">
            <a:extLst>
              <a:ext uri="{FF2B5EF4-FFF2-40B4-BE49-F238E27FC236}">
                <a16:creationId xmlns:a16="http://schemas.microsoft.com/office/drawing/2014/main" id="{0C0A6B87-D7E7-4CE8-E9D0-AE083ADF178F}"/>
              </a:ext>
            </a:extLst>
          </p:cNvPr>
          <p:cNvGraphicFramePr>
            <a:graphicFrameLocks noGrp="1"/>
          </p:cNvGraphicFramePr>
          <p:nvPr>
            <p:extLst>
              <p:ext uri="{D42A27DB-BD31-4B8C-83A1-F6EECF244321}">
                <p14:modId xmlns:p14="http://schemas.microsoft.com/office/powerpoint/2010/main" val="254338928"/>
              </p:ext>
            </p:extLst>
          </p:nvPr>
        </p:nvGraphicFramePr>
        <p:xfrm>
          <a:off x="5710060" y="1717745"/>
          <a:ext cx="6649594" cy="4482948"/>
        </p:xfrm>
        <a:graphic>
          <a:graphicData uri="http://schemas.openxmlformats.org/drawingml/2006/table">
            <a:tbl>
              <a:tblPr firstRow="1" bandRow="1">
                <a:tableStyleId>{5C22544A-7EE6-4342-B048-85BDC9FD1C3A}</a:tableStyleId>
              </a:tblPr>
              <a:tblGrid>
                <a:gridCol w="4147634">
                  <a:extLst>
                    <a:ext uri="{9D8B030D-6E8A-4147-A177-3AD203B41FA5}">
                      <a16:colId xmlns:a16="http://schemas.microsoft.com/office/drawing/2014/main" val="3542028571"/>
                    </a:ext>
                  </a:extLst>
                </a:gridCol>
                <a:gridCol w="625490">
                  <a:extLst>
                    <a:ext uri="{9D8B030D-6E8A-4147-A177-3AD203B41FA5}">
                      <a16:colId xmlns:a16="http://schemas.microsoft.com/office/drawing/2014/main" val="1480529380"/>
                    </a:ext>
                  </a:extLst>
                </a:gridCol>
                <a:gridCol w="625490">
                  <a:extLst>
                    <a:ext uri="{9D8B030D-6E8A-4147-A177-3AD203B41FA5}">
                      <a16:colId xmlns:a16="http://schemas.microsoft.com/office/drawing/2014/main" val="1243706671"/>
                    </a:ext>
                  </a:extLst>
                </a:gridCol>
                <a:gridCol w="625490">
                  <a:extLst>
                    <a:ext uri="{9D8B030D-6E8A-4147-A177-3AD203B41FA5}">
                      <a16:colId xmlns:a16="http://schemas.microsoft.com/office/drawing/2014/main" val="2140743675"/>
                    </a:ext>
                  </a:extLst>
                </a:gridCol>
                <a:gridCol w="625490">
                  <a:extLst>
                    <a:ext uri="{9D8B030D-6E8A-4147-A177-3AD203B41FA5}">
                      <a16:colId xmlns:a16="http://schemas.microsoft.com/office/drawing/2014/main" val="3400869359"/>
                    </a:ext>
                  </a:extLst>
                </a:gridCol>
              </a:tblGrid>
              <a:tr h="391749">
                <a:tc>
                  <a:txBody>
                    <a:bodyPr/>
                    <a:lstStyle/>
                    <a:p>
                      <a:pPr algn="ctr"/>
                      <a:r>
                        <a:rPr lang="en-GB" dirty="0"/>
                        <a:t>Measure and Target</a:t>
                      </a:r>
                    </a:p>
                  </a:txBody>
                  <a:tcPr anchor="ctr"/>
                </a:tc>
                <a:tc>
                  <a:txBody>
                    <a:bodyPr/>
                    <a:lstStyle/>
                    <a:p>
                      <a:pPr algn="ctr"/>
                      <a:r>
                        <a:rPr lang="en-GB" dirty="0"/>
                        <a:t>Q1</a:t>
                      </a:r>
                    </a:p>
                  </a:txBody>
                  <a:tcPr anchor="ctr"/>
                </a:tc>
                <a:tc>
                  <a:txBody>
                    <a:bodyPr/>
                    <a:lstStyle/>
                    <a:p>
                      <a:pPr algn="ctr"/>
                      <a:r>
                        <a:rPr lang="en-GB" dirty="0"/>
                        <a:t>Q2</a:t>
                      </a:r>
                    </a:p>
                  </a:txBody>
                  <a:tcPr anchor="ctr"/>
                </a:tc>
                <a:tc>
                  <a:txBody>
                    <a:bodyPr/>
                    <a:lstStyle/>
                    <a:p>
                      <a:pPr algn="ctr"/>
                      <a:r>
                        <a:rPr lang="en-GB" dirty="0"/>
                        <a:t>Q3</a:t>
                      </a:r>
                    </a:p>
                  </a:txBody>
                  <a:tcPr anchor="ctr"/>
                </a:tc>
                <a:tc>
                  <a:txBody>
                    <a:bodyPr/>
                    <a:lstStyle/>
                    <a:p>
                      <a:pPr algn="ctr"/>
                      <a:r>
                        <a:rPr lang="en-GB" dirty="0"/>
                        <a:t>Q4</a:t>
                      </a:r>
                    </a:p>
                  </a:txBody>
                  <a:tcPr anchor="ctr"/>
                </a:tc>
                <a:extLst>
                  <a:ext uri="{0D108BD9-81ED-4DB2-BD59-A6C34878D82A}">
                    <a16:rowId xmlns:a16="http://schemas.microsoft.com/office/drawing/2014/main" val="2078467722"/>
                  </a:ext>
                </a:extLst>
              </a:tr>
              <a:tr h="551987">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GB" sz="1400" kern="0" dirty="0">
                          <a:solidFill>
                            <a:prstClr val="black"/>
                          </a:solidFill>
                          <a:latin typeface="+mn-lt"/>
                        </a:rPr>
                        <a:t>We will maintain  0 patients waiting over 52 weeks for a first outpatients' appointment</a:t>
                      </a:r>
                      <a:r>
                        <a:rPr lang="en-US" sz="1400" kern="0" dirty="0">
                          <a:solidFill>
                            <a:prstClr val="black"/>
                          </a:solidFill>
                          <a:latin typeface="+mn-lt"/>
                        </a:rPr>
                        <a:t> </a:t>
                      </a:r>
                      <a:endParaRPr lang="en-US" sz="1400" dirty="0">
                        <a:solidFill>
                          <a:prstClr val="black"/>
                        </a:solidFill>
                        <a:latin typeface="+mn-lt"/>
                      </a:endParaRPr>
                    </a:p>
                  </a:txBody>
                  <a:tcPr/>
                </a:tc>
                <a:tc>
                  <a:txBody>
                    <a:bodyPr/>
                    <a:lstStyle/>
                    <a:p>
                      <a:pPr algn="ctr"/>
                      <a:r>
                        <a:rPr lang="en-GB" sz="1200" dirty="0">
                          <a:latin typeface="+mn-lt"/>
                        </a:rPr>
                        <a:t>0</a:t>
                      </a:r>
                    </a:p>
                  </a:txBody>
                  <a:tcPr>
                    <a:solidFill>
                      <a:srgbClr val="00B050"/>
                    </a:solidFill>
                  </a:tcPr>
                </a:tc>
                <a:tc>
                  <a:txBody>
                    <a:bodyPr/>
                    <a:lstStyle/>
                    <a:p>
                      <a:pPr algn="ctr"/>
                      <a:r>
                        <a:rPr lang="en-GB" sz="1200" dirty="0">
                          <a:latin typeface="+mn-lt"/>
                        </a:rPr>
                        <a:t>0</a:t>
                      </a:r>
                    </a:p>
                  </a:txBody>
                  <a:tcPr>
                    <a:solidFill>
                      <a:srgbClr val="00B050"/>
                    </a:solidFill>
                  </a:tcPr>
                </a:tc>
                <a:tc>
                  <a:txBody>
                    <a:bodyPr/>
                    <a:lstStyle/>
                    <a:p>
                      <a:pPr algn="ctr"/>
                      <a:r>
                        <a:rPr lang="en-GB" sz="1200" dirty="0">
                          <a:latin typeface="+mn-lt"/>
                        </a:rPr>
                        <a:t>0</a:t>
                      </a:r>
                    </a:p>
                  </a:txBody>
                  <a:tcPr>
                    <a:solidFill>
                      <a:srgbClr val="00B050"/>
                    </a:solidFill>
                  </a:tcPr>
                </a:tc>
                <a:tc>
                  <a:txBody>
                    <a:bodyPr/>
                    <a:lstStyle/>
                    <a:p>
                      <a:pPr algn="ctr"/>
                      <a:r>
                        <a:rPr lang="en-GB" sz="1200" dirty="0"/>
                        <a:t>0</a:t>
                      </a:r>
                    </a:p>
                  </a:txBody>
                  <a:tcPr>
                    <a:solidFill>
                      <a:srgbClr val="00B050"/>
                    </a:solidFill>
                  </a:tcPr>
                </a:tc>
                <a:extLst>
                  <a:ext uri="{0D108BD9-81ED-4DB2-BD59-A6C34878D82A}">
                    <a16:rowId xmlns:a16="http://schemas.microsoft.com/office/drawing/2014/main" val="1522313999"/>
                  </a:ext>
                </a:extLst>
              </a:tr>
              <a:tr h="551987">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GB" sz="1400" kern="0" dirty="0">
                          <a:solidFill>
                            <a:prstClr val="black"/>
                          </a:solidFill>
                          <a:latin typeface="+mn-lt"/>
                        </a:rPr>
                        <a:t>We will reduce number of patients waiting over 26 weeks for a first outpatients' appointment</a:t>
                      </a:r>
                      <a:r>
                        <a:rPr lang="en-US" sz="1400" kern="0" dirty="0">
                          <a:solidFill>
                            <a:prstClr val="black"/>
                          </a:solidFill>
                          <a:latin typeface="+mn-lt"/>
                        </a:rPr>
                        <a:t> </a:t>
                      </a:r>
                      <a:endParaRPr lang="en-US" sz="1400" dirty="0">
                        <a:solidFill>
                          <a:prstClr val="black"/>
                        </a:solidFill>
                        <a:latin typeface="+mn-lt"/>
                      </a:endParaRPr>
                    </a:p>
                  </a:txBody>
                  <a:tcPr/>
                </a:tc>
                <a:tc>
                  <a:txBody>
                    <a:bodyPr/>
                    <a:lstStyle/>
                    <a:p>
                      <a:pPr algn="ctr"/>
                      <a:r>
                        <a:rPr lang="en-GB" sz="1200" dirty="0">
                          <a:latin typeface="+mn-lt"/>
                        </a:rPr>
                        <a:t>14,200</a:t>
                      </a:r>
                    </a:p>
                    <a:p>
                      <a:pPr algn="ctr"/>
                      <a:r>
                        <a:rPr lang="en-GB" sz="1200" i="1" dirty="0">
                          <a:latin typeface="+mn-lt"/>
                        </a:rPr>
                        <a:t>June</a:t>
                      </a:r>
                    </a:p>
                  </a:txBody>
                  <a:tcPr>
                    <a:solidFill>
                      <a:srgbClr val="FFC000"/>
                    </a:solidFill>
                  </a:tcPr>
                </a:tc>
                <a:tc>
                  <a:txBody>
                    <a:bodyPr/>
                    <a:lstStyle/>
                    <a:p>
                      <a:pPr algn="ctr"/>
                      <a:r>
                        <a:rPr lang="en-GB" sz="1200" dirty="0">
                          <a:latin typeface="+mn-lt"/>
                        </a:rPr>
                        <a:t>11,250</a:t>
                      </a:r>
                    </a:p>
                    <a:p>
                      <a:pPr algn="ctr"/>
                      <a:r>
                        <a:rPr lang="en-GB" sz="1200" i="1" dirty="0">
                          <a:latin typeface="+mn-lt"/>
                        </a:rPr>
                        <a:t>Sept</a:t>
                      </a:r>
                    </a:p>
                  </a:txBody>
                  <a:tcPr>
                    <a:solidFill>
                      <a:srgbClr val="00B050"/>
                    </a:solidFill>
                  </a:tcPr>
                </a:tc>
                <a:tc>
                  <a:txBody>
                    <a:bodyPr/>
                    <a:lstStyle/>
                    <a:p>
                      <a:pPr algn="ctr"/>
                      <a:r>
                        <a:rPr lang="en-GB" sz="1200" dirty="0">
                          <a:latin typeface="+mn-lt"/>
                        </a:rPr>
                        <a:t>8,530</a:t>
                      </a:r>
                    </a:p>
                    <a:p>
                      <a:pPr algn="ctr"/>
                      <a:r>
                        <a:rPr lang="en-GB" sz="1200" i="1" dirty="0">
                          <a:latin typeface="+mn-lt"/>
                        </a:rPr>
                        <a:t>Dec</a:t>
                      </a:r>
                    </a:p>
                  </a:txBody>
                  <a:tcPr>
                    <a:solidFill>
                      <a:srgbClr val="00B050"/>
                    </a:solidFill>
                  </a:tcPr>
                </a:tc>
                <a:tc>
                  <a:txBody>
                    <a:bodyPr/>
                    <a:lstStyle/>
                    <a:p>
                      <a:pPr algn="ctr"/>
                      <a:r>
                        <a:rPr lang="en-GB" sz="1200" dirty="0"/>
                        <a:t>4,124</a:t>
                      </a:r>
                    </a:p>
                    <a:p>
                      <a:pPr algn="ctr"/>
                      <a:r>
                        <a:rPr lang="en-GB" sz="1200" i="1" dirty="0"/>
                        <a:t>Mar</a:t>
                      </a:r>
                    </a:p>
                  </a:txBody>
                  <a:tcPr>
                    <a:solidFill>
                      <a:srgbClr val="00B050"/>
                    </a:solidFill>
                  </a:tcPr>
                </a:tc>
                <a:extLst>
                  <a:ext uri="{0D108BD9-81ED-4DB2-BD59-A6C34878D82A}">
                    <a16:rowId xmlns:a16="http://schemas.microsoft.com/office/drawing/2014/main" val="1748497815"/>
                  </a:ext>
                </a:extLst>
              </a:tr>
              <a:tr h="551987">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GB" sz="1400" kern="0" dirty="0">
                          <a:solidFill>
                            <a:prstClr val="black"/>
                          </a:solidFill>
                          <a:latin typeface="+mn-lt"/>
                        </a:rPr>
                        <a:t>We will reduce the number of patients waiting over 8 weeks for a diagnostic endoscopy</a:t>
                      </a:r>
                      <a:endParaRPr lang="en-US" sz="1400" dirty="0">
                        <a:solidFill>
                          <a:prstClr val="black"/>
                        </a:solidFill>
                        <a:latin typeface="+mn-lt"/>
                      </a:endParaRPr>
                    </a:p>
                  </a:txBody>
                  <a:tcPr/>
                </a:tc>
                <a:tc>
                  <a:txBody>
                    <a:bodyPr/>
                    <a:lstStyle/>
                    <a:p>
                      <a:pPr algn="ctr"/>
                      <a:r>
                        <a:rPr lang="en-GB" sz="1200" dirty="0">
                          <a:solidFill>
                            <a:schemeClr val="bg1"/>
                          </a:solidFill>
                          <a:latin typeface="+mn-lt"/>
                        </a:rPr>
                        <a:t>2,089</a:t>
                      </a:r>
                    </a:p>
                    <a:p>
                      <a:pPr algn="ctr"/>
                      <a:r>
                        <a:rPr lang="en-GB" sz="1200" i="1" dirty="0">
                          <a:solidFill>
                            <a:schemeClr val="bg1"/>
                          </a:solidFill>
                          <a:latin typeface="+mn-lt"/>
                        </a:rPr>
                        <a:t>June</a:t>
                      </a:r>
                    </a:p>
                  </a:txBody>
                  <a:tcPr>
                    <a:solidFill>
                      <a:srgbClr val="C00000"/>
                    </a:solidFill>
                  </a:tcPr>
                </a:tc>
                <a:tc>
                  <a:txBody>
                    <a:bodyPr/>
                    <a:lstStyle/>
                    <a:p>
                      <a:pPr algn="ctr"/>
                      <a:r>
                        <a:rPr lang="en-GB" sz="1200" dirty="0">
                          <a:solidFill>
                            <a:schemeClr val="bg1"/>
                          </a:solidFill>
                          <a:latin typeface="+mn-lt"/>
                        </a:rPr>
                        <a:t>2,046</a:t>
                      </a:r>
                    </a:p>
                    <a:p>
                      <a:pPr algn="ctr"/>
                      <a:r>
                        <a:rPr lang="en-GB" sz="1200" i="1" dirty="0">
                          <a:solidFill>
                            <a:schemeClr val="bg1"/>
                          </a:solidFill>
                          <a:latin typeface="+mn-lt"/>
                        </a:rPr>
                        <a:t>Sept</a:t>
                      </a:r>
                    </a:p>
                  </a:txBody>
                  <a:tcPr>
                    <a:solidFill>
                      <a:srgbClr val="C00000"/>
                    </a:solidFill>
                  </a:tcPr>
                </a:tc>
                <a:tc>
                  <a:txBody>
                    <a:bodyPr/>
                    <a:lstStyle/>
                    <a:p>
                      <a:pPr algn="ctr"/>
                      <a:r>
                        <a:rPr lang="en-GB" sz="1200" dirty="0">
                          <a:solidFill>
                            <a:schemeClr val="bg1"/>
                          </a:solidFill>
                          <a:latin typeface="+mn-lt"/>
                        </a:rPr>
                        <a:t>1,760</a:t>
                      </a:r>
                    </a:p>
                    <a:p>
                      <a:pPr algn="ctr"/>
                      <a:r>
                        <a:rPr lang="en-GB" sz="1200" i="1" dirty="0">
                          <a:solidFill>
                            <a:schemeClr val="bg1"/>
                          </a:solidFill>
                          <a:latin typeface="+mn-lt"/>
                        </a:rPr>
                        <a:t>Dec</a:t>
                      </a:r>
                    </a:p>
                  </a:txBody>
                  <a:tcPr>
                    <a:solidFill>
                      <a:srgbClr val="C00000"/>
                    </a:solidFill>
                  </a:tcPr>
                </a:tc>
                <a:tc>
                  <a:txBody>
                    <a:bodyPr/>
                    <a:lstStyle/>
                    <a:p>
                      <a:pPr algn="ctr"/>
                      <a:r>
                        <a:rPr lang="en-GB" sz="1200" dirty="0"/>
                        <a:t>285</a:t>
                      </a:r>
                    </a:p>
                    <a:p>
                      <a:pPr algn="ctr"/>
                      <a:r>
                        <a:rPr lang="en-GB" sz="1200" i="1" dirty="0"/>
                        <a:t>Mar</a:t>
                      </a:r>
                    </a:p>
                  </a:txBody>
                  <a:tcPr>
                    <a:solidFill>
                      <a:srgbClr val="00B050"/>
                    </a:solidFill>
                  </a:tcPr>
                </a:tc>
                <a:extLst>
                  <a:ext uri="{0D108BD9-81ED-4DB2-BD59-A6C34878D82A}">
                    <a16:rowId xmlns:a16="http://schemas.microsoft.com/office/drawing/2014/main" val="2083341085"/>
                  </a:ext>
                </a:extLst>
              </a:tr>
              <a:tr h="551987">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GB" sz="1400" kern="0" dirty="0">
                          <a:solidFill>
                            <a:prstClr val="black"/>
                          </a:solidFill>
                          <a:latin typeface="+mn-lt"/>
                        </a:rPr>
                        <a:t>We will maintain our current position of no patients waiting over 8 weeks for all other diagnostics</a:t>
                      </a:r>
                      <a:endParaRPr lang="en-US" sz="1400" kern="0" dirty="0">
                        <a:solidFill>
                          <a:prstClr val="black"/>
                        </a:solidFill>
                        <a:latin typeface="+mn-lt"/>
                      </a:endParaRPr>
                    </a:p>
                  </a:txBody>
                  <a:tcPr/>
                </a:tc>
                <a:tc>
                  <a:txBody>
                    <a:bodyPr/>
                    <a:lstStyle/>
                    <a:p>
                      <a:pPr algn="ctr"/>
                      <a:r>
                        <a:rPr lang="en-GB" sz="1200" dirty="0">
                          <a:latin typeface="+mn-lt"/>
                        </a:rPr>
                        <a:t>2,246</a:t>
                      </a:r>
                    </a:p>
                    <a:p>
                      <a:pPr algn="ctr"/>
                      <a:r>
                        <a:rPr lang="en-GB" sz="1200" dirty="0">
                          <a:latin typeface="+mn-lt"/>
                        </a:rPr>
                        <a:t>June</a:t>
                      </a:r>
                    </a:p>
                  </a:txBody>
                  <a:tcPr>
                    <a:solidFill>
                      <a:srgbClr val="FFC000"/>
                    </a:solidFill>
                  </a:tcPr>
                </a:tc>
                <a:tc>
                  <a:txBody>
                    <a:bodyPr/>
                    <a:lstStyle/>
                    <a:p>
                      <a:pPr algn="ctr"/>
                      <a:r>
                        <a:rPr lang="en-GB" sz="1200" dirty="0">
                          <a:latin typeface="+mn-lt"/>
                        </a:rPr>
                        <a:t>3,017</a:t>
                      </a:r>
                    </a:p>
                    <a:p>
                      <a:pPr algn="ctr"/>
                      <a:r>
                        <a:rPr lang="en-GB" sz="1200" i="1" dirty="0">
                          <a:latin typeface="+mn-lt"/>
                        </a:rPr>
                        <a:t>Sept</a:t>
                      </a:r>
                    </a:p>
                  </a:txBody>
                  <a:tcPr>
                    <a:solidFill>
                      <a:srgbClr val="FFC000"/>
                    </a:solidFill>
                  </a:tcPr>
                </a:tc>
                <a:tc>
                  <a:txBody>
                    <a:bodyPr/>
                    <a:lstStyle/>
                    <a:p>
                      <a:pPr algn="ctr"/>
                      <a:r>
                        <a:rPr lang="en-GB" sz="1200" dirty="0">
                          <a:solidFill>
                            <a:schemeClr val="bg1"/>
                          </a:solidFill>
                          <a:latin typeface="+mn-lt"/>
                        </a:rPr>
                        <a:t>6,042</a:t>
                      </a:r>
                    </a:p>
                    <a:p>
                      <a:pPr algn="ctr"/>
                      <a:r>
                        <a:rPr lang="en-GB" sz="1200" i="1" dirty="0">
                          <a:solidFill>
                            <a:schemeClr val="bg1"/>
                          </a:solidFill>
                          <a:latin typeface="+mn-lt"/>
                        </a:rPr>
                        <a:t>Dec</a:t>
                      </a:r>
                    </a:p>
                  </a:txBody>
                  <a:tcPr>
                    <a:solidFill>
                      <a:srgbClr val="C00000"/>
                    </a:solidFill>
                  </a:tcPr>
                </a:tc>
                <a:tc>
                  <a:txBody>
                    <a:bodyPr/>
                    <a:lstStyle/>
                    <a:p>
                      <a:pPr algn="ctr"/>
                      <a:r>
                        <a:rPr lang="en-GB" sz="1200" dirty="0"/>
                        <a:t>980</a:t>
                      </a:r>
                    </a:p>
                    <a:p>
                      <a:pPr algn="ctr"/>
                      <a:r>
                        <a:rPr lang="en-GB" sz="1200" i="1" dirty="0"/>
                        <a:t>Mar</a:t>
                      </a:r>
                    </a:p>
                  </a:txBody>
                  <a:tcPr>
                    <a:solidFill>
                      <a:srgbClr val="00B050"/>
                    </a:solidFill>
                  </a:tcPr>
                </a:tc>
                <a:extLst>
                  <a:ext uri="{0D108BD9-81ED-4DB2-BD59-A6C34878D82A}">
                    <a16:rowId xmlns:a16="http://schemas.microsoft.com/office/drawing/2014/main" val="1000840534"/>
                  </a:ext>
                </a:extLst>
              </a:tr>
              <a:tr h="389638">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GB" sz="1400" kern="0" dirty="0">
                          <a:solidFill>
                            <a:prstClr val="black"/>
                          </a:solidFill>
                          <a:latin typeface="+mn-lt"/>
                        </a:rPr>
                        <a:t>We will maintain zero 104 week waits for treatment</a:t>
                      </a:r>
                      <a:endParaRPr lang="en-US" sz="1400" i="1" strike="sngStrike" kern="0" dirty="0">
                        <a:solidFill>
                          <a:srgbClr val="FF0000"/>
                        </a:solidFill>
                        <a:latin typeface="+mn-lt"/>
                      </a:endParaRPr>
                    </a:p>
                  </a:txBody>
                  <a:tcPr/>
                </a:tc>
                <a:tc>
                  <a:txBody>
                    <a:bodyPr/>
                    <a:lstStyle/>
                    <a:p>
                      <a:pPr algn="ctr"/>
                      <a:r>
                        <a:rPr lang="en-GB" sz="1200" dirty="0">
                          <a:latin typeface="+mn-lt"/>
                        </a:rPr>
                        <a:t>0</a:t>
                      </a:r>
                    </a:p>
                  </a:txBody>
                  <a:tcPr>
                    <a:solidFill>
                      <a:srgbClr val="00B050"/>
                    </a:solidFill>
                  </a:tcPr>
                </a:tc>
                <a:tc>
                  <a:txBody>
                    <a:bodyPr/>
                    <a:lstStyle/>
                    <a:p>
                      <a:pPr algn="ctr"/>
                      <a:r>
                        <a:rPr lang="en-GB" sz="1200" dirty="0">
                          <a:latin typeface="+mn-lt"/>
                        </a:rPr>
                        <a:t>0</a:t>
                      </a:r>
                    </a:p>
                  </a:txBody>
                  <a:tcPr>
                    <a:solidFill>
                      <a:srgbClr val="00B050"/>
                    </a:solidFill>
                  </a:tcPr>
                </a:tc>
                <a:tc>
                  <a:txBody>
                    <a:bodyPr/>
                    <a:lstStyle/>
                    <a:p>
                      <a:pPr algn="ctr"/>
                      <a:r>
                        <a:rPr lang="en-GB" sz="1200" dirty="0">
                          <a:latin typeface="+mn-lt"/>
                        </a:rPr>
                        <a:t>0</a:t>
                      </a:r>
                    </a:p>
                  </a:txBody>
                  <a:tcPr>
                    <a:solidFill>
                      <a:srgbClr val="00B050"/>
                    </a:solidFill>
                  </a:tcPr>
                </a:tc>
                <a:tc>
                  <a:txBody>
                    <a:bodyPr/>
                    <a:lstStyle/>
                    <a:p>
                      <a:pPr algn="ctr"/>
                      <a:r>
                        <a:rPr lang="en-GB" sz="1200" dirty="0"/>
                        <a:t>0</a:t>
                      </a:r>
                    </a:p>
                  </a:txBody>
                  <a:tcPr>
                    <a:solidFill>
                      <a:srgbClr val="00B050"/>
                    </a:solidFill>
                  </a:tcPr>
                </a:tc>
                <a:extLst>
                  <a:ext uri="{0D108BD9-81ED-4DB2-BD59-A6C34878D82A}">
                    <a16:rowId xmlns:a16="http://schemas.microsoft.com/office/drawing/2014/main" val="758358707"/>
                  </a:ext>
                </a:extLst>
              </a:tr>
              <a:tr h="487048">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GB" sz="1400" kern="0" dirty="0">
                          <a:solidFill>
                            <a:prstClr val="black"/>
                          </a:solidFill>
                          <a:latin typeface="+mn-lt"/>
                        </a:rPr>
                        <a:t>We will deliver 14 week waits for Therapies</a:t>
                      </a:r>
                      <a:endParaRPr lang="en-US" sz="1400" i="1" strike="sngStrike" kern="0" dirty="0">
                        <a:solidFill>
                          <a:srgbClr val="FF0000"/>
                        </a:solidFill>
                        <a:latin typeface="+mn-lt"/>
                      </a:endParaRPr>
                    </a:p>
                  </a:txBody>
                  <a:tcPr/>
                </a:tc>
                <a:tc>
                  <a:txBody>
                    <a:bodyPr/>
                    <a:lstStyle/>
                    <a:p>
                      <a:pPr algn="ctr"/>
                      <a:r>
                        <a:rPr lang="en-GB" sz="1200" dirty="0">
                          <a:latin typeface="+mn-lt"/>
                        </a:rPr>
                        <a:t>3</a:t>
                      </a:r>
                    </a:p>
                    <a:p>
                      <a:pPr marL="0" marR="0" lvl="0" indent="0" algn="ctr" defTabSz="914400" eaLnBrk="1" fontAlgn="auto" latinLnBrk="0" hangingPunct="1">
                        <a:lnSpc>
                          <a:spcPct val="100000"/>
                        </a:lnSpc>
                        <a:spcBef>
                          <a:spcPts val="0"/>
                        </a:spcBef>
                        <a:spcAft>
                          <a:spcPts val="0"/>
                        </a:spcAft>
                        <a:buClrTx/>
                        <a:buSzTx/>
                        <a:buFontTx/>
                        <a:buNone/>
                        <a:tabLst/>
                        <a:defRPr/>
                      </a:pPr>
                      <a:r>
                        <a:rPr lang="en-GB" sz="1200" i="1" dirty="0">
                          <a:latin typeface="+mn-lt"/>
                        </a:rPr>
                        <a:t>June</a:t>
                      </a:r>
                    </a:p>
                  </a:txBody>
                  <a:tcPr>
                    <a:solidFill>
                      <a:srgbClr val="FFC000"/>
                    </a:solidFill>
                  </a:tcPr>
                </a:tc>
                <a:tc>
                  <a:txBody>
                    <a:bodyPr/>
                    <a:lstStyle/>
                    <a:p>
                      <a:pPr algn="ctr"/>
                      <a:r>
                        <a:rPr lang="en-GB" sz="1200" dirty="0">
                          <a:latin typeface="+mn-lt"/>
                        </a:rPr>
                        <a:t>0</a:t>
                      </a:r>
                    </a:p>
                    <a:p>
                      <a:pPr algn="ctr"/>
                      <a:r>
                        <a:rPr lang="en-GB" sz="1200" i="1" dirty="0">
                          <a:latin typeface="+mn-lt"/>
                        </a:rPr>
                        <a:t>Sept</a:t>
                      </a:r>
                    </a:p>
                  </a:txBody>
                  <a:tcPr>
                    <a:solidFill>
                      <a:srgbClr val="00B050"/>
                    </a:solidFill>
                  </a:tcPr>
                </a:tc>
                <a:tc>
                  <a:txBody>
                    <a:bodyPr/>
                    <a:lstStyle/>
                    <a:p>
                      <a:pPr algn="ctr"/>
                      <a:r>
                        <a:rPr lang="en-GB" sz="1200" dirty="0">
                          <a:latin typeface="+mn-lt"/>
                        </a:rPr>
                        <a:t>0</a:t>
                      </a:r>
                    </a:p>
                    <a:p>
                      <a:pPr algn="ctr"/>
                      <a:r>
                        <a:rPr lang="en-GB" sz="1200" i="1" dirty="0">
                          <a:latin typeface="+mn-lt"/>
                        </a:rPr>
                        <a:t>Dec</a:t>
                      </a:r>
                    </a:p>
                  </a:txBody>
                  <a:tcPr>
                    <a:solidFill>
                      <a:srgbClr val="00B050"/>
                    </a:solidFill>
                  </a:tcPr>
                </a:tc>
                <a:tc>
                  <a:txBody>
                    <a:bodyPr/>
                    <a:lstStyle/>
                    <a:p>
                      <a:pPr algn="ctr"/>
                      <a:r>
                        <a:rPr lang="en-GB" sz="1200" dirty="0"/>
                        <a:t>0</a:t>
                      </a:r>
                    </a:p>
                    <a:p>
                      <a:pPr algn="ctr"/>
                      <a:r>
                        <a:rPr lang="en-GB" sz="1200" i="1" dirty="0"/>
                        <a:t>Mar</a:t>
                      </a:r>
                    </a:p>
                  </a:txBody>
                  <a:tcPr>
                    <a:solidFill>
                      <a:srgbClr val="00B050"/>
                    </a:solidFill>
                  </a:tcPr>
                </a:tc>
                <a:extLst>
                  <a:ext uri="{0D108BD9-81ED-4DB2-BD59-A6C34878D82A}">
                    <a16:rowId xmlns:a16="http://schemas.microsoft.com/office/drawing/2014/main" val="1812055336"/>
                  </a:ext>
                </a:extLst>
              </a:tr>
              <a:tr h="1006565">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GB" sz="1400" kern="0" dirty="0">
                          <a:solidFill>
                            <a:prstClr val="black"/>
                          </a:solidFill>
                          <a:latin typeface="+mn-lt"/>
                        </a:rPr>
                        <a:t>We will deliver a 12month improvement trend for patients starting first definitive treatment within 62 days building to 80% by 03.2026</a:t>
                      </a:r>
                      <a:endParaRPr lang="en-GB" sz="1400" kern="0" dirty="0">
                        <a:solidFill>
                          <a:srgbClr val="FF0000"/>
                        </a:solidFill>
                        <a:highlight>
                          <a:srgbClr val="FFFF00"/>
                        </a:highlight>
                        <a:latin typeface="+mn-lt"/>
                      </a:endParaRPr>
                    </a:p>
                  </a:txBody>
                  <a:tcPr/>
                </a:tc>
                <a:tc>
                  <a:txBody>
                    <a:bodyPr/>
                    <a:lstStyle/>
                    <a:p>
                      <a:pPr algn="ctr"/>
                      <a:r>
                        <a:rPr lang="en-GB" sz="1200" dirty="0">
                          <a:latin typeface="+mn-lt"/>
                        </a:rPr>
                        <a:t>51.9%</a:t>
                      </a:r>
                    </a:p>
                    <a:p>
                      <a:pPr algn="ctr"/>
                      <a:r>
                        <a:rPr lang="en-GB" sz="1200" i="1" dirty="0">
                          <a:latin typeface="+mn-lt"/>
                        </a:rPr>
                        <a:t>June</a:t>
                      </a:r>
                    </a:p>
                  </a:txBody>
                  <a:tcPr>
                    <a:solidFill>
                      <a:srgbClr val="FFC000"/>
                    </a:solidFill>
                  </a:tcPr>
                </a:tc>
                <a:tc>
                  <a:txBody>
                    <a:bodyPr/>
                    <a:lstStyle/>
                    <a:p>
                      <a:pPr algn="ctr"/>
                      <a:r>
                        <a:rPr lang="en-GB" sz="1200" dirty="0">
                          <a:latin typeface="+mn-lt"/>
                        </a:rPr>
                        <a:t>59.6%</a:t>
                      </a:r>
                    </a:p>
                    <a:p>
                      <a:pPr algn="ctr"/>
                      <a:r>
                        <a:rPr lang="en-GB" sz="1200" i="1" dirty="0">
                          <a:latin typeface="+mn-lt"/>
                        </a:rPr>
                        <a:t>Sept</a:t>
                      </a:r>
                    </a:p>
                  </a:txBody>
                  <a:tcPr>
                    <a:solidFill>
                      <a:srgbClr val="FFC000"/>
                    </a:solidFill>
                  </a:tcPr>
                </a:tc>
                <a:tc>
                  <a:txBody>
                    <a:bodyPr/>
                    <a:lstStyle/>
                    <a:p>
                      <a:pPr algn="ctr"/>
                      <a:r>
                        <a:rPr lang="en-GB" sz="1200" dirty="0">
                          <a:latin typeface="+mn-lt"/>
                        </a:rPr>
                        <a:t>52.4%</a:t>
                      </a:r>
                    </a:p>
                    <a:p>
                      <a:pPr algn="ctr"/>
                      <a:r>
                        <a:rPr lang="en-GB" sz="1200" i="1" dirty="0">
                          <a:latin typeface="+mn-lt"/>
                        </a:rPr>
                        <a:t>Nov</a:t>
                      </a:r>
                    </a:p>
                  </a:txBody>
                  <a:tcPr>
                    <a:solidFill>
                      <a:srgbClr val="FFC000"/>
                    </a:solidFill>
                  </a:tcPr>
                </a:tc>
                <a:tc>
                  <a:txBody>
                    <a:bodyPr/>
                    <a:lstStyle/>
                    <a:p>
                      <a:pPr algn="ctr"/>
                      <a:r>
                        <a:rPr lang="en-GB" sz="1200" dirty="0"/>
                        <a:t>46.3%</a:t>
                      </a:r>
                    </a:p>
                    <a:p>
                      <a:pPr algn="ctr"/>
                      <a:r>
                        <a:rPr lang="en-GB" sz="1200" i="1" dirty="0"/>
                        <a:t>Feb</a:t>
                      </a:r>
                    </a:p>
                  </a:txBody>
                  <a:tcPr>
                    <a:solidFill>
                      <a:srgbClr val="C00000"/>
                    </a:solidFill>
                  </a:tcPr>
                </a:tc>
                <a:extLst>
                  <a:ext uri="{0D108BD9-81ED-4DB2-BD59-A6C34878D82A}">
                    <a16:rowId xmlns:a16="http://schemas.microsoft.com/office/drawing/2014/main" val="1852827262"/>
                  </a:ext>
                </a:extLst>
              </a:tr>
            </a:tbl>
          </a:graphicData>
        </a:graphic>
      </p:graphicFrame>
      <p:graphicFrame>
        <p:nvGraphicFramePr>
          <p:cNvPr id="12" name="Table 11">
            <a:extLst>
              <a:ext uri="{FF2B5EF4-FFF2-40B4-BE49-F238E27FC236}">
                <a16:creationId xmlns:a16="http://schemas.microsoft.com/office/drawing/2014/main" id="{219657A8-8BB1-C7DD-0E2F-27952A4A7E54}"/>
              </a:ext>
            </a:extLst>
          </p:cNvPr>
          <p:cNvGraphicFramePr>
            <a:graphicFrameLocks noGrp="1"/>
          </p:cNvGraphicFramePr>
          <p:nvPr>
            <p:extLst>
              <p:ext uri="{D42A27DB-BD31-4B8C-83A1-F6EECF244321}">
                <p14:modId xmlns:p14="http://schemas.microsoft.com/office/powerpoint/2010/main" val="4279329438"/>
              </p:ext>
            </p:extLst>
          </p:nvPr>
        </p:nvGraphicFramePr>
        <p:xfrm>
          <a:off x="5760975" y="7525412"/>
          <a:ext cx="6679246" cy="1725098"/>
        </p:xfrm>
        <a:graphic>
          <a:graphicData uri="http://schemas.openxmlformats.org/drawingml/2006/table">
            <a:tbl>
              <a:tblPr firstRow="1" bandRow="1">
                <a:tableStyleId>{5C22544A-7EE6-4342-B048-85BDC9FD1C3A}</a:tableStyleId>
              </a:tblPr>
              <a:tblGrid>
                <a:gridCol w="4159217">
                  <a:extLst>
                    <a:ext uri="{9D8B030D-6E8A-4147-A177-3AD203B41FA5}">
                      <a16:colId xmlns:a16="http://schemas.microsoft.com/office/drawing/2014/main" val="1399772483"/>
                    </a:ext>
                  </a:extLst>
                </a:gridCol>
                <a:gridCol w="1167080">
                  <a:extLst>
                    <a:ext uri="{9D8B030D-6E8A-4147-A177-3AD203B41FA5}">
                      <a16:colId xmlns:a16="http://schemas.microsoft.com/office/drawing/2014/main" val="3578207093"/>
                    </a:ext>
                  </a:extLst>
                </a:gridCol>
                <a:gridCol w="1352949">
                  <a:extLst>
                    <a:ext uri="{9D8B030D-6E8A-4147-A177-3AD203B41FA5}">
                      <a16:colId xmlns:a16="http://schemas.microsoft.com/office/drawing/2014/main" val="2847472648"/>
                    </a:ext>
                  </a:extLst>
                </a:gridCol>
              </a:tblGrid>
              <a:tr h="238423">
                <a:tc>
                  <a:txBody>
                    <a:bodyPr/>
                    <a:lstStyle/>
                    <a:p>
                      <a:endParaRPr lang="en-GB" sz="1100" dirty="0"/>
                    </a:p>
                  </a:txBody>
                  <a:tcPr marL="55449" marR="55449" marT="27724" marB="27724">
                    <a:lnL w="19050" cap="flat" cmpd="sng" algn="ctr">
                      <a:noFill/>
                      <a:prstDash val="solid"/>
                      <a:round/>
                      <a:headEnd type="none" w="med" len="med"/>
                      <a:tailEnd type="none" w="med" len="med"/>
                    </a:lnL>
                    <a:lnR w="19050" cap="flat" cmpd="sng" algn="ctr">
                      <a:solidFill>
                        <a:schemeClr val="bg1">
                          <a:lumMod val="85000"/>
                        </a:schemeClr>
                      </a:solidFill>
                      <a:prstDash val="solid"/>
                      <a:round/>
                      <a:headEnd type="none" w="med" len="med"/>
                      <a:tailEnd type="none" w="med" len="med"/>
                    </a:lnR>
                    <a:lnT w="19050" cap="flat" cmpd="sng" algn="ctr">
                      <a:noFill/>
                      <a:prstDash val="solid"/>
                      <a:round/>
                      <a:headEnd type="none" w="med" len="med"/>
                      <a:tailEnd type="none" w="med" len="med"/>
                    </a:lnT>
                    <a:lnB w="19050" cap="flat" cmpd="sng" algn="ctr">
                      <a:solidFill>
                        <a:schemeClr val="bg1">
                          <a:lumMod val="85000"/>
                        </a:schemeClr>
                      </a:solidFill>
                      <a:prstDash val="solid"/>
                      <a:round/>
                      <a:headEnd type="none" w="med" len="med"/>
                      <a:tailEnd type="none" w="med" len="med"/>
                    </a:lnB>
                    <a:noFill/>
                  </a:tcPr>
                </a:tc>
                <a:tc>
                  <a:txBody>
                    <a:bodyPr/>
                    <a:lstStyle/>
                    <a:p>
                      <a:pPr algn="ctr"/>
                      <a:r>
                        <a:rPr lang="en-GB" sz="1400" dirty="0">
                          <a:solidFill>
                            <a:schemeClr val="bg1">
                              <a:lumMod val="50000"/>
                            </a:schemeClr>
                          </a:solidFill>
                          <a:latin typeface="+mn-lt"/>
                        </a:rPr>
                        <a:t>Q3</a:t>
                      </a:r>
                    </a:p>
                  </a:txBody>
                  <a:tcPr marL="0" marR="0" marT="0" marB="0" anchor="ctr">
                    <a:lnL w="19050" cap="flat" cmpd="sng" algn="ctr">
                      <a:solidFill>
                        <a:schemeClr val="bg1">
                          <a:lumMod val="85000"/>
                        </a:schemeClr>
                      </a:solidFill>
                      <a:prstDash val="solid"/>
                      <a:round/>
                      <a:headEnd type="none" w="med" len="med"/>
                      <a:tailEnd type="none" w="med" len="med"/>
                    </a:lnL>
                    <a:lnR w="19050" cap="flat" cmpd="sng" algn="ctr">
                      <a:solidFill>
                        <a:schemeClr val="bg1">
                          <a:lumMod val="85000"/>
                        </a:schemeClr>
                      </a:solidFill>
                      <a:prstDash val="solid"/>
                      <a:round/>
                      <a:headEnd type="none" w="med" len="med"/>
                      <a:tailEnd type="none" w="med" len="med"/>
                    </a:lnR>
                    <a:lnT w="19050" cap="flat" cmpd="sng" algn="ctr">
                      <a:noFill/>
                      <a:prstDash val="solid"/>
                      <a:round/>
                      <a:headEnd type="none" w="med" len="med"/>
                      <a:tailEnd type="none" w="med" len="med"/>
                    </a:lnT>
                    <a:lnB w="1905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lumMod val="50000"/>
                            </a:prstClr>
                          </a:solidFill>
                          <a:effectLst/>
                          <a:uLnTx/>
                          <a:uFillTx/>
                          <a:latin typeface="+mn-lt"/>
                          <a:ea typeface="+mn-ea"/>
                          <a:cs typeface="+mn-cs"/>
                        </a:rPr>
                        <a:t>Q4</a:t>
                      </a:r>
                    </a:p>
                  </a:txBody>
                  <a:tcPr marL="0" marR="0" marT="0" marB="0" anchor="ctr">
                    <a:lnL w="19050" cap="flat" cmpd="sng" algn="ctr">
                      <a:solidFill>
                        <a:schemeClr val="bg1">
                          <a:lumMod val="85000"/>
                        </a:schemeClr>
                      </a:solidFill>
                      <a:prstDash val="solid"/>
                      <a:round/>
                      <a:headEnd type="none" w="med" len="med"/>
                      <a:tailEnd type="none" w="med" len="med"/>
                    </a:lnL>
                    <a:lnR w="19050" cap="flat" cmpd="sng" algn="ctr">
                      <a:solidFill>
                        <a:schemeClr val="bg1">
                          <a:lumMod val="85000"/>
                        </a:schemeClr>
                      </a:solidFill>
                      <a:prstDash val="solid"/>
                      <a:round/>
                      <a:headEnd type="none" w="med" len="med"/>
                      <a:tailEnd type="none" w="med" len="med"/>
                    </a:lnR>
                    <a:lnT w="19050" cap="flat" cmpd="sng" algn="ctr">
                      <a:noFill/>
                      <a:prstDash val="solid"/>
                      <a:round/>
                      <a:headEnd type="none" w="med" len="med"/>
                      <a:tailEnd type="none" w="med" len="med"/>
                    </a:lnT>
                    <a:lnB w="19050" cap="flat" cmpd="sng" algn="ctr">
                      <a:solidFill>
                        <a:schemeClr val="bg1">
                          <a:lumMod val="8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317918564"/>
                  </a:ext>
                </a:extLst>
              </a:tr>
              <a:tr h="645612">
                <a:tc>
                  <a:txBody>
                    <a:bodyPr/>
                    <a:lstStyle/>
                    <a:p>
                      <a:r>
                        <a:rPr lang="en-GB" sz="1200" dirty="0"/>
                        <a:t>Risk of insufficient diagnostics capacity to meet Tier 1 targets due to rising demand for therapies, new diagnostics, USCs and 8 weeks and surveillance backlogs.</a:t>
                      </a:r>
                    </a:p>
                  </a:txBody>
                  <a:tcPr marL="55449" marR="55449" marT="27724" marB="27724" anchor="ctr">
                    <a:lnL w="19050" cap="flat" cmpd="sng" algn="ctr">
                      <a:noFill/>
                      <a:prstDash val="solid"/>
                      <a:round/>
                      <a:headEnd type="none" w="med" len="med"/>
                      <a:tailEnd type="none" w="med" len="med"/>
                    </a:lnL>
                    <a:lnR w="19050" cap="flat" cmpd="sng" algn="ctr">
                      <a:solidFill>
                        <a:schemeClr val="bg1">
                          <a:lumMod val="85000"/>
                        </a:schemeClr>
                      </a:solidFill>
                      <a:prstDash val="solid"/>
                      <a:round/>
                      <a:headEnd type="none" w="med" len="med"/>
                      <a:tailEnd type="none" w="med" len="med"/>
                    </a:lnR>
                    <a:lnT w="19050" cap="flat" cmpd="sng" algn="ctr">
                      <a:solidFill>
                        <a:schemeClr val="bg1">
                          <a:lumMod val="85000"/>
                        </a:schemeClr>
                      </a:solidFill>
                      <a:prstDash val="solid"/>
                      <a:round/>
                      <a:headEnd type="none" w="med" len="med"/>
                      <a:tailEnd type="none" w="med" len="med"/>
                    </a:lnT>
                    <a:lnB w="9525" cap="flat" cmpd="sng" algn="ctr">
                      <a:solidFill>
                        <a:schemeClr val="tx2">
                          <a:lumMod val="40000"/>
                          <a:lumOff val="60000"/>
                        </a:schemeClr>
                      </a:solidFill>
                      <a:prstDash val="solid"/>
                      <a:round/>
                      <a:headEnd type="none" w="med" len="med"/>
                      <a:tailEnd type="none" w="med" len="med"/>
                    </a:lnB>
                    <a:solidFill>
                      <a:schemeClr val="bg1">
                        <a:lumMod val="95000"/>
                      </a:schemeClr>
                    </a:solidFill>
                  </a:tcPr>
                </a:tc>
                <a:tc>
                  <a:txBody>
                    <a:bodyPr/>
                    <a:lstStyle/>
                    <a:p>
                      <a:pPr algn="ctr"/>
                      <a:r>
                        <a:rPr lang="en-GB" sz="1400" b="1" dirty="0">
                          <a:solidFill>
                            <a:srgbClr val="C00000"/>
                          </a:solidFill>
                        </a:rPr>
                        <a:t>20</a:t>
                      </a:r>
                    </a:p>
                  </a:txBody>
                  <a:tcPr marL="0" marR="0" marT="0" marB="0" anchor="ctr">
                    <a:lnL w="19050" cap="flat" cmpd="sng" algn="ctr">
                      <a:solidFill>
                        <a:schemeClr val="bg1">
                          <a:lumMod val="85000"/>
                        </a:schemeClr>
                      </a:solidFill>
                      <a:prstDash val="solid"/>
                      <a:round/>
                      <a:headEnd type="none" w="med" len="med"/>
                      <a:tailEnd type="none" w="med" len="med"/>
                    </a:lnL>
                    <a:lnR w="19050" cap="flat" cmpd="sng" algn="ctr">
                      <a:solidFill>
                        <a:schemeClr val="bg1">
                          <a:lumMod val="85000"/>
                        </a:schemeClr>
                      </a:solidFill>
                      <a:prstDash val="solid"/>
                      <a:round/>
                      <a:headEnd type="none" w="med" len="med"/>
                      <a:tailEnd type="none" w="med" len="med"/>
                    </a:lnR>
                    <a:lnT w="19050" cap="flat" cmpd="sng" algn="ctr">
                      <a:solidFill>
                        <a:schemeClr val="bg1">
                          <a:lumMod val="85000"/>
                        </a:schemeClr>
                      </a:solidFill>
                      <a:prstDash val="solid"/>
                      <a:round/>
                      <a:headEnd type="none" w="med" len="med"/>
                      <a:tailEnd type="none" w="med" len="med"/>
                    </a:lnT>
                    <a:lnB w="1905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algn="ctr"/>
                      <a:r>
                        <a:rPr lang="en-GB" sz="1400" b="1" dirty="0">
                          <a:solidFill>
                            <a:srgbClr val="C00000"/>
                          </a:solidFill>
                        </a:rPr>
                        <a:t>20</a:t>
                      </a:r>
                    </a:p>
                  </a:txBody>
                  <a:tcPr marL="0" marR="0" marT="0" marB="0" anchor="ctr">
                    <a:lnL w="19050" cap="flat" cmpd="sng" algn="ctr">
                      <a:solidFill>
                        <a:schemeClr val="bg1">
                          <a:lumMod val="85000"/>
                        </a:schemeClr>
                      </a:solidFill>
                      <a:prstDash val="solid"/>
                      <a:round/>
                      <a:headEnd type="none" w="med" len="med"/>
                      <a:tailEnd type="none" w="med" len="med"/>
                    </a:lnL>
                    <a:lnR w="19050" cap="flat" cmpd="sng" algn="ctr">
                      <a:solidFill>
                        <a:schemeClr val="bg1">
                          <a:lumMod val="85000"/>
                        </a:schemeClr>
                      </a:solidFill>
                      <a:prstDash val="solid"/>
                      <a:round/>
                      <a:headEnd type="none" w="med" len="med"/>
                      <a:tailEnd type="none" w="med" len="med"/>
                    </a:lnR>
                    <a:lnT w="19050" cap="flat" cmpd="sng" algn="ctr">
                      <a:solidFill>
                        <a:schemeClr val="bg1">
                          <a:lumMod val="85000"/>
                        </a:schemeClr>
                      </a:solidFill>
                      <a:prstDash val="solid"/>
                      <a:round/>
                      <a:headEnd type="none" w="med" len="med"/>
                      <a:tailEnd type="none" w="med" len="med"/>
                    </a:lnT>
                    <a:lnB w="19050" cap="flat" cmpd="sng" algn="ctr">
                      <a:solidFill>
                        <a:schemeClr val="bg1">
                          <a:lumMod val="8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183802803"/>
                  </a:ext>
                </a:extLst>
              </a:tr>
              <a:tr h="84106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There is a risk that the additional commitments for the Health Board necessitated by Phase 3 of Cab Sec Delivery plan could impact clinical capacity and impact achievement of wider milestones and plans.</a:t>
                      </a:r>
                    </a:p>
                  </a:txBody>
                  <a:tcPr marL="55449" marR="55449" marT="27724" marB="27724" anchor="ctr">
                    <a:lnL w="19050" cap="flat" cmpd="sng" algn="ctr">
                      <a:noFill/>
                      <a:prstDash val="solid"/>
                      <a:round/>
                      <a:headEnd type="none" w="med" len="med"/>
                      <a:tailEnd type="none" w="med" len="med"/>
                    </a:lnL>
                    <a:lnR w="19050" cap="flat" cmpd="sng" algn="ctr">
                      <a:solidFill>
                        <a:schemeClr val="bg1">
                          <a:lumMod val="85000"/>
                        </a:schemeClr>
                      </a:solidFill>
                      <a:prstDash val="solid"/>
                      <a:round/>
                      <a:headEnd type="none" w="med" len="med"/>
                      <a:tailEnd type="none" w="med" len="med"/>
                    </a:lnR>
                    <a:lnT w="9525" cap="flat" cmpd="sng" algn="ctr">
                      <a:solidFill>
                        <a:schemeClr val="tx2">
                          <a:lumMod val="40000"/>
                          <a:lumOff val="60000"/>
                        </a:schemeClr>
                      </a:solidFill>
                      <a:prstDash val="solid"/>
                      <a:round/>
                      <a:headEnd type="none" w="med" len="med"/>
                      <a:tailEnd type="none" w="med" len="med"/>
                    </a:lnT>
                    <a:lnB w="9525" cap="flat" cmpd="sng" algn="ctr">
                      <a:solidFill>
                        <a:schemeClr val="tx2">
                          <a:lumMod val="40000"/>
                          <a:lumOff val="60000"/>
                        </a:schemeClr>
                      </a:solidFill>
                      <a:prstDash val="solid"/>
                      <a:round/>
                      <a:headEnd type="none" w="med" len="med"/>
                      <a:tailEnd type="none" w="med" len="med"/>
                    </a:lnB>
                    <a:solidFill>
                      <a:schemeClr val="bg1">
                        <a:lumMod val="95000"/>
                      </a:schemeClr>
                    </a:solidFill>
                  </a:tcPr>
                </a:tc>
                <a:tc>
                  <a:txBody>
                    <a:bodyPr/>
                    <a:lstStyle/>
                    <a:p>
                      <a:pPr algn="ctr"/>
                      <a:r>
                        <a:rPr lang="en-GB" sz="1400" b="1" dirty="0">
                          <a:solidFill>
                            <a:srgbClr val="C00000"/>
                          </a:solidFill>
                        </a:rPr>
                        <a:t>9</a:t>
                      </a:r>
                    </a:p>
                  </a:txBody>
                  <a:tcPr marL="0" marR="0" marT="0" marB="0" anchor="ctr">
                    <a:lnL w="19050" cap="flat" cmpd="sng" algn="ctr">
                      <a:solidFill>
                        <a:schemeClr val="bg1">
                          <a:lumMod val="85000"/>
                        </a:schemeClr>
                      </a:solidFill>
                      <a:prstDash val="solid"/>
                      <a:round/>
                      <a:headEnd type="none" w="med" len="med"/>
                      <a:tailEnd type="none" w="med" len="med"/>
                    </a:lnL>
                    <a:lnR w="19050" cap="flat" cmpd="sng" algn="ctr">
                      <a:solidFill>
                        <a:schemeClr val="bg1">
                          <a:lumMod val="85000"/>
                        </a:schemeClr>
                      </a:solidFill>
                      <a:prstDash val="solid"/>
                      <a:round/>
                      <a:headEnd type="none" w="med" len="med"/>
                      <a:tailEnd type="none" w="med" len="med"/>
                    </a:lnR>
                    <a:lnT w="19050" cap="flat" cmpd="sng" algn="ctr">
                      <a:solidFill>
                        <a:schemeClr val="bg1">
                          <a:lumMod val="85000"/>
                        </a:schemeClr>
                      </a:solidFill>
                      <a:prstDash val="solid"/>
                      <a:round/>
                      <a:headEnd type="none" w="med" len="med"/>
                      <a:tailEnd type="none" w="med" len="med"/>
                    </a:lnT>
                    <a:lnB w="1905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algn="ctr"/>
                      <a:r>
                        <a:rPr lang="en-GB" sz="1400" b="1" dirty="0">
                          <a:solidFill>
                            <a:srgbClr val="C00000"/>
                          </a:solidFill>
                        </a:rPr>
                        <a:t>12</a:t>
                      </a:r>
                    </a:p>
                  </a:txBody>
                  <a:tcPr marL="0" marR="0" marT="0" marB="0" anchor="ctr">
                    <a:lnL w="19050" cap="flat" cmpd="sng" algn="ctr">
                      <a:solidFill>
                        <a:schemeClr val="bg1">
                          <a:lumMod val="85000"/>
                        </a:schemeClr>
                      </a:solidFill>
                      <a:prstDash val="solid"/>
                      <a:round/>
                      <a:headEnd type="none" w="med" len="med"/>
                      <a:tailEnd type="none" w="med" len="med"/>
                    </a:lnL>
                    <a:lnR w="19050" cap="flat" cmpd="sng" algn="ctr">
                      <a:solidFill>
                        <a:schemeClr val="bg1">
                          <a:lumMod val="85000"/>
                        </a:schemeClr>
                      </a:solidFill>
                      <a:prstDash val="solid"/>
                      <a:round/>
                      <a:headEnd type="none" w="med" len="med"/>
                      <a:tailEnd type="none" w="med" len="med"/>
                    </a:lnR>
                    <a:lnT w="19050" cap="flat" cmpd="sng" algn="ctr">
                      <a:solidFill>
                        <a:schemeClr val="bg1">
                          <a:lumMod val="85000"/>
                        </a:schemeClr>
                      </a:solidFill>
                      <a:prstDash val="solid"/>
                      <a:round/>
                      <a:headEnd type="none" w="med" len="med"/>
                      <a:tailEnd type="none" w="med" len="med"/>
                    </a:lnT>
                    <a:lnB w="19050" cap="flat" cmpd="sng" algn="ctr">
                      <a:solidFill>
                        <a:schemeClr val="bg1">
                          <a:lumMod val="8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351654093"/>
                  </a:ext>
                </a:extLst>
              </a:tr>
            </a:tbl>
          </a:graphicData>
        </a:graphic>
      </p:graphicFrame>
    </p:spTree>
    <p:extLst>
      <p:ext uri="{BB962C8B-B14F-4D97-AF65-F5344CB8AC3E}">
        <p14:creationId xmlns:p14="http://schemas.microsoft.com/office/powerpoint/2010/main" val="17706033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85B9CC-8465-C199-2CFE-FF41D9EFDCB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F5170DCC-3286-D460-A1F9-1E8C577A365D}"/>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0BCB5A20-4F01-BDE3-3977-36993B53DA43}"/>
              </a:ext>
            </a:extLst>
          </p:cNvPr>
          <p:cNvSpPr>
            <a:spLocks noGrp="1"/>
          </p:cNvSpPr>
          <p:nvPr>
            <p:ph type="sldNum" sz="quarter" idx="12"/>
          </p:nvPr>
        </p:nvSpPr>
        <p:spPr>
          <a:xfrm>
            <a:off x="16047204" y="10590281"/>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16</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A2AA6BED-8309-F242-BCBE-85FAF92CC245}"/>
              </a:ext>
            </a:extLst>
          </p:cNvPr>
          <p:cNvSpPr txBox="1"/>
          <p:nvPr/>
        </p:nvSpPr>
        <p:spPr>
          <a:xfrm>
            <a:off x="0" y="-14068"/>
            <a:ext cx="20105688" cy="523220"/>
          </a:xfrm>
          <a:prstGeom prst="rect">
            <a:avLst/>
          </a:prstGeom>
          <a:solidFill>
            <a:srgbClr val="44546A"/>
          </a:solidFill>
        </p:spPr>
        <p:txBody>
          <a:bodyPr wrap="square" rtlCol="0">
            <a:spAutoFit/>
          </a:bodyPr>
          <a:lstStyle/>
          <a:p>
            <a:pPr marL="0" marR="0" lvl="0" indent="0" algn="l" defTabSz="1507937" rtl="0" eaLnBrk="1" fontAlgn="auto" latinLnBrk="0" hangingPunct="1">
              <a:lnSpc>
                <a:spcPct val="100000"/>
              </a:lnSpc>
              <a:spcBef>
                <a:spcPts val="0"/>
              </a:spcBef>
              <a:spcAft>
                <a:spcPts val="1979"/>
              </a:spcAft>
              <a:buClrTx/>
              <a:buSzTx/>
              <a:buFontTx/>
              <a:buNone/>
              <a:tabLst/>
              <a:defRPr/>
            </a:pPr>
            <a:r>
              <a:rPr kumimoji="0" lang="en-GB" sz="28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PLANNED CARE Q4 DELIVERY</a:t>
            </a:r>
            <a:endParaRPr kumimoji="0" lang="en-GB" sz="2800" b="1"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p:graphicFrame>
        <p:nvGraphicFramePr>
          <p:cNvPr id="5" name="Table 4">
            <a:extLst>
              <a:ext uri="{FF2B5EF4-FFF2-40B4-BE49-F238E27FC236}">
                <a16:creationId xmlns:a16="http://schemas.microsoft.com/office/drawing/2014/main" id="{9BD2BA9C-0C85-5F3D-BEA5-EE2882F56BE5}"/>
              </a:ext>
            </a:extLst>
          </p:cNvPr>
          <p:cNvGraphicFramePr>
            <a:graphicFrameLocks noGrp="1"/>
          </p:cNvGraphicFramePr>
          <p:nvPr>
            <p:extLst>
              <p:ext uri="{D42A27DB-BD31-4B8C-83A1-F6EECF244321}">
                <p14:modId xmlns:p14="http://schemas.microsoft.com/office/powerpoint/2010/main" val="3989210136"/>
              </p:ext>
            </p:extLst>
          </p:nvPr>
        </p:nvGraphicFramePr>
        <p:xfrm>
          <a:off x="331788" y="928367"/>
          <a:ext cx="19773900" cy="10040884"/>
        </p:xfrm>
        <a:graphic>
          <a:graphicData uri="http://schemas.openxmlformats.org/drawingml/2006/table">
            <a:tbl>
              <a:tblPr firstRow="1" bandRow="1">
                <a:tableStyleId>{5C22544A-7EE6-4342-B048-85BDC9FD1C3A}</a:tableStyleId>
              </a:tblPr>
              <a:tblGrid>
                <a:gridCol w="1766715">
                  <a:extLst>
                    <a:ext uri="{9D8B030D-6E8A-4147-A177-3AD203B41FA5}">
                      <a16:colId xmlns:a16="http://schemas.microsoft.com/office/drawing/2014/main" val="823049110"/>
                    </a:ext>
                  </a:extLst>
                </a:gridCol>
                <a:gridCol w="5591500">
                  <a:extLst>
                    <a:ext uri="{9D8B030D-6E8A-4147-A177-3AD203B41FA5}">
                      <a16:colId xmlns:a16="http://schemas.microsoft.com/office/drawing/2014/main" val="3525046927"/>
                    </a:ext>
                  </a:extLst>
                </a:gridCol>
                <a:gridCol w="2762888">
                  <a:extLst>
                    <a:ext uri="{9D8B030D-6E8A-4147-A177-3AD203B41FA5}">
                      <a16:colId xmlns:a16="http://schemas.microsoft.com/office/drawing/2014/main" val="1197901702"/>
                    </a:ext>
                  </a:extLst>
                </a:gridCol>
                <a:gridCol w="2762888">
                  <a:extLst>
                    <a:ext uri="{9D8B030D-6E8A-4147-A177-3AD203B41FA5}">
                      <a16:colId xmlns:a16="http://schemas.microsoft.com/office/drawing/2014/main" val="4017522870"/>
                    </a:ext>
                  </a:extLst>
                </a:gridCol>
                <a:gridCol w="2762888">
                  <a:extLst>
                    <a:ext uri="{9D8B030D-6E8A-4147-A177-3AD203B41FA5}">
                      <a16:colId xmlns:a16="http://schemas.microsoft.com/office/drawing/2014/main" val="3402268947"/>
                    </a:ext>
                  </a:extLst>
                </a:gridCol>
                <a:gridCol w="4127021">
                  <a:extLst>
                    <a:ext uri="{9D8B030D-6E8A-4147-A177-3AD203B41FA5}">
                      <a16:colId xmlns:a16="http://schemas.microsoft.com/office/drawing/2014/main" val="734035894"/>
                    </a:ext>
                  </a:extLst>
                </a:gridCol>
              </a:tblGrid>
              <a:tr h="342267">
                <a:tc>
                  <a:txBody>
                    <a:bodyPr/>
                    <a:lstStyle/>
                    <a:p>
                      <a:pPr algn="ctr"/>
                      <a:r>
                        <a:rPr lang="en-GB" sz="1600" b="1" dirty="0">
                          <a:latin typeface="+mn-lt"/>
                        </a:rPr>
                        <a:t>System Priority</a:t>
                      </a:r>
                    </a:p>
                  </a:txBody>
                  <a:tcPr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50000"/>
                      </a:schemeClr>
                    </a:solidFill>
                  </a:tcPr>
                </a:tc>
                <a:tc>
                  <a:txBody>
                    <a:bodyPr/>
                    <a:lstStyle/>
                    <a:p>
                      <a:pPr algn="ctr"/>
                      <a:r>
                        <a:rPr lang="en-GB" sz="1600" b="1" dirty="0">
                          <a:latin typeface="+mn-lt"/>
                        </a:rPr>
                        <a:t>Work programme</a:t>
                      </a:r>
                    </a:p>
                  </a:txBody>
                  <a:tcPr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50000"/>
                      </a:schemeClr>
                    </a:solidFill>
                  </a:tcPr>
                </a:tc>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600" b="1" dirty="0">
                          <a:latin typeface="+mn-lt"/>
                        </a:rPr>
                        <a:t>Q1 Milestone</a:t>
                      </a:r>
                    </a:p>
                  </a:txBody>
                  <a:tcPr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50000"/>
                      </a:schemeClr>
                    </a:solidFill>
                  </a:tcPr>
                </a:tc>
                <a:tc>
                  <a:txBody>
                    <a:bodyPr/>
                    <a:lstStyle/>
                    <a:p>
                      <a:pPr algn="ctr"/>
                      <a:r>
                        <a:rPr lang="en-GB" sz="1600" b="1" dirty="0">
                          <a:solidFill>
                            <a:schemeClr val="bg1"/>
                          </a:solidFill>
                          <a:latin typeface="+mn-lt"/>
                        </a:rPr>
                        <a:t>Q2 Milestone</a:t>
                      </a:r>
                    </a:p>
                  </a:txBody>
                  <a:tcPr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50000"/>
                      </a:schemeClr>
                    </a:solidFill>
                  </a:tcPr>
                </a:tc>
                <a:tc>
                  <a:txBody>
                    <a:bodyPr/>
                    <a:lstStyle/>
                    <a:p>
                      <a:pPr algn="ctr"/>
                      <a:r>
                        <a:rPr lang="en-GB" sz="1600" b="1" dirty="0">
                          <a:latin typeface="+mn-lt"/>
                        </a:rPr>
                        <a:t>Q3 Milestone</a:t>
                      </a:r>
                    </a:p>
                  </a:txBody>
                  <a:tcPr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50000"/>
                      </a:schemeClr>
                    </a:solidFill>
                  </a:tcPr>
                </a:tc>
                <a:tc>
                  <a:txBody>
                    <a:bodyPr/>
                    <a:lstStyle/>
                    <a:p>
                      <a:pPr algn="ctr"/>
                      <a:r>
                        <a:rPr lang="en-GB" sz="1600" b="1" dirty="0">
                          <a:latin typeface="+mn-lt"/>
                        </a:rPr>
                        <a:t>Q4 Milestone</a:t>
                      </a:r>
                    </a:p>
                  </a:txBody>
                  <a:tcPr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50000"/>
                      </a:schemeClr>
                    </a:solidFill>
                  </a:tcPr>
                </a:tc>
                <a:extLst>
                  <a:ext uri="{0D108BD9-81ED-4DB2-BD59-A6C34878D82A}">
                    <a16:rowId xmlns:a16="http://schemas.microsoft.com/office/drawing/2014/main" val="2471906208"/>
                  </a:ext>
                </a:extLst>
              </a:tr>
              <a:tr h="1816157">
                <a:tc rowSpan="4">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400" b="1" kern="0" dirty="0">
                          <a:solidFill>
                            <a:srgbClr val="000000"/>
                          </a:solidFill>
                          <a:latin typeface="+mn-lt"/>
                        </a:rPr>
                        <a:t>Referral Advice &amp; Guidance </a:t>
                      </a: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pPr marL="0" marR="0" lvl="0" indent="0" algn="l" rtl="0" eaLnBrk="1" fontAlgn="auto" latinLnBrk="0" hangingPunct="1">
                        <a:lnSpc>
                          <a:spcPct val="100000"/>
                        </a:lnSpc>
                        <a:spcBef>
                          <a:spcPts val="0"/>
                        </a:spcBef>
                        <a:spcAft>
                          <a:spcPts val="0"/>
                        </a:spcAft>
                        <a:buClrTx/>
                        <a:buSzTx/>
                        <a:buFontTx/>
                        <a:buNone/>
                      </a:pPr>
                      <a:r>
                        <a:rPr lang="en-GB" sz="1400" b="0" kern="1200" dirty="0">
                          <a:solidFill>
                            <a:srgbClr val="000000"/>
                          </a:solidFill>
                          <a:latin typeface="+mn-lt"/>
                        </a:rPr>
                        <a:t>Deliver Outpatients Transformation Programme – Health Pathways; RTT, Outpatients Delivery Plan, 3Ps </a:t>
                      </a: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endParaRPr lang="en-GB" sz="1400" dirty="0">
                        <a:latin typeface="+mn-lt"/>
                      </a:endParaRPr>
                    </a:p>
                  </a:txBody>
                  <a:tcPr marL="72000" marR="45720" marT="36000" marB="3600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pPr marL="0" indent="0">
                        <a:lnSpc>
                          <a:spcPct val="115000"/>
                        </a:lnSpc>
                        <a:spcAft>
                          <a:spcPts val="0"/>
                        </a:spcAft>
                        <a:buFont typeface="Arial" panose="020B0604020202020204" pitchFamily="34" charset="0"/>
                        <a:buNone/>
                      </a:pPr>
                      <a:endParaRPr lang="en-GB" sz="1400" b="0" kern="100" dirty="0">
                        <a:effectLst/>
                        <a:latin typeface="+mn-lt"/>
                        <a:ea typeface="Aptos" panose="020B0004020202020204" pitchFamily="34" charset="0"/>
                        <a:cs typeface="Times New Roman" panose="02020603050405020304" pitchFamily="18"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marL="285750" indent="-285750" algn="l" fontAlgn="t">
                        <a:buFont typeface="Arial" panose="020B0604020202020204" pitchFamily="34" charset="0"/>
                        <a:buChar char="•"/>
                      </a:pPr>
                      <a:endParaRPr lang="en-GB" sz="1400" b="0" i="0" u="none" strike="noStrike" dirty="0">
                        <a:solidFill>
                          <a:srgbClr val="000000"/>
                        </a:solidFill>
                        <a:effectLst/>
                        <a:latin typeface="+mn-lt"/>
                      </a:endParaRPr>
                    </a:p>
                  </a:txBody>
                  <a:tcPr marL="0" marR="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pPr marL="285750" indent="-285750" algn="l" fontAlgn="t">
                        <a:buFont typeface="Arial" panose="020B0604020202020204" pitchFamily="34" charset="0"/>
                        <a:buChar char="•"/>
                      </a:pPr>
                      <a:r>
                        <a:rPr lang="en-GB" sz="1400" b="1" i="0" u="none" strike="noStrike" dirty="0">
                          <a:solidFill>
                            <a:srgbClr val="000000"/>
                          </a:solidFill>
                          <a:effectLst/>
                          <a:latin typeface="+mn-lt"/>
                        </a:rPr>
                        <a:t> 6 National (Lead Region) Pathways implemented, published and available for SB Community </a:t>
                      </a:r>
                      <a:r>
                        <a:rPr lang="en-GB" sz="1400" b="1" i="0" u="none" strike="noStrike" dirty="0" err="1">
                          <a:solidFill>
                            <a:srgbClr val="000000"/>
                          </a:solidFill>
                          <a:effectLst/>
                          <a:latin typeface="+mn-lt"/>
                        </a:rPr>
                        <a:t>HealthPathways</a:t>
                      </a:r>
                      <a:r>
                        <a:rPr lang="en-GB" sz="1400" b="1" i="0" u="none" strike="noStrike" dirty="0">
                          <a:solidFill>
                            <a:srgbClr val="000000"/>
                          </a:solidFill>
                          <a:effectLst/>
                          <a:latin typeface="+mn-lt"/>
                        </a:rPr>
                        <a:t> users</a:t>
                      </a:r>
                    </a:p>
                    <a:p>
                      <a:pPr marL="285750" indent="-285750" algn="l" fontAlgn="t">
                        <a:buFont typeface="Arial" panose="020B0604020202020204" pitchFamily="34" charset="0"/>
                        <a:buChar char="•"/>
                      </a:pPr>
                      <a:r>
                        <a:rPr lang="en-GB" sz="1400" b="1" i="0" u="none" strike="noStrike" dirty="0">
                          <a:solidFill>
                            <a:srgbClr val="000000"/>
                          </a:solidFill>
                          <a:effectLst/>
                          <a:latin typeface="+mn-lt"/>
                        </a:rPr>
                        <a:t>15 Localised (lift &amp; shift) Pathways implemented, published and available for SB Community </a:t>
                      </a:r>
                      <a:r>
                        <a:rPr lang="en-GB" sz="1400" b="1" i="0" u="none" strike="noStrike" dirty="0" err="1">
                          <a:solidFill>
                            <a:srgbClr val="000000"/>
                          </a:solidFill>
                          <a:effectLst/>
                          <a:latin typeface="+mn-lt"/>
                        </a:rPr>
                        <a:t>HealthPathways</a:t>
                      </a:r>
                      <a:r>
                        <a:rPr lang="en-GB" sz="1400" b="1" i="0" u="none" strike="noStrike" dirty="0">
                          <a:solidFill>
                            <a:srgbClr val="000000"/>
                          </a:solidFill>
                          <a:effectLst/>
                          <a:latin typeface="+mn-lt"/>
                        </a:rPr>
                        <a:t> users</a:t>
                      </a:r>
                    </a:p>
                    <a:p>
                      <a:pPr marL="285750" indent="-285750" algn="l" fontAlgn="t">
                        <a:buFont typeface="Arial" panose="020B0604020202020204" pitchFamily="34" charset="0"/>
                        <a:buChar char="•"/>
                      </a:pPr>
                      <a:r>
                        <a:rPr lang="en-GB" sz="1400" b="1" i="0" u="none" strike="noStrike" dirty="0">
                          <a:solidFill>
                            <a:srgbClr val="000000"/>
                          </a:solidFill>
                          <a:effectLst/>
                          <a:latin typeface="+mn-lt"/>
                        </a:rPr>
                        <a:t>Continue with Primary &amp; Secondary Care comms </a:t>
                      </a:r>
                    </a:p>
                    <a:p>
                      <a:pPr marL="285750" indent="-285750" algn="l" fontAlgn="t">
                        <a:buFont typeface="Arial" panose="020B0604020202020204" pitchFamily="34" charset="0"/>
                        <a:buChar char="•"/>
                      </a:pPr>
                      <a:r>
                        <a:rPr lang="en-GB" sz="1400" b="1" i="0" u="none" strike="noStrike" dirty="0">
                          <a:solidFill>
                            <a:srgbClr val="000000"/>
                          </a:solidFill>
                          <a:effectLst/>
                          <a:latin typeface="+mn-lt"/>
                        </a:rPr>
                        <a:t>Project Closure</a:t>
                      </a:r>
                    </a:p>
                  </a:txBody>
                  <a:tcPr marL="0" marR="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888672086"/>
                  </a:ext>
                </a:extLst>
              </a:tr>
              <a:tr h="377514">
                <a:tc vMerge="1">
                  <a:txBody>
                    <a:bodyPr/>
                    <a:lstStyle/>
                    <a:p>
                      <a:endParaRPr lang="en-GB" dirty="0"/>
                    </a:p>
                  </a:txBody>
                  <a:tcP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pPr marL="0" marR="0" lvl="0" indent="0" algn="l" rtl="0" eaLnBrk="1" fontAlgn="auto" latinLnBrk="0" hangingPunct="1">
                        <a:lnSpc>
                          <a:spcPct val="100000"/>
                        </a:lnSpc>
                        <a:spcBef>
                          <a:spcPts val="0"/>
                        </a:spcBef>
                        <a:spcAft>
                          <a:spcPts val="0"/>
                        </a:spcAft>
                        <a:buClrTx/>
                        <a:buSzTx/>
                        <a:buFontTx/>
                        <a:buNone/>
                      </a:pPr>
                      <a:r>
                        <a:rPr lang="en-GB" sz="1400" b="0" strike="noStrike" kern="1200" dirty="0">
                          <a:solidFill>
                            <a:schemeClr val="tx1"/>
                          </a:solidFill>
                          <a:latin typeface="+mn-lt"/>
                        </a:rPr>
                        <a:t>Monitor CNA / DNA rates</a:t>
                      </a: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endParaRPr lang="en-GB" sz="1400" dirty="0">
                        <a:latin typeface="+mn-lt"/>
                      </a:endParaRPr>
                    </a:p>
                  </a:txBody>
                  <a:tcPr marL="72000" marR="45720" marT="36000" marB="3600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a:lnSpc>
                          <a:spcPct val="115000"/>
                        </a:lnSpc>
                        <a:spcAft>
                          <a:spcPts val="800"/>
                        </a:spcAft>
                        <a:buNone/>
                      </a:pPr>
                      <a:endParaRPr lang="en-GB" sz="1400" b="0" kern="100" dirty="0">
                        <a:effectLst/>
                        <a:latin typeface="+mn-lt"/>
                        <a:ea typeface="Aptos" panose="020B0004020202020204" pitchFamily="34" charset="0"/>
                        <a:cs typeface="Times New Roman" panose="02020603050405020304" pitchFamily="18" charset="0"/>
                      </a:endParaRPr>
                    </a:p>
                  </a:txBody>
                  <a:tcPr marL="68580" marR="6858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pPr algn="ctr"/>
                      <a:endParaRPr lang="en-GB" sz="1400" b="0" dirty="0">
                        <a:latin typeface="+mn-lt"/>
                      </a:endParaRPr>
                    </a:p>
                  </a:txBody>
                  <a:tcPr marL="72000" marR="45720" marT="36000" marB="3600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pPr algn="ctr"/>
                      <a:r>
                        <a:rPr lang="en-GB" sz="1400" b="1" dirty="0">
                          <a:latin typeface="+mn-lt"/>
                        </a:rPr>
                        <a:t>Achieve combined CNA / DNA target</a:t>
                      </a:r>
                    </a:p>
                  </a:txBody>
                  <a:tcPr marL="72000" marR="45720" marT="36000" marB="3600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2782488464"/>
                  </a:ext>
                </a:extLst>
              </a:tr>
              <a:tr h="2033758">
                <a:tc vMerge="1">
                  <a:txBody>
                    <a:bodyPr/>
                    <a:lstStyle/>
                    <a:p>
                      <a:endParaRPr lang="en-GB" dirty="0"/>
                    </a:p>
                  </a:txBody>
                  <a:tcP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lvl1pPr marL="0" algn="l" defTabSz="685772" rtl="0" eaLnBrk="1" latinLnBrk="0" hangingPunct="1">
                        <a:defRPr sz="1350" b="1" kern="1200">
                          <a:solidFill>
                            <a:schemeClr val="dk1"/>
                          </a:solidFill>
                          <a:latin typeface="Aptos" panose="02110004020202020204"/>
                        </a:defRPr>
                      </a:lvl1pPr>
                      <a:lvl2pPr marL="342886" algn="l" defTabSz="685772" rtl="0" eaLnBrk="1" latinLnBrk="0" hangingPunct="1">
                        <a:defRPr sz="1350" b="1" kern="1200">
                          <a:solidFill>
                            <a:schemeClr val="dk1"/>
                          </a:solidFill>
                          <a:latin typeface="Aptos" panose="02110004020202020204"/>
                        </a:defRPr>
                      </a:lvl2pPr>
                      <a:lvl3pPr marL="685772" algn="l" defTabSz="685772" rtl="0" eaLnBrk="1" latinLnBrk="0" hangingPunct="1">
                        <a:defRPr sz="1350" b="1" kern="1200">
                          <a:solidFill>
                            <a:schemeClr val="dk1"/>
                          </a:solidFill>
                          <a:latin typeface="Aptos" panose="02110004020202020204"/>
                        </a:defRPr>
                      </a:lvl3pPr>
                      <a:lvl4pPr marL="1028657" algn="l" defTabSz="685772" rtl="0" eaLnBrk="1" latinLnBrk="0" hangingPunct="1">
                        <a:defRPr sz="1350" b="1" kern="1200">
                          <a:solidFill>
                            <a:schemeClr val="dk1"/>
                          </a:solidFill>
                          <a:latin typeface="Aptos" panose="02110004020202020204"/>
                        </a:defRPr>
                      </a:lvl4pPr>
                      <a:lvl5pPr marL="1371543" algn="l" defTabSz="685772" rtl="0" eaLnBrk="1" latinLnBrk="0" hangingPunct="1">
                        <a:defRPr sz="1350" b="1" kern="1200">
                          <a:solidFill>
                            <a:schemeClr val="dk1"/>
                          </a:solidFill>
                          <a:latin typeface="Aptos" panose="02110004020202020204"/>
                        </a:defRPr>
                      </a:lvl5pPr>
                      <a:lvl6pPr marL="1714428" algn="l" defTabSz="685772" rtl="0" eaLnBrk="1" latinLnBrk="0" hangingPunct="1">
                        <a:defRPr sz="1350" b="1" kern="1200">
                          <a:solidFill>
                            <a:schemeClr val="dk1"/>
                          </a:solidFill>
                          <a:latin typeface="Aptos" panose="02110004020202020204"/>
                        </a:defRPr>
                      </a:lvl6pPr>
                      <a:lvl7pPr marL="2057314" algn="l" defTabSz="685772" rtl="0" eaLnBrk="1" latinLnBrk="0" hangingPunct="1">
                        <a:defRPr sz="1350" b="1" kern="1200">
                          <a:solidFill>
                            <a:schemeClr val="dk1"/>
                          </a:solidFill>
                          <a:latin typeface="Aptos" panose="02110004020202020204"/>
                        </a:defRPr>
                      </a:lvl7pPr>
                      <a:lvl8pPr marL="2400199" algn="l" defTabSz="685772" rtl="0" eaLnBrk="1" latinLnBrk="0" hangingPunct="1">
                        <a:defRPr sz="1350" b="1" kern="1200">
                          <a:solidFill>
                            <a:schemeClr val="dk1"/>
                          </a:solidFill>
                          <a:latin typeface="Aptos" panose="02110004020202020204"/>
                        </a:defRPr>
                      </a:lvl8pPr>
                      <a:lvl9pPr marL="2743085" algn="l" defTabSz="685772" rtl="0" eaLnBrk="1" latinLnBrk="0" hangingPunct="1">
                        <a:defRPr sz="1350" b="1" kern="1200">
                          <a:solidFill>
                            <a:schemeClr val="dk1"/>
                          </a:solidFill>
                          <a:latin typeface="Aptos" panose="02110004020202020204"/>
                        </a:defRPr>
                      </a:lvl9pPr>
                    </a:lstStyle>
                    <a:p>
                      <a:pPr marL="0" marR="0" lvl="0" indent="0" algn="l" rtl="0" eaLnBrk="1" fontAlgn="auto" latinLnBrk="0" hangingPunct="1">
                        <a:lnSpc>
                          <a:spcPct val="100000"/>
                        </a:lnSpc>
                        <a:spcBef>
                          <a:spcPts val="0"/>
                        </a:spcBef>
                        <a:spcAft>
                          <a:spcPts val="0"/>
                        </a:spcAft>
                        <a:buClrTx/>
                        <a:buSzTx/>
                        <a:buFontTx/>
                        <a:buNone/>
                      </a:pPr>
                      <a:r>
                        <a:rPr lang="en-GB" sz="1400" b="0" kern="1200" dirty="0">
                          <a:solidFill>
                            <a:srgbClr val="000000"/>
                          </a:solidFill>
                          <a:latin typeface="+mn-lt"/>
                        </a:rPr>
                        <a:t>Outpatients Digital Transformation – Roll out Hybrid Mail, Hospital Initiated Referrals, Digital Assessment Platform (Promptly) </a:t>
                      </a: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pPr algn="ctr"/>
                      <a:endParaRPr lang="en-GB" sz="1400" b="1" dirty="0">
                        <a:highlight>
                          <a:srgbClr val="00BC62"/>
                        </a:highlight>
                        <a:latin typeface="+mn-lt"/>
                      </a:endParaRPr>
                    </a:p>
                    <a:p>
                      <a:pPr algn="ctr"/>
                      <a:r>
                        <a:rPr lang="en-GB" sz="1400" b="1" dirty="0">
                          <a:highlight>
                            <a:srgbClr val="00BC62"/>
                          </a:highlight>
                          <a:latin typeface="+mn-lt"/>
                        </a:rPr>
                        <a:t>Hybrid Mail </a:t>
                      </a:r>
                    </a:p>
                    <a:p>
                      <a:pPr algn="ctr"/>
                      <a:r>
                        <a:rPr lang="en-GB" sz="1400" b="1" dirty="0">
                          <a:highlight>
                            <a:srgbClr val="00BC62"/>
                          </a:highlight>
                          <a:latin typeface="+mn-lt"/>
                        </a:rPr>
                        <a:t>HIR </a:t>
                      </a:r>
                      <a:endParaRPr lang="en-GB" sz="1400" b="1" dirty="0">
                        <a:latin typeface="+mn-lt"/>
                      </a:endParaRPr>
                    </a:p>
                    <a:p>
                      <a:pPr algn="ctr"/>
                      <a:endParaRPr lang="en-GB" sz="1400" b="1" dirty="0">
                        <a:highlight>
                          <a:srgbClr val="F8CD47"/>
                        </a:highlight>
                        <a:latin typeface="+mn-lt"/>
                      </a:endParaRPr>
                    </a:p>
                    <a:p>
                      <a:pPr algn="ctr"/>
                      <a:endParaRPr lang="en-GB" sz="1400" b="1" dirty="0">
                        <a:highlight>
                          <a:srgbClr val="F8CD47"/>
                        </a:highlight>
                        <a:latin typeface="+mn-lt"/>
                      </a:endParaRPr>
                    </a:p>
                    <a:p>
                      <a:pPr algn="ctr"/>
                      <a:endParaRPr lang="en-GB" sz="1400" b="1" dirty="0">
                        <a:highlight>
                          <a:srgbClr val="F8CD47"/>
                        </a:highlight>
                        <a:latin typeface="+mn-lt"/>
                      </a:endParaRPr>
                    </a:p>
                    <a:p>
                      <a:pPr algn="ctr"/>
                      <a:endParaRPr lang="en-GB" sz="1400" b="1" dirty="0">
                        <a:highlight>
                          <a:srgbClr val="F8CD47"/>
                        </a:highlight>
                        <a:latin typeface="+mn-lt"/>
                      </a:endParaRPr>
                    </a:p>
                    <a:p>
                      <a:pPr algn="ctr"/>
                      <a:endParaRPr lang="en-GB" sz="1400" b="1" dirty="0">
                        <a:highlight>
                          <a:srgbClr val="F8CD47"/>
                        </a:highlight>
                        <a:latin typeface="+mn-lt"/>
                      </a:endParaRPr>
                    </a:p>
                    <a:p>
                      <a:pPr algn="ctr"/>
                      <a:r>
                        <a:rPr lang="en-GB" sz="1400" b="1" dirty="0">
                          <a:highlight>
                            <a:srgbClr val="F8CD47"/>
                          </a:highlight>
                          <a:latin typeface="+mn-lt"/>
                        </a:rPr>
                        <a:t>PROMPTLY</a:t>
                      </a:r>
                      <a:r>
                        <a:rPr lang="en-GB" sz="1400" b="1" dirty="0">
                          <a:latin typeface="+mn-lt"/>
                        </a:rPr>
                        <a:t> </a:t>
                      </a:r>
                    </a:p>
                  </a:txBody>
                  <a:tcPr marL="72000" marR="45720" marT="36000" marB="3600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gradFill>
                      <a:gsLst>
                        <a:gs pos="21000">
                          <a:srgbClr val="00B050"/>
                        </a:gs>
                        <a:gs pos="57000">
                          <a:srgbClr val="FFC000"/>
                        </a:gs>
                      </a:gsLst>
                      <a:lin ang="5400000" scaled="1"/>
                    </a:gradFill>
                  </a:tcPr>
                </a:tc>
                <a:tc>
                  <a:txBody>
                    <a:bodyPr/>
                    <a:lstStyle/>
                    <a:p>
                      <a:pPr algn="ctr"/>
                      <a:endParaRPr lang="en-GB" sz="1400" b="1" dirty="0">
                        <a:highlight>
                          <a:srgbClr val="00BC62"/>
                        </a:highlight>
                        <a:latin typeface="+mn-lt"/>
                      </a:endParaRPr>
                    </a:p>
                    <a:p>
                      <a:pPr algn="ctr"/>
                      <a:r>
                        <a:rPr lang="en-GB" sz="1400" b="1" dirty="0">
                          <a:highlight>
                            <a:srgbClr val="00BC62"/>
                          </a:highlight>
                          <a:latin typeface="+mn-lt"/>
                        </a:rPr>
                        <a:t>Hybrid Mail </a:t>
                      </a:r>
                    </a:p>
                    <a:p>
                      <a:pPr algn="ctr"/>
                      <a:endParaRPr lang="en-GB" sz="1400" b="1" dirty="0">
                        <a:highlight>
                          <a:srgbClr val="F8CD47"/>
                        </a:highlight>
                        <a:latin typeface="+mn-lt"/>
                      </a:endParaRPr>
                    </a:p>
                    <a:p>
                      <a:pPr algn="ctr"/>
                      <a:endParaRPr lang="en-GB" sz="1400" b="1" dirty="0">
                        <a:highlight>
                          <a:srgbClr val="F8CD47"/>
                        </a:highlight>
                        <a:latin typeface="+mn-lt"/>
                      </a:endParaRPr>
                    </a:p>
                    <a:p>
                      <a:pPr algn="ctr"/>
                      <a:endParaRPr lang="en-GB" sz="1400" b="1" dirty="0">
                        <a:highlight>
                          <a:srgbClr val="F8CD47"/>
                        </a:highlight>
                        <a:latin typeface="+mn-lt"/>
                      </a:endParaRPr>
                    </a:p>
                    <a:p>
                      <a:pPr algn="ctr"/>
                      <a:endParaRPr lang="en-GB" sz="1400" b="1" dirty="0">
                        <a:highlight>
                          <a:srgbClr val="F8CD47"/>
                        </a:highlight>
                        <a:latin typeface="+mn-lt"/>
                      </a:endParaRPr>
                    </a:p>
                    <a:p>
                      <a:pPr algn="ctr"/>
                      <a:endParaRPr lang="en-GB" sz="1400" b="1" dirty="0">
                        <a:highlight>
                          <a:srgbClr val="F8CD47"/>
                        </a:highlight>
                        <a:latin typeface="+mn-lt"/>
                      </a:endParaRPr>
                    </a:p>
                    <a:p>
                      <a:pPr algn="ctr"/>
                      <a:r>
                        <a:rPr lang="en-GB" sz="1400" b="1" dirty="0">
                          <a:highlight>
                            <a:srgbClr val="F8CD47"/>
                          </a:highlight>
                          <a:latin typeface="+mn-lt"/>
                        </a:rPr>
                        <a:t>HIR </a:t>
                      </a:r>
                      <a:endParaRPr lang="en-GB" sz="1400" b="1" dirty="0">
                        <a:latin typeface="+mn-lt"/>
                      </a:endParaRPr>
                    </a:p>
                    <a:p>
                      <a:pPr algn="ctr"/>
                      <a:r>
                        <a:rPr lang="en-GB" sz="1400" b="1" dirty="0">
                          <a:highlight>
                            <a:srgbClr val="F8CD47"/>
                          </a:highlight>
                          <a:latin typeface="+mn-lt"/>
                        </a:rPr>
                        <a:t>PROMPTLY</a:t>
                      </a:r>
                      <a:r>
                        <a:rPr lang="en-GB" sz="1400" b="1" dirty="0">
                          <a:latin typeface="+mn-lt"/>
                        </a:rPr>
                        <a:t> </a:t>
                      </a:r>
                    </a:p>
                  </a:txBody>
                  <a:tcPr marL="68580" marR="6858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gradFill>
                      <a:gsLst>
                        <a:gs pos="15000">
                          <a:srgbClr val="00B050"/>
                        </a:gs>
                        <a:gs pos="56000">
                          <a:srgbClr val="FFC000"/>
                        </a:gs>
                      </a:gsLst>
                      <a:lin ang="5400000" scaled="1"/>
                    </a:gradFill>
                  </a:tcPr>
                </a:tc>
                <a:tc>
                  <a:txBody>
                    <a:bodyPr/>
                    <a:lstStyle/>
                    <a:p>
                      <a:pPr marL="285750" indent="-285750" algn="l" fontAlgn="ctr">
                        <a:buFont typeface="Arial" panose="020B0604020202020204" pitchFamily="34" charset="0"/>
                        <a:buChar char="•"/>
                      </a:pPr>
                      <a:endParaRPr lang="en-GB" sz="1400" b="0" i="0" u="none" strike="noStrike" dirty="0">
                        <a:solidFill>
                          <a:srgbClr val="000000"/>
                        </a:solidFill>
                        <a:effectLst/>
                        <a:latin typeface="+mn-lt"/>
                      </a:endParaRPr>
                    </a:p>
                  </a:txBody>
                  <a:tcPr marL="0" marR="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pPr marL="285750" indent="-285750" algn="l" fontAlgn="ctr">
                        <a:buFont typeface="Arial" panose="020B0604020202020204" pitchFamily="34" charset="0"/>
                        <a:buChar char="•"/>
                      </a:pPr>
                      <a:r>
                        <a:rPr lang="en-GB" sz="1400" b="1" i="0" u="none" strike="noStrike" dirty="0">
                          <a:solidFill>
                            <a:srgbClr val="000000"/>
                          </a:solidFill>
                          <a:effectLst/>
                          <a:latin typeface="+mn-lt"/>
                        </a:rPr>
                        <a:t>Implement Hybrid Mail in line with the plan approved by Outpatients Modernisation group</a:t>
                      </a:r>
                    </a:p>
                    <a:p>
                      <a:pPr marL="285750" indent="-285750" algn="l" fontAlgn="ctr">
                        <a:buFont typeface="Arial" panose="020B0604020202020204" pitchFamily="34" charset="0"/>
                        <a:buChar char="•"/>
                      </a:pPr>
                      <a:r>
                        <a:rPr lang="en-GB" sz="1400" b="1" i="0" u="none" strike="noStrike" dirty="0">
                          <a:solidFill>
                            <a:srgbClr val="000000"/>
                          </a:solidFill>
                          <a:effectLst/>
                          <a:latin typeface="+mn-lt"/>
                        </a:rPr>
                        <a:t>Continued roll out of HIR in line with plan approved by Outpatient Redesign Group.</a:t>
                      </a:r>
                    </a:p>
                    <a:p>
                      <a:pPr marL="285750" indent="-285750" algn="l" fontAlgn="ctr">
                        <a:buFont typeface="Arial" panose="020B0604020202020204" pitchFamily="34" charset="0"/>
                        <a:buChar char="•"/>
                      </a:pPr>
                      <a:r>
                        <a:rPr lang="en-GB" sz="1400" b="1" i="0" u="none" strike="noStrike" dirty="0">
                          <a:solidFill>
                            <a:srgbClr val="000000"/>
                          </a:solidFill>
                          <a:effectLst/>
                          <a:latin typeface="+mn-lt"/>
                        </a:rPr>
                        <a:t>PROMPTLY - Continue to engage with NHS App build and PROMs NDR project.</a:t>
                      </a:r>
                    </a:p>
                    <a:p>
                      <a:pPr marL="285750" indent="-285750" algn="l" fontAlgn="ctr">
                        <a:buFont typeface="Arial" panose="020B0604020202020204" pitchFamily="34" charset="0"/>
                        <a:buChar char="•"/>
                      </a:pPr>
                      <a:r>
                        <a:rPr lang="en-GB" sz="1400" b="1" i="0" u="none" strike="noStrike" dirty="0">
                          <a:solidFill>
                            <a:srgbClr val="000000"/>
                          </a:solidFill>
                          <a:effectLst/>
                          <a:latin typeface="+mn-lt"/>
                        </a:rPr>
                        <a:t>Further plans to be developed</a:t>
                      </a:r>
                    </a:p>
                  </a:txBody>
                  <a:tcPr marL="0" marR="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1657529878"/>
                  </a:ext>
                </a:extLst>
              </a:tr>
              <a:tr h="871225">
                <a:tc vMerge="1">
                  <a:txBody>
                    <a:bodyPr/>
                    <a:lstStyle/>
                    <a:p>
                      <a:endParaRPr lang="en-GB" dirty="0"/>
                    </a:p>
                  </a:txBody>
                  <a:tcP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lvl1pPr marL="0" algn="l" defTabSz="685772" rtl="0" eaLnBrk="1" latinLnBrk="0" hangingPunct="1">
                        <a:defRPr sz="1350" kern="1200">
                          <a:solidFill>
                            <a:schemeClr val="dk1"/>
                          </a:solidFill>
                          <a:latin typeface="Aptos" panose="02110004020202020204"/>
                        </a:defRPr>
                      </a:lvl1pPr>
                      <a:lvl2pPr marL="342886" algn="l" defTabSz="685772" rtl="0" eaLnBrk="1" latinLnBrk="0" hangingPunct="1">
                        <a:defRPr sz="1350" kern="1200">
                          <a:solidFill>
                            <a:schemeClr val="dk1"/>
                          </a:solidFill>
                          <a:latin typeface="Aptos" panose="02110004020202020204"/>
                        </a:defRPr>
                      </a:lvl2pPr>
                      <a:lvl3pPr marL="685772" algn="l" defTabSz="685772" rtl="0" eaLnBrk="1" latinLnBrk="0" hangingPunct="1">
                        <a:defRPr sz="1350" kern="1200">
                          <a:solidFill>
                            <a:schemeClr val="dk1"/>
                          </a:solidFill>
                          <a:latin typeface="Aptos" panose="02110004020202020204"/>
                        </a:defRPr>
                      </a:lvl3pPr>
                      <a:lvl4pPr marL="1028657" algn="l" defTabSz="685772" rtl="0" eaLnBrk="1" latinLnBrk="0" hangingPunct="1">
                        <a:defRPr sz="1350" kern="1200">
                          <a:solidFill>
                            <a:schemeClr val="dk1"/>
                          </a:solidFill>
                          <a:latin typeface="Aptos" panose="02110004020202020204"/>
                        </a:defRPr>
                      </a:lvl4pPr>
                      <a:lvl5pPr marL="1371543" algn="l" defTabSz="685772" rtl="0" eaLnBrk="1" latinLnBrk="0" hangingPunct="1">
                        <a:defRPr sz="1350" kern="1200">
                          <a:solidFill>
                            <a:schemeClr val="dk1"/>
                          </a:solidFill>
                          <a:latin typeface="Aptos" panose="02110004020202020204"/>
                        </a:defRPr>
                      </a:lvl5pPr>
                      <a:lvl6pPr marL="1714428" algn="l" defTabSz="685772" rtl="0" eaLnBrk="1" latinLnBrk="0" hangingPunct="1">
                        <a:defRPr sz="1350" kern="1200">
                          <a:solidFill>
                            <a:schemeClr val="dk1"/>
                          </a:solidFill>
                          <a:latin typeface="Aptos" panose="02110004020202020204"/>
                        </a:defRPr>
                      </a:lvl6pPr>
                      <a:lvl7pPr marL="2057314" algn="l" defTabSz="685772" rtl="0" eaLnBrk="1" latinLnBrk="0" hangingPunct="1">
                        <a:defRPr sz="1350" kern="1200">
                          <a:solidFill>
                            <a:schemeClr val="dk1"/>
                          </a:solidFill>
                          <a:latin typeface="Aptos" panose="02110004020202020204"/>
                        </a:defRPr>
                      </a:lvl7pPr>
                      <a:lvl8pPr marL="2400199" algn="l" defTabSz="685772" rtl="0" eaLnBrk="1" latinLnBrk="0" hangingPunct="1">
                        <a:defRPr sz="1350" kern="1200">
                          <a:solidFill>
                            <a:schemeClr val="dk1"/>
                          </a:solidFill>
                          <a:latin typeface="Aptos" panose="02110004020202020204"/>
                        </a:defRPr>
                      </a:lvl8pPr>
                      <a:lvl9pPr marL="2743085" algn="l" defTabSz="685772" rtl="0" eaLnBrk="1" latinLnBrk="0" hangingPunct="1">
                        <a:defRPr sz="1350" kern="1200">
                          <a:solidFill>
                            <a:schemeClr val="dk1"/>
                          </a:solidFill>
                          <a:latin typeface="Aptos" panose="02110004020202020204"/>
                        </a:defRPr>
                      </a:lvl9pPr>
                    </a:lstStyle>
                    <a:p>
                      <a:pPr marL="0" marR="0" lvl="0" indent="0" algn="l" rtl="0" eaLnBrk="1" fontAlgn="auto" latinLnBrk="0" hangingPunct="1">
                        <a:lnSpc>
                          <a:spcPct val="100000"/>
                        </a:lnSpc>
                        <a:spcBef>
                          <a:spcPts val="0"/>
                        </a:spcBef>
                        <a:spcAft>
                          <a:spcPts val="0"/>
                        </a:spcAft>
                        <a:buClrTx/>
                        <a:buSzTx/>
                        <a:buFontTx/>
                        <a:buNone/>
                      </a:pPr>
                      <a:r>
                        <a:rPr lang="en-GB" sz="1400" b="0" kern="1200" dirty="0">
                          <a:solidFill>
                            <a:srgbClr val="000000"/>
                          </a:solidFill>
                          <a:latin typeface="+mn-lt"/>
                        </a:rPr>
                        <a:t>Clinical and Admin Clerical Validation </a:t>
                      </a: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endParaRPr lang="en-GB" sz="1400" dirty="0">
                        <a:latin typeface="+mn-lt"/>
                      </a:endParaRPr>
                    </a:p>
                  </a:txBody>
                  <a:tcPr marL="72000" marR="45720" marT="36000" marB="3600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marL="0" marR="0" lvl="0" indent="0" algn="l" defTabSz="1507937" rtl="0" eaLnBrk="1" fontAlgn="auto" latinLnBrk="0" hangingPunct="1">
                        <a:lnSpc>
                          <a:spcPct val="115000"/>
                        </a:lnSpc>
                        <a:spcBef>
                          <a:spcPts val="0"/>
                        </a:spcBef>
                        <a:spcAft>
                          <a:spcPts val="800"/>
                        </a:spcAft>
                        <a:buClrTx/>
                        <a:buSzTx/>
                        <a:buFontTx/>
                        <a:buNone/>
                        <a:tabLst/>
                        <a:defRPr/>
                      </a:pPr>
                      <a:endParaRPr lang="en-GB" sz="1400" b="0" kern="100" dirty="0">
                        <a:effectLst/>
                        <a:latin typeface="+mn-lt"/>
                        <a:ea typeface="Aptos" panose="020B0004020202020204" pitchFamily="34" charset="0"/>
                        <a:cs typeface="Times New Roman" panose="02020603050405020304" pitchFamily="18"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marL="285750" indent="-285750" algn="l" fontAlgn="t">
                        <a:buFont typeface="Arial" panose="020B0604020202020204" pitchFamily="34" charset="0"/>
                        <a:buChar char="•"/>
                      </a:pPr>
                      <a:endParaRPr lang="en-GB" sz="1400" b="0" i="0" u="none" strike="noStrike" dirty="0">
                        <a:solidFill>
                          <a:srgbClr val="000000"/>
                        </a:solidFill>
                        <a:effectLst/>
                        <a:latin typeface="+mn-lt"/>
                      </a:endParaRPr>
                    </a:p>
                  </a:txBody>
                  <a:tcPr marL="0" marR="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marL="285750" indent="-285750" algn="l" fontAlgn="t">
                        <a:buFont typeface="Arial" panose="020B0604020202020204" pitchFamily="34" charset="0"/>
                        <a:buChar char="•"/>
                      </a:pPr>
                      <a:r>
                        <a:rPr lang="en-GB" sz="1400" b="1" i="0" u="none" strike="noStrike" dirty="0">
                          <a:solidFill>
                            <a:srgbClr val="000000"/>
                          </a:solidFill>
                          <a:effectLst/>
                          <a:latin typeface="+mn-lt"/>
                        </a:rPr>
                        <a:t>Maintain targets as agreed in Q3</a:t>
                      </a:r>
                    </a:p>
                  </a:txBody>
                  <a:tcPr marL="0" marR="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367710547"/>
                  </a:ext>
                </a:extLst>
              </a:tr>
              <a:tr h="694016">
                <a:tc rowSpan="2">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400" b="1" kern="1200" dirty="0">
                          <a:solidFill>
                            <a:srgbClr val="000000"/>
                          </a:solidFill>
                          <a:latin typeface="+mn-lt"/>
                          <a:ea typeface="+mn-ea"/>
                          <a:cs typeface="+mn-cs"/>
                        </a:rPr>
                        <a:t>Diagnostics</a:t>
                      </a:r>
                    </a:p>
                  </a:txBody>
                  <a:tcPr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pPr>
                      <a:r>
                        <a:rPr lang="en-GB" sz="1400" b="0" kern="1200" dirty="0">
                          <a:solidFill>
                            <a:srgbClr val="000000"/>
                          </a:solidFill>
                          <a:latin typeface="+mn-lt"/>
                          <a:ea typeface="+mn-ea"/>
                          <a:cs typeface="+mn-cs"/>
                        </a:rPr>
                        <a:t>Maintain 8 week diagnostic target – Right size endoscopy services</a:t>
                      </a: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endParaRPr lang="en-GB" sz="1400" dirty="0">
                        <a:latin typeface="+mn-lt"/>
                      </a:endParaRPr>
                    </a:p>
                  </a:txBody>
                  <a:tcPr marL="72000" marR="45720" marT="36000" marB="3600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endParaRPr lang="en-GB" sz="1400" b="1" dirty="0">
                        <a:highlight>
                          <a:srgbClr val="FFFF00"/>
                        </a:highlight>
                        <a:latin typeface="+mn-lt"/>
                      </a:endParaRP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pPr marL="0" marR="0" lvl="0" indent="0" algn="ctr" defTabSz="1507937" rtl="0" eaLnBrk="1" fontAlgn="auto" latinLnBrk="0" hangingPunct="1">
                        <a:lnSpc>
                          <a:spcPct val="115000"/>
                        </a:lnSpc>
                        <a:spcBef>
                          <a:spcPts val="0"/>
                        </a:spcBef>
                        <a:spcAft>
                          <a:spcPts val="800"/>
                        </a:spcAft>
                        <a:buClrTx/>
                        <a:buSzTx/>
                        <a:buFontTx/>
                        <a:buNone/>
                        <a:tabLst/>
                        <a:defRPr/>
                      </a:pPr>
                      <a:endParaRPr lang="en-GB" sz="1400" dirty="0">
                        <a:latin typeface="+mn-lt"/>
                        <a:ea typeface="Calibri" panose="020F0502020204030204" pitchFamily="34" charset="0"/>
                        <a:cs typeface="Calibri" panose="020F0502020204030204" pitchFamily="34" charset="0"/>
                      </a:endParaRPr>
                    </a:p>
                  </a:txBody>
                  <a:tcPr marL="68580" marR="6858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algn="ctr">
                        <a:lnSpc>
                          <a:spcPct val="115000"/>
                        </a:lnSpc>
                        <a:spcAft>
                          <a:spcPts val="800"/>
                        </a:spcAft>
                        <a:buNone/>
                      </a:pPr>
                      <a:endParaRPr lang="en-GB" sz="1400" b="1" kern="100" dirty="0">
                        <a:effectLst/>
                        <a:latin typeface="+mn-lt"/>
                        <a:ea typeface="Aptos" panose="020B0004020202020204" pitchFamily="34" charset="0"/>
                        <a:cs typeface="Times New Roman" panose="02020603050405020304" pitchFamily="18" charset="0"/>
                      </a:endParaRPr>
                    </a:p>
                  </a:txBody>
                  <a:tcPr marL="68580" marR="6858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3649258543"/>
                  </a:ext>
                </a:extLst>
              </a:tr>
              <a:tr h="509113">
                <a:tc vMerge="1">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endParaRPr lang="en-GB" sz="1200" b="0" kern="1200" dirty="0">
                        <a:solidFill>
                          <a:srgbClr val="000000"/>
                        </a:solidFill>
                        <a:latin typeface="+mn-lt"/>
                        <a:ea typeface="+mn-ea"/>
                        <a:cs typeface="+mn-cs"/>
                      </a:endParaRPr>
                    </a:p>
                  </a:txBody>
                  <a:tcP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lvl1pPr marL="0" algn="l" defTabSz="685772" rtl="0" eaLnBrk="1" latinLnBrk="0" hangingPunct="1">
                        <a:defRPr sz="1350" b="1" kern="1200">
                          <a:solidFill>
                            <a:schemeClr val="dk1"/>
                          </a:solidFill>
                          <a:latin typeface="Aptos" panose="02110004020202020204"/>
                        </a:defRPr>
                      </a:lvl1pPr>
                      <a:lvl2pPr marL="342886" algn="l" defTabSz="685772" rtl="0" eaLnBrk="1" latinLnBrk="0" hangingPunct="1">
                        <a:defRPr sz="1350" b="1" kern="1200">
                          <a:solidFill>
                            <a:schemeClr val="dk1"/>
                          </a:solidFill>
                          <a:latin typeface="Aptos" panose="02110004020202020204"/>
                        </a:defRPr>
                      </a:lvl2pPr>
                      <a:lvl3pPr marL="685772" algn="l" defTabSz="685772" rtl="0" eaLnBrk="1" latinLnBrk="0" hangingPunct="1">
                        <a:defRPr sz="1350" b="1" kern="1200">
                          <a:solidFill>
                            <a:schemeClr val="dk1"/>
                          </a:solidFill>
                          <a:latin typeface="Aptos" panose="02110004020202020204"/>
                        </a:defRPr>
                      </a:lvl3pPr>
                      <a:lvl4pPr marL="1028657" algn="l" defTabSz="685772" rtl="0" eaLnBrk="1" latinLnBrk="0" hangingPunct="1">
                        <a:defRPr sz="1350" b="1" kern="1200">
                          <a:solidFill>
                            <a:schemeClr val="dk1"/>
                          </a:solidFill>
                          <a:latin typeface="Aptos" panose="02110004020202020204"/>
                        </a:defRPr>
                      </a:lvl4pPr>
                      <a:lvl5pPr marL="1371543" algn="l" defTabSz="685772" rtl="0" eaLnBrk="1" latinLnBrk="0" hangingPunct="1">
                        <a:defRPr sz="1350" b="1" kern="1200">
                          <a:solidFill>
                            <a:schemeClr val="dk1"/>
                          </a:solidFill>
                          <a:latin typeface="Aptos" panose="02110004020202020204"/>
                        </a:defRPr>
                      </a:lvl5pPr>
                      <a:lvl6pPr marL="1714428" algn="l" defTabSz="685772" rtl="0" eaLnBrk="1" latinLnBrk="0" hangingPunct="1">
                        <a:defRPr sz="1350" b="1" kern="1200">
                          <a:solidFill>
                            <a:schemeClr val="dk1"/>
                          </a:solidFill>
                          <a:latin typeface="Aptos" panose="02110004020202020204"/>
                        </a:defRPr>
                      </a:lvl6pPr>
                      <a:lvl7pPr marL="2057314" algn="l" defTabSz="685772" rtl="0" eaLnBrk="1" latinLnBrk="0" hangingPunct="1">
                        <a:defRPr sz="1350" b="1" kern="1200">
                          <a:solidFill>
                            <a:schemeClr val="dk1"/>
                          </a:solidFill>
                          <a:latin typeface="Aptos" panose="02110004020202020204"/>
                        </a:defRPr>
                      </a:lvl7pPr>
                      <a:lvl8pPr marL="2400199" algn="l" defTabSz="685772" rtl="0" eaLnBrk="1" latinLnBrk="0" hangingPunct="1">
                        <a:defRPr sz="1350" b="1" kern="1200">
                          <a:solidFill>
                            <a:schemeClr val="dk1"/>
                          </a:solidFill>
                          <a:latin typeface="Aptos" panose="02110004020202020204"/>
                        </a:defRPr>
                      </a:lvl8pPr>
                      <a:lvl9pPr marL="2743085" algn="l" defTabSz="685772" rtl="0" eaLnBrk="1" latinLnBrk="0" hangingPunct="1">
                        <a:defRPr sz="1350" b="1" kern="1200">
                          <a:solidFill>
                            <a:schemeClr val="dk1"/>
                          </a:solidFill>
                          <a:latin typeface="Aptos" panose="02110004020202020204"/>
                        </a:defRPr>
                      </a:lvl9pPr>
                    </a:lstStyle>
                    <a:p>
                      <a:pPr marL="0" marR="0" lvl="0" indent="0" algn="l" defTabSz="685772" rtl="0" eaLnBrk="1" fontAlgn="auto" latinLnBrk="0" hangingPunct="1">
                        <a:lnSpc>
                          <a:spcPct val="100000"/>
                        </a:lnSpc>
                        <a:spcBef>
                          <a:spcPts val="0"/>
                        </a:spcBef>
                        <a:spcAft>
                          <a:spcPts val="0"/>
                        </a:spcAft>
                        <a:buClrTx/>
                        <a:buSzTx/>
                        <a:buFontTx/>
                        <a:buNone/>
                      </a:pPr>
                      <a:r>
                        <a:rPr lang="en-GB" sz="1400" b="0" kern="1200" dirty="0">
                          <a:solidFill>
                            <a:srgbClr val="000000"/>
                          </a:solidFill>
                          <a:latin typeface="+mn-lt"/>
                          <a:ea typeface="+mn-ea"/>
                          <a:cs typeface="+mn-cs"/>
                        </a:rPr>
                        <a:t>Implement National Diagnostics systems – LIMS and RISP</a:t>
                      </a: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pPr algn="ctr"/>
                      <a:r>
                        <a:rPr lang="en-GB" sz="1400" b="1" dirty="0">
                          <a:solidFill>
                            <a:schemeClr val="bg1"/>
                          </a:solidFill>
                          <a:highlight>
                            <a:srgbClr val="800000"/>
                          </a:highlight>
                          <a:latin typeface="+mn-lt"/>
                        </a:rPr>
                        <a:t>LIMS</a:t>
                      </a:r>
                    </a:p>
                    <a:p>
                      <a:pPr algn="ctr"/>
                      <a:r>
                        <a:rPr lang="en-GB" sz="1400" b="1" dirty="0">
                          <a:solidFill>
                            <a:schemeClr val="tx1"/>
                          </a:solidFill>
                          <a:highlight>
                            <a:srgbClr val="F8CD47"/>
                          </a:highlight>
                          <a:latin typeface="+mn-lt"/>
                        </a:rPr>
                        <a:t>RISP</a:t>
                      </a:r>
                      <a:endParaRPr lang="en-GB" sz="1400" dirty="0">
                        <a:solidFill>
                          <a:schemeClr val="tx1"/>
                        </a:solidFill>
                        <a:highlight>
                          <a:srgbClr val="F8CD47"/>
                        </a:highlight>
                        <a:latin typeface="+mn-lt"/>
                      </a:endParaRPr>
                    </a:p>
                  </a:txBody>
                  <a:tcPr marL="72000" marR="45720" marT="36000" marB="3600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gradFill>
                      <a:gsLst>
                        <a:gs pos="21000">
                          <a:srgbClr val="C00000"/>
                        </a:gs>
                        <a:gs pos="57000">
                          <a:srgbClr val="FFC000"/>
                        </a:gs>
                      </a:gsLst>
                      <a:lin ang="5400000" scaled="1"/>
                    </a:gradFill>
                  </a:tcPr>
                </a:tc>
                <a:tc>
                  <a:txBody>
                    <a:bodyPr/>
                    <a:lstStyle/>
                    <a:p>
                      <a:pPr marL="0" marR="0" lvl="0" indent="0" algn="ctr" defTabSz="1507937"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400" b="1" dirty="0">
                          <a:solidFill>
                            <a:schemeClr val="bg1"/>
                          </a:solidFill>
                          <a:highlight>
                            <a:srgbClr val="800000"/>
                          </a:highlight>
                          <a:latin typeface="+mn-lt"/>
                        </a:rPr>
                        <a:t>LIMS</a:t>
                      </a:r>
                      <a:endParaRPr lang="en-GB" sz="1400" b="1" dirty="0">
                        <a:latin typeface="+mn-lt"/>
                      </a:endParaRPr>
                    </a:p>
                    <a:p>
                      <a:pPr marL="0" indent="0" algn="ctr">
                        <a:buFont typeface="Arial" panose="020B0604020202020204" pitchFamily="34" charset="0"/>
                        <a:buNone/>
                      </a:pPr>
                      <a:r>
                        <a:rPr lang="en-GB" sz="1400" b="1" dirty="0">
                          <a:highlight>
                            <a:srgbClr val="F8CD47"/>
                          </a:highlight>
                          <a:latin typeface="+mn-lt"/>
                        </a:rPr>
                        <a:t>RISP </a:t>
                      </a: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gradFill>
                      <a:gsLst>
                        <a:gs pos="21000">
                          <a:srgbClr val="C00000"/>
                        </a:gs>
                        <a:gs pos="57000">
                          <a:srgbClr val="FFC000"/>
                        </a:gs>
                      </a:gsLst>
                      <a:lin ang="5400000" scaled="1"/>
                    </a:gradFill>
                  </a:tcPr>
                </a:tc>
                <a:tc>
                  <a:txBody>
                    <a:bodyPr/>
                    <a:lstStyle/>
                    <a:p>
                      <a:pPr marL="285750" indent="-285750" algn="l" fontAlgn="ctr">
                        <a:buFont typeface="Arial" panose="020B0604020202020204" pitchFamily="34" charset="0"/>
                        <a:buChar char="•"/>
                      </a:pPr>
                      <a:endParaRPr lang="en-GB" sz="1400" b="1" i="0" u="none" strike="noStrike" dirty="0">
                        <a:solidFill>
                          <a:schemeClr val="tx1"/>
                        </a:solidFill>
                        <a:effectLst/>
                        <a:latin typeface="+mn-lt"/>
                      </a:endParaRPr>
                    </a:p>
                  </a:txBody>
                  <a:tcPr marL="0" marR="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pPr marL="0" indent="0" algn="ctr" fontAlgn="ctr">
                        <a:buFont typeface="Arial" panose="020B0604020202020204" pitchFamily="34" charset="0"/>
                        <a:buNone/>
                      </a:pPr>
                      <a:r>
                        <a:rPr lang="en-GB" sz="1400" b="1" i="0" u="none" strike="noStrike" dirty="0">
                          <a:solidFill>
                            <a:schemeClr val="tx1"/>
                          </a:solidFill>
                          <a:effectLst/>
                          <a:latin typeface="+mn-lt"/>
                        </a:rPr>
                        <a:t>&lt;&lt;&lt;&lt;</a:t>
                      </a:r>
                    </a:p>
                  </a:txBody>
                  <a:tcPr marL="0" marR="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56331535"/>
                  </a:ext>
                </a:extLst>
              </a:tr>
              <a:tr h="377514">
                <a:tc rowSpan="7">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400" b="1" kern="1200" dirty="0">
                          <a:solidFill>
                            <a:srgbClr val="000000"/>
                          </a:solidFill>
                          <a:latin typeface="+mn-lt"/>
                          <a:ea typeface="+mn-ea"/>
                          <a:cs typeface="+mn-cs"/>
                        </a:rPr>
                        <a:t>Treatment Times and Outcomes</a:t>
                      </a: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pPr>
                      <a:r>
                        <a:rPr lang="en-GB" sz="1400" b="0" kern="1200" dirty="0">
                          <a:solidFill>
                            <a:srgbClr val="000000"/>
                          </a:solidFill>
                          <a:latin typeface="+mn-lt"/>
                          <a:ea typeface="+mn-ea"/>
                          <a:cs typeface="+mn-cs"/>
                        </a:rPr>
                        <a:t>Theatres Improvement Programme </a:t>
                      </a: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endParaRPr lang="en-GB" sz="1400" dirty="0">
                        <a:solidFill>
                          <a:schemeClr val="bg1"/>
                        </a:solidFill>
                        <a:latin typeface="+mn-lt"/>
                      </a:endParaRPr>
                    </a:p>
                  </a:txBody>
                  <a:tcPr marL="72000" marR="45720" marT="36000" marB="3600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endParaRPr lang="en-GB" sz="1400" dirty="0">
                        <a:solidFill>
                          <a:schemeClr val="bg1"/>
                        </a:solidFill>
                        <a:latin typeface="+mn-lt"/>
                      </a:endParaRP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pPr algn="ctr">
                        <a:lnSpc>
                          <a:spcPct val="115000"/>
                        </a:lnSpc>
                        <a:spcAft>
                          <a:spcPts val="800"/>
                        </a:spcAft>
                        <a:buNone/>
                      </a:pPr>
                      <a:endParaRPr lang="en-GB" sz="1400" b="0" kern="100" dirty="0">
                        <a:effectLst/>
                        <a:latin typeface="+mn-lt"/>
                        <a:ea typeface="Aptos" panose="020B0004020202020204" pitchFamily="34" charset="0"/>
                        <a:cs typeface="Times New Roman" panose="02020603050405020304" pitchFamily="18" charset="0"/>
                      </a:endParaRPr>
                    </a:p>
                  </a:txBody>
                  <a:tcPr marL="68580" marR="6858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pPr algn="ctr">
                        <a:lnSpc>
                          <a:spcPct val="115000"/>
                        </a:lnSpc>
                        <a:spcAft>
                          <a:spcPts val="800"/>
                        </a:spcAft>
                        <a:buNone/>
                      </a:pPr>
                      <a:r>
                        <a:rPr lang="en-GB" sz="1400" b="1" kern="100" dirty="0">
                          <a:effectLst/>
                          <a:latin typeface="+mn-lt"/>
                          <a:ea typeface="Aptos" panose="020B0004020202020204" pitchFamily="34" charset="0"/>
                          <a:cs typeface="Times New Roman" panose="02020603050405020304" pitchFamily="18" charset="0"/>
                        </a:rPr>
                        <a:t>TBC</a:t>
                      </a:r>
                    </a:p>
                  </a:txBody>
                  <a:tcPr marL="68580" marR="6858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1785029077"/>
                  </a:ext>
                </a:extLst>
              </a:tr>
              <a:tr h="479628">
                <a:tc vMerge="1">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endParaRPr lang="en-GB" sz="1200" b="1" kern="1200" dirty="0">
                        <a:solidFill>
                          <a:srgbClr val="000000"/>
                        </a:solidFill>
                        <a:latin typeface="+mn-lt"/>
                        <a:ea typeface="+mn-ea"/>
                        <a:cs typeface="+mn-cs"/>
                      </a:endParaRPr>
                    </a:p>
                  </a:txBody>
                  <a:tcPr marL="72000" marR="45720" marT="36000" marB="36000" anchor="ctr">
                    <a:lnR w="3175" cap="flat" cmpd="sng" algn="ctr">
                      <a:solidFill>
                        <a:schemeClr val="tx1"/>
                      </a:solidFill>
                      <a:prstDash val="solid"/>
                      <a:round/>
                      <a:headEnd type="none" w="med" len="med"/>
                      <a:tailEnd type="none" w="med" len="med"/>
                    </a:lnR>
                    <a:solidFill>
                      <a:schemeClr val="accent5">
                        <a:lumMod val="60000"/>
                        <a:lumOff val="40000"/>
                      </a:schemeClr>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pPr>
                      <a:r>
                        <a:rPr lang="en-GB" sz="1400" b="0" kern="1200" dirty="0">
                          <a:solidFill>
                            <a:srgbClr val="000000"/>
                          </a:solidFill>
                          <a:latin typeface="+mn-lt"/>
                          <a:ea typeface="+mn-ea"/>
                          <a:cs typeface="+mn-cs"/>
                        </a:rPr>
                        <a:t>Theatres Refurbishment Programme</a:t>
                      </a: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endParaRPr lang="en-GB" sz="1400" dirty="0">
                        <a:solidFill>
                          <a:schemeClr val="bg1"/>
                        </a:solidFill>
                        <a:latin typeface="+mn-lt"/>
                      </a:endParaRPr>
                    </a:p>
                  </a:txBody>
                  <a:tcPr marL="72000" marR="45720" marT="36000" marB="3600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endParaRPr lang="en-GB" sz="1400" dirty="0">
                        <a:solidFill>
                          <a:schemeClr val="bg1"/>
                        </a:solidFill>
                        <a:latin typeface="+mn-lt"/>
                      </a:endParaRP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pPr algn="ctr">
                        <a:lnSpc>
                          <a:spcPct val="115000"/>
                        </a:lnSpc>
                        <a:spcAft>
                          <a:spcPts val="800"/>
                        </a:spcAft>
                        <a:buNone/>
                      </a:pPr>
                      <a:endParaRPr lang="en-GB" sz="1400" b="0" kern="100" dirty="0">
                        <a:effectLst/>
                        <a:latin typeface="+mn-lt"/>
                        <a:ea typeface="Aptos" panose="020B0004020202020204" pitchFamily="34" charset="0"/>
                        <a:cs typeface="Times New Roman" panose="02020603050405020304" pitchFamily="18" charset="0"/>
                      </a:endParaRPr>
                    </a:p>
                  </a:txBody>
                  <a:tcPr marL="68580" marR="6858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pPr algn="ctr">
                        <a:lnSpc>
                          <a:spcPct val="115000"/>
                        </a:lnSpc>
                        <a:spcAft>
                          <a:spcPts val="800"/>
                        </a:spcAft>
                        <a:buNone/>
                      </a:pPr>
                      <a:r>
                        <a:rPr lang="en-GB" sz="1400" b="1" kern="100" dirty="0">
                          <a:effectLst/>
                          <a:latin typeface="+mn-lt"/>
                          <a:ea typeface="Aptos" panose="020B0004020202020204" pitchFamily="34" charset="0"/>
                          <a:cs typeface="Times New Roman" panose="02020603050405020304" pitchFamily="18" charset="0"/>
                        </a:rPr>
                        <a:t>OR1 NPTH to complete and Morriston AHU phase to begin.</a:t>
                      </a:r>
                    </a:p>
                  </a:txBody>
                  <a:tcPr marL="68580" marR="6858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3074069584"/>
                  </a:ext>
                </a:extLst>
              </a:tr>
              <a:tr h="818248">
                <a:tc vMerge="1">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endParaRPr lang="en-GB" sz="1200" b="1" kern="1200" dirty="0">
                        <a:solidFill>
                          <a:srgbClr val="000000"/>
                        </a:solidFill>
                        <a:latin typeface="+mn-lt"/>
                        <a:ea typeface="+mn-ea"/>
                        <a:cs typeface="+mn-cs"/>
                      </a:endParaRPr>
                    </a:p>
                  </a:txBody>
                  <a:tcPr marL="72000" marR="45720" marT="36000" marB="36000" anchor="ctr">
                    <a:lnR w="3175" cap="flat" cmpd="sng" algn="ctr">
                      <a:solidFill>
                        <a:schemeClr val="tx1"/>
                      </a:solidFill>
                      <a:prstDash val="solid"/>
                      <a:round/>
                      <a:headEnd type="none" w="med" len="med"/>
                      <a:tailEnd type="none" w="med" len="med"/>
                    </a:lnR>
                    <a:solidFill>
                      <a:schemeClr val="accent5">
                        <a:lumMod val="60000"/>
                        <a:lumOff val="40000"/>
                      </a:schemeClr>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pPr>
                      <a:r>
                        <a:rPr lang="en-GB" sz="1400" b="0" kern="1200" dirty="0">
                          <a:solidFill>
                            <a:srgbClr val="000000"/>
                          </a:solidFill>
                          <a:latin typeface="+mn-lt"/>
                          <a:ea typeface="+mn-ea"/>
                          <a:cs typeface="+mn-cs"/>
                        </a:rPr>
                        <a:t>Increase HVLC lists linked to OR1 Theatres development </a:t>
                      </a: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endParaRPr lang="en-GB" sz="1400" dirty="0">
                        <a:latin typeface="+mn-lt"/>
                      </a:endParaRPr>
                    </a:p>
                  </a:txBody>
                  <a:tcPr marL="72000" marR="45720" marT="36000" marB="3600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endParaRPr lang="en-GB" sz="1400" dirty="0">
                        <a:latin typeface="+mn-lt"/>
                      </a:endParaRP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algn="l" fontAlgn="t">
                        <a:buNone/>
                      </a:pPr>
                      <a:endParaRPr lang="en-GB" sz="1400" b="0" i="0" u="none" strike="noStrike" dirty="0">
                        <a:solidFill>
                          <a:srgbClr val="000000"/>
                        </a:solidFill>
                        <a:effectLst/>
                        <a:latin typeface="+mn-lt"/>
                      </a:endParaRPr>
                    </a:p>
                  </a:txBody>
                  <a:tcPr marL="0" marR="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algn="ctr" fontAlgn="t">
                        <a:buNone/>
                      </a:pPr>
                      <a:r>
                        <a:rPr lang="en-GB" sz="1400" b="1" i="0" u="none" strike="noStrike" dirty="0">
                          <a:solidFill>
                            <a:srgbClr val="000000"/>
                          </a:solidFill>
                          <a:effectLst/>
                          <a:latin typeface="+mn-lt"/>
                        </a:rPr>
                        <a:t>Finalise 26/27 delivery plans against WG targets, assess any recovery time, develop regional plans for income generation</a:t>
                      </a:r>
                    </a:p>
                  </a:txBody>
                  <a:tcPr marL="0" marR="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3316626574"/>
                  </a:ext>
                </a:extLst>
              </a:tr>
              <a:tr h="377514">
                <a:tc vMerge="1">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endParaRPr lang="en-GB" sz="1200" b="1" kern="1200" dirty="0">
                        <a:solidFill>
                          <a:srgbClr val="000000"/>
                        </a:solidFill>
                        <a:latin typeface="+mn-lt"/>
                        <a:ea typeface="+mn-ea"/>
                        <a:cs typeface="+mn-cs"/>
                      </a:endParaRPr>
                    </a:p>
                  </a:txBody>
                  <a:tcPr marL="72000" marR="45720" marT="36000" marB="36000" anchor="ctr">
                    <a:lnR w="3175" cap="flat" cmpd="sng" algn="ctr">
                      <a:solidFill>
                        <a:schemeClr val="tx1"/>
                      </a:solidFill>
                      <a:prstDash val="solid"/>
                      <a:round/>
                      <a:headEnd type="none" w="med" len="med"/>
                      <a:tailEnd type="none" w="med" len="med"/>
                    </a:lnR>
                    <a:solidFill>
                      <a:schemeClr val="accent5">
                        <a:lumMod val="60000"/>
                        <a:lumOff val="40000"/>
                      </a:schemeClr>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pPr>
                      <a:r>
                        <a:rPr lang="en-GB" sz="1400" b="0" kern="1200" dirty="0">
                          <a:solidFill>
                            <a:srgbClr val="000000"/>
                          </a:solidFill>
                          <a:latin typeface="+mn-lt"/>
                          <a:ea typeface="+mn-ea"/>
                          <a:cs typeface="+mn-cs"/>
                        </a:rPr>
                        <a:t>Data Intelligence and Demand and Capacity planning </a:t>
                      </a: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endParaRPr lang="en-GB" sz="1400" dirty="0">
                        <a:solidFill>
                          <a:srgbClr val="FAFAFC"/>
                        </a:solidFill>
                        <a:latin typeface="+mn-lt"/>
                      </a:endParaRPr>
                    </a:p>
                  </a:txBody>
                  <a:tcPr marL="72000" marR="45720" marT="36000" marB="3600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endParaRPr lang="en-GB" sz="1400" dirty="0">
                        <a:solidFill>
                          <a:srgbClr val="FAFAFC"/>
                        </a:solidFill>
                        <a:latin typeface="+mn-lt"/>
                      </a:endParaRP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pPr algn="ctr" fontAlgn="t">
                        <a:buNone/>
                      </a:pPr>
                      <a:endParaRPr lang="en-GB" sz="1400" b="0" i="0" u="none" strike="noStrike" dirty="0">
                        <a:solidFill>
                          <a:srgbClr val="000000"/>
                        </a:solidFill>
                        <a:effectLst/>
                        <a:latin typeface="+mn-lt"/>
                      </a:endParaRPr>
                    </a:p>
                  </a:txBody>
                  <a:tcPr marL="0" marR="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pPr algn="ctr" fontAlgn="t">
                        <a:buNone/>
                      </a:pPr>
                      <a:r>
                        <a:rPr lang="en-GB" sz="1400" b="1" i="0" u="none" strike="noStrike" dirty="0">
                          <a:solidFill>
                            <a:srgbClr val="000000"/>
                          </a:solidFill>
                          <a:effectLst/>
                          <a:latin typeface="+mn-lt"/>
                        </a:rPr>
                        <a:t>Submit D&amp;C plan for 2026/2027</a:t>
                      </a:r>
                    </a:p>
                  </a:txBody>
                  <a:tcPr marL="0" marR="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1755895296"/>
                  </a:ext>
                </a:extLst>
              </a:tr>
              <a:tr h="377514">
                <a:tc vMerge="1">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endParaRPr lang="en-GB" sz="1200" b="1" kern="1200" dirty="0">
                        <a:solidFill>
                          <a:srgbClr val="000000"/>
                        </a:solidFill>
                        <a:latin typeface="+mn-lt"/>
                        <a:ea typeface="+mn-ea"/>
                        <a:cs typeface="+mn-cs"/>
                      </a:endParaRPr>
                    </a:p>
                  </a:txBody>
                  <a:tcPr marL="72000" marR="45720" marT="36000" marB="36000" anchor="ctr">
                    <a:lnR w="3175" cap="flat" cmpd="sng" algn="ctr">
                      <a:solidFill>
                        <a:schemeClr val="tx1"/>
                      </a:solidFill>
                      <a:prstDash val="solid"/>
                      <a:round/>
                      <a:headEnd type="none" w="med" len="med"/>
                      <a:tailEnd type="none" w="med" len="med"/>
                    </a:lnR>
                    <a:solidFill>
                      <a:schemeClr val="accent5">
                        <a:lumMod val="60000"/>
                        <a:lumOff val="40000"/>
                      </a:schemeClr>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pPr>
                      <a:r>
                        <a:rPr lang="en-GB" sz="1400" b="0" kern="1200" dirty="0">
                          <a:solidFill>
                            <a:srgbClr val="000000"/>
                          </a:solidFill>
                          <a:latin typeface="+mn-lt"/>
                          <a:ea typeface="+mn-ea"/>
                          <a:cs typeface="+mn-cs"/>
                        </a:rPr>
                        <a:t>Develop Robotic strategy </a:t>
                      </a: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endParaRPr lang="en-GB" sz="1400" dirty="0">
                        <a:solidFill>
                          <a:srgbClr val="FAFAFC"/>
                        </a:solidFill>
                        <a:latin typeface="+mn-lt"/>
                      </a:endParaRPr>
                    </a:p>
                  </a:txBody>
                  <a:tcPr marL="72000" marR="45720" marT="36000" marB="3600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endParaRPr lang="en-GB" sz="1400" dirty="0">
                        <a:solidFill>
                          <a:srgbClr val="FAFAFC"/>
                        </a:solidFill>
                        <a:latin typeface="+mn-lt"/>
                      </a:endParaRP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pPr algn="ctr" fontAlgn="t">
                        <a:buNone/>
                      </a:pPr>
                      <a:endParaRPr lang="en-GB" sz="1400" b="0" i="0" u="none" strike="noStrike" dirty="0">
                        <a:solidFill>
                          <a:srgbClr val="000000"/>
                        </a:solidFill>
                        <a:effectLst/>
                        <a:latin typeface="+mn-lt"/>
                      </a:endParaRPr>
                    </a:p>
                  </a:txBody>
                  <a:tcPr marL="0" marR="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pPr algn="ctr" fontAlgn="t">
                        <a:buNone/>
                      </a:pPr>
                      <a:r>
                        <a:rPr lang="en-GB" sz="1400" b="1" i="0" u="none" strike="noStrike" dirty="0">
                          <a:solidFill>
                            <a:srgbClr val="000000"/>
                          </a:solidFill>
                          <a:effectLst/>
                          <a:latin typeface="+mn-lt"/>
                        </a:rPr>
                        <a:t>Audit of Robotic surgery in Singleton to be reviewed</a:t>
                      </a:r>
                    </a:p>
                  </a:txBody>
                  <a:tcPr marL="0" marR="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2259165139"/>
                  </a:ext>
                </a:extLst>
              </a:tr>
              <a:tr h="377514">
                <a:tc vMerge="1">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endParaRPr lang="en-GB" sz="1200" b="1" kern="1200" dirty="0">
                        <a:solidFill>
                          <a:srgbClr val="000000"/>
                        </a:solidFill>
                        <a:latin typeface="+mn-lt"/>
                        <a:ea typeface="+mn-ea"/>
                        <a:cs typeface="+mn-cs"/>
                      </a:endParaRPr>
                    </a:p>
                  </a:txBody>
                  <a:tcPr marL="72000" marR="45720" marT="36000" marB="36000" anchor="ctr">
                    <a:lnR w="3175" cap="flat" cmpd="sng" algn="ctr">
                      <a:solidFill>
                        <a:schemeClr val="tx1"/>
                      </a:solidFill>
                      <a:prstDash val="solid"/>
                      <a:round/>
                      <a:headEnd type="none" w="med" len="med"/>
                      <a:tailEnd type="none" w="med" len="med"/>
                    </a:lnR>
                    <a:solidFill>
                      <a:schemeClr val="accent5">
                        <a:lumMod val="60000"/>
                        <a:lumOff val="40000"/>
                      </a:schemeClr>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pPr>
                      <a:r>
                        <a:rPr lang="en-GB" sz="1400" b="0" kern="1200" dirty="0">
                          <a:solidFill>
                            <a:srgbClr val="000000"/>
                          </a:solidFill>
                          <a:latin typeface="+mn-lt"/>
                          <a:ea typeface="+mn-ea"/>
                          <a:cs typeface="+mn-cs"/>
                        </a:rPr>
                        <a:t>Hybrid Theatre &amp; Interventional Radiology Transformation </a:t>
                      </a: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endParaRPr lang="en-GB" sz="1400" b="1" kern="100" dirty="0">
                        <a:solidFill>
                          <a:schemeClr val="tx1"/>
                        </a:solidFill>
                        <a:effectLst/>
                        <a:highlight>
                          <a:srgbClr val="FFFF00"/>
                        </a:highlight>
                        <a:latin typeface="+mn-lt"/>
                        <a:ea typeface="Aptos" panose="020B0004020202020204" pitchFamily="34" charset="0"/>
                        <a:cs typeface="Times New Roman" panose="02020603050405020304" pitchFamily="18" charset="0"/>
                      </a:endParaRPr>
                    </a:p>
                  </a:txBody>
                  <a:tcPr marL="72000" marR="45720" marT="36000" marB="3600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endParaRPr lang="en-GB" sz="1400" dirty="0">
                        <a:solidFill>
                          <a:srgbClr val="FAFAFC"/>
                        </a:solidFill>
                        <a:latin typeface="+mn-lt"/>
                      </a:endParaRP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endParaRPr lang="en-GB" sz="1400" b="1" kern="100" dirty="0">
                        <a:solidFill>
                          <a:schemeClr val="tx1"/>
                        </a:solidFill>
                        <a:effectLst/>
                        <a:highlight>
                          <a:srgbClr val="FFFF00"/>
                        </a:highlight>
                        <a:latin typeface="+mn-lt"/>
                        <a:ea typeface="Aptos" panose="020B0004020202020204" pitchFamily="34" charset="0"/>
                        <a:cs typeface="Times New Roman" panose="02020603050405020304" pitchFamily="18" charset="0"/>
                      </a:endParaRPr>
                    </a:p>
                  </a:txBody>
                  <a:tcPr marL="68580" marR="6858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endParaRPr lang="en-GB" sz="1400" b="1" kern="100" dirty="0">
                        <a:solidFill>
                          <a:schemeClr val="tx1"/>
                        </a:solidFill>
                        <a:effectLst/>
                        <a:highlight>
                          <a:srgbClr val="FFFF00"/>
                        </a:highlight>
                        <a:latin typeface="+mn-lt"/>
                        <a:ea typeface="Aptos" panose="020B0004020202020204" pitchFamily="34" charset="0"/>
                        <a:cs typeface="Times New Roman" panose="02020603050405020304" pitchFamily="18" charset="0"/>
                      </a:endParaRPr>
                    </a:p>
                  </a:txBody>
                  <a:tcPr marL="68580" marR="6858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3290647798"/>
                  </a:ext>
                </a:extLst>
              </a:tr>
              <a:tr h="435613">
                <a:tc vMerge="1">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endParaRPr lang="en-GB" sz="1200" b="1" kern="1200" dirty="0">
                        <a:solidFill>
                          <a:srgbClr val="000000"/>
                        </a:solidFill>
                        <a:latin typeface="+mn-lt"/>
                        <a:ea typeface="+mn-ea"/>
                        <a:cs typeface="+mn-cs"/>
                      </a:endParaRPr>
                    </a:p>
                  </a:txBody>
                  <a:tcPr marL="72000" marR="45720" marT="36000" marB="36000" anchor="ctr">
                    <a:lnR w="3175" cap="flat" cmpd="sng" algn="ctr">
                      <a:solidFill>
                        <a:schemeClr val="tx1"/>
                      </a:solidFill>
                      <a:prstDash val="solid"/>
                      <a:round/>
                      <a:headEnd type="none" w="med" len="med"/>
                      <a:tailEnd type="none" w="med" len="med"/>
                    </a:lnR>
                    <a:solidFill>
                      <a:schemeClr val="accent5">
                        <a:lumMod val="60000"/>
                        <a:lumOff val="40000"/>
                      </a:schemeClr>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pPr>
                      <a:r>
                        <a:rPr lang="en-GB" sz="1400" b="0" kern="1200" dirty="0">
                          <a:solidFill>
                            <a:srgbClr val="000000"/>
                          </a:solidFill>
                          <a:latin typeface="+mn-lt"/>
                          <a:ea typeface="+mn-ea"/>
                          <a:cs typeface="+mn-cs"/>
                        </a:rPr>
                        <a:t>Implement CIN Optimisation Frameworks </a:t>
                      </a: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endParaRPr lang="en-GB" sz="1400" dirty="0">
                        <a:latin typeface="+mn-lt"/>
                      </a:endParaRPr>
                    </a:p>
                  </a:txBody>
                  <a:tcPr marL="72000" marR="45720" marT="36000" marB="3600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endParaRPr lang="en-GB" sz="1400" dirty="0">
                        <a:solidFill>
                          <a:srgbClr val="FAFAFC"/>
                        </a:solidFill>
                        <a:latin typeface="+mn-lt"/>
                      </a:endParaRP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pPr algn="ctr" fontAlgn="t">
                        <a:buNone/>
                      </a:pPr>
                      <a:endParaRPr lang="en-GB" sz="1400" b="0" i="0" u="none" strike="noStrike" dirty="0">
                        <a:solidFill>
                          <a:srgbClr val="000000"/>
                        </a:solidFill>
                        <a:effectLst/>
                        <a:latin typeface="+mn-lt"/>
                      </a:endParaRPr>
                    </a:p>
                  </a:txBody>
                  <a:tcPr marL="0" marR="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pPr algn="ctr" fontAlgn="t">
                        <a:buNone/>
                      </a:pPr>
                      <a:r>
                        <a:rPr lang="en-GB" sz="1400" b="1" i="0" u="none" strike="noStrike" dirty="0">
                          <a:solidFill>
                            <a:srgbClr val="000000"/>
                          </a:solidFill>
                          <a:effectLst/>
                          <a:latin typeface="+mn-lt"/>
                        </a:rPr>
                        <a:t>Business cases and service developments for 26/27 to be submitted</a:t>
                      </a:r>
                    </a:p>
                  </a:txBody>
                  <a:tcPr marL="0" marR="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47141575"/>
                  </a:ext>
                </a:extLst>
              </a:tr>
            </a:tbl>
          </a:graphicData>
        </a:graphic>
      </p:graphicFrame>
      <p:graphicFrame>
        <p:nvGraphicFramePr>
          <p:cNvPr id="6" name="Table 5">
            <a:extLst>
              <a:ext uri="{FF2B5EF4-FFF2-40B4-BE49-F238E27FC236}">
                <a16:creationId xmlns:a16="http://schemas.microsoft.com/office/drawing/2014/main" id="{140E37F2-A4E6-F993-296E-5A3AAEF1A143}"/>
              </a:ext>
            </a:extLst>
          </p:cNvPr>
          <p:cNvGraphicFramePr>
            <a:graphicFrameLocks noGrp="1"/>
          </p:cNvGraphicFramePr>
          <p:nvPr>
            <p:extLst>
              <p:ext uri="{D42A27DB-BD31-4B8C-83A1-F6EECF244321}">
                <p14:modId xmlns:p14="http://schemas.microsoft.com/office/powerpoint/2010/main" val="474799944"/>
              </p:ext>
            </p:extLst>
          </p:nvPr>
        </p:nvGraphicFramePr>
        <p:xfrm>
          <a:off x="11741892" y="-31469"/>
          <a:ext cx="8363796" cy="584771"/>
        </p:xfrm>
        <a:graphic>
          <a:graphicData uri="http://schemas.openxmlformats.org/drawingml/2006/table">
            <a:tbl>
              <a:tblPr firstRow="1" bandRow="1">
                <a:tableStyleId>{5C22544A-7EE6-4342-B048-85BDC9FD1C3A}</a:tableStyleId>
              </a:tblPr>
              <a:tblGrid>
                <a:gridCol w="1916682">
                  <a:extLst>
                    <a:ext uri="{9D8B030D-6E8A-4147-A177-3AD203B41FA5}">
                      <a16:colId xmlns:a16="http://schemas.microsoft.com/office/drawing/2014/main" val="404879202"/>
                    </a:ext>
                  </a:extLst>
                </a:gridCol>
                <a:gridCol w="3133513">
                  <a:extLst>
                    <a:ext uri="{9D8B030D-6E8A-4147-A177-3AD203B41FA5}">
                      <a16:colId xmlns:a16="http://schemas.microsoft.com/office/drawing/2014/main" val="3884276214"/>
                    </a:ext>
                  </a:extLst>
                </a:gridCol>
                <a:gridCol w="3313601">
                  <a:extLst>
                    <a:ext uri="{9D8B030D-6E8A-4147-A177-3AD203B41FA5}">
                      <a16:colId xmlns:a16="http://schemas.microsoft.com/office/drawing/2014/main" val="2106253938"/>
                    </a:ext>
                  </a:extLst>
                </a:gridCol>
              </a:tblGrid>
              <a:tr h="584771">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000" b="1"/>
                        <a:t>ON TRACK – Action progressing as planned &amp; agreed timelines </a:t>
                      </a:r>
                    </a:p>
                  </a:txBody>
                  <a:tcPr>
                    <a:solidFill>
                      <a:schemeClr val="accent4"/>
                    </a:solidFill>
                  </a:tcPr>
                </a:tc>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000" b="1" dirty="0">
                          <a:solidFill>
                            <a:schemeClr val="tx1"/>
                          </a:solidFill>
                        </a:rPr>
                        <a:t>OFF TRACK – Action not progressing as planned / to original timelines, however, management &amp; mitigating actions are in place </a:t>
                      </a:r>
                    </a:p>
                  </a:txBody>
                  <a:tcPr>
                    <a:solidFill>
                      <a:srgbClr val="FFC000"/>
                    </a:solidFill>
                  </a:tcPr>
                </a:tc>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000" b="1" dirty="0">
                          <a:solidFill>
                            <a:schemeClr val="bg1"/>
                          </a:solidFill>
                        </a:rPr>
                        <a:t>OFF TRACK – Action not progressing as planned / to original timelines, there is significant issue which require escalating</a:t>
                      </a:r>
                    </a:p>
                  </a:txBody>
                  <a:tcPr>
                    <a:solidFill>
                      <a:srgbClr val="C00000"/>
                    </a:solidFill>
                  </a:tcPr>
                </a:tc>
                <a:extLst>
                  <a:ext uri="{0D108BD9-81ED-4DB2-BD59-A6C34878D82A}">
                    <a16:rowId xmlns:a16="http://schemas.microsoft.com/office/drawing/2014/main" val="19659496"/>
                  </a:ext>
                </a:extLst>
              </a:tr>
            </a:tbl>
          </a:graphicData>
        </a:graphic>
      </p:graphicFrame>
    </p:spTree>
    <p:extLst>
      <p:ext uri="{BB962C8B-B14F-4D97-AF65-F5344CB8AC3E}">
        <p14:creationId xmlns:p14="http://schemas.microsoft.com/office/powerpoint/2010/main" val="38429220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658928-3516-967B-FE70-0C0F579288FC}"/>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57AEBF12-B126-FF20-B3BB-E3FB9AA1BF01}"/>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B659F5FC-0B26-F560-F275-D1A93EE71834}"/>
              </a:ext>
            </a:extLst>
          </p:cNvPr>
          <p:cNvSpPr>
            <a:spLocks noGrp="1"/>
          </p:cNvSpPr>
          <p:nvPr>
            <p:ph type="sldNum" sz="quarter" idx="12"/>
          </p:nvPr>
        </p:nvSpPr>
        <p:spPr>
          <a:xfrm>
            <a:off x="16047204" y="10590281"/>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17</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9952B1BE-A92D-DC57-EAD8-39B803F57D72}"/>
              </a:ext>
            </a:extLst>
          </p:cNvPr>
          <p:cNvSpPr txBox="1"/>
          <p:nvPr/>
        </p:nvSpPr>
        <p:spPr>
          <a:xfrm>
            <a:off x="0" y="-14068"/>
            <a:ext cx="20105688" cy="584775"/>
          </a:xfrm>
          <a:prstGeom prst="rect">
            <a:avLst/>
          </a:prstGeom>
          <a:solidFill>
            <a:srgbClr val="44546A"/>
          </a:solidFill>
        </p:spPr>
        <p:txBody>
          <a:bodyPr wrap="square" rtlCol="0">
            <a:spAutoFit/>
          </a:bodyPr>
          <a:lstStyle/>
          <a:p>
            <a:pPr marL="0" marR="0" lvl="0" indent="0" algn="l"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PLANNED CARE Q4 DELIVERY</a:t>
            </a:r>
            <a:endParaRPr kumimoji="0" lang="en-GB" sz="3200" b="1"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p:graphicFrame>
        <p:nvGraphicFramePr>
          <p:cNvPr id="5" name="Table 4">
            <a:extLst>
              <a:ext uri="{FF2B5EF4-FFF2-40B4-BE49-F238E27FC236}">
                <a16:creationId xmlns:a16="http://schemas.microsoft.com/office/drawing/2014/main" id="{84E0FE88-0648-7E39-D8CF-37E47C0D6F68}"/>
              </a:ext>
            </a:extLst>
          </p:cNvPr>
          <p:cNvGraphicFramePr>
            <a:graphicFrameLocks noGrp="1"/>
          </p:cNvGraphicFramePr>
          <p:nvPr>
            <p:extLst>
              <p:ext uri="{D42A27DB-BD31-4B8C-83A1-F6EECF244321}">
                <p14:modId xmlns:p14="http://schemas.microsoft.com/office/powerpoint/2010/main" val="3594236630"/>
              </p:ext>
            </p:extLst>
          </p:nvPr>
        </p:nvGraphicFramePr>
        <p:xfrm>
          <a:off x="112716" y="960067"/>
          <a:ext cx="19880256" cy="7502479"/>
        </p:xfrm>
        <a:graphic>
          <a:graphicData uri="http://schemas.openxmlformats.org/drawingml/2006/table">
            <a:tbl>
              <a:tblPr firstRow="1" bandRow="1">
                <a:tableStyleId>{5C22544A-7EE6-4342-B048-85BDC9FD1C3A}</a:tableStyleId>
              </a:tblPr>
              <a:tblGrid>
                <a:gridCol w="1776216">
                  <a:extLst>
                    <a:ext uri="{9D8B030D-6E8A-4147-A177-3AD203B41FA5}">
                      <a16:colId xmlns:a16="http://schemas.microsoft.com/office/drawing/2014/main" val="823049110"/>
                    </a:ext>
                  </a:extLst>
                </a:gridCol>
                <a:gridCol w="5621574">
                  <a:extLst>
                    <a:ext uri="{9D8B030D-6E8A-4147-A177-3AD203B41FA5}">
                      <a16:colId xmlns:a16="http://schemas.microsoft.com/office/drawing/2014/main" val="3525046927"/>
                    </a:ext>
                  </a:extLst>
                </a:gridCol>
                <a:gridCol w="2777749">
                  <a:extLst>
                    <a:ext uri="{9D8B030D-6E8A-4147-A177-3AD203B41FA5}">
                      <a16:colId xmlns:a16="http://schemas.microsoft.com/office/drawing/2014/main" val="1197901702"/>
                    </a:ext>
                  </a:extLst>
                </a:gridCol>
                <a:gridCol w="2777749">
                  <a:extLst>
                    <a:ext uri="{9D8B030D-6E8A-4147-A177-3AD203B41FA5}">
                      <a16:colId xmlns:a16="http://schemas.microsoft.com/office/drawing/2014/main" val="4017522870"/>
                    </a:ext>
                  </a:extLst>
                </a:gridCol>
                <a:gridCol w="2777749">
                  <a:extLst>
                    <a:ext uri="{9D8B030D-6E8A-4147-A177-3AD203B41FA5}">
                      <a16:colId xmlns:a16="http://schemas.microsoft.com/office/drawing/2014/main" val="3402268947"/>
                    </a:ext>
                  </a:extLst>
                </a:gridCol>
                <a:gridCol w="4149219">
                  <a:extLst>
                    <a:ext uri="{9D8B030D-6E8A-4147-A177-3AD203B41FA5}">
                      <a16:colId xmlns:a16="http://schemas.microsoft.com/office/drawing/2014/main" val="734035894"/>
                    </a:ext>
                  </a:extLst>
                </a:gridCol>
              </a:tblGrid>
              <a:tr h="699513">
                <a:tc>
                  <a:txBody>
                    <a:bodyPr/>
                    <a:lstStyle/>
                    <a:p>
                      <a:pPr algn="ctr"/>
                      <a:r>
                        <a:rPr lang="en-GB" sz="1800" b="1" dirty="0">
                          <a:latin typeface="+mn-lt"/>
                        </a:rPr>
                        <a:t>System Priority</a:t>
                      </a:r>
                    </a:p>
                  </a:txBody>
                  <a:tcPr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50000"/>
                      </a:schemeClr>
                    </a:solidFill>
                  </a:tcPr>
                </a:tc>
                <a:tc>
                  <a:txBody>
                    <a:bodyPr/>
                    <a:lstStyle/>
                    <a:p>
                      <a:pPr algn="ctr"/>
                      <a:r>
                        <a:rPr lang="en-GB" sz="1800" b="1" dirty="0">
                          <a:latin typeface="+mn-lt"/>
                        </a:rPr>
                        <a:t>Work programme</a:t>
                      </a:r>
                    </a:p>
                  </a:txBody>
                  <a:tcPr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50000"/>
                      </a:schemeClr>
                    </a:solidFill>
                  </a:tcPr>
                </a:tc>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800" b="1" dirty="0">
                          <a:latin typeface="+mn-lt"/>
                        </a:rPr>
                        <a:t>Q1 Milestone</a:t>
                      </a:r>
                    </a:p>
                  </a:txBody>
                  <a:tcPr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50000"/>
                      </a:schemeClr>
                    </a:solidFill>
                  </a:tcPr>
                </a:tc>
                <a:tc>
                  <a:txBody>
                    <a:bodyPr/>
                    <a:lstStyle/>
                    <a:p>
                      <a:pPr algn="ctr"/>
                      <a:r>
                        <a:rPr lang="en-GB" sz="1800" b="1" dirty="0">
                          <a:solidFill>
                            <a:schemeClr val="bg1"/>
                          </a:solidFill>
                          <a:latin typeface="+mn-lt"/>
                        </a:rPr>
                        <a:t>Q2 Milestone</a:t>
                      </a:r>
                    </a:p>
                  </a:txBody>
                  <a:tcPr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50000"/>
                      </a:schemeClr>
                    </a:solidFill>
                  </a:tcPr>
                </a:tc>
                <a:tc>
                  <a:txBody>
                    <a:bodyPr/>
                    <a:lstStyle/>
                    <a:p>
                      <a:pPr algn="ctr"/>
                      <a:r>
                        <a:rPr lang="en-GB" sz="1800" b="1" dirty="0">
                          <a:latin typeface="+mn-lt"/>
                        </a:rPr>
                        <a:t>Q3 Milestone</a:t>
                      </a:r>
                    </a:p>
                  </a:txBody>
                  <a:tcPr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50000"/>
                      </a:schemeClr>
                    </a:solidFill>
                  </a:tcPr>
                </a:tc>
                <a:tc>
                  <a:txBody>
                    <a:bodyPr/>
                    <a:lstStyle/>
                    <a:p>
                      <a:pPr algn="ctr"/>
                      <a:r>
                        <a:rPr lang="en-GB" sz="1800" b="1" dirty="0">
                          <a:latin typeface="+mn-lt"/>
                        </a:rPr>
                        <a:t>Q4 Milestone</a:t>
                      </a:r>
                    </a:p>
                  </a:txBody>
                  <a:tcPr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50000"/>
                      </a:schemeClr>
                    </a:solidFill>
                  </a:tcPr>
                </a:tc>
                <a:extLst>
                  <a:ext uri="{0D108BD9-81ED-4DB2-BD59-A6C34878D82A}">
                    <a16:rowId xmlns:a16="http://schemas.microsoft.com/office/drawing/2014/main" val="2471906208"/>
                  </a:ext>
                </a:extLst>
              </a:tr>
              <a:tr h="1818285">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600" b="1" kern="1200" dirty="0">
                          <a:solidFill>
                            <a:srgbClr val="000000"/>
                          </a:solidFill>
                          <a:latin typeface="+mn-lt"/>
                          <a:ea typeface="+mn-ea"/>
                          <a:cs typeface="+mn-cs"/>
                        </a:rPr>
                        <a:t>Community By Design / Delivering Integrated Services </a:t>
                      </a: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pPr>
                      <a:r>
                        <a:rPr lang="en-GB" sz="1600" b="0" kern="1200" dirty="0">
                          <a:solidFill>
                            <a:srgbClr val="000000"/>
                          </a:solidFill>
                          <a:latin typeface="+mn-lt"/>
                          <a:ea typeface="+mn-ea"/>
                          <a:cs typeface="+mn-cs"/>
                        </a:rPr>
                        <a:t>Planning for future programme &amp; maintaining existing programme of work to include primary care services for – ring pessary, vasectomy, basal cell carcinoma, breathlessness/ spirometry, joint injections (DSS)</a:t>
                      </a: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endParaRPr lang="en-GB" sz="1600" dirty="0">
                        <a:latin typeface="+mn-lt"/>
                      </a:endParaRPr>
                    </a:p>
                  </a:txBody>
                  <a:tcPr marL="72000" marR="45720" marT="36000" marB="3600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endParaRPr lang="en-GB" sz="1600" dirty="0">
                        <a:solidFill>
                          <a:srgbClr val="FAFAFC"/>
                        </a:solidFill>
                        <a:latin typeface="+mn-lt"/>
                      </a:endParaRP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pPr algn="ctr" fontAlgn="t">
                        <a:buNone/>
                      </a:pPr>
                      <a:endParaRPr lang="en-GB" sz="1600" b="0" i="0" u="none" strike="noStrike" dirty="0">
                        <a:solidFill>
                          <a:srgbClr val="000000"/>
                        </a:solidFill>
                        <a:effectLst/>
                        <a:latin typeface="+mn-lt"/>
                      </a:endParaRPr>
                    </a:p>
                  </a:txBody>
                  <a:tcPr marL="0" marR="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pPr marL="285750" indent="-285750" algn="ctr" fontAlgn="t">
                        <a:buFont typeface="Arial" panose="020B0604020202020204" pitchFamily="34" charset="0"/>
                        <a:buChar char="•"/>
                      </a:pPr>
                      <a:r>
                        <a:rPr lang="en-GB" sz="1600" b="1" i="0" u="none" strike="noStrike" dirty="0">
                          <a:solidFill>
                            <a:srgbClr val="000000"/>
                          </a:solidFill>
                          <a:effectLst/>
                          <a:latin typeface="+mn-lt"/>
                        </a:rPr>
                        <a:t>Ongoing monitoring and review </a:t>
                      </a:r>
                    </a:p>
                  </a:txBody>
                  <a:tcPr marL="0" marR="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1345527258"/>
                  </a:ext>
                </a:extLst>
              </a:tr>
              <a:tr h="773635">
                <a:tc rowSpan="2">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600" b="1" kern="0" dirty="0">
                          <a:solidFill>
                            <a:srgbClr val="000000"/>
                          </a:solidFill>
                          <a:latin typeface="+mn-lt"/>
                        </a:rPr>
                        <a:t>Diabetes </a:t>
                      </a: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pPr marL="0" marR="0" lvl="0" indent="0" algn="l" rtl="0" eaLnBrk="1" fontAlgn="auto" latinLnBrk="0" hangingPunct="1">
                        <a:lnSpc>
                          <a:spcPct val="100000"/>
                        </a:lnSpc>
                        <a:spcBef>
                          <a:spcPts val="0"/>
                        </a:spcBef>
                        <a:spcAft>
                          <a:spcPts val="0"/>
                        </a:spcAft>
                        <a:buClrTx/>
                        <a:buSzTx/>
                        <a:buFontTx/>
                        <a:buNone/>
                      </a:pPr>
                      <a:r>
                        <a:rPr lang="en-GB" sz="1600" b="0" kern="1200" dirty="0">
                          <a:solidFill>
                            <a:srgbClr val="000000"/>
                          </a:solidFill>
                          <a:latin typeface="+mn-lt"/>
                        </a:rPr>
                        <a:t>Implement robust community diabetes model</a:t>
                      </a: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endParaRPr lang="en-GB" sz="1600" dirty="0">
                        <a:latin typeface="+mn-lt"/>
                      </a:endParaRPr>
                    </a:p>
                  </a:txBody>
                  <a:tcPr marL="72000" marR="45720" marT="36000" marB="3600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pPr marL="0" indent="0">
                        <a:lnSpc>
                          <a:spcPct val="115000"/>
                        </a:lnSpc>
                        <a:spcAft>
                          <a:spcPts val="0"/>
                        </a:spcAft>
                        <a:buFont typeface="Arial" panose="020B0604020202020204" pitchFamily="34" charset="0"/>
                        <a:buNone/>
                      </a:pPr>
                      <a:endParaRPr lang="en-GB" sz="1600" b="0" kern="100" dirty="0">
                        <a:solidFill>
                          <a:schemeClr val="bg1"/>
                        </a:solidFill>
                        <a:effectLst/>
                        <a:highlight>
                          <a:srgbClr val="FFFF00"/>
                        </a:highlight>
                        <a:latin typeface="+mn-lt"/>
                        <a:ea typeface="Aptos" panose="020B0004020202020204" pitchFamily="34" charset="0"/>
                        <a:cs typeface="Times New Roman" panose="02020603050405020304" pitchFamily="18"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rowSpan="2">
                  <a:txBody>
                    <a:bodyPr/>
                    <a:lstStyle/>
                    <a:p>
                      <a:pPr marL="285750" indent="-285750" algn="l">
                        <a:lnSpc>
                          <a:spcPct val="115000"/>
                        </a:lnSpc>
                        <a:spcAft>
                          <a:spcPts val="800"/>
                        </a:spcAft>
                        <a:buFont typeface="Arial" panose="020B0604020202020204" pitchFamily="34" charset="0"/>
                        <a:buChar char="•"/>
                      </a:pPr>
                      <a:endParaRPr lang="en-GB" sz="1600" b="0" kern="100" dirty="0">
                        <a:effectLst/>
                        <a:latin typeface="+mn-lt"/>
                        <a:ea typeface="Aptos" panose="020B0004020202020204" pitchFamily="34" charset="0"/>
                        <a:cs typeface="Times New Roman" panose="02020603050405020304" pitchFamily="18" charset="0"/>
                      </a:endParaRPr>
                    </a:p>
                  </a:txBody>
                  <a:tcPr marL="68580" marR="6858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rowSpan="2">
                  <a:txBody>
                    <a:bodyPr/>
                    <a:lstStyle/>
                    <a:p>
                      <a:pPr marL="285750" indent="-285750" algn="l">
                        <a:lnSpc>
                          <a:spcPct val="115000"/>
                        </a:lnSpc>
                        <a:spcAft>
                          <a:spcPts val="800"/>
                        </a:spcAft>
                        <a:buFont typeface="Arial" panose="020B0604020202020204" pitchFamily="34" charset="0"/>
                        <a:buChar char="•"/>
                      </a:pPr>
                      <a:r>
                        <a:rPr lang="en-GB" sz="1600" b="1" kern="100" dirty="0">
                          <a:effectLst/>
                          <a:latin typeface="+mn-lt"/>
                          <a:ea typeface="Aptos" panose="020B0004020202020204" pitchFamily="34" charset="0"/>
                          <a:cs typeface="Times New Roman" panose="02020603050405020304" pitchFamily="18" charset="0"/>
                        </a:rPr>
                        <a:t>Work locally and nationally as part of NHS Exec network for the introduction of Hybrid Closed Loop pumps. </a:t>
                      </a:r>
                    </a:p>
                    <a:p>
                      <a:pPr marL="285750" indent="-285750" algn="l">
                        <a:lnSpc>
                          <a:spcPct val="115000"/>
                        </a:lnSpc>
                        <a:spcAft>
                          <a:spcPts val="800"/>
                        </a:spcAft>
                        <a:buFont typeface="Arial" panose="020B0604020202020204" pitchFamily="34" charset="0"/>
                        <a:buChar char="•"/>
                      </a:pPr>
                      <a:r>
                        <a:rPr lang="en-GB" sz="1600" b="1" kern="100" dirty="0">
                          <a:effectLst/>
                          <a:latin typeface="+mn-lt"/>
                          <a:ea typeface="Aptos" panose="020B0004020202020204" pitchFamily="34" charset="0"/>
                          <a:cs typeface="Times New Roman" panose="02020603050405020304" pitchFamily="18" charset="0"/>
                        </a:rPr>
                        <a:t>Workforce review for Diabetes Inpatient provision as well as hospital based DSN's</a:t>
                      </a:r>
                    </a:p>
                  </a:txBody>
                  <a:tcPr marL="68580" marR="6858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2819115883"/>
                  </a:ext>
                </a:extLst>
              </a:tr>
              <a:tr h="1231302">
                <a:tc vMerge="1">
                  <a:txBody>
                    <a:bodyPr/>
                    <a:lstStyle/>
                    <a:p>
                      <a:endParaRPr lang="en-GB" dirty="0"/>
                    </a:p>
                  </a:txBody>
                  <a:tcPr>
                    <a:lnT w="12700" cap="flat" cmpd="sng" algn="ctr">
                      <a:solidFill>
                        <a:schemeClr val="accent5">
                          <a:lumMod val="20000"/>
                          <a:lumOff val="80000"/>
                        </a:schemeClr>
                      </a:solidFill>
                      <a:prstDash val="solid"/>
                      <a:round/>
                      <a:headEnd type="none" w="med" len="med"/>
                      <a:tailEnd type="none" w="med" len="med"/>
                    </a:lnT>
                  </a:tcPr>
                </a:tc>
                <a:tc>
                  <a:txBody>
                    <a:bodyPr/>
                    <a:lstStyle/>
                    <a:p>
                      <a:pPr marL="0" marR="0" lvl="0" indent="0" algn="l" rtl="0" eaLnBrk="1" fontAlgn="auto" latinLnBrk="0" hangingPunct="1">
                        <a:lnSpc>
                          <a:spcPct val="100000"/>
                        </a:lnSpc>
                        <a:spcBef>
                          <a:spcPts val="0"/>
                        </a:spcBef>
                        <a:spcAft>
                          <a:spcPts val="0"/>
                        </a:spcAft>
                        <a:buClrTx/>
                        <a:buSzTx/>
                        <a:buFontTx/>
                        <a:buNone/>
                      </a:pPr>
                      <a:r>
                        <a:rPr lang="en-GB" sz="1600" b="0" strike="noStrike" kern="1200" dirty="0">
                          <a:solidFill>
                            <a:schemeClr val="tx1"/>
                          </a:solidFill>
                          <a:latin typeface="+mn-lt"/>
                        </a:rPr>
                        <a:t>Further expanding hybrid close loop system for Type 1 diabetes </a:t>
                      </a:r>
                    </a:p>
                  </a:txBody>
                  <a:tcPr marL="72000" marR="45720" marT="36000" marB="36000" anchor="ctr">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endParaRPr lang="en-GB" sz="1600" dirty="0">
                        <a:latin typeface="+mn-lt"/>
                      </a:endParaRPr>
                    </a:p>
                  </a:txBody>
                  <a:tcPr marL="72000" marR="45720" marT="36000" marB="3600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pPr>
                        <a:lnSpc>
                          <a:spcPct val="115000"/>
                        </a:lnSpc>
                        <a:spcAft>
                          <a:spcPts val="800"/>
                        </a:spcAft>
                        <a:buNone/>
                      </a:pPr>
                      <a:endParaRPr lang="en-GB" sz="1600" b="1" kern="100" dirty="0">
                        <a:effectLst/>
                        <a:highlight>
                          <a:srgbClr val="FFFF00"/>
                        </a:highlight>
                        <a:latin typeface="+mn-lt"/>
                        <a:ea typeface="Aptos" panose="020B0004020202020204" pitchFamily="34" charset="0"/>
                        <a:cs typeface="Times New Roman" panose="02020603050405020304" pitchFamily="18" charset="0"/>
                      </a:endParaRPr>
                    </a:p>
                  </a:txBody>
                  <a:tcPr marL="68580" marR="6858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vMerge="1">
                  <a:txBody>
                    <a:bodyPr/>
                    <a:lstStyle/>
                    <a:p>
                      <a:pPr algn="ctr"/>
                      <a:endParaRPr lang="en-GB" sz="1200" b="0" dirty="0"/>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5">
                        <a:lumMod val="60000"/>
                        <a:lumOff val="40000"/>
                      </a:schemeClr>
                    </a:solidFill>
                  </a:tcPr>
                </a:tc>
                <a:tc vMerge="1">
                  <a:txBody>
                    <a:bodyPr/>
                    <a:lstStyle/>
                    <a:p>
                      <a:pPr algn="ctr"/>
                      <a:endParaRPr lang="en-GB" sz="1200" b="0" dirty="0"/>
                    </a:p>
                  </a:txBody>
                  <a:tcPr marL="72000" marR="4572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2850356448"/>
                  </a:ext>
                </a:extLst>
              </a:tr>
              <a:tr h="1399080">
                <a:tc rowSpan="3">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600" b="1" kern="1200" dirty="0">
                          <a:solidFill>
                            <a:srgbClr val="000000"/>
                          </a:solidFill>
                          <a:latin typeface="+mn-lt"/>
                          <a:ea typeface="+mn-ea"/>
                          <a:cs typeface="+mn-cs"/>
                        </a:rPr>
                        <a:t>Regional / JCC</a:t>
                      </a: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pPr>
                      <a:r>
                        <a:rPr lang="en-GB" sz="1600" b="0" kern="1200" dirty="0">
                          <a:solidFill>
                            <a:srgbClr val="000000"/>
                          </a:solidFill>
                          <a:latin typeface="+mn-lt"/>
                          <a:ea typeface="+mn-ea"/>
                          <a:cs typeface="+mn-cs"/>
                        </a:rPr>
                        <a:t>Regional Specialised Services Partnership Programme with CVUHB – HPB Centralisation, Establish Gynae Oncology Operational Delivery Network </a:t>
                      </a: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endParaRPr lang="en-GB" sz="1600" dirty="0">
                        <a:latin typeface="+mn-lt"/>
                      </a:endParaRPr>
                    </a:p>
                  </a:txBody>
                  <a:tcPr marL="72000" marR="45720" marT="36000" marB="3600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endParaRPr lang="en-GB" sz="1600" dirty="0">
                        <a:latin typeface="+mn-lt"/>
                      </a:endParaRP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pPr algn="l">
                        <a:lnSpc>
                          <a:spcPct val="115000"/>
                        </a:lnSpc>
                        <a:spcAft>
                          <a:spcPts val="800"/>
                        </a:spcAft>
                        <a:buNone/>
                      </a:pPr>
                      <a:endParaRPr lang="en-GB" sz="1600" b="0" kern="100" dirty="0">
                        <a:effectLst/>
                        <a:latin typeface="+mn-lt"/>
                        <a:ea typeface="Aptos" panose="020B0004020202020204" pitchFamily="34" charset="0"/>
                        <a:cs typeface="Times New Roman" panose="02020603050405020304" pitchFamily="18"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pPr marL="285750" indent="-285750" algn="l">
                        <a:lnSpc>
                          <a:spcPct val="115000"/>
                        </a:lnSpc>
                        <a:spcAft>
                          <a:spcPts val="800"/>
                        </a:spcAft>
                        <a:buFont typeface="Arial" panose="020B0604020202020204" pitchFamily="34" charset="0"/>
                        <a:buChar char="•"/>
                      </a:pPr>
                      <a:endParaRPr lang="en-GB" sz="1600" b="1" kern="100" dirty="0">
                        <a:effectLst/>
                        <a:latin typeface="+mn-lt"/>
                        <a:ea typeface="Aptos" panose="020B0004020202020204" pitchFamily="34" charset="0"/>
                        <a:cs typeface="Times New Roman" panose="02020603050405020304" pitchFamily="18"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902486687"/>
                  </a:ext>
                </a:extLst>
              </a:tr>
              <a:tr h="565089">
                <a:tc vMerge="1">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endParaRPr lang="en-GB" sz="1200" b="1" kern="1200" dirty="0">
                        <a:solidFill>
                          <a:srgbClr val="000000"/>
                        </a:solidFill>
                        <a:latin typeface="+mn-lt"/>
                        <a:ea typeface="+mn-ea"/>
                        <a:cs typeface="+mn-cs"/>
                      </a:endParaRPr>
                    </a:p>
                  </a:txBody>
                  <a:tcPr marL="72000" marR="45720" marT="36000" marB="36000" anchor="ctr">
                    <a:lnT w="12700" cap="flat" cmpd="sng" algn="ctr">
                      <a:solidFill>
                        <a:schemeClr val="accent5">
                          <a:lumMod val="20000"/>
                          <a:lumOff val="80000"/>
                        </a:schemeClr>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pPr>
                      <a:r>
                        <a:rPr lang="en-GB" sz="1600" b="0" kern="1200" dirty="0">
                          <a:solidFill>
                            <a:srgbClr val="000000"/>
                          </a:solidFill>
                          <a:latin typeface="+mn-lt"/>
                          <a:ea typeface="+mn-ea"/>
                          <a:cs typeface="+mn-cs"/>
                        </a:rPr>
                        <a:t>JCC Cardiac Review </a:t>
                      </a:r>
                    </a:p>
                  </a:txBody>
                  <a:tcPr marL="72000" marR="45720" marT="36000" marB="36000" anchor="ctr">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endParaRPr lang="en-GB" sz="1600" dirty="0">
                        <a:latin typeface="+mn-lt"/>
                      </a:endParaRPr>
                    </a:p>
                  </a:txBody>
                  <a:tcPr marL="72000" marR="45720" marT="36000" marB="3600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endParaRPr lang="en-GB" sz="1600" dirty="0">
                        <a:latin typeface="+mn-lt"/>
                      </a:endParaRP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algn="l">
                        <a:lnSpc>
                          <a:spcPct val="115000"/>
                        </a:lnSpc>
                        <a:spcAft>
                          <a:spcPts val="800"/>
                        </a:spcAft>
                        <a:buNone/>
                      </a:pPr>
                      <a:endParaRPr lang="en-GB" sz="1600" b="0" kern="100" dirty="0">
                        <a:effectLst/>
                        <a:latin typeface="+mn-lt"/>
                        <a:ea typeface="Aptos" panose="020B0004020202020204" pitchFamily="34" charset="0"/>
                        <a:cs typeface="Times New Roman" panose="02020603050405020304" pitchFamily="18"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pPr marL="285750" indent="-285750" algn="l">
                        <a:lnSpc>
                          <a:spcPct val="115000"/>
                        </a:lnSpc>
                        <a:spcAft>
                          <a:spcPts val="800"/>
                        </a:spcAft>
                        <a:buFont typeface="Arial" panose="020B0604020202020204" pitchFamily="34" charset="0"/>
                        <a:buChar char="•"/>
                      </a:pPr>
                      <a:r>
                        <a:rPr lang="en-GB" sz="1600" b="1" kern="100" dirty="0">
                          <a:effectLst/>
                          <a:latin typeface="+mn-lt"/>
                          <a:ea typeface="Aptos" panose="020B0004020202020204" pitchFamily="34" charset="0"/>
                          <a:cs typeface="Times New Roman" panose="02020603050405020304" pitchFamily="18" charset="0"/>
                        </a:rPr>
                        <a:t>Monitor activity and retention of staff.</a:t>
                      </a: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1473068484"/>
                  </a:ext>
                </a:extLst>
              </a:tr>
              <a:tr h="979876">
                <a:tc vMerge="1">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endParaRPr lang="en-GB" sz="1200" b="1" kern="1200" dirty="0">
                        <a:solidFill>
                          <a:srgbClr val="000000"/>
                        </a:solidFill>
                        <a:latin typeface="+mn-lt"/>
                        <a:ea typeface="+mn-ea"/>
                        <a:cs typeface="+mn-cs"/>
                      </a:endParaRPr>
                    </a:p>
                  </a:txBody>
                  <a:tcPr marL="72000" marR="45720" marT="36000" marB="36000" anchor="ct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pPr>
                      <a:r>
                        <a:rPr lang="en-GB" sz="1600" b="0" kern="1200" dirty="0">
                          <a:solidFill>
                            <a:srgbClr val="000000"/>
                          </a:solidFill>
                          <a:latin typeface="+mn-lt"/>
                          <a:ea typeface="+mn-ea"/>
                          <a:cs typeface="+mn-cs"/>
                        </a:rPr>
                        <a:t>Regional Orthopaedics and Ophthalmology programme (with </a:t>
                      </a:r>
                      <a:r>
                        <a:rPr lang="en-GB" sz="1600" b="0" kern="1200" dirty="0" err="1">
                          <a:solidFill>
                            <a:srgbClr val="000000"/>
                          </a:solidFill>
                          <a:latin typeface="+mn-lt"/>
                          <a:ea typeface="+mn-ea"/>
                          <a:cs typeface="+mn-cs"/>
                        </a:rPr>
                        <a:t>HDdUHB</a:t>
                      </a:r>
                      <a:r>
                        <a:rPr lang="en-GB" sz="1600" b="0" kern="1200" dirty="0">
                          <a:solidFill>
                            <a:srgbClr val="000000"/>
                          </a:solidFill>
                          <a:latin typeface="+mn-lt"/>
                          <a:ea typeface="+mn-ea"/>
                          <a:cs typeface="+mn-cs"/>
                        </a:rPr>
                        <a:t>), delivered through Eve Care Collaborative</a:t>
                      </a:r>
                    </a:p>
                  </a:txBody>
                  <a:tcPr marL="72000" marR="45720" marT="36000" marB="36000" anchor="ctr">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endParaRPr lang="en-GB" sz="1600" dirty="0">
                        <a:latin typeface="+mn-lt"/>
                      </a:endParaRPr>
                    </a:p>
                  </a:txBody>
                  <a:tcPr marL="72000" marR="45720" marT="36000" marB="3600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endParaRPr lang="en-GB" sz="1600" b="1" dirty="0">
                        <a:highlight>
                          <a:srgbClr val="FFFF00"/>
                        </a:highlight>
                        <a:latin typeface="+mn-lt"/>
                      </a:endParaRP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pPr algn="l">
                        <a:lnSpc>
                          <a:spcPct val="115000"/>
                        </a:lnSpc>
                        <a:spcAft>
                          <a:spcPts val="800"/>
                        </a:spcAft>
                        <a:buNone/>
                      </a:pPr>
                      <a:endParaRPr lang="en-GB" sz="1600" b="0" kern="100" dirty="0">
                        <a:effectLst/>
                        <a:latin typeface="+mn-lt"/>
                        <a:ea typeface="Aptos" panose="020B0004020202020204" pitchFamily="34" charset="0"/>
                        <a:cs typeface="Times New Roman" panose="02020603050405020304" pitchFamily="18"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pPr marL="285750" indent="-285750" algn="l">
                        <a:lnSpc>
                          <a:spcPct val="115000"/>
                        </a:lnSpc>
                        <a:spcAft>
                          <a:spcPts val="800"/>
                        </a:spcAft>
                        <a:buFont typeface="Arial" panose="020B0604020202020204" pitchFamily="34" charset="0"/>
                        <a:buChar char="•"/>
                      </a:pPr>
                      <a:endParaRPr lang="en-GB" sz="1600" b="1" kern="100" dirty="0">
                        <a:effectLst/>
                        <a:latin typeface="+mn-lt"/>
                        <a:ea typeface="Aptos" panose="020B0004020202020204" pitchFamily="34" charset="0"/>
                        <a:cs typeface="Times New Roman" panose="02020603050405020304" pitchFamily="18"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2139552129"/>
                  </a:ext>
                </a:extLst>
              </a:tr>
            </a:tbl>
          </a:graphicData>
        </a:graphic>
      </p:graphicFrame>
      <p:graphicFrame>
        <p:nvGraphicFramePr>
          <p:cNvPr id="6" name="Table 5">
            <a:extLst>
              <a:ext uri="{FF2B5EF4-FFF2-40B4-BE49-F238E27FC236}">
                <a16:creationId xmlns:a16="http://schemas.microsoft.com/office/drawing/2014/main" id="{72A048C7-C1FF-4BC7-F937-CA9D64DDCA89}"/>
              </a:ext>
            </a:extLst>
          </p:cNvPr>
          <p:cNvGraphicFramePr>
            <a:graphicFrameLocks noGrp="1"/>
          </p:cNvGraphicFramePr>
          <p:nvPr/>
        </p:nvGraphicFramePr>
        <p:xfrm>
          <a:off x="11741892" y="-31469"/>
          <a:ext cx="8363796" cy="584771"/>
        </p:xfrm>
        <a:graphic>
          <a:graphicData uri="http://schemas.openxmlformats.org/drawingml/2006/table">
            <a:tbl>
              <a:tblPr firstRow="1" bandRow="1">
                <a:tableStyleId>{5C22544A-7EE6-4342-B048-85BDC9FD1C3A}</a:tableStyleId>
              </a:tblPr>
              <a:tblGrid>
                <a:gridCol w="1916682">
                  <a:extLst>
                    <a:ext uri="{9D8B030D-6E8A-4147-A177-3AD203B41FA5}">
                      <a16:colId xmlns:a16="http://schemas.microsoft.com/office/drawing/2014/main" val="404879202"/>
                    </a:ext>
                  </a:extLst>
                </a:gridCol>
                <a:gridCol w="3133513">
                  <a:extLst>
                    <a:ext uri="{9D8B030D-6E8A-4147-A177-3AD203B41FA5}">
                      <a16:colId xmlns:a16="http://schemas.microsoft.com/office/drawing/2014/main" val="3884276214"/>
                    </a:ext>
                  </a:extLst>
                </a:gridCol>
                <a:gridCol w="3313601">
                  <a:extLst>
                    <a:ext uri="{9D8B030D-6E8A-4147-A177-3AD203B41FA5}">
                      <a16:colId xmlns:a16="http://schemas.microsoft.com/office/drawing/2014/main" val="2106253938"/>
                    </a:ext>
                  </a:extLst>
                </a:gridCol>
              </a:tblGrid>
              <a:tr h="584771">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000" b="1"/>
                        <a:t>ON TRACK – Action progressing as planned &amp; agreed timelines </a:t>
                      </a:r>
                    </a:p>
                  </a:txBody>
                  <a:tcPr>
                    <a:solidFill>
                      <a:schemeClr val="accent4"/>
                    </a:solidFill>
                  </a:tcPr>
                </a:tc>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000" b="1" dirty="0">
                          <a:solidFill>
                            <a:schemeClr val="tx1"/>
                          </a:solidFill>
                        </a:rPr>
                        <a:t>OFF TRACK – Action not progressing as planned / to original timelines, however, management &amp; mitigating actions are in place </a:t>
                      </a:r>
                    </a:p>
                  </a:txBody>
                  <a:tcPr>
                    <a:solidFill>
                      <a:srgbClr val="FFC000"/>
                    </a:solidFill>
                  </a:tcPr>
                </a:tc>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000" b="1" dirty="0">
                          <a:solidFill>
                            <a:schemeClr val="bg1"/>
                          </a:solidFill>
                        </a:rPr>
                        <a:t>OFF TRACK – Action not progressing as planned / to original timelines, there is significant issue which require escalating</a:t>
                      </a:r>
                    </a:p>
                  </a:txBody>
                  <a:tcPr>
                    <a:solidFill>
                      <a:srgbClr val="C00000"/>
                    </a:solidFill>
                  </a:tcPr>
                </a:tc>
                <a:extLst>
                  <a:ext uri="{0D108BD9-81ED-4DB2-BD59-A6C34878D82A}">
                    <a16:rowId xmlns:a16="http://schemas.microsoft.com/office/drawing/2014/main" val="19659496"/>
                  </a:ext>
                </a:extLst>
              </a:tr>
            </a:tbl>
          </a:graphicData>
        </a:graphic>
      </p:graphicFrame>
    </p:spTree>
    <p:extLst>
      <p:ext uri="{BB962C8B-B14F-4D97-AF65-F5344CB8AC3E}">
        <p14:creationId xmlns:p14="http://schemas.microsoft.com/office/powerpoint/2010/main" val="28531869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21BE93-8347-6C77-70B4-AD56913BEB9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3FAA82B0-F802-566B-9935-45042128D19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FE672CA5-C0B3-3FD3-C61A-F21426F675BC}"/>
              </a:ext>
            </a:extLst>
          </p:cNvPr>
          <p:cNvSpPr>
            <a:spLocks noGrp="1"/>
          </p:cNvSpPr>
          <p:nvPr>
            <p:ph type="sldNum" sz="quarter" idx="12"/>
          </p:nvPr>
        </p:nvSpPr>
        <p:spPr>
          <a:xfrm>
            <a:off x="16047204" y="10590281"/>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18</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64BD6D2F-8E57-8CF8-CE36-D6023B819072}"/>
              </a:ext>
            </a:extLst>
          </p:cNvPr>
          <p:cNvSpPr txBox="1"/>
          <p:nvPr/>
        </p:nvSpPr>
        <p:spPr>
          <a:xfrm>
            <a:off x="0" y="-14068"/>
            <a:ext cx="20105688" cy="584775"/>
          </a:xfrm>
          <a:prstGeom prst="rect">
            <a:avLst/>
          </a:prstGeom>
          <a:solidFill>
            <a:srgbClr val="44546A"/>
          </a:solidFill>
        </p:spPr>
        <p:txBody>
          <a:bodyPr wrap="square" rtlCol="0">
            <a:spAutoFit/>
          </a:bodyPr>
          <a:lstStyle/>
          <a:p>
            <a:pPr marL="0" marR="0" lvl="0" indent="0" algn="l"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CANCER Q4 DELIVERY</a:t>
            </a:r>
            <a:endParaRPr kumimoji="0" lang="en-GB" sz="3200" b="1" i="0" u="none" strike="noStrike" kern="1200" cap="none" spc="0" normalizeH="0" baseline="0" noProof="0" dirty="0">
              <a:ln>
                <a:noFill/>
              </a:ln>
              <a:solidFill>
                <a:srgbClr val="7EB0DE"/>
              </a:solidFill>
              <a:effectLst/>
              <a:uLnTx/>
              <a:uFillTx/>
              <a:latin typeface="Calibri" panose="020F0502020204030204"/>
              <a:ea typeface="+mn-ea"/>
              <a:cs typeface="+mn-cs"/>
            </a:endParaRPr>
          </a:p>
        </p:txBody>
      </p:sp>
      <p:graphicFrame>
        <p:nvGraphicFramePr>
          <p:cNvPr id="5" name="Table 4">
            <a:extLst>
              <a:ext uri="{FF2B5EF4-FFF2-40B4-BE49-F238E27FC236}">
                <a16:creationId xmlns:a16="http://schemas.microsoft.com/office/drawing/2014/main" id="{5B410230-B374-D141-8518-F65E63347080}"/>
              </a:ext>
            </a:extLst>
          </p:cNvPr>
          <p:cNvGraphicFramePr>
            <a:graphicFrameLocks noGrp="1"/>
          </p:cNvGraphicFramePr>
          <p:nvPr>
            <p:extLst>
              <p:ext uri="{D42A27DB-BD31-4B8C-83A1-F6EECF244321}">
                <p14:modId xmlns:p14="http://schemas.microsoft.com/office/powerpoint/2010/main" val="3221557844"/>
              </p:ext>
            </p:extLst>
          </p:nvPr>
        </p:nvGraphicFramePr>
        <p:xfrm>
          <a:off x="558383" y="553301"/>
          <a:ext cx="19164358" cy="10501145"/>
        </p:xfrm>
        <a:graphic>
          <a:graphicData uri="http://schemas.openxmlformats.org/drawingml/2006/table">
            <a:tbl>
              <a:tblPr firstRow="1" bandRow="1">
                <a:tableStyleId>{5C22544A-7EE6-4342-B048-85BDC9FD1C3A}</a:tableStyleId>
              </a:tblPr>
              <a:tblGrid>
                <a:gridCol w="2285690">
                  <a:extLst>
                    <a:ext uri="{9D8B030D-6E8A-4147-A177-3AD203B41FA5}">
                      <a16:colId xmlns:a16="http://schemas.microsoft.com/office/drawing/2014/main" val="823049110"/>
                    </a:ext>
                  </a:extLst>
                </a:gridCol>
                <a:gridCol w="4716816">
                  <a:extLst>
                    <a:ext uri="{9D8B030D-6E8A-4147-A177-3AD203B41FA5}">
                      <a16:colId xmlns:a16="http://schemas.microsoft.com/office/drawing/2014/main" val="3525046927"/>
                    </a:ext>
                  </a:extLst>
                </a:gridCol>
                <a:gridCol w="2658220">
                  <a:extLst>
                    <a:ext uri="{9D8B030D-6E8A-4147-A177-3AD203B41FA5}">
                      <a16:colId xmlns:a16="http://schemas.microsoft.com/office/drawing/2014/main" val="1197901702"/>
                    </a:ext>
                  </a:extLst>
                </a:gridCol>
                <a:gridCol w="2658220">
                  <a:extLst>
                    <a:ext uri="{9D8B030D-6E8A-4147-A177-3AD203B41FA5}">
                      <a16:colId xmlns:a16="http://schemas.microsoft.com/office/drawing/2014/main" val="4017522870"/>
                    </a:ext>
                  </a:extLst>
                </a:gridCol>
                <a:gridCol w="2658220">
                  <a:extLst>
                    <a:ext uri="{9D8B030D-6E8A-4147-A177-3AD203B41FA5}">
                      <a16:colId xmlns:a16="http://schemas.microsoft.com/office/drawing/2014/main" val="3402268947"/>
                    </a:ext>
                  </a:extLst>
                </a:gridCol>
                <a:gridCol w="4187192">
                  <a:extLst>
                    <a:ext uri="{9D8B030D-6E8A-4147-A177-3AD203B41FA5}">
                      <a16:colId xmlns:a16="http://schemas.microsoft.com/office/drawing/2014/main" val="734035894"/>
                    </a:ext>
                  </a:extLst>
                </a:gridCol>
              </a:tblGrid>
              <a:tr h="444816">
                <a:tc>
                  <a:txBody>
                    <a:bodyPr/>
                    <a:lstStyle/>
                    <a:p>
                      <a:pPr algn="ctr"/>
                      <a:r>
                        <a:rPr lang="en-GB" sz="1800" b="1" dirty="0">
                          <a:latin typeface="+mn-lt"/>
                        </a:rPr>
                        <a:t>System Priority</a:t>
                      </a:r>
                    </a:p>
                  </a:txBody>
                  <a:tcPr anchor="ctr">
                    <a:lnB w="12700" cap="flat" cmpd="sng" algn="ctr">
                      <a:solidFill>
                        <a:schemeClr val="accent5">
                          <a:lumMod val="20000"/>
                          <a:lumOff val="80000"/>
                        </a:schemeClr>
                      </a:solidFill>
                      <a:prstDash val="solid"/>
                      <a:round/>
                      <a:headEnd type="none" w="med" len="med"/>
                      <a:tailEnd type="none" w="med" len="med"/>
                    </a:lnB>
                    <a:solidFill>
                      <a:schemeClr val="accent5">
                        <a:lumMod val="50000"/>
                      </a:schemeClr>
                    </a:solidFill>
                  </a:tcPr>
                </a:tc>
                <a:tc>
                  <a:txBody>
                    <a:bodyPr/>
                    <a:lstStyle/>
                    <a:p>
                      <a:pPr algn="ctr"/>
                      <a:r>
                        <a:rPr lang="en-GB" sz="1800" b="1" dirty="0">
                          <a:latin typeface="+mn-lt"/>
                        </a:rPr>
                        <a:t>Work programme</a:t>
                      </a:r>
                    </a:p>
                  </a:txBody>
                  <a:tcPr anchor="ctr">
                    <a:lnB w="12700" cap="flat" cmpd="sng" algn="ctr">
                      <a:solidFill>
                        <a:schemeClr val="accent5">
                          <a:lumMod val="20000"/>
                          <a:lumOff val="80000"/>
                        </a:schemeClr>
                      </a:solidFill>
                      <a:prstDash val="solid"/>
                      <a:round/>
                      <a:headEnd type="none" w="med" len="med"/>
                      <a:tailEnd type="none" w="med" len="med"/>
                    </a:lnB>
                    <a:solidFill>
                      <a:schemeClr val="accent5">
                        <a:lumMod val="50000"/>
                      </a:schemeClr>
                    </a:solidFill>
                  </a:tcPr>
                </a:tc>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800" b="1" dirty="0">
                          <a:latin typeface="+mn-lt"/>
                        </a:rPr>
                        <a:t>Q1 Milestone</a:t>
                      </a:r>
                    </a:p>
                  </a:txBody>
                  <a:tcPr anchor="ctr">
                    <a:lnB w="12700" cap="flat" cmpd="sng" algn="ctr">
                      <a:solidFill>
                        <a:schemeClr val="accent5">
                          <a:lumMod val="20000"/>
                          <a:lumOff val="80000"/>
                        </a:schemeClr>
                      </a:solidFill>
                      <a:prstDash val="solid"/>
                      <a:round/>
                      <a:headEnd type="none" w="med" len="med"/>
                      <a:tailEnd type="none" w="med" len="med"/>
                    </a:lnB>
                    <a:solidFill>
                      <a:schemeClr val="accent5">
                        <a:lumMod val="50000"/>
                      </a:schemeClr>
                    </a:solidFill>
                  </a:tcPr>
                </a:tc>
                <a:tc>
                  <a:txBody>
                    <a:bodyPr/>
                    <a:lstStyle/>
                    <a:p>
                      <a:pPr algn="ctr"/>
                      <a:r>
                        <a:rPr lang="en-GB" sz="1800" b="1" dirty="0">
                          <a:solidFill>
                            <a:schemeClr val="bg1"/>
                          </a:solidFill>
                          <a:latin typeface="+mn-lt"/>
                        </a:rPr>
                        <a:t>Q2 Milestone</a:t>
                      </a:r>
                    </a:p>
                  </a:txBody>
                  <a:tcPr anchor="ctr">
                    <a:lnB w="12700" cap="flat" cmpd="sng" algn="ctr">
                      <a:solidFill>
                        <a:schemeClr val="accent5">
                          <a:lumMod val="20000"/>
                          <a:lumOff val="80000"/>
                        </a:schemeClr>
                      </a:solidFill>
                      <a:prstDash val="solid"/>
                      <a:round/>
                      <a:headEnd type="none" w="med" len="med"/>
                      <a:tailEnd type="none" w="med" len="med"/>
                    </a:lnB>
                    <a:solidFill>
                      <a:schemeClr val="accent5">
                        <a:lumMod val="50000"/>
                      </a:schemeClr>
                    </a:solidFill>
                  </a:tcPr>
                </a:tc>
                <a:tc>
                  <a:txBody>
                    <a:bodyPr/>
                    <a:lstStyle/>
                    <a:p>
                      <a:pPr algn="ctr"/>
                      <a:r>
                        <a:rPr lang="en-GB" sz="1800" b="1" dirty="0">
                          <a:latin typeface="+mn-lt"/>
                        </a:rPr>
                        <a:t>Q3 Milestone</a:t>
                      </a:r>
                    </a:p>
                  </a:txBody>
                  <a:tcPr anchor="ctr">
                    <a:lnB w="12700" cap="flat" cmpd="sng" algn="ctr">
                      <a:solidFill>
                        <a:schemeClr val="accent5">
                          <a:lumMod val="20000"/>
                          <a:lumOff val="80000"/>
                        </a:schemeClr>
                      </a:solidFill>
                      <a:prstDash val="solid"/>
                      <a:round/>
                      <a:headEnd type="none" w="med" len="med"/>
                      <a:tailEnd type="none" w="med" len="med"/>
                    </a:lnB>
                    <a:solidFill>
                      <a:schemeClr val="accent5">
                        <a:lumMod val="50000"/>
                      </a:schemeClr>
                    </a:solidFill>
                  </a:tcPr>
                </a:tc>
                <a:tc>
                  <a:txBody>
                    <a:bodyPr/>
                    <a:lstStyle/>
                    <a:p>
                      <a:pPr algn="ctr"/>
                      <a:r>
                        <a:rPr lang="en-GB" sz="1800" b="1" dirty="0">
                          <a:latin typeface="+mn-lt"/>
                        </a:rPr>
                        <a:t>Q4 Milestone</a:t>
                      </a:r>
                    </a:p>
                  </a:txBody>
                  <a:tcPr anchor="ctr">
                    <a:lnB w="12700" cap="flat" cmpd="sng" algn="ctr">
                      <a:solidFill>
                        <a:schemeClr val="accent5">
                          <a:lumMod val="20000"/>
                          <a:lumOff val="80000"/>
                        </a:schemeClr>
                      </a:solidFill>
                      <a:prstDash val="solid"/>
                      <a:round/>
                      <a:headEnd type="none" w="med" len="med"/>
                      <a:tailEnd type="none" w="med" len="med"/>
                    </a:lnB>
                    <a:solidFill>
                      <a:schemeClr val="accent5">
                        <a:lumMod val="50000"/>
                      </a:schemeClr>
                    </a:solidFill>
                  </a:tcPr>
                </a:tc>
                <a:extLst>
                  <a:ext uri="{0D108BD9-81ED-4DB2-BD59-A6C34878D82A}">
                    <a16:rowId xmlns:a16="http://schemas.microsoft.com/office/drawing/2014/main" val="2471906208"/>
                  </a:ext>
                </a:extLst>
              </a:tr>
              <a:tr h="347038">
                <a:tc rowSpan="5">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600" b="1" kern="1200" dirty="0">
                          <a:solidFill>
                            <a:srgbClr val="000000"/>
                          </a:solidFill>
                          <a:latin typeface="+mn-lt"/>
                          <a:ea typeface="+mn-ea"/>
                          <a:cs typeface="+mn-cs"/>
                        </a:rPr>
                        <a:t>Non-Surgical Oncology including SWWCC Regional Programme</a:t>
                      </a: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pPr>
                      <a:r>
                        <a:rPr lang="en-GB" sz="1600" b="0" kern="1200" dirty="0">
                          <a:solidFill>
                            <a:srgbClr val="000000"/>
                          </a:solidFill>
                          <a:latin typeface="+mn-lt"/>
                          <a:ea typeface="+mn-ea"/>
                          <a:cs typeface="+mn-cs"/>
                        </a:rPr>
                        <a:t>Operationalise 2</a:t>
                      </a:r>
                      <a:r>
                        <a:rPr lang="en-GB" sz="1600" b="0" kern="1200" baseline="30000" dirty="0">
                          <a:solidFill>
                            <a:srgbClr val="000000"/>
                          </a:solidFill>
                          <a:latin typeface="+mn-lt"/>
                          <a:ea typeface="+mn-ea"/>
                          <a:cs typeface="+mn-cs"/>
                        </a:rPr>
                        <a:t>nd</a:t>
                      </a:r>
                      <a:r>
                        <a:rPr lang="en-GB" sz="1600" b="0" kern="1200" dirty="0">
                          <a:solidFill>
                            <a:srgbClr val="000000"/>
                          </a:solidFill>
                          <a:latin typeface="+mn-lt"/>
                          <a:ea typeface="+mn-ea"/>
                          <a:cs typeface="+mn-cs"/>
                        </a:rPr>
                        <a:t> CT SIM</a:t>
                      </a: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endParaRPr lang="en-GB" sz="1600" dirty="0">
                        <a:solidFill>
                          <a:schemeClr val="bg1"/>
                        </a:solidFill>
                        <a:latin typeface="+mn-lt"/>
                      </a:endParaRPr>
                    </a:p>
                  </a:txBody>
                  <a:tcPr marL="72000" marR="45720" marT="36000" marB="3600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endParaRPr lang="en-GB" sz="1600" dirty="0">
                        <a:solidFill>
                          <a:schemeClr val="bg1"/>
                        </a:solidFill>
                        <a:latin typeface="+mn-lt"/>
                      </a:endParaRP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pPr algn="ctr">
                        <a:lnSpc>
                          <a:spcPct val="115000"/>
                        </a:lnSpc>
                        <a:spcAft>
                          <a:spcPts val="800"/>
                        </a:spcAft>
                        <a:buNone/>
                      </a:pPr>
                      <a:endParaRPr lang="en-GB" sz="1600" b="0" kern="100" dirty="0">
                        <a:effectLst/>
                        <a:latin typeface="+mn-lt"/>
                        <a:ea typeface="Aptos" panose="020B0004020202020204" pitchFamily="34" charset="0"/>
                        <a:cs typeface="Times New Roman" panose="02020603050405020304" pitchFamily="18"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pPr algn="ctr">
                        <a:lnSpc>
                          <a:spcPct val="115000"/>
                        </a:lnSpc>
                        <a:spcAft>
                          <a:spcPts val="800"/>
                        </a:spcAft>
                        <a:buNone/>
                      </a:pPr>
                      <a:endParaRPr lang="en-GB" sz="1600" b="0" kern="100" dirty="0">
                        <a:effectLst/>
                        <a:latin typeface="+mn-lt"/>
                        <a:ea typeface="Aptos" panose="020B0004020202020204" pitchFamily="34" charset="0"/>
                        <a:cs typeface="Times New Roman" panose="02020603050405020304" pitchFamily="18"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1244621141"/>
                  </a:ext>
                </a:extLst>
              </a:tr>
              <a:tr h="2264234">
                <a:tc vMerge="1">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endParaRPr lang="en-GB" sz="1200" b="1" kern="1200" dirty="0">
                        <a:solidFill>
                          <a:srgbClr val="000000"/>
                        </a:solidFill>
                        <a:latin typeface="+mn-lt"/>
                        <a:ea typeface="+mn-ea"/>
                        <a:cs typeface="+mn-cs"/>
                      </a:endParaRPr>
                    </a:p>
                  </a:txBody>
                  <a:tcPr marL="72000" marR="45720" marT="36000" marB="36000" anchor="ct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accent5">
                        <a:lumMod val="60000"/>
                        <a:lumOff val="40000"/>
                      </a:schemeClr>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pPr>
                      <a:r>
                        <a:rPr lang="en-GB" sz="1600" b="0" kern="1200" dirty="0">
                          <a:solidFill>
                            <a:srgbClr val="000000"/>
                          </a:solidFill>
                          <a:latin typeface="+mn-lt"/>
                          <a:ea typeface="+mn-ea"/>
                          <a:cs typeface="+mn-cs"/>
                        </a:rPr>
                        <a:t>Develop business cases for 5</a:t>
                      </a:r>
                      <a:r>
                        <a:rPr lang="en-GB" sz="1600" b="0" kern="1200" baseline="30000" dirty="0">
                          <a:solidFill>
                            <a:srgbClr val="000000"/>
                          </a:solidFill>
                          <a:latin typeface="+mn-lt"/>
                          <a:ea typeface="+mn-ea"/>
                          <a:cs typeface="+mn-cs"/>
                        </a:rPr>
                        <a:t>th</a:t>
                      </a:r>
                      <a:r>
                        <a:rPr lang="en-GB" sz="1600" b="0" kern="1200" dirty="0">
                          <a:solidFill>
                            <a:srgbClr val="000000"/>
                          </a:solidFill>
                          <a:latin typeface="+mn-lt"/>
                          <a:ea typeface="+mn-ea"/>
                          <a:cs typeface="+mn-cs"/>
                        </a:rPr>
                        <a:t> Linac + spare bunker at Singleton</a:t>
                      </a: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endParaRPr lang="en-GB" sz="1600" dirty="0">
                        <a:solidFill>
                          <a:schemeClr val="bg1"/>
                        </a:solidFill>
                        <a:latin typeface="+mn-lt"/>
                      </a:endParaRPr>
                    </a:p>
                  </a:txBody>
                  <a:tcPr marL="72000" marR="45720" marT="36000" marB="3600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endParaRPr lang="en-GB" sz="1600" dirty="0">
                        <a:solidFill>
                          <a:schemeClr val="bg1"/>
                        </a:solidFill>
                        <a:latin typeface="+mn-lt"/>
                      </a:endParaRP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pPr algn="ctr">
                        <a:lnSpc>
                          <a:spcPct val="115000"/>
                        </a:lnSpc>
                        <a:spcAft>
                          <a:spcPts val="800"/>
                        </a:spcAft>
                        <a:buNone/>
                      </a:pPr>
                      <a:endParaRPr lang="en-GB" sz="1600" b="0" kern="100" dirty="0">
                        <a:effectLst/>
                        <a:latin typeface="+mn-lt"/>
                        <a:ea typeface="Aptos" panose="020B0004020202020204" pitchFamily="34" charset="0"/>
                        <a:cs typeface="Times New Roman" panose="02020603050405020304" pitchFamily="18"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pPr algn="ctr">
                        <a:lnSpc>
                          <a:spcPct val="115000"/>
                        </a:lnSpc>
                        <a:spcAft>
                          <a:spcPts val="800"/>
                        </a:spcAft>
                        <a:buNone/>
                      </a:pPr>
                      <a:endParaRPr lang="en-GB" sz="1600" b="0" kern="100" dirty="0">
                        <a:effectLst/>
                        <a:latin typeface="+mn-lt"/>
                        <a:ea typeface="Aptos" panose="020B0004020202020204" pitchFamily="34" charset="0"/>
                        <a:cs typeface="Times New Roman" panose="02020603050405020304" pitchFamily="18"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3463692929"/>
                  </a:ext>
                </a:extLst>
              </a:tr>
              <a:tr h="977193">
                <a:tc vMerge="1">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endParaRPr lang="en-GB" sz="1200" b="1" kern="1200" dirty="0">
                        <a:solidFill>
                          <a:srgbClr val="000000"/>
                        </a:solidFill>
                        <a:latin typeface="+mn-lt"/>
                        <a:ea typeface="+mn-ea"/>
                        <a:cs typeface="+mn-cs"/>
                      </a:endParaRPr>
                    </a:p>
                  </a:txBody>
                  <a:tcPr marL="72000" marR="45720" marT="36000" marB="36000" anchor="ct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accent5">
                        <a:lumMod val="60000"/>
                        <a:lumOff val="40000"/>
                      </a:schemeClr>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pPr>
                      <a:r>
                        <a:rPr lang="en-GB" sz="1600" b="0" kern="1200" dirty="0">
                          <a:solidFill>
                            <a:srgbClr val="000000"/>
                          </a:solidFill>
                          <a:latin typeface="+mn-lt"/>
                          <a:ea typeface="+mn-ea"/>
                          <a:cs typeface="+mn-cs"/>
                        </a:rPr>
                        <a:t>Reset and Redesign Acute Oncology and Haematology Unit (including developing IO Toxicity Service) </a:t>
                      </a: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endParaRPr lang="en-GB" sz="1600">
                        <a:solidFill>
                          <a:schemeClr val="bg1"/>
                        </a:solidFill>
                        <a:latin typeface="+mn-lt"/>
                      </a:endParaRPr>
                    </a:p>
                  </a:txBody>
                  <a:tcPr marL="72000" marR="45720" marT="36000" marB="3600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endParaRPr lang="en-GB" sz="1600" dirty="0">
                        <a:solidFill>
                          <a:schemeClr val="bg1"/>
                        </a:solidFill>
                        <a:latin typeface="+mn-lt"/>
                      </a:endParaRP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pPr algn="ctr">
                        <a:lnSpc>
                          <a:spcPct val="115000"/>
                        </a:lnSpc>
                        <a:spcAft>
                          <a:spcPts val="800"/>
                        </a:spcAft>
                        <a:buNone/>
                      </a:pPr>
                      <a:endParaRPr lang="en-GB" sz="1600" b="0" kern="100" dirty="0">
                        <a:effectLst/>
                        <a:latin typeface="+mn-lt"/>
                        <a:ea typeface="Aptos" panose="020B0004020202020204" pitchFamily="34" charset="0"/>
                        <a:cs typeface="Times New Roman" panose="02020603050405020304" pitchFamily="18"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pPr algn="ctr">
                        <a:lnSpc>
                          <a:spcPct val="115000"/>
                        </a:lnSpc>
                        <a:spcAft>
                          <a:spcPts val="800"/>
                        </a:spcAft>
                        <a:buNone/>
                      </a:pPr>
                      <a:r>
                        <a:rPr lang="en-GB" sz="1600" b="0" kern="100" dirty="0">
                          <a:effectLst/>
                          <a:latin typeface="+mn-lt"/>
                          <a:ea typeface="Aptos" panose="020B0004020202020204" pitchFamily="34" charset="0"/>
                          <a:cs typeface="Times New Roman" panose="02020603050405020304" pitchFamily="18" charset="0"/>
                        </a:rPr>
                        <a:t>Begin pilot </a:t>
                      </a: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3001200456"/>
                  </a:ext>
                </a:extLst>
              </a:tr>
              <a:tr h="776574">
                <a:tc vMerge="1">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endParaRPr lang="en-GB" sz="1200" b="1" kern="1200" dirty="0">
                        <a:solidFill>
                          <a:srgbClr val="000000"/>
                        </a:solidFill>
                        <a:latin typeface="+mn-lt"/>
                        <a:ea typeface="+mn-ea"/>
                        <a:cs typeface="+mn-cs"/>
                      </a:endParaRPr>
                    </a:p>
                  </a:txBody>
                  <a:tcPr marL="72000" marR="45720" marT="36000" marB="36000" anchor="ct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accent5">
                        <a:lumMod val="60000"/>
                        <a:lumOff val="40000"/>
                      </a:schemeClr>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pPr>
                      <a:r>
                        <a:rPr lang="en-GB" sz="1600" b="0" kern="1200" dirty="0">
                          <a:solidFill>
                            <a:srgbClr val="000000"/>
                          </a:solidFill>
                          <a:latin typeface="+mn-lt"/>
                          <a:ea typeface="+mn-ea"/>
                          <a:cs typeface="+mn-cs"/>
                        </a:rPr>
                        <a:t>Develop sustainable Regional Oncology OPD hub and spoke model</a:t>
                      </a: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endParaRPr lang="en-GB" sz="1600" dirty="0">
                        <a:solidFill>
                          <a:schemeClr val="bg1"/>
                        </a:solidFill>
                        <a:latin typeface="+mn-lt"/>
                      </a:endParaRPr>
                    </a:p>
                  </a:txBody>
                  <a:tcPr marL="72000" marR="45720" marT="36000" marB="3600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endParaRPr lang="en-GB" sz="1600" dirty="0">
                        <a:solidFill>
                          <a:schemeClr val="bg1"/>
                        </a:solidFill>
                        <a:latin typeface="+mn-lt"/>
                      </a:endParaRP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pPr algn="ctr">
                        <a:lnSpc>
                          <a:spcPct val="115000"/>
                        </a:lnSpc>
                        <a:spcAft>
                          <a:spcPts val="800"/>
                        </a:spcAft>
                        <a:buNone/>
                      </a:pPr>
                      <a:endParaRPr lang="en-GB" sz="1600" b="0" kern="100" dirty="0">
                        <a:effectLst/>
                        <a:latin typeface="+mn-lt"/>
                        <a:ea typeface="Aptos" panose="020B0004020202020204" pitchFamily="34" charset="0"/>
                        <a:cs typeface="Times New Roman" panose="02020603050405020304" pitchFamily="18"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pPr algn="ctr">
                        <a:lnSpc>
                          <a:spcPct val="115000"/>
                        </a:lnSpc>
                        <a:spcAft>
                          <a:spcPts val="800"/>
                        </a:spcAft>
                        <a:buNone/>
                      </a:pPr>
                      <a:r>
                        <a:rPr lang="en-GB" sz="1600" b="0" kern="100" dirty="0">
                          <a:effectLst/>
                          <a:latin typeface="+mn-lt"/>
                          <a:ea typeface="Aptos" panose="020B0004020202020204" pitchFamily="34" charset="0"/>
                          <a:cs typeface="Times New Roman" panose="02020603050405020304" pitchFamily="18" charset="0"/>
                        </a:rPr>
                        <a:t>Consider new ways of working</a:t>
                      </a:r>
                    </a:p>
                    <a:p>
                      <a:pPr algn="ctr">
                        <a:lnSpc>
                          <a:spcPct val="115000"/>
                        </a:lnSpc>
                        <a:spcAft>
                          <a:spcPts val="800"/>
                        </a:spcAft>
                        <a:buNone/>
                      </a:pPr>
                      <a:r>
                        <a:rPr lang="en-GB" sz="1600" b="0" kern="100" dirty="0">
                          <a:effectLst/>
                          <a:latin typeface="+mn-lt"/>
                          <a:ea typeface="Aptos" panose="020B0004020202020204" pitchFamily="34" charset="0"/>
                          <a:cs typeface="Times New Roman" panose="02020603050405020304" pitchFamily="18" charset="0"/>
                        </a:rPr>
                        <a:t>Alternative funding for staffing</a:t>
                      </a: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2804198043"/>
                  </a:ext>
                </a:extLst>
              </a:tr>
              <a:tr h="1705744">
                <a:tc vMerge="1">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endParaRPr lang="en-GB" sz="1200" b="1" kern="1200" dirty="0">
                        <a:solidFill>
                          <a:srgbClr val="000000"/>
                        </a:solidFill>
                        <a:latin typeface="+mn-lt"/>
                        <a:ea typeface="+mn-ea"/>
                        <a:cs typeface="+mn-cs"/>
                      </a:endParaRPr>
                    </a:p>
                  </a:txBody>
                  <a:tcPr marL="72000" marR="45720" marT="36000" marB="36000" anchor="ct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accent5">
                        <a:lumMod val="60000"/>
                        <a:lumOff val="40000"/>
                      </a:schemeClr>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pPr>
                      <a:r>
                        <a:rPr lang="en-GB" sz="1600" b="0" kern="1200" dirty="0">
                          <a:solidFill>
                            <a:srgbClr val="000000"/>
                          </a:solidFill>
                          <a:latin typeface="+mn-lt"/>
                          <a:ea typeface="+mn-ea"/>
                          <a:cs typeface="+mn-cs"/>
                        </a:rPr>
                        <a:t>Increase SACT capacity – Additional 4 chairs for 2025/26</a:t>
                      </a: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endParaRPr lang="en-GB" sz="1600" dirty="0">
                        <a:latin typeface="+mn-lt"/>
                      </a:endParaRPr>
                    </a:p>
                  </a:txBody>
                  <a:tcPr marL="72000" marR="45720" marT="36000" marB="3600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endParaRPr lang="en-GB" sz="1600" dirty="0">
                        <a:latin typeface="+mn-lt"/>
                      </a:endParaRP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algn="ctr">
                        <a:lnSpc>
                          <a:spcPct val="115000"/>
                        </a:lnSpc>
                        <a:spcAft>
                          <a:spcPts val="800"/>
                        </a:spcAft>
                        <a:buNone/>
                      </a:pPr>
                      <a:endParaRPr lang="en-GB" sz="1600" b="0" kern="100" dirty="0">
                        <a:effectLst/>
                        <a:latin typeface="+mn-lt"/>
                        <a:ea typeface="Aptos" panose="020B0004020202020204" pitchFamily="34" charset="0"/>
                        <a:cs typeface="Times New Roman" panose="02020603050405020304" pitchFamily="18"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algn="ctr">
                        <a:lnSpc>
                          <a:spcPct val="115000"/>
                        </a:lnSpc>
                        <a:spcAft>
                          <a:spcPts val="800"/>
                        </a:spcAft>
                        <a:buNone/>
                      </a:pPr>
                      <a:r>
                        <a:rPr lang="en-GB" sz="1600" b="0" kern="100" dirty="0">
                          <a:effectLst/>
                          <a:latin typeface="+mn-lt"/>
                          <a:ea typeface="Aptos" panose="020B0004020202020204" pitchFamily="34" charset="0"/>
                          <a:cs typeface="Times New Roman" panose="02020603050405020304" pitchFamily="18" charset="0"/>
                        </a:rPr>
                        <a:t>4 chairs fully staffed with SACT competent workforce</a:t>
                      </a: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490081029"/>
                  </a:ext>
                </a:extLst>
              </a:tr>
              <a:tr h="994039">
                <a:tc rowSpan="5">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600" b="1" kern="1200" dirty="0">
                          <a:solidFill>
                            <a:srgbClr val="000000"/>
                          </a:solidFill>
                          <a:latin typeface="+mn-lt"/>
                          <a:ea typeface="+mn-ea"/>
                          <a:cs typeface="+mn-cs"/>
                        </a:rPr>
                        <a:t>Compliance with National Optimal Pathways in the 5 High Impact Areas </a:t>
                      </a: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pPr>
                      <a:r>
                        <a:rPr lang="en-GB" sz="1600" b="0" kern="1200" dirty="0">
                          <a:solidFill>
                            <a:srgbClr val="000000"/>
                          </a:solidFill>
                          <a:latin typeface="+mn-lt"/>
                          <a:ea typeface="+mn-ea"/>
                          <a:cs typeface="+mn-cs"/>
                        </a:rPr>
                        <a:t>Develop a 3 year plan for </a:t>
                      </a:r>
                      <a:r>
                        <a:rPr lang="en-GB" sz="1600" b="0" kern="1200" dirty="0" err="1">
                          <a:solidFill>
                            <a:srgbClr val="000000"/>
                          </a:solidFill>
                          <a:latin typeface="+mn-lt"/>
                          <a:ea typeface="+mn-ea"/>
                          <a:cs typeface="+mn-cs"/>
                        </a:rPr>
                        <a:t>TrAMs</a:t>
                      </a:r>
                      <a:r>
                        <a:rPr lang="en-GB" sz="1600" b="0" kern="1200" dirty="0">
                          <a:solidFill>
                            <a:srgbClr val="000000"/>
                          </a:solidFill>
                          <a:latin typeface="+mn-lt"/>
                          <a:ea typeface="+mn-ea"/>
                          <a:cs typeface="+mn-cs"/>
                        </a:rPr>
                        <a:t> programme</a:t>
                      </a: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endParaRPr lang="en-GB" sz="1600" dirty="0">
                        <a:latin typeface="+mn-lt"/>
                      </a:endParaRPr>
                    </a:p>
                  </a:txBody>
                  <a:tcPr marL="72000" marR="45720" marT="36000" marB="3600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endParaRPr lang="en-GB" sz="1600" dirty="0">
                        <a:solidFill>
                          <a:sysClr val="windowText" lastClr="000000"/>
                        </a:solidFill>
                        <a:latin typeface="+mn-lt"/>
                      </a:endParaRP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algn="ctr">
                        <a:lnSpc>
                          <a:spcPct val="115000"/>
                        </a:lnSpc>
                        <a:spcAft>
                          <a:spcPts val="800"/>
                        </a:spcAft>
                        <a:buNone/>
                      </a:pPr>
                      <a:endParaRPr lang="en-GB" sz="1600" b="0" kern="100" dirty="0">
                        <a:effectLst/>
                        <a:latin typeface="+mn-lt"/>
                        <a:ea typeface="Aptos" panose="020B0004020202020204" pitchFamily="34" charset="0"/>
                        <a:cs typeface="Times New Roman" panose="02020603050405020304" pitchFamily="18"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algn="ctr">
                        <a:lnSpc>
                          <a:spcPct val="115000"/>
                        </a:lnSpc>
                        <a:spcAft>
                          <a:spcPts val="800"/>
                        </a:spcAft>
                        <a:buNone/>
                      </a:pPr>
                      <a:r>
                        <a:rPr lang="en-GB" sz="1600" b="0" kern="100" dirty="0">
                          <a:effectLst/>
                          <a:latin typeface="+mn-lt"/>
                          <a:ea typeface="Aptos" panose="020B0004020202020204" pitchFamily="34" charset="0"/>
                          <a:cs typeface="Times New Roman" panose="02020603050405020304" pitchFamily="18" charset="0"/>
                        </a:rPr>
                        <a:t>Submit phase 2 of Business Case - additional chairs for 2026/27</a:t>
                      </a: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1698273078"/>
                  </a:ext>
                </a:extLst>
              </a:tr>
              <a:tr h="653014">
                <a:tc vMerge="1">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endParaRPr lang="en-GB" sz="1200" b="1" kern="1200" dirty="0">
                        <a:solidFill>
                          <a:srgbClr val="000000"/>
                        </a:solidFill>
                        <a:latin typeface="+mn-lt"/>
                        <a:ea typeface="+mn-ea"/>
                        <a:cs typeface="+mn-cs"/>
                      </a:endParaRPr>
                    </a:p>
                  </a:txBody>
                  <a:tcPr marL="72000" marR="45720" marT="36000" marB="36000" anchor="ct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accent5">
                        <a:lumMod val="60000"/>
                        <a:lumOff val="40000"/>
                      </a:schemeClr>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pPr>
                      <a:r>
                        <a:rPr lang="en-GB" sz="1600" b="0" kern="1200" dirty="0">
                          <a:solidFill>
                            <a:srgbClr val="000000"/>
                          </a:solidFill>
                          <a:latin typeface="+mn-lt"/>
                          <a:ea typeface="+mn-ea"/>
                          <a:cs typeface="+mn-cs"/>
                        </a:rPr>
                        <a:t>Permanent PET CT in place</a:t>
                      </a: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endParaRPr lang="en-GB" sz="1600" dirty="0">
                        <a:latin typeface="+mn-lt"/>
                      </a:endParaRPr>
                    </a:p>
                  </a:txBody>
                  <a:tcPr marL="72000" marR="45720" marT="36000" marB="3600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endParaRPr lang="en-GB" sz="1600" dirty="0">
                        <a:solidFill>
                          <a:schemeClr val="bg1"/>
                        </a:solidFill>
                        <a:latin typeface="+mn-lt"/>
                      </a:endParaRP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pPr algn="ctr">
                        <a:lnSpc>
                          <a:spcPct val="115000"/>
                        </a:lnSpc>
                        <a:spcAft>
                          <a:spcPts val="800"/>
                        </a:spcAft>
                        <a:buNone/>
                      </a:pPr>
                      <a:endParaRPr lang="en-GB" sz="1600" b="0" kern="100" dirty="0">
                        <a:effectLst/>
                        <a:latin typeface="+mn-lt"/>
                        <a:ea typeface="Aptos" panose="020B0004020202020204" pitchFamily="34" charset="0"/>
                        <a:cs typeface="Times New Roman" panose="02020603050405020304" pitchFamily="18"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pPr algn="ctr">
                        <a:lnSpc>
                          <a:spcPct val="115000"/>
                        </a:lnSpc>
                        <a:spcAft>
                          <a:spcPts val="800"/>
                        </a:spcAft>
                        <a:buNone/>
                      </a:pPr>
                      <a:endParaRPr lang="en-GB" sz="1600" b="0" kern="100" dirty="0">
                        <a:effectLst/>
                        <a:latin typeface="+mn-lt"/>
                        <a:ea typeface="Aptos" panose="020B0004020202020204" pitchFamily="34" charset="0"/>
                        <a:cs typeface="Times New Roman" panose="02020603050405020304" pitchFamily="18"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4040993410"/>
                  </a:ext>
                </a:extLst>
              </a:tr>
              <a:tr h="680650">
                <a:tc vMerge="1">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endParaRPr lang="en-GB" sz="1200" b="1" kern="1200" dirty="0">
                        <a:solidFill>
                          <a:srgbClr val="000000"/>
                        </a:solidFill>
                        <a:latin typeface="+mn-lt"/>
                        <a:ea typeface="+mn-ea"/>
                        <a:cs typeface="+mn-cs"/>
                      </a:endParaRPr>
                    </a:p>
                  </a:txBody>
                  <a:tcPr marL="72000" marR="45720" marT="36000" marB="36000" anchor="ct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accent5">
                        <a:lumMod val="60000"/>
                        <a:lumOff val="40000"/>
                      </a:schemeClr>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pPr>
                      <a:r>
                        <a:rPr lang="en-GB" sz="1600" b="0" kern="1200" dirty="0">
                          <a:solidFill>
                            <a:srgbClr val="000000"/>
                          </a:solidFill>
                          <a:latin typeface="+mn-lt"/>
                          <a:ea typeface="+mn-ea"/>
                          <a:cs typeface="+mn-cs"/>
                        </a:rPr>
                        <a:t>Deliver tumour site action plans </a:t>
                      </a:r>
                    </a:p>
                    <a:p>
                      <a:pPr marL="0" marR="0" lvl="0" indent="0" algn="l" defTabSz="685772" rtl="0" eaLnBrk="1" fontAlgn="auto" latinLnBrk="0" hangingPunct="1">
                        <a:lnSpc>
                          <a:spcPct val="100000"/>
                        </a:lnSpc>
                        <a:spcBef>
                          <a:spcPts val="0"/>
                        </a:spcBef>
                        <a:spcAft>
                          <a:spcPts val="0"/>
                        </a:spcAft>
                        <a:buClrTx/>
                        <a:buSzTx/>
                        <a:buFontTx/>
                        <a:buNone/>
                      </a:pPr>
                      <a:endParaRPr lang="en-GB" sz="1600" b="0" kern="1200" dirty="0">
                        <a:solidFill>
                          <a:srgbClr val="000000"/>
                        </a:solidFill>
                        <a:latin typeface="+mn-lt"/>
                        <a:ea typeface="+mn-ea"/>
                        <a:cs typeface="+mn-cs"/>
                      </a:endParaRP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endParaRPr lang="en-GB" sz="1600" dirty="0">
                        <a:latin typeface="+mn-lt"/>
                      </a:endParaRPr>
                    </a:p>
                  </a:txBody>
                  <a:tcPr marL="72000" marR="45720" marT="36000" marB="3600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endParaRPr lang="en-GB" sz="1600" dirty="0">
                        <a:latin typeface="+mn-lt"/>
                      </a:endParaRP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pPr algn="ctr">
                        <a:lnSpc>
                          <a:spcPct val="115000"/>
                        </a:lnSpc>
                        <a:spcAft>
                          <a:spcPts val="800"/>
                        </a:spcAft>
                        <a:buNone/>
                      </a:pPr>
                      <a:endParaRPr lang="en-GB" sz="1600" b="0" kern="100" dirty="0">
                        <a:effectLst/>
                        <a:latin typeface="+mn-lt"/>
                        <a:ea typeface="Aptos" panose="020B0004020202020204" pitchFamily="34" charset="0"/>
                        <a:cs typeface="Times New Roman" panose="02020603050405020304" pitchFamily="18" charset="0"/>
                      </a:endParaRPr>
                    </a:p>
                  </a:txBody>
                  <a:tcPr marL="41587" marR="41587"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algn="ctr">
                        <a:lnSpc>
                          <a:spcPct val="115000"/>
                        </a:lnSpc>
                        <a:spcAft>
                          <a:spcPts val="800"/>
                        </a:spcAft>
                        <a:buNone/>
                      </a:pPr>
                      <a:endParaRPr lang="en-GB" sz="1600" b="0" kern="100" dirty="0">
                        <a:effectLst/>
                        <a:latin typeface="+mn-lt"/>
                        <a:ea typeface="Aptos" panose="020B0004020202020204" pitchFamily="34" charset="0"/>
                        <a:cs typeface="Times New Roman" panose="02020603050405020304" pitchFamily="18"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2357191111"/>
                  </a:ext>
                </a:extLst>
              </a:tr>
              <a:tr h="977193">
                <a:tc vMerge="1">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endParaRPr lang="en-GB" sz="1200" b="1" kern="1200" dirty="0">
                        <a:solidFill>
                          <a:srgbClr val="000000"/>
                        </a:solidFill>
                        <a:latin typeface="+mn-lt"/>
                        <a:ea typeface="+mn-ea"/>
                        <a:cs typeface="+mn-cs"/>
                      </a:endParaRPr>
                    </a:p>
                  </a:txBody>
                  <a:tcPr marL="72000" marR="45720" marT="36000" marB="36000" anchor="ct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accent5">
                        <a:lumMod val="60000"/>
                        <a:lumOff val="40000"/>
                      </a:schemeClr>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pPr>
                      <a:r>
                        <a:rPr lang="en-GB" sz="1600" b="0" kern="1200" dirty="0">
                          <a:solidFill>
                            <a:srgbClr val="000000"/>
                          </a:solidFill>
                          <a:latin typeface="+mn-lt"/>
                          <a:ea typeface="+mn-ea"/>
                          <a:cs typeface="+mn-cs"/>
                        </a:rPr>
                        <a:t>Develop plan for lung cancer health checks / screening </a:t>
                      </a:r>
                    </a:p>
                    <a:p>
                      <a:pPr marL="0" marR="0" lvl="0" indent="0" algn="l" defTabSz="685772" rtl="0" eaLnBrk="1" fontAlgn="auto" latinLnBrk="0" hangingPunct="1">
                        <a:lnSpc>
                          <a:spcPct val="100000"/>
                        </a:lnSpc>
                        <a:spcBef>
                          <a:spcPts val="0"/>
                        </a:spcBef>
                        <a:spcAft>
                          <a:spcPts val="0"/>
                        </a:spcAft>
                        <a:buClrTx/>
                        <a:buSzTx/>
                        <a:buFontTx/>
                        <a:buNone/>
                      </a:pPr>
                      <a:endParaRPr lang="en-GB" sz="1600" b="0" kern="1200" dirty="0">
                        <a:solidFill>
                          <a:srgbClr val="000000"/>
                        </a:solidFill>
                        <a:latin typeface="+mn-lt"/>
                        <a:ea typeface="+mn-ea"/>
                        <a:cs typeface="+mn-cs"/>
                      </a:endParaRP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endParaRPr lang="en-GB" sz="1600" dirty="0">
                        <a:latin typeface="+mn-lt"/>
                      </a:endParaRPr>
                    </a:p>
                  </a:txBody>
                  <a:tcPr marL="72000" marR="45720" marT="36000" marB="3600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endParaRPr lang="en-GB" sz="1600" dirty="0">
                        <a:latin typeface="+mn-lt"/>
                      </a:endParaRP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pPr algn="ctr">
                        <a:lnSpc>
                          <a:spcPct val="115000"/>
                        </a:lnSpc>
                        <a:spcAft>
                          <a:spcPts val="800"/>
                        </a:spcAft>
                        <a:buNone/>
                      </a:pPr>
                      <a:endParaRPr lang="en-GB" sz="1600" b="0" kern="100" dirty="0">
                        <a:effectLst/>
                        <a:latin typeface="+mn-lt"/>
                        <a:ea typeface="Aptos" panose="020B0004020202020204" pitchFamily="34" charset="0"/>
                        <a:cs typeface="Times New Roman" panose="02020603050405020304" pitchFamily="18" charset="0"/>
                      </a:endParaRPr>
                    </a:p>
                  </a:txBody>
                  <a:tcPr marL="41587" marR="41587"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pPr algn="ctr">
                        <a:lnSpc>
                          <a:spcPct val="115000"/>
                        </a:lnSpc>
                        <a:spcAft>
                          <a:spcPts val="800"/>
                        </a:spcAft>
                        <a:buNone/>
                      </a:pPr>
                      <a:endParaRPr lang="en-GB" sz="1600" b="0" kern="100" dirty="0">
                        <a:effectLst/>
                        <a:latin typeface="+mn-lt"/>
                        <a:ea typeface="Aptos" panose="020B0004020202020204" pitchFamily="34" charset="0"/>
                        <a:cs typeface="Times New Roman" panose="02020603050405020304" pitchFamily="18"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2504820918"/>
                  </a:ext>
                </a:extLst>
              </a:tr>
              <a:tr h="680650">
                <a:tc vMerge="1">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endParaRPr lang="en-GB" sz="1400" b="1" kern="1200" dirty="0">
                        <a:solidFill>
                          <a:srgbClr val="000000"/>
                        </a:solidFill>
                        <a:latin typeface="+mn-lt"/>
                        <a:ea typeface="+mn-ea"/>
                        <a:cs typeface="+mn-cs"/>
                      </a:endParaRPr>
                    </a:p>
                  </a:txBody>
                  <a:tcPr marL="72000" marR="45720" marT="36000" marB="36000" anchor="ct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600" b="0" kern="1200" dirty="0">
                          <a:solidFill>
                            <a:srgbClr val="000000"/>
                          </a:solidFill>
                        </a:rPr>
                        <a:t>Deliver Prehab in Cancer Programme</a:t>
                      </a:r>
                    </a:p>
                    <a:p>
                      <a:pPr marL="0" marR="0" lvl="0" indent="0" algn="l" defTabSz="685772" rtl="0" eaLnBrk="1" fontAlgn="auto" latinLnBrk="0" hangingPunct="1">
                        <a:lnSpc>
                          <a:spcPct val="100000"/>
                        </a:lnSpc>
                        <a:spcBef>
                          <a:spcPts val="0"/>
                        </a:spcBef>
                        <a:spcAft>
                          <a:spcPts val="0"/>
                        </a:spcAft>
                        <a:buClrTx/>
                        <a:buSzTx/>
                        <a:buFontTx/>
                        <a:buNone/>
                      </a:pPr>
                      <a:endParaRPr lang="en-GB" sz="1600" b="0" kern="1200" dirty="0">
                        <a:solidFill>
                          <a:srgbClr val="000000"/>
                        </a:solidFill>
                        <a:latin typeface="+mn-lt"/>
                        <a:ea typeface="+mn-ea"/>
                        <a:cs typeface="+mn-cs"/>
                      </a:endParaRP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endParaRPr lang="en-GB" sz="1600">
                        <a:latin typeface="+mn-lt"/>
                      </a:endParaRPr>
                    </a:p>
                  </a:txBody>
                  <a:tcPr marL="72000" marR="45720" marT="36000" marB="3600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endParaRPr lang="en-GB" sz="1600" dirty="0">
                        <a:latin typeface="+mn-lt"/>
                      </a:endParaRP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pPr marL="0" marR="0" lvl="0" indent="0" algn="ctr" defTabSz="914413" rtl="0" eaLnBrk="1" fontAlgn="auto" latinLnBrk="0" hangingPunct="1">
                        <a:lnSpc>
                          <a:spcPct val="115000"/>
                        </a:lnSpc>
                        <a:spcBef>
                          <a:spcPts val="0"/>
                        </a:spcBef>
                        <a:spcAft>
                          <a:spcPts val="800"/>
                        </a:spcAft>
                        <a:buClrTx/>
                        <a:buSzTx/>
                        <a:buFontTx/>
                        <a:buNone/>
                        <a:tabLst/>
                        <a:defRPr/>
                      </a:pPr>
                      <a:endParaRPr lang="en-GB" sz="1600" b="0" i="0" u="none" strike="noStrike" dirty="0">
                        <a:solidFill>
                          <a:srgbClr val="000000"/>
                        </a:solidFill>
                        <a:effectLst/>
                        <a:latin typeface="+mn-lt"/>
                        <a:ea typeface="Calibri" panose="020F0502020204030204" pitchFamily="34" charset="0"/>
                        <a:cs typeface="Calibri" panose="020F0502020204030204" pitchFamily="34" charset="0"/>
                      </a:endParaRPr>
                    </a:p>
                  </a:txBody>
                  <a:tcPr marL="41587" marR="41587"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algn="ctr">
                        <a:lnSpc>
                          <a:spcPct val="115000"/>
                        </a:lnSpc>
                        <a:spcAft>
                          <a:spcPts val="800"/>
                        </a:spcAft>
                        <a:buNone/>
                      </a:pPr>
                      <a:endParaRPr lang="en-GB" sz="1600" b="0" kern="100" dirty="0">
                        <a:effectLst/>
                        <a:latin typeface="+mn-lt"/>
                        <a:ea typeface="Aptos" panose="020B0004020202020204" pitchFamily="34" charset="0"/>
                        <a:cs typeface="Times New Roman" panose="02020603050405020304" pitchFamily="18"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extLst>
                  <a:ext uri="{0D108BD9-81ED-4DB2-BD59-A6C34878D82A}">
                    <a16:rowId xmlns:a16="http://schemas.microsoft.com/office/drawing/2014/main" val="2465874651"/>
                  </a:ext>
                </a:extLst>
              </a:tr>
            </a:tbl>
          </a:graphicData>
        </a:graphic>
      </p:graphicFrame>
      <p:graphicFrame>
        <p:nvGraphicFramePr>
          <p:cNvPr id="6" name="Table 5">
            <a:extLst>
              <a:ext uri="{FF2B5EF4-FFF2-40B4-BE49-F238E27FC236}">
                <a16:creationId xmlns:a16="http://schemas.microsoft.com/office/drawing/2014/main" id="{3B4D5219-0D3A-5E6D-41D3-81F654D0F267}"/>
              </a:ext>
            </a:extLst>
          </p:cNvPr>
          <p:cNvGraphicFramePr>
            <a:graphicFrameLocks noGrp="1"/>
          </p:cNvGraphicFramePr>
          <p:nvPr>
            <p:extLst>
              <p:ext uri="{D42A27DB-BD31-4B8C-83A1-F6EECF244321}">
                <p14:modId xmlns:p14="http://schemas.microsoft.com/office/powerpoint/2010/main" val="3298799955"/>
              </p:ext>
            </p:extLst>
          </p:nvPr>
        </p:nvGraphicFramePr>
        <p:xfrm>
          <a:off x="11741892" y="-31469"/>
          <a:ext cx="8363796" cy="584771"/>
        </p:xfrm>
        <a:graphic>
          <a:graphicData uri="http://schemas.openxmlformats.org/drawingml/2006/table">
            <a:tbl>
              <a:tblPr firstRow="1" bandRow="1">
                <a:tableStyleId>{5C22544A-7EE6-4342-B048-85BDC9FD1C3A}</a:tableStyleId>
              </a:tblPr>
              <a:tblGrid>
                <a:gridCol w="1916682">
                  <a:extLst>
                    <a:ext uri="{9D8B030D-6E8A-4147-A177-3AD203B41FA5}">
                      <a16:colId xmlns:a16="http://schemas.microsoft.com/office/drawing/2014/main" val="404879202"/>
                    </a:ext>
                  </a:extLst>
                </a:gridCol>
                <a:gridCol w="3133513">
                  <a:extLst>
                    <a:ext uri="{9D8B030D-6E8A-4147-A177-3AD203B41FA5}">
                      <a16:colId xmlns:a16="http://schemas.microsoft.com/office/drawing/2014/main" val="3884276214"/>
                    </a:ext>
                  </a:extLst>
                </a:gridCol>
                <a:gridCol w="3313601">
                  <a:extLst>
                    <a:ext uri="{9D8B030D-6E8A-4147-A177-3AD203B41FA5}">
                      <a16:colId xmlns:a16="http://schemas.microsoft.com/office/drawing/2014/main" val="2106253938"/>
                    </a:ext>
                  </a:extLst>
                </a:gridCol>
              </a:tblGrid>
              <a:tr h="584771">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000" b="1"/>
                        <a:t>ON TRACK – Action progressing as planned &amp; agreed timelines </a:t>
                      </a:r>
                    </a:p>
                  </a:txBody>
                  <a:tcPr>
                    <a:solidFill>
                      <a:schemeClr val="accent4"/>
                    </a:solidFill>
                  </a:tcPr>
                </a:tc>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000" b="1" dirty="0">
                          <a:solidFill>
                            <a:schemeClr val="tx1"/>
                          </a:solidFill>
                        </a:rPr>
                        <a:t>OFF TRACK – Action not progressing as planned / to original timelines, however, management &amp; mitigating actions are in place </a:t>
                      </a:r>
                    </a:p>
                  </a:txBody>
                  <a:tcPr>
                    <a:solidFill>
                      <a:srgbClr val="FFC000"/>
                    </a:solidFill>
                  </a:tcPr>
                </a:tc>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000" b="1" dirty="0">
                          <a:solidFill>
                            <a:schemeClr val="bg1"/>
                          </a:solidFill>
                        </a:rPr>
                        <a:t>OFF TRACK – Action not progressing as planned / to original timelines, there is significant issue which require escalating</a:t>
                      </a:r>
                    </a:p>
                  </a:txBody>
                  <a:tcPr>
                    <a:solidFill>
                      <a:srgbClr val="C00000"/>
                    </a:solidFill>
                  </a:tcPr>
                </a:tc>
                <a:extLst>
                  <a:ext uri="{0D108BD9-81ED-4DB2-BD59-A6C34878D82A}">
                    <a16:rowId xmlns:a16="http://schemas.microsoft.com/office/drawing/2014/main" val="19659496"/>
                  </a:ext>
                </a:extLst>
              </a:tr>
            </a:tbl>
          </a:graphicData>
        </a:graphic>
      </p:graphicFrame>
    </p:spTree>
    <p:extLst>
      <p:ext uri="{BB962C8B-B14F-4D97-AF65-F5344CB8AC3E}">
        <p14:creationId xmlns:p14="http://schemas.microsoft.com/office/powerpoint/2010/main" val="28209108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C57FC8-1C08-DA88-88E5-828C9CCF8687}"/>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7A570FD9-E863-4D2F-DE14-BA39F504CF1E}"/>
              </a:ext>
            </a:extLst>
          </p:cNvPr>
          <p:cNvSpPr>
            <a:spLocks noChangeArrowheads="1"/>
          </p:cNvSpPr>
          <p:nvPr/>
        </p:nvSpPr>
        <p:spPr bwMode="auto">
          <a:xfrm>
            <a:off x="2089247" y="1323425"/>
            <a:ext cx="247490"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6" tIns="61258" rIns="122516" bIns="61258" numCol="1" anchor="ctr" anchorCtr="0" compatLnSpc="1">
            <a:prstTxWarp prst="textNoShape">
              <a:avLst/>
            </a:prstTxWarp>
            <a:spAutoFit/>
          </a:bodyPr>
          <a:lstStyle/>
          <a:p>
            <a:pPr defTabSz="1225161">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164D1A39-CFE8-5E7F-1173-4E9A5BF2AC06}"/>
              </a:ext>
            </a:extLst>
          </p:cNvPr>
          <p:cNvSpPr>
            <a:spLocks noGrp="1"/>
          </p:cNvSpPr>
          <p:nvPr>
            <p:ph type="sldNum" sz="quarter" idx="12"/>
          </p:nvPr>
        </p:nvSpPr>
        <p:spPr>
          <a:xfrm>
            <a:off x="11537185" y="10482056"/>
            <a:ext cx="3675507" cy="602113"/>
          </a:xfrm>
          <a:prstGeom prst="rect">
            <a:avLst/>
          </a:prstGeom>
        </p:spPr>
        <p:txBody>
          <a:bodyPr vert="horz" lIns="150790" tIns="75396" rIns="150790" bIns="75396" rtlCol="0" anchor="ctr"/>
          <a:lstStyle>
            <a:defPPr>
              <a:defRPr lang="en-US"/>
            </a:defPPr>
            <a:lvl1pPr marL="0" algn="r" defTabSz="753980" rtl="0" eaLnBrk="1" latinLnBrk="0" hangingPunct="1">
              <a:defRPr sz="1484" kern="1200">
                <a:solidFill>
                  <a:schemeClr val="tx1">
                    <a:tint val="82000"/>
                  </a:schemeClr>
                </a:solidFill>
                <a:latin typeface="+mn-lt"/>
                <a:ea typeface="+mn-ea"/>
                <a:cs typeface="+mn-cs"/>
              </a:defRPr>
            </a:lvl1pPr>
            <a:lvl2pPr marL="753980" algn="l" defTabSz="753980" rtl="0" eaLnBrk="1" latinLnBrk="0" hangingPunct="1">
              <a:defRPr sz="2968" kern="1200">
                <a:solidFill>
                  <a:schemeClr val="tx1"/>
                </a:solidFill>
                <a:latin typeface="+mn-lt"/>
                <a:ea typeface="+mn-ea"/>
                <a:cs typeface="+mn-cs"/>
              </a:defRPr>
            </a:lvl2pPr>
            <a:lvl3pPr marL="1507958" algn="l" defTabSz="753980" rtl="0" eaLnBrk="1" latinLnBrk="0" hangingPunct="1">
              <a:defRPr sz="2968" kern="1200">
                <a:solidFill>
                  <a:schemeClr val="tx1"/>
                </a:solidFill>
                <a:latin typeface="+mn-lt"/>
                <a:ea typeface="+mn-ea"/>
                <a:cs typeface="+mn-cs"/>
              </a:defRPr>
            </a:lvl3pPr>
            <a:lvl4pPr marL="2261939" algn="l" defTabSz="753980" rtl="0" eaLnBrk="1" latinLnBrk="0" hangingPunct="1">
              <a:defRPr sz="2968" kern="1200">
                <a:solidFill>
                  <a:schemeClr val="tx1"/>
                </a:solidFill>
                <a:latin typeface="+mn-lt"/>
                <a:ea typeface="+mn-ea"/>
                <a:cs typeface="+mn-cs"/>
              </a:defRPr>
            </a:lvl4pPr>
            <a:lvl5pPr marL="3015917" algn="l" defTabSz="753980" rtl="0" eaLnBrk="1" latinLnBrk="0" hangingPunct="1">
              <a:defRPr sz="2968" kern="1200">
                <a:solidFill>
                  <a:schemeClr val="tx1"/>
                </a:solidFill>
                <a:latin typeface="+mn-lt"/>
                <a:ea typeface="+mn-ea"/>
                <a:cs typeface="+mn-cs"/>
              </a:defRPr>
            </a:lvl5pPr>
            <a:lvl6pPr marL="3769897" algn="l" defTabSz="753980" rtl="0" eaLnBrk="1" latinLnBrk="0" hangingPunct="1">
              <a:defRPr sz="2968" kern="1200">
                <a:solidFill>
                  <a:schemeClr val="tx1"/>
                </a:solidFill>
                <a:latin typeface="+mn-lt"/>
                <a:ea typeface="+mn-ea"/>
                <a:cs typeface="+mn-cs"/>
              </a:defRPr>
            </a:lvl6pPr>
            <a:lvl7pPr marL="4523875" algn="l" defTabSz="753980" rtl="0" eaLnBrk="1" latinLnBrk="0" hangingPunct="1">
              <a:defRPr sz="2968" kern="1200">
                <a:solidFill>
                  <a:schemeClr val="tx1"/>
                </a:solidFill>
                <a:latin typeface="+mn-lt"/>
                <a:ea typeface="+mn-ea"/>
                <a:cs typeface="+mn-cs"/>
              </a:defRPr>
            </a:lvl7pPr>
            <a:lvl8pPr marL="5277855" algn="l" defTabSz="753980" rtl="0" eaLnBrk="1" latinLnBrk="0" hangingPunct="1">
              <a:defRPr sz="2968" kern="1200">
                <a:solidFill>
                  <a:schemeClr val="tx1"/>
                </a:solidFill>
                <a:latin typeface="+mn-lt"/>
                <a:ea typeface="+mn-ea"/>
                <a:cs typeface="+mn-cs"/>
              </a:defRPr>
            </a:lvl8pPr>
            <a:lvl9pPr marL="6031834" algn="l" defTabSz="753980" rtl="0" eaLnBrk="1" latinLnBrk="0" hangingPunct="1">
              <a:defRPr sz="2968" kern="1200">
                <a:solidFill>
                  <a:schemeClr val="tx1"/>
                </a:solidFill>
                <a:latin typeface="+mn-lt"/>
                <a:ea typeface="+mn-ea"/>
                <a:cs typeface="+mn-cs"/>
              </a:defRPr>
            </a:lvl9pPr>
          </a:lstStyle>
          <a:p>
            <a:pPr>
              <a:defRPr/>
            </a:pPr>
            <a:fld id="{1B571774-39BD-4D3C-8315-35C0B43D4F9A}" type="slidenum">
              <a:rPr lang="en-GB">
                <a:solidFill>
                  <a:prstClr val="black">
                    <a:tint val="82000"/>
                  </a:prstClr>
                </a:solidFill>
                <a:latin typeface="Calibri" panose="020F0502020204030204"/>
              </a:rPr>
              <a:pPr>
                <a:defRPr/>
              </a:pPr>
              <a:t>19</a:t>
            </a:fld>
            <a:endParaRPr lang="en-GB">
              <a:solidFill>
                <a:prstClr val="black">
                  <a:tint val="82000"/>
                </a:prstClr>
              </a:solidFill>
              <a:latin typeface="Calibri" panose="020F0502020204030204"/>
            </a:endParaRPr>
          </a:p>
        </p:txBody>
      </p:sp>
      <p:sp>
        <p:nvSpPr>
          <p:cNvPr id="3" name="TextBox 2">
            <a:extLst>
              <a:ext uri="{FF2B5EF4-FFF2-40B4-BE49-F238E27FC236}">
                <a16:creationId xmlns:a16="http://schemas.microsoft.com/office/drawing/2014/main" id="{467730AB-32E8-7E35-4D23-4DC96FA27A0D}"/>
              </a:ext>
            </a:extLst>
          </p:cNvPr>
          <p:cNvSpPr txBox="1"/>
          <p:nvPr/>
        </p:nvSpPr>
        <p:spPr>
          <a:xfrm>
            <a:off x="89" y="-14016"/>
            <a:ext cx="20105511" cy="584647"/>
          </a:xfrm>
          <a:prstGeom prst="rect">
            <a:avLst/>
          </a:prstGeom>
          <a:solidFill>
            <a:srgbClr val="44546A"/>
          </a:solidFill>
        </p:spPr>
        <p:txBody>
          <a:bodyPr wrap="square" rtlCol="0">
            <a:spAutoFit/>
          </a:bodyPr>
          <a:lstStyle/>
          <a:p>
            <a:pPr algn="ctr" defTabSz="1507958">
              <a:spcAft>
                <a:spcPts val="1979"/>
              </a:spcAft>
              <a:defRPr/>
            </a:pPr>
            <a:r>
              <a:rPr lang="en-GB" sz="3199" b="1" dirty="0">
                <a:solidFill>
                  <a:prstClr val="white"/>
                </a:solidFill>
                <a:latin typeface="Verdana" panose="020B0604030504040204" pitchFamily="34" charset="0"/>
                <a:ea typeface="Verdana" panose="020B0604030504040204" pitchFamily="34" charset="0"/>
              </a:rPr>
              <a:t>PLANNED CARE AND CANCER Q4 DELIVERY – OFF TRACK</a:t>
            </a:r>
            <a:endParaRPr lang="en-GB" sz="3199" b="1" dirty="0">
              <a:solidFill>
                <a:srgbClr val="FF0000"/>
              </a:solidFill>
              <a:latin typeface="Calibri" panose="020F0502020204030204"/>
            </a:endParaRPr>
          </a:p>
        </p:txBody>
      </p:sp>
      <p:graphicFrame>
        <p:nvGraphicFramePr>
          <p:cNvPr id="5" name="Table 4">
            <a:extLst>
              <a:ext uri="{FF2B5EF4-FFF2-40B4-BE49-F238E27FC236}">
                <a16:creationId xmlns:a16="http://schemas.microsoft.com/office/drawing/2014/main" id="{E7DEF5AE-2339-6821-011A-5678B8A2BACC}"/>
              </a:ext>
            </a:extLst>
          </p:cNvPr>
          <p:cNvGraphicFramePr>
            <a:graphicFrameLocks noGrp="1"/>
          </p:cNvGraphicFramePr>
          <p:nvPr>
            <p:extLst>
              <p:ext uri="{D42A27DB-BD31-4B8C-83A1-F6EECF244321}">
                <p14:modId xmlns:p14="http://schemas.microsoft.com/office/powerpoint/2010/main" val="3523931964"/>
              </p:ext>
            </p:extLst>
          </p:nvPr>
        </p:nvGraphicFramePr>
        <p:xfrm>
          <a:off x="487971" y="1022888"/>
          <a:ext cx="19194875" cy="2097741"/>
        </p:xfrm>
        <a:graphic>
          <a:graphicData uri="http://schemas.openxmlformats.org/drawingml/2006/table">
            <a:tbl>
              <a:tblPr firstRow="1" bandRow="1">
                <a:tableStyleId>{5C22544A-7EE6-4342-B048-85BDC9FD1C3A}</a:tableStyleId>
              </a:tblPr>
              <a:tblGrid>
                <a:gridCol w="1771706">
                  <a:extLst>
                    <a:ext uri="{9D8B030D-6E8A-4147-A177-3AD203B41FA5}">
                      <a16:colId xmlns:a16="http://schemas.microsoft.com/office/drawing/2014/main" val="823049110"/>
                    </a:ext>
                  </a:extLst>
                </a:gridCol>
                <a:gridCol w="2972637">
                  <a:extLst>
                    <a:ext uri="{9D8B030D-6E8A-4147-A177-3AD203B41FA5}">
                      <a16:colId xmlns:a16="http://schemas.microsoft.com/office/drawing/2014/main" val="3525046927"/>
                    </a:ext>
                  </a:extLst>
                </a:gridCol>
                <a:gridCol w="2532337">
                  <a:extLst>
                    <a:ext uri="{9D8B030D-6E8A-4147-A177-3AD203B41FA5}">
                      <a16:colId xmlns:a16="http://schemas.microsoft.com/office/drawing/2014/main" val="1197901702"/>
                    </a:ext>
                  </a:extLst>
                </a:gridCol>
                <a:gridCol w="5565456">
                  <a:extLst>
                    <a:ext uri="{9D8B030D-6E8A-4147-A177-3AD203B41FA5}">
                      <a16:colId xmlns:a16="http://schemas.microsoft.com/office/drawing/2014/main" val="4017522870"/>
                    </a:ext>
                  </a:extLst>
                </a:gridCol>
                <a:gridCol w="4483611">
                  <a:extLst>
                    <a:ext uri="{9D8B030D-6E8A-4147-A177-3AD203B41FA5}">
                      <a16:colId xmlns:a16="http://schemas.microsoft.com/office/drawing/2014/main" val="3402268947"/>
                    </a:ext>
                  </a:extLst>
                </a:gridCol>
                <a:gridCol w="1869128">
                  <a:extLst>
                    <a:ext uri="{9D8B030D-6E8A-4147-A177-3AD203B41FA5}">
                      <a16:colId xmlns:a16="http://schemas.microsoft.com/office/drawing/2014/main" val="734035894"/>
                    </a:ext>
                  </a:extLst>
                </a:gridCol>
              </a:tblGrid>
              <a:tr h="280001">
                <a:tc>
                  <a:txBody>
                    <a:bodyPr/>
                    <a:lstStyle/>
                    <a:p>
                      <a:pPr algn="ctr"/>
                      <a:r>
                        <a:rPr lang="en-GB" sz="1600" b="1" dirty="0">
                          <a:latin typeface="+mn-lt"/>
                          <a:ea typeface="Calibri" panose="020F0502020204030204" pitchFamily="34" charset="0"/>
                          <a:cs typeface="Calibri" panose="020F0502020204030204" pitchFamily="34" charset="0"/>
                        </a:rPr>
                        <a:t>System Priority</a:t>
                      </a:r>
                    </a:p>
                  </a:txBody>
                  <a:tcPr marT="45719" marB="45719"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50000"/>
                      </a:schemeClr>
                    </a:solidFill>
                  </a:tcPr>
                </a:tc>
                <a:tc>
                  <a:txBody>
                    <a:bodyPr/>
                    <a:lstStyle/>
                    <a:p>
                      <a:pPr algn="ctr"/>
                      <a:r>
                        <a:rPr lang="en-GB" sz="1600" b="1" dirty="0">
                          <a:latin typeface="+mn-lt"/>
                          <a:ea typeface="Calibri" panose="020F0502020204030204" pitchFamily="34" charset="0"/>
                          <a:cs typeface="Calibri" panose="020F0502020204030204" pitchFamily="34" charset="0"/>
                        </a:rPr>
                        <a:t>Work Programme</a:t>
                      </a:r>
                    </a:p>
                  </a:txBody>
                  <a:tcPr marT="45719" marB="45719"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50000"/>
                      </a:schemeClr>
                    </a:solidFill>
                  </a:tcPr>
                </a:tc>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600" b="1" dirty="0">
                          <a:latin typeface="+mn-lt"/>
                          <a:ea typeface="Calibri" panose="020F0502020204030204" pitchFamily="34" charset="0"/>
                          <a:cs typeface="Calibri" panose="020F0502020204030204" pitchFamily="34" charset="0"/>
                        </a:rPr>
                        <a:t>Q4 Milestone Off track</a:t>
                      </a:r>
                    </a:p>
                  </a:txBody>
                  <a:tcPr marT="45719" marB="45719"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50000"/>
                      </a:schemeClr>
                    </a:solidFill>
                  </a:tcPr>
                </a:tc>
                <a:tc>
                  <a:txBody>
                    <a:bodyPr/>
                    <a:lstStyle/>
                    <a:p>
                      <a:pPr algn="ctr"/>
                      <a:r>
                        <a:rPr lang="en-GB" sz="1600" b="1" dirty="0">
                          <a:latin typeface="+mn-lt"/>
                          <a:ea typeface="Calibri" panose="020F0502020204030204" pitchFamily="34" charset="0"/>
                          <a:cs typeface="Calibri" panose="020F0502020204030204" pitchFamily="34" charset="0"/>
                        </a:rPr>
                        <a:t>Reason</a:t>
                      </a:r>
                    </a:p>
                  </a:txBody>
                  <a:tcPr marT="45719" marB="45719"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50000"/>
                      </a:schemeClr>
                    </a:solidFill>
                  </a:tcPr>
                </a:tc>
                <a:tc>
                  <a:txBody>
                    <a:bodyPr/>
                    <a:lstStyle/>
                    <a:p>
                      <a:pPr algn="ctr"/>
                      <a:r>
                        <a:rPr lang="en-GB" sz="1600" b="1" dirty="0">
                          <a:latin typeface="+mn-lt"/>
                          <a:ea typeface="Calibri" panose="020F0502020204030204" pitchFamily="34" charset="0"/>
                          <a:cs typeface="Calibri" panose="020F0502020204030204" pitchFamily="34" charset="0"/>
                        </a:rPr>
                        <a:t>Mitigating Actions</a:t>
                      </a:r>
                    </a:p>
                  </a:txBody>
                  <a:tcPr marT="45719" marB="45719"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50000"/>
                      </a:schemeClr>
                    </a:solidFill>
                  </a:tcPr>
                </a:tc>
                <a:tc>
                  <a:txBody>
                    <a:bodyPr/>
                    <a:lstStyle/>
                    <a:p>
                      <a:pPr algn="ctr"/>
                      <a:r>
                        <a:rPr lang="en-GB" sz="1600" b="1" dirty="0">
                          <a:latin typeface="+mn-lt"/>
                          <a:ea typeface="Calibri" panose="020F0502020204030204" pitchFamily="34" charset="0"/>
                          <a:cs typeface="Calibri" panose="020F0502020204030204" pitchFamily="34" charset="0"/>
                        </a:rPr>
                        <a:t>When on track</a:t>
                      </a:r>
                    </a:p>
                  </a:txBody>
                  <a:tcPr marT="45719" marB="45719"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50000"/>
                      </a:schemeClr>
                    </a:solidFill>
                  </a:tcPr>
                </a:tc>
                <a:extLst>
                  <a:ext uri="{0D108BD9-81ED-4DB2-BD59-A6C34878D82A}">
                    <a16:rowId xmlns:a16="http://schemas.microsoft.com/office/drawing/2014/main" val="2471906208"/>
                  </a:ext>
                </a:extLst>
              </a:tr>
              <a:tr h="1762463">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400" b="1" kern="1200" dirty="0">
                          <a:solidFill>
                            <a:srgbClr val="000000"/>
                          </a:solidFill>
                          <a:latin typeface="+mn-lt"/>
                          <a:ea typeface="+mn-ea"/>
                          <a:cs typeface="+mn-cs"/>
                        </a:rPr>
                        <a:t>Compliance with National Optimal Pathways in the 5 High Impact Areas </a:t>
                      </a:r>
                    </a:p>
                    <a:p>
                      <a:pPr marL="0" marR="0" lvl="0" indent="0" algn="ctr" defTabSz="685772" rtl="0" eaLnBrk="1" fontAlgn="auto" latinLnBrk="0" hangingPunct="1">
                        <a:lnSpc>
                          <a:spcPct val="100000"/>
                        </a:lnSpc>
                        <a:spcBef>
                          <a:spcPts val="0"/>
                        </a:spcBef>
                        <a:spcAft>
                          <a:spcPts val="0"/>
                        </a:spcAft>
                        <a:buClrTx/>
                        <a:buSzTx/>
                        <a:buFontTx/>
                        <a:buNone/>
                        <a:tabLst/>
                        <a:defRPr/>
                      </a:pPr>
                      <a:endParaRPr lang="en-GB" sz="1400" b="1" kern="1200" dirty="0">
                        <a:solidFill>
                          <a:srgbClr val="000000"/>
                        </a:solidFill>
                        <a:latin typeface="+mn-lt"/>
                        <a:ea typeface="Calibri" panose="020F0502020204030204" pitchFamily="34" charset="0"/>
                        <a:cs typeface="Calibri" panose="020F0502020204030204" pitchFamily="34" charset="0"/>
                      </a:endParaRPr>
                    </a:p>
                  </a:txBody>
                  <a:tcPr marT="45719" marB="45719"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400" b="0" kern="1200" dirty="0">
                          <a:solidFill>
                            <a:srgbClr val="000000"/>
                          </a:solidFill>
                        </a:rPr>
                        <a:t>Deliver Prehab in Cancer Programme</a:t>
                      </a:r>
                    </a:p>
                    <a:p>
                      <a:pPr marL="0" marR="0" lvl="0" indent="0" algn="ctr" defTabSz="685772" rtl="0" eaLnBrk="1" fontAlgn="auto" latinLnBrk="0" hangingPunct="1">
                        <a:lnSpc>
                          <a:spcPct val="100000"/>
                        </a:lnSpc>
                        <a:spcBef>
                          <a:spcPts val="0"/>
                        </a:spcBef>
                        <a:spcAft>
                          <a:spcPts val="0"/>
                        </a:spcAft>
                        <a:buClrTx/>
                        <a:buSzTx/>
                        <a:buFontTx/>
                        <a:buNone/>
                      </a:pPr>
                      <a:endParaRPr lang="en-GB" sz="1400" b="0" kern="1200" dirty="0">
                        <a:solidFill>
                          <a:srgbClr val="000000"/>
                        </a:solidFill>
                        <a:latin typeface="+mn-lt"/>
                        <a:ea typeface="Calibri" panose="020F0502020204030204" pitchFamily="34" charset="0"/>
                        <a:cs typeface="Calibri" panose="020F0502020204030204" pitchFamily="34" charset="0"/>
                      </a:endParaRPr>
                    </a:p>
                  </a:txBody>
                  <a:tcPr marL="71999" marR="45719" marT="35999" marB="35999"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pPr marL="0" indent="0" algn="ctr">
                        <a:buFont typeface="Arial" panose="020B0604020202020204" pitchFamily="34" charset="0"/>
                        <a:buNone/>
                      </a:pPr>
                      <a:endParaRPr lang="en-GB" sz="1400" b="0" dirty="0">
                        <a:latin typeface="+mn-lt"/>
                        <a:ea typeface="Calibri" panose="020F0502020204030204" pitchFamily="34" charset="0"/>
                        <a:cs typeface="Calibri" panose="020F0502020204030204" pitchFamily="34" charset="0"/>
                      </a:endParaRPr>
                    </a:p>
                  </a:txBody>
                  <a:tcPr marL="71999" marR="45719" marT="35999" marB="35999"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8CD47"/>
                    </a:solidFill>
                  </a:tcPr>
                </a:tc>
                <a:tc>
                  <a:txBody>
                    <a:bodyPr/>
                    <a:lstStyle/>
                    <a:p>
                      <a:pPr algn="l" fontAlgn="t">
                        <a:buNone/>
                      </a:pPr>
                      <a:r>
                        <a:rPr lang="en-GB" sz="1400" b="0" i="0" u="none" strike="noStrike" dirty="0">
                          <a:solidFill>
                            <a:srgbClr val="000000"/>
                          </a:solidFill>
                          <a:effectLst/>
                          <a:latin typeface="+mj-lt"/>
                        </a:rPr>
                        <a:t>RDC only just live on Promptly therefore evaluation delayed due to lack of data availability.                    </a:t>
                      </a:r>
                    </a:p>
                    <a:p>
                      <a:pPr algn="l" fontAlgn="t">
                        <a:buNone/>
                      </a:pPr>
                      <a:r>
                        <a:rPr lang="en-GB" sz="1400" b="0" i="0" u="none" strike="noStrike" dirty="0">
                          <a:solidFill>
                            <a:srgbClr val="000000"/>
                          </a:solidFill>
                          <a:effectLst/>
                          <a:latin typeface="+mj-lt"/>
                        </a:rPr>
                        <a:t>Webinars not live yet due to IG and IT issues; being worked through</a:t>
                      </a:r>
                    </a:p>
                  </a:txBody>
                  <a:tcPr marL="7620" marR="7620" marT="762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pPr algn="l" fontAlgn="t">
                        <a:buNone/>
                      </a:pPr>
                      <a:r>
                        <a:rPr lang="en-GB" sz="1400" b="0" i="0" u="none" strike="noStrike" dirty="0">
                          <a:solidFill>
                            <a:srgbClr val="000000"/>
                          </a:solidFill>
                          <a:effectLst/>
                          <a:latin typeface="+mj-lt"/>
                        </a:rPr>
                        <a:t>RDC evaluation pushback but in pipeline.                                                       Video evaluation planned now live.      </a:t>
                      </a:r>
                    </a:p>
                    <a:p>
                      <a:pPr algn="l" fontAlgn="t">
                        <a:buNone/>
                      </a:pPr>
                      <a:r>
                        <a:rPr lang="en-GB" sz="1400" b="0" i="0" u="none" strike="noStrike" dirty="0">
                          <a:solidFill>
                            <a:srgbClr val="000000"/>
                          </a:solidFill>
                          <a:effectLst/>
                          <a:latin typeface="+mj-lt"/>
                        </a:rPr>
                        <a:t>Webinars ongoing testing until live to patient. </a:t>
                      </a:r>
                    </a:p>
                  </a:txBody>
                  <a:tcPr marL="7620" marR="7620" marT="762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mj-lt"/>
                          <a:ea typeface="+mn-ea"/>
                          <a:cs typeface="+mn-cs"/>
                        </a:rPr>
                        <a:t>Q1</a:t>
                      </a:r>
                    </a:p>
                  </a:txBody>
                  <a:tcPr marL="71999" marR="45719" marT="35999" marB="35999"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2819115883"/>
                  </a:ext>
                </a:extLst>
              </a:tr>
            </a:tbl>
          </a:graphicData>
        </a:graphic>
      </p:graphicFrame>
    </p:spTree>
    <p:extLst>
      <p:ext uri="{BB962C8B-B14F-4D97-AF65-F5344CB8AC3E}">
        <p14:creationId xmlns:p14="http://schemas.microsoft.com/office/powerpoint/2010/main" val="28547498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40DCBF-C19B-62BC-4F4A-38FD7365697B}"/>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D4303A3A-741B-B753-782B-52346651D1F5}"/>
              </a:ext>
            </a:extLst>
          </p:cNvPr>
          <p:cNvSpPr>
            <a:spLocks noGrp="1"/>
          </p:cNvSpPr>
          <p:nvPr>
            <p:ph type="body" sz="quarter" idx="10"/>
          </p:nvPr>
        </p:nvSpPr>
        <p:spPr>
          <a:xfrm>
            <a:off x="163286" y="3921896"/>
            <a:ext cx="17409186" cy="2810464"/>
          </a:xfrm>
        </p:spPr>
        <p:txBody>
          <a:bodyPr/>
          <a:lstStyle/>
          <a:p>
            <a:r>
              <a:rPr lang="pt-BR" sz="6000" b="1" dirty="0">
                <a:latin typeface="Verdana" panose="020B0604030504040204" pitchFamily="34" charset="0"/>
                <a:ea typeface="Verdana" panose="020B0604030504040204" pitchFamily="34" charset="0"/>
              </a:rPr>
              <a:t>UEC</a:t>
            </a:r>
          </a:p>
          <a:p>
            <a:endParaRPr lang="pt-BR" dirty="0"/>
          </a:p>
        </p:txBody>
      </p:sp>
      <p:sp>
        <p:nvSpPr>
          <p:cNvPr id="3" name="Arrow: Pentagon 2">
            <a:extLst>
              <a:ext uri="{FF2B5EF4-FFF2-40B4-BE49-F238E27FC236}">
                <a16:creationId xmlns:a16="http://schemas.microsoft.com/office/drawing/2014/main" id="{7C035CEE-CCD2-BC38-D6DB-4552A8575ADF}"/>
              </a:ext>
            </a:extLst>
          </p:cNvPr>
          <p:cNvSpPr/>
          <p:nvPr/>
        </p:nvSpPr>
        <p:spPr>
          <a:xfrm>
            <a:off x="-146957" y="669471"/>
            <a:ext cx="6547757" cy="1281793"/>
          </a:xfrm>
          <a:prstGeom prst="homePlate">
            <a:avLst/>
          </a:prstGeom>
          <a:solidFill>
            <a:srgbClr val="44546A"/>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40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Q4 Delivery </a:t>
            </a: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Tree>
    <p:extLst>
      <p:ext uri="{BB962C8B-B14F-4D97-AF65-F5344CB8AC3E}">
        <p14:creationId xmlns:p14="http://schemas.microsoft.com/office/powerpoint/2010/main" val="7792921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D2D2AA-94EF-4B8D-4A7C-D328418811F4}"/>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27F680BB-8B5F-01E8-9310-A58F92B252BF}"/>
              </a:ext>
            </a:extLst>
          </p:cNvPr>
          <p:cNvSpPr>
            <a:spLocks noChangeArrowheads="1"/>
          </p:cNvSpPr>
          <p:nvPr/>
        </p:nvSpPr>
        <p:spPr bwMode="auto">
          <a:xfrm>
            <a:off x="2089317" y="1323461"/>
            <a:ext cx="247487"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5" tIns="61258" rIns="122515" bIns="61258" numCol="1" anchor="ctr" anchorCtr="0" compatLnSpc="1">
            <a:prstTxWarp prst="textNoShape">
              <a:avLst/>
            </a:prstTxWarp>
            <a:spAutoFit/>
          </a:bodyPr>
          <a:lstStyle/>
          <a:p>
            <a:pPr marL="0" marR="0" lvl="0" indent="0" algn="l" defTabSz="1225179"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A8D463E9-5169-48AA-589E-2B87455CD444}"/>
              </a:ext>
            </a:extLst>
          </p:cNvPr>
          <p:cNvSpPr>
            <a:spLocks noGrp="1"/>
          </p:cNvSpPr>
          <p:nvPr>
            <p:ph type="sldNum" sz="quarter" idx="12"/>
          </p:nvPr>
        </p:nvSpPr>
        <p:spPr>
          <a:xfrm>
            <a:off x="11537173" y="10482015"/>
            <a:ext cx="3675474" cy="602108"/>
          </a:xfrm>
          <a:prstGeom prst="rect">
            <a:avLst/>
          </a:prstGeom>
        </p:spPr>
        <p:txBody>
          <a:bodyPr vert="horz" lIns="150788" tIns="75396" rIns="150788" bIns="75396" rtlCol="0" anchor="ctr"/>
          <a:lstStyle>
            <a:defPPr>
              <a:defRPr lang="en-US"/>
            </a:defPPr>
            <a:lvl1pPr marL="0" algn="r" defTabSz="753990" rtl="0" eaLnBrk="1" latinLnBrk="0" hangingPunct="1">
              <a:defRPr sz="1484" kern="1200">
                <a:solidFill>
                  <a:schemeClr val="tx1">
                    <a:tint val="82000"/>
                  </a:schemeClr>
                </a:solidFill>
                <a:latin typeface="+mn-lt"/>
                <a:ea typeface="+mn-ea"/>
                <a:cs typeface="+mn-cs"/>
              </a:defRPr>
            </a:lvl1pPr>
            <a:lvl2pPr marL="753990" algn="l" defTabSz="753990" rtl="0" eaLnBrk="1" latinLnBrk="0" hangingPunct="1">
              <a:defRPr sz="2968" kern="1200">
                <a:solidFill>
                  <a:schemeClr val="tx1"/>
                </a:solidFill>
                <a:latin typeface="+mn-lt"/>
                <a:ea typeface="+mn-ea"/>
                <a:cs typeface="+mn-cs"/>
              </a:defRPr>
            </a:lvl2pPr>
            <a:lvl3pPr marL="1507980" algn="l" defTabSz="753990" rtl="0" eaLnBrk="1" latinLnBrk="0" hangingPunct="1">
              <a:defRPr sz="2968" kern="1200">
                <a:solidFill>
                  <a:schemeClr val="tx1"/>
                </a:solidFill>
                <a:latin typeface="+mn-lt"/>
                <a:ea typeface="+mn-ea"/>
                <a:cs typeface="+mn-cs"/>
              </a:defRPr>
            </a:lvl3pPr>
            <a:lvl4pPr marL="2261972" algn="l" defTabSz="753990" rtl="0" eaLnBrk="1" latinLnBrk="0" hangingPunct="1">
              <a:defRPr sz="2968" kern="1200">
                <a:solidFill>
                  <a:schemeClr val="tx1"/>
                </a:solidFill>
                <a:latin typeface="+mn-lt"/>
                <a:ea typeface="+mn-ea"/>
                <a:cs typeface="+mn-cs"/>
              </a:defRPr>
            </a:lvl4pPr>
            <a:lvl5pPr marL="3015960" algn="l" defTabSz="753990" rtl="0" eaLnBrk="1" latinLnBrk="0" hangingPunct="1">
              <a:defRPr sz="2968" kern="1200">
                <a:solidFill>
                  <a:schemeClr val="tx1"/>
                </a:solidFill>
                <a:latin typeface="+mn-lt"/>
                <a:ea typeface="+mn-ea"/>
                <a:cs typeface="+mn-cs"/>
              </a:defRPr>
            </a:lvl5pPr>
            <a:lvl6pPr marL="3769951" algn="l" defTabSz="753990" rtl="0" eaLnBrk="1" latinLnBrk="0" hangingPunct="1">
              <a:defRPr sz="2968" kern="1200">
                <a:solidFill>
                  <a:schemeClr val="tx1"/>
                </a:solidFill>
                <a:latin typeface="+mn-lt"/>
                <a:ea typeface="+mn-ea"/>
                <a:cs typeface="+mn-cs"/>
              </a:defRPr>
            </a:lvl6pPr>
            <a:lvl7pPr marL="4523940" algn="l" defTabSz="753990" rtl="0" eaLnBrk="1" latinLnBrk="0" hangingPunct="1">
              <a:defRPr sz="2968" kern="1200">
                <a:solidFill>
                  <a:schemeClr val="tx1"/>
                </a:solidFill>
                <a:latin typeface="+mn-lt"/>
                <a:ea typeface="+mn-ea"/>
                <a:cs typeface="+mn-cs"/>
              </a:defRPr>
            </a:lvl7pPr>
            <a:lvl8pPr marL="5277930" algn="l" defTabSz="753990" rtl="0" eaLnBrk="1" latinLnBrk="0" hangingPunct="1">
              <a:defRPr sz="2968" kern="1200">
                <a:solidFill>
                  <a:schemeClr val="tx1"/>
                </a:solidFill>
                <a:latin typeface="+mn-lt"/>
                <a:ea typeface="+mn-ea"/>
                <a:cs typeface="+mn-cs"/>
              </a:defRPr>
            </a:lvl8pPr>
            <a:lvl9pPr marL="6031920" algn="l" defTabSz="753990" rtl="0" eaLnBrk="1" latinLnBrk="0" hangingPunct="1">
              <a:defRPr sz="2968" kern="1200">
                <a:solidFill>
                  <a:schemeClr val="tx1"/>
                </a:solidFill>
                <a:latin typeface="+mn-lt"/>
                <a:ea typeface="+mn-ea"/>
                <a:cs typeface="+mn-cs"/>
              </a:defRPr>
            </a:lvl9pPr>
          </a:lstStyle>
          <a:p>
            <a:pPr marL="0" marR="0" lvl="0" indent="0" algn="r" defTabSz="753990"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a:ln>
                  <a:noFill/>
                </a:ln>
                <a:solidFill>
                  <a:prstClr val="black">
                    <a:tint val="82000"/>
                  </a:prstClr>
                </a:solidFill>
                <a:effectLst/>
                <a:uLnTx/>
                <a:uFillTx/>
                <a:latin typeface="Arial" panose="020B0604020202020204"/>
                <a:ea typeface="+mn-ea"/>
                <a:cs typeface="+mn-cs"/>
              </a:rPr>
              <a:pPr marL="0" marR="0" lvl="0" indent="0" algn="r" defTabSz="753990" rtl="0" eaLnBrk="1" fontAlgn="auto" latinLnBrk="0" hangingPunct="1">
                <a:lnSpc>
                  <a:spcPct val="100000"/>
                </a:lnSpc>
                <a:spcBef>
                  <a:spcPts val="0"/>
                </a:spcBef>
                <a:spcAft>
                  <a:spcPts val="0"/>
                </a:spcAft>
                <a:buClrTx/>
                <a:buSzTx/>
                <a:buFontTx/>
                <a:buNone/>
                <a:tabLst/>
                <a:defRPr/>
              </a:pPr>
              <a:t>20</a:t>
            </a:fld>
            <a:endParaRPr kumimoji="0" lang="en-GB" sz="1484" b="0" i="0" u="none" strike="noStrike" kern="1200" cap="none" spc="0" normalizeH="0" baseline="0" noProof="0">
              <a:ln>
                <a:noFill/>
              </a:ln>
              <a:solidFill>
                <a:prstClr val="black">
                  <a:tint val="82000"/>
                </a:prstClr>
              </a:solidFill>
              <a:effectLst/>
              <a:uLnTx/>
              <a:uFillTx/>
              <a:latin typeface="Arial" panose="020B0604020202020204"/>
              <a:ea typeface="+mn-ea"/>
              <a:cs typeface="+mn-cs"/>
            </a:endParaRPr>
          </a:p>
        </p:txBody>
      </p:sp>
      <p:sp>
        <p:nvSpPr>
          <p:cNvPr id="6" name="TextBox 5">
            <a:extLst>
              <a:ext uri="{FF2B5EF4-FFF2-40B4-BE49-F238E27FC236}">
                <a16:creationId xmlns:a16="http://schemas.microsoft.com/office/drawing/2014/main" id="{C158AA40-A2F6-8271-F218-4514E062E781}"/>
              </a:ext>
            </a:extLst>
          </p:cNvPr>
          <p:cNvSpPr txBox="1"/>
          <p:nvPr/>
        </p:nvSpPr>
        <p:spPr>
          <a:xfrm>
            <a:off x="89" y="-5602"/>
            <a:ext cx="20105511" cy="523220"/>
          </a:xfrm>
          <a:prstGeom prst="rect">
            <a:avLst/>
          </a:prstGeom>
          <a:solidFill>
            <a:srgbClr val="44546A"/>
          </a:solidFill>
        </p:spPr>
        <p:txBody>
          <a:bodyPr wrap="square" rtlCol="0">
            <a:spAutoFit/>
          </a:bodyPr>
          <a:lstStyle/>
          <a:p>
            <a:pPr marL="0" marR="0" lvl="0" indent="0" algn="ctr" defTabSz="1507958" rtl="0" eaLnBrk="1" fontAlgn="auto" latinLnBrk="0" hangingPunct="1">
              <a:lnSpc>
                <a:spcPct val="100000"/>
              </a:lnSpc>
              <a:spcBef>
                <a:spcPts val="0"/>
              </a:spcBef>
              <a:spcAft>
                <a:spcPts val="1979"/>
              </a:spcAft>
              <a:buClrTx/>
              <a:buSzTx/>
              <a:buFontTx/>
              <a:buNone/>
              <a:tabLst/>
              <a:defRPr/>
            </a:pPr>
            <a:r>
              <a:rPr kumimoji="0" lang="en-GB" sz="28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PLANNED CARE AND CANCER Q4 DELIVERY</a:t>
            </a:r>
            <a:endParaRPr kumimoji="0" lang="en-GB" sz="2800" b="1"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p:sp>
        <p:nvSpPr>
          <p:cNvPr id="14" name="TextBox 13">
            <a:extLst>
              <a:ext uri="{FF2B5EF4-FFF2-40B4-BE49-F238E27FC236}">
                <a16:creationId xmlns:a16="http://schemas.microsoft.com/office/drawing/2014/main" id="{4B82C7E9-84A1-FF94-F736-49F3C3AF3D7E}"/>
              </a:ext>
            </a:extLst>
          </p:cNvPr>
          <p:cNvSpPr txBox="1"/>
          <p:nvPr/>
        </p:nvSpPr>
        <p:spPr>
          <a:xfrm>
            <a:off x="327473" y="476569"/>
            <a:ext cx="19450738" cy="447687"/>
          </a:xfrm>
          <a:prstGeom prst="rect">
            <a:avLst/>
          </a:prstGeom>
          <a:noFill/>
        </p:spPr>
        <p:txBody>
          <a:bodyPr wrap="square">
            <a:spAutoFit/>
          </a:bodyPr>
          <a:lstStyle/>
          <a:p>
            <a:pPr marL="0" marR="0" lvl="0" indent="0" algn="l" defTabSz="914426" rtl="0" eaLnBrk="1" fontAlgn="auto" latinLnBrk="0" hangingPunct="1">
              <a:lnSpc>
                <a:spcPct val="100000"/>
              </a:lnSpc>
              <a:spcBef>
                <a:spcPts val="0"/>
              </a:spcBef>
              <a:spcAft>
                <a:spcPts val="0"/>
              </a:spcAft>
              <a:buClrTx/>
              <a:buSzTx/>
              <a:buFontTx/>
              <a:buNone/>
              <a:tabLst/>
              <a:defRPr/>
            </a:pPr>
            <a:r>
              <a:rPr kumimoji="0" lang="en-GB" sz="2309" b="1" i="0" u="none" strike="noStrike" kern="1200" cap="none" spc="0" normalizeH="0" baseline="0" noProof="0" dirty="0">
                <a:ln>
                  <a:noFill/>
                </a:ln>
                <a:solidFill>
                  <a:prstClr val="black"/>
                </a:solidFill>
                <a:effectLst/>
                <a:uLnTx/>
                <a:uFillTx/>
                <a:latin typeface="Aptos" panose="02110004020202020204"/>
                <a:ea typeface="+mn-ea"/>
                <a:cs typeface="+mn-cs"/>
              </a:rPr>
              <a:t>Q4 Reporting: Delivery Expectations          , Targeted Intervention            Level 3     ,     NHS Wales Performance Framework metrics</a:t>
            </a:r>
            <a:endParaRPr kumimoji="0" lang="en-GB" sz="2309"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17" name="Oval 16">
            <a:extLst>
              <a:ext uri="{FF2B5EF4-FFF2-40B4-BE49-F238E27FC236}">
                <a16:creationId xmlns:a16="http://schemas.microsoft.com/office/drawing/2014/main" id="{DE06C653-A134-FFD8-DC65-7A3694CDCE73}"/>
              </a:ext>
            </a:extLst>
          </p:cNvPr>
          <p:cNvSpPr/>
          <p:nvPr/>
        </p:nvSpPr>
        <p:spPr>
          <a:xfrm>
            <a:off x="10293426" y="3011143"/>
            <a:ext cx="489658" cy="438908"/>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1507937"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white"/>
                </a:solidFill>
                <a:effectLst/>
                <a:uLnTx/>
                <a:uFillTx/>
                <a:latin typeface="Arial" panose="020B0604020202020204"/>
                <a:ea typeface="+mn-ea"/>
                <a:cs typeface="+mn-cs"/>
              </a:rPr>
              <a:t>DE</a:t>
            </a:r>
            <a:endParaRPr kumimoji="0" lang="en-GB" sz="1201"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20" name="Oval 19">
            <a:extLst>
              <a:ext uri="{FF2B5EF4-FFF2-40B4-BE49-F238E27FC236}">
                <a16:creationId xmlns:a16="http://schemas.microsoft.com/office/drawing/2014/main" id="{AFD68CE7-6A65-CA0C-FDD7-E992D3D66854}"/>
              </a:ext>
            </a:extLst>
          </p:cNvPr>
          <p:cNvSpPr/>
          <p:nvPr/>
        </p:nvSpPr>
        <p:spPr>
          <a:xfrm>
            <a:off x="10832298" y="3004469"/>
            <a:ext cx="491211" cy="43890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1507937"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white"/>
                </a:solidFill>
                <a:effectLst/>
                <a:uLnTx/>
                <a:uFillTx/>
                <a:latin typeface="Arial" panose="020B0604020202020204"/>
                <a:ea typeface="+mn-ea"/>
                <a:cs typeface="+mn-cs"/>
              </a:rPr>
              <a:t>L3</a:t>
            </a:r>
          </a:p>
        </p:txBody>
      </p:sp>
      <p:sp>
        <p:nvSpPr>
          <p:cNvPr id="21" name="Oval 20">
            <a:extLst>
              <a:ext uri="{FF2B5EF4-FFF2-40B4-BE49-F238E27FC236}">
                <a16:creationId xmlns:a16="http://schemas.microsoft.com/office/drawing/2014/main" id="{678EBDC0-25C9-C285-F767-F7EAB276A662}"/>
              </a:ext>
            </a:extLst>
          </p:cNvPr>
          <p:cNvSpPr/>
          <p:nvPr/>
        </p:nvSpPr>
        <p:spPr>
          <a:xfrm>
            <a:off x="10832298" y="9108996"/>
            <a:ext cx="491211" cy="43890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1507937"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white"/>
                </a:solidFill>
                <a:effectLst/>
                <a:uLnTx/>
                <a:uFillTx/>
                <a:latin typeface="Arial" panose="020B0604020202020204"/>
                <a:ea typeface="+mn-ea"/>
                <a:cs typeface="+mn-cs"/>
              </a:rPr>
              <a:t>L3</a:t>
            </a:r>
          </a:p>
        </p:txBody>
      </p:sp>
      <p:sp>
        <p:nvSpPr>
          <p:cNvPr id="3" name="Oval 2">
            <a:extLst>
              <a:ext uri="{FF2B5EF4-FFF2-40B4-BE49-F238E27FC236}">
                <a16:creationId xmlns:a16="http://schemas.microsoft.com/office/drawing/2014/main" id="{34FF78ED-79E8-49E7-C966-E490C243C97A}"/>
              </a:ext>
            </a:extLst>
          </p:cNvPr>
          <p:cNvSpPr/>
          <p:nvPr/>
        </p:nvSpPr>
        <p:spPr>
          <a:xfrm>
            <a:off x="10832298" y="1980900"/>
            <a:ext cx="491211" cy="43890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1507937"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white"/>
                </a:solidFill>
                <a:effectLst/>
                <a:uLnTx/>
                <a:uFillTx/>
                <a:latin typeface="Arial" panose="020B0604020202020204"/>
                <a:ea typeface="+mn-ea"/>
                <a:cs typeface="+mn-cs"/>
              </a:rPr>
              <a:t>L3</a:t>
            </a:r>
          </a:p>
        </p:txBody>
      </p:sp>
      <p:sp>
        <p:nvSpPr>
          <p:cNvPr id="7" name="Oval 6">
            <a:extLst>
              <a:ext uri="{FF2B5EF4-FFF2-40B4-BE49-F238E27FC236}">
                <a16:creationId xmlns:a16="http://schemas.microsoft.com/office/drawing/2014/main" id="{ED116BE5-BC86-F05D-A947-AC9A84D49EB5}"/>
              </a:ext>
            </a:extLst>
          </p:cNvPr>
          <p:cNvSpPr/>
          <p:nvPr/>
        </p:nvSpPr>
        <p:spPr>
          <a:xfrm>
            <a:off x="10832298" y="1495522"/>
            <a:ext cx="491211" cy="43890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1507937"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white"/>
                </a:solidFill>
                <a:effectLst/>
                <a:uLnTx/>
                <a:uFillTx/>
                <a:latin typeface="Arial" panose="020B0604020202020204"/>
                <a:ea typeface="+mn-ea"/>
                <a:cs typeface="+mn-cs"/>
              </a:rPr>
              <a:t>L3</a:t>
            </a:r>
          </a:p>
        </p:txBody>
      </p:sp>
      <p:sp>
        <p:nvSpPr>
          <p:cNvPr id="8" name="Oval 7">
            <a:extLst>
              <a:ext uri="{FF2B5EF4-FFF2-40B4-BE49-F238E27FC236}">
                <a16:creationId xmlns:a16="http://schemas.microsoft.com/office/drawing/2014/main" id="{2AE86173-A29B-B0FA-C3A9-B34B5B3322CC}"/>
              </a:ext>
            </a:extLst>
          </p:cNvPr>
          <p:cNvSpPr/>
          <p:nvPr/>
        </p:nvSpPr>
        <p:spPr>
          <a:xfrm>
            <a:off x="10832298" y="2520768"/>
            <a:ext cx="491211" cy="43890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1507937"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white"/>
                </a:solidFill>
                <a:effectLst/>
                <a:uLnTx/>
                <a:uFillTx/>
                <a:latin typeface="Arial" panose="020B0604020202020204"/>
                <a:ea typeface="+mn-ea"/>
                <a:cs typeface="+mn-cs"/>
              </a:rPr>
              <a:t>L3</a:t>
            </a:r>
          </a:p>
        </p:txBody>
      </p:sp>
      <p:sp>
        <p:nvSpPr>
          <p:cNvPr id="9" name="Oval 8">
            <a:extLst>
              <a:ext uri="{FF2B5EF4-FFF2-40B4-BE49-F238E27FC236}">
                <a16:creationId xmlns:a16="http://schemas.microsoft.com/office/drawing/2014/main" id="{522C5A2D-1BE4-709A-221F-83447CEB1E0A}"/>
              </a:ext>
            </a:extLst>
          </p:cNvPr>
          <p:cNvSpPr/>
          <p:nvPr/>
        </p:nvSpPr>
        <p:spPr>
          <a:xfrm>
            <a:off x="10293426" y="4587672"/>
            <a:ext cx="489658" cy="438908"/>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1507937"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white"/>
                </a:solidFill>
                <a:effectLst/>
                <a:uLnTx/>
                <a:uFillTx/>
                <a:latin typeface="Arial" panose="020B0604020202020204"/>
                <a:ea typeface="+mn-ea"/>
                <a:cs typeface="+mn-cs"/>
              </a:rPr>
              <a:t>DE</a:t>
            </a:r>
            <a:endParaRPr kumimoji="0" lang="en-GB" sz="1201"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0" name="Oval 9">
            <a:extLst>
              <a:ext uri="{FF2B5EF4-FFF2-40B4-BE49-F238E27FC236}">
                <a16:creationId xmlns:a16="http://schemas.microsoft.com/office/drawing/2014/main" id="{ABD9CDBE-EA0F-730C-35A8-1039C4413864}"/>
              </a:ext>
            </a:extLst>
          </p:cNvPr>
          <p:cNvSpPr/>
          <p:nvPr/>
        </p:nvSpPr>
        <p:spPr>
          <a:xfrm>
            <a:off x="10832298" y="4587672"/>
            <a:ext cx="491211" cy="43890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1507937"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white"/>
                </a:solidFill>
                <a:effectLst/>
                <a:uLnTx/>
                <a:uFillTx/>
                <a:latin typeface="Arial" panose="020B0604020202020204"/>
                <a:ea typeface="+mn-ea"/>
                <a:cs typeface="+mn-cs"/>
              </a:rPr>
              <a:t>L3</a:t>
            </a:r>
          </a:p>
        </p:txBody>
      </p:sp>
      <p:sp>
        <p:nvSpPr>
          <p:cNvPr id="11" name="Oval 10">
            <a:extLst>
              <a:ext uri="{FF2B5EF4-FFF2-40B4-BE49-F238E27FC236}">
                <a16:creationId xmlns:a16="http://schemas.microsoft.com/office/drawing/2014/main" id="{A82911A5-9EB9-D073-0B82-45207A84A849}"/>
              </a:ext>
            </a:extLst>
          </p:cNvPr>
          <p:cNvSpPr/>
          <p:nvPr/>
        </p:nvSpPr>
        <p:spPr>
          <a:xfrm>
            <a:off x="10832298" y="6754554"/>
            <a:ext cx="491211" cy="43890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1507937"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white"/>
                </a:solidFill>
                <a:effectLst/>
                <a:uLnTx/>
                <a:uFillTx/>
                <a:latin typeface="Arial" panose="020B0604020202020204"/>
                <a:ea typeface="+mn-ea"/>
                <a:cs typeface="+mn-cs"/>
              </a:rPr>
              <a:t>L3</a:t>
            </a:r>
          </a:p>
        </p:txBody>
      </p:sp>
      <p:sp>
        <p:nvSpPr>
          <p:cNvPr id="12" name="Oval 11">
            <a:extLst>
              <a:ext uri="{FF2B5EF4-FFF2-40B4-BE49-F238E27FC236}">
                <a16:creationId xmlns:a16="http://schemas.microsoft.com/office/drawing/2014/main" id="{8D14BFC8-7D28-D34B-EA31-91F2F14E8DFF}"/>
              </a:ext>
            </a:extLst>
          </p:cNvPr>
          <p:cNvSpPr/>
          <p:nvPr/>
        </p:nvSpPr>
        <p:spPr>
          <a:xfrm>
            <a:off x="10832298" y="5624336"/>
            <a:ext cx="491211" cy="43890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1507937"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white"/>
                </a:solidFill>
                <a:effectLst/>
                <a:uLnTx/>
                <a:uFillTx/>
                <a:latin typeface="Arial" panose="020B0604020202020204"/>
                <a:ea typeface="+mn-ea"/>
                <a:cs typeface="+mn-cs"/>
              </a:rPr>
              <a:t>L3</a:t>
            </a:r>
          </a:p>
        </p:txBody>
      </p:sp>
      <p:sp>
        <p:nvSpPr>
          <p:cNvPr id="15" name="Oval 14">
            <a:extLst>
              <a:ext uri="{FF2B5EF4-FFF2-40B4-BE49-F238E27FC236}">
                <a16:creationId xmlns:a16="http://schemas.microsoft.com/office/drawing/2014/main" id="{F1BC68A2-4239-1A02-60AE-386D75280EF7}"/>
              </a:ext>
            </a:extLst>
          </p:cNvPr>
          <p:cNvSpPr/>
          <p:nvPr/>
        </p:nvSpPr>
        <p:spPr>
          <a:xfrm>
            <a:off x="8873294" y="523973"/>
            <a:ext cx="491211" cy="43890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1507937" rtl="0" eaLnBrk="1" fontAlgn="auto" latinLnBrk="0" hangingPunct="1">
              <a:lnSpc>
                <a:spcPct val="100000"/>
              </a:lnSpc>
              <a:spcBef>
                <a:spcPts val="0"/>
              </a:spcBef>
              <a:spcAft>
                <a:spcPts val="0"/>
              </a:spcAft>
              <a:buClrTx/>
              <a:buSzTx/>
              <a:buFontTx/>
              <a:buNone/>
              <a:tabLst/>
              <a:defRPr/>
            </a:pPr>
            <a:r>
              <a:rPr kumimoji="0" lang="en-GB" sz="989" b="1" i="0" u="none" strike="noStrike" kern="1200" cap="none" spc="0" normalizeH="0" baseline="0" noProof="0" dirty="0">
                <a:ln>
                  <a:noFill/>
                </a:ln>
                <a:solidFill>
                  <a:prstClr val="white"/>
                </a:solidFill>
                <a:effectLst/>
                <a:uLnTx/>
                <a:uFillTx/>
                <a:latin typeface="Arial" panose="020B0604020202020204"/>
                <a:ea typeface="+mn-ea"/>
                <a:cs typeface="+mn-cs"/>
              </a:rPr>
              <a:t>TI</a:t>
            </a:r>
          </a:p>
        </p:txBody>
      </p:sp>
      <p:sp>
        <p:nvSpPr>
          <p:cNvPr id="23" name="Oval 22">
            <a:extLst>
              <a:ext uri="{FF2B5EF4-FFF2-40B4-BE49-F238E27FC236}">
                <a16:creationId xmlns:a16="http://schemas.microsoft.com/office/drawing/2014/main" id="{939EDAD3-D9CB-531B-08FF-CBDCC7B7EDD3}"/>
              </a:ext>
            </a:extLst>
          </p:cNvPr>
          <p:cNvSpPr/>
          <p:nvPr/>
        </p:nvSpPr>
        <p:spPr>
          <a:xfrm>
            <a:off x="10538255" y="531818"/>
            <a:ext cx="491211" cy="43890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1507937"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white"/>
                </a:solidFill>
                <a:effectLst/>
                <a:uLnTx/>
                <a:uFillTx/>
                <a:latin typeface="Arial" panose="020B0604020202020204"/>
                <a:ea typeface="+mn-ea"/>
                <a:cs typeface="+mn-cs"/>
              </a:rPr>
              <a:t>L3</a:t>
            </a:r>
          </a:p>
        </p:txBody>
      </p:sp>
      <p:sp>
        <p:nvSpPr>
          <p:cNvPr id="16" name="Oval 15">
            <a:extLst>
              <a:ext uri="{FF2B5EF4-FFF2-40B4-BE49-F238E27FC236}">
                <a16:creationId xmlns:a16="http://schemas.microsoft.com/office/drawing/2014/main" id="{C04E6823-5262-F637-1112-B9A5657750FA}"/>
              </a:ext>
            </a:extLst>
          </p:cNvPr>
          <p:cNvSpPr/>
          <p:nvPr/>
        </p:nvSpPr>
        <p:spPr>
          <a:xfrm>
            <a:off x="5318663" y="485348"/>
            <a:ext cx="489658" cy="438908"/>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1507937"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white"/>
                </a:solidFill>
                <a:effectLst/>
                <a:uLnTx/>
                <a:uFillTx/>
                <a:latin typeface="Arial" panose="020B0604020202020204"/>
                <a:ea typeface="+mn-ea"/>
                <a:cs typeface="+mn-cs"/>
              </a:rPr>
              <a:t>DE</a:t>
            </a:r>
            <a:endParaRPr kumimoji="0" lang="en-GB" sz="1201"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graphicFrame>
        <p:nvGraphicFramePr>
          <p:cNvPr id="13" name="Table 12">
            <a:extLst>
              <a:ext uri="{FF2B5EF4-FFF2-40B4-BE49-F238E27FC236}">
                <a16:creationId xmlns:a16="http://schemas.microsoft.com/office/drawing/2014/main" id="{8116F77A-0B9C-3AF7-199B-8729BC890CED}"/>
              </a:ext>
            </a:extLst>
          </p:cNvPr>
          <p:cNvGraphicFramePr>
            <a:graphicFrameLocks noGrp="1"/>
          </p:cNvGraphicFramePr>
          <p:nvPr>
            <p:extLst>
              <p:ext uri="{D42A27DB-BD31-4B8C-83A1-F6EECF244321}">
                <p14:modId xmlns:p14="http://schemas.microsoft.com/office/powerpoint/2010/main" val="295343062"/>
              </p:ext>
            </p:extLst>
          </p:nvPr>
        </p:nvGraphicFramePr>
        <p:xfrm>
          <a:off x="327474" y="956644"/>
          <a:ext cx="18570125" cy="9335384"/>
        </p:xfrm>
        <a:graphic>
          <a:graphicData uri="http://schemas.openxmlformats.org/drawingml/2006/table">
            <a:tbl>
              <a:tblPr>
                <a:tableStyleId>{5C22544A-7EE6-4342-B048-85BDC9FD1C3A}</a:tableStyleId>
              </a:tblPr>
              <a:tblGrid>
                <a:gridCol w="11157743">
                  <a:extLst>
                    <a:ext uri="{9D8B030D-6E8A-4147-A177-3AD203B41FA5}">
                      <a16:colId xmlns:a16="http://schemas.microsoft.com/office/drawing/2014/main" val="498750781"/>
                    </a:ext>
                  </a:extLst>
                </a:gridCol>
                <a:gridCol w="1995012">
                  <a:extLst>
                    <a:ext uri="{9D8B030D-6E8A-4147-A177-3AD203B41FA5}">
                      <a16:colId xmlns:a16="http://schemas.microsoft.com/office/drawing/2014/main" val="445886187"/>
                    </a:ext>
                  </a:extLst>
                </a:gridCol>
                <a:gridCol w="1805790">
                  <a:extLst>
                    <a:ext uri="{9D8B030D-6E8A-4147-A177-3AD203B41FA5}">
                      <a16:colId xmlns:a16="http://schemas.microsoft.com/office/drawing/2014/main" val="1408094447"/>
                    </a:ext>
                  </a:extLst>
                </a:gridCol>
                <a:gridCol w="1805790">
                  <a:extLst>
                    <a:ext uri="{9D8B030D-6E8A-4147-A177-3AD203B41FA5}">
                      <a16:colId xmlns:a16="http://schemas.microsoft.com/office/drawing/2014/main" val="1906172526"/>
                    </a:ext>
                  </a:extLst>
                </a:gridCol>
                <a:gridCol w="1805790">
                  <a:extLst>
                    <a:ext uri="{9D8B030D-6E8A-4147-A177-3AD203B41FA5}">
                      <a16:colId xmlns:a16="http://schemas.microsoft.com/office/drawing/2014/main" val="2525536475"/>
                    </a:ext>
                  </a:extLst>
                </a:gridCol>
              </a:tblGrid>
              <a:tr h="508985">
                <a:tc>
                  <a:txBody>
                    <a:bodyPr/>
                    <a:lstStyle/>
                    <a:p>
                      <a:pPr algn="l" fontAlgn="b"/>
                      <a:r>
                        <a:rPr lang="en-GB" sz="1600" b="1" u="none" strike="noStrike" kern="1200" dirty="0">
                          <a:solidFill>
                            <a:schemeClr val="bg1"/>
                          </a:solidFill>
                          <a:effectLst/>
                          <a:latin typeface="+mn-lt"/>
                          <a:ea typeface="Verdana" panose="020B0604030504040204" pitchFamily="34" charset="0"/>
                          <a:cs typeface="+mn-cs"/>
                        </a:rPr>
                        <a:t>Planned Care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1600" b="1" u="none" strike="noStrike" kern="1200" dirty="0">
                          <a:solidFill>
                            <a:schemeClr val="bg1"/>
                          </a:solidFill>
                          <a:effectLst/>
                          <a:latin typeface="+mn-lt"/>
                          <a:ea typeface="Verdana" panose="020B0604030504040204" pitchFamily="34" charset="0"/>
                          <a:cs typeface="+mn-cs"/>
                        </a:rPr>
                        <a:t>Target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1600" b="1" i="0" u="none" strike="noStrike" dirty="0">
                          <a:solidFill>
                            <a:schemeClr val="bg1"/>
                          </a:solidFill>
                          <a:effectLst/>
                          <a:latin typeface="+mn-lt"/>
                          <a:ea typeface="Verdana" panose="020B0604030504040204" pitchFamily="34" charset="0"/>
                        </a:rPr>
                        <a:t>Jan 26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1600" b="1" i="0" u="none" strike="noStrike" dirty="0">
                          <a:solidFill>
                            <a:schemeClr val="bg1"/>
                          </a:solidFill>
                          <a:effectLst/>
                          <a:latin typeface="+mn-lt"/>
                          <a:ea typeface="Verdana" panose="020B0604030504040204" pitchFamily="34" charset="0"/>
                        </a:rPr>
                        <a:t>Feb 26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600" b="1" u="none" strike="noStrike" dirty="0">
                          <a:solidFill>
                            <a:schemeClr val="bg1"/>
                          </a:solidFill>
                          <a:effectLst/>
                          <a:latin typeface="+mn-lt"/>
                          <a:ea typeface="Verdana" panose="020B0604030504040204" pitchFamily="34" charset="0"/>
                        </a:rPr>
                        <a:t>Mar 26</a:t>
                      </a:r>
                      <a:endParaRPr lang="en-GB" sz="1600" b="1" i="0" u="none" strike="noStrike" dirty="0">
                        <a:solidFill>
                          <a:schemeClr val="bg1"/>
                        </a:solidFill>
                        <a:effectLst/>
                        <a:latin typeface="+mn-lt"/>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171922428"/>
                  </a:ext>
                </a:extLst>
              </a:tr>
              <a:tr h="508927">
                <a:tc>
                  <a:txBody>
                    <a:bodyPr/>
                    <a:lstStyle/>
                    <a:p>
                      <a:pPr algn="l" fontAlgn="b"/>
                      <a:r>
                        <a:rPr lang="en-GB" sz="1600" b="0" i="0" u="none" strike="noStrike" dirty="0">
                          <a:solidFill>
                            <a:srgbClr val="000000"/>
                          </a:solidFill>
                          <a:effectLst/>
                          <a:latin typeface="+mn-lt"/>
                          <a:ea typeface="Verdana" panose="020B0604030504040204" pitchFamily="34" charset="0"/>
                        </a:rPr>
                        <a:t>Percentage of patients waiting &lt; 26 weeks for an outpatient appointment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rgbClr val="000000"/>
                          </a:solidFill>
                          <a:effectLst/>
                          <a:latin typeface="+mn-lt"/>
                          <a:ea typeface="Verdana" panose="020B0604030504040204" pitchFamily="34" charset="0"/>
                          <a:cs typeface="+mn-cs"/>
                        </a:rPr>
                        <a:t>75%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rgbClr val="00B050"/>
                          </a:solidFill>
                          <a:effectLst/>
                          <a:latin typeface="+mn-lt"/>
                          <a:ea typeface="Verdana" panose="020B0604030504040204" pitchFamily="34" charset="0"/>
                          <a:cs typeface="+mn-cs"/>
                        </a:rPr>
                        <a:t>80.33%</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rgbClr val="00B050"/>
                          </a:solidFill>
                          <a:effectLst/>
                          <a:latin typeface="+mn-lt"/>
                          <a:ea typeface="Verdana" panose="020B0604030504040204" pitchFamily="34" charset="0"/>
                          <a:cs typeface="+mn-cs"/>
                        </a:rPr>
                        <a:t>83.41%</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rgbClr val="00B050"/>
                          </a:solidFill>
                          <a:effectLst/>
                          <a:latin typeface="+mn-lt"/>
                          <a:ea typeface="Verdana" panose="020B0604030504040204" pitchFamily="34" charset="0"/>
                          <a:cs typeface="+mn-cs"/>
                        </a:rPr>
                        <a:t>86.90%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35451781"/>
                  </a:ext>
                </a:extLst>
              </a:tr>
              <a:tr h="508927">
                <a:tc>
                  <a:txBody>
                    <a:bodyPr/>
                    <a:lstStyle/>
                    <a:p>
                      <a:pPr algn="l" fontAlgn="b"/>
                      <a:r>
                        <a:rPr lang="en-GB" sz="1600" b="0" i="0" u="none" strike="noStrike" dirty="0">
                          <a:solidFill>
                            <a:srgbClr val="000000"/>
                          </a:solidFill>
                          <a:effectLst/>
                          <a:latin typeface="+mn-lt"/>
                          <a:ea typeface="Verdana" panose="020B0604030504040204" pitchFamily="34" charset="0"/>
                        </a:rPr>
                        <a:t>Total number of patients waiting &lt; 36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rgbClr val="000000"/>
                          </a:solidFill>
                          <a:effectLst/>
                          <a:latin typeface="+mn-lt"/>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rgbClr val="DEA900"/>
                          </a:solidFill>
                          <a:effectLst/>
                          <a:latin typeface="+mn-lt"/>
                          <a:ea typeface="Verdana" panose="020B0604030504040204" pitchFamily="34" charset="0"/>
                          <a:cs typeface="+mn-cs"/>
                        </a:rPr>
                        <a:t>75.08%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rgbClr val="DEA900"/>
                          </a:solidFill>
                          <a:effectLst/>
                          <a:latin typeface="+mn-lt"/>
                          <a:ea typeface="Verdana" panose="020B0604030504040204" pitchFamily="34" charset="0"/>
                          <a:cs typeface="+mn-cs"/>
                        </a:rPr>
                        <a:t>76.24%</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rgbClr val="DEA900"/>
                          </a:solidFill>
                          <a:effectLst/>
                          <a:latin typeface="+mn-lt"/>
                          <a:ea typeface="Verdana" panose="020B0604030504040204" pitchFamily="34" charset="0"/>
                          <a:cs typeface="+mn-cs"/>
                        </a:rPr>
                        <a:t>78.53%</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146008944"/>
                  </a:ext>
                </a:extLst>
              </a:tr>
              <a:tr h="508927">
                <a:tc>
                  <a:txBody>
                    <a:bodyPr/>
                    <a:lstStyle/>
                    <a:p>
                      <a:pPr algn="l" fontAlgn="b"/>
                      <a:r>
                        <a:rPr lang="en-GB" sz="1600" b="0" i="0" u="none" strike="noStrike" dirty="0">
                          <a:solidFill>
                            <a:srgbClr val="000000"/>
                          </a:solidFill>
                          <a:effectLst/>
                          <a:latin typeface="+mn-lt"/>
                          <a:ea typeface="Verdana" panose="020B0604030504040204" pitchFamily="34" charset="0"/>
                        </a:rPr>
                        <a:t>Number of patients waiting at Stage 1 &gt; 52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rgbClr val="000000"/>
                          </a:solidFill>
                          <a:effectLst/>
                          <a:latin typeface="+mn-lt"/>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rgbClr val="00B050"/>
                          </a:solidFill>
                          <a:effectLst/>
                          <a:latin typeface="+mn-lt"/>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rgbClr val="00B050"/>
                          </a:solidFill>
                          <a:effectLst/>
                          <a:latin typeface="+mn-lt"/>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rgbClr val="00B050"/>
                          </a:solidFill>
                          <a:effectLst/>
                          <a:latin typeface="+mn-lt"/>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067557193"/>
                  </a:ext>
                </a:extLst>
              </a:tr>
              <a:tr h="508927">
                <a:tc>
                  <a:txBody>
                    <a:bodyPr/>
                    <a:lstStyle/>
                    <a:p>
                      <a:pPr algn="l" fontAlgn="b"/>
                      <a:r>
                        <a:rPr lang="en-GB" sz="1600" b="0" i="0" u="none" strike="noStrike" dirty="0">
                          <a:solidFill>
                            <a:srgbClr val="000000"/>
                          </a:solidFill>
                          <a:effectLst/>
                          <a:latin typeface="+mn-lt"/>
                          <a:ea typeface="Verdana" panose="020B0604030504040204" pitchFamily="34" charset="0"/>
                        </a:rPr>
                        <a:t>Total number of patients waiting &gt; 104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rgbClr val="000000"/>
                          </a:solidFill>
                          <a:effectLst/>
                          <a:latin typeface="+mn-lt"/>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rgbClr val="00B050"/>
                          </a:solidFill>
                          <a:effectLst/>
                          <a:latin typeface="+mn-lt"/>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rgbClr val="DEA900"/>
                          </a:solidFill>
                          <a:effectLst/>
                          <a:latin typeface="+mn-lt"/>
                          <a:ea typeface="Verdana" panose="020B0604030504040204" pitchFamily="34" charset="0"/>
                          <a:cs typeface="+mn-cs"/>
                        </a:rPr>
                        <a:t>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rgbClr val="00B050"/>
                          </a:solidFill>
                          <a:effectLst/>
                          <a:latin typeface="+mn-lt"/>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93117388"/>
                  </a:ext>
                </a:extLst>
              </a:tr>
              <a:tr h="395494">
                <a:tc>
                  <a:txBody>
                    <a:bodyPr/>
                    <a:lstStyle/>
                    <a:p>
                      <a:pPr algn="l" fontAlgn="b"/>
                      <a:r>
                        <a:rPr lang="en-GB" sz="1600" b="1" i="0" u="none" strike="noStrike" dirty="0">
                          <a:solidFill>
                            <a:schemeClr val="bg1"/>
                          </a:solidFill>
                          <a:effectLst/>
                          <a:latin typeface="+mn-lt"/>
                          <a:ea typeface="Verdana" panose="020B0604030504040204" pitchFamily="34" charset="0"/>
                        </a:rPr>
                        <a:t>Diagnostics &amp; Therapies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1600" b="1" u="none" strike="noStrike" kern="1200" dirty="0">
                          <a:solidFill>
                            <a:schemeClr val="bg1"/>
                          </a:solidFill>
                          <a:effectLst/>
                          <a:latin typeface="+mn-lt"/>
                          <a:ea typeface="Verdana" panose="020B0604030504040204" pitchFamily="34" charset="0"/>
                          <a:cs typeface="+mn-cs"/>
                        </a:rPr>
                        <a:t>Target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1600" b="1" i="0" u="none" strike="noStrike" dirty="0">
                          <a:solidFill>
                            <a:schemeClr val="bg1"/>
                          </a:solidFill>
                          <a:effectLst/>
                          <a:latin typeface="+mn-lt"/>
                          <a:ea typeface="Verdana" panose="020B0604030504040204" pitchFamily="34" charset="0"/>
                        </a:rPr>
                        <a:t>Jan 26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1600" b="1" i="0" u="none" strike="noStrike" dirty="0">
                          <a:solidFill>
                            <a:schemeClr val="bg1"/>
                          </a:solidFill>
                          <a:effectLst/>
                          <a:latin typeface="+mn-lt"/>
                          <a:ea typeface="Verdana" panose="020B0604030504040204" pitchFamily="34" charset="0"/>
                        </a:rPr>
                        <a:t>Feb 26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600" b="1" u="none" strike="noStrike" dirty="0">
                          <a:solidFill>
                            <a:schemeClr val="bg1"/>
                          </a:solidFill>
                          <a:effectLst/>
                          <a:latin typeface="+mn-lt"/>
                          <a:ea typeface="Verdana" panose="020B0604030504040204" pitchFamily="34" charset="0"/>
                        </a:rPr>
                        <a:t>Mar 26</a:t>
                      </a:r>
                      <a:endParaRPr lang="en-GB" sz="1600" b="1" i="0" u="none" strike="noStrike" dirty="0">
                        <a:solidFill>
                          <a:schemeClr val="bg1"/>
                        </a:solidFill>
                        <a:effectLst/>
                        <a:latin typeface="+mn-lt"/>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3329387615"/>
                  </a:ext>
                </a:extLst>
              </a:tr>
              <a:tr h="1719636">
                <a:tc>
                  <a:txBody>
                    <a:bodyPr/>
                    <a:lstStyle/>
                    <a:p>
                      <a:pPr algn="l" fontAlgn="b"/>
                      <a:r>
                        <a:rPr lang="en-GB" sz="1600" b="0" i="0" u="none" strike="noStrike" dirty="0">
                          <a:solidFill>
                            <a:srgbClr val="000000"/>
                          </a:solidFill>
                          <a:effectLst/>
                          <a:latin typeface="+mn-lt"/>
                          <a:ea typeface="Verdana" panose="020B0604030504040204" pitchFamily="34" charset="0"/>
                        </a:rPr>
                        <a:t>Number of patients waiting &gt; 8 weeks for diagnostics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rgbClr val="000000"/>
                          </a:solidFill>
                          <a:effectLst/>
                          <a:latin typeface="+mn-lt"/>
                          <a:ea typeface="Verdana" panose="020B0604030504040204" pitchFamily="34" charset="0"/>
                          <a:cs typeface="+mn-cs"/>
                        </a:rPr>
                        <a:t>0 (National Perf Framework 25/26 and Ministerial Target)</a:t>
                      </a:r>
                    </a:p>
                    <a:p>
                      <a:pPr marL="0" algn="ctr" defTabSz="1507937" rtl="0" eaLnBrk="1" fontAlgn="b" latinLnBrk="0" hangingPunct="1"/>
                      <a:endParaRPr lang="en-GB" sz="1600" b="0" i="0" u="none" strike="noStrike" kern="1200" dirty="0">
                        <a:solidFill>
                          <a:srgbClr val="000000"/>
                        </a:solidFill>
                        <a:effectLst/>
                        <a:latin typeface="+mn-lt"/>
                        <a:ea typeface="Verdana" panose="020B0604030504040204" pitchFamily="34" charset="0"/>
                        <a:cs typeface="+mn-cs"/>
                      </a:endParaRPr>
                    </a:p>
                    <a:p>
                      <a:pPr marL="0" algn="ctr" defTabSz="1507937" rtl="0" eaLnBrk="1" fontAlgn="b" latinLnBrk="0" hangingPunct="1"/>
                      <a:r>
                        <a:rPr lang="en-GB" sz="1600" b="0" i="0" u="none" strike="noStrike" kern="1200" dirty="0">
                          <a:solidFill>
                            <a:srgbClr val="000000"/>
                          </a:solidFill>
                          <a:effectLst/>
                          <a:latin typeface="+mn-lt"/>
                          <a:ea typeface="Verdana" panose="020B0604030504040204" pitchFamily="34" charset="0"/>
                          <a:cs typeface="+mn-cs"/>
                        </a:rPr>
                        <a:t>85% wait &lt;8 weeks (L3)</a:t>
                      </a:r>
                    </a:p>
                    <a:p>
                      <a:pPr marL="0" algn="ctr" defTabSz="1507937" rtl="0" eaLnBrk="1" fontAlgn="b" latinLnBrk="0" hangingPunct="1"/>
                      <a:endParaRPr lang="en-GB" sz="1600" b="0" i="0" u="none" strike="noStrike" kern="1200" dirty="0">
                        <a:solidFill>
                          <a:srgbClr val="000000"/>
                        </a:solidFill>
                        <a:effectLst/>
                        <a:latin typeface="+mn-lt"/>
                        <a:ea typeface="Verdana" panose="020B0604030504040204" pitchFamily="34" charset="0"/>
                        <a:cs typeface="+mn-cs"/>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rgbClr val="C00000"/>
                          </a:solidFill>
                          <a:effectLst/>
                          <a:latin typeface="+mn-lt"/>
                          <a:ea typeface="Verdana" panose="020B0604030504040204" pitchFamily="34" charset="0"/>
                          <a:cs typeface="+mn-cs"/>
                        </a:rPr>
                        <a:t>6,059</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rgbClr val="C00000"/>
                          </a:solidFill>
                          <a:effectLst/>
                          <a:latin typeface="+mn-lt"/>
                          <a:ea typeface="Verdana" panose="020B0604030504040204" pitchFamily="34" charset="0"/>
                          <a:cs typeface="+mn-cs"/>
                        </a:rPr>
                        <a:t>2,917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rgbClr val="DEA900"/>
                          </a:solidFill>
                          <a:effectLst/>
                          <a:latin typeface="+mn-lt"/>
                          <a:ea typeface="Verdana" panose="020B0604030504040204" pitchFamily="34" charset="0"/>
                          <a:cs typeface="+mn-cs"/>
                        </a:rPr>
                        <a:t>980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71937747"/>
                  </a:ext>
                </a:extLst>
              </a:tr>
              <a:tr h="508985">
                <a:tc>
                  <a:txBody>
                    <a:bodyPr/>
                    <a:lstStyle/>
                    <a:p>
                      <a:pPr marL="0" marR="0" lvl="0" indent="0" algn="l" defTabSz="1507937"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mn-lt"/>
                          <a:ea typeface="Verdana" panose="020B0604030504040204" pitchFamily="34" charset="0"/>
                        </a:rPr>
                        <a:t>Number of patients waiting &lt; 8 weeks for an Endoscopy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rgbClr val="000000"/>
                          </a:solidFill>
                          <a:effectLst/>
                          <a:latin typeface="+mn-lt"/>
                          <a:ea typeface="Verdana" panose="020B0604030504040204" pitchFamily="34" charset="0"/>
                          <a:cs typeface="+mn-cs"/>
                        </a:rPr>
                        <a:t>85% wait &lt;8 weeks (L3)</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rgbClr val="C00000"/>
                          </a:solidFill>
                          <a:effectLst/>
                          <a:latin typeface="+mn-lt"/>
                          <a:ea typeface="Verdana" panose="020B0604030504040204" pitchFamily="34" charset="0"/>
                          <a:cs typeface="+mn-cs"/>
                        </a:rPr>
                        <a:t>1,444</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rgbClr val="C00000"/>
                          </a:solidFill>
                          <a:effectLst/>
                          <a:latin typeface="+mn-lt"/>
                          <a:ea typeface="Verdana" panose="020B0604030504040204" pitchFamily="34" charset="0"/>
                          <a:cs typeface="+mn-cs"/>
                        </a:rPr>
                        <a:t>830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rgbClr val="DEA900"/>
                          </a:solidFill>
                          <a:effectLst/>
                          <a:latin typeface="+mn-lt"/>
                          <a:ea typeface="Verdana" panose="020B0604030504040204" pitchFamily="34" charset="0"/>
                          <a:cs typeface="+mn-cs"/>
                        </a:rPr>
                        <a:t>285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37433049"/>
                  </a:ext>
                </a:extLst>
              </a:tr>
              <a:tr h="1514261">
                <a:tc>
                  <a:txBody>
                    <a:bodyPr/>
                    <a:lstStyle/>
                    <a:p>
                      <a:pPr algn="l" fontAlgn="b"/>
                      <a:r>
                        <a:rPr lang="en-GB" sz="1600" b="0" i="0" u="none" strike="noStrike" dirty="0">
                          <a:solidFill>
                            <a:srgbClr val="000000"/>
                          </a:solidFill>
                          <a:effectLst/>
                          <a:latin typeface="+mn-lt"/>
                          <a:ea typeface="Verdana" panose="020B0604030504040204" pitchFamily="34" charset="0"/>
                        </a:rPr>
                        <a:t>Number of patients waiting &gt; 14 weeks for Therapies (Adults) </a:t>
                      </a:r>
                      <a:r>
                        <a:rPr lang="en-GB" sz="1600" b="0" i="0" u="none" strike="noStrike" dirty="0">
                          <a:solidFill>
                            <a:schemeClr val="bg1">
                              <a:lumMod val="50000"/>
                            </a:schemeClr>
                          </a:solidFill>
                          <a:effectLst/>
                          <a:latin typeface="+mn-lt"/>
                          <a:ea typeface="Verdana" panose="020B0604030504040204" pitchFamily="34" charset="0"/>
                        </a:rPr>
                        <a:t>*see CYP for Children reporting</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rgbClr val="000000"/>
                          </a:solidFill>
                          <a:effectLst/>
                          <a:latin typeface="+mn-lt"/>
                          <a:ea typeface="Verdana" panose="020B0604030504040204" pitchFamily="34" charset="0"/>
                          <a:cs typeface="+mn-cs"/>
                        </a:rPr>
                        <a:t>0 (National Perf Framework 25/26)</a:t>
                      </a:r>
                    </a:p>
                    <a:p>
                      <a:pPr marL="0" algn="ctr" defTabSz="1507937" rtl="0" eaLnBrk="1" fontAlgn="b" latinLnBrk="0" hangingPunct="1"/>
                      <a:endParaRPr lang="en-GB" sz="1600" b="0" i="0" u="none" strike="noStrike" kern="1200" dirty="0">
                        <a:solidFill>
                          <a:srgbClr val="000000"/>
                        </a:solidFill>
                        <a:effectLst/>
                        <a:latin typeface="+mn-lt"/>
                        <a:ea typeface="Verdana" panose="020B0604030504040204" pitchFamily="34" charset="0"/>
                        <a:cs typeface="+mn-cs"/>
                      </a:endParaRPr>
                    </a:p>
                    <a:p>
                      <a:pPr marL="0" algn="ctr" defTabSz="1507937" rtl="0" eaLnBrk="1" fontAlgn="b" latinLnBrk="0" hangingPunct="1"/>
                      <a:r>
                        <a:rPr lang="en-GB" sz="1600" b="0" i="0" u="none" strike="noStrike" kern="1200" dirty="0">
                          <a:solidFill>
                            <a:srgbClr val="000000"/>
                          </a:solidFill>
                          <a:effectLst/>
                          <a:latin typeface="+mn-lt"/>
                          <a:ea typeface="Verdana" panose="020B0604030504040204" pitchFamily="34" charset="0"/>
                          <a:cs typeface="+mn-cs"/>
                        </a:rPr>
                        <a:t>90% wait &lt;14weeks (L3)</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rgbClr val="00B050"/>
                          </a:solidFill>
                          <a:effectLst/>
                          <a:latin typeface="+mn-lt"/>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rgbClr val="00B050"/>
                          </a:solidFill>
                          <a:effectLst/>
                          <a:latin typeface="+mn-lt"/>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rgbClr val="00B050"/>
                          </a:solidFill>
                          <a:effectLst/>
                          <a:latin typeface="+mn-lt"/>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811600211"/>
                  </a:ext>
                </a:extLst>
              </a:tr>
              <a:tr h="395822">
                <a:tc>
                  <a:txBody>
                    <a:bodyPr/>
                    <a:lstStyle/>
                    <a:p>
                      <a:pPr algn="l" fontAlgn="b"/>
                      <a:r>
                        <a:rPr lang="en-GB" sz="1600" b="0" i="0" u="none" strike="noStrike" dirty="0">
                          <a:solidFill>
                            <a:srgbClr val="000000"/>
                          </a:solidFill>
                          <a:effectLst/>
                          <a:latin typeface="+mn-lt"/>
                          <a:ea typeface="Verdana" panose="020B0604030504040204" pitchFamily="34" charset="0"/>
                        </a:rPr>
                        <a:t>Number of patients waiting &gt; 14 weeks for Audiology (Adults) </a:t>
                      </a:r>
                      <a:r>
                        <a:rPr lang="en-GB" sz="1600" b="0" i="0" u="none" strike="noStrike" dirty="0">
                          <a:solidFill>
                            <a:schemeClr val="bg1">
                              <a:lumMod val="50000"/>
                            </a:schemeClr>
                          </a:solidFill>
                          <a:effectLst/>
                          <a:latin typeface="+mn-lt"/>
                          <a:ea typeface="Verdana" panose="020B0604030504040204" pitchFamily="34" charset="0"/>
                        </a:rPr>
                        <a:t>*see CYP for Children reporting</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rgbClr val="000000"/>
                          </a:solidFill>
                          <a:effectLst/>
                          <a:latin typeface="+mn-lt"/>
                          <a:ea typeface="Verdana" panose="020B0604030504040204" pitchFamily="34" charset="0"/>
                          <a:cs typeface="+mn-cs"/>
                        </a:rPr>
                        <a:t>Month on month reduction</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rgbClr val="C00000"/>
                          </a:solidFill>
                          <a:effectLst/>
                          <a:latin typeface="+mn-lt"/>
                          <a:ea typeface="Verdana" panose="020B0604030504040204" pitchFamily="34" charset="0"/>
                          <a:cs typeface="+mn-cs"/>
                        </a:rPr>
                        <a:t>43</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rgbClr val="C00000"/>
                          </a:solidFill>
                          <a:effectLst/>
                          <a:latin typeface="+mn-lt"/>
                          <a:ea typeface="Verdana" panose="020B0604030504040204" pitchFamily="34" charset="0"/>
                          <a:cs typeface="+mn-cs"/>
                        </a:rPr>
                        <a:t>55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rgbClr val="00B050"/>
                          </a:solidFill>
                          <a:effectLst/>
                          <a:latin typeface="+mn-lt"/>
                          <a:ea typeface="Verdana" panose="020B0604030504040204" pitchFamily="34" charset="0"/>
                          <a:cs typeface="+mn-cs"/>
                        </a:rPr>
                        <a:t>22</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47900945"/>
                  </a:ext>
                </a:extLst>
              </a:tr>
              <a:tr h="382628">
                <a:tc>
                  <a:txBody>
                    <a:bodyPr/>
                    <a:lstStyle/>
                    <a:p>
                      <a:pPr algn="l" fontAlgn="b"/>
                      <a:r>
                        <a:rPr lang="en-GB" sz="1600" b="1" i="0" u="none" strike="noStrike" dirty="0">
                          <a:solidFill>
                            <a:schemeClr val="bg1"/>
                          </a:solidFill>
                          <a:effectLst/>
                          <a:latin typeface="+mn-lt"/>
                          <a:ea typeface="Verdana" panose="020B0604030504040204" pitchFamily="34" charset="0"/>
                        </a:rPr>
                        <a:t>Follow up Outpatients </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1600" b="1" u="none" strike="noStrike" kern="1200" dirty="0">
                          <a:solidFill>
                            <a:schemeClr val="bg1"/>
                          </a:solidFill>
                          <a:effectLst/>
                          <a:latin typeface="+mn-lt"/>
                          <a:ea typeface="Verdana" panose="020B0604030504040204" pitchFamily="34" charset="0"/>
                          <a:cs typeface="+mn-cs"/>
                        </a:rPr>
                        <a:t>Target</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1600" b="1" i="0" u="none" strike="noStrike" dirty="0">
                          <a:solidFill>
                            <a:schemeClr val="bg1"/>
                          </a:solidFill>
                          <a:effectLst/>
                          <a:latin typeface="+mn-lt"/>
                          <a:ea typeface="Verdana" panose="020B0604030504040204" pitchFamily="34" charset="0"/>
                        </a:rPr>
                        <a:t>Jan 26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1600" b="1" i="0" u="none" strike="noStrike" dirty="0">
                          <a:solidFill>
                            <a:schemeClr val="bg1"/>
                          </a:solidFill>
                          <a:effectLst/>
                          <a:latin typeface="+mn-lt"/>
                          <a:ea typeface="Verdana" panose="020B0604030504040204" pitchFamily="34" charset="0"/>
                        </a:rPr>
                        <a:t>Feb 26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600" b="1" u="none" strike="noStrike" dirty="0">
                          <a:solidFill>
                            <a:schemeClr val="bg1"/>
                          </a:solidFill>
                          <a:effectLst/>
                          <a:latin typeface="+mn-lt"/>
                          <a:ea typeface="Verdana" panose="020B0604030504040204" pitchFamily="34" charset="0"/>
                        </a:rPr>
                        <a:t>Mar 26</a:t>
                      </a:r>
                      <a:endParaRPr lang="en-GB" sz="1600" b="1" i="0" u="none" strike="noStrike" dirty="0">
                        <a:solidFill>
                          <a:schemeClr val="bg1"/>
                        </a:solidFill>
                        <a:effectLst/>
                        <a:latin typeface="+mn-lt"/>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4021552264"/>
                  </a:ext>
                </a:extLst>
              </a:tr>
              <a:tr h="508927">
                <a:tc>
                  <a:txBody>
                    <a:bodyPr/>
                    <a:lstStyle/>
                    <a:p>
                      <a:pPr algn="l" fontAlgn="b"/>
                      <a:r>
                        <a:rPr lang="en-GB" sz="1600" b="0" i="0" u="none" strike="noStrike" dirty="0">
                          <a:solidFill>
                            <a:srgbClr val="000000"/>
                          </a:solidFill>
                          <a:effectLst/>
                          <a:latin typeface="+mn-lt"/>
                          <a:ea typeface="Verdana" panose="020B0604030504040204" pitchFamily="34" charset="0"/>
                        </a:rPr>
                        <a:t>Number of patients waiting for an outpatient follow-up (booked and not booked) who are delayed past their agreed target date (All Specialties)</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endParaRPr lang="en-GB" sz="1600" b="0" i="0" u="none" strike="noStrike" kern="1200" dirty="0">
                        <a:solidFill>
                          <a:srgbClr val="000000"/>
                        </a:solidFill>
                        <a:effectLst/>
                        <a:highlight>
                          <a:srgbClr val="FFFF00"/>
                        </a:highlight>
                        <a:latin typeface="+mn-lt"/>
                        <a:ea typeface="Verdana" panose="020B0604030504040204" pitchFamily="34" charset="0"/>
                        <a:cs typeface="+mn-cs"/>
                      </a:endParaRP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600" b="0" i="0" u="none" strike="noStrike" kern="1200" dirty="0">
                          <a:solidFill>
                            <a:schemeClr val="tx1"/>
                          </a:solidFill>
                          <a:effectLst/>
                          <a:latin typeface="+mn-lt"/>
                          <a:ea typeface="Verdana" panose="020B0604030504040204" pitchFamily="34" charset="0"/>
                          <a:cs typeface="+mn-cs"/>
                        </a:rPr>
                        <a:t>78,567</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600" b="0" i="0" u="none" strike="noStrike" kern="1200" dirty="0">
                          <a:solidFill>
                            <a:schemeClr val="tx1"/>
                          </a:solidFill>
                          <a:effectLst/>
                          <a:latin typeface="+mn-lt"/>
                          <a:ea typeface="Verdana" panose="020B0604030504040204" pitchFamily="34" charset="0"/>
                          <a:cs typeface="+mn-cs"/>
                        </a:rPr>
                        <a:t>75,892</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600" b="0" i="0" u="none" strike="noStrike" kern="1200" dirty="0">
                          <a:solidFill>
                            <a:schemeClr val="tx1"/>
                          </a:solidFill>
                          <a:effectLst/>
                          <a:latin typeface="+mn-lt"/>
                          <a:ea typeface="Verdana" panose="020B0604030504040204" pitchFamily="34" charset="0"/>
                          <a:cs typeface="+mn-cs"/>
                        </a:rPr>
                        <a:t>75,944</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680115327"/>
                  </a:ext>
                </a:extLst>
              </a:tr>
              <a:tr h="757806">
                <a:tc>
                  <a:txBody>
                    <a:bodyPr/>
                    <a:lstStyle/>
                    <a:p>
                      <a:pPr algn="l" fontAlgn="b"/>
                      <a:r>
                        <a:rPr lang="en-GB" sz="1600" b="0" i="0" u="none" strike="noStrike" dirty="0">
                          <a:solidFill>
                            <a:srgbClr val="000000"/>
                          </a:solidFill>
                          <a:effectLst/>
                          <a:latin typeface="+mn-lt"/>
                          <a:ea typeface="Verdana" panose="020B0604030504040204" pitchFamily="34" charset="0"/>
                        </a:rPr>
                        <a:t>Total number of patients waiting 100% over their target date</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600" b="0" i="0" u="none" strike="noStrike" kern="1200" dirty="0">
                          <a:solidFill>
                            <a:srgbClr val="000000"/>
                          </a:solidFill>
                          <a:effectLst/>
                          <a:latin typeface="+mn-lt"/>
                          <a:ea typeface="Verdana" panose="020B0604030504040204" pitchFamily="34" charset="0"/>
                          <a:cs typeface="+mn-cs"/>
                        </a:rPr>
                        <a:t>Reduction compared to prev. year</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600" b="0" i="0" u="none" strike="noStrike" kern="1200" dirty="0">
                          <a:solidFill>
                            <a:srgbClr val="C00000"/>
                          </a:solidFill>
                          <a:effectLst/>
                          <a:latin typeface="+mn-lt"/>
                          <a:ea typeface="Verdana" panose="020B0604030504040204" pitchFamily="34" charset="0"/>
                          <a:cs typeface="+mn-cs"/>
                        </a:rPr>
                        <a:t>47,379</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600" b="0" i="0" u="none" strike="noStrike" kern="1200" dirty="0">
                          <a:solidFill>
                            <a:srgbClr val="C00000"/>
                          </a:solidFill>
                          <a:effectLst/>
                          <a:latin typeface="+mn-lt"/>
                          <a:ea typeface="Verdana" panose="020B0604030504040204" pitchFamily="34" charset="0"/>
                          <a:cs typeface="+mn-cs"/>
                        </a:rPr>
                        <a:t>45,996</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600" b="0" i="0" u="none" strike="noStrike" kern="1200" dirty="0">
                          <a:solidFill>
                            <a:srgbClr val="C00000"/>
                          </a:solidFill>
                          <a:effectLst/>
                          <a:latin typeface="+mn-lt"/>
                          <a:ea typeface="Verdana" panose="020B0604030504040204" pitchFamily="34" charset="0"/>
                          <a:cs typeface="+mn-cs"/>
                        </a:rPr>
                        <a:t>46,236</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612394691"/>
                  </a:ext>
                </a:extLst>
              </a:tr>
              <a:tr h="508927">
                <a:tc>
                  <a:txBody>
                    <a:bodyPr/>
                    <a:lstStyle/>
                    <a:p>
                      <a:pPr algn="l" fontAlgn="b"/>
                      <a:r>
                        <a:rPr lang="en-GB" sz="1600" b="0" i="0" u="none" strike="noStrike" dirty="0">
                          <a:solidFill>
                            <a:srgbClr val="000000"/>
                          </a:solidFill>
                          <a:effectLst/>
                          <a:latin typeface="+mn-lt"/>
                          <a:ea typeface="Verdana" panose="020B0604030504040204" pitchFamily="34" charset="0"/>
                        </a:rPr>
                        <a:t>Total number of patients waiting for a follow-up appointment</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endParaRPr lang="en-GB" sz="1600" b="0" i="0" u="none" strike="noStrike" kern="1200" dirty="0">
                        <a:solidFill>
                          <a:srgbClr val="000000"/>
                        </a:solidFill>
                        <a:effectLst/>
                        <a:highlight>
                          <a:srgbClr val="FFFF00"/>
                        </a:highlight>
                        <a:latin typeface="+mn-lt"/>
                        <a:ea typeface="Verdana" panose="020B0604030504040204" pitchFamily="34" charset="0"/>
                        <a:cs typeface="+mn-cs"/>
                      </a:endParaRP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600" b="0" i="0" u="none" strike="noStrike" kern="1200" dirty="0">
                          <a:solidFill>
                            <a:schemeClr val="tx1"/>
                          </a:solidFill>
                          <a:effectLst/>
                          <a:latin typeface="+mn-lt"/>
                          <a:ea typeface="Verdana" panose="020B0604030504040204" pitchFamily="34" charset="0"/>
                          <a:cs typeface="+mn-cs"/>
                        </a:rPr>
                        <a:t>161,799</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600" b="0" i="0" u="none" strike="noStrike" kern="1200" dirty="0">
                          <a:solidFill>
                            <a:schemeClr val="tx1"/>
                          </a:solidFill>
                          <a:effectLst/>
                          <a:latin typeface="+mn-lt"/>
                          <a:ea typeface="Verdana" panose="020B0604030504040204" pitchFamily="34" charset="0"/>
                          <a:cs typeface="+mn-cs"/>
                        </a:rPr>
                        <a:t>158,618</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600" b="0" i="0" u="none" strike="noStrike" kern="1200" dirty="0">
                          <a:solidFill>
                            <a:schemeClr val="tx1"/>
                          </a:solidFill>
                          <a:effectLst/>
                          <a:latin typeface="+mn-lt"/>
                          <a:ea typeface="Verdana" panose="020B0604030504040204" pitchFamily="34" charset="0"/>
                          <a:cs typeface="+mn-cs"/>
                        </a:rPr>
                        <a:t>159,543</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350808227"/>
                  </a:ext>
                </a:extLst>
              </a:tr>
            </a:tbl>
          </a:graphicData>
        </a:graphic>
      </p:graphicFrame>
    </p:spTree>
    <p:extLst>
      <p:ext uri="{BB962C8B-B14F-4D97-AF65-F5344CB8AC3E}">
        <p14:creationId xmlns:p14="http://schemas.microsoft.com/office/powerpoint/2010/main" val="21783528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22654C-D957-4108-31CA-CA08E165C71E}"/>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BB91380D-69DB-5865-14AD-8F0185A96615}"/>
              </a:ext>
            </a:extLst>
          </p:cNvPr>
          <p:cNvSpPr>
            <a:spLocks noChangeArrowheads="1"/>
          </p:cNvSpPr>
          <p:nvPr/>
        </p:nvSpPr>
        <p:spPr bwMode="auto">
          <a:xfrm>
            <a:off x="2089317" y="1323461"/>
            <a:ext cx="247487"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5" tIns="61258" rIns="122515" bIns="61258" numCol="1" anchor="ctr" anchorCtr="0" compatLnSpc="1">
            <a:prstTxWarp prst="textNoShape">
              <a:avLst/>
            </a:prstTxWarp>
            <a:spAutoFit/>
          </a:bodyPr>
          <a:lstStyle/>
          <a:p>
            <a:pPr marL="0" marR="0" lvl="0" indent="0" algn="l" defTabSz="1225179"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6FFA5B7F-D269-D8B1-7032-A0D78B5806DA}"/>
              </a:ext>
            </a:extLst>
          </p:cNvPr>
          <p:cNvSpPr>
            <a:spLocks noGrp="1"/>
          </p:cNvSpPr>
          <p:nvPr>
            <p:ph type="sldNum" sz="quarter" idx="12"/>
          </p:nvPr>
        </p:nvSpPr>
        <p:spPr>
          <a:xfrm>
            <a:off x="11537173" y="10482015"/>
            <a:ext cx="3675474" cy="602108"/>
          </a:xfrm>
          <a:prstGeom prst="rect">
            <a:avLst/>
          </a:prstGeom>
        </p:spPr>
        <p:txBody>
          <a:bodyPr vert="horz" lIns="150788" tIns="75396" rIns="150788" bIns="75396" rtlCol="0" anchor="ctr"/>
          <a:lstStyle>
            <a:defPPr>
              <a:defRPr lang="en-US"/>
            </a:defPPr>
            <a:lvl1pPr marL="0" algn="r" defTabSz="753990" rtl="0" eaLnBrk="1" latinLnBrk="0" hangingPunct="1">
              <a:defRPr sz="1484" kern="1200">
                <a:solidFill>
                  <a:schemeClr val="tx1">
                    <a:tint val="82000"/>
                  </a:schemeClr>
                </a:solidFill>
                <a:latin typeface="+mn-lt"/>
                <a:ea typeface="+mn-ea"/>
                <a:cs typeface="+mn-cs"/>
              </a:defRPr>
            </a:lvl1pPr>
            <a:lvl2pPr marL="753990" algn="l" defTabSz="753990" rtl="0" eaLnBrk="1" latinLnBrk="0" hangingPunct="1">
              <a:defRPr sz="2968" kern="1200">
                <a:solidFill>
                  <a:schemeClr val="tx1"/>
                </a:solidFill>
                <a:latin typeface="+mn-lt"/>
                <a:ea typeface="+mn-ea"/>
                <a:cs typeface="+mn-cs"/>
              </a:defRPr>
            </a:lvl2pPr>
            <a:lvl3pPr marL="1507980" algn="l" defTabSz="753990" rtl="0" eaLnBrk="1" latinLnBrk="0" hangingPunct="1">
              <a:defRPr sz="2968" kern="1200">
                <a:solidFill>
                  <a:schemeClr val="tx1"/>
                </a:solidFill>
                <a:latin typeface="+mn-lt"/>
                <a:ea typeface="+mn-ea"/>
                <a:cs typeface="+mn-cs"/>
              </a:defRPr>
            </a:lvl3pPr>
            <a:lvl4pPr marL="2261972" algn="l" defTabSz="753990" rtl="0" eaLnBrk="1" latinLnBrk="0" hangingPunct="1">
              <a:defRPr sz="2968" kern="1200">
                <a:solidFill>
                  <a:schemeClr val="tx1"/>
                </a:solidFill>
                <a:latin typeface="+mn-lt"/>
                <a:ea typeface="+mn-ea"/>
                <a:cs typeface="+mn-cs"/>
              </a:defRPr>
            </a:lvl4pPr>
            <a:lvl5pPr marL="3015960" algn="l" defTabSz="753990" rtl="0" eaLnBrk="1" latinLnBrk="0" hangingPunct="1">
              <a:defRPr sz="2968" kern="1200">
                <a:solidFill>
                  <a:schemeClr val="tx1"/>
                </a:solidFill>
                <a:latin typeface="+mn-lt"/>
                <a:ea typeface="+mn-ea"/>
                <a:cs typeface="+mn-cs"/>
              </a:defRPr>
            </a:lvl5pPr>
            <a:lvl6pPr marL="3769951" algn="l" defTabSz="753990" rtl="0" eaLnBrk="1" latinLnBrk="0" hangingPunct="1">
              <a:defRPr sz="2968" kern="1200">
                <a:solidFill>
                  <a:schemeClr val="tx1"/>
                </a:solidFill>
                <a:latin typeface="+mn-lt"/>
                <a:ea typeface="+mn-ea"/>
                <a:cs typeface="+mn-cs"/>
              </a:defRPr>
            </a:lvl6pPr>
            <a:lvl7pPr marL="4523940" algn="l" defTabSz="753990" rtl="0" eaLnBrk="1" latinLnBrk="0" hangingPunct="1">
              <a:defRPr sz="2968" kern="1200">
                <a:solidFill>
                  <a:schemeClr val="tx1"/>
                </a:solidFill>
                <a:latin typeface="+mn-lt"/>
                <a:ea typeface="+mn-ea"/>
                <a:cs typeface="+mn-cs"/>
              </a:defRPr>
            </a:lvl7pPr>
            <a:lvl8pPr marL="5277930" algn="l" defTabSz="753990" rtl="0" eaLnBrk="1" latinLnBrk="0" hangingPunct="1">
              <a:defRPr sz="2968" kern="1200">
                <a:solidFill>
                  <a:schemeClr val="tx1"/>
                </a:solidFill>
                <a:latin typeface="+mn-lt"/>
                <a:ea typeface="+mn-ea"/>
                <a:cs typeface="+mn-cs"/>
              </a:defRPr>
            </a:lvl8pPr>
            <a:lvl9pPr marL="6031920" algn="l" defTabSz="753990" rtl="0" eaLnBrk="1" latinLnBrk="0" hangingPunct="1">
              <a:defRPr sz="2968" kern="1200">
                <a:solidFill>
                  <a:schemeClr val="tx1"/>
                </a:solidFill>
                <a:latin typeface="+mn-lt"/>
                <a:ea typeface="+mn-ea"/>
                <a:cs typeface="+mn-cs"/>
              </a:defRPr>
            </a:lvl9pPr>
          </a:lstStyle>
          <a:p>
            <a:pPr marL="0" marR="0" lvl="0" indent="0" algn="r" defTabSz="753990"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a:ln>
                  <a:noFill/>
                </a:ln>
                <a:solidFill>
                  <a:prstClr val="black">
                    <a:tint val="82000"/>
                  </a:prstClr>
                </a:solidFill>
                <a:effectLst/>
                <a:uLnTx/>
                <a:uFillTx/>
                <a:latin typeface="Arial" panose="020B0604020202020204"/>
                <a:ea typeface="+mn-ea"/>
                <a:cs typeface="+mn-cs"/>
              </a:rPr>
              <a:pPr marL="0" marR="0" lvl="0" indent="0" algn="r" defTabSz="753990" rtl="0" eaLnBrk="1" fontAlgn="auto" latinLnBrk="0" hangingPunct="1">
                <a:lnSpc>
                  <a:spcPct val="100000"/>
                </a:lnSpc>
                <a:spcBef>
                  <a:spcPts val="0"/>
                </a:spcBef>
                <a:spcAft>
                  <a:spcPts val="0"/>
                </a:spcAft>
                <a:buClrTx/>
                <a:buSzTx/>
                <a:buFontTx/>
                <a:buNone/>
                <a:tabLst/>
                <a:defRPr/>
              </a:pPr>
              <a:t>21</a:t>
            </a:fld>
            <a:endParaRPr kumimoji="0" lang="en-GB" sz="1484" b="0" i="0" u="none" strike="noStrike" kern="1200" cap="none" spc="0" normalizeH="0" baseline="0" noProof="0" dirty="0">
              <a:ln>
                <a:noFill/>
              </a:ln>
              <a:solidFill>
                <a:prstClr val="black">
                  <a:tint val="82000"/>
                </a:prstClr>
              </a:solidFill>
              <a:effectLst/>
              <a:uLnTx/>
              <a:uFillTx/>
              <a:latin typeface="Arial" panose="020B0604020202020204"/>
              <a:ea typeface="+mn-ea"/>
              <a:cs typeface="+mn-cs"/>
            </a:endParaRPr>
          </a:p>
        </p:txBody>
      </p:sp>
      <p:sp>
        <p:nvSpPr>
          <p:cNvPr id="6" name="TextBox 5">
            <a:extLst>
              <a:ext uri="{FF2B5EF4-FFF2-40B4-BE49-F238E27FC236}">
                <a16:creationId xmlns:a16="http://schemas.microsoft.com/office/drawing/2014/main" id="{04EBA86F-C753-BC8E-657D-C4D494DE051F}"/>
              </a:ext>
            </a:extLst>
          </p:cNvPr>
          <p:cNvSpPr txBox="1"/>
          <p:nvPr/>
        </p:nvSpPr>
        <p:spPr>
          <a:xfrm>
            <a:off x="89" y="-5602"/>
            <a:ext cx="20105511" cy="584775"/>
          </a:xfrm>
          <a:prstGeom prst="rect">
            <a:avLst/>
          </a:prstGeom>
          <a:solidFill>
            <a:srgbClr val="44546A"/>
          </a:solidFill>
        </p:spPr>
        <p:txBody>
          <a:bodyPr wrap="square" rtlCol="0">
            <a:spAutoFit/>
          </a:bodyPr>
          <a:lstStyle/>
          <a:p>
            <a:pPr marL="0" marR="0" lvl="0" indent="0" algn="ctr" defTabSz="1507958"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PLANNED CARE AND CANCER Q4 DELIVERY</a:t>
            </a:r>
            <a:endParaRPr kumimoji="0" lang="en-GB" sz="3200" b="1"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p:sp>
        <p:nvSpPr>
          <p:cNvPr id="16" name="Oval 15">
            <a:extLst>
              <a:ext uri="{FF2B5EF4-FFF2-40B4-BE49-F238E27FC236}">
                <a16:creationId xmlns:a16="http://schemas.microsoft.com/office/drawing/2014/main" id="{4D9FCBE8-A0E7-F2D9-F6E5-7BBADAC110B2}"/>
              </a:ext>
            </a:extLst>
          </p:cNvPr>
          <p:cNvSpPr/>
          <p:nvPr/>
        </p:nvSpPr>
        <p:spPr>
          <a:xfrm>
            <a:off x="11716788" y="1818172"/>
            <a:ext cx="489660" cy="438908"/>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1507937"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white"/>
                </a:solidFill>
                <a:effectLst/>
                <a:uLnTx/>
                <a:uFillTx/>
                <a:latin typeface="Arial" panose="020B0604020202020204"/>
                <a:ea typeface="+mn-ea"/>
                <a:cs typeface="+mn-cs"/>
              </a:rPr>
              <a:t>DE</a:t>
            </a:r>
            <a:endParaRPr kumimoji="0" lang="en-GB" sz="1201"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graphicFrame>
        <p:nvGraphicFramePr>
          <p:cNvPr id="3" name="Table 2">
            <a:extLst>
              <a:ext uri="{FF2B5EF4-FFF2-40B4-BE49-F238E27FC236}">
                <a16:creationId xmlns:a16="http://schemas.microsoft.com/office/drawing/2014/main" id="{51A610ED-1DB7-70BD-7AC7-C0D9B36F4E91}"/>
              </a:ext>
            </a:extLst>
          </p:cNvPr>
          <p:cNvGraphicFramePr>
            <a:graphicFrameLocks noGrp="1"/>
          </p:cNvGraphicFramePr>
          <p:nvPr>
            <p:extLst>
              <p:ext uri="{D42A27DB-BD31-4B8C-83A1-F6EECF244321}">
                <p14:modId xmlns:p14="http://schemas.microsoft.com/office/powerpoint/2010/main" val="1468509475"/>
              </p:ext>
            </p:extLst>
          </p:nvPr>
        </p:nvGraphicFramePr>
        <p:xfrm>
          <a:off x="327474" y="1028700"/>
          <a:ext cx="19450734" cy="1513012"/>
        </p:xfrm>
        <a:graphic>
          <a:graphicData uri="http://schemas.openxmlformats.org/drawingml/2006/table">
            <a:tbl>
              <a:tblPr>
                <a:tableStyleId>{5C22544A-7EE6-4342-B048-85BDC9FD1C3A}</a:tableStyleId>
              </a:tblPr>
              <a:tblGrid>
                <a:gridCol w="11686851">
                  <a:extLst>
                    <a:ext uri="{9D8B030D-6E8A-4147-A177-3AD203B41FA5}">
                      <a16:colId xmlns:a16="http://schemas.microsoft.com/office/drawing/2014/main" val="498750781"/>
                    </a:ext>
                  </a:extLst>
                </a:gridCol>
                <a:gridCol w="2089617">
                  <a:extLst>
                    <a:ext uri="{9D8B030D-6E8A-4147-A177-3AD203B41FA5}">
                      <a16:colId xmlns:a16="http://schemas.microsoft.com/office/drawing/2014/main" val="445886187"/>
                    </a:ext>
                  </a:extLst>
                </a:gridCol>
                <a:gridCol w="1891422">
                  <a:extLst>
                    <a:ext uri="{9D8B030D-6E8A-4147-A177-3AD203B41FA5}">
                      <a16:colId xmlns:a16="http://schemas.microsoft.com/office/drawing/2014/main" val="1408094447"/>
                    </a:ext>
                  </a:extLst>
                </a:gridCol>
                <a:gridCol w="1891422">
                  <a:extLst>
                    <a:ext uri="{9D8B030D-6E8A-4147-A177-3AD203B41FA5}">
                      <a16:colId xmlns:a16="http://schemas.microsoft.com/office/drawing/2014/main" val="1906172526"/>
                    </a:ext>
                  </a:extLst>
                </a:gridCol>
                <a:gridCol w="1891422">
                  <a:extLst>
                    <a:ext uri="{9D8B030D-6E8A-4147-A177-3AD203B41FA5}">
                      <a16:colId xmlns:a16="http://schemas.microsoft.com/office/drawing/2014/main" val="2525536475"/>
                    </a:ext>
                  </a:extLst>
                </a:gridCol>
              </a:tblGrid>
              <a:tr h="489857">
                <a:tc>
                  <a:txBody>
                    <a:bodyPr/>
                    <a:lstStyle/>
                    <a:p>
                      <a:pPr algn="l" fontAlgn="b"/>
                      <a:r>
                        <a:rPr lang="en-GB" sz="1600" b="1" i="0" u="none" strike="noStrike" dirty="0">
                          <a:solidFill>
                            <a:schemeClr val="bg1"/>
                          </a:solidFill>
                          <a:effectLst/>
                          <a:latin typeface="+mn-lt"/>
                          <a:ea typeface="Verdana" panose="020B0604030504040204" pitchFamily="34" charset="0"/>
                        </a:rPr>
                        <a:t>Cancer</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1600" b="1" u="none" strike="noStrike" kern="1200" dirty="0">
                          <a:solidFill>
                            <a:schemeClr val="bg1"/>
                          </a:solidFill>
                          <a:effectLst/>
                          <a:latin typeface="+mn-lt"/>
                          <a:ea typeface="Verdana" panose="020B0604030504040204" pitchFamily="34" charset="0"/>
                          <a:cs typeface="+mn-cs"/>
                        </a:rPr>
                        <a:t>Target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1600" b="1" i="0" u="none" strike="noStrike" dirty="0">
                          <a:solidFill>
                            <a:schemeClr val="bg1"/>
                          </a:solidFill>
                          <a:effectLst/>
                          <a:latin typeface="+mn-lt"/>
                          <a:ea typeface="Verdana" panose="020B0604030504040204" pitchFamily="34" charset="0"/>
                        </a:rPr>
                        <a:t>Jan 26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1600" b="1" i="0" u="none" strike="noStrike" dirty="0">
                          <a:solidFill>
                            <a:schemeClr val="bg1"/>
                          </a:solidFill>
                          <a:effectLst/>
                          <a:latin typeface="+mn-lt"/>
                          <a:ea typeface="Verdana" panose="020B0604030504040204" pitchFamily="34" charset="0"/>
                        </a:rPr>
                        <a:t>Feb 26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600" b="1" u="none" strike="noStrike" dirty="0">
                          <a:solidFill>
                            <a:schemeClr val="bg1"/>
                          </a:solidFill>
                          <a:effectLst/>
                          <a:latin typeface="+mn-lt"/>
                          <a:ea typeface="Verdana" panose="020B0604030504040204" pitchFamily="34" charset="0"/>
                        </a:rPr>
                        <a:t>Mar 26</a:t>
                      </a:r>
                      <a:endParaRPr lang="en-GB" sz="1600" b="1" i="0" u="none" strike="noStrike" dirty="0">
                        <a:solidFill>
                          <a:schemeClr val="bg1"/>
                        </a:solidFill>
                        <a:effectLst/>
                        <a:latin typeface="+mn-lt"/>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2974190586"/>
                  </a:ext>
                </a:extLst>
              </a:tr>
              <a:tr h="1023155">
                <a:tc>
                  <a:txBody>
                    <a:bodyPr/>
                    <a:lstStyle/>
                    <a:p>
                      <a:pPr algn="l" fontAlgn="b"/>
                      <a:r>
                        <a:rPr lang="en-GB" sz="1600" b="0" i="0" u="none" strike="noStrike" dirty="0">
                          <a:solidFill>
                            <a:srgbClr val="000000"/>
                          </a:solidFill>
                          <a:effectLst/>
                          <a:latin typeface="+mn-lt"/>
                          <a:ea typeface="Verdana" panose="020B0604030504040204" pitchFamily="34" charset="0"/>
                        </a:rPr>
                        <a:t>12-month improvement trend in the percentage of patients starting first definitive cancer treatment within 62 days from point of suspicion (regardless of the referral route), building toward a national target of 80%</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600" b="0" i="0" u="none" strike="noStrike" kern="1200" dirty="0">
                          <a:solidFill>
                            <a:srgbClr val="000000"/>
                          </a:solidFill>
                          <a:effectLst/>
                          <a:latin typeface="+mn-lt"/>
                          <a:ea typeface="Verdana" panose="020B0604030504040204" pitchFamily="34" charset="0"/>
                          <a:cs typeface="+mn-cs"/>
                        </a:rPr>
                        <a:t>12 month </a:t>
                      </a:r>
                    </a:p>
                    <a:p>
                      <a:pPr algn="ctr" fontAlgn="b"/>
                      <a:r>
                        <a:rPr lang="en-GB" sz="1600" b="0" i="0" u="none" strike="noStrike" kern="1200" dirty="0">
                          <a:solidFill>
                            <a:srgbClr val="000000"/>
                          </a:solidFill>
                          <a:effectLst/>
                          <a:latin typeface="+mn-lt"/>
                          <a:ea typeface="Verdana" panose="020B0604030504040204" pitchFamily="34" charset="0"/>
                          <a:cs typeface="+mn-cs"/>
                        </a:rPr>
                        <a:t>improvement</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600" b="0" i="0" u="none" strike="noStrike" kern="1200" dirty="0">
                          <a:solidFill>
                            <a:srgbClr val="DEA900"/>
                          </a:solidFill>
                          <a:effectLst/>
                          <a:latin typeface="+mn-lt"/>
                          <a:ea typeface="Verdana" panose="020B0604030504040204" pitchFamily="34" charset="0"/>
                          <a:cs typeface="+mn-cs"/>
                        </a:rPr>
                        <a:t>54.6%</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914413" rtl="0" eaLnBrk="1" fontAlgn="b"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C00000"/>
                          </a:solidFill>
                          <a:effectLst/>
                          <a:uLnTx/>
                          <a:uFillTx/>
                          <a:latin typeface="Arial" panose="020B0604020202020204"/>
                          <a:ea typeface="Verdana" panose="020B0604030504040204" pitchFamily="34" charset="0"/>
                          <a:cs typeface="+mn-cs"/>
                        </a:rPr>
                        <a:t>46.3%</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914413" rtl="0" eaLnBrk="1" fontAlgn="b"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chemeClr val="tx1"/>
                          </a:solidFill>
                          <a:effectLst/>
                          <a:uLnTx/>
                          <a:uFillTx/>
                          <a:latin typeface="Arial" panose="020B0604020202020204"/>
                          <a:ea typeface="Verdana" panose="020B0604030504040204" pitchFamily="34" charset="0"/>
                          <a:cs typeface="+mn-cs"/>
                        </a:rPr>
                        <a:t>Not available</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324725384"/>
                  </a:ext>
                </a:extLst>
              </a:tr>
            </a:tbl>
          </a:graphicData>
        </a:graphic>
      </p:graphicFrame>
      <p:graphicFrame>
        <p:nvGraphicFramePr>
          <p:cNvPr id="7" name="Table 6">
            <a:extLst>
              <a:ext uri="{FF2B5EF4-FFF2-40B4-BE49-F238E27FC236}">
                <a16:creationId xmlns:a16="http://schemas.microsoft.com/office/drawing/2014/main" id="{C829FCBD-D7A2-19DD-9EF1-4D7F913B9C82}"/>
              </a:ext>
            </a:extLst>
          </p:cNvPr>
          <p:cNvGraphicFramePr>
            <a:graphicFrameLocks noGrp="1"/>
          </p:cNvGraphicFramePr>
          <p:nvPr>
            <p:extLst>
              <p:ext uri="{D42A27DB-BD31-4B8C-83A1-F6EECF244321}">
                <p14:modId xmlns:p14="http://schemas.microsoft.com/office/powerpoint/2010/main" val="2215602113"/>
              </p:ext>
            </p:extLst>
          </p:nvPr>
        </p:nvGraphicFramePr>
        <p:xfrm>
          <a:off x="327477" y="3788385"/>
          <a:ext cx="19450734" cy="6085840"/>
        </p:xfrm>
        <a:graphic>
          <a:graphicData uri="http://schemas.openxmlformats.org/drawingml/2006/table">
            <a:tbl>
              <a:tblPr>
                <a:tableStyleId>{5C22544A-7EE6-4342-B048-85BDC9FD1C3A}</a:tableStyleId>
              </a:tblPr>
              <a:tblGrid>
                <a:gridCol w="12055368">
                  <a:extLst>
                    <a:ext uri="{9D8B030D-6E8A-4147-A177-3AD203B41FA5}">
                      <a16:colId xmlns:a16="http://schemas.microsoft.com/office/drawing/2014/main" val="3684561420"/>
                    </a:ext>
                  </a:extLst>
                </a:gridCol>
                <a:gridCol w="2155506">
                  <a:extLst>
                    <a:ext uri="{9D8B030D-6E8A-4147-A177-3AD203B41FA5}">
                      <a16:colId xmlns:a16="http://schemas.microsoft.com/office/drawing/2014/main" val="1823479285"/>
                    </a:ext>
                  </a:extLst>
                </a:gridCol>
                <a:gridCol w="1746620">
                  <a:extLst>
                    <a:ext uri="{9D8B030D-6E8A-4147-A177-3AD203B41FA5}">
                      <a16:colId xmlns:a16="http://schemas.microsoft.com/office/drawing/2014/main" val="1604715536"/>
                    </a:ext>
                  </a:extLst>
                </a:gridCol>
                <a:gridCol w="1746620">
                  <a:extLst>
                    <a:ext uri="{9D8B030D-6E8A-4147-A177-3AD203B41FA5}">
                      <a16:colId xmlns:a16="http://schemas.microsoft.com/office/drawing/2014/main" val="1082512366"/>
                    </a:ext>
                  </a:extLst>
                </a:gridCol>
                <a:gridCol w="1746620">
                  <a:extLst>
                    <a:ext uri="{9D8B030D-6E8A-4147-A177-3AD203B41FA5}">
                      <a16:colId xmlns:a16="http://schemas.microsoft.com/office/drawing/2014/main" val="3599276671"/>
                    </a:ext>
                  </a:extLst>
                </a:gridCol>
              </a:tblGrid>
              <a:tr h="413136">
                <a:tc>
                  <a:txBody>
                    <a:bodyPr/>
                    <a:lstStyle/>
                    <a:p>
                      <a:pPr algn="l" fontAlgn="b"/>
                      <a:r>
                        <a:rPr lang="en-GB" sz="1600" b="1" i="0" u="none" strike="noStrike" dirty="0">
                          <a:solidFill>
                            <a:schemeClr val="bg1"/>
                          </a:solidFill>
                          <a:effectLst/>
                          <a:latin typeface="+mn-lt"/>
                          <a:ea typeface="Verdana" panose="020B0604030504040204" pitchFamily="34" charset="0"/>
                        </a:rPr>
                        <a:t>Delivery against Targeted Intervention &amp; Enhanced Monitoring Criteria 25/26</a:t>
                      </a:r>
                      <a:endParaRPr lang="en-GB" sz="1600" b="0" i="0" u="none" strike="noStrike" dirty="0">
                        <a:solidFill>
                          <a:srgbClr val="000000"/>
                        </a:solidFill>
                        <a:effectLst/>
                        <a:latin typeface="+mn-lt"/>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accent1">
                        <a:lumMod val="60000"/>
                        <a:lumOff val="40000"/>
                      </a:schemeClr>
                    </a:solidFill>
                  </a:tcPr>
                </a:tc>
                <a:tc>
                  <a:txBody>
                    <a:bodyPr/>
                    <a:lstStyle/>
                    <a:p>
                      <a:pPr marL="0" algn="ctr" defTabSz="1507937" rtl="0" eaLnBrk="1" fontAlgn="b" latinLnBrk="0" hangingPunct="1"/>
                      <a:r>
                        <a:rPr lang="en-GB" sz="1600" b="1" i="0" u="none" strike="noStrike" kern="1200" dirty="0">
                          <a:solidFill>
                            <a:schemeClr val="bg1"/>
                          </a:solidFill>
                          <a:effectLst/>
                          <a:latin typeface="+mn-lt"/>
                          <a:ea typeface="Verdana" panose="020B0604030504040204" pitchFamily="34" charset="0"/>
                          <a:cs typeface="+mn-cs"/>
                        </a:rPr>
                        <a:t>Target</a:t>
                      </a:r>
                      <a:r>
                        <a:rPr lang="en-GB" sz="1600" b="0" i="0" u="none" strike="noStrike" kern="1200" dirty="0">
                          <a:solidFill>
                            <a:schemeClr val="tx1"/>
                          </a:solidFill>
                          <a:effectLst/>
                          <a:latin typeface="+mn-lt"/>
                          <a:ea typeface="Verdana" panose="020B0604030504040204" pitchFamily="34" charset="0"/>
                          <a:cs typeface="+mn-cs"/>
                        </a:rPr>
                        <a:t>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accent1">
                        <a:lumMod val="60000"/>
                        <a:lumOff val="40000"/>
                      </a:schemeClr>
                    </a:solidFill>
                  </a:tcPr>
                </a:tc>
                <a:tc>
                  <a:txBody>
                    <a:bodyPr/>
                    <a:lstStyle/>
                    <a:p>
                      <a:pPr algn="ctr" fontAlgn="b"/>
                      <a:r>
                        <a:rPr lang="en-GB" sz="1600" b="1" i="0" u="none" strike="noStrike" dirty="0">
                          <a:solidFill>
                            <a:schemeClr val="bg1"/>
                          </a:solidFill>
                          <a:effectLst/>
                          <a:latin typeface="+mn-lt"/>
                          <a:ea typeface="Verdana" panose="020B0604030504040204" pitchFamily="34" charset="0"/>
                        </a:rPr>
                        <a:t>Jan 26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accent1">
                        <a:lumMod val="60000"/>
                        <a:lumOff val="40000"/>
                      </a:schemeClr>
                    </a:solidFill>
                  </a:tcPr>
                </a:tc>
                <a:tc>
                  <a:txBody>
                    <a:bodyPr/>
                    <a:lstStyle/>
                    <a:p>
                      <a:pPr algn="ctr" fontAlgn="b"/>
                      <a:r>
                        <a:rPr lang="en-GB" sz="1600" b="1" i="0" u="none" strike="noStrike" dirty="0">
                          <a:solidFill>
                            <a:schemeClr val="bg1"/>
                          </a:solidFill>
                          <a:effectLst/>
                          <a:latin typeface="+mn-lt"/>
                          <a:ea typeface="Verdana" panose="020B0604030504040204" pitchFamily="34" charset="0"/>
                        </a:rPr>
                        <a:t>Feb 26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accent1">
                        <a:lumMod val="60000"/>
                        <a:lumOff val="40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600" b="1" u="none" strike="noStrike" dirty="0">
                          <a:solidFill>
                            <a:schemeClr val="bg1"/>
                          </a:solidFill>
                          <a:effectLst/>
                          <a:latin typeface="+mn-lt"/>
                          <a:ea typeface="Verdana" panose="020B0604030504040204" pitchFamily="34" charset="0"/>
                        </a:rPr>
                        <a:t>Mar 26</a:t>
                      </a:r>
                      <a:endParaRPr lang="en-GB" sz="1600" b="1" i="0" u="none" strike="noStrike" dirty="0">
                        <a:solidFill>
                          <a:schemeClr val="bg1"/>
                        </a:solidFill>
                        <a:effectLst/>
                        <a:latin typeface="+mn-lt"/>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375477019"/>
                  </a:ext>
                </a:extLst>
              </a:tr>
              <a:tr h="413136">
                <a:tc gridSpan="5">
                  <a:txBody>
                    <a:bodyPr/>
                    <a:lstStyle/>
                    <a:p>
                      <a:pPr algn="l" fontAlgn="b"/>
                      <a:r>
                        <a:rPr lang="en-GB" sz="1600" b="1" i="0" u="none" strike="noStrike" dirty="0">
                          <a:solidFill>
                            <a:schemeClr val="bg1"/>
                          </a:solidFill>
                          <a:effectLst/>
                          <a:latin typeface="+mn-lt"/>
                          <a:ea typeface="Verdana" panose="020B0604030504040204" pitchFamily="34" charset="0"/>
                        </a:rPr>
                        <a:t>Cancer </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hMerge="1">
                  <a:txBody>
                    <a:bodyPr/>
                    <a:lstStyle/>
                    <a:p>
                      <a:pPr algn="ctr" fontAlgn="b"/>
                      <a:endParaRPr lang="en-GB" sz="1600" b="0" i="0" u="none" strike="noStrike" kern="1200" dirty="0">
                        <a:solidFill>
                          <a:srgbClr val="000000"/>
                        </a:solidFill>
                        <a:effectLst/>
                        <a:latin typeface="+mn-lt"/>
                        <a:ea typeface="Verdana" panose="020B0604030504040204" pitchFamily="34" charset="0"/>
                        <a:cs typeface="+mn-cs"/>
                      </a:endParaRP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hMerge="1">
                  <a:txBody>
                    <a:bodyPr/>
                    <a:lstStyle/>
                    <a:p>
                      <a:pPr algn="ctr" fontAlgn="b"/>
                      <a:endParaRPr lang="en-GB" sz="1600" b="0" i="0" u="none" strike="noStrike" kern="1200" dirty="0">
                        <a:solidFill>
                          <a:srgbClr val="FF0000"/>
                        </a:solidFill>
                        <a:effectLst/>
                        <a:latin typeface="+mn-lt"/>
                        <a:ea typeface="Verdana" panose="020B0604030504040204" pitchFamily="34" charset="0"/>
                        <a:cs typeface="+mn-cs"/>
                      </a:endParaRP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hMerge="1">
                  <a:txBody>
                    <a:bodyPr/>
                    <a:lstStyle/>
                    <a:p>
                      <a:pPr algn="ctr" fontAlgn="b"/>
                      <a:endParaRPr lang="en-GB" sz="1600" b="0" i="0" u="none" strike="noStrike" kern="1200" dirty="0">
                        <a:solidFill>
                          <a:srgbClr val="FF0000"/>
                        </a:solidFill>
                        <a:effectLst/>
                        <a:latin typeface="+mn-lt"/>
                        <a:ea typeface="Verdana" panose="020B0604030504040204" pitchFamily="34" charset="0"/>
                        <a:cs typeface="+mn-cs"/>
                      </a:endParaRP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hMerge="1">
                  <a:txBody>
                    <a:bodyPr/>
                    <a:lstStyle/>
                    <a:p>
                      <a:pPr algn="ctr" fontAlgn="b"/>
                      <a:endParaRPr lang="en-GB" sz="1600" b="0" i="0" u="none" strike="noStrike" kern="1200" dirty="0">
                        <a:solidFill>
                          <a:srgbClr val="FF0000"/>
                        </a:solidFill>
                        <a:effectLst/>
                        <a:latin typeface="+mn-lt"/>
                        <a:ea typeface="Verdana" panose="020B0604030504040204" pitchFamily="34" charset="0"/>
                        <a:cs typeface="+mn-cs"/>
                      </a:endParaRP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2022865605"/>
                  </a:ext>
                </a:extLst>
              </a:tr>
              <a:tr h="508927">
                <a:tc gridSpan="2">
                  <a:txBody>
                    <a:bodyPr/>
                    <a:lstStyle/>
                    <a:p>
                      <a:pPr algn="l"/>
                      <a:r>
                        <a:rPr lang="en-GB" sz="1600" b="0" i="0" dirty="0">
                          <a:solidFill>
                            <a:schemeClr val="dk1"/>
                          </a:solidFill>
                          <a:effectLst/>
                          <a:latin typeface="+mn-lt"/>
                          <a:ea typeface="Verdana" panose="020B0604030504040204" pitchFamily="34" charset="0"/>
                          <a:cs typeface="+mn-cs"/>
                        </a:rPr>
                        <a:t>60% performance maintained for 3 months against the SCP target. </a:t>
                      </a:r>
                      <a:endParaRPr lang="en-GB" sz="1600" b="1" i="0" dirty="0">
                        <a:solidFill>
                          <a:schemeClr val="dk1"/>
                        </a:solidFill>
                        <a:effectLst/>
                        <a:latin typeface="+mn-lt"/>
                        <a:ea typeface="Verdana" panose="020B0604030504040204" pitchFamily="34" charset="0"/>
                        <a:cs typeface="+mn-cs"/>
                      </a:endParaRP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hMerge="1">
                  <a:txBody>
                    <a:bodyPr/>
                    <a:lstStyle/>
                    <a:p>
                      <a:pPr algn="ctr"/>
                      <a:endParaRPr lang="en-GB" sz="1000" b="1" dirty="0">
                        <a:solidFill>
                          <a:schemeClr val="tx1"/>
                        </a:solidFill>
                        <a:latin typeface="+mn-lt"/>
                        <a:ea typeface="Verdana" panose="020B0604030504040204" pitchFamily="34" charset="0"/>
                      </a:endParaRPr>
                    </a:p>
                  </a:txBody>
                  <a:tcPr marL="27724" marR="27724" marT="27724" marB="27724"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r>
                        <a:rPr lang="en-GB" sz="1600" b="0" dirty="0">
                          <a:solidFill>
                            <a:srgbClr val="DEA900"/>
                          </a:solidFill>
                          <a:latin typeface="+mn-lt"/>
                          <a:ea typeface="Verdana" panose="020B0604030504040204" pitchFamily="34" charset="0"/>
                        </a:rPr>
                        <a:t>54.6%</a:t>
                      </a: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r>
                        <a:rPr lang="en-GB" sz="1600" b="0" dirty="0">
                          <a:solidFill>
                            <a:srgbClr val="C00000"/>
                          </a:solidFill>
                          <a:latin typeface="+mn-lt"/>
                          <a:ea typeface="Verdana" panose="020B0604030504040204" pitchFamily="34" charset="0"/>
                        </a:rPr>
                        <a:t>46.3%</a:t>
                      </a: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r>
                        <a:rPr lang="en-GB" sz="1600" b="1" dirty="0">
                          <a:solidFill>
                            <a:schemeClr val="tx1"/>
                          </a:solidFill>
                          <a:latin typeface="+mn-lt"/>
                          <a:ea typeface="Verdana" panose="020B0604030504040204" pitchFamily="34" charset="0"/>
                        </a:rPr>
                        <a:t>Not available</a:t>
                      </a: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556101205"/>
                  </a:ext>
                </a:extLst>
              </a:tr>
              <a:tr h="508927">
                <a:tc gridSpan="5">
                  <a:txBody>
                    <a:bodyPr/>
                    <a:lstStyle/>
                    <a:p>
                      <a:pPr marL="0" marR="0" lvl="0" indent="0" algn="l" defTabSz="1507937" rtl="0" eaLnBrk="1" fontAlgn="auto" latinLnBrk="0" hangingPunct="1">
                        <a:lnSpc>
                          <a:spcPct val="100000"/>
                        </a:lnSpc>
                        <a:spcBef>
                          <a:spcPts val="0"/>
                        </a:spcBef>
                        <a:spcAft>
                          <a:spcPts val="0"/>
                        </a:spcAft>
                        <a:buClrTx/>
                        <a:buSzTx/>
                        <a:buFontTx/>
                        <a:buNone/>
                        <a:tabLst/>
                        <a:defRPr/>
                      </a:pPr>
                      <a:endParaRPr lang="en-GB" sz="1600" b="1" i="0" u="none" strike="noStrike" dirty="0">
                        <a:solidFill>
                          <a:schemeClr val="bg1"/>
                        </a:solidFill>
                        <a:effectLst/>
                        <a:latin typeface="+mn-lt"/>
                        <a:ea typeface="Verdana" panose="020B0604030504040204" pitchFamily="34" charset="0"/>
                      </a:endParaRP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hMerge="1">
                  <a:txBody>
                    <a:bodyPr/>
                    <a:lstStyle/>
                    <a:p>
                      <a:pPr algn="ctr"/>
                      <a:endParaRPr lang="en-GB" sz="1600" b="1" dirty="0">
                        <a:solidFill>
                          <a:schemeClr val="tx1"/>
                        </a:solidFill>
                        <a:latin typeface="+mn-lt"/>
                        <a:ea typeface="Verdana" panose="020B0604030504040204" pitchFamily="34" charset="0"/>
                      </a:endParaRP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hMerge="1">
                  <a:txBody>
                    <a:bodyPr/>
                    <a:lstStyle/>
                    <a:p>
                      <a:pPr algn="ctr"/>
                      <a:endParaRPr lang="en-GB" sz="1600" b="1" dirty="0">
                        <a:solidFill>
                          <a:srgbClr val="FFC000"/>
                        </a:solidFill>
                        <a:latin typeface="+mn-lt"/>
                        <a:ea typeface="Verdana" panose="020B0604030504040204" pitchFamily="34" charset="0"/>
                      </a:endParaRP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hMerge="1">
                  <a:txBody>
                    <a:bodyPr/>
                    <a:lstStyle/>
                    <a:p>
                      <a:pPr algn="ctr"/>
                      <a:endParaRPr lang="en-GB" sz="1600" b="1" dirty="0">
                        <a:solidFill>
                          <a:srgbClr val="FFC000"/>
                        </a:solidFill>
                        <a:latin typeface="+mn-lt"/>
                        <a:ea typeface="Verdana" panose="020B0604030504040204" pitchFamily="34" charset="0"/>
                      </a:endParaRP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hMerge="1">
                  <a:txBody>
                    <a:bodyPr/>
                    <a:lstStyle/>
                    <a:p>
                      <a:pPr algn="ctr"/>
                      <a:endParaRPr lang="en-GB" sz="1600" b="1" dirty="0">
                        <a:solidFill>
                          <a:schemeClr val="tx1"/>
                        </a:solidFill>
                        <a:latin typeface="+mn-lt"/>
                        <a:ea typeface="Verdana" panose="020B0604030504040204" pitchFamily="34" charset="0"/>
                      </a:endParaRP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3657091281"/>
                  </a:ext>
                </a:extLst>
              </a:tr>
              <a:tr h="508927">
                <a:tc gridSpan="2">
                  <a:txBody>
                    <a:bodyPr/>
                    <a:lstStyle/>
                    <a:p>
                      <a:pPr algn="l"/>
                      <a:r>
                        <a:rPr lang="en-GB" sz="1600" b="0" i="0" dirty="0">
                          <a:solidFill>
                            <a:schemeClr val="tx1"/>
                          </a:solidFill>
                          <a:effectLst/>
                          <a:latin typeface="+mn-lt"/>
                          <a:ea typeface="Verdana" panose="020B0604030504040204" pitchFamily="34" charset="0"/>
                          <a:cs typeface="+mn-cs"/>
                        </a:rPr>
                        <a:t>100% of open outpatient pathways to be waiting less than 52 weeks and maintained for 3 month</a:t>
                      </a: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hMerge="1">
                  <a:txBody>
                    <a:bodyPr/>
                    <a:lstStyle/>
                    <a:p>
                      <a:pPr algn="ctr"/>
                      <a:endParaRPr lang="en-GB" sz="1000" b="1" dirty="0">
                        <a:solidFill>
                          <a:schemeClr val="tx1"/>
                        </a:solidFill>
                        <a:latin typeface="+mn-lt"/>
                        <a:ea typeface="Verdana" panose="020B0604030504040204" pitchFamily="34" charset="0"/>
                      </a:endParaRPr>
                    </a:p>
                  </a:txBody>
                  <a:tcPr marL="27724" marR="27724" marT="27724" marB="27724"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r>
                        <a:rPr lang="en-GB" sz="1600" b="0" dirty="0">
                          <a:solidFill>
                            <a:srgbClr val="00B050"/>
                          </a:solidFill>
                          <a:latin typeface="+mn-lt"/>
                          <a:ea typeface="Verdana" panose="020B0604030504040204" pitchFamily="34" charset="0"/>
                        </a:rPr>
                        <a:t>100%</a:t>
                      </a: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r>
                        <a:rPr lang="en-GB" sz="1600" b="0" dirty="0">
                          <a:solidFill>
                            <a:srgbClr val="00B050"/>
                          </a:solidFill>
                          <a:latin typeface="+mn-lt"/>
                          <a:ea typeface="Verdana" panose="020B0604030504040204" pitchFamily="34" charset="0"/>
                        </a:rPr>
                        <a:t>100%</a:t>
                      </a: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r>
                        <a:rPr lang="en-GB" sz="1600" b="0" dirty="0">
                          <a:solidFill>
                            <a:srgbClr val="00B050"/>
                          </a:solidFill>
                          <a:latin typeface="+mn-lt"/>
                          <a:ea typeface="Verdana" panose="020B0604030504040204" pitchFamily="34" charset="0"/>
                        </a:rPr>
                        <a:t>100%</a:t>
                      </a: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062805850"/>
                  </a:ext>
                </a:extLst>
              </a:tr>
              <a:tr h="508927">
                <a:tc gridSpan="2">
                  <a:txBody>
                    <a:bodyPr/>
                    <a:lstStyle/>
                    <a:p>
                      <a:pPr algn="l"/>
                      <a:r>
                        <a:rPr lang="en-GB" sz="1600" b="0" i="0" kern="1200" dirty="0">
                          <a:solidFill>
                            <a:schemeClr val="tx1"/>
                          </a:solidFill>
                          <a:effectLst/>
                          <a:latin typeface="+mn-lt"/>
                          <a:ea typeface="Verdana" panose="020B0604030504040204" pitchFamily="34" charset="0"/>
                          <a:cs typeface="+mn-cs"/>
                        </a:rPr>
                        <a:t>Continuous improvement towards 75% of all open outpatient pathways waiting less than 26 weeks</a:t>
                      </a: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hMerge="1">
                  <a:txBody>
                    <a:bodyPr/>
                    <a:lstStyle/>
                    <a:p>
                      <a:pPr algn="ctr"/>
                      <a:endParaRPr lang="en-GB" sz="1000" b="1" dirty="0">
                        <a:solidFill>
                          <a:schemeClr val="tx1"/>
                        </a:solidFill>
                        <a:latin typeface="+mn-lt"/>
                        <a:ea typeface="Verdana" panose="020B0604030504040204" pitchFamily="34" charset="0"/>
                      </a:endParaRPr>
                    </a:p>
                  </a:txBody>
                  <a:tcPr marL="27724" marR="27724" marT="27724" marB="27724"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rgbClr val="00B050"/>
                          </a:solidFill>
                          <a:effectLst/>
                          <a:latin typeface="+mn-lt"/>
                          <a:ea typeface="Verdana" panose="020B0604030504040204" pitchFamily="34" charset="0"/>
                          <a:cs typeface="+mn-cs"/>
                        </a:rPr>
                        <a:t>80.33%</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marL="0" algn="ctr" defTabSz="1507937" rtl="0" eaLnBrk="1" fontAlgn="b" latinLnBrk="0" hangingPunct="1"/>
                      <a:r>
                        <a:rPr lang="en-GB" sz="1600" b="0" i="0" u="none" strike="noStrike" kern="1200" dirty="0">
                          <a:solidFill>
                            <a:srgbClr val="00B050"/>
                          </a:solidFill>
                          <a:effectLst/>
                          <a:latin typeface="+mn-lt"/>
                          <a:ea typeface="Verdana" panose="020B0604030504040204" pitchFamily="34" charset="0"/>
                          <a:cs typeface="+mn-cs"/>
                        </a:rPr>
                        <a:t>83.41%</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marL="0" algn="ctr" defTabSz="1507937" rtl="0" eaLnBrk="1" fontAlgn="b" latinLnBrk="0" hangingPunct="1"/>
                      <a:r>
                        <a:rPr lang="en-GB" sz="1600" b="0" i="0" u="none" strike="noStrike" kern="1200" dirty="0">
                          <a:solidFill>
                            <a:srgbClr val="00B050"/>
                          </a:solidFill>
                          <a:effectLst/>
                          <a:latin typeface="+mn-lt"/>
                          <a:ea typeface="Verdana" panose="020B0604030504040204" pitchFamily="34" charset="0"/>
                          <a:cs typeface="+mn-cs"/>
                        </a:rPr>
                        <a:t>86.90%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439067622"/>
                  </a:ext>
                </a:extLst>
              </a:tr>
              <a:tr h="508927">
                <a:tc gridSpan="2">
                  <a:txBody>
                    <a:bodyPr/>
                    <a:lstStyle/>
                    <a:p>
                      <a:pPr algn="l"/>
                      <a:r>
                        <a:rPr lang="en-GB" sz="1600" b="0" i="0" dirty="0">
                          <a:solidFill>
                            <a:schemeClr val="tx1"/>
                          </a:solidFill>
                          <a:effectLst/>
                          <a:latin typeface="+mn-lt"/>
                          <a:ea typeface="Verdana" panose="020B0604030504040204" pitchFamily="34" charset="0"/>
                          <a:cs typeface="+mn-cs"/>
                        </a:rPr>
                        <a:t>100% of open pathways to be waiting less than 104 weeks and maintained for 3 months</a:t>
                      </a: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hMerge="1">
                  <a:txBody>
                    <a:bodyPr/>
                    <a:lstStyle/>
                    <a:p>
                      <a:pPr algn="ctr"/>
                      <a:endParaRPr lang="en-GB" sz="1000" b="1" dirty="0">
                        <a:solidFill>
                          <a:schemeClr val="tx1"/>
                        </a:solidFill>
                        <a:latin typeface="+mn-lt"/>
                        <a:ea typeface="Verdana" panose="020B0604030504040204" pitchFamily="34" charset="0"/>
                      </a:endParaRPr>
                    </a:p>
                  </a:txBody>
                  <a:tcPr marL="27724" marR="27724" marT="27724" marB="27724"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r>
                        <a:rPr lang="en-GB" sz="1600" b="0" dirty="0">
                          <a:solidFill>
                            <a:srgbClr val="00B050"/>
                          </a:solidFill>
                          <a:latin typeface="+mn-lt"/>
                          <a:ea typeface="Verdana" panose="020B0604030504040204" pitchFamily="34" charset="0"/>
                        </a:rPr>
                        <a:t>100%</a:t>
                      </a: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r>
                        <a:rPr lang="en-GB" sz="1600" b="0" dirty="0">
                          <a:solidFill>
                            <a:srgbClr val="DEA900"/>
                          </a:solidFill>
                          <a:latin typeface="+mn-lt"/>
                          <a:ea typeface="Verdana" panose="020B0604030504040204" pitchFamily="34" charset="0"/>
                        </a:rPr>
                        <a:t>99.99%</a:t>
                      </a: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r>
                        <a:rPr lang="en-GB" sz="1600" b="0" dirty="0">
                          <a:solidFill>
                            <a:srgbClr val="00B050"/>
                          </a:solidFill>
                          <a:latin typeface="+mn-lt"/>
                          <a:ea typeface="Verdana" panose="020B0604030504040204" pitchFamily="34" charset="0"/>
                        </a:rPr>
                        <a:t>100%</a:t>
                      </a: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229913472"/>
                  </a:ext>
                </a:extLst>
              </a:tr>
              <a:tr h="508927">
                <a:tc gridSpan="2">
                  <a:txBody>
                    <a:bodyPr/>
                    <a:lstStyle/>
                    <a:p>
                      <a:pPr algn="l"/>
                      <a:r>
                        <a:rPr lang="en-GB" sz="1600" b="0" i="0" kern="1200" dirty="0">
                          <a:solidFill>
                            <a:schemeClr val="tx1"/>
                          </a:solidFill>
                          <a:effectLst/>
                          <a:latin typeface="+mn-lt"/>
                          <a:ea typeface="Verdana" panose="020B0604030504040204" pitchFamily="34" charset="0"/>
                          <a:cs typeface="+mn-cs"/>
                        </a:rPr>
                        <a:t>Continuous improvement towards 80% of all open pathways waiting less than 36 weeks</a:t>
                      </a: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hMerge="1">
                  <a:txBody>
                    <a:bodyPr/>
                    <a:lstStyle/>
                    <a:p>
                      <a:pPr algn="ctr"/>
                      <a:endParaRPr lang="en-GB" sz="1000" b="1" dirty="0">
                        <a:solidFill>
                          <a:schemeClr val="tx1"/>
                        </a:solidFill>
                        <a:latin typeface="+mn-lt"/>
                        <a:ea typeface="Verdana" panose="020B0604030504040204" pitchFamily="34" charset="0"/>
                      </a:endParaRPr>
                    </a:p>
                  </a:txBody>
                  <a:tcPr marL="27724" marR="27724" marT="27724" marB="27724"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rgbClr val="DEA900"/>
                          </a:solidFill>
                          <a:effectLst/>
                          <a:latin typeface="+mn-lt"/>
                          <a:ea typeface="Verdana" panose="020B0604030504040204" pitchFamily="34" charset="0"/>
                          <a:cs typeface="+mn-cs"/>
                        </a:rPr>
                        <a:t>75.08%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marL="0" algn="ctr" defTabSz="1507937" rtl="0" eaLnBrk="1" fontAlgn="b" latinLnBrk="0" hangingPunct="1"/>
                      <a:r>
                        <a:rPr lang="en-GB" sz="1600" b="0" i="0" u="none" strike="noStrike" kern="1200" dirty="0">
                          <a:solidFill>
                            <a:srgbClr val="DEA900"/>
                          </a:solidFill>
                          <a:effectLst/>
                          <a:latin typeface="+mn-lt"/>
                          <a:ea typeface="Verdana" panose="020B0604030504040204" pitchFamily="34" charset="0"/>
                          <a:cs typeface="+mn-cs"/>
                        </a:rPr>
                        <a:t>76.24%</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marL="0" algn="ctr" defTabSz="1507937" rtl="0" eaLnBrk="1" fontAlgn="b" latinLnBrk="0" hangingPunct="1"/>
                      <a:r>
                        <a:rPr lang="en-GB" sz="1600" b="0" i="0" u="none" strike="noStrike" kern="1200" dirty="0">
                          <a:solidFill>
                            <a:srgbClr val="DEA900"/>
                          </a:solidFill>
                          <a:effectLst/>
                          <a:latin typeface="+mn-lt"/>
                          <a:ea typeface="Verdana" panose="020B0604030504040204" pitchFamily="34" charset="0"/>
                          <a:cs typeface="+mn-cs"/>
                        </a:rPr>
                        <a:t>78.53%</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446410755"/>
                  </a:ext>
                </a:extLst>
              </a:tr>
              <a:tr h="594076">
                <a:tc gridSpan="2">
                  <a:txBody>
                    <a:bodyPr/>
                    <a:lstStyle/>
                    <a:p>
                      <a:pPr algn="l"/>
                      <a:r>
                        <a:rPr lang="en-GB" sz="1600" b="0" i="0" dirty="0">
                          <a:solidFill>
                            <a:schemeClr val="tx1"/>
                          </a:solidFill>
                          <a:effectLst/>
                          <a:latin typeface="+mn-lt"/>
                          <a:ea typeface="Verdana" panose="020B0604030504040204" pitchFamily="34" charset="0"/>
                          <a:cs typeface="+mn-cs"/>
                        </a:rPr>
                        <a:t>12% reduction in the number of patients delayed by 100% for their follow up appointment in three consecutive months and maintained for 3 months (Based on the November 2024 baseline.)</a:t>
                      </a: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hMerge="1">
                  <a:txBody>
                    <a:bodyPr/>
                    <a:lstStyle/>
                    <a:p>
                      <a:pPr algn="ctr"/>
                      <a:endParaRPr lang="en-GB" sz="1000" b="1" dirty="0">
                        <a:solidFill>
                          <a:schemeClr val="tx1"/>
                        </a:solidFill>
                        <a:latin typeface="+mn-lt"/>
                        <a:ea typeface="Verdana" panose="020B0604030504040204" pitchFamily="34" charset="0"/>
                      </a:endParaRPr>
                    </a:p>
                  </a:txBody>
                  <a:tcPr marL="27724" marR="27724" marT="27724" marB="27724"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r>
                        <a:rPr lang="en-GB" sz="1600" b="0" dirty="0">
                          <a:solidFill>
                            <a:srgbClr val="C00000"/>
                          </a:solidFill>
                          <a:latin typeface="+mn-lt"/>
                          <a:ea typeface="Verdana" panose="020B0604030504040204" pitchFamily="34" charset="0"/>
                        </a:rPr>
                        <a:t>23.26%</a:t>
                      </a: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r>
                        <a:rPr lang="en-GB" sz="1600" b="0" dirty="0">
                          <a:solidFill>
                            <a:srgbClr val="C00000"/>
                          </a:solidFill>
                          <a:latin typeface="+mn-lt"/>
                          <a:ea typeface="Verdana" panose="020B0604030504040204" pitchFamily="34" charset="0"/>
                        </a:rPr>
                        <a:t>19.67%</a:t>
                      </a: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r>
                        <a:rPr lang="en-GB" sz="1600" b="0" dirty="0">
                          <a:solidFill>
                            <a:srgbClr val="C00000"/>
                          </a:solidFill>
                          <a:latin typeface="+mn-lt"/>
                          <a:ea typeface="Verdana" panose="020B0604030504040204" pitchFamily="34" charset="0"/>
                        </a:rPr>
                        <a:t>20.29%</a:t>
                      </a: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760180069"/>
                  </a:ext>
                </a:extLst>
              </a:tr>
              <a:tr h="594076">
                <a:tc gridSpan="2">
                  <a:txBody>
                    <a:bodyPr/>
                    <a:lstStyle/>
                    <a:p>
                      <a:pPr algn="l"/>
                      <a:r>
                        <a:rPr lang="en-GB" sz="1600" b="0" i="0" dirty="0">
                          <a:solidFill>
                            <a:schemeClr val="tx1"/>
                          </a:solidFill>
                          <a:effectLst/>
                          <a:latin typeface="+mn-lt"/>
                          <a:ea typeface="Verdana" panose="020B0604030504040204" pitchFamily="34" charset="0"/>
                          <a:cs typeface="+mn-cs"/>
                        </a:rPr>
                        <a:t>68% R1 ophthalmology patient pathways to be waiting within or no longer than 25% of their target date for an outpatient appointment and maintained for 3 months</a:t>
                      </a: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hMerge="1">
                  <a:txBody>
                    <a:bodyPr/>
                    <a:lstStyle/>
                    <a:p>
                      <a:pPr algn="ctr"/>
                      <a:endParaRPr lang="en-GB" sz="1000" b="1" dirty="0">
                        <a:solidFill>
                          <a:schemeClr val="tx1"/>
                        </a:solidFill>
                        <a:latin typeface="+mn-lt"/>
                        <a:ea typeface="Verdana" panose="020B0604030504040204" pitchFamily="34" charset="0"/>
                      </a:endParaRPr>
                    </a:p>
                  </a:txBody>
                  <a:tcPr marL="27724" marR="27724" marT="27724" marB="27724"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r>
                        <a:rPr lang="en-GB" sz="1600" b="0" dirty="0">
                          <a:solidFill>
                            <a:srgbClr val="00B050"/>
                          </a:solidFill>
                          <a:latin typeface="+mn-lt"/>
                          <a:ea typeface="Verdana" panose="020B0604030504040204" pitchFamily="34" charset="0"/>
                        </a:rPr>
                        <a:t>72.64%</a:t>
                      </a: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r>
                        <a:rPr lang="en-GB" sz="1600" b="0" dirty="0">
                          <a:solidFill>
                            <a:srgbClr val="00B050"/>
                          </a:solidFill>
                          <a:latin typeface="+mn-lt"/>
                          <a:ea typeface="Verdana" panose="020B0604030504040204" pitchFamily="34" charset="0"/>
                        </a:rPr>
                        <a:t>72.60%</a:t>
                      </a: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r>
                        <a:rPr lang="en-GB" sz="1600" b="0" dirty="0">
                          <a:solidFill>
                            <a:srgbClr val="00B050"/>
                          </a:solidFill>
                          <a:latin typeface="+mn-lt"/>
                          <a:ea typeface="Verdana" panose="020B0604030504040204" pitchFamily="34" charset="0"/>
                        </a:rPr>
                        <a:t>71.04%</a:t>
                      </a: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282598920"/>
                  </a:ext>
                </a:extLst>
              </a:tr>
              <a:tr h="508927">
                <a:tc gridSpan="2">
                  <a:txBody>
                    <a:bodyPr/>
                    <a:lstStyle/>
                    <a:p>
                      <a:pPr algn="l"/>
                      <a:r>
                        <a:rPr lang="en-GB" sz="1600" b="0" i="0" dirty="0">
                          <a:solidFill>
                            <a:schemeClr val="tx1"/>
                          </a:solidFill>
                          <a:effectLst/>
                          <a:latin typeface="+mn-lt"/>
                          <a:ea typeface="Verdana" panose="020B0604030504040204" pitchFamily="34" charset="0"/>
                          <a:cs typeface="+mn-cs"/>
                        </a:rPr>
                        <a:t>85% of patients waiting for a diagnostic test to be waiting less than 8 weeks and maintained for 3 months</a:t>
                      </a: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hMerge="1">
                  <a:txBody>
                    <a:bodyPr/>
                    <a:lstStyle/>
                    <a:p>
                      <a:pPr algn="ctr"/>
                      <a:endParaRPr lang="en-GB" sz="1000" b="1" dirty="0">
                        <a:solidFill>
                          <a:schemeClr val="tx1"/>
                        </a:solidFill>
                        <a:latin typeface="+mn-lt"/>
                        <a:ea typeface="Verdana" panose="020B0604030504040204" pitchFamily="34" charset="0"/>
                      </a:endParaRPr>
                    </a:p>
                  </a:txBody>
                  <a:tcPr marL="27724" marR="27724" marT="27724" marB="27724"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r>
                        <a:rPr lang="en-GB" sz="1600" b="0" dirty="0">
                          <a:solidFill>
                            <a:srgbClr val="C00000"/>
                          </a:solidFill>
                          <a:latin typeface="+mn-lt"/>
                          <a:ea typeface="Verdana" panose="020B0604030504040204" pitchFamily="34" charset="0"/>
                        </a:rPr>
                        <a:t>66.64%</a:t>
                      </a: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r>
                        <a:rPr lang="en-GB" sz="1600" b="0" dirty="0">
                          <a:solidFill>
                            <a:srgbClr val="DEA900"/>
                          </a:solidFill>
                          <a:latin typeface="+mn-lt"/>
                          <a:ea typeface="Verdana" panose="020B0604030504040204" pitchFamily="34" charset="0"/>
                        </a:rPr>
                        <a:t>82.17%</a:t>
                      </a: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r>
                        <a:rPr lang="en-GB" sz="1600" b="0" dirty="0">
                          <a:solidFill>
                            <a:srgbClr val="00B050"/>
                          </a:solidFill>
                          <a:latin typeface="+mn-lt"/>
                          <a:ea typeface="Verdana" panose="020B0604030504040204" pitchFamily="34" charset="0"/>
                        </a:rPr>
                        <a:t>93.11%</a:t>
                      </a: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660742958"/>
                  </a:ext>
                </a:extLst>
              </a:tr>
              <a:tr h="508927">
                <a:tc gridSpan="2">
                  <a:txBody>
                    <a:bodyPr/>
                    <a:lstStyle/>
                    <a:p>
                      <a:pPr algn="l"/>
                      <a:r>
                        <a:rPr lang="en-GB" sz="1600" b="0" i="0" dirty="0">
                          <a:solidFill>
                            <a:schemeClr val="tx1"/>
                          </a:solidFill>
                          <a:effectLst/>
                          <a:latin typeface="+mn-lt"/>
                          <a:ea typeface="Verdana" panose="020B0604030504040204" pitchFamily="34" charset="0"/>
                          <a:cs typeface="+mn-cs"/>
                        </a:rPr>
                        <a:t>85% of patients waiting for a diagnostic endoscopy to be waiting less than 8 weeks and maintained for 3 month</a:t>
                      </a: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hMerge="1">
                  <a:txBody>
                    <a:bodyPr/>
                    <a:lstStyle/>
                    <a:p>
                      <a:pPr algn="ctr"/>
                      <a:endParaRPr lang="en-GB" sz="1000" b="1" dirty="0">
                        <a:solidFill>
                          <a:schemeClr val="tx1"/>
                        </a:solidFill>
                        <a:latin typeface="+mn-lt"/>
                        <a:ea typeface="Verdana" panose="020B0604030504040204" pitchFamily="34" charset="0"/>
                      </a:endParaRPr>
                    </a:p>
                  </a:txBody>
                  <a:tcPr marL="27724" marR="27724" marT="27724" marB="27724"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r>
                        <a:rPr lang="en-GB" sz="1600" b="0" dirty="0">
                          <a:solidFill>
                            <a:srgbClr val="C00000"/>
                          </a:solidFill>
                          <a:latin typeface="+mn-lt"/>
                          <a:ea typeface="Verdana" panose="020B0604030504040204" pitchFamily="34" charset="0"/>
                        </a:rPr>
                        <a:t>47.68%</a:t>
                      </a: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r>
                        <a:rPr lang="en-GB" sz="1600" b="0" dirty="0">
                          <a:solidFill>
                            <a:srgbClr val="C00000"/>
                          </a:solidFill>
                          <a:latin typeface="+mn-lt"/>
                          <a:ea typeface="Verdana" panose="020B0604030504040204" pitchFamily="34" charset="0"/>
                        </a:rPr>
                        <a:t>63.87%</a:t>
                      </a: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r>
                        <a:rPr lang="en-GB" sz="1600" b="0" dirty="0">
                          <a:solidFill>
                            <a:srgbClr val="00B050"/>
                          </a:solidFill>
                          <a:latin typeface="+mn-lt"/>
                          <a:ea typeface="Verdana" panose="020B0604030504040204" pitchFamily="34" charset="0"/>
                        </a:rPr>
                        <a:t>83.14%</a:t>
                      </a: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963902045"/>
                  </a:ext>
                </a:extLst>
              </a:tr>
            </a:tbl>
          </a:graphicData>
        </a:graphic>
      </p:graphicFrame>
    </p:spTree>
    <p:extLst>
      <p:ext uri="{BB962C8B-B14F-4D97-AF65-F5344CB8AC3E}">
        <p14:creationId xmlns:p14="http://schemas.microsoft.com/office/powerpoint/2010/main" val="7296911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1CD60F-DF38-FFE7-9F97-5C537FC0B269}"/>
            </a:ext>
          </a:extLst>
        </p:cNvPr>
        <p:cNvGrpSpPr/>
        <p:nvPr/>
      </p:nvGrpSpPr>
      <p:grpSpPr>
        <a:xfrm>
          <a:off x="0" y="0"/>
          <a:ext cx="0" cy="0"/>
          <a:chOff x="0" y="0"/>
          <a:chExt cx="0" cy="0"/>
        </a:xfrm>
      </p:grpSpPr>
      <p:sp>
        <p:nvSpPr>
          <p:cNvPr id="13" name="Rectangle 12">
            <a:extLst>
              <a:ext uri="{FF2B5EF4-FFF2-40B4-BE49-F238E27FC236}">
                <a16:creationId xmlns:a16="http://schemas.microsoft.com/office/drawing/2014/main" id="{B8E8AD47-BE25-4145-54BC-B7151F845D3C}"/>
              </a:ext>
            </a:extLst>
          </p:cNvPr>
          <p:cNvSpPr/>
          <p:nvPr/>
        </p:nvSpPr>
        <p:spPr>
          <a:xfrm>
            <a:off x="88" y="570751"/>
            <a:ext cx="20105513" cy="10738549"/>
          </a:xfrm>
          <a:prstGeom prst="rect">
            <a:avLst/>
          </a:prstGeom>
          <a:solidFill>
            <a:srgbClr val="EFF7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13" rtl="0" eaLnBrk="1" fontAlgn="auto" latinLnBrk="0" hangingPunct="1">
              <a:lnSpc>
                <a:spcPct val="100000"/>
              </a:lnSpc>
              <a:spcBef>
                <a:spcPts val="0"/>
              </a:spcBef>
              <a:spcAft>
                <a:spcPts val="0"/>
              </a:spcAft>
              <a:buClrTx/>
              <a:buSzTx/>
              <a:buFontTx/>
              <a:buNone/>
              <a:tabLst/>
              <a:defRPr/>
            </a:pPr>
            <a:endParaRPr kumimoji="0" lang="en-GB" sz="1801"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3" name="TextBox 2">
            <a:extLst>
              <a:ext uri="{FF2B5EF4-FFF2-40B4-BE49-F238E27FC236}">
                <a16:creationId xmlns:a16="http://schemas.microsoft.com/office/drawing/2014/main" id="{0C8AD4BC-24CF-1485-056A-BA0893F9C24D}"/>
              </a:ext>
            </a:extLst>
          </p:cNvPr>
          <p:cNvSpPr txBox="1"/>
          <p:nvPr/>
        </p:nvSpPr>
        <p:spPr>
          <a:xfrm>
            <a:off x="89" y="-14016"/>
            <a:ext cx="20105511" cy="584647"/>
          </a:xfrm>
          <a:prstGeom prst="rect">
            <a:avLst/>
          </a:prstGeom>
          <a:solidFill>
            <a:schemeClr val="accent2">
              <a:lumMod val="50000"/>
            </a:schemeClr>
          </a:solidFill>
        </p:spPr>
        <p:txBody>
          <a:bodyPr wrap="square" rtlCol="0">
            <a:spAutoFit/>
          </a:bodyPr>
          <a:lstStyle/>
          <a:p>
            <a:pPr marL="0" marR="0" lvl="0" indent="0" algn="ctr" defTabSz="1507958" rtl="0" eaLnBrk="1" fontAlgn="auto" latinLnBrk="0" hangingPunct="1">
              <a:lnSpc>
                <a:spcPct val="100000"/>
              </a:lnSpc>
              <a:spcBef>
                <a:spcPts val="0"/>
              </a:spcBef>
              <a:spcAft>
                <a:spcPts val="1979"/>
              </a:spcAft>
              <a:buClrTx/>
              <a:buSzTx/>
              <a:buFontTx/>
              <a:buNone/>
              <a:tabLst/>
              <a:defRPr/>
            </a:pPr>
            <a:r>
              <a:rPr kumimoji="0" lang="en-GB" sz="3199" b="1" i="0" u="none" strike="noStrike" kern="1200" cap="none" spc="0" normalizeH="0" baseline="0" noProof="0" dirty="0">
                <a:ln>
                  <a:noFill/>
                </a:ln>
                <a:solidFill>
                  <a:prstClr val="white"/>
                </a:solidFill>
                <a:effectLst/>
                <a:uLnTx/>
                <a:uFillTx/>
                <a:latin typeface="Aptos" panose="020B0004020202020204" pitchFamily="34" charset="0"/>
                <a:ea typeface="+mn-ea"/>
                <a:cs typeface="+mn-cs"/>
              </a:rPr>
              <a:t>PLANNED CARE &amp; CANCER FORWARD LOOK</a:t>
            </a:r>
          </a:p>
        </p:txBody>
      </p:sp>
      <p:sp>
        <p:nvSpPr>
          <p:cNvPr id="4" name="Rectangle: Rounded Corners 3">
            <a:extLst>
              <a:ext uri="{FF2B5EF4-FFF2-40B4-BE49-F238E27FC236}">
                <a16:creationId xmlns:a16="http://schemas.microsoft.com/office/drawing/2014/main" id="{C3921B3A-C5B4-CD8E-DE87-CE3C1FBA5D86}"/>
              </a:ext>
            </a:extLst>
          </p:cNvPr>
          <p:cNvSpPr/>
          <p:nvPr/>
        </p:nvSpPr>
        <p:spPr>
          <a:xfrm>
            <a:off x="6453332" y="997197"/>
            <a:ext cx="7199021" cy="584770"/>
          </a:xfrm>
          <a:prstGeom prst="roundRect">
            <a:avLst/>
          </a:prstGeom>
          <a:solidFill>
            <a:schemeClr val="tx2"/>
          </a:solidFill>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marL="0" marR="0" lvl="0" indent="0" algn="ctr" defTabSz="914413" rtl="0" eaLnBrk="1" fontAlgn="auto" latinLnBrk="0" hangingPunct="1">
              <a:lnSpc>
                <a:spcPct val="100000"/>
              </a:lnSpc>
              <a:spcBef>
                <a:spcPts val="0"/>
              </a:spcBef>
              <a:spcAft>
                <a:spcPts val="0"/>
              </a:spcAft>
              <a:buClrTx/>
              <a:buSzTx/>
              <a:buFontTx/>
              <a:buNone/>
              <a:tabLst/>
              <a:defRPr/>
            </a:pPr>
            <a:r>
              <a:rPr kumimoji="0" lang="en-GB" sz="2399" b="1" i="0" u="none" strike="noStrike" kern="1200" cap="none" spc="0" normalizeH="0" baseline="0" noProof="0" dirty="0">
                <a:ln>
                  <a:noFill/>
                </a:ln>
                <a:solidFill>
                  <a:prstClr val="white"/>
                </a:solidFill>
                <a:effectLst/>
                <a:uLnTx/>
                <a:uFillTx/>
                <a:latin typeface="Aptos" panose="020B0004020202020204" pitchFamily="34" charset="0"/>
                <a:ea typeface="+mn-ea"/>
                <a:cs typeface="+mn-cs"/>
              </a:rPr>
              <a:t>Opportunities and Focus for Q1 26/27</a:t>
            </a:r>
          </a:p>
        </p:txBody>
      </p:sp>
      <p:sp>
        <p:nvSpPr>
          <p:cNvPr id="5" name="Rectangle 4">
            <a:extLst>
              <a:ext uri="{FF2B5EF4-FFF2-40B4-BE49-F238E27FC236}">
                <a16:creationId xmlns:a16="http://schemas.microsoft.com/office/drawing/2014/main" id="{33ED5B8B-C2ED-E3DE-05DE-083FC41BF3FB}"/>
              </a:ext>
            </a:extLst>
          </p:cNvPr>
          <p:cNvSpPr/>
          <p:nvPr/>
        </p:nvSpPr>
        <p:spPr>
          <a:xfrm>
            <a:off x="1075764" y="1828800"/>
            <a:ext cx="18431435" cy="9054353"/>
          </a:xfrm>
          <a:prstGeom prst="rect">
            <a:avLst/>
          </a:prstGeom>
          <a:solidFill>
            <a:schemeClr val="accent1">
              <a:lumMod val="20000"/>
              <a:lumOff val="80000"/>
            </a:schemeClr>
          </a:solidFill>
          <a:ln>
            <a:solidFill>
              <a:schemeClr val="accent1">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Arial" panose="020B0604020202020204"/>
                <a:ea typeface="+mn-ea"/>
                <a:cs typeface="+mn-cs"/>
              </a:rPr>
              <a:t>Planned Care – Q1 26/27 Forward Look</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1" i="0" u="none" strike="noStrike" kern="1200" cap="none" spc="0" normalizeH="0" baseline="0" noProof="0" dirty="0">
              <a:ln>
                <a:noFill/>
              </a:ln>
              <a:solidFill>
                <a:prstClr val="black"/>
              </a:solidFill>
              <a:effectLst/>
              <a:uLnTx/>
              <a:uFillTx/>
              <a:latin typeface="Arial" panose="020B060402020202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1" i="0" u="none" strike="noStrike" kern="1200" cap="none" spc="0" normalizeH="0" baseline="0" noProof="0" dirty="0">
                <a:ln>
                  <a:noFill/>
                </a:ln>
                <a:solidFill>
                  <a:prstClr val="black"/>
                </a:solidFill>
                <a:effectLst/>
                <a:uLnTx/>
                <a:uFillTx/>
                <a:latin typeface="Arial" panose="020B0604020202020204"/>
                <a:ea typeface="+mn-ea"/>
                <a:cs typeface="+mn-cs"/>
              </a:rPr>
              <a:t>Theatre productivity mobilisation</a:t>
            </a:r>
            <a:r>
              <a:rPr kumimoji="0" lang="en-GB" sz="2000" b="0" i="0" u="none" strike="noStrike" kern="1200" cap="none" spc="0" normalizeH="0" baseline="0" noProof="0" dirty="0">
                <a:ln>
                  <a:noFill/>
                </a:ln>
                <a:solidFill>
                  <a:prstClr val="black"/>
                </a:solidFill>
                <a:effectLst/>
                <a:uLnTx/>
                <a:uFillTx/>
                <a:latin typeface="Arial" panose="020B0604020202020204"/>
                <a:ea typeface="+mn-ea"/>
                <a:cs typeface="+mn-cs"/>
              </a:rPr>
              <a:t> – implementation of timetable redesign (initial focus NPTH and first-follower specialties), targeting ≥85% utilisation and improved alignment of capacity to demand.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1" i="0" u="none" strike="noStrike" kern="1200" cap="none" spc="0" normalizeH="0" baseline="0" noProof="0" dirty="0">
                <a:ln>
                  <a:noFill/>
                </a:ln>
                <a:solidFill>
                  <a:prstClr val="black"/>
                </a:solidFill>
                <a:effectLst/>
                <a:uLnTx/>
                <a:uFillTx/>
                <a:latin typeface="Arial" panose="020B0604020202020204"/>
                <a:ea typeface="+mn-ea"/>
                <a:cs typeface="+mn-cs"/>
              </a:rPr>
              <a:t>Outpatient transformation acceleration</a:t>
            </a:r>
            <a:r>
              <a:rPr kumimoji="0" lang="en-GB" sz="2000" b="0" i="0" u="none" strike="noStrike" kern="1200" cap="none" spc="0" normalizeH="0" baseline="0" noProof="0" dirty="0">
                <a:ln>
                  <a:noFill/>
                </a:ln>
                <a:solidFill>
                  <a:prstClr val="black"/>
                </a:solidFill>
                <a:effectLst/>
                <a:uLnTx/>
                <a:uFillTx/>
                <a:latin typeface="Arial" panose="020B0604020202020204"/>
                <a:ea typeface="+mn-ea"/>
                <a:cs typeface="+mn-cs"/>
              </a:rPr>
              <a:t> – scaling PIFU/SOS models, strengthening referral management (“modern front door”) and reducing follow-up waiting list reliance.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1" i="0" u="none" strike="noStrike" kern="1200" cap="none" spc="0" normalizeH="0" baseline="0" noProof="0" dirty="0">
                <a:ln>
                  <a:noFill/>
                </a:ln>
                <a:solidFill>
                  <a:prstClr val="black"/>
                </a:solidFill>
                <a:effectLst/>
                <a:uLnTx/>
                <a:uFillTx/>
                <a:latin typeface="Arial" panose="020B0604020202020204"/>
                <a:ea typeface="+mn-ea"/>
                <a:cs typeface="+mn-cs"/>
              </a:rPr>
              <a:t>Operationalisation of productivity intelligence</a:t>
            </a:r>
            <a:r>
              <a:rPr kumimoji="0" lang="en-GB" sz="2000" b="0" i="0" u="none" strike="noStrike" kern="1200" cap="none" spc="0" normalizeH="0" baseline="0" noProof="0" dirty="0">
                <a:ln>
                  <a:noFill/>
                </a:ln>
                <a:solidFill>
                  <a:prstClr val="black"/>
                </a:solidFill>
                <a:effectLst/>
                <a:uLnTx/>
                <a:uFillTx/>
                <a:latin typeface="Arial" panose="020B0604020202020204"/>
                <a:ea typeface="+mn-ea"/>
                <a:cs typeface="+mn-cs"/>
              </a:rPr>
              <a:t> – rollout of specialty-level analytics (Deloitte self-serve) supported by Delivery Unit PMO to drive accountability and grip.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1" i="0" u="none" strike="noStrike" kern="1200" cap="none" spc="0" normalizeH="0" baseline="0" noProof="0" dirty="0">
                <a:ln>
                  <a:noFill/>
                </a:ln>
                <a:solidFill>
                  <a:prstClr val="black"/>
                </a:solidFill>
                <a:effectLst/>
                <a:uLnTx/>
                <a:uFillTx/>
                <a:latin typeface="Arial" panose="020B0604020202020204"/>
                <a:ea typeface="+mn-ea"/>
                <a:cs typeface="+mn-cs"/>
              </a:rPr>
              <a:t>Performance oversight reset</a:t>
            </a:r>
            <a:r>
              <a:rPr kumimoji="0" lang="en-GB" sz="2000" b="0" i="0" u="none" strike="noStrike" kern="1200" cap="none" spc="0" normalizeH="0" baseline="0" noProof="0" dirty="0">
                <a:ln>
                  <a:noFill/>
                </a:ln>
                <a:solidFill>
                  <a:prstClr val="black"/>
                </a:solidFill>
                <a:effectLst/>
                <a:uLnTx/>
                <a:uFillTx/>
                <a:latin typeface="Arial" panose="020B0604020202020204"/>
                <a:ea typeface="+mn-ea"/>
                <a:cs typeface="+mn-cs"/>
              </a:rPr>
              <a:t> – establishment of Health Board Delivery Unit and revised governance architecture to strengthen weekly operational grip and trajectory management.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1" i="0" u="none" strike="noStrike" kern="1200" cap="none" spc="0" normalizeH="0" baseline="0" noProof="0" dirty="0">
                <a:ln>
                  <a:noFill/>
                </a:ln>
                <a:solidFill>
                  <a:prstClr val="black"/>
                </a:solidFill>
                <a:effectLst/>
                <a:uLnTx/>
                <a:uFillTx/>
                <a:latin typeface="Arial" panose="020B0604020202020204"/>
                <a:ea typeface="+mn-ea"/>
                <a:cs typeface="+mn-cs"/>
              </a:rPr>
              <a:t>Diagnostics fragility to be actively managed</a:t>
            </a:r>
            <a:r>
              <a:rPr kumimoji="0" lang="en-GB" sz="2000" b="0" i="0" u="none" strike="noStrike" kern="1200" cap="none" spc="0" normalizeH="0" baseline="0" noProof="0" dirty="0">
                <a:ln>
                  <a:noFill/>
                </a:ln>
                <a:solidFill>
                  <a:prstClr val="black"/>
                </a:solidFill>
                <a:effectLst/>
                <a:uLnTx/>
                <a:uFillTx/>
                <a:latin typeface="Arial" panose="020B0604020202020204"/>
                <a:ea typeface="+mn-ea"/>
                <a:cs typeface="+mn-cs"/>
              </a:rPr>
              <a:t> – anticipated dip in 8-week performance (particularly endoscopy/radiology) due to system changes and capacity constraints.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1" i="0" u="none" strike="noStrike" kern="1200" cap="none" spc="0" normalizeH="0" baseline="0" noProof="0" dirty="0">
                <a:ln>
                  <a:noFill/>
                </a:ln>
                <a:solidFill>
                  <a:prstClr val="black"/>
                </a:solidFill>
                <a:effectLst/>
                <a:uLnTx/>
                <a:uFillTx/>
                <a:latin typeface="Arial" panose="020B0604020202020204"/>
                <a:ea typeface="+mn-ea"/>
                <a:cs typeface="+mn-cs"/>
              </a:rPr>
              <a:t>Risk-managed trajectory approach</a:t>
            </a:r>
            <a:r>
              <a:rPr kumimoji="0" lang="en-GB" sz="2000" b="0" i="0" u="none" strike="noStrike" kern="1200" cap="none" spc="0" normalizeH="0" baseline="0" noProof="0" dirty="0">
                <a:ln>
                  <a:noFill/>
                </a:ln>
                <a:solidFill>
                  <a:prstClr val="black"/>
                </a:solidFill>
                <a:effectLst/>
                <a:uLnTx/>
                <a:uFillTx/>
                <a:latin typeface="Arial" panose="020B0604020202020204"/>
                <a:ea typeface="+mn-ea"/>
                <a:cs typeface="+mn-cs"/>
              </a:rPr>
              <a:t> – delivery framed on scenario basis, with prudent planning assumptions and clear articulation of risks, dependencies and productivity requirements.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000" b="1" i="0" u="none" strike="noStrike" kern="1200" cap="none" spc="0" normalizeH="0" baseline="0" noProof="0" dirty="0">
              <a:ln>
                <a:noFill/>
              </a:ln>
              <a:solidFill>
                <a:prstClr val="black"/>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Arial" panose="020B0604020202020204"/>
                <a:ea typeface="+mn-ea"/>
                <a:cs typeface="+mn-cs"/>
              </a:rPr>
              <a:t>Cancer – Q1 26/27 Forward Look</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000" b="1" i="0" u="none" strike="noStrike" kern="1200" cap="none" spc="0" normalizeH="0" baseline="0" noProof="0" dirty="0">
              <a:ln>
                <a:noFill/>
              </a:ln>
              <a:solidFill>
                <a:prstClr val="black"/>
              </a:solidFill>
              <a:effectLst/>
              <a:uLnTx/>
              <a:uFillTx/>
              <a:latin typeface="Arial" panose="020B060402020202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1" i="0" u="none" strike="noStrike" kern="1200" cap="none" spc="0" normalizeH="0" baseline="0" noProof="0" dirty="0">
                <a:ln>
                  <a:noFill/>
                </a:ln>
                <a:solidFill>
                  <a:prstClr val="black"/>
                </a:solidFill>
                <a:effectLst/>
                <a:uLnTx/>
                <a:uFillTx/>
                <a:latin typeface="Arial" panose="020B0604020202020204"/>
                <a:ea typeface="+mn-ea"/>
                <a:cs typeface="+mn-cs"/>
              </a:rPr>
              <a:t>Maintain SCP performance ≥60%</a:t>
            </a:r>
            <a:r>
              <a:rPr kumimoji="0" lang="en-GB" sz="2000" b="0" i="0" u="none" strike="noStrike" kern="1200" cap="none" spc="0" normalizeH="0" baseline="0" noProof="0" dirty="0">
                <a:ln>
                  <a:noFill/>
                </a:ln>
                <a:solidFill>
                  <a:prstClr val="black"/>
                </a:solidFill>
                <a:effectLst/>
                <a:uLnTx/>
                <a:uFillTx/>
                <a:latin typeface="Arial" panose="020B0604020202020204"/>
                <a:ea typeface="+mn-ea"/>
                <a:cs typeface="+mn-cs"/>
              </a:rPr>
              <a:t> as a stable recovery baseline while building trajectory toward improved performance across 26/27.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1" i="0" u="none" strike="noStrike" kern="1200" cap="none" spc="0" normalizeH="0" baseline="0" noProof="0" dirty="0">
                <a:ln>
                  <a:noFill/>
                </a:ln>
                <a:solidFill>
                  <a:prstClr val="black"/>
                </a:solidFill>
                <a:effectLst/>
                <a:uLnTx/>
                <a:uFillTx/>
                <a:latin typeface="Arial" panose="020B0604020202020204"/>
                <a:ea typeface="+mn-ea"/>
                <a:cs typeface="+mn-cs"/>
              </a:rPr>
              <a:t>Transition from stabilisation to improvement</a:t>
            </a:r>
            <a:r>
              <a:rPr kumimoji="0" lang="en-GB" sz="2000" b="0" i="0" u="none" strike="noStrike" kern="1200" cap="none" spc="0" normalizeH="0" baseline="0" noProof="0" dirty="0">
                <a:ln>
                  <a:noFill/>
                </a:ln>
                <a:solidFill>
                  <a:prstClr val="black"/>
                </a:solidFill>
                <a:effectLst/>
                <a:uLnTx/>
                <a:uFillTx/>
                <a:latin typeface="Arial" panose="020B0604020202020204"/>
                <a:ea typeface="+mn-ea"/>
                <a:cs typeface="+mn-cs"/>
              </a:rPr>
              <a:t> – focus on reducing backlog and variation across tumour sites through targeted pathway optimisation.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1" i="0" u="none" strike="noStrike" kern="1200" cap="none" spc="0" normalizeH="0" baseline="0" noProof="0" dirty="0">
                <a:ln>
                  <a:noFill/>
                </a:ln>
                <a:solidFill>
                  <a:prstClr val="black"/>
                </a:solidFill>
                <a:effectLst/>
                <a:uLnTx/>
                <a:uFillTx/>
                <a:latin typeface="Arial" panose="020B0604020202020204"/>
                <a:ea typeface="+mn-ea"/>
                <a:cs typeface="+mn-cs"/>
              </a:rPr>
              <a:t>Cancer Improvement Programme mobilisation</a:t>
            </a:r>
            <a:r>
              <a:rPr kumimoji="0" lang="en-GB" sz="2000" b="0" i="0" u="none" strike="noStrike" kern="1200" cap="none" spc="0" normalizeH="0" baseline="0" noProof="0" dirty="0">
                <a:ln>
                  <a:noFill/>
                </a:ln>
                <a:solidFill>
                  <a:prstClr val="black"/>
                </a:solidFill>
                <a:effectLst/>
                <a:uLnTx/>
                <a:uFillTx/>
                <a:latin typeface="Arial" panose="020B0604020202020204"/>
                <a:ea typeface="+mn-ea"/>
                <a:cs typeface="+mn-cs"/>
              </a:rPr>
              <a:t> – establishment of unified programme and delivery plan following March workshop, with clear governance and ownership.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1" i="0" u="none" strike="noStrike" kern="1200" cap="none" spc="0" normalizeH="0" baseline="0" noProof="0" dirty="0">
                <a:ln>
                  <a:noFill/>
                </a:ln>
                <a:solidFill>
                  <a:prstClr val="black"/>
                </a:solidFill>
                <a:effectLst/>
                <a:uLnTx/>
                <a:uFillTx/>
                <a:latin typeface="Arial" panose="020B0604020202020204"/>
                <a:ea typeface="+mn-ea"/>
                <a:cs typeface="+mn-cs"/>
              </a:rPr>
              <a:t>Immediate action alongside programme build (dual-track approach)</a:t>
            </a:r>
            <a:r>
              <a:rPr kumimoji="0" lang="en-GB" sz="2000" b="0" i="0" u="none" strike="noStrike" kern="1200" cap="none" spc="0" normalizeH="0" baseline="0" noProof="0" dirty="0">
                <a:ln>
                  <a:noFill/>
                </a:ln>
                <a:solidFill>
                  <a:prstClr val="black"/>
                </a:solidFill>
                <a:effectLst/>
                <a:uLnTx/>
                <a:uFillTx/>
                <a:latin typeface="Arial" panose="020B0604020202020204"/>
                <a:ea typeface="+mn-ea"/>
                <a:cs typeface="+mn-cs"/>
              </a:rPr>
              <a:t> – prioritisation of “known problems with known solutions” to accelerate impact in Q1.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1" i="0" u="none" strike="noStrike" kern="1200" cap="none" spc="0" normalizeH="0" baseline="0" noProof="0" dirty="0">
                <a:ln>
                  <a:noFill/>
                </a:ln>
                <a:solidFill>
                  <a:prstClr val="black"/>
                </a:solidFill>
                <a:effectLst/>
                <a:uLnTx/>
                <a:uFillTx/>
                <a:latin typeface="Arial" panose="020B0604020202020204"/>
                <a:ea typeface="+mn-ea"/>
                <a:cs typeface="+mn-cs"/>
              </a:rPr>
              <a:t>Diagnostics and pathway flow prioritised</a:t>
            </a:r>
            <a:r>
              <a:rPr kumimoji="0" lang="en-GB" sz="2000" b="0" i="0" u="none" strike="noStrike" kern="1200" cap="none" spc="0" normalizeH="0" baseline="0" noProof="0" dirty="0">
                <a:ln>
                  <a:noFill/>
                </a:ln>
                <a:solidFill>
                  <a:prstClr val="black"/>
                </a:solidFill>
                <a:effectLst/>
                <a:uLnTx/>
                <a:uFillTx/>
                <a:latin typeface="Arial" panose="020B0604020202020204"/>
                <a:ea typeface="+mn-ea"/>
                <a:cs typeface="+mn-cs"/>
              </a:rPr>
              <a:t> – targeted actions across radiology, pathology and endoscopy to address key constraints impacting SCP performance.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1" i="0" u="none" strike="noStrike" kern="1200" cap="none" spc="0" normalizeH="0" baseline="0" noProof="0" dirty="0">
                <a:ln>
                  <a:noFill/>
                </a:ln>
                <a:solidFill>
                  <a:prstClr val="black"/>
                </a:solidFill>
                <a:effectLst/>
                <a:uLnTx/>
                <a:uFillTx/>
                <a:latin typeface="Arial" panose="020B0604020202020204"/>
                <a:ea typeface="+mn-ea"/>
                <a:cs typeface="+mn-cs"/>
              </a:rPr>
              <a:t>Tumour-site focus on highest opportunity areas</a:t>
            </a:r>
            <a:r>
              <a:rPr kumimoji="0" lang="en-GB" sz="2000" b="0" i="0" u="none" strike="noStrike" kern="1200" cap="none" spc="0" normalizeH="0" baseline="0" noProof="0" dirty="0">
                <a:ln>
                  <a:noFill/>
                </a:ln>
                <a:solidFill>
                  <a:prstClr val="black"/>
                </a:solidFill>
                <a:effectLst/>
                <a:uLnTx/>
                <a:uFillTx/>
                <a:latin typeface="Arial" panose="020B0604020202020204"/>
                <a:ea typeface="+mn-ea"/>
                <a:cs typeface="+mn-cs"/>
              </a:rPr>
              <a:t> (e.g. urology, skin, lower GI) to drive measurable improvement in Q1.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1" i="0" u="none" strike="noStrike" kern="1200" cap="none" spc="0" normalizeH="0" baseline="0" noProof="0" dirty="0">
                <a:ln>
                  <a:noFill/>
                </a:ln>
                <a:solidFill>
                  <a:prstClr val="black"/>
                </a:solidFill>
                <a:effectLst/>
                <a:uLnTx/>
                <a:uFillTx/>
                <a:latin typeface="Arial" panose="020B0604020202020204"/>
                <a:ea typeface="+mn-ea"/>
                <a:cs typeface="+mn-cs"/>
              </a:rPr>
              <a:t>Strengthened system working</a:t>
            </a:r>
            <a:r>
              <a:rPr kumimoji="0" lang="en-GB" sz="2000" b="0" i="0" u="none" strike="noStrike" kern="1200" cap="none" spc="0" normalizeH="0" baseline="0" noProof="0" dirty="0">
                <a:ln>
                  <a:noFill/>
                </a:ln>
                <a:solidFill>
                  <a:prstClr val="black"/>
                </a:solidFill>
                <a:effectLst/>
                <a:uLnTx/>
                <a:uFillTx/>
                <a:latin typeface="Arial" panose="020B0604020202020204"/>
                <a:ea typeface="+mn-ea"/>
                <a:cs typeface="+mn-cs"/>
              </a:rPr>
              <a:t> – alignment across primary care, diagnostics and treatment pathways, including regional dependencies (e.g. SWWCC).</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Tree>
    <p:extLst>
      <p:ext uri="{BB962C8B-B14F-4D97-AF65-F5344CB8AC3E}">
        <p14:creationId xmlns:p14="http://schemas.microsoft.com/office/powerpoint/2010/main" val="32648633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95D925-D7D5-067D-5666-97CA7EE9B8E6}"/>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C4224215-71E6-3A0A-52C9-E23DBC880E11}"/>
              </a:ext>
            </a:extLst>
          </p:cNvPr>
          <p:cNvSpPr>
            <a:spLocks noGrp="1"/>
          </p:cNvSpPr>
          <p:nvPr>
            <p:ph type="body" sz="quarter" idx="10"/>
          </p:nvPr>
        </p:nvSpPr>
        <p:spPr>
          <a:xfrm>
            <a:off x="163286" y="3921896"/>
            <a:ext cx="15136585" cy="2810464"/>
          </a:xfrm>
        </p:spPr>
        <p:txBody>
          <a:bodyPr/>
          <a:lstStyle/>
          <a:p>
            <a:r>
              <a:rPr lang="pt-BR" sz="6000" b="1" dirty="0">
                <a:latin typeface="Verdana" panose="020B0604030504040204" pitchFamily="34" charset="0"/>
                <a:ea typeface="Verdana" panose="020B0604030504040204" pitchFamily="34" charset="0"/>
              </a:rPr>
              <a:t>Primary Care &amp; Community Services </a:t>
            </a:r>
          </a:p>
          <a:p>
            <a:endParaRPr lang="pt-BR" dirty="0"/>
          </a:p>
        </p:txBody>
      </p:sp>
      <p:sp>
        <p:nvSpPr>
          <p:cNvPr id="3" name="Arrow: Pentagon 2">
            <a:extLst>
              <a:ext uri="{FF2B5EF4-FFF2-40B4-BE49-F238E27FC236}">
                <a16:creationId xmlns:a16="http://schemas.microsoft.com/office/drawing/2014/main" id="{AA66DF44-1626-410F-E4C7-A877DBFD159B}"/>
              </a:ext>
            </a:extLst>
          </p:cNvPr>
          <p:cNvSpPr/>
          <p:nvPr/>
        </p:nvSpPr>
        <p:spPr>
          <a:xfrm>
            <a:off x="-146957" y="669471"/>
            <a:ext cx="6547757" cy="1281793"/>
          </a:xfrm>
          <a:prstGeom prst="homePlate">
            <a:avLst/>
          </a:prstGeom>
          <a:solidFill>
            <a:srgbClr val="44546A"/>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40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Q4 Delivery </a:t>
            </a: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Tree>
    <p:extLst>
      <p:ext uri="{BB962C8B-B14F-4D97-AF65-F5344CB8AC3E}">
        <p14:creationId xmlns:p14="http://schemas.microsoft.com/office/powerpoint/2010/main" val="33893186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5DCB75-5BE2-4D98-7FE0-765A91CE8AFA}"/>
            </a:ext>
          </a:extLst>
        </p:cNvPr>
        <p:cNvGrpSpPr/>
        <p:nvPr/>
      </p:nvGrpSpPr>
      <p:grpSpPr>
        <a:xfrm>
          <a:off x="0" y="0"/>
          <a:ext cx="0" cy="0"/>
          <a:chOff x="0" y="0"/>
          <a:chExt cx="0" cy="0"/>
        </a:xfrm>
      </p:grpSpPr>
      <p:sp>
        <p:nvSpPr>
          <p:cNvPr id="10" name="Rectangle 9">
            <a:extLst>
              <a:ext uri="{FF2B5EF4-FFF2-40B4-BE49-F238E27FC236}">
                <a16:creationId xmlns:a16="http://schemas.microsoft.com/office/drawing/2014/main" id="{D9A09DA6-109E-49D3-3438-B6824E599A58}"/>
              </a:ext>
            </a:extLst>
          </p:cNvPr>
          <p:cNvSpPr/>
          <p:nvPr/>
        </p:nvSpPr>
        <p:spPr>
          <a:xfrm>
            <a:off x="1141712" y="828472"/>
            <a:ext cx="13312858" cy="10375277"/>
          </a:xfrm>
          <a:prstGeom prst="rect">
            <a:avLst/>
          </a:prstGeom>
          <a:solidFill>
            <a:sysClr val="window" lastClr="FFFFFF">
              <a:lumMod val="95000"/>
            </a:sysClr>
          </a:solidFill>
          <a:ln w="19050" cap="flat" cmpd="sng" algn="ctr">
            <a:solidFill>
              <a:srgbClr val="156082">
                <a:shade val="15000"/>
              </a:srgbClr>
            </a:solidFill>
            <a:prstDash val="lgDashDot"/>
            <a:miter lim="800000"/>
          </a:ln>
          <a:effectLst/>
        </p:spPr>
        <p:txBody>
          <a:bodyPr lIns="150788" tIns="75396" rIns="150788" bIns="75396" rtlCol="0" anchor="t"/>
          <a:lstStyle/>
          <a:p>
            <a:pPr marL="0" marR="0" lvl="0" indent="0" algn="ctr" defTabSz="1507958" rtl="0" eaLnBrk="1" fontAlgn="auto" latinLnBrk="0" hangingPunct="1">
              <a:lnSpc>
                <a:spcPct val="100000"/>
              </a:lnSpc>
              <a:spcBef>
                <a:spcPts val="0"/>
              </a:spcBef>
              <a:spcAft>
                <a:spcPts val="0"/>
              </a:spcAft>
              <a:buClrTx/>
              <a:buSzTx/>
              <a:buFontTx/>
              <a:buNone/>
              <a:tabLst/>
              <a:defRPr/>
            </a:pPr>
            <a:r>
              <a:rPr kumimoji="0" lang="en-GB" sz="1649" b="1" i="0" u="none" strike="noStrike" kern="0" cap="none" spc="0" normalizeH="0" baseline="0" noProof="0" dirty="0">
                <a:ln>
                  <a:noFill/>
                </a:ln>
                <a:solidFill>
                  <a:prstClr val="black"/>
                </a:solidFill>
                <a:effectLst/>
                <a:uLnTx/>
                <a:uFillTx/>
                <a:latin typeface="Aptos" panose="02110004020202020204"/>
                <a:ea typeface="+mn-ea"/>
                <a:cs typeface="+mn-cs"/>
              </a:rPr>
              <a:t>2025/26</a:t>
            </a:r>
            <a:endParaRPr kumimoji="0" lang="en-GB" sz="1723" b="1" i="0" u="none" strike="noStrike" kern="0" cap="none" spc="0" normalizeH="0" baseline="0" noProof="0" dirty="0">
              <a:ln>
                <a:noFill/>
              </a:ln>
              <a:solidFill>
                <a:prstClr val="black"/>
              </a:solidFill>
              <a:effectLst/>
              <a:uLnTx/>
              <a:uFillTx/>
              <a:latin typeface="Aptos" panose="02110004020202020204"/>
              <a:ea typeface="+mn-ea"/>
              <a:cs typeface="+mn-cs"/>
            </a:endParaRPr>
          </a:p>
        </p:txBody>
      </p:sp>
      <p:sp>
        <p:nvSpPr>
          <p:cNvPr id="4" name="Slide Number Placeholder 3">
            <a:extLst>
              <a:ext uri="{FF2B5EF4-FFF2-40B4-BE49-F238E27FC236}">
                <a16:creationId xmlns:a16="http://schemas.microsoft.com/office/drawing/2014/main" id="{166FC4BA-7F7A-B977-D56B-955BAB63AB08}"/>
              </a:ext>
            </a:extLst>
          </p:cNvPr>
          <p:cNvSpPr>
            <a:spLocks noGrp="1"/>
          </p:cNvSpPr>
          <p:nvPr>
            <p:ph type="sldNum" sz="quarter" idx="12"/>
          </p:nvPr>
        </p:nvSpPr>
        <p:spPr/>
        <p:txBody>
          <a:bodyPr/>
          <a:lstStyle/>
          <a:p>
            <a:pPr marL="0" marR="0" lvl="0" indent="0" algn="r" defTabSz="612616" rtl="0" eaLnBrk="1" fontAlgn="auto" latinLnBrk="0" hangingPunct="1">
              <a:lnSpc>
                <a:spcPct val="100000"/>
              </a:lnSpc>
              <a:spcBef>
                <a:spcPts val="0"/>
              </a:spcBef>
              <a:spcAft>
                <a:spcPts val="0"/>
              </a:spcAft>
              <a:buClrTx/>
              <a:buSzTx/>
              <a:buFontTx/>
              <a:buNone/>
              <a:tabLst/>
              <a:defRPr/>
            </a:pPr>
            <a:r>
              <a:rPr kumimoji="0" lang="en-GB" sz="1154" b="0" i="0" u="none" strike="noStrike" kern="1200" cap="none" spc="0" normalizeH="0" baseline="0" noProof="0">
                <a:ln>
                  <a:noFill/>
                </a:ln>
                <a:solidFill>
                  <a:prstClr val="black">
                    <a:tint val="82000"/>
                  </a:prstClr>
                </a:solidFill>
                <a:effectLst/>
                <a:uLnTx/>
                <a:uFillTx/>
                <a:latin typeface="Aptos" panose="02110004020202020204"/>
                <a:ea typeface="+mn-ea"/>
                <a:cs typeface="+mn-cs"/>
              </a:rPr>
              <a:t>3</a:t>
            </a:r>
          </a:p>
        </p:txBody>
      </p:sp>
      <p:sp>
        <p:nvSpPr>
          <p:cNvPr id="7" name="Hexagon 6">
            <a:extLst>
              <a:ext uri="{FF2B5EF4-FFF2-40B4-BE49-F238E27FC236}">
                <a16:creationId xmlns:a16="http://schemas.microsoft.com/office/drawing/2014/main" id="{70CB9325-9945-A006-19AF-CF2D73C21907}"/>
              </a:ext>
            </a:extLst>
          </p:cNvPr>
          <p:cNvSpPr/>
          <p:nvPr/>
        </p:nvSpPr>
        <p:spPr>
          <a:xfrm>
            <a:off x="10519379" y="3463615"/>
            <a:ext cx="3638741" cy="1079368"/>
          </a:xfrm>
          <a:prstGeom prst="hexagon">
            <a:avLst>
              <a:gd name="adj" fmla="val 16126"/>
              <a:gd name="vf" fmla="val 115470"/>
            </a:avLst>
          </a:prstGeom>
          <a:solidFill>
            <a:schemeClr val="accent4">
              <a:lumMod val="40000"/>
              <a:lumOff val="60000"/>
            </a:schemeClr>
          </a:solidFill>
          <a:ln w="19050" cap="flat" cmpd="sng" algn="ctr">
            <a:noFill/>
            <a:prstDash val="solid"/>
            <a:miter lim="800000"/>
          </a:ln>
          <a:effectLst/>
        </p:spPr>
        <p:txBody>
          <a:bodyPr lIns="150788" tIns="75396" rIns="150788" bIns="75396" rtlCol="0" anchor="ctr"/>
          <a:lstStyle/>
          <a:p>
            <a:pPr marL="0" marR="0" lvl="0" indent="0" algn="ctr" defTabSz="437594" rtl="0" eaLnBrk="1" fontAlgn="auto" latinLnBrk="0" hangingPunct="1">
              <a:lnSpc>
                <a:spcPts val="1979"/>
              </a:lnSpc>
              <a:spcBef>
                <a:spcPts val="0"/>
              </a:spcBef>
              <a:spcAft>
                <a:spcPts val="0"/>
              </a:spcAft>
              <a:buClrTx/>
              <a:buSzTx/>
              <a:buFontTx/>
              <a:buNone/>
              <a:tabLst/>
              <a:defRPr/>
            </a:pPr>
            <a:r>
              <a:rPr kumimoji="0" lang="en-GB" sz="1732" b="0" i="0" u="none" strike="noStrike" kern="0" cap="none" spc="0" normalizeH="0" baseline="0" noProof="0" dirty="0">
                <a:ln>
                  <a:noFill/>
                </a:ln>
                <a:solidFill>
                  <a:srgbClr val="000000"/>
                </a:solidFill>
                <a:effectLst/>
                <a:uLnTx/>
                <a:uFillTx/>
                <a:latin typeface="Univers Condensed Light"/>
                <a:ea typeface="+mn-ea"/>
                <a:cs typeface="+mn-cs"/>
              </a:rPr>
              <a:t>We will increase the numbers accessing Pharmacists Independent Prescribing Services</a:t>
            </a:r>
            <a:endParaRPr kumimoji="0" lang="en-GB" sz="1732" b="0" i="0" u="none" strike="noStrike" kern="0" cap="none" spc="0" normalizeH="0" baseline="0" noProof="0" dirty="0">
              <a:ln>
                <a:noFill/>
              </a:ln>
              <a:solidFill>
                <a:prstClr val="black"/>
              </a:solidFill>
              <a:effectLst/>
              <a:uLnTx/>
              <a:uFillTx/>
              <a:latin typeface="Univers Condensed Light"/>
              <a:ea typeface="+mn-ea"/>
              <a:cs typeface="+mn-cs"/>
            </a:endParaRPr>
          </a:p>
        </p:txBody>
      </p:sp>
      <p:sp>
        <p:nvSpPr>
          <p:cNvPr id="9" name="Rectangle 8">
            <a:extLst>
              <a:ext uri="{FF2B5EF4-FFF2-40B4-BE49-F238E27FC236}">
                <a16:creationId xmlns:a16="http://schemas.microsoft.com/office/drawing/2014/main" id="{28CD081D-0F81-E1F3-6C6E-DF94A91DCDEF}"/>
              </a:ext>
            </a:extLst>
          </p:cNvPr>
          <p:cNvSpPr/>
          <p:nvPr/>
        </p:nvSpPr>
        <p:spPr>
          <a:xfrm>
            <a:off x="14709565" y="827459"/>
            <a:ext cx="3551281" cy="10375275"/>
          </a:xfrm>
          <a:prstGeom prst="rect">
            <a:avLst/>
          </a:prstGeom>
          <a:solidFill>
            <a:sysClr val="window" lastClr="FFFFFF">
              <a:lumMod val="95000"/>
            </a:sysClr>
          </a:solidFill>
          <a:ln w="19050" cap="flat" cmpd="sng" algn="ctr">
            <a:solidFill>
              <a:srgbClr val="156082">
                <a:shade val="15000"/>
              </a:srgbClr>
            </a:solidFill>
            <a:prstDash val="lgDashDot"/>
            <a:miter lim="800000"/>
          </a:ln>
          <a:effectLst/>
        </p:spPr>
        <p:txBody>
          <a:bodyPr rtlCol="0" anchor="t"/>
          <a:lstStyle/>
          <a:p>
            <a:pPr marL="0" marR="0" lvl="0" indent="0" algn="ctr" defTabSz="437594" rtl="0" eaLnBrk="1" fontAlgn="auto" latinLnBrk="0" hangingPunct="1">
              <a:lnSpc>
                <a:spcPct val="100000"/>
              </a:lnSpc>
              <a:spcBef>
                <a:spcPts val="0"/>
              </a:spcBef>
              <a:spcAft>
                <a:spcPts val="0"/>
              </a:spcAft>
              <a:buClrTx/>
              <a:buSzTx/>
              <a:buFontTx/>
              <a:buNone/>
              <a:tabLst/>
              <a:defRPr/>
            </a:pPr>
            <a:r>
              <a:rPr kumimoji="0" lang="en-GB" sz="1723" b="1" i="0" u="none" strike="noStrike" kern="0" cap="none" spc="0" normalizeH="0" baseline="0" noProof="0" dirty="0">
                <a:ln>
                  <a:noFill/>
                </a:ln>
                <a:solidFill>
                  <a:prstClr val="black"/>
                </a:solidFill>
                <a:effectLst/>
                <a:uLnTx/>
                <a:uFillTx/>
                <a:latin typeface="Aptos" panose="02110004020202020204"/>
                <a:ea typeface="+mn-ea"/>
                <a:cs typeface="+mn-cs"/>
              </a:rPr>
              <a:t>2026-2028</a:t>
            </a:r>
          </a:p>
        </p:txBody>
      </p:sp>
      <p:sp>
        <p:nvSpPr>
          <p:cNvPr id="11" name="Rectangle 10">
            <a:extLst>
              <a:ext uri="{FF2B5EF4-FFF2-40B4-BE49-F238E27FC236}">
                <a16:creationId xmlns:a16="http://schemas.microsoft.com/office/drawing/2014/main" id="{5F0A8BBC-93DB-AB7E-F538-AD339C35B318}"/>
              </a:ext>
            </a:extLst>
          </p:cNvPr>
          <p:cNvSpPr/>
          <p:nvPr/>
        </p:nvSpPr>
        <p:spPr>
          <a:xfrm>
            <a:off x="1526200" y="1940387"/>
            <a:ext cx="2580948" cy="785934"/>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75396" rtlCol="0" anchor="ctr"/>
          <a:lstStyle/>
          <a:p>
            <a:pPr marL="0" marR="0" lvl="0" indent="0" algn="ctr" defTabSz="437594" rtl="0" eaLnBrk="1" fontAlgn="auto" latinLnBrk="0" hangingPunct="1">
              <a:lnSpc>
                <a:spcPct val="100000"/>
              </a:lnSpc>
              <a:spcBef>
                <a:spcPts val="0"/>
              </a:spcBef>
              <a:spcAft>
                <a:spcPts val="0"/>
              </a:spcAft>
              <a:buClrTx/>
              <a:buSzTx/>
              <a:buFontTx/>
              <a:buNone/>
              <a:tabLst/>
              <a:defRPr/>
            </a:pPr>
            <a:r>
              <a:rPr kumimoji="0" lang="en-GB" sz="1732" b="0" i="0" u="none" strike="noStrike" kern="0" cap="none" spc="0" normalizeH="0" baseline="0" noProof="0" dirty="0">
                <a:ln>
                  <a:noFill/>
                </a:ln>
                <a:solidFill>
                  <a:srgbClr val="000000"/>
                </a:solidFill>
                <a:effectLst/>
                <a:uLnTx/>
                <a:uFillTx/>
                <a:latin typeface="Aptos"/>
                <a:ea typeface="+mn-ea"/>
                <a:cs typeface="+mn-cs"/>
              </a:rPr>
              <a:t>Improve Prevention and Wellbeing </a:t>
            </a:r>
          </a:p>
        </p:txBody>
      </p:sp>
      <p:sp>
        <p:nvSpPr>
          <p:cNvPr id="14" name="Arrow: Pentagon 13">
            <a:extLst>
              <a:ext uri="{FF2B5EF4-FFF2-40B4-BE49-F238E27FC236}">
                <a16:creationId xmlns:a16="http://schemas.microsoft.com/office/drawing/2014/main" id="{F52261A6-2DB2-997A-3587-73002C4BC034}"/>
              </a:ext>
            </a:extLst>
          </p:cNvPr>
          <p:cNvSpPr/>
          <p:nvPr/>
        </p:nvSpPr>
        <p:spPr>
          <a:xfrm>
            <a:off x="3669869" y="9299188"/>
            <a:ext cx="14338058" cy="192938"/>
          </a:xfrm>
          <a:prstGeom prst="homePlate">
            <a:avLst/>
          </a:prstGeom>
          <a:solidFill>
            <a:srgbClr val="77CFCF"/>
          </a:solidFill>
          <a:ln w="19050" cap="flat" cmpd="sng" algn="ctr">
            <a:solidFill>
              <a:srgbClr val="156082">
                <a:shade val="15000"/>
              </a:srgbClr>
            </a:solidFill>
            <a:prstDash val="solid"/>
            <a:miter lim="800000"/>
          </a:ln>
          <a:effectLst/>
        </p:spPr>
        <p:txBody>
          <a:bodyPr lIns="150788" tIns="75396" rIns="150788" bIns="75396" rtlCol="0" anchor="ctr"/>
          <a:lstStyle/>
          <a:p>
            <a:pPr marL="0" marR="0" lvl="0" indent="0" algn="ctr" defTabSz="437594" rtl="0" eaLnBrk="1" fontAlgn="auto" latinLnBrk="0" hangingPunct="1">
              <a:lnSpc>
                <a:spcPct val="100000"/>
              </a:lnSpc>
              <a:spcBef>
                <a:spcPts val="0"/>
              </a:spcBef>
              <a:spcAft>
                <a:spcPts val="0"/>
              </a:spcAft>
              <a:buClrTx/>
              <a:buSzTx/>
              <a:buFontTx/>
              <a:buNone/>
              <a:tabLst/>
              <a:defRPr/>
            </a:pPr>
            <a:r>
              <a:rPr kumimoji="0" lang="en-GB" sz="1402" b="0" i="0" u="none" strike="noStrike" kern="0" cap="none" spc="0" normalizeH="0" baseline="0" noProof="0" dirty="0">
                <a:ln>
                  <a:noFill/>
                </a:ln>
                <a:solidFill>
                  <a:srgbClr val="000000"/>
                </a:solidFill>
                <a:effectLst/>
                <a:uLnTx/>
                <a:uFillTx/>
                <a:latin typeface="Aptos" panose="02110004020202020204"/>
                <a:ea typeface="+mn-ea"/>
                <a:cs typeface="+mn-cs"/>
              </a:rPr>
              <a:t>Primary &amp; Community Estates Strategy </a:t>
            </a:r>
          </a:p>
        </p:txBody>
      </p:sp>
      <p:sp>
        <p:nvSpPr>
          <p:cNvPr id="15" name="Arrow: Pentagon 14">
            <a:extLst>
              <a:ext uri="{FF2B5EF4-FFF2-40B4-BE49-F238E27FC236}">
                <a16:creationId xmlns:a16="http://schemas.microsoft.com/office/drawing/2014/main" id="{EA663F81-7F55-6EBB-5F09-890469BB3F0D}"/>
              </a:ext>
            </a:extLst>
          </p:cNvPr>
          <p:cNvSpPr/>
          <p:nvPr/>
        </p:nvSpPr>
        <p:spPr>
          <a:xfrm>
            <a:off x="3669869" y="9552496"/>
            <a:ext cx="14338058" cy="192938"/>
          </a:xfrm>
          <a:prstGeom prst="homePlate">
            <a:avLst/>
          </a:prstGeom>
          <a:solidFill>
            <a:srgbClr val="77CFCF"/>
          </a:solidFill>
          <a:ln w="19050" cap="flat" cmpd="sng" algn="ctr">
            <a:solidFill>
              <a:srgbClr val="156082">
                <a:shade val="15000"/>
              </a:srgbClr>
            </a:solidFill>
            <a:prstDash val="solid"/>
            <a:miter lim="800000"/>
          </a:ln>
          <a:effectLst/>
        </p:spPr>
        <p:txBody>
          <a:bodyPr lIns="150788" tIns="75396" rIns="150788" bIns="75396" rtlCol="0" anchor="ctr"/>
          <a:lstStyle/>
          <a:p>
            <a:pPr marL="0" marR="0" lvl="0" indent="0" algn="ctr" defTabSz="437594" rtl="0" eaLnBrk="1" fontAlgn="auto" latinLnBrk="0" hangingPunct="1">
              <a:lnSpc>
                <a:spcPct val="100000"/>
              </a:lnSpc>
              <a:spcBef>
                <a:spcPts val="0"/>
              </a:spcBef>
              <a:spcAft>
                <a:spcPts val="0"/>
              </a:spcAft>
              <a:buClrTx/>
              <a:buSzTx/>
              <a:buFontTx/>
              <a:buNone/>
              <a:tabLst/>
              <a:defRPr/>
            </a:pPr>
            <a:r>
              <a:rPr kumimoji="0" lang="en-GB" sz="1402" b="0" i="0" u="none" strike="noStrike" kern="0" cap="none" spc="0" normalizeH="0" baseline="0" noProof="0" dirty="0">
                <a:ln>
                  <a:noFill/>
                </a:ln>
                <a:solidFill>
                  <a:srgbClr val="000000"/>
                </a:solidFill>
                <a:effectLst/>
                <a:uLnTx/>
                <a:uFillTx/>
                <a:latin typeface="Aptos" panose="02110004020202020204"/>
                <a:ea typeface="+mn-ea"/>
                <a:cs typeface="+mn-cs"/>
              </a:rPr>
              <a:t>PCPG Priorities</a:t>
            </a:r>
            <a:endParaRPr kumimoji="0" lang="en-GB" sz="1407" b="0" i="0" u="none" strike="noStrike" kern="0" cap="none" spc="0" normalizeH="0" baseline="0" noProof="0" dirty="0">
              <a:ln>
                <a:noFill/>
              </a:ln>
              <a:solidFill>
                <a:srgbClr val="000000"/>
              </a:solidFill>
              <a:effectLst/>
              <a:uLnTx/>
              <a:uFillTx/>
              <a:latin typeface="Aptos" panose="02110004020202020204"/>
              <a:ea typeface="+mn-ea"/>
              <a:cs typeface="+mn-cs"/>
            </a:endParaRPr>
          </a:p>
        </p:txBody>
      </p:sp>
      <p:sp>
        <p:nvSpPr>
          <p:cNvPr id="16" name="TextBox 15">
            <a:extLst>
              <a:ext uri="{FF2B5EF4-FFF2-40B4-BE49-F238E27FC236}">
                <a16:creationId xmlns:a16="http://schemas.microsoft.com/office/drawing/2014/main" id="{31CA92F4-286D-2CAA-19CD-D825EC3C76FE}"/>
              </a:ext>
            </a:extLst>
          </p:cNvPr>
          <p:cNvSpPr txBox="1"/>
          <p:nvPr/>
        </p:nvSpPr>
        <p:spPr>
          <a:xfrm>
            <a:off x="4107146" y="8908551"/>
            <a:ext cx="5711946" cy="339773"/>
          </a:xfrm>
          <a:prstGeom prst="rect">
            <a:avLst/>
          </a:prstGeom>
          <a:noFill/>
        </p:spPr>
        <p:txBody>
          <a:bodyPr wrap="square" rtlCol="0">
            <a:spAutoFit/>
          </a:bodyPr>
          <a:lstStyle/>
          <a:p>
            <a:pPr marL="0" marR="0" lvl="0" indent="0" algn="l" defTabSz="437594" rtl="0" eaLnBrk="1" fontAlgn="auto" latinLnBrk="0" hangingPunct="1">
              <a:lnSpc>
                <a:spcPct val="100000"/>
              </a:lnSpc>
              <a:spcBef>
                <a:spcPts val="0"/>
              </a:spcBef>
              <a:spcAft>
                <a:spcPts val="0"/>
              </a:spcAft>
              <a:buClrTx/>
              <a:buSzTx/>
              <a:buFontTx/>
              <a:buNone/>
              <a:tabLst/>
              <a:defRPr/>
            </a:pPr>
            <a:r>
              <a:rPr kumimoji="0" lang="en-GB" sz="1608" b="1" i="0" u="none" strike="noStrike" kern="1200" cap="none" spc="0" normalizeH="0" baseline="0" noProof="0" dirty="0">
                <a:ln>
                  <a:noFill/>
                </a:ln>
                <a:solidFill>
                  <a:srgbClr val="000000"/>
                </a:solidFill>
                <a:effectLst/>
                <a:uLnTx/>
                <a:uFillTx/>
                <a:latin typeface="Univers Condensed Light" panose="020B0306020202040204" pitchFamily="34" charset="0"/>
                <a:ea typeface="+mn-ea"/>
                <a:cs typeface="+mn-cs"/>
              </a:rPr>
              <a:t>Interdependent Workstreams</a:t>
            </a:r>
          </a:p>
        </p:txBody>
      </p:sp>
      <p:sp>
        <p:nvSpPr>
          <p:cNvPr id="17" name="Arrow: Pentagon 16">
            <a:extLst>
              <a:ext uri="{FF2B5EF4-FFF2-40B4-BE49-F238E27FC236}">
                <a16:creationId xmlns:a16="http://schemas.microsoft.com/office/drawing/2014/main" id="{9DD5299E-2FDC-6ACD-30A3-23231307B6AA}"/>
              </a:ext>
            </a:extLst>
          </p:cNvPr>
          <p:cNvSpPr/>
          <p:nvPr/>
        </p:nvSpPr>
        <p:spPr>
          <a:xfrm>
            <a:off x="3654952" y="9823953"/>
            <a:ext cx="14338058" cy="192938"/>
          </a:xfrm>
          <a:prstGeom prst="homePlate">
            <a:avLst/>
          </a:prstGeom>
          <a:solidFill>
            <a:srgbClr val="77CFCF"/>
          </a:solidFill>
          <a:ln w="19050" cap="flat" cmpd="sng" algn="ctr">
            <a:solidFill>
              <a:srgbClr val="156082">
                <a:shade val="15000"/>
              </a:srgbClr>
            </a:solidFill>
            <a:prstDash val="solid"/>
            <a:miter lim="800000"/>
          </a:ln>
          <a:effectLst/>
        </p:spPr>
        <p:txBody>
          <a:bodyPr lIns="150788" tIns="75396" rIns="150788" bIns="75396" rtlCol="0" anchor="ctr"/>
          <a:lstStyle/>
          <a:p>
            <a:pPr marL="0" marR="0" lvl="0" indent="0" algn="ctr" defTabSz="437594" rtl="0" eaLnBrk="1" fontAlgn="auto" latinLnBrk="0" hangingPunct="1">
              <a:lnSpc>
                <a:spcPct val="100000"/>
              </a:lnSpc>
              <a:spcBef>
                <a:spcPts val="0"/>
              </a:spcBef>
              <a:spcAft>
                <a:spcPts val="0"/>
              </a:spcAft>
              <a:buClrTx/>
              <a:buSzTx/>
              <a:buFontTx/>
              <a:buNone/>
              <a:tabLst/>
              <a:defRPr/>
            </a:pPr>
            <a:r>
              <a:rPr kumimoji="0" lang="en-GB" sz="1402" b="0" i="0" u="none" strike="noStrike" kern="0" cap="none" spc="0" normalizeH="0" baseline="0" noProof="0" dirty="0">
                <a:ln>
                  <a:noFill/>
                </a:ln>
                <a:solidFill>
                  <a:srgbClr val="000000"/>
                </a:solidFill>
                <a:effectLst/>
                <a:uLnTx/>
                <a:uFillTx/>
                <a:latin typeface="Aptos" panose="02110004020202020204"/>
                <a:ea typeface="+mn-ea"/>
                <a:cs typeface="+mn-cs"/>
              </a:rPr>
              <a:t>Contract Reform </a:t>
            </a:r>
            <a:endParaRPr kumimoji="0" lang="en-US" sz="2968"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18" name="Arrow: Pentagon 17">
            <a:extLst>
              <a:ext uri="{FF2B5EF4-FFF2-40B4-BE49-F238E27FC236}">
                <a16:creationId xmlns:a16="http://schemas.microsoft.com/office/drawing/2014/main" id="{A2EE7F50-7DD8-15C1-168B-9077AAE2ACDE}"/>
              </a:ext>
            </a:extLst>
          </p:cNvPr>
          <p:cNvSpPr/>
          <p:nvPr/>
        </p:nvSpPr>
        <p:spPr>
          <a:xfrm>
            <a:off x="3669869" y="10087066"/>
            <a:ext cx="14338058" cy="192938"/>
          </a:xfrm>
          <a:prstGeom prst="homePlate">
            <a:avLst/>
          </a:prstGeom>
          <a:solidFill>
            <a:srgbClr val="77CFCF"/>
          </a:solidFill>
          <a:ln w="19050" cap="flat" cmpd="sng" algn="ctr">
            <a:solidFill>
              <a:srgbClr val="156082">
                <a:shade val="15000"/>
              </a:srgbClr>
            </a:solidFill>
            <a:prstDash val="solid"/>
            <a:miter lim="800000"/>
          </a:ln>
          <a:effectLst/>
        </p:spPr>
        <p:txBody>
          <a:bodyPr rtlCol="0" anchor="ctr"/>
          <a:lstStyle/>
          <a:p>
            <a:pPr marL="0" marR="0" lvl="0" indent="0" algn="ctr" defTabSz="437594" rtl="0" eaLnBrk="1" fontAlgn="auto" latinLnBrk="0" hangingPunct="1">
              <a:lnSpc>
                <a:spcPct val="100000"/>
              </a:lnSpc>
              <a:spcBef>
                <a:spcPts val="0"/>
              </a:spcBef>
              <a:spcAft>
                <a:spcPts val="0"/>
              </a:spcAft>
              <a:buClrTx/>
              <a:buSzTx/>
              <a:buFontTx/>
              <a:buNone/>
              <a:tabLst/>
              <a:defRPr/>
            </a:pPr>
            <a:r>
              <a:rPr kumimoji="0" lang="en-GB" sz="1407" b="0" i="0" u="none" strike="noStrike" kern="0" cap="none" spc="0" normalizeH="0" baseline="0" noProof="0" dirty="0">
                <a:ln>
                  <a:noFill/>
                </a:ln>
                <a:solidFill>
                  <a:srgbClr val="000000"/>
                </a:solidFill>
                <a:effectLst/>
                <a:uLnTx/>
                <a:uFillTx/>
                <a:latin typeface="Aptos" panose="02110004020202020204"/>
                <a:ea typeface="+mn-ea"/>
                <a:cs typeface="+mn-cs"/>
              </a:rPr>
              <a:t>Strategic Programme for Primary Care</a:t>
            </a:r>
          </a:p>
        </p:txBody>
      </p:sp>
      <p:sp>
        <p:nvSpPr>
          <p:cNvPr id="20" name="Rectangle 19">
            <a:extLst>
              <a:ext uri="{FF2B5EF4-FFF2-40B4-BE49-F238E27FC236}">
                <a16:creationId xmlns:a16="http://schemas.microsoft.com/office/drawing/2014/main" id="{587B2AFB-7B99-63AF-18B8-245382979AC1}"/>
              </a:ext>
            </a:extLst>
          </p:cNvPr>
          <p:cNvSpPr/>
          <p:nvPr/>
        </p:nvSpPr>
        <p:spPr>
          <a:xfrm>
            <a:off x="1526201" y="4406558"/>
            <a:ext cx="2580946" cy="963338"/>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75396" rtlCol="0" anchor="ctr"/>
          <a:lstStyle/>
          <a:p>
            <a:pPr marL="0" marR="0" lvl="0" indent="0" algn="ctr" defTabSz="437594" rtl="0" eaLnBrk="1" fontAlgn="auto" latinLnBrk="0" hangingPunct="1">
              <a:lnSpc>
                <a:spcPct val="100000"/>
              </a:lnSpc>
              <a:spcBef>
                <a:spcPts val="0"/>
              </a:spcBef>
              <a:spcAft>
                <a:spcPts val="0"/>
              </a:spcAft>
              <a:buClrTx/>
              <a:buSzTx/>
              <a:buFontTx/>
              <a:buNone/>
              <a:tabLst/>
              <a:defRPr/>
            </a:pPr>
            <a:r>
              <a:rPr kumimoji="0" lang="en-GB" sz="1732" b="0" i="0" u="none" strike="noStrike" kern="0" cap="none" spc="0" normalizeH="0" baseline="0" noProof="0" dirty="0">
                <a:ln>
                  <a:noFill/>
                </a:ln>
                <a:solidFill>
                  <a:srgbClr val="000000"/>
                </a:solidFill>
                <a:effectLst/>
                <a:uLnTx/>
                <a:uFillTx/>
                <a:latin typeface="Aptos"/>
                <a:ea typeface="+mn-ea"/>
                <a:cs typeface="+mn-cs"/>
              </a:rPr>
              <a:t>Implementation of the full primary care model at cluster level </a:t>
            </a:r>
          </a:p>
        </p:txBody>
      </p:sp>
      <p:sp>
        <p:nvSpPr>
          <p:cNvPr id="21" name="Rectangle 20">
            <a:extLst>
              <a:ext uri="{FF2B5EF4-FFF2-40B4-BE49-F238E27FC236}">
                <a16:creationId xmlns:a16="http://schemas.microsoft.com/office/drawing/2014/main" id="{90B41FD8-35F7-BD26-167C-5E43A2DED6AD}"/>
              </a:ext>
            </a:extLst>
          </p:cNvPr>
          <p:cNvSpPr/>
          <p:nvPr/>
        </p:nvSpPr>
        <p:spPr>
          <a:xfrm>
            <a:off x="1476584" y="7693283"/>
            <a:ext cx="2630562" cy="1327795"/>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75396" rtlCol="0" anchor="ctr"/>
          <a:lstStyle/>
          <a:p>
            <a:pPr marL="0" marR="0" lvl="0" indent="0" algn="ctr" defTabSz="437594" rtl="0" eaLnBrk="1" fontAlgn="auto" latinLnBrk="0" hangingPunct="1">
              <a:lnSpc>
                <a:spcPct val="100000"/>
              </a:lnSpc>
              <a:spcBef>
                <a:spcPts val="0"/>
              </a:spcBef>
              <a:spcAft>
                <a:spcPts val="0"/>
              </a:spcAft>
              <a:buClrTx/>
              <a:buSzTx/>
              <a:buFontTx/>
              <a:buNone/>
              <a:tabLst/>
              <a:defRPr/>
            </a:pPr>
            <a:r>
              <a:rPr kumimoji="0" lang="en-GB" sz="1732" b="0" i="0" u="none" strike="noStrike" kern="0" cap="none" spc="0" normalizeH="0" baseline="0" noProof="0" dirty="0">
                <a:ln>
                  <a:noFill/>
                </a:ln>
                <a:solidFill>
                  <a:srgbClr val="000000"/>
                </a:solidFill>
                <a:effectLst/>
                <a:uLnTx/>
                <a:uFillTx/>
                <a:latin typeface="Aptos"/>
                <a:ea typeface="+mn-ea"/>
                <a:cs typeface="+mn-cs"/>
              </a:rPr>
              <a:t>Data and digital technology is a key enabler of transformational change </a:t>
            </a:r>
            <a:endParaRPr kumimoji="0" lang="en-US" sz="2968"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graphicFrame>
        <p:nvGraphicFramePr>
          <p:cNvPr id="22" name="Table 21">
            <a:extLst>
              <a:ext uri="{FF2B5EF4-FFF2-40B4-BE49-F238E27FC236}">
                <a16:creationId xmlns:a16="http://schemas.microsoft.com/office/drawing/2014/main" id="{2280DDA3-0B56-9849-7C7A-AC8B2D24ADA0}"/>
              </a:ext>
            </a:extLst>
          </p:cNvPr>
          <p:cNvGraphicFramePr>
            <a:graphicFrameLocks noGrp="1"/>
          </p:cNvGraphicFramePr>
          <p:nvPr/>
        </p:nvGraphicFramePr>
        <p:xfrm>
          <a:off x="5047005" y="1722001"/>
          <a:ext cx="5310106" cy="1306067"/>
        </p:xfrm>
        <a:graphic>
          <a:graphicData uri="http://schemas.openxmlformats.org/drawingml/2006/table">
            <a:tbl>
              <a:tblPr firstRow="1" bandRow="1">
                <a:tableStyleId>{16D9F66E-5EB9-4882-86FB-DCBF35E3C3E4}</a:tableStyleId>
              </a:tblPr>
              <a:tblGrid>
                <a:gridCol w="5310106">
                  <a:extLst>
                    <a:ext uri="{9D8B030D-6E8A-4147-A177-3AD203B41FA5}">
                      <a16:colId xmlns:a16="http://schemas.microsoft.com/office/drawing/2014/main" val="1369800438"/>
                    </a:ext>
                  </a:extLst>
                </a:gridCol>
              </a:tblGrid>
              <a:tr h="415567">
                <a:tc>
                  <a:txBody>
                    <a:bodyPr/>
                    <a:lstStyle>
                      <a:lvl1pPr marL="0" algn="l" defTabSz="685772" rtl="0" eaLnBrk="1" latinLnBrk="0" hangingPunct="1">
                        <a:defRPr sz="1350" kern="1200">
                          <a:solidFill>
                            <a:schemeClr val="dk1"/>
                          </a:solidFill>
                          <a:latin typeface="Aptos" panose="02110004020202020204"/>
                        </a:defRPr>
                      </a:lvl1pPr>
                      <a:lvl2pPr marL="342886" algn="l" defTabSz="685772" rtl="0" eaLnBrk="1" latinLnBrk="0" hangingPunct="1">
                        <a:defRPr sz="1350" kern="1200">
                          <a:solidFill>
                            <a:schemeClr val="dk1"/>
                          </a:solidFill>
                          <a:latin typeface="Aptos" panose="02110004020202020204"/>
                        </a:defRPr>
                      </a:lvl2pPr>
                      <a:lvl3pPr marL="685772" algn="l" defTabSz="685772" rtl="0" eaLnBrk="1" latinLnBrk="0" hangingPunct="1">
                        <a:defRPr sz="1350" kern="1200">
                          <a:solidFill>
                            <a:schemeClr val="dk1"/>
                          </a:solidFill>
                          <a:latin typeface="Aptos" panose="02110004020202020204"/>
                        </a:defRPr>
                      </a:lvl3pPr>
                      <a:lvl4pPr marL="1028657" algn="l" defTabSz="685772" rtl="0" eaLnBrk="1" latinLnBrk="0" hangingPunct="1">
                        <a:defRPr sz="1350" kern="1200">
                          <a:solidFill>
                            <a:schemeClr val="dk1"/>
                          </a:solidFill>
                          <a:latin typeface="Aptos" panose="02110004020202020204"/>
                        </a:defRPr>
                      </a:lvl4pPr>
                      <a:lvl5pPr marL="1371543" algn="l" defTabSz="685772" rtl="0" eaLnBrk="1" latinLnBrk="0" hangingPunct="1">
                        <a:defRPr sz="1350" kern="1200">
                          <a:solidFill>
                            <a:schemeClr val="dk1"/>
                          </a:solidFill>
                          <a:latin typeface="Aptos" panose="02110004020202020204"/>
                        </a:defRPr>
                      </a:lvl5pPr>
                      <a:lvl6pPr marL="1714428" algn="l" defTabSz="685772" rtl="0" eaLnBrk="1" latinLnBrk="0" hangingPunct="1">
                        <a:defRPr sz="1350" kern="1200">
                          <a:solidFill>
                            <a:schemeClr val="dk1"/>
                          </a:solidFill>
                          <a:latin typeface="Aptos" panose="02110004020202020204"/>
                        </a:defRPr>
                      </a:lvl6pPr>
                      <a:lvl7pPr marL="2057314" algn="l" defTabSz="685772" rtl="0" eaLnBrk="1" latinLnBrk="0" hangingPunct="1">
                        <a:defRPr sz="1350" kern="1200">
                          <a:solidFill>
                            <a:schemeClr val="dk1"/>
                          </a:solidFill>
                          <a:latin typeface="Aptos" panose="02110004020202020204"/>
                        </a:defRPr>
                      </a:lvl7pPr>
                      <a:lvl8pPr marL="2400199" algn="l" defTabSz="685772" rtl="0" eaLnBrk="1" latinLnBrk="0" hangingPunct="1">
                        <a:defRPr sz="1350" kern="1200">
                          <a:solidFill>
                            <a:schemeClr val="dk1"/>
                          </a:solidFill>
                          <a:latin typeface="Aptos" panose="02110004020202020204"/>
                        </a:defRPr>
                      </a:lvl8pPr>
                      <a:lvl9pPr marL="2743085" algn="l" defTabSz="685772" rtl="0" eaLnBrk="1" latinLnBrk="0" hangingPunct="1">
                        <a:defRPr sz="1350" kern="1200">
                          <a:solidFill>
                            <a:schemeClr val="dk1"/>
                          </a:solidFill>
                          <a:latin typeface="Aptos" panose="02110004020202020204"/>
                        </a:defRPr>
                      </a:lvl9pPr>
                    </a:lstStyle>
                    <a:p>
                      <a:pPr marL="0" marR="0" lvl="0" indent="0" algn="l" rtl="0" eaLnBrk="1" fontAlgn="auto" latinLnBrk="0" hangingPunct="1">
                        <a:lnSpc>
                          <a:spcPct val="100000"/>
                        </a:lnSpc>
                        <a:spcBef>
                          <a:spcPts val="0"/>
                        </a:spcBef>
                        <a:spcAft>
                          <a:spcPts val="0"/>
                        </a:spcAft>
                        <a:buClrTx/>
                        <a:buSzTx/>
                        <a:buFontTx/>
                        <a:buNone/>
                      </a:pPr>
                      <a:r>
                        <a:rPr lang="en-GB" sz="1500" b="0" kern="1200" dirty="0">
                          <a:solidFill>
                            <a:srgbClr val="000000"/>
                          </a:solidFill>
                        </a:rPr>
                        <a:t>Develop sustainable plan for Hearing Aids</a:t>
                      </a:r>
                    </a:p>
                  </a:txBody>
                  <a:tcPr marL="87510" marR="87510" marT="43757" marB="43757" anchor="ctr"/>
                </a:tc>
                <a:extLst>
                  <a:ext uri="{0D108BD9-81ED-4DB2-BD59-A6C34878D82A}">
                    <a16:rowId xmlns:a16="http://schemas.microsoft.com/office/drawing/2014/main" val="1761936340"/>
                  </a:ext>
                </a:extLst>
              </a:tr>
              <a:tr h="474933">
                <a:tc>
                  <a:txBody>
                    <a:bodyPr/>
                    <a:lstStyle>
                      <a:lvl1pPr marL="0" algn="l" defTabSz="685772" rtl="0" eaLnBrk="1" latinLnBrk="0" hangingPunct="1">
                        <a:defRPr sz="1350" kern="1200">
                          <a:solidFill>
                            <a:schemeClr val="dk1"/>
                          </a:solidFill>
                          <a:latin typeface="Aptos" panose="02110004020202020204"/>
                        </a:defRPr>
                      </a:lvl1pPr>
                      <a:lvl2pPr marL="342886" algn="l" defTabSz="685772" rtl="0" eaLnBrk="1" latinLnBrk="0" hangingPunct="1">
                        <a:defRPr sz="1350" kern="1200">
                          <a:solidFill>
                            <a:schemeClr val="dk1"/>
                          </a:solidFill>
                          <a:latin typeface="Aptos" panose="02110004020202020204"/>
                        </a:defRPr>
                      </a:lvl2pPr>
                      <a:lvl3pPr marL="685772" algn="l" defTabSz="685772" rtl="0" eaLnBrk="1" latinLnBrk="0" hangingPunct="1">
                        <a:defRPr sz="1350" kern="1200">
                          <a:solidFill>
                            <a:schemeClr val="dk1"/>
                          </a:solidFill>
                          <a:latin typeface="Aptos" panose="02110004020202020204"/>
                        </a:defRPr>
                      </a:lvl3pPr>
                      <a:lvl4pPr marL="1028657" algn="l" defTabSz="685772" rtl="0" eaLnBrk="1" latinLnBrk="0" hangingPunct="1">
                        <a:defRPr sz="1350" kern="1200">
                          <a:solidFill>
                            <a:schemeClr val="dk1"/>
                          </a:solidFill>
                          <a:latin typeface="Aptos" panose="02110004020202020204"/>
                        </a:defRPr>
                      </a:lvl4pPr>
                      <a:lvl5pPr marL="1371543" algn="l" defTabSz="685772" rtl="0" eaLnBrk="1" latinLnBrk="0" hangingPunct="1">
                        <a:defRPr sz="1350" kern="1200">
                          <a:solidFill>
                            <a:schemeClr val="dk1"/>
                          </a:solidFill>
                          <a:latin typeface="Aptos" panose="02110004020202020204"/>
                        </a:defRPr>
                      </a:lvl5pPr>
                      <a:lvl6pPr marL="1714428" algn="l" defTabSz="685772" rtl="0" eaLnBrk="1" latinLnBrk="0" hangingPunct="1">
                        <a:defRPr sz="1350" kern="1200">
                          <a:solidFill>
                            <a:schemeClr val="dk1"/>
                          </a:solidFill>
                          <a:latin typeface="Aptos" panose="02110004020202020204"/>
                        </a:defRPr>
                      </a:lvl6pPr>
                      <a:lvl7pPr marL="2057314" algn="l" defTabSz="685772" rtl="0" eaLnBrk="1" latinLnBrk="0" hangingPunct="1">
                        <a:defRPr sz="1350" kern="1200">
                          <a:solidFill>
                            <a:schemeClr val="dk1"/>
                          </a:solidFill>
                          <a:latin typeface="Aptos" panose="02110004020202020204"/>
                        </a:defRPr>
                      </a:lvl7pPr>
                      <a:lvl8pPr marL="2400199" algn="l" defTabSz="685772" rtl="0" eaLnBrk="1" latinLnBrk="0" hangingPunct="1">
                        <a:defRPr sz="1350" kern="1200">
                          <a:solidFill>
                            <a:schemeClr val="dk1"/>
                          </a:solidFill>
                          <a:latin typeface="Aptos" panose="02110004020202020204"/>
                        </a:defRPr>
                      </a:lvl8pPr>
                      <a:lvl9pPr marL="2743085" algn="l" defTabSz="685772" rtl="0" eaLnBrk="1" latinLnBrk="0" hangingPunct="1">
                        <a:defRPr sz="1350" kern="1200">
                          <a:solidFill>
                            <a:schemeClr val="dk1"/>
                          </a:solidFill>
                          <a:latin typeface="Aptos" panose="02110004020202020204"/>
                        </a:defRPr>
                      </a:lvl9pPr>
                    </a:lstStyle>
                    <a:p>
                      <a:pPr marL="0" marR="0" lvl="0" indent="0" algn="l" rtl="0" eaLnBrk="1" fontAlgn="auto" latinLnBrk="0" hangingPunct="1">
                        <a:lnSpc>
                          <a:spcPct val="100000"/>
                        </a:lnSpc>
                        <a:spcBef>
                          <a:spcPts val="0"/>
                        </a:spcBef>
                        <a:spcAft>
                          <a:spcPts val="0"/>
                        </a:spcAft>
                        <a:buClrTx/>
                        <a:buSzTx/>
                        <a:buFontTx/>
                        <a:buNone/>
                      </a:pPr>
                      <a:r>
                        <a:rPr lang="en-GB" sz="1500" b="0" kern="1200" dirty="0">
                          <a:solidFill>
                            <a:srgbClr val="000000"/>
                          </a:solidFill>
                        </a:rPr>
                        <a:t>Delivery of Tobacco Control Priorities</a:t>
                      </a:r>
                    </a:p>
                  </a:txBody>
                  <a:tcPr marL="87510" marR="87510" marT="43757" marB="43757" anchor="ctr"/>
                </a:tc>
                <a:extLst>
                  <a:ext uri="{0D108BD9-81ED-4DB2-BD59-A6C34878D82A}">
                    <a16:rowId xmlns:a16="http://schemas.microsoft.com/office/drawing/2014/main" val="19079756"/>
                  </a:ext>
                </a:extLst>
              </a:tr>
              <a:tr h="415567">
                <a:tc>
                  <a:txBody>
                    <a:bodyPr/>
                    <a:lstStyle/>
                    <a:p>
                      <a:pPr marL="0" marR="0" lvl="0" indent="0" algn="l" rtl="0" eaLnBrk="1" fontAlgn="auto" latinLnBrk="0" hangingPunct="1">
                        <a:lnSpc>
                          <a:spcPct val="100000"/>
                        </a:lnSpc>
                        <a:spcBef>
                          <a:spcPts val="0"/>
                        </a:spcBef>
                        <a:spcAft>
                          <a:spcPts val="0"/>
                        </a:spcAft>
                        <a:buClrTx/>
                        <a:buSzTx/>
                        <a:buFontTx/>
                        <a:buNone/>
                      </a:pPr>
                      <a:r>
                        <a:rPr lang="en-GB" sz="1500" b="0" kern="1200" dirty="0">
                          <a:solidFill>
                            <a:srgbClr val="000000"/>
                          </a:solidFill>
                        </a:rPr>
                        <a:t>Ensure GMS access and sustainability </a:t>
                      </a:r>
                    </a:p>
                  </a:txBody>
                  <a:tcPr marL="87510" marR="87510" marT="43757" marB="43757" anchor="ctr"/>
                </a:tc>
                <a:extLst>
                  <a:ext uri="{0D108BD9-81ED-4DB2-BD59-A6C34878D82A}">
                    <a16:rowId xmlns:a16="http://schemas.microsoft.com/office/drawing/2014/main" val="425245367"/>
                  </a:ext>
                </a:extLst>
              </a:tr>
            </a:tbl>
          </a:graphicData>
        </a:graphic>
      </p:graphicFrame>
      <p:sp>
        <p:nvSpPr>
          <p:cNvPr id="65" name="TextBox 64">
            <a:extLst>
              <a:ext uri="{FF2B5EF4-FFF2-40B4-BE49-F238E27FC236}">
                <a16:creationId xmlns:a16="http://schemas.microsoft.com/office/drawing/2014/main" id="{59862B72-DB29-FDD4-19FE-11D59C5316F5}"/>
              </a:ext>
            </a:extLst>
          </p:cNvPr>
          <p:cNvSpPr txBox="1"/>
          <p:nvPr/>
        </p:nvSpPr>
        <p:spPr>
          <a:xfrm>
            <a:off x="2269315" y="960546"/>
            <a:ext cx="3048755" cy="368029"/>
          </a:xfrm>
          <a:prstGeom prst="rect">
            <a:avLst/>
          </a:prstGeom>
          <a:noFill/>
        </p:spPr>
        <p:txBody>
          <a:bodyPr wrap="square" lIns="150788" tIns="75396" rIns="150788" bIns="75396" rtlCol="0" anchor="t">
            <a:spAutoFit/>
          </a:bodyPr>
          <a:lstStyle/>
          <a:p>
            <a:pPr marL="0" marR="0" lvl="0" indent="0" algn="ctr" defTabSz="612616" rtl="0" eaLnBrk="1" fontAlgn="auto" latinLnBrk="0" hangingPunct="1">
              <a:lnSpc>
                <a:spcPct val="100000"/>
              </a:lnSpc>
              <a:spcBef>
                <a:spcPts val="0"/>
              </a:spcBef>
              <a:spcAft>
                <a:spcPts val="0"/>
              </a:spcAft>
              <a:buClrTx/>
              <a:buSzTx/>
              <a:buFontTx/>
              <a:buNone/>
              <a:tabLst/>
              <a:defRPr/>
            </a:pPr>
            <a:r>
              <a:rPr kumimoji="0" lang="en-GB" sz="1402" b="1" i="0" u="none" strike="noStrike" kern="1200" cap="none" spc="0" normalizeH="0" baseline="0" noProof="0" dirty="0">
                <a:ln>
                  <a:noFill/>
                </a:ln>
                <a:solidFill>
                  <a:prstClr val="white">
                    <a:lumMod val="50000"/>
                  </a:prstClr>
                </a:solidFill>
                <a:effectLst/>
                <a:uLnTx/>
                <a:uFillTx/>
                <a:latin typeface="Aptos" panose="02110004020202020204"/>
                <a:ea typeface="+mn-ea"/>
                <a:cs typeface="+mn-cs"/>
              </a:rPr>
              <a:t>System Priorities </a:t>
            </a:r>
            <a:endParaRPr kumimoji="0" lang="en-GB" sz="1474" b="1" i="0" u="none" strike="noStrike" kern="1200" cap="none" spc="0" normalizeH="0" baseline="0" noProof="0" dirty="0">
              <a:ln>
                <a:noFill/>
              </a:ln>
              <a:solidFill>
                <a:prstClr val="white">
                  <a:lumMod val="50000"/>
                </a:prstClr>
              </a:solidFill>
              <a:effectLst/>
              <a:uLnTx/>
              <a:uFillTx/>
              <a:latin typeface="Aptos" panose="02110004020202020204"/>
              <a:ea typeface="+mn-ea"/>
              <a:cs typeface="+mn-cs"/>
            </a:endParaRPr>
          </a:p>
        </p:txBody>
      </p:sp>
      <p:sp>
        <p:nvSpPr>
          <p:cNvPr id="67" name="TextBox 66">
            <a:extLst>
              <a:ext uri="{FF2B5EF4-FFF2-40B4-BE49-F238E27FC236}">
                <a16:creationId xmlns:a16="http://schemas.microsoft.com/office/drawing/2014/main" id="{A12D3E9A-E6E7-9F48-35A2-85E528A99542}"/>
              </a:ext>
            </a:extLst>
          </p:cNvPr>
          <p:cNvSpPr txBox="1"/>
          <p:nvPr/>
        </p:nvSpPr>
        <p:spPr>
          <a:xfrm>
            <a:off x="6761229" y="1022204"/>
            <a:ext cx="2083394" cy="368029"/>
          </a:xfrm>
          <a:prstGeom prst="rect">
            <a:avLst/>
          </a:prstGeom>
          <a:noFill/>
        </p:spPr>
        <p:txBody>
          <a:bodyPr wrap="square" lIns="150788" tIns="75396" rIns="150788" bIns="75396" rtlCol="0" anchor="t">
            <a:spAutoFit/>
          </a:bodyPr>
          <a:lstStyle/>
          <a:p>
            <a:pPr marL="0" marR="0" lvl="0" indent="0" algn="ctr" defTabSz="612616" rtl="0" eaLnBrk="1" fontAlgn="auto" latinLnBrk="0" hangingPunct="1">
              <a:lnSpc>
                <a:spcPct val="100000"/>
              </a:lnSpc>
              <a:spcBef>
                <a:spcPts val="0"/>
              </a:spcBef>
              <a:spcAft>
                <a:spcPts val="0"/>
              </a:spcAft>
              <a:buClrTx/>
              <a:buSzTx/>
              <a:buFontTx/>
              <a:buNone/>
              <a:tabLst/>
              <a:defRPr/>
            </a:pPr>
            <a:r>
              <a:rPr kumimoji="0" lang="en-GB" sz="1402" b="1" i="0" u="none" strike="noStrike" kern="1200" cap="none" spc="0" normalizeH="0" baseline="0" noProof="0" dirty="0">
                <a:ln>
                  <a:noFill/>
                </a:ln>
                <a:solidFill>
                  <a:prstClr val="white">
                    <a:lumMod val="50000"/>
                  </a:prstClr>
                </a:solidFill>
                <a:effectLst/>
                <a:uLnTx/>
                <a:uFillTx/>
                <a:latin typeface="Aptos" panose="02110004020202020204"/>
                <a:ea typeface="+mn-ea"/>
                <a:cs typeface="+mn-cs"/>
              </a:rPr>
              <a:t>Areas to Deliver </a:t>
            </a:r>
            <a:endParaRPr kumimoji="0" lang="en-GB" sz="1474" b="1" i="0" u="none" strike="noStrike" kern="1200" cap="none" spc="0" normalizeH="0" baseline="0" noProof="0" dirty="0">
              <a:ln>
                <a:noFill/>
              </a:ln>
              <a:solidFill>
                <a:prstClr val="white">
                  <a:lumMod val="50000"/>
                </a:prstClr>
              </a:solidFill>
              <a:effectLst/>
              <a:uLnTx/>
              <a:uFillTx/>
              <a:latin typeface="Aptos" panose="02110004020202020204"/>
              <a:ea typeface="+mn-ea"/>
              <a:cs typeface="+mn-cs"/>
            </a:endParaRPr>
          </a:p>
        </p:txBody>
      </p:sp>
      <p:sp>
        <p:nvSpPr>
          <p:cNvPr id="68" name="TextBox 67">
            <a:extLst>
              <a:ext uri="{FF2B5EF4-FFF2-40B4-BE49-F238E27FC236}">
                <a16:creationId xmlns:a16="http://schemas.microsoft.com/office/drawing/2014/main" id="{BB060500-900B-CF74-7289-D8509698F853}"/>
              </a:ext>
            </a:extLst>
          </p:cNvPr>
          <p:cNvSpPr txBox="1"/>
          <p:nvPr/>
        </p:nvSpPr>
        <p:spPr>
          <a:xfrm>
            <a:off x="11297054" y="922975"/>
            <a:ext cx="2083394" cy="368029"/>
          </a:xfrm>
          <a:prstGeom prst="rect">
            <a:avLst/>
          </a:prstGeom>
          <a:noFill/>
        </p:spPr>
        <p:txBody>
          <a:bodyPr wrap="square" lIns="150788" tIns="75396" rIns="150788" bIns="75396" rtlCol="0" anchor="t">
            <a:spAutoFit/>
          </a:bodyPr>
          <a:lstStyle/>
          <a:p>
            <a:pPr marL="0" marR="0" lvl="0" indent="0" algn="ctr" defTabSz="612616" rtl="0" eaLnBrk="1" fontAlgn="auto" latinLnBrk="0" hangingPunct="1">
              <a:lnSpc>
                <a:spcPct val="100000"/>
              </a:lnSpc>
              <a:spcBef>
                <a:spcPts val="0"/>
              </a:spcBef>
              <a:spcAft>
                <a:spcPts val="0"/>
              </a:spcAft>
              <a:buClrTx/>
              <a:buSzTx/>
              <a:buFontTx/>
              <a:buNone/>
              <a:tabLst/>
              <a:defRPr/>
            </a:pPr>
            <a:r>
              <a:rPr kumimoji="0" lang="en-GB" sz="1402" b="1" i="0" u="none" strike="noStrike" kern="1200" cap="none" spc="0" normalizeH="0" baseline="0" noProof="0" dirty="0">
                <a:ln>
                  <a:noFill/>
                </a:ln>
                <a:solidFill>
                  <a:prstClr val="white">
                    <a:lumMod val="50000"/>
                  </a:prstClr>
                </a:solidFill>
                <a:effectLst/>
                <a:uLnTx/>
                <a:uFillTx/>
                <a:latin typeface="Aptos" panose="02110004020202020204"/>
                <a:ea typeface="+mn-ea"/>
                <a:cs typeface="+mn-cs"/>
              </a:rPr>
              <a:t>Outputs</a:t>
            </a:r>
            <a:endParaRPr kumimoji="0" lang="en-GB" sz="1474" b="1" i="0" u="none" strike="noStrike" kern="1200" cap="none" spc="0" normalizeH="0" baseline="0" noProof="0" dirty="0">
              <a:ln>
                <a:noFill/>
              </a:ln>
              <a:solidFill>
                <a:prstClr val="white">
                  <a:lumMod val="50000"/>
                </a:prstClr>
              </a:solidFill>
              <a:effectLst/>
              <a:uLnTx/>
              <a:uFillTx/>
              <a:latin typeface="Aptos" panose="02110004020202020204"/>
              <a:ea typeface="+mn-ea"/>
              <a:cs typeface="+mn-cs"/>
            </a:endParaRPr>
          </a:p>
        </p:txBody>
      </p:sp>
      <p:sp>
        <p:nvSpPr>
          <p:cNvPr id="5" name="Hexagon 4">
            <a:extLst>
              <a:ext uri="{FF2B5EF4-FFF2-40B4-BE49-F238E27FC236}">
                <a16:creationId xmlns:a16="http://schemas.microsoft.com/office/drawing/2014/main" id="{6F815940-6B56-3C82-4659-02EA0625B1AC}"/>
              </a:ext>
            </a:extLst>
          </p:cNvPr>
          <p:cNvSpPr/>
          <p:nvPr/>
        </p:nvSpPr>
        <p:spPr>
          <a:xfrm>
            <a:off x="10519379" y="4899952"/>
            <a:ext cx="3638741" cy="1079368"/>
          </a:xfrm>
          <a:prstGeom prst="hexagon">
            <a:avLst>
              <a:gd name="adj" fmla="val 16126"/>
              <a:gd name="vf" fmla="val 115470"/>
            </a:avLst>
          </a:prstGeom>
          <a:solidFill>
            <a:schemeClr val="accent4">
              <a:lumMod val="40000"/>
              <a:lumOff val="60000"/>
            </a:schemeClr>
          </a:solidFill>
          <a:ln w="19050" cap="flat" cmpd="sng" algn="ctr">
            <a:noFill/>
            <a:prstDash val="solid"/>
            <a:miter lim="800000"/>
          </a:ln>
          <a:effectLst/>
        </p:spPr>
        <p:txBody>
          <a:bodyPr lIns="150788" tIns="75396" rIns="150788" bIns="75396" rtlCol="0" anchor="ctr"/>
          <a:lstStyle/>
          <a:p>
            <a:pPr marL="0" marR="0" lvl="0" indent="0" algn="ctr" defTabSz="437594" rtl="0" eaLnBrk="1" fontAlgn="auto" latinLnBrk="0" hangingPunct="1">
              <a:lnSpc>
                <a:spcPts val="1979"/>
              </a:lnSpc>
              <a:spcBef>
                <a:spcPts val="0"/>
              </a:spcBef>
              <a:spcAft>
                <a:spcPts val="0"/>
              </a:spcAft>
              <a:buClrTx/>
              <a:buSzTx/>
              <a:buFontTx/>
              <a:buNone/>
              <a:tabLst/>
              <a:defRPr/>
            </a:pPr>
            <a:r>
              <a:rPr kumimoji="0" lang="en-GB" sz="1732" b="0" i="0" u="none" strike="noStrike" kern="0" cap="none" spc="0" normalizeH="0" baseline="0" noProof="0" dirty="0">
                <a:ln>
                  <a:noFill/>
                </a:ln>
                <a:solidFill>
                  <a:srgbClr val="000000"/>
                </a:solidFill>
                <a:effectLst/>
                <a:uLnTx/>
                <a:uFillTx/>
                <a:latin typeface="Univers Condensed Light"/>
                <a:ea typeface="+mn-ea"/>
                <a:cs typeface="+mn-cs"/>
              </a:rPr>
              <a:t>We will maintain our delivery of NHS dental services for adults and children</a:t>
            </a:r>
            <a:endParaRPr kumimoji="0" lang="en-US" sz="2968"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8" name="Hexagon 7">
            <a:extLst>
              <a:ext uri="{FF2B5EF4-FFF2-40B4-BE49-F238E27FC236}">
                <a16:creationId xmlns:a16="http://schemas.microsoft.com/office/drawing/2014/main" id="{FEFBE6F4-2F3A-8604-93C1-F959DDF79FBB}"/>
              </a:ext>
            </a:extLst>
          </p:cNvPr>
          <p:cNvSpPr/>
          <p:nvPr/>
        </p:nvSpPr>
        <p:spPr>
          <a:xfrm>
            <a:off x="10519379" y="6296154"/>
            <a:ext cx="3638741" cy="1175699"/>
          </a:xfrm>
          <a:prstGeom prst="hexagon">
            <a:avLst>
              <a:gd name="adj" fmla="val 16126"/>
              <a:gd name="vf" fmla="val 115470"/>
            </a:avLst>
          </a:prstGeom>
          <a:solidFill>
            <a:schemeClr val="accent4">
              <a:lumMod val="40000"/>
              <a:lumOff val="60000"/>
            </a:schemeClr>
          </a:solidFill>
          <a:ln w="19050" cap="flat" cmpd="sng" algn="ctr">
            <a:noFill/>
            <a:prstDash val="solid"/>
            <a:miter lim="800000"/>
          </a:ln>
          <a:effectLst/>
        </p:spPr>
        <p:txBody>
          <a:bodyPr lIns="150788" tIns="75396" rIns="150788" bIns="75396" rtlCol="0" anchor="ctr"/>
          <a:lstStyle/>
          <a:p>
            <a:pPr marL="0" marR="0" lvl="0" indent="0" algn="ctr" defTabSz="437594" rtl="0" eaLnBrk="1" fontAlgn="auto" latinLnBrk="0" hangingPunct="1">
              <a:lnSpc>
                <a:spcPct val="100000"/>
              </a:lnSpc>
              <a:spcBef>
                <a:spcPts val="0"/>
              </a:spcBef>
              <a:spcAft>
                <a:spcPts val="0"/>
              </a:spcAft>
              <a:buClrTx/>
              <a:buSzTx/>
              <a:buFontTx/>
              <a:buNone/>
              <a:tabLst/>
              <a:defRPr/>
            </a:pPr>
            <a:r>
              <a:rPr kumimoji="0" lang="en-GB" sz="1732" b="0" i="0" u="none" strike="noStrike" kern="0" cap="none" spc="0" normalizeH="0" baseline="0" noProof="0" dirty="0">
                <a:ln>
                  <a:noFill/>
                </a:ln>
                <a:solidFill>
                  <a:srgbClr val="000000"/>
                </a:solidFill>
                <a:effectLst/>
                <a:uLnTx/>
                <a:uFillTx/>
                <a:latin typeface="Univers Condensed Light"/>
                <a:ea typeface="+mn-ea"/>
                <a:cs typeface="+mn-cs"/>
              </a:rPr>
              <a:t>We will increase weekend capacity for community nursing and specialist palliative care</a:t>
            </a:r>
            <a:endParaRPr kumimoji="0" lang="en-US" sz="2968"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31" name="Hexagon 30">
            <a:extLst>
              <a:ext uri="{FF2B5EF4-FFF2-40B4-BE49-F238E27FC236}">
                <a16:creationId xmlns:a16="http://schemas.microsoft.com/office/drawing/2014/main" id="{07F4C5EB-8612-82B0-06C4-A9E64964B820}"/>
              </a:ext>
            </a:extLst>
          </p:cNvPr>
          <p:cNvSpPr/>
          <p:nvPr/>
        </p:nvSpPr>
        <p:spPr>
          <a:xfrm>
            <a:off x="10519379" y="2028838"/>
            <a:ext cx="3638741" cy="1079368"/>
          </a:xfrm>
          <a:prstGeom prst="hexagon">
            <a:avLst>
              <a:gd name="adj" fmla="val 16126"/>
              <a:gd name="vf" fmla="val 115470"/>
            </a:avLst>
          </a:prstGeom>
          <a:solidFill>
            <a:schemeClr val="accent4">
              <a:lumMod val="40000"/>
              <a:lumOff val="60000"/>
            </a:schemeClr>
          </a:solidFill>
          <a:ln w="19050" cap="flat" cmpd="sng" algn="ctr">
            <a:noFill/>
            <a:prstDash val="solid"/>
            <a:miter lim="800000"/>
          </a:ln>
          <a:effectLst/>
        </p:spPr>
        <p:txBody>
          <a:bodyPr lIns="150788" tIns="75396" rIns="150788" bIns="75396" rtlCol="0" anchor="ctr"/>
          <a:lstStyle/>
          <a:p>
            <a:pPr marL="0" marR="0" lvl="0" indent="0" algn="ctr" defTabSz="437594" rtl="0" eaLnBrk="1" fontAlgn="auto" latinLnBrk="0" hangingPunct="1">
              <a:lnSpc>
                <a:spcPts val="1979"/>
              </a:lnSpc>
              <a:spcBef>
                <a:spcPts val="0"/>
              </a:spcBef>
              <a:spcAft>
                <a:spcPts val="0"/>
              </a:spcAft>
              <a:buClrTx/>
              <a:buSzTx/>
              <a:buFontTx/>
              <a:buNone/>
              <a:tabLst/>
              <a:defRPr/>
            </a:pPr>
            <a:r>
              <a:rPr kumimoji="0" lang="en-GB" sz="1732" b="0" i="0" u="none" strike="noStrike" kern="0" cap="none" spc="0" normalizeH="0" baseline="0" noProof="0" dirty="0">
                <a:ln>
                  <a:noFill/>
                </a:ln>
                <a:solidFill>
                  <a:prstClr val="black"/>
                </a:solidFill>
                <a:effectLst/>
                <a:uLnTx/>
                <a:uFillTx/>
                <a:latin typeface="Univers Condensed Light"/>
                <a:ea typeface="+mn-ea"/>
                <a:cs typeface="+mn-cs"/>
              </a:rPr>
              <a:t>We will maintain national target of 100% GP practices achieving all National Access Standards for In-hours GMS</a:t>
            </a:r>
          </a:p>
        </p:txBody>
      </p:sp>
      <p:graphicFrame>
        <p:nvGraphicFramePr>
          <p:cNvPr id="19" name="Table 18">
            <a:extLst>
              <a:ext uri="{FF2B5EF4-FFF2-40B4-BE49-F238E27FC236}">
                <a16:creationId xmlns:a16="http://schemas.microsoft.com/office/drawing/2014/main" id="{218EED9B-099D-7881-9942-754780DB82A9}"/>
              </a:ext>
            </a:extLst>
          </p:cNvPr>
          <p:cNvGraphicFramePr>
            <a:graphicFrameLocks noGrp="1"/>
          </p:cNvGraphicFramePr>
          <p:nvPr/>
        </p:nvGraphicFramePr>
        <p:xfrm>
          <a:off x="5028095" y="6411749"/>
          <a:ext cx="5329013" cy="2444446"/>
        </p:xfrm>
        <a:graphic>
          <a:graphicData uri="http://schemas.openxmlformats.org/drawingml/2006/table">
            <a:tbl>
              <a:tblPr firstRow="1" bandRow="1">
                <a:tableStyleId>{16D9F66E-5EB9-4882-86FB-DCBF35E3C3E4}</a:tableStyleId>
              </a:tblPr>
              <a:tblGrid>
                <a:gridCol w="5329013">
                  <a:extLst>
                    <a:ext uri="{9D8B030D-6E8A-4147-A177-3AD203B41FA5}">
                      <a16:colId xmlns:a16="http://schemas.microsoft.com/office/drawing/2014/main" val="1369800438"/>
                    </a:ext>
                  </a:extLst>
                </a:gridCol>
              </a:tblGrid>
              <a:tr h="474933">
                <a:tc>
                  <a:txBody>
                    <a:bodyPr/>
                    <a:lstStyle/>
                    <a:p>
                      <a:pPr marL="0" marR="0" lvl="0" indent="0" algn="l" rtl="0" eaLnBrk="1" fontAlgn="auto" latinLnBrk="0" hangingPunct="1">
                        <a:lnSpc>
                          <a:spcPct val="100000"/>
                        </a:lnSpc>
                        <a:spcBef>
                          <a:spcPts val="0"/>
                        </a:spcBef>
                        <a:spcAft>
                          <a:spcPts val="0"/>
                        </a:spcAft>
                        <a:buClrTx/>
                        <a:buSzTx/>
                        <a:buFontTx/>
                        <a:buNone/>
                      </a:pPr>
                      <a:r>
                        <a:rPr lang="en-GB" sz="1500" b="0" kern="1200" dirty="0">
                          <a:solidFill>
                            <a:schemeClr val="tx1"/>
                          </a:solidFill>
                        </a:rPr>
                        <a:t>Implementation of Electronic Prescribing </a:t>
                      </a:r>
                    </a:p>
                  </a:txBody>
                  <a:tcPr marL="87510" marR="87510" marT="43757" marB="43757" anchor="ctr"/>
                </a:tc>
                <a:extLst>
                  <a:ext uri="{0D108BD9-81ED-4DB2-BD59-A6C34878D82A}">
                    <a16:rowId xmlns:a16="http://schemas.microsoft.com/office/drawing/2014/main" val="1790819238"/>
                  </a:ext>
                </a:extLst>
              </a:tr>
              <a:tr h="539887">
                <a:tc>
                  <a:txBody>
                    <a:bodyPr/>
                    <a:lstStyle/>
                    <a:p>
                      <a:pPr marL="0" marR="0" lvl="0" indent="0" algn="l" rtl="0" eaLnBrk="1" fontAlgn="auto" latinLnBrk="0" hangingPunct="1">
                        <a:lnSpc>
                          <a:spcPct val="100000"/>
                        </a:lnSpc>
                        <a:spcBef>
                          <a:spcPts val="0"/>
                        </a:spcBef>
                        <a:spcAft>
                          <a:spcPts val="0"/>
                        </a:spcAft>
                        <a:buClrTx/>
                        <a:buSzTx/>
                        <a:buFontTx/>
                        <a:buNone/>
                      </a:pPr>
                      <a:r>
                        <a:rPr lang="en-GB" sz="1500" b="0" kern="1200" dirty="0">
                          <a:solidFill>
                            <a:schemeClr val="tx1"/>
                          </a:solidFill>
                        </a:rPr>
                        <a:t>Maximise number of Pharmacies offering the Independent Prescribing Services</a:t>
                      </a:r>
                    </a:p>
                  </a:txBody>
                  <a:tcPr marL="87510" marR="87510" marT="43757" marB="43757" anchor="ctr"/>
                </a:tc>
                <a:extLst>
                  <a:ext uri="{0D108BD9-81ED-4DB2-BD59-A6C34878D82A}">
                    <a16:rowId xmlns:a16="http://schemas.microsoft.com/office/drawing/2014/main" val="1532433617"/>
                  </a:ext>
                </a:extLst>
              </a:tr>
              <a:tr h="474933">
                <a:tc>
                  <a:txBody>
                    <a:bodyPr/>
                    <a:lstStyle>
                      <a:lvl1pPr marL="0" algn="l" defTabSz="685772" rtl="0" eaLnBrk="1" latinLnBrk="0" hangingPunct="1">
                        <a:defRPr sz="1350" b="1" kern="1200">
                          <a:solidFill>
                            <a:schemeClr val="dk1"/>
                          </a:solidFill>
                          <a:latin typeface="Aptos" panose="02110004020202020204"/>
                        </a:defRPr>
                      </a:lvl1pPr>
                      <a:lvl2pPr marL="342886" algn="l" defTabSz="685772" rtl="0" eaLnBrk="1" latinLnBrk="0" hangingPunct="1">
                        <a:defRPr sz="1350" b="1" kern="1200">
                          <a:solidFill>
                            <a:schemeClr val="dk1"/>
                          </a:solidFill>
                          <a:latin typeface="Aptos" panose="02110004020202020204"/>
                        </a:defRPr>
                      </a:lvl2pPr>
                      <a:lvl3pPr marL="685772" algn="l" defTabSz="685772" rtl="0" eaLnBrk="1" latinLnBrk="0" hangingPunct="1">
                        <a:defRPr sz="1350" b="1" kern="1200">
                          <a:solidFill>
                            <a:schemeClr val="dk1"/>
                          </a:solidFill>
                          <a:latin typeface="Aptos" panose="02110004020202020204"/>
                        </a:defRPr>
                      </a:lvl3pPr>
                      <a:lvl4pPr marL="1028657" algn="l" defTabSz="685772" rtl="0" eaLnBrk="1" latinLnBrk="0" hangingPunct="1">
                        <a:defRPr sz="1350" b="1" kern="1200">
                          <a:solidFill>
                            <a:schemeClr val="dk1"/>
                          </a:solidFill>
                          <a:latin typeface="Aptos" panose="02110004020202020204"/>
                        </a:defRPr>
                      </a:lvl4pPr>
                      <a:lvl5pPr marL="1371543" algn="l" defTabSz="685772" rtl="0" eaLnBrk="1" latinLnBrk="0" hangingPunct="1">
                        <a:defRPr sz="1350" b="1" kern="1200">
                          <a:solidFill>
                            <a:schemeClr val="dk1"/>
                          </a:solidFill>
                          <a:latin typeface="Aptos" panose="02110004020202020204"/>
                        </a:defRPr>
                      </a:lvl5pPr>
                      <a:lvl6pPr marL="1714428" algn="l" defTabSz="685772" rtl="0" eaLnBrk="1" latinLnBrk="0" hangingPunct="1">
                        <a:defRPr sz="1350" b="1" kern="1200">
                          <a:solidFill>
                            <a:schemeClr val="dk1"/>
                          </a:solidFill>
                          <a:latin typeface="Aptos" panose="02110004020202020204"/>
                        </a:defRPr>
                      </a:lvl6pPr>
                      <a:lvl7pPr marL="2057314" algn="l" defTabSz="685772" rtl="0" eaLnBrk="1" latinLnBrk="0" hangingPunct="1">
                        <a:defRPr sz="1350" b="1" kern="1200">
                          <a:solidFill>
                            <a:schemeClr val="dk1"/>
                          </a:solidFill>
                          <a:latin typeface="Aptos" panose="02110004020202020204"/>
                        </a:defRPr>
                      </a:lvl7pPr>
                      <a:lvl8pPr marL="2400199" algn="l" defTabSz="685772" rtl="0" eaLnBrk="1" latinLnBrk="0" hangingPunct="1">
                        <a:defRPr sz="1350" b="1" kern="1200">
                          <a:solidFill>
                            <a:schemeClr val="dk1"/>
                          </a:solidFill>
                          <a:latin typeface="Aptos" panose="02110004020202020204"/>
                        </a:defRPr>
                      </a:lvl8pPr>
                      <a:lvl9pPr marL="2743085" algn="l" defTabSz="685772" rtl="0" eaLnBrk="1" latinLnBrk="0" hangingPunct="1">
                        <a:defRPr sz="1350" b="1" kern="1200">
                          <a:solidFill>
                            <a:schemeClr val="dk1"/>
                          </a:solidFill>
                          <a:latin typeface="Aptos" panose="02110004020202020204"/>
                        </a:defRPr>
                      </a:lvl9pPr>
                    </a:lstStyle>
                    <a:p>
                      <a:pPr marL="0" marR="0" lvl="0" indent="0" algn="l" rtl="0" eaLnBrk="1" fontAlgn="auto" latinLnBrk="0" hangingPunct="1">
                        <a:lnSpc>
                          <a:spcPct val="100000"/>
                        </a:lnSpc>
                        <a:spcBef>
                          <a:spcPts val="0"/>
                        </a:spcBef>
                        <a:spcAft>
                          <a:spcPts val="0"/>
                        </a:spcAft>
                        <a:buClrTx/>
                        <a:buSzTx/>
                        <a:buFontTx/>
                        <a:buNone/>
                      </a:pPr>
                      <a:r>
                        <a:rPr lang="en-GB" sz="1500" b="0" kern="1200" dirty="0">
                          <a:solidFill>
                            <a:srgbClr val="000000"/>
                          </a:solidFill>
                        </a:rPr>
                        <a:t>Continue with implementing Community Psychology Model </a:t>
                      </a:r>
                    </a:p>
                  </a:txBody>
                  <a:tcPr marL="87510" marR="87510" marT="43757" marB="43757" anchor="ctr"/>
                </a:tc>
                <a:extLst>
                  <a:ext uri="{0D108BD9-81ED-4DB2-BD59-A6C34878D82A}">
                    <a16:rowId xmlns:a16="http://schemas.microsoft.com/office/drawing/2014/main" val="2947851244"/>
                  </a:ext>
                </a:extLst>
              </a:tr>
              <a:tr h="474933">
                <a:tc>
                  <a:txBody>
                    <a:bodyPr/>
                    <a:lstStyle>
                      <a:lvl1pPr marL="0" algn="l" defTabSz="685772" rtl="0" eaLnBrk="1" latinLnBrk="0" hangingPunct="1">
                        <a:defRPr sz="1350" kern="1200">
                          <a:solidFill>
                            <a:schemeClr val="dk1"/>
                          </a:solidFill>
                          <a:latin typeface="Aptos" panose="02110004020202020204"/>
                        </a:defRPr>
                      </a:lvl1pPr>
                      <a:lvl2pPr marL="342886" algn="l" defTabSz="685772" rtl="0" eaLnBrk="1" latinLnBrk="0" hangingPunct="1">
                        <a:defRPr sz="1350" kern="1200">
                          <a:solidFill>
                            <a:schemeClr val="dk1"/>
                          </a:solidFill>
                          <a:latin typeface="Aptos" panose="02110004020202020204"/>
                        </a:defRPr>
                      </a:lvl2pPr>
                      <a:lvl3pPr marL="685772" algn="l" defTabSz="685772" rtl="0" eaLnBrk="1" latinLnBrk="0" hangingPunct="1">
                        <a:defRPr sz="1350" kern="1200">
                          <a:solidFill>
                            <a:schemeClr val="dk1"/>
                          </a:solidFill>
                          <a:latin typeface="Aptos" panose="02110004020202020204"/>
                        </a:defRPr>
                      </a:lvl3pPr>
                      <a:lvl4pPr marL="1028657" algn="l" defTabSz="685772" rtl="0" eaLnBrk="1" latinLnBrk="0" hangingPunct="1">
                        <a:defRPr sz="1350" kern="1200">
                          <a:solidFill>
                            <a:schemeClr val="dk1"/>
                          </a:solidFill>
                          <a:latin typeface="Aptos" panose="02110004020202020204"/>
                        </a:defRPr>
                      </a:lvl4pPr>
                      <a:lvl5pPr marL="1371543" algn="l" defTabSz="685772" rtl="0" eaLnBrk="1" latinLnBrk="0" hangingPunct="1">
                        <a:defRPr sz="1350" kern="1200">
                          <a:solidFill>
                            <a:schemeClr val="dk1"/>
                          </a:solidFill>
                          <a:latin typeface="Aptos" panose="02110004020202020204"/>
                        </a:defRPr>
                      </a:lvl5pPr>
                      <a:lvl6pPr marL="1714428" algn="l" defTabSz="685772" rtl="0" eaLnBrk="1" latinLnBrk="0" hangingPunct="1">
                        <a:defRPr sz="1350" kern="1200">
                          <a:solidFill>
                            <a:schemeClr val="dk1"/>
                          </a:solidFill>
                          <a:latin typeface="Aptos" panose="02110004020202020204"/>
                        </a:defRPr>
                      </a:lvl6pPr>
                      <a:lvl7pPr marL="2057314" algn="l" defTabSz="685772" rtl="0" eaLnBrk="1" latinLnBrk="0" hangingPunct="1">
                        <a:defRPr sz="1350" kern="1200">
                          <a:solidFill>
                            <a:schemeClr val="dk1"/>
                          </a:solidFill>
                          <a:latin typeface="Aptos" panose="02110004020202020204"/>
                        </a:defRPr>
                      </a:lvl7pPr>
                      <a:lvl8pPr marL="2400199" algn="l" defTabSz="685772" rtl="0" eaLnBrk="1" latinLnBrk="0" hangingPunct="1">
                        <a:defRPr sz="1350" kern="1200">
                          <a:solidFill>
                            <a:schemeClr val="dk1"/>
                          </a:solidFill>
                          <a:latin typeface="Aptos" panose="02110004020202020204"/>
                        </a:defRPr>
                      </a:lvl8pPr>
                      <a:lvl9pPr marL="2743085" algn="l" defTabSz="685772" rtl="0" eaLnBrk="1" latinLnBrk="0" hangingPunct="1">
                        <a:defRPr sz="1350" kern="1200">
                          <a:solidFill>
                            <a:schemeClr val="dk1"/>
                          </a:solidFill>
                          <a:latin typeface="Aptos" panose="02110004020202020204"/>
                        </a:defRPr>
                      </a:lvl9pPr>
                    </a:lstStyle>
                    <a:p>
                      <a:pPr marL="0" marR="0" lvl="0" indent="0" algn="l" rtl="0" eaLnBrk="1" fontAlgn="auto" latinLnBrk="0" hangingPunct="1">
                        <a:lnSpc>
                          <a:spcPct val="100000"/>
                        </a:lnSpc>
                        <a:spcBef>
                          <a:spcPts val="0"/>
                        </a:spcBef>
                        <a:spcAft>
                          <a:spcPts val="0"/>
                        </a:spcAft>
                        <a:buClrTx/>
                        <a:buSzTx/>
                        <a:buFontTx/>
                        <a:buNone/>
                      </a:pPr>
                      <a:r>
                        <a:rPr lang="en-GB" sz="1500" b="0" strike="noStrike" kern="1200" dirty="0">
                          <a:solidFill>
                            <a:schemeClr val="tx1"/>
                          </a:solidFill>
                        </a:rPr>
                        <a:t>Review all high CHC placements </a:t>
                      </a:r>
                    </a:p>
                  </a:txBody>
                  <a:tcPr marL="87510" marR="87510" marT="43757" marB="43757" anchor="ctr"/>
                </a:tc>
                <a:extLst>
                  <a:ext uri="{0D108BD9-81ED-4DB2-BD59-A6C34878D82A}">
                    <a16:rowId xmlns:a16="http://schemas.microsoft.com/office/drawing/2014/main" val="1761936340"/>
                  </a:ext>
                </a:extLst>
              </a:tr>
              <a:tr h="474933">
                <a:tc>
                  <a:txBody>
                    <a:bodyPr/>
                    <a:lstStyle>
                      <a:lvl1pPr marL="0" algn="l" defTabSz="685772" rtl="0" eaLnBrk="1" latinLnBrk="0" hangingPunct="1">
                        <a:defRPr sz="1350" kern="1200">
                          <a:solidFill>
                            <a:schemeClr val="dk1"/>
                          </a:solidFill>
                          <a:latin typeface="Aptos" panose="02110004020202020204"/>
                        </a:defRPr>
                      </a:lvl1pPr>
                      <a:lvl2pPr marL="342886" algn="l" defTabSz="685772" rtl="0" eaLnBrk="1" latinLnBrk="0" hangingPunct="1">
                        <a:defRPr sz="1350" kern="1200">
                          <a:solidFill>
                            <a:schemeClr val="dk1"/>
                          </a:solidFill>
                          <a:latin typeface="Aptos" panose="02110004020202020204"/>
                        </a:defRPr>
                      </a:lvl2pPr>
                      <a:lvl3pPr marL="685772" algn="l" defTabSz="685772" rtl="0" eaLnBrk="1" latinLnBrk="0" hangingPunct="1">
                        <a:defRPr sz="1350" kern="1200">
                          <a:solidFill>
                            <a:schemeClr val="dk1"/>
                          </a:solidFill>
                          <a:latin typeface="Aptos" panose="02110004020202020204"/>
                        </a:defRPr>
                      </a:lvl3pPr>
                      <a:lvl4pPr marL="1028657" algn="l" defTabSz="685772" rtl="0" eaLnBrk="1" latinLnBrk="0" hangingPunct="1">
                        <a:defRPr sz="1350" kern="1200">
                          <a:solidFill>
                            <a:schemeClr val="dk1"/>
                          </a:solidFill>
                          <a:latin typeface="Aptos" panose="02110004020202020204"/>
                        </a:defRPr>
                      </a:lvl4pPr>
                      <a:lvl5pPr marL="1371543" algn="l" defTabSz="685772" rtl="0" eaLnBrk="1" latinLnBrk="0" hangingPunct="1">
                        <a:defRPr sz="1350" kern="1200">
                          <a:solidFill>
                            <a:schemeClr val="dk1"/>
                          </a:solidFill>
                          <a:latin typeface="Aptos" panose="02110004020202020204"/>
                        </a:defRPr>
                      </a:lvl5pPr>
                      <a:lvl6pPr marL="1714428" algn="l" defTabSz="685772" rtl="0" eaLnBrk="1" latinLnBrk="0" hangingPunct="1">
                        <a:defRPr sz="1350" kern="1200">
                          <a:solidFill>
                            <a:schemeClr val="dk1"/>
                          </a:solidFill>
                          <a:latin typeface="Aptos" panose="02110004020202020204"/>
                        </a:defRPr>
                      </a:lvl6pPr>
                      <a:lvl7pPr marL="2057314" algn="l" defTabSz="685772" rtl="0" eaLnBrk="1" latinLnBrk="0" hangingPunct="1">
                        <a:defRPr sz="1350" kern="1200">
                          <a:solidFill>
                            <a:schemeClr val="dk1"/>
                          </a:solidFill>
                          <a:latin typeface="Aptos" panose="02110004020202020204"/>
                        </a:defRPr>
                      </a:lvl7pPr>
                      <a:lvl8pPr marL="2400199" algn="l" defTabSz="685772" rtl="0" eaLnBrk="1" latinLnBrk="0" hangingPunct="1">
                        <a:defRPr sz="1350" kern="1200">
                          <a:solidFill>
                            <a:schemeClr val="dk1"/>
                          </a:solidFill>
                          <a:latin typeface="Aptos" panose="02110004020202020204"/>
                        </a:defRPr>
                      </a:lvl8pPr>
                      <a:lvl9pPr marL="2743085" algn="l" defTabSz="685772" rtl="0" eaLnBrk="1" latinLnBrk="0" hangingPunct="1">
                        <a:defRPr sz="1350" kern="1200">
                          <a:solidFill>
                            <a:schemeClr val="dk1"/>
                          </a:solidFill>
                          <a:latin typeface="Aptos" panose="02110004020202020204"/>
                        </a:defRPr>
                      </a:lvl9p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500" b="0" kern="1200" dirty="0">
                          <a:solidFill>
                            <a:schemeClr val="tx1"/>
                          </a:solidFill>
                        </a:rPr>
                        <a:t>Planning for Community by Design Programme </a:t>
                      </a:r>
                    </a:p>
                  </a:txBody>
                  <a:tcPr marL="87510" marR="87510" marT="43757" marB="43757" anchor="ctr"/>
                </a:tc>
                <a:extLst>
                  <a:ext uri="{0D108BD9-81ED-4DB2-BD59-A6C34878D82A}">
                    <a16:rowId xmlns:a16="http://schemas.microsoft.com/office/drawing/2014/main" val="19079756"/>
                  </a:ext>
                </a:extLst>
              </a:tr>
            </a:tbl>
          </a:graphicData>
        </a:graphic>
      </p:graphicFrame>
      <p:sp>
        <p:nvSpPr>
          <p:cNvPr id="32" name="Rectangle 31">
            <a:extLst>
              <a:ext uri="{FF2B5EF4-FFF2-40B4-BE49-F238E27FC236}">
                <a16:creationId xmlns:a16="http://schemas.microsoft.com/office/drawing/2014/main" id="{E8A9021A-E7A7-2945-6B37-DFEDE2EAA130}"/>
              </a:ext>
            </a:extLst>
          </p:cNvPr>
          <p:cNvSpPr/>
          <p:nvPr/>
        </p:nvSpPr>
        <p:spPr>
          <a:xfrm>
            <a:off x="15516864" y="2885185"/>
            <a:ext cx="2012716" cy="1579036"/>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75396" rtlCol="0" anchor="ctr"/>
          <a:lstStyle/>
          <a:p>
            <a:pPr marL="0" marR="0" lvl="0" indent="0" algn="ctr" defTabSz="437594" rtl="0" eaLnBrk="1" fontAlgn="auto" latinLnBrk="0" hangingPunct="1">
              <a:lnSpc>
                <a:spcPct val="100000"/>
              </a:lnSpc>
              <a:spcBef>
                <a:spcPts val="0"/>
              </a:spcBef>
              <a:spcAft>
                <a:spcPts val="0"/>
              </a:spcAft>
              <a:buClrTx/>
              <a:buSzTx/>
              <a:buFontTx/>
              <a:buNone/>
              <a:tabLst/>
              <a:defRPr/>
            </a:pPr>
            <a:r>
              <a:rPr kumimoji="0" lang="en-GB" sz="1484" b="0" i="0" u="none" strike="noStrike" kern="0" cap="none" spc="0" normalizeH="0" baseline="0" noProof="0" dirty="0">
                <a:ln>
                  <a:noFill/>
                </a:ln>
                <a:solidFill>
                  <a:srgbClr val="000000"/>
                </a:solidFill>
                <a:effectLst/>
                <a:uLnTx/>
                <a:uFillTx/>
                <a:latin typeface="Aptos"/>
                <a:ea typeface="+mn-ea"/>
                <a:cs typeface="+mn-cs"/>
              </a:rPr>
              <a:t>Sustainable Diabetes Prevention Programme </a:t>
            </a:r>
          </a:p>
        </p:txBody>
      </p:sp>
      <p:sp>
        <p:nvSpPr>
          <p:cNvPr id="2" name="TextBox 1">
            <a:extLst>
              <a:ext uri="{FF2B5EF4-FFF2-40B4-BE49-F238E27FC236}">
                <a16:creationId xmlns:a16="http://schemas.microsoft.com/office/drawing/2014/main" id="{F326387D-469F-CD94-2641-ED9E3E327BB3}"/>
              </a:ext>
            </a:extLst>
          </p:cNvPr>
          <p:cNvSpPr txBox="1"/>
          <p:nvPr/>
        </p:nvSpPr>
        <p:spPr>
          <a:xfrm>
            <a:off x="178" y="52"/>
            <a:ext cx="20105335" cy="584647"/>
          </a:xfrm>
          <a:prstGeom prst="rect">
            <a:avLst/>
          </a:prstGeom>
          <a:solidFill>
            <a:srgbClr val="44546A"/>
          </a:solidFill>
        </p:spPr>
        <p:txBody>
          <a:bodyPr wrap="square" rtlCol="0">
            <a:spAutoFit/>
          </a:bodyPr>
          <a:lstStyle/>
          <a:p>
            <a:pPr marL="0" marR="0" lvl="0" indent="0" algn="ctr" defTabSz="753990" rtl="0" eaLnBrk="1" fontAlgn="auto" latinLnBrk="0" hangingPunct="1">
              <a:lnSpc>
                <a:spcPct val="100000"/>
              </a:lnSpc>
              <a:spcBef>
                <a:spcPts val="0"/>
              </a:spcBef>
              <a:spcAft>
                <a:spcPts val="0"/>
              </a:spcAft>
              <a:buClrTx/>
              <a:buSzTx/>
              <a:buFontTx/>
              <a:buNone/>
              <a:tabLst/>
              <a:defRPr/>
            </a:pPr>
            <a:r>
              <a:rPr kumimoji="0" lang="en-GB" sz="3199"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Primary Care and Community Services Plan on Page 2025/2026 </a:t>
            </a:r>
            <a:endParaRPr kumimoji="0" lang="en-GB" sz="3199" b="1" i="0" u="none" strike="noStrike" kern="120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mn-cs"/>
            </a:endParaRPr>
          </a:p>
        </p:txBody>
      </p:sp>
      <p:sp>
        <p:nvSpPr>
          <p:cNvPr id="12" name="Hexagon 11">
            <a:extLst>
              <a:ext uri="{FF2B5EF4-FFF2-40B4-BE49-F238E27FC236}">
                <a16:creationId xmlns:a16="http://schemas.microsoft.com/office/drawing/2014/main" id="{6E314458-5150-66FE-F47A-10A077B3A9B8}"/>
              </a:ext>
            </a:extLst>
          </p:cNvPr>
          <p:cNvSpPr/>
          <p:nvPr/>
        </p:nvSpPr>
        <p:spPr>
          <a:xfrm>
            <a:off x="10519379" y="7736183"/>
            <a:ext cx="3638741" cy="1175699"/>
          </a:xfrm>
          <a:prstGeom prst="hexagon">
            <a:avLst>
              <a:gd name="adj" fmla="val 16126"/>
              <a:gd name="vf" fmla="val 115470"/>
            </a:avLst>
          </a:prstGeom>
          <a:solidFill>
            <a:schemeClr val="accent4">
              <a:lumMod val="40000"/>
              <a:lumOff val="60000"/>
            </a:schemeClr>
          </a:solidFill>
          <a:ln w="19050" cap="flat" cmpd="sng" algn="ctr">
            <a:noFill/>
            <a:prstDash val="solid"/>
            <a:miter lim="800000"/>
          </a:ln>
          <a:effectLst/>
        </p:spPr>
        <p:txBody>
          <a:bodyPr lIns="150788" tIns="75396" rIns="150788" bIns="75396" rtlCol="0" anchor="ctr"/>
          <a:lstStyle/>
          <a:p>
            <a:pPr marL="0" marR="0" lvl="0" indent="0" algn="ctr" defTabSz="437594" rtl="0" eaLnBrk="1" fontAlgn="auto" latinLnBrk="0" hangingPunct="1">
              <a:lnSpc>
                <a:spcPct val="100000"/>
              </a:lnSpc>
              <a:spcBef>
                <a:spcPts val="0"/>
              </a:spcBef>
              <a:spcAft>
                <a:spcPts val="0"/>
              </a:spcAft>
              <a:buClrTx/>
              <a:buSzTx/>
              <a:buFontTx/>
              <a:buNone/>
              <a:tabLst/>
              <a:defRPr/>
            </a:pPr>
            <a:r>
              <a:rPr kumimoji="0" lang="en-GB" sz="1732" b="0" i="0" u="none" strike="noStrike" kern="0" cap="none" spc="0" normalizeH="0" baseline="0" noProof="0" dirty="0">
                <a:ln>
                  <a:noFill/>
                </a:ln>
                <a:solidFill>
                  <a:srgbClr val="000000"/>
                </a:solidFill>
                <a:effectLst/>
                <a:uLnTx/>
                <a:uFillTx/>
                <a:latin typeface="Univers Condensed Light"/>
                <a:ea typeface="+mn-ea"/>
                <a:cs typeface="+mn-cs"/>
              </a:rPr>
              <a:t>We will increase capacity of Enhanced Community Care</a:t>
            </a:r>
            <a:endParaRPr kumimoji="0" lang="en-US" sz="2968"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graphicFrame>
        <p:nvGraphicFramePr>
          <p:cNvPr id="13" name="Table 12">
            <a:extLst>
              <a:ext uri="{FF2B5EF4-FFF2-40B4-BE49-F238E27FC236}">
                <a16:creationId xmlns:a16="http://schemas.microsoft.com/office/drawing/2014/main" id="{9EEA824E-33D1-3F67-2A7D-AF66B2DF5C03}"/>
              </a:ext>
            </a:extLst>
          </p:cNvPr>
          <p:cNvGraphicFramePr>
            <a:graphicFrameLocks noGrp="1"/>
          </p:cNvGraphicFramePr>
          <p:nvPr/>
        </p:nvGraphicFramePr>
        <p:xfrm>
          <a:off x="5047003" y="3028068"/>
          <a:ext cx="5310106" cy="3394312"/>
        </p:xfrm>
        <a:graphic>
          <a:graphicData uri="http://schemas.openxmlformats.org/drawingml/2006/table">
            <a:tbl>
              <a:tblPr firstRow="1" bandRow="1">
                <a:tableStyleId>{16D9F66E-5EB9-4882-86FB-DCBF35E3C3E4}</a:tableStyleId>
              </a:tblPr>
              <a:tblGrid>
                <a:gridCol w="5310106">
                  <a:extLst>
                    <a:ext uri="{9D8B030D-6E8A-4147-A177-3AD203B41FA5}">
                      <a16:colId xmlns:a16="http://schemas.microsoft.com/office/drawing/2014/main" val="1369800438"/>
                    </a:ext>
                  </a:extLst>
                </a:gridCol>
              </a:tblGrid>
              <a:tr h="474933">
                <a:tc>
                  <a:txBody>
                    <a:bodyPr/>
                    <a:lstStyle/>
                    <a:p>
                      <a:pPr marL="0" marR="0" lvl="0" indent="0" algn="l" rtl="0" eaLnBrk="1" fontAlgn="auto" latinLnBrk="0" hangingPunct="1">
                        <a:lnSpc>
                          <a:spcPct val="100000"/>
                        </a:lnSpc>
                        <a:spcBef>
                          <a:spcPts val="0"/>
                        </a:spcBef>
                        <a:spcAft>
                          <a:spcPts val="0"/>
                        </a:spcAft>
                        <a:buClrTx/>
                        <a:buSzTx/>
                        <a:buFontTx/>
                        <a:buNone/>
                      </a:pPr>
                      <a:r>
                        <a:rPr lang="en-GB" sz="1500" b="0" kern="1200" dirty="0">
                          <a:solidFill>
                            <a:schemeClr val="tx1"/>
                          </a:solidFill>
                        </a:rPr>
                        <a:t>Improvement of GMS Estates </a:t>
                      </a:r>
                    </a:p>
                  </a:txBody>
                  <a:tcPr marL="87510" marR="87510" marT="43757" marB="43757" anchor="ctr"/>
                </a:tc>
                <a:extLst>
                  <a:ext uri="{0D108BD9-81ED-4DB2-BD59-A6C34878D82A}">
                    <a16:rowId xmlns:a16="http://schemas.microsoft.com/office/drawing/2014/main" val="1790819238"/>
                  </a:ext>
                </a:extLst>
              </a:tr>
              <a:tr h="474933">
                <a:tc>
                  <a:txBody>
                    <a:bodyPr/>
                    <a:lstStyle/>
                    <a:p>
                      <a:pPr marL="0" marR="0" lvl="0" indent="0" algn="l" rtl="0" eaLnBrk="1" fontAlgn="auto" latinLnBrk="0" hangingPunct="1">
                        <a:lnSpc>
                          <a:spcPct val="100000"/>
                        </a:lnSpc>
                        <a:spcBef>
                          <a:spcPts val="0"/>
                        </a:spcBef>
                        <a:spcAft>
                          <a:spcPts val="0"/>
                        </a:spcAft>
                        <a:buClrTx/>
                        <a:buSzTx/>
                        <a:buFontTx/>
                        <a:buNone/>
                      </a:pPr>
                      <a:r>
                        <a:rPr lang="en-GB" sz="1500" b="0" kern="1200" dirty="0">
                          <a:solidFill>
                            <a:srgbClr val="000000"/>
                          </a:solidFill>
                        </a:rPr>
                        <a:t>Implementation of Dental Access Portal</a:t>
                      </a:r>
                    </a:p>
                  </a:txBody>
                  <a:tcPr marL="87510" marR="87510" marT="43757" marB="43757" anchor="ctr"/>
                </a:tc>
                <a:extLst>
                  <a:ext uri="{0D108BD9-81ED-4DB2-BD59-A6C34878D82A}">
                    <a16:rowId xmlns:a16="http://schemas.microsoft.com/office/drawing/2014/main" val="1532433617"/>
                  </a:ext>
                </a:extLst>
              </a:tr>
              <a:tr h="474933">
                <a:tc>
                  <a:txBody>
                    <a:bodyPr/>
                    <a:lstStyle/>
                    <a:p>
                      <a:pPr marL="0" marR="0" lvl="0" indent="0" algn="l" rtl="0" eaLnBrk="1" fontAlgn="auto" latinLnBrk="0" hangingPunct="1">
                        <a:lnSpc>
                          <a:spcPct val="100000"/>
                        </a:lnSpc>
                        <a:spcBef>
                          <a:spcPts val="0"/>
                        </a:spcBef>
                        <a:spcAft>
                          <a:spcPts val="0"/>
                        </a:spcAft>
                        <a:buClrTx/>
                        <a:buSzTx/>
                        <a:buFontTx/>
                        <a:buNone/>
                      </a:pPr>
                      <a:r>
                        <a:rPr lang="en-GB" sz="1500" b="0" kern="1200" dirty="0">
                          <a:solidFill>
                            <a:srgbClr val="000000"/>
                          </a:solidFill>
                        </a:rPr>
                        <a:t>Implementation of Optometry Contract</a:t>
                      </a:r>
                    </a:p>
                  </a:txBody>
                  <a:tcPr marL="87510" marR="87510" marT="43757" marB="43757" anchor="ctr"/>
                </a:tc>
                <a:extLst>
                  <a:ext uri="{0D108BD9-81ED-4DB2-BD59-A6C34878D82A}">
                    <a16:rowId xmlns:a16="http://schemas.microsoft.com/office/drawing/2014/main" val="3600665364"/>
                  </a:ext>
                </a:extLst>
              </a:tr>
              <a:tr h="539887">
                <a:tc>
                  <a:txBody>
                    <a:bodyPr/>
                    <a:lstStyle>
                      <a:lvl1pPr marL="0" algn="l" defTabSz="685772" rtl="0" eaLnBrk="1" latinLnBrk="0" hangingPunct="1">
                        <a:defRPr sz="1350" b="1" kern="1200">
                          <a:solidFill>
                            <a:schemeClr val="dk1"/>
                          </a:solidFill>
                          <a:latin typeface="Aptos" panose="02110004020202020204"/>
                        </a:defRPr>
                      </a:lvl1pPr>
                      <a:lvl2pPr marL="342886" algn="l" defTabSz="685772" rtl="0" eaLnBrk="1" latinLnBrk="0" hangingPunct="1">
                        <a:defRPr sz="1350" b="1" kern="1200">
                          <a:solidFill>
                            <a:schemeClr val="dk1"/>
                          </a:solidFill>
                          <a:latin typeface="Aptos" panose="02110004020202020204"/>
                        </a:defRPr>
                      </a:lvl2pPr>
                      <a:lvl3pPr marL="685772" algn="l" defTabSz="685772" rtl="0" eaLnBrk="1" latinLnBrk="0" hangingPunct="1">
                        <a:defRPr sz="1350" b="1" kern="1200">
                          <a:solidFill>
                            <a:schemeClr val="dk1"/>
                          </a:solidFill>
                          <a:latin typeface="Aptos" panose="02110004020202020204"/>
                        </a:defRPr>
                      </a:lvl3pPr>
                      <a:lvl4pPr marL="1028657" algn="l" defTabSz="685772" rtl="0" eaLnBrk="1" latinLnBrk="0" hangingPunct="1">
                        <a:defRPr sz="1350" b="1" kern="1200">
                          <a:solidFill>
                            <a:schemeClr val="dk1"/>
                          </a:solidFill>
                          <a:latin typeface="Aptos" panose="02110004020202020204"/>
                        </a:defRPr>
                      </a:lvl4pPr>
                      <a:lvl5pPr marL="1371543" algn="l" defTabSz="685772" rtl="0" eaLnBrk="1" latinLnBrk="0" hangingPunct="1">
                        <a:defRPr sz="1350" b="1" kern="1200">
                          <a:solidFill>
                            <a:schemeClr val="dk1"/>
                          </a:solidFill>
                          <a:latin typeface="Aptos" panose="02110004020202020204"/>
                        </a:defRPr>
                      </a:lvl5pPr>
                      <a:lvl6pPr marL="1714428" algn="l" defTabSz="685772" rtl="0" eaLnBrk="1" latinLnBrk="0" hangingPunct="1">
                        <a:defRPr sz="1350" b="1" kern="1200">
                          <a:solidFill>
                            <a:schemeClr val="dk1"/>
                          </a:solidFill>
                          <a:latin typeface="Aptos" panose="02110004020202020204"/>
                        </a:defRPr>
                      </a:lvl6pPr>
                      <a:lvl7pPr marL="2057314" algn="l" defTabSz="685772" rtl="0" eaLnBrk="1" latinLnBrk="0" hangingPunct="1">
                        <a:defRPr sz="1350" b="1" kern="1200">
                          <a:solidFill>
                            <a:schemeClr val="dk1"/>
                          </a:solidFill>
                          <a:latin typeface="Aptos" panose="02110004020202020204"/>
                        </a:defRPr>
                      </a:lvl7pPr>
                      <a:lvl8pPr marL="2400199" algn="l" defTabSz="685772" rtl="0" eaLnBrk="1" latinLnBrk="0" hangingPunct="1">
                        <a:defRPr sz="1350" b="1" kern="1200">
                          <a:solidFill>
                            <a:schemeClr val="dk1"/>
                          </a:solidFill>
                          <a:latin typeface="Aptos" panose="02110004020202020204"/>
                        </a:defRPr>
                      </a:lvl8pPr>
                      <a:lvl9pPr marL="2743085" algn="l" defTabSz="685772" rtl="0" eaLnBrk="1" latinLnBrk="0" hangingPunct="1">
                        <a:defRPr sz="1350" b="1" kern="1200">
                          <a:solidFill>
                            <a:schemeClr val="dk1"/>
                          </a:solidFill>
                          <a:latin typeface="Aptos" panose="02110004020202020204"/>
                        </a:defRPr>
                      </a:lvl9pPr>
                    </a:lstStyle>
                    <a:p>
                      <a:pPr marL="0" marR="0" lvl="0" indent="0" algn="l" rtl="0" eaLnBrk="1" fontAlgn="auto" latinLnBrk="0" hangingPunct="1">
                        <a:lnSpc>
                          <a:spcPct val="100000"/>
                        </a:lnSpc>
                        <a:spcBef>
                          <a:spcPts val="0"/>
                        </a:spcBef>
                        <a:spcAft>
                          <a:spcPts val="0"/>
                        </a:spcAft>
                        <a:buClrTx/>
                        <a:buSzTx/>
                        <a:buFontTx/>
                        <a:buNone/>
                      </a:pPr>
                      <a:r>
                        <a:rPr lang="en-GB" sz="1500" b="0" kern="1200" dirty="0">
                          <a:solidFill>
                            <a:srgbClr val="000000"/>
                          </a:solidFill>
                        </a:rPr>
                        <a:t>Review access to Special Care Dentistry / Specialist Dentistry / Generalist Dentistry </a:t>
                      </a:r>
                    </a:p>
                  </a:txBody>
                  <a:tcPr marL="87510" marR="87510" marT="43757" marB="43757" anchor="ctr"/>
                </a:tc>
                <a:extLst>
                  <a:ext uri="{0D108BD9-81ED-4DB2-BD59-A6C34878D82A}">
                    <a16:rowId xmlns:a16="http://schemas.microsoft.com/office/drawing/2014/main" val="2947851244"/>
                  </a:ext>
                </a:extLst>
              </a:tr>
              <a:tr h="474933">
                <a:tc>
                  <a:txBody>
                    <a:bodyPr/>
                    <a:lstStyle>
                      <a:lvl1pPr marL="0" algn="l" defTabSz="685772" rtl="0" eaLnBrk="1" latinLnBrk="0" hangingPunct="1">
                        <a:defRPr sz="1350" kern="1200">
                          <a:solidFill>
                            <a:schemeClr val="dk1"/>
                          </a:solidFill>
                          <a:latin typeface="Aptos" panose="02110004020202020204"/>
                        </a:defRPr>
                      </a:lvl1pPr>
                      <a:lvl2pPr marL="342886" algn="l" defTabSz="685772" rtl="0" eaLnBrk="1" latinLnBrk="0" hangingPunct="1">
                        <a:defRPr sz="1350" kern="1200">
                          <a:solidFill>
                            <a:schemeClr val="dk1"/>
                          </a:solidFill>
                          <a:latin typeface="Aptos" panose="02110004020202020204"/>
                        </a:defRPr>
                      </a:lvl2pPr>
                      <a:lvl3pPr marL="685772" algn="l" defTabSz="685772" rtl="0" eaLnBrk="1" latinLnBrk="0" hangingPunct="1">
                        <a:defRPr sz="1350" kern="1200">
                          <a:solidFill>
                            <a:schemeClr val="dk1"/>
                          </a:solidFill>
                          <a:latin typeface="Aptos" panose="02110004020202020204"/>
                        </a:defRPr>
                      </a:lvl3pPr>
                      <a:lvl4pPr marL="1028657" algn="l" defTabSz="685772" rtl="0" eaLnBrk="1" latinLnBrk="0" hangingPunct="1">
                        <a:defRPr sz="1350" kern="1200">
                          <a:solidFill>
                            <a:schemeClr val="dk1"/>
                          </a:solidFill>
                          <a:latin typeface="Aptos" panose="02110004020202020204"/>
                        </a:defRPr>
                      </a:lvl4pPr>
                      <a:lvl5pPr marL="1371543" algn="l" defTabSz="685772" rtl="0" eaLnBrk="1" latinLnBrk="0" hangingPunct="1">
                        <a:defRPr sz="1350" kern="1200">
                          <a:solidFill>
                            <a:schemeClr val="dk1"/>
                          </a:solidFill>
                          <a:latin typeface="Aptos" panose="02110004020202020204"/>
                        </a:defRPr>
                      </a:lvl5pPr>
                      <a:lvl6pPr marL="1714428" algn="l" defTabSz="685772" rtl="0" eaLnBrk="1" latinLnBrk="0" hangingPunct="1">
                        <a:defRPr sz="1350" kern="1200">
                          <a:solidFill>
                            <a:schemeClr val="dk1"/>
                          </a:solidFill>
                          <a:latin typeface="Aptos" panose="02110004020202020204"/>
                        </a:defRPr>
                      </a:lvl6pPr>
                      <a:lvl7pPr marL="2057314" algn="l" defTabSz="685772" rtl="0" eaLnBrk="1" latinLnBrk="0" hangingPunct="1">
                        <a:defRPr sz="1350" kern="1200">
                          <a:solidFill>
                            <a:schemeClr val="dk1"/>
                          </a:solidFill>
                          <a:latin typeface="Aptos" panose="02110004020202020204"/>
                        </a:defRPr>
                      </a:lvl7pPr>
                      <a:lvl8pPr marL="2400199" algn="l" defTabSz="685772" rtl="0" eaLnBrk="1" latinLnBrk="0" hangingPunct="1">
                        <a:defRPr sz="1350" kern="1200">
                          <a:solidFill>
                            <a:schemeClr val="dk1"/>
                          </a:solidFill>
                          <a:latin typeface="Aptos" panose="02110004020202020204"/>
                        </a:defRPr>
                      </a:lvl8pPr>
                      <a:lvl9pPr marL="2743085" algn="l" defTabSz="685772" rtl="0" eaLnBrk="1" latinLnBrk="0" hangingPunct="1">
                        <a:defRPr sz="1350" kern="1200">
                          <a:solidFill>
                            <a:schemeClr val="dk1"/>
                          </a:solidFill>
                          <a:latin typeface="Aptos" panose="02110004020202020204"/>
                        </a:defRPr>
                      </a:lvl9pPr>
                    </a:lstStyle>
                    <a:p>
                      <a:pPr marL="0" marR="0" lvl="0" indent="0" algn="l" rtl="0" eaLnBrk="1" fontAlgn="auto" latinLnBrk="0" hangingPunct="1">
                        <a:lnSpc>
                          <a:spcPct val="100000"/>
                        </a:lnSpc>
                        <a:spcBef>
                          <a:spcPts val="0"/>
                        </a:spcBef>
                        <a:spcAft>
                          <a:spcPts val="0"/>
                        </a:spcAft>
                        <a:buClrTx/>
                        <a:buSzTx/>
                        <a:buFontTx/>
                        <a:buNone/>
                      </a:pPr>
                      <a:r>
                        <a:rPr lang="en-GB" sz="1500" b="0" strike="noStrike" kern="1200" dirty="0">
                          <a:solidFill>
                            <a:schemeClr val="tx1"/>
                          </a:solidFill>
                        </a:rPr>
                        <a:t>Maintain services of Paediatric Dentistry general aesthetic </a:t>
                      </a:r>
                    </a:p>
                  </a:txBody>
                  <a:tcPr marL="87510" marR="87510" marT="43757" marB="43757" anchor="ctr"/>
                </a:tc>
                <a:extLst>
                  <a:ext uri="{0D108BD9-81ED-4DB2-BD59-A6C34878D82A}">
                    <a16:rowId xmlns:a16="http://schemas.microsoft.com/office/drawing/2014/main" val="1761936340"/>
                  </a:ext>
                </a:extLst>
              </a:tr>
              <a:tr h="474933">
                <a:tc>
                  <a:txBody>
                    <a:bodyPr/>
                    <a:lstStyle>
                      <a:lvl1pPr marL="0" algn="l" defTabSz="685772" rtl="0" eaLnBrk="1" latinLnBrk="0" hangingPunct="1">
                        <a:defRPr sz="1350" kern="1200">
                          <a:solidFill>
                            <a:schemeClr val="dk1"/>
                          </a:solidFill>
                          <a:latin typeface="Aptos" panose="02110004020202020204"/>
                        </a:defRPr>
                      </a:lvl1pPr>
                      <a:lvl2pPr marL="342886" algn="l" defTabSz="685772" rtl="0" eaLnBrk="1" latinLnBrk="0" hangingPunct="1">
                        <a:defRPr sz="1350" kern="1200">
                          <a:solidFill>
                            <a:schemeClr val="dk1"/>
                          </a:solidFill>
                          <a:latin typeface="Aptos" panose="02110004020202020204"/>
                        </a:defRPr>
                      </a:lvl2pPr>
                      <a:lvl3pPr marL="685772" algn="l" defTabSz="685772" rtl="0" eaLnBrk="1" latinLnBrk="0" hangingPunct="1">
                        <a:defRPr sz="1350" kern="1200">
                          <a:solidFill>
                            <a:schemeClr val="dk1"/>
                          </a:solidFill>
                          <a:latin typeface="Aptos" panose="02110004020202020204"/>
                        </a:defRPr>
                      </a:lvl3pPr>
                      <a:lvl4pPr marL="1028657" algn="l" defTabSz="685772" rtl="0" eaLnBrk="1" latinLnBrk="0" hangingPunct="1">
                        <a:defRPr sz="1350" kern="1200">
                          <a:solidFill>
                            <a:schemeClr val="dk1"/>
                          </a:solidFill>
                          <a:latin typeface="Aptos" panose="02110004020202020204"/>
                        </a:defRPr>
                      </a:lvl4pPr>
                      <a:lvl5pPr marL="1371543" algn="l" defTabSz="685772" rtl="0" eaLnBrk="1" latinLnBrk="0" hangingPunct="1">
                        <a:defRPr sz="1350" kern="1200">
                          <a:solidFill>
                            <a:schemeClr val="dk1"/>
                          </a:solidFill>
                          <a:latin typeface="Aptos" panose="02110004020202020204"/>
                        </a:defRPr>
                      </a:lvl5pPr>
                      <a:lvl6pPr marL="1714428" algn="l" defTabSz="685772" rtl="0" eaLnBrk="1" latinLnBrk="0" hangingPunct="1">
                        <a:defRPr sz="1350" kern="1200">
                          <a:solidFill>
                            <a:schemeClr val="dk1"/>
                          </a:solidFill>
                          <a:latin typeface="Aptos" panose="02110004020202020204"/>
                        </a:defRPr>
                      </a:lvl6pPr>
                      <a:lvl7pPr marL="2057314" algn="l" defTabSz="685772" rtl="0" eaLnBrk="1" latinLnBrk="0" hangingPunct="1">
                        <a:defRPr sz="1350" kern="1200">
                          <a:solidFill>
                            <a:schemeClr val="dk1"/>
                          </a:solidFill>
                          <a:latin typeface="Aptos" panose="02110004020202020204"/>
                        </a:defRPr>
                      </a:lvl7pPr>
                      <a:lvl8pPr marL="2400199" algn="l" defTabSz="685772" rtl="0" eaLnBrk="1" latinLnBrk="0" hangingPunct="1">
                        <a:defRPr sz="1350" kern="1200">
                          <a:solidFill>
                            <a:schemeClr val="dk1"/>
                          </a:solidFill>
                          <a:latin typeface="Aptos" panose="02110004020202020204"/>
                        </a:defRPr>
                      </a:lvl8pPr>
                      <a:lvl9pPr marL="2743085" algn="l" defTabSz="685772" rtl="0" eaLnBrk="1" latinLnBrk="0" hangingPunct="1">
                        <a:defRPr sz="1350" kern="1200">
                          <a:solidFill>
                            <a:schemeClr val="dk1"/>
                          </a:solidFill>
                          <a:latin typeface="Aptos" panose="02110004020202020204"/>
                        </a:defRPr>
                      </a:lvl9pPr>
                    </a:lstStyle>
                    <a:p>
                      <a:pPr marL="0" lvl="0" indent="0" algn="l">
                        <a:lnSpc>
                          <a:spcPct val="100000"/>
                        </a:lnSpc>
                        <a:spcBef>
                          <a:spcPts val="0"/>
                        </a:spcBef>
                        <a:spcAft>
                          <a:spcPts val="0"/>
                        </a:spcAft>
                        <a:buNone/>
                      </a:pPr>
                      <a:r>
                        <a:rPr lang="en-GB" sz="1500" b="0" kern="1200" dirty="0">
                          <a:solidFill>
                            <a:schemeClr val="tx1"/>
                          </a:solidFill>
                        </a:rPr>
                        <a:t>Implementation of Pan Cluster Priorities</a:t>
                      </a:r>
                    </a:p>
                  </a:txBody>
                  <a:tcPr marL="87510" marR="87510" marT="43757" marB="43757" anchor="ctr"/>
                </a:tc>
                <a:extLst>
                  <a:ext uri="{0D108BD9-81ED-4DB2-BD59-A6C34878D82A}">
                    <a16:rowId xmlns:a16="http://schemas.microsoft.com/office/drawing/2014/main" val="19079756"/>
                  </a:ext>
                </a:extLst>
              </a:tr>
              <a:tr h="474933">
                <a:tc>
                  <a:txBody>
                    <a:bodyPr/>
                    <a:lstStyle/>
                    <a:p>
                      <a:pPr marL="0" lvl="0" indent="0" algn="l">
                        <a:lnSpc>
                          <a:spcPct val="100000"/>
                        </a:lnSpc>
                        <a:spcBef>
                          <a:spcPts val="0"/>
                        </a:spcBef>
                        <a:spcAft>
                          <a:spcPts val="0"/>
                        </a:spcAft>
                        <a:buNone/>
                      </a:pPr>
                      <a:r>
                        <a:rPr lang="en-GB" sz="1500" b="0" kern="1200" dirty="0">
                          <a:solidFill>
                            <a:schemeClr val="tx1"/>
                          </a:solidFill>
                        </a:rPr>
                        <a:t>Implement Local Cluster Plans (208 key actions)</a:t>
                      </a:r>
                    </a:p>
                  </a:txBody>
                  <a:tcPr marL="87510" marR="87510" marT="43757" marB="43757" anchor="ctr"/>
                </a:tc>
                <a:extLst>
                  <a:ext uri="{0D108BD9-81ED-4DB2-BD59-A6C34878D82A}">
                    <a16:rowId xmlns:a16="http://schemas.microsoft.com/office/drawing/2014/main" val="425245367"/>
                  </a:ext>
                </a:extLst>
              </a:tr>
            </a:tbl>
          </a:graphicData>
        </a:graphic>
      </p:graphicFrame>
      <p:sp>
        <p:nvSpPr>
          <p:cNvPr id="3" name="Rectangle 2">
            <a:extLst>
              <a:ext uri="{FF2B5EF4-FFF2-40B4-BE49-F238E27FC236}">
                <a16:creationId xmlns:a16="http://schemas.microsoft.com/office/drawing/2014/main" id="{2D74952B-7DB1-B608-D761-01FFABC61F42}"/>
              </a:ext>
            </a:extLst>
          </p:cNvPr>
          <p:cNvSpPr/>
          <p:nvPr/>
        </p:nvSpPr>
        <p:spPr>
          <a:xfrm>
            <a:off x="15516864" y="5872990"/>
            <a:ext cx="2012716" cy="1579036"/>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75396" rtlCol="0" anchor="ctr"/>
          <a:lstStyle/>
          <a:p>
            <a:pPr marL="0" marR="0" lvl="0" indent="0" algn="ctr" defTabSz="437594" rtl="0" eaLnBrk="1" fontAlgn="auto" latinLnBrk="0" hangingPunct="1">
              <a:lnSpc>
                <a:spcPct val="100000"/>
              </a:lnSpc>
              <a:spcBef>
                <a:spcPts val="0"/>
              </a:spcBef>
              <a:spcAft>
                <a:spcPts val="0"/>
              </a:spcAft>
              <a:buClrTx/>
              <a:buSzTx/>
              <a:buFontTx/>
              <a:buNone/>
              <a:tabLst/>
              <a:defRPr/>
            </a:pPr>
            <a:r>
              <a:rPr kumimoji="0" lang="en-GB" sz="1484" b="0" i="0" u="none" strike="noStrike" kern="0" cap="none" spc="0" normalizeH="0" baseline="0" noProof="0" dirty="0">
                <a:ln>
                  <a:noFill/>
                </a:ln>
                <a:solidFill>
                  <a:srgbClr val="000000"/>
                </a:solidFill>
                <a:effectLst/>
                <a:uLnTx/>
                <a:uFillTx/>
                <a:latin typeface="Aptos"/>
                <a:ea typeface="+mn-ea"/>
                <a:cs typeface="+mn-cs"/>
              </a:rPr>
              <a:t>Sustainable Weight Management Pathway</a:t>
            </a:r>
          </a:p>
        </p:txBody>
      </p:sp>
      <p:sp>
        <p:nvSpPr>
          <p:cNvPr id="6" name="Arrow: Pentagon 5">
            <a:extLst>
              <a:ext uri="{FF2B5EF4-FFF2-40B4-BE49-F238E27FC236}">
                <a16:creationId xmlns:a16="http://schemas.microsoft.com/office/drawing/2014/main" id="{CB40322C-A596-97D8-052F-7102A326E372}"/>
              </a:ext>
            </a:extLst>
          </p:cNvPr>
          <p:cNvSpPr/>
          <p:nvPr/>
        </p:nvSpPr>
        <p:spPr>
          <a:xfrm>
            <a:off x="3654950" y="10354916"/>
            <a:ext cx="14338058" cy="192938"/>
          </a:xfrm>
          <a:prstGeom prst="homePlate">
            <a:avLst/>
          </a:prstGeom>
          <a:solidFill>
            <a:srgbClr val="77CFCF"/>
          </a:solidFill>
          <a:ln w="19050" cap="flat" cmpd="sng" algn="ctr">
            <a:solidFill>
              <a:srgbClr val="156082">
                <a:shade val="15000"/>
              </a:srgbClr>
            </a:solidFill>
            <a:prstDash val="solid"/>
            <a:miter lim="800000"/>
          </a:ln>
          <a:effectLst/>
        </p:spPr>
        <p:txBody>
          <a:bodyPr rtlCol="0" anchor="ctr"/>
          <a:lstStyle/>
          <a:p>
            <a:pPr marL="0" marR="0" lvl="0" indent="0" algn="ctr" defTabSz="437594" rtl="0" eaLnBrk="1" fontAlgn="auto" latinLnBrk="0" hangingPunct="1">
              <a:lnSpc>
                <a:spcPct val="100000"/>
              </a:lnSpc>
              <a:spcBef>
                <a:spcPts val="0"/>
              </a:spcBef>
              <a:spcAft>
                <a:spcPts val="0"/>
              </a:spcAft>
              <a:buClrTx/>
              <a:buSzTx/>
              <a:buFontTx/>
              <a:buNone/>
              <a:tabLst/>
              <a:defRPr/>
            </a:pPr>
            <a:r>
              <a:rPr kumimoji="0" lang="en-GB" sz="1407" b="0" i="0" u="none" strike="noStrike" kern="0" cap="none" spc="0" normalizeH="0" baseline="0" noProof="0" dirty="0">
                <a:ln>
                  <a:noFill/>
                </a:ln>
                <a:solidFill>
                  <a:srgbClr val="000000"/>
                </a:solidFill>
                <a:effectLst/>
                <a:uLnTx/>
                <a:uFillTx/>
                <a:latin typeface="Aptos" panose="02110004020202020204"/>
                <a:ea typeface="+mn-ea"/>
                <a:cs typeface="+mn-cs"/>
              </a:rPr>
              <a:t>Workforce Strategy  </a:t>
            </a:r>
          </a:p>
        </p:txBody>
      </p:sp>
      <p:sp>
        <p:nvSpPr>
          <p:cNvPr id="24" name="Arrow: Pentagon 23">
            <a:extLst>
              <a:ext uri="{FF2B5EF4-FFF2-40B4-BE49-F238E27FC236}">
                <a16:creationId xmlns:a16="http://schemas.microsoft.com/office/drawing/2014/main" id="{2A8C1A43-DEBB-8D06-0019-53803D9696C2}"/>
              </a:ext>
            </a:extLst>
          </p:cNvPr>
          <p:cNvSpPr/>
          <p:nvPr/>
        </p:nvSpPr>
        <p:spPr>
          <a:xfrm>
            <a:off x="3654948" y="10620425"/>
            <a:ext cx="14338058" cy="192938"/>
          </a:xfrm>
          <a:prstGeom prst="homePlate">
            <a:avLst/>
          </a:prstGeom>
          <a:solidFill>
            <a:srgbClr val="77CFCF"/>
          </a:solidFill>
          <a:ln w="19050" cap="flat" cmpd="sng" algn="ctr">
            <a:solidFill>
              <a:srgbClr val="156082">
                <a:shade val="15000"/>
              </a:srgbClr>
            </a:solidFill>
            <a:prstDash val="solid"/>
            <a:miter lim="800000"/>
          </a:ln>
          <a:effectLst/>
        </p:spPr>
        <p:txBody>
          <a:bodyPr rtlCol="0" anchor="ctr"/>
          <a:lstStyle/>
          <a:p>
            <a:pPr marL="0" marR="0" lvl="0" indent="0" algn="ctr" defTabSz="437594" rtl="0" eaLnBrk="1" fontAlgn="auto" latinLnBrk="0" hangingPunct="1">
              <a:lnSpc>
                <a:spcPct val="100000"/>
              </a:lnSpc>
              <a:spcBef>
                <a:spcPts val="0"/>
              </a:spcBef>
              <a:spcAft>
                <a:spcPts val="0"/>
              </a:spcAft>
              <a:buClrTx/>
              <a:buSzTx/>
              <a:buFontTx/>
              <a:buNone/>
              <a:tabLst/>
              <a:defRPr/>
            </a:pPr>
            <a:r>
              <a:rPr kumimoji="0" lang="en-GB" sz="1407" b="0" i="0" u="none" strike="noStrike" kern="0" cap="none" spc="0" normalizeH="0" baseline="0" noProof="0">
                <a:ln>
                  <a:noFill/>
                </a:ln>
                <a:solidFill>
                  <a:srgbClr val="000000"/>
                </a:solidFill>
                <a:effectLst/>
                <a:uLnTx/>
                <a:uFillTx/>
                <a:latin typeface="Aptos" panose="02110004020202020204"/>
                <a:ea typeface="+mn-ea"/>
                <a:cs typeface="+mn-cs"/>
              </a:rPr>
              <a:t>Digital </a:t>
            </a:r>
          </a:p>
        </p:txBody>
      </p:sp>
      <p:sp>
        <p:nvSpPr>
          <p:cNvPr id="25" name="Rectangle 24">
            <a:extLst>
              <a:ext uri="{FF2B5EF4-FFF2-40B4-BE49-F238E27FC236}">
                <a16:creationId xmlns:a16="http://schemas.microsoft.com/office/drawing/2014/main" id="{42F33C00-5E72-C246-CE9D-83DD6A82AC3E}"/>
              </a:ext>
            </a:extLst>
          </p:cNvPr>
          <p:cNvSpPr/>
          <p:nvPr/>
        </p:nvSpPr>
        <p:spPr>
          <a:xfrm>
            <a:off x="1526203" y="3070649"/>
            <a:ext cx="2580946" cy="785934"/>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75396" rtlCol="0" anchor="ctr"/>
          <a:lstStyle/>
          <a:p>
            <a:pPr marL="0" marR="0" lvl="0" indent="0" algn="ctr" defTabSz="437594" rtl="0" eaLnBrk="1" fontAlgn="auto" latinLnBrk="0" hangingPunct="1">
              <a:lnSpc>
                <a:spcPct val="100000"/>
              </a:lnSpc>
              <a:spcBef>
                <a:spcPts val="0"/>
              </a:spcBef>
              <a:spcAft>
                <a:spcPts val="0"/>
              </a:spcAft>
              <a:buClrTx/>
              <a:buSzTx/>
              <a:buFontTx/>
              <a:buNone/>
              <a:tabLst/>
              <a:defRPr/>
            </a:pPr>
            <a:r>
              <a:rPr kumimoji="0" lang="en-GB" sz="1732" b="0" i="0" u="none" strike="noStrike" kern="0" cap="none" spc="0" normalizeH="0" baseline="0" noProof="0" dirty="0">
                <a:ln>
                  <a:noFill/>
                </a:ln>
                <a:solidFill>
                  <a:srgbClr val="000000"/>
                </a:solidFill>
                <a:effectLst/>
                <a:uLnTx/>
                <a:uFillTx/>
                <a:latin typeface="Aptos"/>
                <a:ea typeface="+mn-ea"/>
                <a:cs typeface="+mn-cs"/>
              </a:rPr>
              <a:t>Community by Design</a:t>
            </a:r>
          </a:p>
        </p:txBody>
      </p:sp>
      <p:sp>
        <p:nvSpPr>
          <p:cNvPr id="27" name="Rectangle 26">
            <a:extLst>
              <a:ext uri="{FF2B5EF4-FFF2-40B4-BE49-F238E27FC236}">
                <a16:creationId xmlns:a16="http://schemas.microsoft.com/office/drawing/2014/main" id="{5F226136-7FB4-D5D9-3E74-D4C8AD8372B8}"/>
              </a:ext>
            </a:extLst>
          </p:cNvPr>
          <p:cNvSpPr/>
          <p:nvPr/>
        </p:nvSpPr>
        <p:spPr>
          <a:xfrm>
            <a:off x="1476586" y="5896683"/>
            <a:ext cx="2630562" cy="1441736"/>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75396" rtlCol="0" anchor="ctr"/>
          <a:lstStyle/>
          <a:p>
            <a:pPr marL="0" marR="0" lvl="0" indent="0" algn="ctr" defTabSz="437594" rtl="0" eaLnBrk="1" fontAlgn="auto" latinLnBrk="0" hangingPunct="1">
              <a:lnSpc>
                <a:spcPct val="100000"/>
              </a:lnSpc>
              <a:spcBef>
                <a:spcPts val="0"/>
              </a:spcBef>
              <a:spcAft>
                <a:spcPts val="0"/>
              </a:spcAft>
              <a:buClrTx/>
              <a:buSzTx/>
              <a:buFontTx/>
              <a:buNone/>
              <a:tabLst/>
              <a:defRPr/>
            </a:pPr>
            <a:r>
              <a:rPr kumimoji="0" lang="en-GB" sz="1732" b="0" i="0" u="none" strike="noStrike" kern="0" cap="none" spc="0" normalizeH="0" baseline="0" noProof="0" dirty="0">
                <a:ln>
                  <a:noFill/>
                </a:ln>
                <a:solidFill>
                  <a:srgbClr val="000000"/>
                </a:solidFill>
                <a:effectLst/>
                <a:uLnTx/>
                <a:uFillTx/>
                <a:latin typeface="Aptos"/>
                <a:ea typeface="+mn-ea"/>
                <a:cs typeface="+mn-cs"/>
              </a:rPr>
              <a:t>Care to be delivered locally and integrated to ensure primary care is consistent on a 24/7 and geographic basis </a:t>
            </a:r>
            <a:endParaRPr kumimoji="0" lang="en-US" sz="2968"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cxnSp>
        <p:nvCxnSpPr>
          <p:cNvPr id="29" name="Connector: Elbow 28">
            <a:extLst>
              <a:ext uri="{FF2B5EF4-FFF2-40B4-BE49-F238E27FC236}">
                <a16:creationId xmlns:a16="http://schemas.microsoft.com/office/drawing/2014/main" id="{3EA31281-1B4A-DD30-BC38-249C61C7882E}"/>
              </a:ext>
            </a:extLst>
          </p:cNvPr>
          <p:cNvCxnSpPr>
            <a:stCxn id="11" idx="3"/>
          </p:cNvCxnSpPr>
          <p:nvPr/>
        </p:nvCxnSpPr>
        <p:spPr>
          <a:xfrm>
            <a:off x="4107148" y="2333354"/>
            <a:ext cx="432389" cy="2881513"/>
          </a:xfrm>
          <a:prstGeom prst="bentConnector2">
            <a:avLst/>
          </a:prstGeom>
        </p:spPr>
        <p:style>
          <a:lnRef idx="2">
            <a:schemeClr val="accent1"/>
          </a:lnRef>
          <a:fillRef idx="0">
            <a:schemeClr val="accent1"/>
          </a:fillRef>
          <a:effectRef idx="1">
            <a:schemeClr val="accent1"/>
          </a:effectRef>
          <a:fontRef idx="minor">
            <a:schemeClr val="tx1"/>
          </a:fontRef>
        </p:style>
      </p:cxnSp>
      <p:cxnSp>
        <p:nvCxnSpPr>
          <p:cNvPr id="37" name="Connector: Elbow 36">
            <a:extLst>
              <a:ext uri="{FF2B5EF4-FFF2-40B4-BE49-F238E27FC236}">
                <a16:creationId xmlns:a16="http://schemas.microsoft.com/office/drawing/2014/main" id="{3CB1041A-7E76-3CA6-EA36-324F154D8575}"/>
              </a:ext>
            </a:extLst>
          </p:cNvPr>
          <p:cNvCxnSpPr>
            <a:cxnSpLocks/>
            <a:stCxn id="25" idx="3"/>
          </p:cNvCxnSpPr>
          <p:nvPr/>
        </p:nvCxnSpPr>
        <p:spPr>
          <a:xfrm>
            <a:off x="4107149" y="3463616"/>
            <a:ext cx="432387" cy="1433985"/>
          </a:xfrm>
          <a:prstGeom prst="bentConnector2">
            <a:avLst/>
          </a:prstGeom>
        </p:spPr>
        <p:style>
          <a:lnRef idx="2">
            <a:schemeClr val="accent1"/>
          </a:lnRef>
          <a:fillRef idx="0">
            <a:schemeClr val="accent1"/>
          </a:fillRef>
          <a:effectRef idx="1">
            <a:schemeClr val="accent1"/>
          </a:effectRef>
          <a:fontRef idx="minor">
            <a:schemeClr val="tx1"/>
          </a:fontRef>
        </p:style>
      </p:cxnSp>
      <p:cxnSp>
        <p:nvCxnSpPr>
          <p:cNvPr id="40" name="Connector: Elbow 39">
            <a:extLst>
              <a:ext uri="{FF2B5EF4-FFF2-40B4-BE49-F238E27FC236}">
                <a16:creationId xmlns:a16="http://schemas.microsoft.com/office/drawing/2014/main" id="{2E739F1B-D60B-54BB-AE4E-9AD70A6A5681}"/>
              </a:ext>
            </a:extLst>
          </p:cNvPr>
          <p:cNvCxnSpPr>
            <a:stCxn id="27" idx="3"/>
          </p:cNvCxnSpPr>
          <p:nvPr/>
        </p:nvCxnSpPr>
        <p:spPr>
          <a:xfrm flipV="1">
            <a:off x="4107148" y="4899951"/>
            <a:ext cx="432389" cy="1717600"/>
          </a:xfrm>
          <a:prstGeom prst="bentConnector2">
            <a:avLst/>
          </a:prstGeom>
        </p:spPr>
        <p:style>
          <a:lnRef idx="2">
            <a:schemeClr val="accent1"/>
          </a:lnRef>
          <a:fillRef idx="0">
            <a:schemeClr val="accent1"/>
          </a:fillRef>
          <a:effectRef idx="1">
            <a:schemeClr val="accent1"/>
          </a:effectRef>
          <a:fontRef idx="minor">
            <a:schemeClr val="tx1"/>
          </a:fontRef>
        </p:style>
      </p:cxnSp>
      <p:cxnSp>
        <p:nvCxnSpPr>
          <p:cNvPr id="46" name="Connector: Elbow 45">
            <a:extLst>
              <a:ext uri="{FF2B5EF4-FFF2-40B4-BE49-F238E27FC236}">
                <a16:creationId xmlns:a16="http://schemas.microsoft.com/office/drawing/2014/main" id="{27F979CF-DD81-807C-95C1-76203CF531DC}"/>
              </a:ext>
            </a:extLst>
          </p:cNvPr>
          <p:cNvCxnSpPr/>
          <p:nvPr/>
        </p:nvCxnSpPr>
        <p:spPr>
          <a:xfrm flipV="1">
            <a:off x="4107148" y="6561626"/>
            <a:ext cx="432389" cy="1717600"/>
          </a:xfrm>
          <a:prstGeom prst="bentConnector2">
            <a:avLst/>
          </a:prstGeom>
        </p:spPr>
        <p:style>
          <a:lnRef idx="2">
            <a:schemeClr val="accent1"/>
          </a:lnRef>
          <a:fillRef idx="0">
            <a:schemeClr val="accent1"/>
          </a:fillRef>
          <a:effectRef idx="1">
            <a:schemeClr val="accent1"/>
          </a:effectRef>
          <a:fontRef idx="minor">
            <a:schemeClr val="tx1"/>
          </a:fontRef>
        </p:style>
      </p:cxnSp>
      <p:cxnSp>
        <p:nvCxnSpPr>
          <p:cNvPr id="48" name="Straight Connector 47">
            <a:extLst>
              <a:ext uri="{FF2B5EF4-FFF2-40B4-BE49-F238E27FC236}">
                <a16:creationId xmlns:a16="http://schemas.microsoft.com/office/drawing/2014/main" id="{6131AC8F-0F22-B8BC-1CC3-03CC476F09E7}"/>
              </a:ext>
            </a:extLst>
          </p:cNvPr>
          <p:cNvCxnSpPr/>
          <p:nvPr/>
        </p:nvCxnSpPr>
        <p:spPr>
          <a:xfrm>
            <a:off x="4539536" y="5214867"/>
            <a:ext cx="507466"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85310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B8433E-237B-6947-AC1D-9EA3D3CE771C}"/>
            </a:ext>
          </a:extLst>
        </p:cNvPr>
        <p:cNvGrpSpPr/>
        <p:nvPr/>
      </p:nvGrpSpPr>
      <p:grpSpPr>
        <a:xfrm>
          <a:off x="0" y="0"/>
          <a:ext cx="0" cy="0"/>
          <a:chOff x="0" y="0"/>
          <a:chExt cx="0" cy="0"/>
        </a:xfrm>
      </p:grpSpPr>
      <p:grpSp>
        <p:nvGrpSpPr>
          <p:cNvPr id="3" name="Group 2">
            <a:extLst>
              <a:ext uri="{FF2B5EF4-FFF2-40B4-BE49-F238E27FC236}">
                <a16:creationId xmlns:a16="http://schemas.microsoft.com/office/drawing/2014/main" id="{39009DFA-063D-C6C3-17EA-1121E82E977B}"/>
              </a:ext>
            </a:extLst>
          </p:cNvPr>
          <p:cNvGrpSpPr/>
          <p:nvPr/>
        </p:nvGrpSpPr>
        <p:grpSpPr>
          <a:xfrm>
            <a:off x="-4225943" y="-820866"/>
            <a:ext cx="12459065" cy="8438397"/>
            <a:chOff x="-3160974" y="-469949"/>
            <a:chExt cx="8689395" cy="5885240"/>
          </a:xfrm>
        </p:grpSpPr>
        <p:graphicFrame>
          <p:nvGraphicFramePr>
            <p:cNvPr id="4" name="Chart 3">
              <a:extLst>
                <a:ext uri="{FF2B5EF4-FFF2-40B4-BE49-F238E27FC236}">
                  <a16:creationId xmlns:a16="http://schemas.microsoft.com/office/drawing/2014/main" id="{35CB3F0F-104C-C0DC-034C-F82BF2105DA6}"/>
                </a:ext>
              </a:extLst>
            </p:cNvPr>
            <p:cNvGraphicFramePr/>
            <p:nvPr>
              <p:extLst>
                <p:ext uri="{D42A27DB-BD31-4B8C-83A1-F6EECF244321}">
                  <p14:modId xmlns:p14="http://schemas.microsoft.com/office/powerpoint/2010/main" val="51383729"/>
                </p:ext>
              </p:extLst>
            </p:nvPr>
          </p:nvGraphicFramePr>
          <p:xfrm>
            <a:off x="-3160974" y="-469949"/>
            <a:ext cx="8689395" cy="5885240"/>
          </p:xfrm>
          <a:graphic>
            <a:graphicData uri="http://schemas.openxmlformats.org/drawingml/2006/chart">
              <c:chart xmlns:c="http://schemas.openxmlformats.org/drawingml/2006/chart" xmlns:r="http://schemas.openxmlformats.org/officeDocument/2006/relationships" r:id="rId3"/>
            </a:graphicData>
          </a:graphic>
        </p:graphicFrame>
        <p:grpSp>
          <p:nvGrpSpPr>
            <p:cNvPr id="5" name="Group 4">
              <a:extLst>
                <a:ext uri="{FF2B5EF4-FFF2-40B4-BE49-F238E27FC236}">
                  <a16:creationId xmlns:a16="http://schemas.microsoft.com/office/drawing/2014/main" id="{BA4CCD0E-7CD2-27E7-E87E-17AFBE5E0E30}"/>
                </a:ext>
              </a:extLst>
            </p:cNvPr>
            <p:cNvGrpSpPr/>
            <p:nvPr/>
          </p:nvGrpSpPr>
          <p:grpSpPr>
            <a:xfrm>
              <a:off x="216795" y="1114242"/>
              <a:ext cx="3400216" cy="2367570"/>
              <a:chOff x="-975198" y="327089"/>
              <a:chExt cx="2884665" cy="1643486"/>
            </a:xfrm>
          </p:grpSpPr>
          <p:sp>
            <p:nvSpPr>
              <p:cNvPr id="7" name="TextBox 6">
                <a:extLst>
                  <a:ext uri="{FF2B5EF4-FFF2-40B4-BE49-F238E27FC236}">
                    <a16:creationId xmlns:a16="http://schemas.microsoft.com/office/drawing/2014/main" id="{C848D627-821B-D821-FE2E-4CD2614F4F5D}"/>
                  </a:ext>
                </a:extLst>
              </p:cNvPr>
              <p:cNvSpPr txBox="1"/>
              <p:nvPr/>
            </p:nvSpPr>
            <p:spPr>
              <a:xfrm>
                <a:off x="-63485" y="979200"/>
                <a:ext cx="1061242" cy="782046"/>
              </a:xfrm>
              <a:prstGeom prst="rect">
                <a:avLst/>
              </a:prstGeom>
              <a:noFill/>
            </p:spPr>
            <p:txBody>
              <a:bodyPr wrap="square" rtlCol="0">
                <a:prstTxWarp prst="textArchDown">
                  <a:avLst>
                    <a:gd name="adj" fmla="val 518474"/>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Milestones</a:t>
                </a:r>
              </a:p>
            </p:txBody>
          </p:sp>
          <p:sp>
            <p:nvSpPr>
              <p:cNvPr id="8" name="TextBox 7">
                <a:extLst>
                  <a:ext uri="{FF2B5EF4-FFF2-40B4-BE49-F238E27FC236}">
                    <a16:creationId xmlns:a16="http://schemas.microsoft.com/office/drawing/2014/main" id="{3E9EFBC0-209E-2861-65DC-DB465A839FB1}"/>
                  </a:ext>
                </a:extLst>
              </p:cNvPr>
              <p:cNvSpPr txBox="1"/>
              <p:nvPr/>
            </p:nvSpPr>
            <p:spPr>
              <a:xfrm>
                <a:off x="-133162" y="892495"/>
                <a:ext cx="1380124" cy="1078080"/>
              </a:xfrm>
              <a:prstGeom prst="rect">
                <a:avLst/>
              </a:prstGeom>
              <a:noFill/>
            </p:spPr>
            <p:txBody>
              <a:bodyPr wrap="square" rtlCol="0">
                <a:prstTxWarp prst="textArchDown">
                  <a:avLst>
                    <a:gd name="adj" fmla="val 2"/>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Measures</a:t>
                </a:r>
              </a:p>
            </p:txBody>
          </p:sp>
          <p:sp>
            <p:nvSpPr>
              <p:cNvPr id="9" name="TextBox 8">
                <a:extLst>
                  <a:ext uri="{FF2B5EF4-FFF2-40B4-BE49-F238E27FC236}">
                    <a16:creationId xmlns:a16="http://schemas.microsoft.com/office/drawing/2014/main" id="{4E2C9D92-A8B6-F16D-382D-270E575E76A0}"/>
                  </a:ext>
                </a:extLst>
              </p:cNvPr>
              <p:cNvSpPr txBox="1"/>
              <p:nvPr/>
            </p:nvSpPr>
            <p:spPr>
              <a:xfrm>
                <a:off x="-975198" y="327089"/>
                <a:ext cx="2884665" cy="1788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Primary Care &amp; Community Delivery</a:t>
                </a:r>
                <a:endParaRPr kumimoji="0" lang="en-GB" sz="1200" b="1" i="0" u="none" strike="noStrike" kern="1200" cap="none" spc="0" normalizeH="0" baseline="0" noProof="0" dirty="0">
                  <a:ln>
                    <a:noFill/>
                  </a:ln>
                  <a:solidFill>
                    <a:srgbClr val="FF0000"/>
                  </a:solidFill>
                  <a:effectLst/>
                  <a:uLnTx/>
                  <a:uFillTx/>
                  <a:latin typeface="Tahoma" panose="020B0604030504040204" pitchFamily="34" charset="0"/>
                  <a:ea typeface="Tahoma" panose="020B0604030504040204" pitchFamily="34" charset="0"/>
                  <a:cs typeface="Tahoma" panose="020B0604030504040204" pitchFamily="34" charset="0"/>
                </a:endParaRPr>
              </a:p>
            </p:txBody>
          </p:sp>
        </p:grpSp>
        <p:sp>
          <p:nvSpPr>
            <p:cNvPr id="6" name="Rounded Rectangle 5">
              <a:extLst>
                <a:ext uri="{FF2B5EF4-FFF2-40B4-BE49-F238E27FC236}">
                  <a16:creationId xmlns:a16="http://schemas.microsoft.com/office/drawing/2014/main" id="{2700ED25-95AB-6E73-BBF5-3BB57FCC7626}"/>
                </a:ext>
              </a:extLst>
            </p:cNvPr>
            <p:cNvSpPr/>
            <p:nvPr/>
          </p:nvSpPr>
          <p:spPr>
            <a:xfrm>
              <a:off x="440904" y="933594"/>
              <a:ext cx="2909905" cy="2952000"/>
            </a:xfrm>
            <a:prstGeom prst="roundRect">
              <a:avLst>
                <a:gd name="adj" fmla="val 7014"/>
              </a:avLst>
            </a:prstGeom>
            <a:no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endParaRPr>
            </a:p>
          </p:txBody>
        </p:sp>
      </p:grpSp>
      <p:sp>
        <p:nvSpPr>
          <p:cNvPr id="2" name="Text Placeholder 1">
            <a:extLst>
              <a:ext uri="{FF2B5EF4-FFF2-40B4-BE49-F238E27FC236}">
                <a16:creationId xmlns:a16="http://schemas.microsoft.com/office/drawing/2014/main" id="{212FCB35-7EE0-89A6-5B59-2163145F0825}"/>
              </a:ext>
            </a:extLst>
          </p:cNvPr>
          <p:cNvSpPr>
            <a:spLocks noGrp="1"/>
          </p:cNvSpPr>
          <p:nvPr>
            <p:ph type="body" sz="quarter" idx="10"/>
          </p:nvPr>
        </p:nvSpPr>
        <p:spPr>
          <a:xfrm>
            <a:off x="219807" y="407841"/>
            <a:ext cx="8823158" cy="615553"/>
          </a:xfrm>
        </p:spPr>
        <p:txBody>
          <a:bodyPr/>
          <a:lstStyle/>
          <a:p>
            <a:r>
              <a:rPr lang="en-GB" sz="4000" dirty="0"/>
              <a:t>Primary Care Summary Dashboard</a:t>
            </a:r>
          </a:p>
        </p:txBody>
      </p:sp>
      <p:graphicFrame>
        <p:nvGraphicFramePr>
          <p:cNvPr id="10" name="Chart 9">
            <a:extLst>
              <a:ext uri="{FF2B5EF4-FFF2-40B4-BE49-F238E27FC236}">
                <a16:creationId xmlns:a16="http://schemas.microsoft.com/office/drawing/2014/main" id="{4EC35DFD-42E3-252B-E718-72BD576DD7D4}"/>
              </a:ext>
            </a:extLst>
          </p:cNvPr>
          <p:cNvGraphicFramePr/>
          <p:nvPr>
            <p:extLst>
              <p:ext uri="{D42A27DB-BD31-4B8C-83A1-F6EECF244321}">
                <p14:modId xmlns:p14="http://schemas.microsoft.com/office/powerpoint/2010/main" val="4160068218"/>
              </p:ext>
            </p:extLst>
          </p:nvPr>
        </p:nvGraphicFramePr>
        <p:xfrm>
          <a:off x="1072227" y="5857648"/>
          <a:ext cx="3871600" cy="3335528"/>
        </p:xfrm>
        <a:graphic>
          <a:graphicData uri="http://schemas.openxmlformats.org/drawingml/2006/chart">
            <c:chart xmlns:c="http://schemas.openxmlformats.org/drawingml/2006/chart" xmlns:r="http://schemas.openxmlformats.org/officeDocument/2006/relationships" r:id="rId4"/>
          </a:graphicData>
        </a:graphic>
      </p:graphicFrame>
      <p:sp>
        <p:nvSpPr>
          <p:cNvPr id="11" name="Rounded Rectangle 10">
            <a:extLst>
              <a:ext uri="{FF2B5EF4-FFF2-40B4-BE49-F238E27FC236}">
                <a16:creationId xmlns:a16="http://schemas.microsoft.com/office/drawing/2014/main" id="{20318A15-F830-5354-EA98-6ECC506ABB15}"/>
              </a:ext>
            </a:extLst>
          </p:cNvPr>
          <p:cNvSpPr/>
          <p:nvPr/>
        </p:nvSpPr>
        <p:spPr>
          <a:xfrm>
            <a:off x="946444" y="5637653"/>
            <a:ext cx="4177909" cy="4466680"/>
          </a:xfrm>
          <a:prstGeom prst="roundRect">
            <a:avLst>
              <a:gd name="adj" fmla="val 6623"/>
            </a:avLst>
          </a:prstGeom>
          <a:no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13" name="Rounded Rectangle 12">
            <a:extLst>
              <a:ext uri="{FF2B5EF4-FFF2-40B4-BE49-F238E27FC236}">
                <a16:creationId xmlns:a16="http://schemas.microsoft.com/office/drawing/2014/main" id="{FE6F9E57-B4A2-05E9-B2C0-5CE08B508DE2}"/>
              </a:ext>
            </a:extLst>
          </p:cNvPr>
          <p:cNvSpPr/>
          <p:nvPr/>
        </p:nvSpPr>
        <p:spPr>
          <a:xfrm>
            <a:off x="5549496" y="1205017"/>
            <a:ext cx="7856014" cy="5489697"/>
          </a:xfrm>
          <a:prstGeom prst="roundRect">
            <a:avLst>
              <a:gd name="adj" fmla="val 3101"/>
            </a:avLst>
          </a:prstGeom>
          <a:no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38" name="TextBox 37">
            <a:extLst>
              <a:ext uri="{FF2B5EF4-FFF2-40B4-BE49-F238E27FC236}">
                <a16:creationId xmlns:a16="http://schemas.microsoft.com/office/drawing/2014/main" id="{AE9F535A-08EE-251A-9ABA-0365B828C964}"/>
              </a:ext>
            </a:extLst>
          </p:cNvPr>
          <p:cNvSpPr txBox="1"/>
          <p:nvPr/>
        </p:nvSpPr>
        <p:spPr>
          <a:xfrm>
            <a:off x="8056160" y="7003932"/>
            <a:ext cx="4801561"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Highest Risks (25)</a:t>
            </a:r>
            <a:endParaRPr kumimoji="0" lang="en-GB" sz="1800" b="1" i="0" u="none" strike="noStrike" kern="1200" cap="none" spc="0" normalizeH="0" baseline="0" noProof="0" dirty="0">
              <a:ln>
                <a:noFill/>
              </a:ln>
              <a:solidFill>
                <a:srgbClr val="FF0000"/>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39" name="Rounded Rectangle 38">
            <a:extLst>
              <a:ext uri="{FF2B5EF4-FFF2-40B4-BE49-F238E27FC236}">
                <a16:creationId xmlns:a16="http://schemas.microsoft.com/office/drawing/2014/main" id="{4D916987-FA4D-5227-DBE0-56911B3E9B26}"/>
              </a:ext>
            </a:extLst>
          </p:cNvPr>
          <p:cNvSpPr/>
          <p:nvPr/>
        </p:nvSpPr>
        <p:spPr>
          <a:xfrm>
            <a:off x="5492497" y="6948175"/>
            <a:ext cx="8034042" cy="3156158"/>
          </a:xfrm>
          <a:prstGeom prst="roundRect">
            <a:avLst>
              <a:gd name="adj" fmla="val 10553"/>
            </a:avLst>
          </a:prstGeom>
          <a:no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20" name="TextBox 19">
            <a:extLst>
              <a:ext uri="{FF2B5EF4-FFF2-40B4-BE49-F238E27FC236}">
                <a16:creationId xmlns:a16="http://schemas.microsoft.com/office/drawing/2014/main" id="{D59021AD-4D6F-CB82-983A-411C1E7ECFFD}"/>
              </a:ext>
            </a:extLst>
          </p:cNvPr>
          <p:cNvSpPr txBox="1"/>
          <p:nvPr/>
        </p:nvSpPr>
        <p:spPr>
          <a:xfrm>
            <a:off x="6995076" y="1337154"/>
            <a:ext cx="4747745"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Key Outputs &amp; Measures </a:t>
            </a:r>
          </a:p>
        </p:txBody>
      </p:sp>
      <p:graphicFrame>
        <p:nvGraphicFramePr>
          <p:cNvPr id="12" name="Table 11">
            <a:extLst>
              <a:ext uri="{FF2B5EF4-FFF2-40B4-BE49-F238E27FC236}">
                <a16:creationId xmlns:a16="http://schemas.microsoft.com/office/drawing/2014/main" id="{3884EDAA-01B0-E73D-FCCA-7100FA3A9B73}"/>
              </a:ext>
            </a:extLst>
          </p:cNvPr>
          <p:cNvGraphicFramePr>
            <a:graphicFrameLocks noGrp="1"/>
          </p:cNvGraphicFramePr>
          <p:nvPr>
            <p:extLst>
              <p:ext uri="{D42A27DB-BD31-4B8C-83A1-F6EECF244321}">
                <p14:modId xmlns:p14="http://schemas.microsoft.com/office/powerpoint/2010/main" val="1976512229"/>
              </p:ext>
            </p:extLst>
          </p:nvPr>
        </p:nvGraphicFramePr>
        <p:xfrm>
          <a:off x="5771330" y="1762243"/>
          <a:ext cx="7487468" cy="3168099"/>
        </p:xfrm>
        <a:graphic>
          <a:graphicData uri="http://schemas.openxmlformats.org/drawingml/2006/table">
            <a:tbl>
              <a:tblPr firstRow="1" bandRow="1">
                <a:tableStyleId>{5C22544A-7EE6-4342-B048-85BDC9FD1C3A}</a:tableStyleId>
              </a:tblPr>
              <a:tblGrid>
                <a:gridCol w="2474846">
                  <a:extLst>
                    <a:ext uri="{9D8B030D-6E8A-4147-A177-3AD203B41FA5}">
                      <a16:colId xmlns:a16="http://schemas.microsoft.com/office/drawing/2014/main" val="3542028571"/>
                    </a:ext>
                  </a:extLst>
                </a:gridCol>
                <a:gridCol w="2195406">
                  <a:extLst>
                    <a:ext uri="{9D8B030D-6E8A-4147-A177-3AD203B41FA5}">
                      <a16:colId xmlns:a16="http://schemas.microsoft.com/office/drawing/2014/main" val="542290647"/>
                    </a:ext>
                  </a:extLst>
                </a:gridCol>
                <a:gridCol w="704304">
                  <a:extLst>
                    <a:ext uri="{9D8B030D-6E8A-4147-A177-3AD203B41FA5}">
                      <a16:colId xmlns:a16="http://schemas.microsoft.com/office/drawing/2014/main" val="1480529380"/>
                    </a:ext>
                  </a:extLst>
                </a:gridCol>
                <a:gridCol w="704304">
                  <a:extLst>
                    <a:ext uri="{9D8B030D-6E8A-4147-A177-3AD203B41FA5}">
                      <a16:colId xmlns:a16="http://schemas.microsoft.com/office/drawing/2014/main" val="1243706671"/>
                    </a:ext>
                  </a:extLst>
                </a:gridCol>
                <a:gridCol w="704304">
                  <a:extLst>
                    <a:ext uri="{9D8B030D-6E8A-4147-A177-3AD203B41FA5}">
                      <a16:colId xmlns:a16="http://schemas.microsoft.com/office/drawing/2014/main" val="2140743675"/>
                    </a:ext>
                  </a:extLst>
                </a:gridCol>
                <a:gridCol w="704304">
                  <a:extLst>
                    <a:ext uri="{9D8B030D-6E8A-4147-A177-3AD203B41FA5}">
                      <a16:colId xmlns:a16="http://schemas.microsoft.com/office/drawing/2014/main" val="3400869359"/>
                    </a:ext>
                  </a:extLst>
                </a:gridCol>
              </a:tblGrid>
              <a:tr h="662702">
                <a:tc>
                  <a:txBody>
                    <a:bodyPr/>
                    <a:lstStyle/>
                    <a:p>
                      <a:pPr algn="ctr"/>
                      <a:r>
                        <a:rPr lang="en-GB" sz="1600" b="0" dirty="0">
                          <a:latin typeface="+mn-lt"/>
                        </a:rPr>
                        <a:t>Measure</a:t>
                      </a:r>
                    </a:p>
                  </a:txBody>
                  <a:tcPr anchor="ctr"/>
                </a:tc>
                <a:tc>
                  <a:txBody>
                    <a:bodyPr/>
                    <a:lstStyle/>
                    <a:p>
                      <a:pPr algn="ctr"/>
                      <a:r>
                        <a:rPr lang="en-GB" sz="1600" b="0">
                          <a:latin typeface="+mn-lt"/>
                        </a:rPr>
                        <a:t>HB Target</a:t>
                      </a:r>
                      <a:endParaRPr lang="en-GB" sz="1600" b="0" dirty="0">
                        <a:latin typeface="+mn-lt"/>
                      </a:endParaRPr>
                    </a:p>
                  </a:txBody>
                  <a:tcPr anchor="ctr"/>
                </a:tc>
                <a:tc>
                  <a:txBody>
                    <a:bodyPr/>
                    <a:lstStyle/>
                    <a:p>
                      <a:pPr algn="ctr"/>
                      <a:r>
                        <a:rPr lang="en-GB" sz="1600" b="0" dirty="0">
                          <a:latin typeface="+mn-lt"/>
                        </a:rPr>
                        <a:t>Q1</a:t>
                      </a:r>
                    </a:p>
                  </a:txBody>
                  <a:tcPr anchor="ctr"/>
                </a:tc>
                <a:tc>
                  <a:txBody>
                    <a:bodyPr/>
                    <a:lstStyle/>
                    <a:p>
                      <a:pPr algn="ctr"/>
                      <a:r>
                        <a:rPr lang="en-GB" sz="1600" b="0" dirty="0">
                          <a:latin typeface="+mn-lt"/>
                        </a:rPr>
                        <a:t>Q2</a:t>
                      </a:r>
                    </a:p>
                  </a:txBody>
                  <a:tcPr anchor="ctr"/>
                </a:tc>
                <a:tc>
                  <a:txBody>
                    <a:bodyPr/>
                    <a:lstStyle/>
                    <a:p>
                      <a:pPr algn="ctr"/>
                      <a:r>
                        <a:rPr lang="en-GB" sz="1600" b="0" dirty="0">
                          <a:latin typeface="+mn-lt"/>
                        </a:rPr>
                        <a:t>Q3</a:t>
                      </a:r>
                    </a:p>
                  </a:txBody>
                  <a:tcPr anchor="ctr"/>
                </a:tc>
                <a:tc>
                  <a:txBody>
                    <a:bodyPr/>
                    <a:lstStyle/>
                    <a:p>
                      <a:pPr algn="ctr"/>
                      <a:r>
                        <a:rPr lang="en-GB" sz="1600" b="0" dirty="0">
                          <a:latin typeface="+mn-lt"/>
                        </a:rPr>
                        <a:t>Q4</a:t>
                      </a:r>
                    </a:p>
                  </a:txBody>
                  <a:tcPr anchor="ctr"/>
                </a:tc>
                <a:extLst>
                  <a:ext uri="{0D108BD9-81ED-4DB2-BD59-A6C34878D82A}">
                    <a16:rowId xmlns:a16="http://schemas.microsoft.com/office/drawing/2014/main" val="2078467722"/>
                  </a:ext>
                </a:extLst>
              </a:tr>
              <a:tr h="423691">
                <a:tc gridSpan="6">
                  <a:txBody>
                    <a:bodyPr/>
                    <a:lstStyle/>
                    <a:p>
                      <a:pPr algn="ctr" defTabSz="265349">
                        <a:lnSpc>
                          <a:spcPts val="1200"/>
                        </a:lnSpc>
                        <a:defRPr/>
                      </a:pPr>
                      <a:r>
                        <a:rPr lang="en-US" sz="1600" dirty="0">
                          <a:latin typeface="+mn-lt"/>
                        </a:rPr>
                        <a:t>We will maintain national target of achieving 100% GPs achieving all National Access Standards for in hours GMS</a:t>
                      </a:r>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lang="en-GB" sz="1800" kern="0" dirty="0">
                        <a:solidFill>
                          <a:prstClr val="black"/>
                        </a:solidFill>
                        <a:latin typeface="Univers Condensed Light"/>
                      </a:endParaRPr>
                    </a:p>
                  </a:txBody>
                  <a:tcPr/>
                </a:tc>
                <a:extLst>
                  <a:ext uri="{0D108BD9-81ED-4DB2-BD59-A6C34878D82A}">
                    <a16:rowId xmlns:a16="http://schemas.microsoft.com/office/drawing/2014/main" val="1258362918"/>
                  </a:ext>
                </a:extLst>
              </a:tr>
              <a:tr h="441350">
                <a:tc>
                  <a:txBody>
                    <a:bodyPr/>
                    <a:lstStyle/>
                    <a:p>
                      <a:endParaRPr lang="en-GB" sz="1600" dirty="0">
                        <a:latin typeface="+mn-lt"/>
                      </a:endParaRPr>
                    </a:p>
                  </a:txBody>
                  <a:tcPr/>
                </a:tc>
                <a:tc>
                  <a:txBody>
                    <a:bodyPr/>
                    <a:lstStyle/>
                    <a:p>
                      <a:r>
                        <a:rPr lang="en-GB" sz="1600" dirty="0">
                          <a:latin typeface="+mn-lt"/>
                        </a:rPr>
                        <a:t>100%</a:t>
                      </a:r>
                    </a:p>
                  </a:txBody>
                  <a:tcPr/>
                </a:tc>
                <a:tc gridSpan="4">
                  <a:txBody>
                    <a:bodyPr/>
                    <a:lstStyle/>
                    <a:p>
                      <a:pPr algn="ctr"/>
                      <a:r>
                        <a:rPr lang="en-GB" sz="1600" dirty="0">
                          <a:latin typeface="+mn-lt"/>
                        </a:rPr>
                        <a:t>Reported annually </a:t>
                      </a: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1522313999"/>
                  </a:ext>
                </a:extLst>
              </a:tr>
              <a:tr h="374763">
                <a:tc gridSpan="6">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600" kern="0" dirty="0">
                          <a:solidFill>
                            <a:prstClr val="black"/>
                          </a:solidFill>
                          <a:latin typeface="+mn-lt"/>
                        </a:rPr>
                        <a:t>We will increase the numbers accessing Pharmacist Independent Prescribing Services</a:t>
                      </a:r>
                    </a:p>
                  </a:txBody>
                  <a:tcPr/>
                </a:tc>
                <a:tc hMerge="1">
                  <a:txBody>
                    <a:bodyPr/>
                    <a:lstStyle/>
                    <a:p>
                      <a:endParaRPr lang="en-GB" dirty="0"/>
                    </a:p>
                  </a:txBody>
                  <a:tcPr/>
                </a:tc>
                <a:tc hMerge="1">
                  <a:txBody>
                    <a:bodyPr/>
                    <a:lstStyle/>
                    <a:p>
                      <a:endParaRPr lang="en-GB"/>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3611348282"/>
                  </a:ext>
                </a:extLst>
              </a:tr>
              <a:tr h="516067">
                <a:tc>
                  <a:txBody>
                    <a:bodyPr/>
                    <a:lstStyle/>
                    <a:p>
                      <a:endParaRPr lang="en-GB" sz="1600" dirty="0">
                        <a:latin typeface="+mn-lt"/>
                      </a:endParaRPr>
                    </a:p>
                  </a:txBody>
                  <a:tcPr/>
                </a:tc>
                <a:tc>
                  <a:txBody>
                    <a:bodyPr/>
                    <a:lstStyle/>
                    <a:p>
                      <a:r>
                        <a:rPr lang="en-GB" sz="1600" dirty="0">
                          <a:latin typeface="+mn-lt"/>
                        </a:rPr>
                        <a:t>Access Increase </a:t>
                      </a:r>
                    </a:p>
                  </a:txBody>
                  <a:tcPr/>
                </a:tc>
                <a:tc>
                  <a:txBody>
                    <a:bodyPr/>
                    <a:lstStyle/>
                    <a:p>
                      <a:r>
                        <a:rPr lang="en-GB" sz="1600" b="1" dirty="0">
                          <a:latin typeface="+mn-lt"/>
                        </a:rPr>
                        <a:t>35</a:t>
                      </a:r>
                    </a:p>
                  </a:txBody>
                  <a:tcPr/>
                </a:tc>
                <a:tc>
                  <a:txBody>
                    <a:bodyPr/>
                    <a:lstStyle/>
                    <a:p>
                      <a:r>
                        <a:rPr lang="en-GB" sz="1600" b="1" dirty="0">
                          <a:solidFill>
                            <a:schemeClr val="tx1"/>
                          </a:solidFill>
                          <a:latin typeface="+mn-lt"/>
                        </a:rPr>
                        <a:t>34</a:t>
                      </a:r>
                    </a:p>
                  </a:txBody>
                  <a:tcPr/>
                </a:tc>
                <a:tc>
                  <a:txBody>
                    <a:bodyPr/>
                    <a:lstStyle/>
                    <a:p>
                      <a:pPr algn="ctr"/>
                      <a:r>
                        <a:rPr lang="en-GB" sz="1600" b="1" dirty="0">
                          <a:solidFill>
                            <a:schemeClr val="tx1"/>
                          </a:solidFill>
                          <a:latin typeface="+mn-lt"/>
                        </a:rPr>
                        <a:t>32</a:t>
                      </a:r>
                    </a:p>
                  </a:txBody>
                  <a:tcPr/>
                </a:tc>
                <a:tc>
                  <a:txBody>
                    <a:bodyPr/>
                    <a:lstStyle/>
                    <a:p>
                      <a:r>
                        <a:rPr lang="en-GB" sz="1000" dirty="0">
                          <a:latin typeface="+mn-lt"/>
                        </a:rPr>
                        <a:t>Not available</a:t>
                      </a:r>
                    </a:p>
                  </a:txBody>
                  <a:tcPr/>
                </a:tc>
                <a:extLst>
                  <a:ext uri="{0D108BD9-81ED-4DB2-BD59-A6C34878D82A}">
                    <a16:rowId xmlns:a16="http://schemas.microsoft.com/office/drawing/2014/main" val="3596652997"/>
                  </a:ext>
                </a:extLst>
              </a:tr>
              <a:tr h="374763">
                <a:tc gridSpan="6">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600" dirty="0">
                          <a:solidFill>
                            <a:prstClr val="black"/>
                          </a:solidFill>
                          <a:latin typeface="+mn-lt"/>
                        </a:rPr>
                        <a:t>We will maintain our delivery of NHS dental services for adults and children</a:t>
                      </a: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2008526863"/>
                  </a:ext>
                </a:extLst>
              </a:tr>
              <a:tr h="374763">
                <a:tc>
                  <a:txBody>
                    <a:bodyPr/>
                    <a:lstStyle/>
                    <a:p>
                      <a:endParaRPr lang="en-GB" sz="1600" dirty="0">
                        <a:latin typeface="+mn-lt"/>
                      </a:endParaRPr>
                    </a:p>
                  </a:txBody>
                  <a:tcPr/>
                </a:tc>
                <a:tc>
                  <a:txBody>
                    <a:bodyPr/>
                    <a:lstStyle/>
                    <a:p>
                      <a:r>
                        <a:rPr lang="en-GB" sz="1600" dirty="0">
                          <a:latin typeface="+mn-lt"/>
                        </a:rPr>
                        <a:t>% Increase </a:t>
                      </a:r>
                    </a:p>
                  </a:txBody>
                  <a:tcPr/>
                </a:tc>
                <a:tc gridSpan="4">
                  <a:txBody>
                    <a:bodyPr/>
                    <a:lstStyle/>
                    <a:p>
                      <a:pPr algn="ctr"/>
                      <a:r>
                        <a:rPr lang="en-GB" sz="1600" dirty="0">
                          <a:latin typeface="+mn-lt"/>
                        </a:rPr>
                        <a:t>Data not available </a:t>
                      </a:r>
                    </a:p>
                  </a:txBody>
                  <a:tcPr/>
                </a:tc>
                <a:tc hMerge="1">
                  <a:txBody>
                    <a:bodyPr/>
                    <a:lstStyle/>
                    <a:p>
                      <a:endParaRPr lang="en-GB" sz="1600" dirty="0">
                        <a:latin typeface="+mn-lt"/>
                      </a:endParaRPr>
                    </a:p>
                  </a:txBody>
                  <a:tcPr/>
                </a:tc>
                <a:tc hMerge="1">
                  <a:txBody>
                    <a:bodyPr/>
                    <a:lstStyle/>
                    <a:p>
                      <a:endParaRPr lang="en-GB" sz="1600" dirty="0">
                        <a:latin typeface="+mn-lt"/>
                      </a:endParaRPr>
                    </a:p>
                  </a:txBody>
                  <a:tcPr/>
                </a:tc>
                <a:tc hMerge="1">
                  <a:txBody>
                    <a:bodyPr/>
                    <a:lstStyle/>
                    <a:p>
                      <a:endParaRPr lang="en-GB" sz="1600" dirty="0">
                        <a:latin typeface="+mn-lt"/>
                      </a:endParaRPr>
                    </a:p>
                  </a:txBody>
                  <a:tcPr/>
                </a:tc>
                <a:extLst>
                  <a:ext uri="{0D108BD9-81ED-4DB2-BD59-A6C34878D82A}">
                    <a16:rowId xmlns:a16="http://schemas.microsoft.com/office/drawing/2014/main" val="4286653261"/>
                  </a:ext>
                </a:extLst>
              </a:tr>
            </a:tbl>
          </a:graphicData>
        </a:graphic>
      </p:graphicFrame>
      <p:sp>
        <p:nvSpPr>
          <p:cNvPr id="15" name="TextBox 14">
            <a:extLst>
              <a:ext uri="{FF2B5EF4-FFF2-40B4-BE49-F238E27FC236}">
                <a16:creationId xmlns:a16="http://schemas.microsoft.com/office/drawing/2014/main" id="{35842E5B-3DDB-53DC-CFC2-51C9DF5D311B}"/>
              </a:ext>
            </a:extLst>
          </p:cNvPr>
          <p:cNvSpPr txBox="1"/>
          <p:nvPr/>
        </p:nvSpPr>
        <p:spPr>
          <a:xfrm>
            <a:off x="15267935" y="1265919"/>
            <a:ext cx="2776172"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Q4 Delivery Headlines</a:t>
            </a:r>
          </a:p>
        </p:txBody>
      </p:sp>
      <p:sp>
        <p:nvSpPr>
          <p:cNvPr id="16" name="TextBox 15">
            <a:extLst>
              <a:ext uri="{FF2B5EF4-FFF2-40B4-BE49-F238E27FC236}">
                <a16:creationId xmlns:a16="http://schemas.microsoft.com/office/drawing/2014/main" id="{490404E1-B67D-9641-67D6-92031B2FCF2A}"/>
              </a:ext>
            </a:extLst>
          </p:cNvPr>
          <p:cNvSpPr txBox="1"/>
          <p:nvPr/>
        </p:nvSpPr>
        <p:spPr>
          <a:xfrm>
            <a:off x="18352169" y="268796"/>
            <a:ext cx="786064" cy="523220"/>
          </a:xfrm>
          <a:prstGeom prst="rect">
            <a:avLst/>
          </a:prstGeom>
          <a:solidFill>
            <a:schemeClr val="bg1">
              <a:lumMod val="75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prstClr val="white"/>
                </a:solidFill>
                <a:effectLst/>
                <a:uLnTx/>
                <a:uFillTx/>
                <a:latin typeface="Calibri"/>
                <a:ea typeface="+mn-ea"/>
                <a:cs typeface="+mn-cs"/>
              </a:rPr>
              <a:t>Q4</a:t>
            </a:r>
          </a:p>
        </p:txBody>
      </p:sp>
      <p:sp>
        <p:nvSpPr>
          <p:cNvPr id="19" name="TextBox 18">
            <a:extLst>
              <a:ext uri="{FF2B5EF4-FFF2-40B4-BE49-F238E27FC236}">
                <a16:creationId xmlns:a16="http://schemas.microsoft.com/office/drawing/2014/main" id="{85FF750F-EAFD-3D79-EB69-283F1BB9ED5E}"/>
              </a:ext>
            </a:extLst>
          </p:cNvPr>
          <p:cNvSpPr txBox="1"/>
          <p:nvPr/>
        </p:nvSpPr>
        <p:spPr>
          <a:xfrm>
            <a:off x="13882011" y="1660359"/>
            <a:ext cx="5606493" cy="8402300"/>
          </a:xfrm>
          <a:prstGeom prst="rect">
            <a:avLst/>
          </a:prstGeom>
          <a:noFill/>
        </p:spPr>
        <p:txBody>
          <a:bodyPr wrap="square">
            <a:spAutoFit/>
          </a:bodyPr>
          <a:lstStyle/>
          <a:p>
            <a:pPr marL="285750" indent="-285750">
              <a:buFont typeface="Arial" panose="020B0604020202020204" pitchFamily="34" charset="0"/>
              <a:buChar char="•"/>
            </a:pPr>
            <a:r>
              <a:rPr lang="en-GB" dirty="0">
                <a:cs typeface="Arial" panose="020B0604020202020204" pitchFamily="34" charset="0"/>
              </a:rPr>
              <a:t>Maintained compliance for 14-week RTT for Therapies and Health Science</a:t>
            </a:r>
          </a:p>
          <a:p>
            <a:pPr marL="285750" indent="-285750">
              <a:buFont typeface="Arial" panose="020B0604020202020204" pitchFamily="34" charset="0"/>
              <a:buChar char="•"/>
            </a:pPr>
            <a:r>
              <a:rPr lang="en-GB" dirty="0"/>
              <a:t>Successful recommissioning of PSALT ( circa 300 patients)</a:t>
            </a:r>
          </a:p>
          <a:p>
            <a:pPr marL="285750" indent="-285750">
              <a:buFont typeface="Arial" panose="020B0604020202020204" pitchFamily="34" charset="0"/>
              <a:buChar char="•"/>
            </a:pPr>
            <a:r>
              <a:rPr lang="en-GB" dirty="0"/>
              <a:t>Reduction in CMAT waiting times</a:t>
            </a:r>
          </a:p>
          <a:p>
            <a:pPr marL="285750" indent="-285750">
              <a:buFont typeface="Arial" panose="020B0604020202020204" pitchFamily="34" charset="0"/>
              <a:buChar char="•"/>
            </a:pPr>
            <a:r>
              <a:rPr lang="en-GB" dirty="0"/>
              <a:t>Weight management (level 3) partnership with Roczen delivery </a:t>
            </a:r>
          </a:p>
          <a:p>
            <a:pPr marL="285750" indent="-285750">
              <a:buFont typeface="Arial" panose="020B0604020202020204" pitchFamily="34" charset="0"/>
              <a:buChar char="•"/>
            </a:pPr>
            <a:r>
              <a:rPr lang="en-GB" dirty="0"/>
              <a:t>Year end (draft) finance position underspend</a:t>
            </a:r>
          </a:p>
          <a:p>
            <a:pPr marL="285750" indent="-285750">
              <a:buFont typeface="Arial" panose="020B0604020202020204" pitchFamily="34" charset="0"/>
              <a:buChar char="•"/>
            </a:pPr>
            <a:r>
              <a:rPr lang="en-GB" dirty="0"/>
              <a:t>Maintained reduced Variable pay compared to Q1&amp;2 </a:t>
            </a:r>
          </a:p>
          <a:p>
            <a:pPr marL="285750" indent="-285750">
              <a:buFont typeface="Arial" panose="020B0604020202020204" pitchFamily="34" charset="0"/>
              <a:buChar char="•"/>
            </a:pPr>
            <a:r>
              <a:rPr lang="en-GB" dirty="0">
                <a:cs typeface="Arial" panose="020B0604020202020204" pitchFamily="34" charset="0"/>
              </a:rPr>
              <a:t>DSS for 0.5% Complex Frailty population – improved uptake compared to 2024/25 (impact tbc) </a:t>
            </a:r>
          </a:p>
          <a:p>
            <a:pPr marL="285750" indent="-285750">
              <a:buFont typeface="Arial" panose="020B0604020202020204" pitchFamily="34" charset="0"/>
              <a:buChar char="•"/>
            </a:pPr>
            <a:r>
              <a:rPr lang="en-GB" dirty="0"/>
              <a:t>Success delivery across the 8 Cluster IMTPs (66% green and 22% amber) </a:t>
            </a:r>
          </a:p>
          <a:p>
            <a:pPr marL="285750" indent="-285750">
              <a:buFont typeface="Arial" panose="020B0604020202020204" pitchFamily="34" charset="0"/>
              <a:buChar char="•"/>
            </a:pPr>
            <a:r>
              <a:rPr lang="en-GB" dirty="0"/>
              <a:t>Progress across the 3 priorities in the Pan Cluster Plan </a:t>
            </a:r>
          </a:p>
          <a:p>
            <a:pPr marL="742950" lvl="1" indent="-285750">
              <a:buFont typeface="Arial" panose="020B0604020202020204" pitchFamily="34" charset="0"/>
              <a:buChar char="•"/>
            </a:pPr>
            <a:r>
              <a:rPr lang="en-GB" dirty="0" err="1"/>
              <a:t>eg</a:t>
            </a:r>
            <a:r>
              <a:rPr lang="en-GB" dirty="0"/>
              <a:t>  extending Community Psychology to four clusters and attracting RPB budget for a 5</a:t>
            </a:r>
            <a:r>
              <a:rPr lang="en-GB" baseline="30000" dirty="0"/>
              <a:t>th</a:t>
            </a:r>
            <a:r>
              <a:rPr lang="en-GB" dirty="0"/>
              <a:t> post.</a:t>
            </a:r>
          </a:p>
          <a:p>
            <a:pPr marL="742950" lvl="1" indent="-285750">
              <a:buFont typeface="Arial" panose="020B0604020202020204" pitchFamily="34" charset="0"/>
              <a:buChar char="•"/>
            </a:pPr>
            <a:r>
              <a:rPr lang="en-GB" dirty="0"/>
              <a:t>Integrated T&amp;F Falls Pathway group across Primary, Secondary and RPB. </a:t>
            </a:r>
          </a:p>
          <a:p>
            <a:pPr marL="285750" indent="-285750">
              <a:buFont typeface="Arial" panose="020B0604020202020204" pitchFamily="34" charset="0"/>
              <a:buChar char="•"/>
            </a:pPr>
            <a:r>
              <a:rPr lang="en-GB" dirty="0"/>
              <a:t>Launch of joint injections </a:t>
            </a:r>
            <a:r>
              <a:rPr lang="en-GB" b="1" dirty="0"/>
              <a:t>and minor surgery</a:t>
            </a:r>
            <a:r>
              <a:rPr lang="en-GB" dirty="0"/>
              <a:t> DSS</a:t>
            </a:r>
          </a:p>
          <a:p>
            <a:pPr marL="285750" lvl="0" indent="-285750">
              <a:buFont typeface="Arial" panose="020B0604020202020204" pitchFamily="34" charset="0"/>
              <a:buChar char="•"/>
            </a:pPr>
            <a:r>
              <a:rPr lang="en-GB" dirty="0"/>
              <a:t>Launch of revised sexual health LSS</a:t>
            </a:r>
          </a:p>
          <a:p>
            <a:pPr marL="285750" lvl="0" indent="-285750">
              <a:buFont typeface="Arial" panose="020B0604020202020204" pitchFamily="34" charset="0"/>
              <a:buChar char="•"/>
            </a:pPr>
            <a:r>
              <a:rPr lang="en-GB" dirty="0"/>
              <a:t>Primary Care training and education programme for women’s health </a:t>
            </a:r>
          </a:p>
          <a:p>
            <a:pPr marL="285750" lvl="0" indent="-285750">
              <a:buFont typeface="Arial" panose="020B0604020202020204" pitchFamily="34" charset="0"/>
              <a:buChar char="•"/>
            </a:pPr>
            <a:r>
              <a:rPr lang="en-GB" dirty="0"/>
              <a:t>Dental Access Portal – reduced total numbers waiting access in Q4. </a:t>
            </a:r>
          </a:p>
          <a:p>
            <a:pPr marL="285750" lvl="0" indent="-285750">
              <a:buFont typeface="Arial" panose="020B0604020202020204" pitchFamily="34" charset="0"/>
              <a:buChar char="•"/>
            </a:pPr>
            <a:r>
              <a:rPr lang="en-GB" dirty="0"/>
              <a:t>Successful recommissioning of dental activity ( new dental practice)</a:t>
            </a:r>
          </a:p>
          <a:p>
            <a:pPr marL="285750" lvl="0" indent="-285750">
              <a:buFont typeface="Arial" panose="020B0604020202020204" pitchFamily="34" charset="0"/>
              <a:buChar char="•"/>
            </a:pPr>
            <a:r>
              <a:rPr lang="en-GB" dirty="0"/>
              <a:t>WGOS 4&amp;5 continued roll out </a:t>
            </a:r>
          </a:p>
          <a:p>
            <a:pPr marL="285750" lvl="0" indent="-285750">
              <a:buFont typeface="Arial" panose="020B0604020202020204" pitchFamily="34" charset="0"/>
              <a:buChar char="•"/>
            </a:pPr>
            <a:r>
              <a:rPr lang="en-GB" dirty="0"/>
              <a:t>Increased Independent Prescribers in Optometry and Comm Pharmacy </a:t>
            </a:r>
          </a:p>
          <a:p>
            <a:pPr marL="285750" lvl="0" indent="-285750">
              <a:buFont typeface="Arial" panose="020B0604020202020204" pitchFamily="34" charset="0"/>
              <a:buChar char="•"/>
            </a:pPr>
            <a:r>
              <a:rPr lang="en-GB" dirty="0"/>
              <a:t>Community By Design Programme initiated</a:t>
            </a:r>
          </a:p>
        </p:txBody>
      </p:sp>
      <p:sp>
        <p:nvSpPr>
          <p:cNvPr id="17" name="Rounded Rectangle 38">
            <a:extLst>
              <a:ext uri="{FF2B5EF4-FFF2-40B4-BE49-F238E27FC236}">
                <a16:creationId xmlns:a16="http://schemas.microsoft.com/office/drawing/2014/main" id="{6D9E1635-36A7-97CC-678F-4577360B3B46}"/>
              </a:ext>
            </a:extLst>
          </p:cNvPr>
          <p:cNvSpPr/>
          <p:nvPr/>
        </p:nvSpPr>
        <p:spPr>
          <a:xfrm>
            <a:off x="13651430" y="1023394"/>
            <a:ext cx="6066710" cy="9080939"/>
          </a:xfrm>
          <a:prstGeom prst="roundRect">
            <a:avLst>
              <a:gd name="adj" fmla="val 5835"/>
            </a:avLst>
          </a:prstGeom>
          <a:no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graphicFrame>
        <p:nvGraphicFramePr>
          <p:cNvPr id="18" name="Table 17">
            <a:extLst>
              <a:ext uri="{FF2B5EF4-FFF2-40B4-BE49-F238E27FC236}">
                <a16:creationId xmlns:a16="http://schemas.microsoft.com/office/drawing/2014/main" id="{68D2D976-2F28-5643-910D-F42226669AB2}"/>
              </a:ext>
            </a:extLst>
          </p:cNvPr>
          <p:cNvGraphicFramePr>
            <a:graphicFrameLocks noGrp="1"/>
          </p:cNvGraphicFramePr>
          <p:nvPr>
            <p:extLst>
              <p:ext uri="{D42A27DB-BD31-4B8C-83A1-F6EECF244321}">
                <p14:modId xmlns:p14="http://schemas.microsoft.com/office/powerpoint/2010/main" val="1548458331"/>
              </p:ext>
            </p:extLst>
          </p:nvPr>
        </p:nvGraphicFramePr>
        <p:xfrm>
          <a:off x="5617388" y="7003932"/>
          <a:ext cx="7801114" cy="2701042"/>
        </p:xfrm>
        <a:graphic>
          <a:graphicData uri="http://schemas.openxmlformats.org/drawingml/2006/table">
            <a:tbl>
              <a:tblPr firstRow="1" bandRow="1">
                <a:tableStyleId>{5C22544A-7EE6-4342-B048-85BDC9FD1C3A}</a:tableStyleId>
              </a:tblPr>
              <a:tblGrid>
                <a:gridCol w="5569722">
                  <a:extLst>
                    <a:ext uri="{9D8B030D-6E8A-4147-A177-3AD203B41FA5}">
                      <a16:colId xmlns:a16="http://schemas.microsoft.com/office/drawing/2014/main" val="1399772483"/>
                    </a:ext>
                  </a:extLst>
                </a:gridCol>
                <a:gridCol w="920314">
                  <a:extLst>
                    <a:ext uri="{9D8B030D-6E8A-4147-A177-3AD203B41FA5}">
                      <a16:colId xmlns:a16="http://schemas.microsoft.com/office/drawing/2014/main" val="3578207093"/>
                    </a:ext>
                  </a:extLst>
                </a:gridCol>
                <a:gridCol w="1311078">
                  <a:extLst>
                    <a:ext uri="{9D8B030D-6E8A-4147-A177-3AD203B41FA5}">
                      <a16:colId xmlns:a16="http://schemas.microsoft.com/office/drawing/2014/main" val="2847472648"/>
                    </a:ext>
                  </a:extLst>
                </a:gridCol>
              </a:tblGrid>
              <a:tr h="409443">
                <a:tc>
                  <a:txBody>
                    <a:bodyPr/>
                    <a:lstStyle/>
                    <a:p>
                      <a:endParaRPr lang="en-GB" dirty="0"/>
                    </a:p>
                  </a:txBody>
                  <a:tcPr>
                    <a:lnL w="19050" cap="flat" cmpd="sng" algn="ctr">
                      <a:noFill/>
                      <a:prstDash val="solid"/>
                      <a:round/>
                      <a:headEnd type="none" w="med" len="med"/>
                      <a:tailEnd type="none" w="med" len="med"/>
                    </a:lnL>
                    <a:lnR w="19050" cap="flat" cmpd="sng" algn="ctr">
                      <a:solidFill>
                        <a:schemeClr val="bg1">
                          <a:lumMod val="85000"/>
                        </a:schemeClr>
                      </a:solidFill>
                      <a:prstDash val="solid"/>
                      <a:round/>
                      <a:headEnd type="none" w="med" len="med"/>
                      <a:tailEnd type="none" w="med" len="med"/>
                    </a:lnR>
                    <a:lnT w="19050" cap="flat" cmpd="sng" algn="ctr">
                      <a:noFill/>
                      <a:prstDash val="solid"/>
                      <a:round/>
                      <a:headEnd type="none" w="med" len="med"/>
                      <a:tailEnd type="none" w="med" len="med"/>
                    </a:lnT>
                    <a:lnB w="19050" cap="flat" cmpd="sng" algn="ctr">
                      <a:solidFill>
                        <a:schemeClr val="bg1">
                          <a:lumMod val="85000"/>
                        </a:schemeClr>
                      </a:solidFill>
                      <a:prstDash val="solid"/>
                      <a:round/>
                      <a:headEnd type="none" w="med" len="med"/>
                      <a:tailEnd type="none" w="med" len="med"/>
                    </a:lnB>
                    <a:noFill/>
                  </a:tcPr>
                </a:tc>
                <a:tc>
                  <a:txBody>
                    <a:bodyPr/>
                    <a:lstStyle/>
                    <a:p>
                      <a:pPr algn="ctr"/>
                      <a:r>
                        <a:rPr lang="en-GB" sz="1800" dirty="0">
                          <a:solidFill>
                            <a:schemeClr val="bg1">
                              <a:lumMod val="50000"/>
                            </a:schemeClr>
                          </a:solidFill>
                        </a:rPr>
                        <a:t>Q4</a:t>
                      </a:r>
                    </a:p>
                  </a:txBody>
                  <a:tcPr marL="0" marR="0" marT="0" marB="0" anchor="ctr">
                    <a:lnL w="19050" cap="flat" cmpd="sng" algn="ctr">
                      <a:solidFill>
                        <a:schemeClr val="bg1">
                          <a:lumMod val="85000"/>
                        </a:schemeClr>
                      </a:solidFill>
                      <a:prstDash val="solid"/>
                      <a:round/>
                      <a:headEnd type="none" w="med" len="med"/>
                      <a:tailEnd type="none" w="med" len="med"/>
                    </a:lnL>
                    <a:lnR w="19050" cap="flat" cmpd="sng" algn="ctr">
                      <a:solidFill>
                        <a:schemeClr val="bg1">
                          <a:lumMod val="85000"/>
                        </a:schemeClr>
                      </a:solidFill>
                      <a:prstDash val="solid"/>
                      <a:round/>
                      <a:headEnd type="none" w="med" len="med"/>
                      <a:tailEnd type="none" w="med" len="med"/>
                    </a:lnR>
                    <a:lnT w="19050" cap="flat" cmpd="sng" algn="ctr">
                      <a:noFill/>
                      <a:prstDash val="solid"/>
                      <a:round/>
                      <a:headEnd type="none" w="med" len="med"/>
                      <a:tailEnd type="none" w="med" len="med"/>
                    </a:lnT>
                    <a:lnB w="1905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white">
                              <a:lumMod val="50000"/>
                            </a:prstClr>
                          </a:solidFill>
                          <a:effectLst/>
                          <a:uLnTx/>
                          <a:uFillTx/>
                          <a:latin typeface="Arial" panose="020B0604020202020204"/>
                          <a:ea typeface="+mn-ea"/>
                          <a:cs typeface="+mn-cs"/>
                        </a:rPr>
                        <a:t>Previous</a:t>
                      </a:r>
                    </a:p>
                  </a:txBody>
                  <a:tcPr marL="0" marR="0" marT="0" marB="0" anchor="ctr">
                    <a:lnL w="19050" cap="flat" cmpd="sng" algn="ctr">
                      <a:solidFill>
                        <a:schemeClr val="bg1">
                          <a:lumMod val="85000"/>
                        </a:schemeClr>
                      </a:solidFill>
                      <a:prstDash val="solid"/>
                      <a:round/>
                      <a:headEnd type="none" w="med" len="med"/>
                      <a:tailEnd type="none" w="med" len="med"/>
                    </a:lnL>
                    <a:lnR w="19050" cap="flat" cmpd="sng" algn="ctr">
                      <a:solidFill>
                        <a:schemeClr val="bg1">
                          <a:lumMod val="85000"/>
                        </a:schemeClr>
                      </a:solidFill>
                      <a:prstDash val="solid"/>
                      <a:round/>
                      <a:headEnd type="none" w="med" len="med"/>
                      <a:tailEnd type="none" w="med" len="med"/>
                    </a:lnR>
                    <a:lnT w="19050" cap="flat" cmpd="sng" algn="ctr">
                      <a:noFill/>
                      <a:prstDash val="solid"/>
                      <a:round/>
                      <a:headEnd type="none" w="med" len="med"/>
                      <a:tailEnd type="none" w="med" len="med"/>
                    </a:lnT>
                    <a:lnB w="19050" cap="flat" cmpd="sng" algn="ctr">
                      <a:solidFill>
                        <a:schemeClr val="bg1">
                          <a:lumMod val="8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317918564"/>
                  </a:ext>
                </a:extLst>
              </a:tr>
              <a:tr h="551467">
                <a:tc>
                  <a:txBody>
                    <a:bodyPr/>
                    <a:lstStyle/>
                    <a:p>
                      <a:r>
                        <a:rPr lang="en-GB" sz="1400" b="1" dirty="0"/>
                        <a:t>ID: 3638  </a:t>
                      </a:r>
                      <a:r>
                        <a:rPr lang="en-GB" sz="1400" dirty="0"/>
                        <a:t>Extended Waiting Times - Adult/</a:t>
                      </a:r>
                      <a:r>
                        <a:rPr lang="en-GB" sz="1400" dirty="0" err="1"/>
                        <a:t>Paeds</a:t>
                      </a:r>
                      <a:r>
                        <a:rPr lang="en-GB" sz="1400" dirty="0"/>
                        <a:t> Special Care Dentistry Treatments (PCT_13)</a:t>
                      </a:r>
                    </a:p>
                  </a:txBody>
                  <a:tcPr anchor="ctr">
                    <a:lnL w="19050" cap="flat" cmpd="sng" algn="ctr">
                      <a:noFill/>
                      <a:prstDash val="solid"/>
                      <a:round/>
                      <a:headEnd type="none" w="med" len="med"/>
                      <a:tailEnd type="none" w="med" len="med"/>
                    </a:lnL>
                    <a:lnR w="19050" cap="flat" cmpd="sng" algn="ctr">
                      <a:solidFill>
                        <a:schemeClr val="bg1">
                          <a:lumMod val="85000"/>
                        </a:schemeClr>
                      </a:solidFill>
                      <a:prstDash val="solid"/>
                      <a:round/>
                      <a:headEnd type="none" w="med" len="med"/>
                      <a:tailEnd type="none" w="med" len="med"/>
                    </a:lnR>
                    <a:lnT w="19050" cap="flat" cmpd="sng" algn="ctr">
                      <a:solidFill>
                        <a:schemeClr val="bg1">
                          <a:lumMod val="85000"/>
                        </a:schemeClr>
                      </a:solidFill>
                      <a:prstDash val="solid"/>
                      <a:round/>
                      <a:headEnd type="none" w="med" len="med"/>
                      <a:tailEnd type="none" w="med" len="med"/>
                    </a:lnT>
                    <a:lnB w="9525" cap="flat" cmpd="sng" algn="ctr">
                      <a:solidFill>
                        <a:schemeClr val="tx2">
                          <a:lumMod val="40000"/>
                          <a:lumOff val="60000"/>
                        </a:schemeClr>
                      </a:solidFill>
                      <a:prstDash val="solid"/>
                      <a:round/>
                      <a:headEnd type="none" w="med" len="med"/>
                      <a:tailEnd type="none" w="med" len="med"/>
                    </a:lnB>
                    <a:solidFill>
                      <a:schemeClr val="bg1">
                        <a:lumMod val="95000"/>
                      </a:schemeClr>
                    </a:solidFill>
                  </a:tcPr>
                </a:tc>
                <a:tc>
                  <a:txBody>
                    <a:bodyPr/>
                    <a:lstStyle/>
                    <a:p>
                      <a:pPr algn="ctr"/>
                      <a:r>
                        <a:rPr lang="en-GB" sz="1400" b="1" dirty="0">
                          <a:solidFill>
                            <a:srgbClr val="C00000"/>
                          </a:solidFill>
                        </a:rPr>
                        <a:t>20</a:t>
                      </a:r>
                    </a:p>
                  </a:txBody>
                  <a:tcPr marL="0" marR="0" marT="0" marB="0" anchor="ctr">
                    <a:lnL w="19050" cap="flat" cmpd="sng" algn="ctr">
                      <a:solidFill>
                        <a:schemeClr val="bg1">
                          <a:lumMod val="85000"/>
                        </a:schemeClr>
                      </a:solidFill>
                      <a:prstDash val="solid"/>
                      <a:round/>
                      <a:headEnd type="none" w="med" len="med"/>
                      <a:tailEnd type="none" w="med" len="med"/>
                    </a:lnL>
                    <a:lnR w="19050" cap="flat" cmpd="sng" algn="ctr">
                      <a:solidFill>
                        <a:schemeClr val="bg1">
                          <a:lumMod val="85000"/>
                        </a:schemeClr>
                      </a:solidFill>
                      <a:prstDash val="solid"/>
                      <a:round/>
                      <a:headEnd type="none" w="med" len="med"/>
                      <a:tailEnd type="none" w="med" len="med"/>
                    </a:lnR>
                    <a:lnT w="19050" cap="flat" cmpd="sng" algn="ctr">
                      <a:solidFill>
                        <a:schemeClr val="bg1">
                          <a:lumMod val="85000"/>
                        </a:schemeClr>
                      </a:solidFill>
                      <a:prstDash val="solid"/>
                      <a:round/>
                      <a:headEnd type="none" w="med" len="med"/>
                      <a:tailEnd type="none" w="med" len="med"/>
                    </a:lnT>
                    <a:lnB w="1905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algn="ctr"/>
                      <a:r>
                        <a:rPr lang="en-GB" sz="1400" b="1" dirty="0">
                          <a:solidFill>
                            <a:srgbClr val="C00000"/>
                          </a:solidFill>
                        </a:rPr>
                        <a:t>20</a:t>
                      </a:r>
                    </a:p>
                  </a:txBody>
                  <a:tcPr marL="0" marR="0" marT="0" marB="0" anchor="ctr">
                    <a:lnL w="19050" cap="flat" cmpd="sng" algn="ctr">
                      <a:solidFill>
                        <a:schemeClr val="bg1">
                          <a:lumMod val="85000"/>
                        </a:schemeClr>
                      </a:solidFill>
                      <a:prstDash val="solid"/>
                      <a:round/>
                      <a:headEnd type="none" w="med" len="med"/>
                      <a:tailEnd type="none" w="med" len="med"/>
                    </a:lnL>
                    <a:lnR w="19050" cap="flat" cmpd="sng" algn="ctr">
                      <a:solidFill>
                        <a:schemeClr val="bg1">
                          <a:lumMod val="85000"/>
                        </a:schemeClr>
                      </a:solidFill>
                      <a:prstDash val="solid"/>
                      <a:round/>
                      <a:headEnd type="none" w="med" len="med"/>
                      <a:tailEnd type="none" w="med" len="med"/>
                    </a:lnR>
                    <a:lnT w="19050" cap="flat" cmpd="sng" algn="ctr">
                      <a:solidFill>
                        <a:schemeClr val="bg1">
                          <a:lumMod val="85000"/>
                        </a:schemeClr>
                      </a:solidFill>
                      <a:prstDash val="solid"/>
                      <a:round/>
                      <a:headEnd type="none" w="med" len="med"/>
                      <a:tailEnd type="none" w="med" len="med"/>
                    </a:lnT>
                    <a:lnB w="19050" cap="flat" cmpd="sng" algn="ctr">
                      <a:solidFill>
                        <a:schemeClr val="bg1">
                          <a:lumMod val="8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183802803"/>
                  </a:ext>
                </a:extLst>
              </a:tr>
              <a:tr h="580044">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400" b="1" dirty="0"/>
                        <a:t>ID:2461 </a:t>
                      </a:r>
                      <a:r>
                        <a:rPr lang="en-GB" sz="1400" dirty="0"/>
                        <a:t>HB Wide DN Staffing Levels </a:t>
                      </a:r>
                      <a:r>
                        <a:rPr lang="en-GB" sz="1400" i="1" dirty="0"/>
                        <a:t>(PCT_20)</a:t>
                      </a:r>
                    </a:p>
                    <a:p>
                      <a:endParaRPr lang="en-GB" sz="1400" dirty="0">
                        <a:highlight>
                          <a:srgbClr val="FFFF00"/>
                        </a:highlight>
                      </a:endParaRPr>
                    </a:p>
                  </a:txBody>
                  <a:tcPr anchor="ctr">
                    <a:lnL w="19050" cap="flat" cmpd="sng" algn="ctr">
                      <a:noFill/>
                      <a:prstDash val="solid"/>
                      <a:round/>
                      <a:headEnd type="none" w="med" len="med"/>
                      <a:tailEnd type="none" w="med" len="med"/>
                    </a:lnL>
                    <a:lnR w="19050" cap="flat" cmpd="sng" algn="ctr">
                      <a:solidFill>
                        <a:schemeClr val="bg1">
                          <a:lumMod val="85000"/>
                        </a:schemeClr>
                      </a:solidFill>
                      <a:prstDash val="solid"/>
                      <a:round/>
                      <a:headEnd type="none" w="med" len="med"/>
                      <a:tailEnd type="none" w="med" len="med"/>
                    </a:lnR>
                    <a:lnT w="9525" cap="flat" cmpd="sng" algn="ctr">
                      <a:solidFill>
                        <a:schemeClr val="tx2">
                          <a:lumMod val="40000"/>
                          <a:lumOff val="60000"/>
                        </a:schemeClr>
                      </a:solidFill>
                      <a:prstDash val="solid"/>
                      <a:round/>
                      <a:headEnd type="none" w="med" len="med"/>
                      <a:tailEnd type="none" w="med" len="med"/>
                    </a:lnT>
                    <a:lnB w="9525" cap="flat" cmpd="sng" algn="ctr">
                      <a:solidFill>
                        <a:schemeClr val="tx2">
                          <a:lumMod val="40000"/>
                          <a:lumOff val="60000"/>
                        </a:schemeClr>
                      </a:solidFill>
                      <a:prstDash val="solid"/>
                      <a:round/>
                      <a:headEnd type="none" w="med" len="med"/>
                      <a:tailEnd type="none" w="med" len="med"/>
                    </a:lnB>
                    <a:solidFill>
                      <a:schemeClr val="bg1">
                        <a:lumMod val="95000"/>
                      </a:schemeClr>
                    </a:solidFill>
                  </a:tcPr>
                </a:tc>
                <a:tc>
                  <a:txBody>
                    <a:bodyPr/>
                    <a:lstStyle/>
                    <a:p>
                      <a:pPr algn="ctr"/>
                      <a:r>
                        <a:rPr lang="en-GB" sz="1400" b="1" dirty="0">
                          <a:solidFill>
                            <a:srgbClr val="C00000"/>
                          </a:solidFill>
                        </a:rPr>
                        <a:t>20</a:t>
                      </a:r>
                    </a:p>
                  </a:txBody>
                  <a:tcPr marL="0" marR="0" marT="0" marB="0" anchor="ctr">
                    <a:lnL w="19050" cap="flat" cmpd="sng" algn="ctr">
                      <a:solidFill>
                        <a:schemeClr val="bg1">
                          <a:lumMod val="85000"/>
                        </a:schemeClr>
                      </a:solidFill>
                      <a:prstDash val="solid"/>
                      <a:round/>
                      <a:headEnd type="none" w="med" len="med"/>
                      <a:tailEnd type="none" w="med" len="med"/>
                    </a:lnL>
                    <a:lnR w="19050" cap="flat" cmpd="sng" algn="ctr">
                      <a:solidFill>
                        <a:schemeClr val="bg1">
                          <a:lumMod val="85000"/>
                        </a:schemeClr>
                      </a:solidFill>
                      <a:prstDash val="solid"/>
                      <a:round/>
                      <a:headEnd type="none" w="med" len="med"/>
                      <a:tailEnd type="none" w="med" len="med"/>
                    </a:lnR>
                    <a:lnT w="19050" cap="flat" cmpd="sng" algn="ctr">
                      <a:solidFill>
                        <a:schemeClr val="bg1">
                          <a:lumMod val="85000"/>
                        </a:schemeClr>
                      </a:solidFill>
                      <a:prstDash val="solid"/>
                      <a:round/>
                      <a:headEnd type="none" w="med" len="med"/>
                      <a:tailEnd type="none" w="med" len="med"/>
                    </a:lnT>
                    <a:lnB w="1905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algn="ctr"/>
                      <a:r>
                        <a:rPr lang="en-GB" sz="1400" b="1" dirty="0">
                          <a:solidFill>
                            <a:srgbClr val="C00000"/>
                          </a:solidFill>
                        </a:rPr>
                        <a:t>20</a:t>
                      </a:r>
                    </a:p>
                  </a:txBody>
                  <a:tcPr marL="0" marR="0" marT="0" marB="0" anchor="ctr">
                    <a:lnL w="19050" cap="flat" cmpd="sng" algn="ctr">
                      <a:solidFill>
                        <a:schemeClr val="bg1">
                          <a:lumMod val="85000"/>
                        </a:schemeClr>
                      </a:solidFill>
                      <a:prstDash val="solid"/>
                      <a:round/>
                      <a:headEnd type="none" w="med" len="med"/>
                      <a:tailEnd type="none" w="med" len="med"/>
                    </a:lnL>
                    <a:lnR w="19050" cap="flat" cmpd="sng" algn="ctr">
                      <a:solidFill>
                        <a:schemeClr val="bg1">
                          <a:lumMod val="85000"/>
                        </a:schemeClr>
                      </a:solidFill>
                      <a:prstDash val="solid"/>
                      <a:round/>
                      <a:headEnd type="none" w="med" len="med"/>
                      <a:tailEnd type="none" w="med" len="med"/>
                    </a:lnR>
                    <a:lnT w="19050" cap="flat" cmpd="sng" algn="ctr">
                      <a:solidFill>
                        <a:schemeClr val="bg1">
                          <a:lumMod val="85000"/>
                        </a:schemeClr>
                      </a:solidFill>
                      <a:prstDash val="solid"/>
                      <a:round/>
                      <a:headEnd type="none" w="med" len="med"/>
                      <a:tailEnd type="none" w="med" len="med"/>
                    </a:lnT>
                    <a:lnB w="19050" cap="flat" cmpd="sng" algn="ctr">
                      <a:solidFill>
                        <a:schemeClr val="bg1">
                          <a:lumMod val="8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574105541"/>
                  </a:ext>
                </a:extLst>
              </a:tr>
              <a:tr h="58004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1" dirty="0"/>
                        <a:t>ID: 3071 </a:t>
                      </a:r>
                      <a:r>
                        <a:rPr lang="en-GB" sz="1400" b="0" dirty="0"/>
                        <a:t>Prison - </a:t>
                      </a:r>
                      <a:r>
                        <a:rPr lang="en-GB" sz="1400" dirty="0"/>
                        <a:t>Healthcare Nursing Staff Levels </a:t>
                      </a:r>
                      <a:r>
                        <a:rPr lang="en-GB" sz="1400" i="1" dirty="0"/>
                        <a:t>(PCT_19a, PCT_20)</a:t>
                      </a:r>
                    </a:p>
                    <a:p>
                      <a:endParaRPr lang="en-GB" sz="1400" dirty="0">
                        <a:highlight>
                          <a:srgbClr val="FFFF00"/>
                        </a:highlight>
                      </a:endParaRPr>
                    </a:p>
                  </a:txBody>
                  <a:tcPr anchor="ctr">
                    <a:lnL w="19050" cap="flat" cmpd="sng" algn="ctr">
                      <a:noFill/>
                      <a:prstDash val="solid"/>
                      <a:round/>
                      <a:headEnd type="none" w="med" len="med"/>
                      <a:tailEnd type="none" w="med" len="med"/>
                    </a:lnL>
                    <a:lnR w="19050" cap="flat" cmpd="sng" algn="ctr">
                      <a:solidFill>
                        <a:schemeClr val="bg1">
                          <a:lumMod val="85000"/>
                        </a:schemeClr>
                      </a:solidFill>
                      <a:prstDash val="solid"/>
                      <a:round/>
                      <a:headEnd type="none" w="med" len="med"/>
                      <a:tailEnd type="none" w="med" len="med"/>
                    </a:lnR>
                    <a:lnT w="9525" cap="flat" cmpd="sng" algn="ctr">
                      <a:solidFill>
                        <a:schemeClr val="tx2">
                          <a:lumMod val="40000"/>
                          <a:lumOff val="60000"/>
                        </a:schemeClr>
                      </a:solidFill>
                      <a:prstDash val="solid"/>
                      <a:round/>
                      <a:headEnd type="none" w="med" len="med"/>
                      <a:tailEnd type="none" w="med" len="med"/>
                    </a:lnT>
                    <a:lnB w="9525" cap="flat" cmpd="sng" algn="ctr">
                      <a:solidFill>
                        <a:schemeClr val="tx2">
                          <a:lumMod val="40000"/>
                          <a:lumOff val="60000"/>
                        </a:schemeClr>
                      </a:solidFill>
                      <a:prstDash val="solid"/>
                      <a:round/>
                      <a:headEnd type="none" w="med" len="med"/>
                      <a:tailEnd type="none" w="med" len="med"/>
                    </a:lnB>
                    <a:solidFill>
                      <a:schemeClr val="bg1">
                        <a:lumMod val="95000"/>
                      </a:schemeClr>
                    </a:solidFill>
                  </a:tcPr>
                </a:tc>
                <a:tc>
                  <a:txBody>
                    <a:bodyPr/>
                    <a:lstStyle/>
                    <a:p>
                      <a:pPr algn="ctr"/>
                      <a:r>
                        <a:rPr lang="en-GB" sz="1400" b="1" dirty="0">
                          <a:solidFill>
                            <a:srgbClr val="C00000"/>
                          </a:solidFill>
                        </a:rPr>
                        <a:t>20</a:t>
                      </a:r>
                    </a:p>
                  </a:txBody>
                  <a:tcPr marL="0" marR="0" marT="0" marB="0" anchor="ctr">
                    <a:lnL w="19050" cap="flat" cmpd="sng" algn="ctr">
                      <a:solidFill>
                        <a:schemeClr val="bg1">
                          <a:lumMod val="85000"/>
                        </a:schemeClr>
                      </a:solidFill>
                      <a:prstDash val="solid"/>
                      <a:round/>
                      <a:headEnd type="none" w="med" len="med"/>
                      <a:tailEnd type="none" w="med" len="med"/>
                    </a:lnL>
                    <a:lnR w="19050" cap="flat" cmpd="sng" algn="ctr">
                      <a:solidFill>
                        <a:schemeClr val="bg1">
                          <a:lumMod val="85000"/>
                        </a:schemeClr>
                      </a:solidFill>
                      <a:prstDash val="solid"/>
                      <a:round/>
                      <a:headEnd type="none" w="med" len="med"/>
                      <a:tailEnd type="none" w="med" len="med"/>
                    </a:lnR>
                    <a:lnT w="19050" cap="flat" cmpd="sng" algn="ctr">
                      <a:solidFill>
                        <a:schemeClr val="bg1">
                          <a:lumMod val="85000"/>
                        </a:schemeClr>
                      </a:solidFill>
                      <a:prstDash val="solid"/>
                      <a:round/>
                      <a:headEnd type="none" w="med" len="med"/>
                      <a:tailEnd type="none" w="med" len="med"/>
                    </a:lnT>
                    <a:lnB w="1905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algn="ctr"/>
                      <a:r>
                        <a:rPr lang="en-GB" sz="1400" b="1" dirty="0">
                          <a:solidFill>
                            <a:srgbClr val="C00000"/>
                          </a:solidFill>
                        </a:rPr>
                        <a:t>20</a:t>
                      </a:r>
                    </a:p>
                  </a:txBody>
                  <a:tcPr marL="0" marR="0" marT="0" marB="0" anchor="ctr">
                    <a:lnL w="19050" cap="flat" cmpd="sng" algn="ctr">
                      <a:solidFill>
                        <a:schemeClr val="bg1">
                          <a:lumMod val="85000"/>
                        </a:schemeClr>
                      </a:solidFill>
                      <a:prstDash val="solid"/>
                      <a:round/>
                      <a:headEnd type="none" w="med" len="med"/>
                      <a:tailEnd type="none" w="med" len="med"/>
                    </a:lnL>
                    <a:lnR w="19050" cap="flat" cmpd="sng" algn="ctr">
                      <a:solidFill>
                        <a:schemeClr val="bg1">
                          <a:lumMod val="85000"/>
                        </a:schemeClr>
                      </a:solidFill>
                      <a:prstDash val="solid"/>
                      <a:round/>
                      <a:headEnd type="none" w="med" len="med"/>
                      <a:tailEnd type="none" w="med" len="med"/>
                    </a:lnR>
                    <a:lnT w="19050" cap="flat" cmpd="sng" algn="ctr">
                      <a:solidFill>
                        <a:schemeClr val="bg1">
                          <a:lumMod val="85000"/>
                        </a:schemeClr>
                      </a:solidFill>
                      <a:prstDash val="solid"/>
                      <a:round/>
                      <a:headEnd type="none" w="med" len="med"/>
                      <a:tailEnd type="none" w="med" len="med"/>
                    </a:lnT>
                    <a:lnB w="19050" cap="flat" cmpd="sng" algn="ctr">
                      <a:solidFill>
                        <a:schemeClr val="bg1">
                          <a:lumMod val="8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513047387"/>
                  </a:ext>
                </a:extLst>
              </a:tr>
              <a:tr h="580044">
                <a:tc>
                  <a:txBody>
                    <a:bodyPr/>
                    <a:lstStyle/>
                    <a:p>
                      <a:r>
                        <a:rPr lang="en-GB" sz="1400" b="1" dirty="0"/>
                        <a:t>ID: 4139 </a:t>
                      </a:r>
                      <a:r>
                        <a:rPr lang="en-GB" sz="1400" dirty="0"/>
                        <a:t>DN SPOA</a:t>
                      </a:r>
                    </a:p>
                  </a:txBody>
                  <a:tcPr anchor="ctr">
                    <a:lnL w="19050" cap="flat" cmpd="sng" algn="ctr">
                      <a:noFill/>
                      <a:prstDash val="solid"/>
                      <a:round/>
                      <a:headEnd type="none" w="med" len="med"/>
                      <a:tailEnd type="none" w="med" len="med"/>
                    </a:lnL>
                    <a:lnR w="19050" cap="flat" cmpd="sng" algn="ctr">
                      <a:solidFill>
                        <a:schemeClr val="bg1">
                          <a:lumMod val="85000"/>
                        </a:schemeClr>
                      </a:solidFill>
                      <a:prstDash val="solid"/>
                      <a:round/>
                      <a:headEnd type="none" w="med" len="med"/>
                      <a:tailEnd type="none" w="med" len="med"/>
                    </a:lnR>
                    <a:lnT w="9525" cap="flat" cmpd="sng" algn="ctr">
                      <a:solidFill>
                        <a:schemeClr val="tx2">
                          <a:lumMod val="40000"/>
                          <a:lumOff val="60000"/>
                        </a:schemeClr>
                      </a:solidFill>
                      <a:prstDash val="solid"/>
                      <a:round/>
                      <a:headEnd type="none" w="med" len="med"/>
                      <a:tailEnd type="none" w="med" len="med"/>
                    </a:lnT>
                    <a:lnB w="9525" cap="flat" cmpd="sng" algn="ctr">
                      <a:solidFill>
                        <a:schemeClr val="tx2">
                          <a:lumMod val="40000"/>
                          <a:lumOff val="60000"/>
                        </a:schemeClr>
                      </a:solidFill>
                      <a:prstDash val="solid"/>
                      <a:round/>
                      <a:headEnd type="none" w="med" len="med"/>
                      <a:tailEnd type="none" w="med" len="med"/>
                    </a:lnB>
                    <a:solidFill>
                      <a:schemeClr val="bg1">
                        <a:lumMod val="95000"/>
                      </a:schemeClr>
                    </a:solidFill>
                  </a:tcPr>
                </a:tc>
                <a:tc>
                  <a:txBody>
                    <a:bodyPr/>
                    <a:lstStyle/>
                    <a:p>
                      <a:pPr algn="ctr"/>
                      <a:r>
                        <a:rPr lang="en-GB" sz="1400" b="1" dirty="0">
                          <a:solidFill>
                            <a:srgbClr val="C00000"/>
                          </a:solidFill>
                        </a:rPr>
                        <a:t>20</a:t>
                      </a:r>
                    </a:p>
                  </a:txBody>
                  <a:tcPr marL="0" marR="0" marT="0" marB="0" anchor="ctr">
                    <a:lnL w="19050" cap="flat" cmpd="sng" algn="ctr">
                      <a:solidFill>
                        <a:schemeClr val="bg1">
                          <a:lumMod val="85000"/>
                        </a:schemeClr>
                      </a:solidFill>
                      <a:prstDash val="solid"/>
                      <a:round/>
                      <a:headEnd type="none" w="med" len="med"/>
                      <a:tailEnd type="none" w="med" len="med"/>
                    </a:lnL>
                    <a:lnR w="19050" cap="flat" cmpd="sng" algn="ctr">
                      <a:solidFill>
                        <a:schemeClr val="bg1">
                          <a:lumMod val="85000"/>
                        </a:schemeClr>
                      </a:solidFill>
                      <a:prstDash val="solid"/>
                      <a:round/>
                      <a:headEnd type="none" w="med" len="med"/>
                      <a:tailEnd type="none" w="med" len="med"/>
                    </a:lnR>
                    <a:lnT w="19050" cap="flat" cmpd="sng" algn="ctr">
                      <a:solidFill>
                        <a:schemeClr val="bg1">
                          <a:lumMod val="85000"/>
                        </a:schemeClr>
                      </a:solidFill>
                      <a:prstDash val="solid"/>
                      <a:round/>
                      <a:headEnd type="none" w="med" len="med"/>
                      <a:tailEnd type="none" w="med" len="med"/>
                    </a:lnT>
                    <a:lnB w="1905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algn="ctr"/>
                      <a:r>
                        <a:rPr lang="en-GB" sz="1400" b="1" dirty="0">
                          <a:solidFill>
                            <a:srgbClr val="C00000"/>
                          </a:solidFill>
                        </a:rPr>
                        <a:t>20</a:t>
                      </a:r>
                    </a:p>
                  </a:txBody>
                  <a:tcPr marL="0" marR="0" marT="0" marB="0" anchor="ctr">
                    <a:lnL w="19050" cap="flat" cmpd="sng" algn="ctr">
                      <a:solidFill>
                        <a:schemeClr val="bg1">
                          <a:lumMod val="85000"/>
                        </a:schemeClr>
                      </a:solidFill>
                      <a:prstDash val="solid"/>
                      <a:round/>
                      <a:headEnd type="none" w="med" len="med"/>
                      <a:tailEnd type="none" w="med" len="med"/>
                    </a:lnL>
                    <a:lnR w="19050" cap="flat" cmpd="sng" algn="ctr">
                      <a:solidFill>
                        <a:schemeClr val="bg1">
                          <a:lumMod val="85000"/>
                        </a:schemeClr>
                      </a:solidFill>
                      <a:prstDash val="solid"/>
                      <a:round/>
                      <a:headEnd type="none" w="med" len="med"/>
                      <a:tailEnd type="none" w="med" len="med"/>
                    </a:lnR>
                    <a:lnT w="19050" cap="flat" cmpd="sng" algn="ctr">
                      <a:solidFill>
                        <a:schemeClr val="bg1">
                          <a:lumMod val="85000"/>
                        </a:schemeClr>
                      </a:solidFill>
                      <a:prstDash val="solid"/>
                      <a:round/>
                      <a:headEnd type="none" w="med" len="med"/>
                      <a:tailEnd type="none" w="med" len="med"/>
                    </a:lnT>
                    <a:lnB w="19050" cap="flat" cmpd="sng" algn="ctr">
                      <a:solidFill>
                        <a:schemeClr val="bg1">
                          <a:lumMod val="8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648751208"/>
                  </a:ext>
                </a:extLst>
              </a:tr>
            </a:tbl>
          </a:graphicData>
        </a:graphic>
      </p:graphicFrame>
    </p:spTree>
    <p:extLst>
      <p:ext uri="{BB962C8B-B14F-4D97-AF65-F5344CB8AC3E}">
        <p14:creationId xmlns:p14="http://schemas.microsoft.com/office/powerpoint/2010/main" val="36401684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B9F4FB-23AB-963A-A4E9-6F2C457E432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C5B91977-8D0A-89C3-85FA-E9FC20DDC711}"/>
              </a:ext>
            </a:extLst>
          </p:cNvPr>
          <p:cNvSpPr>
            <a:spLocks noChangeArrowheads="1"/>
          </p:cNvSpPr>
          <p:nvPr/>
        </p:nvSpPr>
        <p:spPr bwMode="auto">
          <a:xfrm>
            <a:off x="2089247" y="1323425"/>
            <a:ext cx="247490"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6" tIns="61258" rIns="122516" bIns="61258" numCol="1" anchor="ctr" anchorCtr="0" compatLnSpc="1">
            <a:prstTxWarp prst="textNoShape">
              <a:avLst/>
            </a:prstTxWarp>
            <a:spAutoFit/>
          </a:bodyPr>
          <a:lstStyle/>
          <a:p>
            <a:pPr marL="0" marR="0" lvl="0" indent="0" algn="l" defTabSz="1225161"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752AA3B2-7A5D-F9F6-68D0-32DC5B05FD5D}"/>
              </a:ext>
            </a:extLst>
          </p:cNvPr>
          <p:cNvSpPr>
            <a:spLocks noGrp="1"/>
          </p:cNvSpPr>
          <p:nvPr>
            <p:ph type="sldNum" sz="quarter" idx="12"/>
          </p:nvPr>
        </p:nvSpPr>
        <p:spPr>
          <a:xfrm>
            <a:off x="16047153" y="10590238"/>
            <a:ext cx="3675507" cy="602113"/>
          </a:xfrm>
          <a:prstGeom prst="rect">
            <a:avLst/>
          </a:prstGeom>
        </p:spPr>
        <p:txBody>
          <a:bodyPr vert="horz" lIns="150790" tIns="75396" rIns="150790" bIns="75396" rtlCol="0" anchor="ctr"/>
          <a:lstStyle>
            <a:defPPr>
              <a:defRPr lang="en-US"/>
            </a:defPPr>
            <a:lvl1pPr marL="0" algn="r" defTabSz="753980" rtl="0" eaLnBrk="1" latinLnBrk="0" hangingPunct="1">
              <a:defRPr sz="1484" kern="1200">
                <a:solidFill>
                  <a:schemeClr val="tx1">
                    <a:tint val="82000"/>
                  </a:schemeClr>
                </a:solidFill>
                <a:latin typeface="+mn-lt"/>
                <a:ea typeface="+mn-ea"/>
                <a:cs typeface="+mn-cs"/>
              </a:defRPr>
            </a:lvl1pPr>
            <a:lvl2pPr marL="753980" algn="l" defTabSz="753980" rtl="0" eaLnBrk="1" latinLnBrk="0" hangingPunct="1">
              <a:defRPr sz="2968" kern="1200">
                <a:solidFill>
                  <a:schemeClr val="tx1"/>
                </a:solidFill>
                <a:latin typeface="+mn-lt"/>
                <a:ea typeface="+mn-ea"/>
                <a:cs typeface="+mn-cs"/>
              </a:defRPr>
            </a:lvl2pPr>
            <a:lvl3pPr marL="1507958" algn="l" defTabSz="753980" rtl="0" eaLnBrk="1" latinLnBrk="0" hangingPunct="1">
              <a:defRPr sz="2968" kern="1200">
                <a:solidFill>
                  <a:schemeClr val="tx1"/>
                </a:solidFill>
                <a:latin typeface="+mn-lt"/>
                <a:ea typeface="+mn-ea"/>
                <a:cs typeface="+mn-cs"/>
              </a:defRPr>
            </a:lvl3pPr>
            <a:lvl4pPr marL="2261939" algn="l" defTabSz="753980" rtl="0" eaLnBrk="1" latinLnBrk="0" hangingPunct="1">
              <a:defRPr sz="2968" kern="1200">
                <a:solidFill>
                  <a:schemeClr val="tx1"/>
                </a:solidFill>
                <a:latin typeface="+mn-lt"/>
                <a:ea typeface="+mn-ea"/>
                <a:cs typeface="+mn-cs"/>
              </a:defRPr>
            </a:lvl4pPr>
            <a:lvl5pPr marL="3015917" algn="l" defTabSz="753980" rtl="0" eaLnBrk="1" latinLnBrk="0" hangingPunct="1">
              <a:defRPr sz="2968" kern="1200">
                <a:solidFill>
                  <a:schemeClr val="tx1"/>
                </a:solidFill>
                <a:latin typeface="+mn-lt"/>
                <a:ea typeface="+mn-ea"/>
                <a:cs typeface="+mn-cs"/>
              </a:defRPr>
            </a:lvl5pPr>
            <a:lvl6pPr marL="3769897" algn="l" defTabSz="753980" rtl="0" eaLnBrk="1" latinLnBrk="0" hangingPunct="1">
              <a:defRPr sz="2968" kern="1200">
                <a:solidFill>
                  <a:schemeClr val="tx1"/>
                </a:solidFill>
                <a:latin typeface="+mn-lt"/>
                <a:ea typeface="+mn-ea"/>
                <a:cs typeface="+mn-cs"/>
              </a:defRPr>
            </a:lvl6pPr>
            <a:lvl7pPr marL="4523875" algn="l" defTabSz="753980" rtl="0" eaLnBrk="1" latinLnBrk="0" hangingPunct="1">
              <a:defRPr sz="2968" kern="1200">
                <a:solidFill>
                  <a:schemeClr val="tx1"/>
                </a:solidFill>
                <a:latin typeface="+mn-lt"/>
                <a:ea typeface="+mn-ea"/>
                <a:cs typeface="+mn-cs"/>
              </a:defRPr>
            </a:lvl7pPr>
            <a:lvl8pPr marL="5277855" algn="l" defTabSz="753980" rtl="0" eaLnBrk="1" latinLnBrk="0" hangingPunct="1">
              <a:defRPr sz="2968" kern="1200">
                <a:solidFill>
                  <a:schemeClr val="tx1"/>
                </a:solidFill>
                <a:latin typeface="+mn-lt"/>
                <a:ea typeface="+mn-ea"/>
                <a:cs typeface="+mn-cs"/>
              </a:defRPr>
            </a:lvl8pPr>
            <a:lvl9pPr marL="6031834" algn="l" defTabSz="753980" rtl="0" eaLnBrk="1" latinLnBrk="0" hangingPunct="1">
              <a:defRPr sz="2968" kern="1200">
                <a:solidFill>
                  <a:schemeClr val="tx1"/>
                </a:solidFill>
                <a:latin typeface="+mn-lt"/>
                <a:ea typeface="+mn-ea"/>
                <a:cs typeface="+mn-cs"/>
              </a:defRPr>
            </a:lvl9pPr>
          </a:lstStyle>
          <a:p>
            <a:pPr marL="0" marR="0" lvl="0" indent="0" algn="r" defTabSz="753980"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rPr>
              <a:pPr marL="0" marR="0" lvl="0" indent="0" algn="r" defTabSz="753980" rtl="0" eaLnBrk="1" fontAlgn="auto" latinLnBrk="0" hangingPunct="1">
                <a:lnSpc>
                  <a:spcPct val="100000"/>
                </a:lnSpc>
                <a:spcBef>
                  <a:spcPts val="0"/>
                </a:spcBef>
                <a:spcAft>
                  <a:spcPts val="0"/>
                </a:spcAft>
                <a:buClrTx/>
                <a:buSzTx/>
                <a:buFontTx/>
                <a:buNone/>
                <a:tabLst/>
                <a:defRPr/>
              </a:pPr>
              <a:t>26</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930EB574-382E-CAE3-AD50-422C53156F5C}"/>
              </a:ext>
            </a:extLst>
          </p:cNvPr>
          <p:cNvSpPr txBox="1"/>
          <p:nvPr/>
        </p:nvSpPr>
        <p:spPr>
          <a:xfrm>
            <a:off x="89" y="-14016"/>
            <a:ext cx="20105511" cy="584647"/>
          </a:xfrm>
          <a:prstGeom prst="rect">
            <a:avLst/>
          </a:prstGeom>
          <a:solidFill>
            <a:srgbClr val="44546A"/>
          </a:solidFill>
        </p:spPr>
        <p:txBody>
          <a:bodyPr wrap="square" rtlCol="0">
            <a:spAutoFit/>
          </a:bodyPr>
          <a:lstStyle/>
          <a:p>
            <a:pPr marL="0" marR="0" lvl="0" indent="0" algn="l" defTabSz="1507958" rtl="0" eaLnBrk="1" fontAlgn="auto" latinLnBrk="0" hangingPunct="1">
              <a:lnSpc>
                <a:spcPct val="100000"/>
              </a:lnSpc>
              <a:spcBef>
                <a:spcPts val="0"/>
              </a:spcBef>
              <a:spcAft>
                <a:spcPts val="1979"/>
              </a:spcAft>
              <a:buClrTx/>
              <a:buSzTx/>
              <a:buFontTx/>
              <a:buNone/>
              <a:tabLst/>
              <a:defRPr/>
            </a:pPr>
            <a:r>
              <a:rPr kumimoji="0" lang="en-GB" sz="3199"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PRIMARY CARE AND COMMUNITY Q4 DELIVERY  </a:t>
            </a:r>
          </a:p>
        </p:txBody>
      </p:sp>
      <p:graphicFrame>
        <p:nvGraphicFramePr>
          <p:cNvPr id="8" name="Table 7">
            <a:extLst>
              <a:ext uri="{FF2B5EF4-FFF2-40B4-BE49-F238E27FC236}">
                <a16:creationId xmlns:a16="http://schemas.microsoft.com/office/drawing/2014/main" id="{24423213-7F96-9369-A85D-20139CB3F019}"/>
              </a:ext>
            </a:extLst>
          </p:cNvPr>
          <p:cNvGraphicFramePr>
            <a:graphicFrameLocks noGrp="1"/>
          </p:cNvGraphicFramePr>
          <p:nvPr>
            <p:extLst>
              <p:ext uri="{D42A27DB-BD31-4B8C-83A1-F6EECF244321}">
                <p14:modId xmlns:p14="http://schemas.microsoft.com/office/powerpoint/2010/main" val="780936944"/>
              </p:ext>
            </p:extLst>
          </p:nvPr>
        </p:nvGraphicFramePr>
        <p:xfrm>
          <a:off x="226916" y="1323425"/>
          <a:ext cx="19651855" cy="9226555"/>
        </p:xfrm>
        <a:graphic>
          <a:graphicData uri="http://schemas.openxmlformats.org/drawingml/2006/table">
            <a:tbl>
              <a:tblPr firstRow="1" bandRow="1">
                <a:tableStyleId>{5C22544A-7EE6-4342-B048-85BDC9FD1C3A}</a:tableStyleId>
              </a:tblPr>
              <a:tblGrid>
                <a:gridCol w="1601955">
                  <a:extLst>
                    <a:ext uri="{9D8B030D-6E8A-4147-A177-3AD203B41FA5}">
                      <a16:colId xmlns:a16="http://schemas.microsoft.com/office/drawing/2014/main" val="823049110"/>
                    </a:ext>
                  </a:extLst>
                </a:gridCol>
                <a:gridCol w="469317">
                  <a:extLst>
                    <a:ext uri="{9D8B030D-6E8A-4147-A177-3AD203B41FA5}">
                      <a16:colId xmlns:a16="http://schemas.microsoft.com/office/drawing/2014/main" val="4063269330"/>
                    </a:ext>
                  </a:extLst>
                </a:gridCol>
                <a:gridCol w="5241528">
                  <a:extLst>
                    <a:ext uri="{9D8B030D-6E8A-4147-A177-3AD203B41FA5}">
                      <a16:colId xmlns:a16="http://schemas.microsoft.com/office/drawing/2014/main" val="3525046927"/>
                    </a:ext>
                  </a:extLst>
                </a:gridCol>
                <a:gridCol w="2670674">
                  <a:extLst>
                    <a:ext uri="{9D8B030D-6E8A-4147-A177-3AD203B41FA5}">
                      <a16:colId xmlns:a16="http://schemas.microsoft.com/office/drawing/2014/main" val="1197901702"/>
                    </a:ext>
                  </a:extLst>
                </a:gridCol>
                <a:gridCol w="2670674">
                  <a:extLst>
                    <a:ext uri="{9D8B030D-6E8A-4147-A177-3AD203B41FA5}">
                      <a16:colId xmlns:a16="http://schemas.microsoft.com/office/drawing/2014/main" val="4017522870"/>
                    </a:ext>
                  </a:extLst>
                </a:gridCol>
                <a:gridCol w="2670674">
                  <a:extLst>
                    <a:ext uri="{9D8B030D-6E8A-4147-A177-3AD203B41FA5}">
                      <a16:colId xmlns:a16="http://schemas.microsoft.com/office/drawing/2014/main" val="3402268947"/>
                    </a:ext>
                  </a:extLst>
                </a:gridCol>
                <a:gridCol w="4327033">
                  <a:extLst>
                    <a:ext uri="{9D8B030D-6E8A-4147-A177-3AD203B41FA5}">
                      <a16:colId xmlns:a16="http://schemas.microsoft.com/office/drawing/2014/main" val="734035894"/>
                    </a:ext>
                  </a:extLst>
                </a:gridCol>
              </a:tblGrid>
              <a:tr h="359661">
                <a:tc gridSpan="2">
                  <a:txBody>
                    <a:bodyPr/>
                    <a:lstStyle/>
                    <a:p>
                      <a:pPr algn="ctr"/>
                      <a:r>
                        <a:rPr lang="en-GB" sz="1300" b="1" dirty="0">
                          <a:latin typeface="+mn-lt"/>
                          <a:ea typeface="Calibri" panose="020F0502020204030204" pitchFamily="34" charset="0"/>
                          <a:cs typeface="Calibri" panose="020F0502020204030204" pitchFamily="34" charset="0"/>
                        </a:rPr>
                        <a:t>System Priority</a:t>
                      </a:r>
                    </a:p>
                  </a:txBody>
                  <a:tcPr marT="45719" marB="45719"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accent5">
                        <a:lumMod val="50000"/>
                      </a:schemeClr>
                    </a:solidFill>
                  </a:tcPr>
                </a:tc>
                <a:tc hMerge="1">
                  <a:txBody>
                    <a:bodyPr/>
                    <a:lstStyle/>
                    <a:p>
                      <a:endParaRPr lang="en-GB"/>
                    </a:p>
                  </a:txBody>
                  <a:tcPr/>
                </a:tc>
                <a:tc>
                  <a:txBody>
                    <a:bodyPr/>
                    <a:lstStyle/>
                    <a:p>
                      <a:pPr algn="ctr"/>
                      <a:r>
                        <a:rPr lang="en-GB" sz="1300" b="1" dirty="0">
                          <a:latin typeface="+mn-lt"/>
                          <a:ea typeface="Calibri" panose="020F0502020204030204" pitchFamily="34" charset="0"/>
                          <a:cs typeface="Calibri" panose="020F0502020204030204" pitchFamily="34" charset="0"/>
                        </a:rPr>
                        <a:t>Work programme</a:t>
                      </a:r>
                    </a:p>
                  </a:txBody>
                  <a:tcPr marT="45719" marB="45719"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accent5">
                        <a:lumMod val="50000"/>
                      </a:schemeClr>
                    </a:solidFill>
                  </a:tcPr>
                </a:tc>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300" b="1" dirty="0">
                          <a:latin typeface="+mn-lt"/>
                          <a:ea typeface="Calibri" panose="020F0502020204030204" pitchFamily="34" charset="0"/>
                          <a:cs typeface="Calibri" panose="020F0502020204030204" pitchFamily="34" charset="0"/>
                        </a:rPr>
                        <a:t>Q1 Milestone</a:t>
                      </a:r>
                    </a:p>
                  </a:txBody>
                  <a:tcPr marT="45719" marB="45719"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accent5">
                        <a:lumMod val="50000"/>
                      </a:schemeClr>
                    </a:solidFill>
                  </a:tcPr>
                </a:tc>
                <a:tc>
                  <a:txBody>
                    <a:bodyPr/>
                    <a:lstStyle/>
                    <a:p>
                      <a:pPr algn="ctr"/>
                      <a:r>
                        <a:rPr lang="en-GB" sz="1300" b="1" dirty="0">
                          <a:latin typeface="+mn-lt"/>
                          <a:ea typeface="Calibri" panose="020F0502020204030204" pitchFamily="34" charset="0"/>
                          <a:cs typeface="Calibri" panose="020F0502020204030204" pitchFamily="34" charset="0"/>
                        </a:rPr>
                        <a:t>Q2 Milestone</a:t>
                      </a:r>
                    </a:p>
                  </a:txBody>
                  <a:tcPr marT="45719" marB="45719"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accent5">
                        <a:lumMod val="50000"/>
                      </a:schemeClr>
                    </a:solidFill>
                  </a:tcPr>
                </a:tc>
                <a:tc>
                  <a:txBody>
                    <a:bodyPr/>
                    <a:lstStyle/>
                    <a:p>
                      <a:pPr algn="ctr"/>
                      <a:r>
                        <a:rPr lang="en-GB" sz="1300" b="1" dirty="0">
                          <a:latin typeface="+mn-lt"/>
                          <a:ea typeface="Calibri" panose="020F0502020204030204" pitchFamily="34" charset="0"/>
                          <a:cs typeface="Calibri" panose="020F0502020204030204" pitchFamily="34" charset="0"/>
                        </a:rPr>
                        <a:t>Q3 Milestone</a:t>
                      </a:r>
                      <a:endParaRPr lang="en-GB" sz="1300" b="1" dirty="0">
                        <a:solidFill>
                          <a:srgbClr val="FF0000"/>
                        </a:solidFill>
                        <a:latin typeface="+mn-lt"/>
                        <a:ea typeface="Calibri" panose="020F0502020204030204" pitchFamily="34" charset="0"/>
                        <a:cs typeface="Calibri" panose="020F0502020204030204" pitchFamily="34" charset="0"/>
                      </a:endParaRPr>
                    </a:p>
                  </a:txBody>
                  <a:tcPr marT="45719" marB="45719"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accent5">
                        <a:lumMod val="50000"/>
                      </a:schemeClr>
                    </a:solidFill>
                  </a:tcPr>
                </a:tc>
                <a:tc>
                  <a:txBody>
                    <a:bodyPr/>
                    <a:lstStyle/>
                    <a:p>
                      <a:pPr algn="ctr"/>
                      <a:r>
                        <a:rPr lang="en-GB" sz="1300" b="1" dirty="0">
                          <a:latin typeface="+mn-lt"/>
                          <a:ea typeface="Calibri" panose="020F0502020204030204" pitchFamily="34" charset="0"/>
                          <a:cs typeface="Calibri" panose="020F0502020204030204" pitchFamily="34" charset="0"/>
                        </a:rPr>
                        <a:t>Q4 Milestone</a:t>
                      </a:r>
                    </a:p>
                  </a:txBody>
                  <a:tcPr marT="45719" marB="45719"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accent5">
                        <a:lumMod val="50000"/>
                      </a:schemeClr>
                    </a:solidFill>
                  </a:tcPr>
                </a:tc>
                <a:extLst>
                  <a:ext uri="{0D108BD9-81ED-4DB2-BD59-A6C34878D82A}">
                    <a16:rowId xmlns:a16="http://schemas.microsoft.com/office/drawing/2014/main" val="2471906208"/>
                  </a:ext>
                </a:extLst>
              </a:tr>
              <a:tr h="883282">
                <a:tc rowSpan="2" gridSpan="2">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300" b="1" kern="1200" dirty="0">
                          <a:solidFill>
                            <a:schemeClr val="dk1"/>
                          </a:solidFill>
                          <a:effectLst/>
                          <a:latin typeface="+mn-lt"/>
                          <a:ea typeface="Calibri" panose="020F0502020204030204" pitchFamily="34" charset="0"/>
                          <a:cs typeface="Calibri" panose="020F0502020204030204" pitchFamily="34" charset="0"/>
                        </a:rPr>
                        <a:t>Improve Prevention and Wellbeing</a:t>
                      </a:r>
                      <a:endParaRPr lang="en-GB" sz="1300" b="1" kern="0" dirty="0">
                        <a:solidFill>
                          <a:srgbClr val="000000"/>
                        </a:solidFill>
                        <a:latin typeface="+mn-lt"/>
                        <a:ea typeface="Calibri" panose="020F0502020204030204" pitchFamily="34" charset="0"/>
                        <a:cs typeface="Calibri" panose="020F0502020204030204" pitchFamily="34" charset="0"/>
                      </a:endParaRPr>
                    </a:p>
                  </a:txBody>
                  <a:tcPr marL="71999" marR="45719" marT="35999" marB="35999"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schemeClr>
                    </a:solidFill>
                  </a:tcPr>
                </a:tc>
                <a:tc rowSpan="2" hMerge="1">
                  <a:txBody>
                    <a:bodyPr/>
                    <a:lstStyle/>
                    <a:p>
                      <a:endParaRPr lang="en-GB"/>
                    </a:p>
                  </a:txBody>
                  <a:tcPr/>
                </a:tc>
                <a:tc>
                  <a:txBody>
                    <a:bodyPr/>
                    <a:lstStyle/>
                    <a:p>
                      <a:pPr marL="0" lvl="0" indent="0" algn="ctr">
                        <a:lnSpc>
                          <a:spcPct val="115000"/>
                        </a:lnSpc>
                        <a:spcAft>
                          <a:spcPts val="800"/>
                        </a:spcAft>
                        <a:buFont typeface="+mj-lt"/>
                        <a:buNone/>
                      </a:pPr>
                      <a:r>
                        <a:rPr lang="en-GB" sz="1300" kern="100" dirty="0">
                          <a:effectLst/>
                          <a:latin typeface="+mn-lt"/>
                          <a:ea typeface="Calibri" panose="020F0502020204030204" pitchFamily="34" charset="0"/>
                          <a:cs typeface="Calibri" panose="020F0502020204030204" pitchFamily="34" charset="0"/>
                        </a:rPr>
                        <a:t>Develop sustainable plan for hearing aids</a:t>
                      </a: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endParaRPr lang="en-GB" sz="1300" dirty="0">
                        <a:latin typeface="+mn-lt"/>
                        <a:ea typeface="Calibri" panose="020F0502020204030204" pitchFamily="34" charset="0"/>
                        <a:cs typeface="Calibri" panose="020F0502020204030204" pitchFamily="34" charset="0"/>
                      </a:endParaRPr>
                    </a:p>
                  </a:txBody>
                  <a:tcPr marL="71999" marR="45719" marT="35999" marB="35999">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pPr algn="ctr">
                        <a:lnSpc>
                          <a:spcPct val="115000"/>
                        </a:lnSpc>
                        <a:spcAft>
                          <a:spcPts val="800"/>
                        </a:spcAft>
                        <a:buNone/>
                      </a:pPr>
                      <a:endParaRPr lang="en-GB" sz="1300" b="0" kern="100" dirty="0">
                        <a:effectLst/>
                        <a:latin typeface="+mn-lt"/>
                        <a:ea typeface="Calibri" panose="020F0502020204030204" pitchFamily="34" charset="0"/>
                        <a:cs typeface="Calibri" panose="020F0502020204030204" pitchFamily="34"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pPr algn="ctr">
                        <a:lnSpc>
                          <a:spcPct val="115000"/>
                        </a:lnSpc>
                        <a:spcAft>
                          <a:spcPts val="800"/>
                        </a:spcAft>
                        <a:buNone/>
                      </a:pPr>
                      <a:endParaRPr lang="en-GB" sz="1300" b="0" kern="100" dirty="0">
                        <a:effectLst/>
                        <a:latin typeface="+mn-lt"/>
                        <a:ea typeface="Calibri" panose="020F0502020204030204" pitchFamily="34" charset="0"/>
                        <a:cs typeface="Calibri" panose="020F0502020204030204" pitchFamily="34"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pPr algn="ctr">
                        <a:lnSpc>
                          <a:spcPct val="115000"/>
                        </a:lnSpc>
                        <a:spcAft>
                          <a:spcPts val="800"/>
                        </a:spcAft>
                        <a:buNone/>
                      </a:pPr>
                      <a:endParaRPr lang="en-GB" sz="1300" b="0" kern="100" dirty="0">
                        <a:solidFill>
                          <a:srgbClr val="FF0000"/>
                        </a:solidFill>
                        <a:effectLst/>
                        <a:latin typeface="+mn-lt"/>
                        <a:ea typeface="Calibri" panose="020F0502020204030204" pitchFamily="34" charset="0"/>
                        <a:cs typeface="Calibri" panose="020F0502020204030204" pitchFamily="34"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rgbClr val="00B050"/>
                    </a:solidFill>
                  </a:tcPr>
                </a:tc>
                <a:extLst>
                  <a:ext uri="{0D108BD9-81ED-4DB2-BD59-A6C34878D82A}">
                    <a16:rowId xmlns:a16="http://schemas.microsoft.com/office/drawing/2014/main" val="2819115883"/>
                  </a:ext>
                </a:extLst>
              </a:tr>
              <a:tr h="538446">
                <a:tc gridSpan="2" vMerge="1">
                  <a:txBody>
                    <a:bodyPr/>
                    <a:lstStyle/>
                    <a:p>
                      <a:endParaRPr lang="en-GB" dirty="0"/>
                    </a:p>
                  </a:txBody>
                  <a:tcPr/>
                </a:tc>
                <a:tc hMerge="1" vMerge="1">
                  <a:txBody>
                    <a:bodyPr/>
                    <a:lstStyle/>
                    <a:p>
                      <a:endParaRPr lang="en-GB"/>
                    </a:p>
                  </a:txBody>
                  <a:tcPr/>
                </a:tc>
                <a:tc>
                  <a:txBody>
                    <a:bodyPr/>
                    <a:lstStyle/>
                    <a:p>
                      <a:pPr marL="0" lvl="0" indent="0" algn="ctr">
                        <a:lnSpc>
                          <a:spcPct val="115000"/>
                        </a:lnSpc>
                        <a:spcAft>
                          <a:spcPts val="800"/>
                        </a:spcAft>
                        <a:buFont typeface="+mj-lt"/>
                        <a:buNone/>
                      </a:pPr>
                      <a:r>
                        <a:rPr lang="en-GB" sz="1300" kern="100" dirty="0">
                          <a:effectLst/>
                          <a:latin typeface="+mn-lt"/>
                          <a:ea typeface="Calibri" panose="020F0502020204030204" pitchFamily="34" charset="0"/>
                          <a:cs typeface="Calibri" panose="020F0502020204030204" pitchFamily="34" charset="0"/>
                        </a:rPr>
                        <a:t>Delivery of Tobacco Control priorities</a:t>
                      </a: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schemeClr>
                    </a:solidFill>
                  </a:tcPr>
                </a:tc>
                <a:tc>
                  <a:txBody>
                    <a:bodyPr/>
                    <a:lstStyle/>
                    <a:p>
                      <a:endParaRPr lang="en-GB" sz="1300" dirty="0">
                        <a:latin typeface="+mn-lt"/>
                        <a:ea typeface="Calibri" panose="020F0502020204030204" pitchFamily="34" charset="0"/>
                        <a:cs typeface="Calibri" panose="020F0502020204030204" pitchFamily="34" charset="0"/>
                      </a:endParaRPr>
                    </a:p>
                  </a:txBody>
                  <a:tcPr marL="71999" marR="45719" marT="35999" marB="35999">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pPr algn="ctr">
                        <a:lnSpc>
                          <a:spcPct val="115000"/>
                        </a:lnSpc>
                        <a:spcAft>
                          <a:spcPts val="800"/>
                        </a:spcAft>
                        <a:buNone/>
                      </a:pPr>
                      <a:endParaRPr lang="en-GB" sz="1300" b="0" kern="100" dirty="0">
                        <a:effectLst/>
                        <a:latin typeface="+mn-lt"/>
                        <a:ea typeface="Calibri" panose="020F0502020204030204" pitchFamily="34" charset="0"/>
                        <a:cs typeface="Calibri" panose="020F0502020204030204" pitchFamily="34"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pPr algn="ctr"/>
                      <a:endParaRPr lang="en-GB" sz="1300" b="0" dirty="0">
                        <a:latin typeface="+mn-lt"/>
                        <a:ea typeface="Calibri" panose="020F0502020204030204" pitchFamily="34" charset="0"/>
                        <a:cs typeface="Calibri" panose="020F0502020204030204" pitchFamily="34" charset="0"/>
                      </a:endParaRPr>
                    </a:p>
                  </a:txBody>
                  <a:tcPr marL="71999" marR="45719" marT="35999" marB="35999"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algn="ctr"/>
                      <a:endParaRPr lang="en-GB" sz="1300" b="0" dirty="0">
                        <a:solidFill>
                          <a:srgbClr val="FF0000"/>
                        </a:solidFill>
                        <a:latin typeface="+mn-lt"/>
                        <a:ea typeface="Calibri" panose="020F0502020204030204" pitchFamily="34" charset="0"/>
                        <a:cs typeface="Calibri" panose="020F0502020204030204" pitchFamily="34" charset="0"/>
                      </a:endParaRPr>
                    </a:p>
                  </a:txBody>
                  <a:tcPr marL="71999" marR="45719" marT="35999" marB="35999"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rgbClr val="00B050"/>
                    </a:solidFill>
                  </a:tcPr>
                </a:tc>
                <a:extLst>
                  <a:ext uri="{0D108BD9-81ED-4DB2-BD59-A6C34878D82A}">
                    <a16:rowId xmlns:a16="http://schemas.microsoft.com/office/drawing/2014/main" val="2850356448"/>
                  </a:ext>
                </a:extLst>
              </a:tr>
              <a:tr h="691113">
                <a:tc gridSpan="2">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300" b="1" kern="1200" dirty="0">
                          <a:solidFill>
                            <a:schemeClr val="dk1"/>
                          </a:solidFill>
                          <a:effectLst/>
                          <a:latin typeface="+mn-lt"/>
                          <a:ea typeface="Calibri" panose="020F0502020204030204" pitchFamily="34" charset="0"/>
                          <a:cs typeface="Calibri" panose="020F0502020204030204" pitchFamily="34" charset="0"/>
                        </a:rPr>
                        <a:t>Community By Design/ Delivering Integrated Services</a:t>
                      </a:r>
                      <a:endParaRPr lang="en-GB" sz="1300" b="1" kern="0" dirty="0">
                        <a:solidFill>
                          <a:srgbClr val="000000"/>
                        </a:solidFill>
                        <a:latin typeface="+mn-lt"/>
                        <a:ea typeface="Calibri" panose="020F0502020204030204" pitchFamily="34" charset="0"/>
                        <a:cs typeface="Calibri" panose="020F0502020204030204" pitchFamily="34" charset="0"/>
                      </a:endParaRPr>
                    </a:p>
                  </a:txBody>
                  <a:tcPr marL="71999" marR="45719" marT="35999" marB="35999"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hMerge="1">
                  <a:txBody>
                    <a:bodyPr/>
                    <a:lstStyle/>
                    <a:p>
                      <a:endParaRPr lang="en-GB"/>
                    </a:p>
                  </a:txBody>
                  <a:tcPr/>
                </a:tc>
                <a:tc>
                  <a:txBody>
                    <a:bodyPr/>
                    <a:lstStyle/>
                    <a:p>
                      <a:pPr marL="0" lvl="0" indent="0" algn="ctr">
                        <a:lnSpc>
                          <a:spcPct val="115000"/>
                        </a:lnSpc>
                        <a:spcAft>
                          <a:spcPts val="800"/>
                        </a:spcAft>
                        <a:buFont typeface="+mj-lt"/>
                        <a:buNone/>
                      </a:pPr>
                      <a:r>
                        <a:rPr lang="en-GB" sz="1300" kern="1200" dirty="0">
                          <a:solidFill>
                            <a:schemeClr val="dk1"/>
                          </a:solidFill>
                          <a:effectLst/>
                          <a:latin typeface="+mn-lt"/>
                          <a:ea typeface="Calibri" panose="020F0502020204030204" pitchFamily="34" charset="0"/>
                          <a:cs typeface="Calibri" panose="020F0502020204030204" pitchFamily="34" charset="0"/>
                        </a:rPr>
                        <a:t>Planning for future programme and maintaining existing programme of work to include primary care services for – ring pessary, vasectomy, basal cell carcinoma, breathlessness/ spirometry, joint injections (DSS)</a:t>
                      </a:r>
                      <a:endParaRPr lang="en-GB" sz="1300" kern="100" dirty="0">
                        <a:effectLst/>
                        <a:latin typeface="+mn-lt"/>
                        <a:ea typeface="Calibri" panose="020F0502020204030204" pitchFamily="34" charset="0"/>
                        <a:cs typeface="Calibri" panose="020F0502020204030204" pitchFamily="34"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algn="ctr"/>
                      <a:endParaRPr lang="en-GB" sz="1300" b="0" dirty="0">
                        <a:latin typeface="+mn-lt"/>
                        <a:ea typeface="Calibri" panose="020F0502020204030204" pitchFamily="34" charset="0"/>
                        <a:cs typeface="Calibri" panose="020F0502020204030204" pitchFamily="34" charset="0"/>
                      </a:endParaRPr>
                    </a:p>
                  </a:txBody>
                  <a:tcPr marL="71999" marR="45719" marT="35999" marB="35999"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algn="ctr">
                        <a:lnSpc>
                          <a:spcPct val="115000"/>
                        </a:lnSpc>
                        <a:spcAft>
                          <a:spcPts val="800"/>
                        </a:spcAft>
                        <a:buNone/>
                      </a:pPr>
                      <a:endParaRPr lang="en-GB" sz="1300" b="0" kern="100" dirty="0">
                        <a:effectLst/>
                        <a:latin typeface="+mn-lt"/>
                        <a:ea typeface="Calibri" panose="020F0502020204030204" pitchFamily="34" charset="0"/>
                        <a:cs typeface="Calibri" panose="020F0502020204030204" pitchFamily="34"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pPr algn="ctr">
                        <a:lnSpc>
                          <a:spcPct val="115000"/>
                        </a:lnSpc>
                        <a:spcAft>
                          <a:spcPts val="800"/>
                        </a:spcAft>
                        <a:buNone/>
                      </a:pPr>
                      <a:endParaRPr lang="en-GB" sz="1300" b="0" kern="100" dirty="0">
                        <a:effectLst/>
                        <a:latin typeface="+mn-lt"/>
                        <a:ea typeface="Calibri" panose="020F0502020204030204" pitchFamily="34" charset="0"/>
                        <a:cs typeface="Calibri" panose="020F0502020204030204" pitchFamily="34"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pPr algn="ctr">
                        <a:lnSpc>
                          <a:spcPct val="115000"/>
                        </a:lnSpc>
                        <a:spcAft>
                          <a:spcPts val="800"/>
                        </a:spcAft>
                        <a:buNone/>
                      </a:pPr>
                      <a:endParaRPr lang="en-GB" sz="1300" b="0" kern="100" dirty="0">
                        <a:effectLst/>
                        <a:latin typeface="+mn-lt"/>
                        <a:ea typeface="Calibri" panose="020F0502020204030204" pitchFamily="34" charset="0"/>
                        <a:cs typeface="Calibri" panose="020F0502020204030204" pitchFamily="34"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rgbClr val="00B050"/>
                    </a:solidFill>
                  </a:tcPr>
                </a:tc>
                <a:extLst>
                  <a:ext uri="{0D108BD9-81ED-4DB2-BD59-A6C34878D82A}">
                    <a16:rowId xmlns:a16="http://schemas.microsoft.com/office/drawing/2014/main" val="2341563089"/>
                  </a:ext>
                </a:extLst>
              </a:tr>
              <a:tr h="662842">
                <a:tc rowSpan="4" gridSpan="2">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300" b="1" kern="1200" dirty="0">
                          <a:solidFill>
                            <a:schemeClr val="dk1"/>
                          </a:solidFill>
                          <a:effectLst/>
                          <a:latin typeface="+mn-lt"/>
                          <a:ea typeface="Calibri" panose="020F0502020204030204" pitchFamily="34" charset="0"/>
                          <a:cs typeface="Calibri" panose="020F0502020204030204" pitchFamily="34" charset="0"/>
                        </a:rPr>
                        <a:t>Implementation of the full primary care model at cluster level</a:t>
                      </a:r>
                      <a:endParaRPr lang="en-GB" sz="1300" b="1" kern="0" dirty="0">
                        <a:solidFill>
                          <a:srgbClr val="000000"/>
                        </a:solidFill>
                        <a:latin typeface="+mn-lt"/>
                        <a:ea typeface="Calibri" panose="020F0502020204030204" pitchFamily="34" charset="0"/>
                        <a:cs typeface="Calibri" panose="020F0502020204030204" pitchFamily="34" charset="0"/>
                      </a:endParaRPr>
                    </a:p>
                  </a:txBody>
                  <a:tcPr marL="71999" marR="45719" marT="35999" marB="35999"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schemeClr>
                    </a:solidFill>
                  </a:tcPr>
                </a:tc>
                <a:tc rowSpan="4" hMerge="1">
                  <a:txBody>
                    <a:bodyPr/>
                    <a:lstStyle/>
                    <a:p>
                      <a:endParaRPr lang="en-GB"/>
                    </a:p>
                  </a:txBody>
                  <a:tcPr/>
                </a:tc>
                <a:tc>
                  <a:txBody>
                    <a:bodyPr/>
                    <a:lstStyle/>
                    <a:p>
                      <a:pPr marL="0" lvl="0" indent="0" algn="ctr">
                        <a:lnSpc>
                          <a:spcPct val="115000"/>
                        </a:lnSpc>
                        <a:spcAft>
                          <a:spcPts val="800"/>
                        </a:spcAft>
                        <a:buFont typeface="+mj-lt"/>
                        <a:buNone/>
                      </a:pPr>
                      <a:r>
                        <a:rPr lang="en-GB" sz="1300" kern="1200" dirty="0">
                          <a:solidFill>
                            <a:schemeClr val="dk1"/>
                          </a:solidFill>
                          <a:effectLst/>
                          <a:latin typeface="+mn-lt"/>
                          <a:ea typeface="Calibri" panose="020F0502020204030204" pitchFamily="34" charset="0"/>
                          <a:cs typeface="Calibri" panose="020F0502020204030204" pitchFamily="34" charset="0"/>
                        </a:rPr>
                        <a:t>Improve GMS Estates</a:t>
                      </a:r>
                      <a:endParaRPr lang="en-GB" sz="1300" kern="100" dirty="0">
                        <a:effectLst/>
                        <a:latin typeface="+mn-lt"/>
                        <a:ea typeface="Calibri" panose="020F0502020204030204" pitchFamily="34" charset="0"/>
                        <a:cs typeface="Calibri" panose="020F0502020204030204" pitchFamily="34"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schemeClr>
                    </a:solidFill>
                  </a:tcPr>
                </a:tc>
                <a:tc>
                  <a:txBody>
                    <a:bodyPr/>
                    <a:lstStyle/>
                    <a:p>
                      <a:endParaRPr lang="en-GB" sz="1300" dirty="0">
                        <a:latin typeface="+mn-lt"/>
                        <a:ea typeface="Calibri" panose="020F0502020204030204" pitchFamily="34" charset="0"/>
                        <a:cs typeface="Calibri" panose="020F0502020204030204" pitchFamily="34" charset="0"/>
                      </a:endParaRPr>
                    </a:p>
                  </a:txBody>
                  <a:tcPr marL="71999" marR="45719" marT="35999" marB="35999">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pPr algn="ctr">
                        <a:lnSpc>
                          <a:spcPct val="115000"/>
                        </a:lnSpc>
                        <a:spcAft>
                          <a:spcPts val="800"/>
                        </a:spcAft>
                        <a:buNone/>
                      </a:pPr>
                      <a:endParaRPr lang="en-GB" sz="1300" b="0" kern="100" dirty="0">
                        <a:solidFill>
                          <a:schemeClr val="tx1"/>
                        </a:solidFill>
                        <a:effectLst/>
                        <a:latin typeface="+mn-lt"/>
                        <a:ea typeface="Calibri" panose="020F0502020204030204" pitchFamily="34" charset="0"/>
                        <a:cs typeface="Calibri" panose="020F0502020204030204" pitchFamily="34"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pPr algn="ctr">
                        <a:lnSpc>
                          <a:spcPct val="115000"/>
                        </a:lnSpc>
                        <a:spcAft>
                          <a:spcPts val="800"/>
                        </a:spcAft>
                        <a:buNone/>
                      </a:pPr>
                      <a:endParaRPr lang="en-GB" sz="1300" b="0" kern="100" dirty="0">
                        <a:solidFill>
                          <a:schemeClr val="tx1"/>
                        </a:solidFill>
                        <a:effectLst/>
                        <a:latin typeface="+mn-lt"/>
                        <a:ea typeface="Calibri" panose="020F0502020204030204" pitchFamily="34" charset="0"/>
                        <a:cs typeface="Calibri" panose="020F0502020204030204" pitchFamily="34"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pPr algn="ctr">
                        <a:lnSpc>
                          <a:spcPct val="115000"/>
                        </a:lnSpc>
                        <a:spcAft>
                          <a:spcPts val="800"/>
                        </a:spcAft>
                        <a:buNone/>
                      </a:pPr>
                      <a:endParaRPr lang="en-GB" sz="1300" b="0" kern="100" dirty="0">
                        <a:solidFill>
                          <a:srgbClr val="FF0000"/>
                        </a:solidFill>
                        <a:effectLst/>
                        <a:latin typeface="+mn-lt"/>
                        <a:ea typeface="Calibri" panose="020F0502020204030204" pitchFamily="34" charset="0"/>
                        <a:cs typeface="Calibri" panose="020F0502020204030204" pitchFamily="34"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rgbClr val="00B050"/>
                    </a:solidFill>
                  </a:tcPr>
                </a:tc>
                <a:extLst>
                  <a:ext uri="{0D108BD9-81ED-4DB2-BD59-A6C34878D82A}">
                    <a16:rowId xmlns:a16="http://schemas.microsoft.com/office/drawing/2014/main" val="3310009436"/>
                  </a:ext>
                </a:extLst>
              </a:tr>
              <a:tr h="725423">
                <a:tc gridSpan="2" vMerge="1">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endParaRPr lang="en-GB" sz="1400" b="1" kern="0" dirty="0">
                        <a:solidFill>
                          <a:srgbClr val="000000"/>
                        </a:solidFill>
                        <a:latin typeface="+mn-lt"/>
                      </a:endParaRPr>
                    </a:p>
                  </a:txBody>
                  <a:tcPr marL="72000" marR="45720" marT="36000" marB="36000" anchor="ctr">
                    <a:lnR w="3175" cap="flat" cmpd="sng" algn="ctr">
                      <a:solidFill>
                        <a:schemeClr val="tx1"/>
                      </a:solidFill>
                      <a:prstDash val="solid"/>
                      <a:round/>
                      <a:headEnd type="none" w="med" len="med"/>
                      <a:tailEnd type="none" w="med" len="med"/>
                    </a:lnR>
                    <a:solidFill>
                      <a:schemeClr val="accent5">
                        <a:lumMod val="60000"/>
                        <a:lumOff val="40000"/>
                      </a:schemeClr>
                    </a:solidFill>
                  </a:tcPr>
                </a:tc>
                <a:tc hMerge="1" vMerge="1">
                  <a:txBody>
                    <a:bodyPr/>
                    <a:lstStyle/>
                    <a:p>
                      <a:endParaRPr lang="en-GB"/>
                    </a:p>
                  </a:txBody>
                  <a:tcPr/>
                </a:tc>
                <a:tc>
                  <a:txBody>
                    <a:bodyPr/>
                    <a:lstStyle/>
                    <a:p>
                      <a:pPr marL="0" lvl="0" indent="0" algn="ctr">
                        <a:lnSpc>
                          <a:spcPct val="115000"/>
                        </a:lnSpc>
                        <a:spcAft>
                          <a:spcPts val="800"/>
                        </a:spcAft>
                        <a:buFont typeface="+mj-lt"/>
                        <a:buNone/>
                      </a:pPr>
                      <a:r>
                        <a:rPr lang="en-GB" sz="1300" kern="1200" dirty="0">
                          <a:solidFill>
                            <a:schemeClr val="dk1"/>
                          </a:solidFill>
                          <a:effectLst/>
                          <a:latin typeface="+mn-lt"/>
                          <a:ea typeface="Calibri" panose="020F0502020204030204" pitchFamily="34" charset="0"/>
                          <a:cs typeface="Calibri" panose="020F0502020204030204" pitchFamily="34" charset="0"/>
                        </a:rPr>
                        <a:t>Implement Dental Access Portal</a:t>
                      </a:r>
                      <a:endParaRPr lang="en-GB" sz="1300" kern="100" dirty="0">
                        <a:effectLst/>
                        <a:latin typeface="+mn-lt"/>
                        <a:ea typeface="Calibri" panose="020F0502020204030204" pitchFamily="34" charset="0"/>
                        <a:cs typeface="Calibri" panose="020F0502020204030204" pitchFamily="34"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endParaRPr lang="en-GB" sz="1300" dirty="0">
                        <a:latin typeface="+mn-lt"/>
                        <a:ea typeface="Calibri" panose="020F0502020204030204" pitchFamily="34" charset="0"/>
                        <a:cs typeface="Calibri" panose="020F0502020204030204" pitchFamily="34" charset="0"/>
                      </a:endParaRPr>
                    </a:p>
                  </a:txBody>
                  <a:tcPr marL="71999" marR="45719" marT="35999" marB="35999">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pPr algn="ctr">
                        <a:lnSpc>
                          <a:spcPct val="115000"/>
                        </a:lnSpc>
                        <a:spcAft>
                          <a:spcPts val="800"/>
                        </a:spcAft>
                        <a:buNone/>
                      </a:pPr>
                      <a:endParaRPr lang="en-GB" sz="1300" b="0" kern="100" dirty="0">
                        <a:solidFill>
                          <a:schemeClr val="tx1"/>
                        </a:solidFill>
                        <a:effectLst/>
                        <a:latin typeface="+mn-lt"/>
                        <a:ea typeface="Calibri" panose="020F0502020204030204" pitchFamily="34" charset="0"/>
                        <a:cs typeface="Calibri" panose="020F0502020204030204" pitchFamily="34"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pPr algn="ctr">
                        <a:lnSpc>
                          <a:spcPct val="115000"/>
                        </a:lnSpc>
                        <a:spcAft>
                          <a:spcPts val="800"/>
                        </a:spcAft>
                        <a:buNone/>
                      </a:pPr>
                      <a:endParaRPr lang="en-GB" sz="1300" b="0" kern="100" dirty="0">
                        <a:solidFill>
                          <a:schemeClr val="tx1"/>
                        </a:solidFill>
                        <a:effectLst/>
                        <a:latin typeface="+mn-lt"/>
                        <a:ea typeface="Calibri" panose="020F0502020204030204" pitchFamily="34" charset="0"/>
                        <a:cs typeface="Calibri" panose="020F0502020204030204" pitchFamily="34"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pPr algn="ctr">
                        <a:lnSpc>
                          <a:spcPct val="115000"/>
                        </a:lnSpc>
                        <a:spcAft>
                          <a:spcPts val="800"/>
                        </a:spcAft>
                        <a:buNone/>
                      </a:pPr>
                      <a:endParaRPr lang="en-GB" sz="1300" b="0" kern="100" dirty="0">
                        <a:solidFill>
                          <a:schemeClr val="tx1"/>
                        </a:solidFill>
                        <a:effectLst/>
                        <a:latin typeface="+mn-lt"/>
                        <a:ea typeface="Calibri" panose="020F0502020204030204" pitchFamily="34" charset="0"/>
                        <a:cs typeface="Calibri" panose="020F0502020204030204" pitchFamily="34"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rgbClr val="00B050"/>
                    </a:solidFill>
                  </a:tcPr>
                </a:tc>
                <a:extLst>
                  <a:ext uri="{0D108BD9-81ED-4DB2-BD59-A6C34878D82A}">
                    <a16:rowId xmlns:a16="http://schemas.microsoft.com/office/drawing/2014/main" val="3361248047"/>
                  </a:ext>
                </a:extLst>
              </a:tr>
              <a:tr h="380201">
                <a:tc gridSpan="2" vMerge="1">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endParaRPr lang="en-GB" sz="1400" b="1" kern="0" dirty="0">
                        <a:solidFill>
                          <a:srgbClr val="000000"/>
                        </a:solidFill>
                        <a:latin typeface="+mn-lt"/>
                      </a:endParaRPr>
                    </a:p>
                  </a:txBody>
                  <a:tcPr marL="72000" marR="45720" marT="36000" marB="36000" anchor="ctr">
                    <a:lnR w="3175" cap="flat" cmpd="sng" algn="ctr">
                      <a:solidFill>
                        <a:schemeClr val="tx1"/>
                      </a:solidFill>
                      <a:prstDash val="solid"/>
                      <a:round/>
                      <a:headEnd type="none" w="med" len="med"/>
                      <a:tailEnd type="none" w="med" len="med"/>
                    </a:lnR>
                    <a:solidFill>
                      <a:schemeClr val="accent5">
                        <a:lumMod val="60000"/>
                        <a:lumOff val="40000"/>
                      </a:schemeClr>
                    </a:solidFill>
                  </a:tcPr>
                </a:tc>
                <a:tc hMerge="1" vMerge="1">
                  <a:txBody>
                    <a:bodyPr/>
                    <a:lstStyle/>
                    <a:p>
                      <a:endParaRPr lang="en-GB"/>
                    </a:p>
                  </a:txBody>
                  <a:tcPr/>
                </a:tc>
                <a:tc>
                  <a:txBody>
                    <a:bodyPr/>
                    <a:lstStyle/>
                    <a:p>
                      <a:pPr marL="0" lvl="0" indent="0" algn="ctr">
                        <a:lnSpc>
                          <a:spcPct val="115000"/>
                        </a:lnSpc>
                        <a:spcAft>
                          <a:spcPts val="800"/>
                        </a:spcAft>
                        <a:buFont typeface="+mj-lt"/>
                        <a:buNone/>
                      </a:pPr>
                      <a:r>
                        <a:rPr lang="en-GB" sz="1300" kern="1200" dirty="0">
                          <a:solidFill>
                            <a:schemeClr val="dk1"/>
                          </a:solidFill>
                          <a:effectLst/>
                          <a:latin typeface="+mn-lt"/>
                          <a:ea typeface="Calibri" panose="020F0502020204030204" pitchFamily="34" charset="0"/>
                          <a:cs typeface="Calibri" panose="020F0502020204030204" pitchFamily="34" charset="0"/>
                        </a:rPr>
                        <a:t>Implement Optometry Contract</a:t>
                      </a:r>
                      <a:endParaRPr lang="en-GB" sz="1300" kern="100" dirty="0">
                        <a:effectLst/>
                        <a:latin typeface="+mn-lt"/>
                        <a:ea typeface="Calibri" panose="020F0502020204030204" pitchFamily="34" charset="0"/>
                        <a:cs typeface="Calibri" panose="020F0502020204030204" pitchFamily="34"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schemeClr>
                    </a:solidFill>
                  </a:tcPr>
                </a:tc>
                <a:tc>
                  <a:txBody>
                    <a:bodyPr/>
                    <a:lstStyle/>
                    <a:p>
                      <a:endParaRPr lang="en-GB" sz="1300" dirty="0">
                        <a:latin typeface="+mn-lt"/>
                        <a:ea typeface="Calibri" panose="020F0502020204030204" pitchFamily="34" charset="0"/>
                        <a:cs typeface="Calibri" panose="020F0502020204030204" pitchFamily="34" charset="0"/>
                      </a:endParaRPr>
                    </a:p>
                  </a:txBody>
                  <a:tcPr marL="71999" marR="45719" marT="35999" marB="35999">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pPr algn="ctr">
                        <a:lnSpc>
                          <a:spcPct val="115000"/>
                        </a:lnSpc>
                        <a:spcAft>
                          <a:spcPts val="800"/>
                        </a:spcAft>
                        <a:buNone/>
                      </a:pPr>
                      <a:endParaRPr lang="en-GB" sz="1300" b="0" kern="100" dirty="0">
                        <a:solidFill>
                          <a:schemeClr val="tx1"/>
                        </a:solidFill>
                        <a:effectLst/>
                        <a:latin typeface="+mn-lt"/>
                        <a:ea typeface="Calibri" panose="020F0502020204030204" pitchFamily="34" charset="0"/>
                        <a:cs typeface="Calibri" panose="020F0502020204030204" pitchFamily="34"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pPr algn="ctr">
                        <a:lnSpc>
                          <a:spcPct val="115000"/>
                        </a:lnSpc>
                        <a:spcAft>
                          <a:spcPts val="800"/>
                        </a:spcAft>
                        <a:buNone/>
                      </a:pPr>
                      <a:endParaRPr lang="en-GB" sz="1300" b="0" kern="100" dirty="0">
                        <a:solidFill>
                          <a:schemeClr val="tx1"/>
                        </a:solidFill>
                        <a:effectLst/>
                        <a:latin typeface="+mn-lt"/>
                        <a:ea typeface="Calibri" panose="020F0502020204030204" pitchFamily="34" charset="0"/>
                        <a:cs typeface="Calibri" panose="020F0502020204030204" pitchFamily="34"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pPr algn="ctr">
                        <a:lnSpc>
                          <a:spcPct val="115000"/>
                        </a:lnSpc>
                        <a:spcAft>
                          <a:spcPts val="800"/>
                        </a:spcAft>
                        <a:buNone/>
                      </a:pPr>
                      <a:endParaRPr lang="en-GB" sz="1300" b="0" kern="100" dirty="0">
                        <a:solidFill>
                          <a:schemeClr val="tx1"/>
                        </a:solidFill>
                        <a:effectLst/>
                        <a:latin typeface="+mn-lt"/>
                        <a:ea typeface="Calibri" panose="020F0502020204030204" pitchFamily="34" charset="0"/>
                        <a:cs typeface="Calibri" panose="020F0502020204030204" pitchFamily="34"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rgbClr val="00B050"/>
                    </a:solidFill>
                  </a:tcPr>
                </a:tc>
                <a:extLst>
                  <a:ext uri="{0D108BD9-81ED-4DB2-BD59-A6C34878D82A}">
                    <a16:rowId xmlns:a16="http://schemas.microsoft.com/office/drawing/2014/main" val="768784134"/>
                  </a:ext>
                </a:extLst>
              </a:tr>
              <a:tr h="662842">
                <a:tc gridSpan="2" vMerge="1">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endParaRPr lang="en-GB" sz="1400" b="1" kern="0" dirty="0">
                        <a:solidFill>
                          <a:srgbClr val="000000"/>
                        </a:solidFill>
                        <a:latin typeface="+mn-lt"/>
                      </a:endParaRPr>
                    </a:p>
                  </a:txBody>
                  <a:tcPr marL="72000" marR="45720" marT="36000" marB="36000" anchor="ctr">
                    <a:lnR w="3175" cap="flat" cmpd="sng" algn="ctr">
                      <a:solidFill>
                        <a:schemeClr val="tx1"/>
                      </a:solidFill>
                      <a:prstDash val="solid"/>
                      <a:round/>
                      <a:headEnd type="none" w="med" len="med"/>
                      <a:tailEnd type="none" w="med" len="med"/>
                    </a:lnR>
                    <a:lnB w="57150" cap="flat" cmpd="sng" algn="ctr">
                      <a:solidFill>
                        <a:schemeClr val="bg1"/>
                      </a:solidFill>
                      <a:prstDash val="solid"/>
                      <a:round/>
                      <a:headEnd type="none" w="med" len="med"/>
                      <a:tailEnd type="none" w="med" len="med"/>
                    </a:lnB>
                    <a:solidFill>
                      <a:schemeClr val="accent5">
                        <a:lumMod val="60000"/>
                        <a:lumOff val="40000"/>
                      </a:schemeClr>
                    </a:solidFill>
                  </a:tcPr>
                </a:tc>
                <a:tc hMerge="1" vMerge="1">
                  <a:txBody>
                    <a:bodyPr/>
                    <a:lstStyle/>
                    <a:p>
                      <a:endParaRPr lang="en-GB"/>
                    </a:p>
                  </a:txBody>
                  <a:tcPr/>
                </a:tc>
                <a:tc>
                  <a:txBody>
                    <a:bodyPr/>
                    <a:lstStyle/>
                    <a:p>
                      <a:pPr marL="0" lvl="0" indent="0" algn="ctr">
                        <a:lnSpc>
                          <a:spcPct val="115000"/>
                        </a:lnSpc>
                        <a:spcAft>
                          <a:spcPts val="800"/>
                        </a:spcAft>
                        <a:buFont typeface="+mj-lt"/>
                        <a:buNone/>
                      </a:pPr>
                      <a:r>
                        <a:rPr lang="en-GB" sz="1300" kern="1200" dirty="0">
                          <a:solidFill>
                            <a:schemeClr val="dk1"/>
                          </a:solidFill>
                          <a:effectLst/>
                          <a:latin typeface="+mn-lt"/>
                          <a:ea typeface="Calibri" panose="020F0502020204030204" pitchFamily="34" charset="0"/>
                          <a:cs typeface="Calibri" panose="020F0502020204030204" pitchFamily="34" charset="0"/>
                        </a:rPr>
                        <a:t>Maximise the number of pharmacies offering the Independent Prescribing Service</a:t>
                      </a:r>
                      <a:endParaRPr lang="en-GB" sz="1300" kern="100" dirty="0">
                        <a:effectLst/>
                        <a:latin typeface="+mn-lt"/>
                        <a:ea typeface="Calibri" panose="020F0502020204030204" pitchFamily="34" charset="0"/>
                        <a:cs typeface="Calibri" panose="020F0502020204030204" pitchFamily="34"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endParaRPr lang="en-GB" sz="1300" dirty="0">
                        <a:latin typeface="+mn-lt"/>
                        <a:ea typeface="Calibri" panose="020F0502020204030204" pitchFamily="34" charset="0"/>
                        <a:cs typeface="Calibri" panose="020F0502020204030204" pitchFamily="34" charset="0"/>
                      </a:endParaRPr>
                    </a:p>
                  </a:txBody>
                  <a:tcPr marL="71999" marR="45719" marT="35999" marB="35999">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pPr algn="ctr">
                        <a:lnSpc>
                          <a:spcPct val="115000"/>
                        </a:lnSpc>
                        <a:spcAft>
                          <a:spcPts val="800"/>
                        </a:spcAft>
                        <a:buNone/>
                      </a:pPr>
                      <a:endParaRPr lang="en-GB" sz="1300" b="0" kern="100" dirty="0">
                        <a:solidFill>
                          <a:schemeClr val="tx1"/>
                        </a:solidFill>
                        <a:effectLst/>
                        <a:latin typeface="+mn-lt"/>
                        <a:ea typeface="Calibri" panose="020F0502020204030204" pitchFamily="34" charset="0"/>
                        <a:cs typeface="Calibri" panose="020F0502020204030204" pitchFamily="34"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pPr algn="ctr">
                        <a:lnSpc>
                          <a:spcPct val="115000"/>
                        </a:lnSpc>
                        <a:spcAft>
                          <a:spcPts val="800"/>
                        </a:spcAft>
                        <a:buNone/>
                      </a:pPr>
                      <a:endParaRPr lang="en-GB" sz="1300" b="0" kern="100" dirty="0">
                        <a:solidFill>
                          <a:schemeClr val="tx1"/>
                        </a:solidFill>
                        <a:effectLst/>
                        <a:latin typeface="+mn-lt"/>
                        <a:ea typeface="Calibri" panose="020F0502020204030204" pitchFamily="34" charset="0"/>
                        <a:cs typeface="Calibri" panose="020F0502020204030204" pitchFamily="34"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pPr algn="ctr">
                        <a:lnSpc>
                          <a:spcPct val="115000"/>
                        </a:lnSpc>
                        <a:spcAft>
                          <a:spcPts val="800"/>
                        </a:spcAft>
                        <a:buNone/>
                      </a:pPr>
                      <a:endParaRPr lang="en-GB" sz="1300" b="0" kern="100" dirty="0">
                        <a:solidFill>
                          <a:schemeClr val="tx1"/>
                        </a:solidFill>
                        <a:effectLst/>
                        <a:latin typeface="+mn-lt"/>
                        <a:ea typeface="Calibri" panose="020F0502020204030204" pitchFamily="34" charset="0"/>
                        <a:cs typeface="Calibri" panose="020F0502020204030204" pitchFamily="34"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rgbClr val="00B050"/>
                    </a:solidFill>
                  </a:tcPr>
                </a:tc>
                <a:extLst>
                  <a:ext uri="{0D108BD9-81ED-4DB2-BD59-A6C34878D82A}">
                    <a16:rowId xmlns:a16="http://schemas.microsoft.com/office/drawing/2014/main" val="3599259419"/>
                  </a:ext>
                </a:extLst>
              </a:tr>
              <a:tr h="662842">
                <a:tc rowSpan="6">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300" b="1" kern="1200" dirty="0">
                          <a:solidFill>
                            <a:schemeClr val="dk1"/>
                          </a:solidFill>
                          <a:effectLst/>
                          <a:latin typeface="+mn-lt"/>
                          <a:ea typeface="Calibri" panose="020F0502020204030204" pitchFamily="34" charset="0"/>
                          <a:cs typeface="Calibri" panose="020F0502020204030204" pitchFamily="34" charset="0"/>
                        </a:rPr>
                        <a:t>Deliver care locally and ensure primary care is consistent on a 24/7 and geographical basis</a:t>
                      </a:r>
                      <a:endParaRPr lang="en-GB" sz="1300" b="1" kern="0" dirty="0">
                        <a:solidFill>
                          <a:srgbClr val="000000"/>
                        </a:solidFill>
                        <a:latin typeface="+mn-lt"/>
                        <a:ea typeface="Calibri" panose="020F0502020204030204" pitchFamily="34" charset="0"/>
                        <a:cs typeface="Calibri" panose="020F0502020204030204" pitchFamily="34" charset="0"/>
                      </a:endParaRPr>
                    </a:p>
                  </a:txBody>
                  <a:tcPr marL="71999" marR="45719" marT="35999" marB="35999"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rowSpan="6">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endParaRPr lang="en-GB" sz="1300" b="1" kern="0" dirty="0">
                        <a:solidFill>
                          <a:srgbClr val="000000"/>
                        </a:solidFill>
                        <a:latin typeface="+mn-lt"/>
                        <a:ea typeface="Calibri" panose="020F0502020204030204" pitchFamily="34" charset="0"/>
                        <a:cs typeface="Calibri" panose="020F0502020204030204" pitchFamily="34" charset="0"/>
                      </a:endParaRPr>
                    </a:p>
                  </a:txBody>
                  <a:tcPr marL="71999" marR="45719" marT="35999" marB="35999"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marL="0" lvl="0" indent="0" algn="ctr">
                        <a:lnSpc>
                          <a:spcPct val="115000"/>
                        </a:lnSpc>
                        <a:spcAft>
                          <a:spcPts val="800"/>
                        </a:spcAft>
                        <a:buFont typeface="+mj-lt"/>
                        <a:buNone/>
                      </a:pPr>
                      <a:r>
                        <a:rPr lang="en-GB" sz="1300" kern="100" dirty="0">
                          <a:effectLst/>
                          <a:latin typeface="+mn-lt"/>
                          <a:ea typeface="Calibri" panose="020F0502020204030204" pitchFamily="34" charset="0"/>
                          <a:cs typeface="Calibri" panose="020F0502020204030204" pitchFamily="34" charset="0"/>
                        </a:rPr>
                        <a:t>Review access to Special Care Dentistry/ Specialist Dentistry/ General Dentistry</a:t>
                      </a: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schemeClr>
                    </a:solidFill>
                  </a:tcPr>
                </a:tc>
                <a:tc>
                  <a:txBody>
                    <a:bodyPr/>
                    <a:lstStyle/>
                    <a:p>
                      <a:endParaRPr lang="en-GB" sz="1300" dirty="0">
                        <a:latin typeface="+mn-lt"/>
                        <a:ea typeface="Calibri" panose="020F0502020204030204" pitchFamily="34" charset="0"/>
                        <a:cs typeface="Calibri" panose="020F0502020204030204" pitchFamily="34" charset="0"/>
                      </a:endParaRPr>
                    </a:p>
                  </a:txBody>
                  <a:tcPr marL="71999" marR="45719" marT="35999" marB="35999">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algn="ctr">
                        <a:lnSpc>
                          <a:spcPct val="115000"/>
                        </a:lnSpc>
                        <a:spcAft>
                          <a:spcPts val="800"/>
                        </a:spcAft>
                        <a:buNone/>
                      </a:pPr>
                      <a:endParaRPr lang="en-GB" sz="1300" b="0" kern="100" dirty="0">
                        <a:effectLst/>
                        <a:latin typeface="+mn-lt"/>
                        <a:ea typeface="Calibri" panose="020F0502020204030204" pitchFamily="34" charset="0"/>
                        <a:cs typeface="Calibri" panose="020F0502020204030204" pitchFamily="34"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algn="ctr">
                        <a:lnSpc>
                          <a:spcPct val="115000"/>
                        </a:lnSpc>
                        <a:spcAft>
                          <a:spcPts val="800"/>
                        </a:spcAft>
                        <a:buNone/>
                      </a:pPr>
                      <a:endParaRPr lang="en-GB" sz="1300" b="0" kern="100" dirty="0">
                        <a:effectLst/>
                        <a:latin typeface="+mn-lt"/>
                        <a:ea typeface="Calibri" panose="020F0502020204030204" pitchFamily="34" charset="0"/>
                        <a:cs typeface="Calibri" panose="020F0502020204030204" pitchFamily="34"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algn="ctr">
                        <a:lnSpc>
                          <a:spcPct val="115000"/>
                        </a:lnSpc>
                        <a:spcAft>
                          <a:spcPts val="800"/>
                        </a:spcAft>
                        <a:buNone/>
                      </a:pPr>
                      <a:r>
                        <a:rPr lang="en-GB" sz="1300" b="0" kern="100" dirty="0">
                          <a:solidFill>
                            <a:schemeClr val="tx1"/>
                          </a:solidFill>
                          <a:effectLst/>
                          <a:latin typeface="+mn-lt"/>
                          <a:ea typeface="Calibri" panose="020F0502020204030204" pitchFamily="34" charset="0"/>
                          <a:cs typeface="Calibri" panose="020F0502020204030204" pitchFamily="34" charset="0"/>
                        </a:rPr>
                        <a:t>Review of service provision and activity for 26/27 planning. Risk in POW provision remains</a:t>
                      </a: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rgbClr val="00B050"/>
                    </a:solidFill>
                  </a:tcPr>
                </a:tc>
                <a:extLst>
                  <a:ext uri="{0D108BD9-81ED-4DB2-BD59-A6C34878D82A}">
                    <a16:rowId xmlns:a16="http://schemas.microsoft.com/office/drawing/2014/main" val="860110791"/>
                  </a:ext>
                </a:extLst>
              </a:tr>
              <a:tr h="662842">
                <a:tc vMerge="1">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endParaRPr lang="en-GB" sz="1400" b="1" kern="0" dirty="0">
                        <a:solidFill>
                          <a:srgbClr val="000000"/>
                        </a:solidFill>
                        <a:latin typeface="Aptos" panose="020B0004020202020204" pitchFamily="34" charset="0"/>
                      </a:endParaRPr>
                    </a:p>
                  </a:txBody>
                  <a:tcPr marL="72000" marR="45720" marT="36000" marB="36000" anchor="ctr">
                    <a:lnR w="3175" cap="flat" cmpd="sng" algn="ctr">
                      <a:solidFill>
                        <a:schemeClr val="tx1"/>
                      </a:solidFill>
                      <a:prstDash val="solid"/>
                      <a:round/>
                      <a:headEnd type="none" w="med" len="med"/>
                      <a:tailEnd type="none" w="med" len="med"/>
                    </a:lnR>
                    <a:solidFill>
                      <a:schemeClr val="accent5">
                        <a:lumMod val="40000"/>
                        <a:lumOff val="60000"/>
                      </a:schemeClr>
                    </a:solidFill>
                  </a:tcPr>
                </a:tc>
                <a:tc vMerge="1">
                  <a:txBody>
                    <a:bodyPr/>
                    <a:lstStyle/>
                    <a:p>
                      <a:endParaRPr lang="en-GB"/>
                    </a:p>
                  </a:txBody>
                  <a:tcPr/>
                </a:tc>
                <a:tc>
                  <a:txBody>
                    <a:bodyPr/>
                    <a:lstStyle/>
                    <a:p>
                      <a:pPr marL="0" lvl="0" indent="0" algn="ctr">
                        <a:lnSpc>
                          <a:spcPct val="115000"/>
                        </a:lnSpc>
                        <a:spcAft>
                          <a:spcPts val="800"/>
                        </a:spcAft>
                        <a:buFont typeface="+mj-lt"/>
                        <a:buNone/>
                      </a:pPr>
                      <a:r>
                        <a:rPr lang="en-GB" sz="1300" kern="100" dirty="0">
                          <a:effectLst/>
                          <a:latin typeface="+mn-lt"/>
                          <a:ea typeface="Calibri" panose="020F0502020204030204" pitchFamily="34" charset="0"/>
                          <a:cs typeface="Calibri" panose="020F0502020204030204" pitchFamily="34" charset="0"/>
                        </a:rPr>
                        <a:t>Maintain Paediatric Dentistry General Anaesthetic Services</a:t>
                      </a: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endParaRPr lang="en-GB" sz="1300" dirty="0">
                        <a:latin typeface="+mn-lt"/>
                        <a:ea typeface="Calibri" panose="020F0502020204030204" pitchFamily="34" charset="0"/>
                        <a:cs typeface="Calibri" panose="020F0502020204030204" pitchFamily="34" charset="0"/>
                      </a:endParaRPr>
                    </a:p>
                  </a:txBody>
                  <a:tcPr marL="71999" marR="45719" marT="35999" marB="35999">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pPr algn="ctr">
                        <a:lnSpc>
                          <a:spcPct val="115000"/>
                        </a:lnSpc>
                        <a:spcAft>
                          <a:spcPts val="800"/>
                        </a:spcAft>
                        <a:buNone/>
                      </a:pPr>
                      <a:endParaRPr lang="en-GB" sz="1300" b="0" kern="100" dirty="0">
                        <a:effectLst/>
                        <a:latin typeface="+mn-lt"/>
                        <a:ea typeface="Calibri" panose="020F0502020204030204" pitchFamily="34" charset="0"/>
                        <a:cs typeface="Calibri" panose="020F0502020204030204" pitchFamily="34"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algn="ctr">
                        <a:lnSpc>
                          <a:spcPct val="115000"/>
                        </a:lnSpc>
                        <a:spcAft>
                          <a:spcPts val="800"/>
                        </a:spcAft>
                        <a:buNone/>
                      </a:pPr>
                      <a:endParaRPr lang="en-GB" sz="1300" b="0" kern="100" dirty="0">
                        <a:effectLst/>
                        <a:latin typeface="+mn-lt"/>
                        <a:ea typeface="Calibri" panose="020F0502020204030204" pitchFamily="34" charset="0"/>
                        <a:cs typeface="Calibri" panose="020F0502020204030204" pitchFamily="34"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pPr algn="ctr">
                        <a:lnSpc>
                          <a:spcPct val="115000"/>
                        </a:lnSpc>
                        <a:spcAft>
                          <a:spcPts val="800"/>
                        </a:spcAft>
                        <a:buNone/>
                      </a:pPr>
                      <a:endParaRPr lang="en-GB" sz="1300" b="0" kern="100" dirty="0">
                        <a:effectLst/>
                        <a:latin typeface="+mn-lt"/>
                        <a:ea typeface="Calibri" panose="020F0502020204030204" pitchFamily="34" charset="0"/>
                        <a:cs typeface="Calibri" panose="020F0502020204030204" pitchFamily="34"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rgbClr val="00B050"/>
                    </a:solidFill>
                  </a:tcPr>
                </a:tc>
                <a:extLst>
                  <a:ext uri="{0D108BD9-81ED-4DB2-BD59-A6C34878D82A}">
                    <a16:rowId xmlns:a16="http://schemas.microsoft.com/office/drawing/2014/main" val="3212927819"/>
                  </a:ext>
                </a:extLst>
              </a:tr>
              <a:tr h="428156">
                <a:tc vMerge="1">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endParaRPr lang="en-GB" sz="1400" b="1" kern="0" dirty="0">
                        <a:solidFill>
                          <a:srgbClr val="000000"/>
                        </a:solidFill>
                        <a:latin typeface="Aptos" panose="020B0004020202020204" pitchFamily="34" charset="0"/>
                      </a:endParaRPr>
                    </a:p>
                  </a:txBody>
                  <a:tcPr marL="72000" marR="45720" marT="36000" marB="36000" anchor="ctr">
                    <a:lnR w="3175" cap="flat" cmpd="sng" algn="ctr">
                      <a:solidFill>
                        <a:schemeClr val="tx1"/>
                      </a:solidFill>
                      <a:prstDash val="solid"/>
                      <a:round/>
                      <a:headEnd type="none" w="med" len="med"/>
                      <a:tailEnd type="none" w="med" len="med"/>
                    </a:lnR>
                    <a:solidFill>
                      <a:schemeClr val="accent5">
                        <a:lumMod val="40000"/>
                        <a:lumOff val="60000"/>
                      </a:schemeClr>
                    </a:solidFill>
                  </a:tcPr>
                </a:tc>
                <a:tc vMerge="1">
                  <a:txBody>
                    <a:bodyPr/>
                    <a:lstStyle/>
                    <a:p>
                      <a:endParaRPr lang="en-GB"/>
                    </a:p>
                  </a:txBody>
                  <a:tcPr/>
                </a:tc>
                <a:tc>
                  <a:txBody>
                    <a:bodyPr/>
                    <a:lstStyle/>
                    <a:p>
                      <a:pPr marL="0" lvl="0" indent="0" algn="ctr">
                        <a:lnSpc>
                          <a:spcPct val="115000"/>
                        </a:lnSpc>
                        <a:spcAft>
                          <a:spcPts val="800"/>
                        </a:spcAft>
                        <a:buFont typeface="+mj-lt"/>
                        <a:buNone/>
                      </a:pPr>
                      <a:r>
                        <a:rPr lang="en-GB" sz="1300" kern="100" dirty="0">
                          <a:effectLst/>
                          <a:latin typeface="+mn-lt"/>
                          <a:ea typeface="Calibri" panose="020F0502020204030204" pitchFamily="34" charset="0"/>
                          <a:cs typeface="Calibri" panose="020F0502020204030204" pitchFamily="34" charset="0"/>
                        </a:rPr>
                        <a:t>Implement Pan Cluster Priorities</a:t>
                      </a: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schemeClr>
                    </a:solidFill>
                  </a:tcPr>
                </a:tc>
                <a:tc>
                  <a:txBody>
                    <a:bodyPr/>
                    <a:lstStyle/>
                    <a:p>
                      <a:endParaRPr lang="en-GB" sz="1300" dirty="0">
                        <a:latin typeface="+mn-lt"/>
                        <a:ea typeface="Calibri" panose="020F0502020204030204" pitchFamily="34" charset="0"/>
                        <a:cs typeface="Calibri" panose="020F0502020204030204" pitchFamily="34" charset="0"/>
                      </a:endParaRPr>
                    </a:p>
                  </a:txBody>
                  <a:tcPr marL="71999" marR="45719" marT="35999" marB="35999">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pPr algn="ctr">
                        <a:lnSpc>
                          <a:spcPct val="115000"/>
                        </a:lnSpc>
                        <a:spcAft>
                          <a:spcPts val="800"/>
                        </a:spcAft>
                        <a:buNone/>
                      </a:pPr>
                      <a:endParaRPr lang="en-GB" sz="1300" b="0" kern="100" dirty="0">
                        <a:effectLst/>
                        <a:latin typeface="+mn-lt"/>
                        <a:ea typeface="Calibri" panose="020F0502020204030204" pitchFamily="34" charset="0"/>
                        <a:cs typeface="Calibri" panose="020F0502020204030204" pitchFamily="34"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pPr algn="ctr">
                        <a:lnSpc>
                          <a:spcPct val="115000"/>
                        </a:lnSpc>
                        <a:spcAft>
                          <a:spcPts val="800"/>
                        </a:spcAft>
                        <a:buNone/>
                      </a:pPr>
                      <a:endParaRPr lang="en-GB" sz="1300" b="0" kern="100" dirty="0">
                        <a:effectLst/>
                        <a:latin typeface="+mn-lt"/>
                        <a:ea typeface="Calibri" panose="020F0502020204030204" pitchFamily="34" charset="0"/>
                        <a:cs typeface="Calibri" panose="020F0502020204030204" pitchFamily="34"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pPr algn="ctr">
                        <a:lnSpc>
                          <a:spcPct val="115000"/>
                        </a:lnSpc>
                        <a:spcAft>
                          <a:spcPts val="800"/>
                        </a:spcAft>
                        <a:buNone/>
                      </a:pPr>
                      <a:r>
                        <a:rPr lang="en-GB" sz="1300" b="0" kern="100" dirty="0">
                          <a:effectLst/>
                          <a:latin typeface="+mn-lt"/>
                          <a:ea typeface="Calibri" panose="020F0502020204030204" pitchFamily="34" charset="0"/>
                          <a:cs typeface="Calibri" panose="020F0502020204030204" pitchFamily="34" charset="0"/>
                        </a:rPr>
                        <a:t> </a:t>
                      </a: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rgbClr val="00B050"/>
                    </a:solidFill>
                  </a:tcPr>
                </a:tc>
                <a:extLst>
                  <a:ext uri="{0D108BD9-81ED-4DB2-BD59-A6C34878D82A}">
                    <a16:rowId xmlns:a16="http://schemas.microsoft.com/office/drawing/2014/main" val="2104252744"/>
                  </a:ext>
                </a:extLst>
              </a:tr>
              <a:tr h="232475">
                <a:tc vMerge="1">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endParaRPr lang="en-GB" sz="1400" b="1" kern="0" dirty="0">
                        <a:solidFill>
                          <a:srgbClr val="000000"/>
                        </a:solidFill>
                        <a:latin typeface="Aptos" panose="020B0004020202020204" pitchFamily="34" charset="0"/>
                      </a:endParaRPr>
                    </a:p>
                  </a:txBody>
                  <a:tcPr marL="72000" marR="45720" marT="36000" marB="36000" anchor="ctr">
                    <a:lnR w="3175" cap="flat" cmpd="sng" algn="ctr">
                      <a:solidFill>
                        <a:schemeClr val="tx1"/>
                      </a:solidFill>
                      <a:prstDash val="solid"/>
                      <a:round/>
                      <a:headEnd type="none" w="med" len="med"/>
                      <a:tailEnd type="none" w="med" len="med"/>
                    </a:lnR>
                    <a:solidFill>
                      <a:schemeClr val="accent5">
                        <a:lumMod val="40000"/>
                        <a:lumOff val="60000"/>
                      </a:schemeClr>
                    </a:solidFill>
                  </a:tcPr>
                </a:tc>
                <a:tc vMerge="1">
                  <a:txBody>
                    <a:bodyPr/>
                    <a:lstStyle/>
                    <a:p>
                      <a:endParaRPr lang="en-GB"/>
                    </a:p>
                  </a:txBody>
                  <a:tcPr/>
                </a:tc>
                <a:tc>
                  <a:txBody>
                    <a:bodyPr/>
                    <a:lstStyle/>
                    <a:p>
                      <a:pPr marL="0" lvl="0" indent="0" algn="ctr">
                        <a:lnSpc>
                          <a:spcPct val="115000"/>
                        </a:lnSpc>
                        <a:spcAft>
                          <a:spcPts val="800"/>
                        </a:spcAft>
                        <a:buFont typeface="+mj-lt"/>
                        <a:buNone/>
                      </a:pPr>
                      <a:r>
                        <a:rPr lang="en-GB" sz="1300" kern="100" dirty="0">
                          <a:effectLst/>
                          <a:latin typeface="+mn-lt"/>
                          <a:ea typeface="Calibri" panose="020F0502020204030204" pitchFamily="34" charset="0"/>
                          <a:cs typeface="Calibri" panose="020F0502020204030204" pitchFamily="34" charset="0"/>
                        </a:rPr>
                        <a:t>Implement Local Cluster Plans (208 key actions)</a:t>
                      </a: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endParaRPr lang="en-GB" sz="1300" dirty="0">
                        <a:latin typeface="+mn-lt"/>
                        <a:ea typeface="Calibri" panose="020F0502020204030204" pitchFamily="34" charset="0"/>
                        <a:cs typeface="Calibri" panose="020F0502020204030204" pitchFamily="34" charset="0"/>
                      </a:endParaRPr>
                    </a:p>
                  </a:txBody>
                  <a:tcPr marL="71999" marR="45719" marT="35999" marB="35999">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pPr algn="ctr">
                        <a:lnSpc>
                          <a:spcPct val="115000"/>
                        </a:lnSpc>
                        <a:spcAft>
                          <a:spcPts val="800"/>
                        </a:spcAft>
                        <a:buNone/>
                      </a:pPr>
                      <a:endParaRPr lang="en-GB" sz="1300" b="0" kern="100" dirty="0">
                        <a:effectLst/>
                        <a:latin typeface="+mn-lt"/>
                        <a:ea typeface="Calibri" panose="020F0502020204030204" pitchFamily="34" charset="0"/>
                        <a:cs typeface="Calibri" panose="020F0502020204030204" pitchFamily="34"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pPr algn="ctr">
                        <a:lnSpc>
                          <a:spcPct val="115000"/>
                        </a:lnSpc>
                        <a:spcAft>
                          <a:spcPts val="800"/>
                        </a:spcAft>
                        <a:buNone/>
                      </a:pPr>
                      <a:endParaRPr lang="en-GB" sz="1300" b="0" kern="100" dirty="0">
                        <a:effectLst/>
                        <a:latin typeface="+mn-lt"/>
                        <a:ea typeface="Calibri" panose="020F0502020204030204" pitchFamily="34" charset="0"/>
                        <a:cs typeface="Calibri" panose="020F0502020204030204" pitchFamily="34"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pPr algn="ctr">
                        <a:lnSpc>
                          <a:spcPct val="115000"/>
                        </a:lnSpc>
                        <a:spcAft>
                          <a:spcPts val="800"/>
                        </a:spcAft>
                        <a:buNone/>
                      </a:pPr>
                      <a:r>
                        <a:rPr lang="en-GB" sz="1300" b="0" kern="100" dirty="0">
                          <a:effectLst/>
                          <a:latin typeface="+mn-lt"/>
                          <a:ea typeface="Calibri" panose="020F0502020204030204" pitchFamily="34" charset="0"/>
                          <a:cs typeface="Calibri" panose="020F0502020204030204" pitchFamily="34" charset="0"/>
                        </a:rPr>
                        <a:t> </a:t>
                      </a: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rgbClr val="00B050"/>
                    </a:solidFill>
                  </a:tcPr>
                </a:tc>
                <a:extLst>
                  <a:ext uri="{0D108BD9-81ED-4DB2-BD59-A6C34878D82A}">
                    <a16:rowId xmlns:a16="http://schemas.microsoft.com/office/drawing/2014/main" val="2822122121"/>
                  </a:ext>
                </a:extLst>
              </a:tr>
              <a:tr h="442804">
                <a:tc vMerge="1">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endParaRPr lang="en-GB" sz="1400" b="1" kern="0" dirty="0">
                        <a:solidFill>
                          <a:srgbClr val="000000"/>
                        </a:solidFill>
                        <a:latin typeface="Aptos" panose="020B0004020202020204" pitchFamily="34" charset="0"/>
                      </a:endParaRPr>
                    </a:p>
                  </a:txBody>
                  <a:tcPr marL="72000" marR="45720" marT="36000" marB="36000" anchor="ctr">
                    <a:lnR w="3175" cap="flat" cmpd="sng" algn="ctr">
                      <a:solidFill>
                        <a:schemeClr val="tx1"/>
                      </a:solidFill>
                      <a:prstDash val="solid"/>
                      <a:round/>
                      <a:headEnd type="none" w="med" len="med"/>
                      <a:tailEnd type="none" w="med" len="med"/>
                    </a:lnR>
                    <a:solidFill>
                      <a:schemeClr val="accent5">
                        <a:lumMod val="40000"/>
                        <a:lumOff val="60000"/>
                      </a:schemeClr>
                    </a:solidFill>
                  </a:tcPr>
                </a:tc>
                <a:tc vMerge="1">
                  <a:txBody>
                    <a:bodyPr/>
                    <a:lstStyle/>
                    <a:p>
                      <a:endParaRPr lang="en-GB"/>
                    </a:p>
                  </a:txBody>
                  <a:tcPr/>
                </a:tc>
                <a:tc>
                  <a:txBody>
                    <a:bodyPr/>
                    <a:lstStyle/>
                    <a:p>
                      <a:pPr marL="0" lvl="0" indent="0" algn="ctr">
                        <a:lnSpc>
                          <a:spcPct val="115000"/>
                        </a:lnSpc>
                        <a:spcAft>
                          <a:spcPts val="800"/>
                        </a:spcAft>
                        <a:buFont typeface="+mj-lt"/>
                        <a:buNone/>
                      </a:pPr>
                      <a:r>
                        <a:rPr lang="en-GB" sz="1300" kern="100" dirty="0">
                          <a:effectLst/>
                          <a:latin typeface="+mn-lt"/>
                          <a:ea typeface="Calibri" panose="020F0502020204030204" pitchFamily="34" charset="0"/>
                          <a:cs typeface="Calibri" panose="020F0502020204030204" pitchFamily="34" charset="0"/>
                        </a:rPr>
                        <a:t>Continue implementing Community Psychology Model</a:t>
                      </a: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schemeClr>
                    </a:solidFill>
                  </a:tcPr>
                </a:tc>
                <a:tc>
                  <a:txBody>
                    <a:bodyPr/>
                    <a:lstStyle/>
                    <a:p>
                      <a:endParaRPr lang="en-GB" sz="1300" dirty="0">
                        <a:latin typeface="+mn-lt"/>
                        <a:ea typeface="Calibri" panose="020F0502020204030204" pitchFamily="34" charset="0"/>
                        <a:cs typeface="Calibri" panose="020F0502020204030204" pitchFamily="34" charset="0"/>
                      </a:endParaRPr>
                    </a:p>
                  </a:txBody>
                  <a:tcPr marL="71999" marR="45719" marT="35999" marB="35999">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algn="ctr">
                        <a:lnSpc>
                          <a:spcPct val="115000"/>
                        </a:lnSpc>
                        <a:spcAft>
                          <a:spcPts val="800"/>
                        </a:spcAft>
                        <a:buNone/>
                      </a:pPr>
                      <a:endParaRPr lang="en-GB" sz="1300" b="0" kern="100" dirty="0">
                        <a:effectLst/>
                        <a:latin typeface="+mn-lt"/>
                        <a:ea typeface="Calibri" panose="020F0502020204030204" pitchFamily="34" charset="0"/>
                        <a:cs typeface="Calibri" panose="020F0502020204030204" pitchFamily="34"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pPr algn="ctr">
                        <a:lnSpc>
                          <a:spcPct val="115000"/>
                        </a:lnSpc>
                        <a:spcAft>
                          <a:spcPts val="800"/>
                        </a:spcAft>
                        <a:buNone/>
                      </a:pPr>
                      <a:endParaRPr lang="en-GB" sz="1300" b="0" kern="100" dirty="0">
                        <a:effectLst/>
                        <a:latin typeface="+mn-lt"/>
                        <a:ea typeface="Calibri" panose="020F0502020204030204" pitchFamily="34" charset="0"/>
                        <a:cs typeface="Calibri" panose="020F0502020204030204" pitchFamily="34"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pPr algn="ctr">
                        <a:lnSpc>
                          <a:spcPct val="115000"/>
                        </a:lnSpc>
                        <a:spcAft>
                          <a:spcPts val="800"/>
                        </a:spcAft>
                        <a:buNone/>
                      </a:pPr>
                      <a:r>
                        <a:rPr lang="en-GB" sz="1300" b="0" kern="100" dirty="0">
                          <a:effectLst/>
                          <a:latin typeface="+mn-lt"/>
                          <a:ea typeface="Calibri" panose="020F0502020204030204" pitchFamily="34" charset="0"/>
                          <a:cs typeface="Calibri" panose="020F0502020204030204" pitchFamily="34" charset="0"/>
                        </a:rPr>
                        <a:t> </a:t>
                      </a: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rgbClr val="00B050"/>
                    </a:solidFill>
                  </a:tcPr>
                </a:tc>
                <a:extLst>
                  <a:ext uri="{0D108BD9-81ED-4DB2-BD59-A6C34878D82A}">
                    <a16:rowId xmlns:a16="http://schemas.microsoft.com/office/drawing/2014/main" val="3580357218"/>
                  </a:ext>
                </a:extLst>
              </a:tr>
              <a:tr h="992269">
                <a:tc vMerge="1">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endParaRPr lang="en-GB" sz="1400" b="1" kern="0" dirty="0">
                        <a:solidFill>
                          <a:srgbClr val="000000"/>
                        </a:solidFill>
                        <a:latin typeface="Aptos" panose="020B0004020202020204" pitchFamily="34" charset="0"/>
                      </a:endParaRPr>
                    </a:p>
                  </a:txBody>
                  <a:tcPr marL="72000" marR="45720" marT="36000" marB="36000" anchor="ctr">
                    <a:lnR w="3175" cap="flat" cmpd="sng" algn="ctr">
                      <a:solidFill>
                        <a:schemeClr val="tx1"/>
                      </a:solidFill>
                      <a:prstDash val="solid"/>
                      <a:round/>
                      <a:headEnd type="none" w="med" len="med"/>
                      <a:tailEnd type="none" w="med" len="med"/>
                    </a:lnR>
                    <a:lnB w="57150" cap="flat" cmpd="sng" algn="ctr">
                      <a:solidFill>
                        <a:schemeClr val="bg1"/>
                      </a:solidFill>
                      <a:prstDash val="solid"/>
                      <a:round/>
                      <a:headEnd type="none" w="med" len="med"/>
                      <a:tailEnd type="none" w="med" len="med"/>
                    </a:lnB>
                    <a:solidFill>
                      <a:schemeClr val="accent5">
                        <a:lumMod val="40000"/>
                        <a:lumOff val="60000"/>
                      </a:schemeClr>
                    </a:solidFill>
                  </a:tcPr>
                </a:tc>
                <a:tc vMerge="1">
                  <a:txBody>
                    <a:bodyPr/>
                    <a:lstStyle/>
                    <a:p>
                      <a:endParaRPr lang="en-GB"/>
                    </a:p>
                  </a:txBody>
                  <a:tcPr/>
                </a:tc>
                <a:tc>
                  <a:txBody>
                    <a:bodyPr/>
                    <a:lstStyle/>
                    <a:p>
                      <a:pPr marL="0" lvl="0" indent="0" algn="ctr">
                        <a:lnSpc>
                          <a:spcPct val="115000"/>
                        </a:lnSpc>
                        <a:spcAft>
                          <a:spcPts val="800"/>
                        </a:spcAft>
                        <a:buFont typeface="+mj-lt"/>
                        <a:buNone/>
                      </a:pPr>
                      <a:r>
                        <a:rPr lang="en-GB" sz="1300" kern="100" dirty="0">
                          <a:effectLst/>
                          <a:latin typeface="+mn-lt"/>
                          <a:ea typeface="Calibri" panose="020F0502020204030204" pitchFamily="34" charset="0"/>
                          <a:cs typeface="Calibri" panose="020F0502020204030204" pitchFamily="34" charset="0"/>
                        </a:rPr>
                        <a:t>Review all high cost CHC placements</a:t>
                      </a: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endParaRPr lang="en-GB" sz="1300" dirty="0">
                        <a:latin typeface="+mn-lt"/>
                        <a:ea typeface="Calibri" panose="020F0502020204030204" pitchFamily="34" charset="0"/>
                        <a:cs typeface="Calibri" panose="020F0502020204030204" pitchFamily="34" charset="0"/>
                      </a:endParaRPr>
                    </a:p>
                  </a:txBody>
                  <a:tcPr marL="71999" marR="45719" marT="35999" marB="35999">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pPr algn="ctr">
                        <a:lnSpc>
                          <a:spcPct val="115000"/>
                        </a:lnSpc>
                        <a:spcAft>
                          <a:spcPts val="800"/>
                        </a:spcAft>
                        <a:buNone/>
                      </a:pPr>
                      <a:endParaRPr lang="en-GB" sz="1300" b="0" kern="100" dirty="0">
                        <a:effectLst/>
                        <a:latin typeface="+mn-lt"/>
                        <a:ea typeface="Calibri" panose="020F0502020204030204" pitchFamily="34" charset="0"/>
                        <a:cs typeface="Calibri" panose="020F0502020204030204" pitchFamily="34"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pPr algn="ctr">
                        <a:lnSpc>
                          <a:spcPct val="115000"/>
                        </a:lnSpc>
                        <a:spcAft>
                          <a:spcPts val="800"/>
                        </a:spcAft>
                        <a:buNone/>
                      </a:pPr>
                      <a:endParaRPr lang="en-GB" sz="1300" b="0" kern="100" dirty="0">
                        <a:effectLst/>
                        <a:latin typeface="+mn-lt"/>
                        <a:ea typeface="Calibri" panose="020F0502020204030204" pitchFamily="34" charset="0"/>
                        <a:cs typeface="Calibri" panose="020F0502020204030204" pitchFamily="34"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pPr algn="ctr">
                        <a:lnSpc>
                          <a:spcPct val="115000"/>
                        </a:lnSpc>
                        <a:spcAft>
                          <a:spcPts val="800"/>
                        </a:spcAft>
                        <a:buNone/>
                      </a:pPr>
                      <a:endParaRPr lang="en-GB" sz="1300" b="0" kern="100" dirty="0">
                        <a:effectLst/>
                        <a:latin typeface="+mn-lt"/>
                        <a:ea typeface="Calibri" panose="020F0502020204030204" pitchFamily="34" charset="0"/>
                        <a:cs typeface="Calibri" panose="020F0502020204030204" pitchFamily="34"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rgbClr val="00B050"/>
                    </a:solidFill>
                  </a:tcPr>
                </a:tc>
                <a:extLst>
                  <a:ext uri="{0D108BD9-81ED-4DB2-BD59-A6C34878D82A}">
                    <a16:rowId xmlns:a16="http://schemas.microsoft.com/office/drawing/2014/main" val="538664452"/>
                  </a:ext>
                </a:extLst>
              </a:tr>
              <a:tr h="662842">
                <a:tc gridSpan="2">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300" b="1" kern="0" dirty="0">
                          <a:solidFill>
                            <a:srgbClr val="000000"/>
                          </a:solidFill>
                          <a:latin typeface="+mn-lt"/>
                          <a:ea typeface="Calibri" panose="020F0502020204030204" pitchFamily="34" charset="0"/>
                          <a:cs typeface="Calibri" panose="020F0502020204030204" pitchFamily="34" charset="0"/>
                        </a:rPr>
                        <a:t>Data and Digital</a:t>
                      </a:r>
                    </a:p>
                  </a:txBody>
                  <a:tcPr marL="71999" marR="45719" marT="35999" marB="35999"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schemeClr>
                    </a:solidFill>
                  </a:tcPr>
                </a:tc>
                <a:tc hMerge="1">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endParaRPr lang="en-GB" sz="1400" b="1" kern="0" dirty="0">
                        <a:solidFill>
                          <a:srgbClr val="000000"/>
                        </a:solidFill>
                        <a:latin typeface="+mn-lt"/>
                        <a:ea typeface="Calibri" panose="020F0502020204030204" pitchFamily="34" charset="0"/>
                        <a:cs typeface="Calibri" panose="020F0502020204030204" pitchFamily="34" charset="0"/>
                      </a:endParaRP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schemeClr>
                    </a:solidFill>
                  </a:tcPr>
                </a:tc>
                <a:tc>
                  <a:txBody>
                    <a:bodyPr/>
                    <a:lstStyle/>
                    <a:p>
                      <a:pPr marL="0" lvl="0" indent="0" algn="ctr">
                        <a:lnSpc>
                          <a:spcPct val="115000"/>
                        </a:lnSpc>
                        <a:spcAft>
                          <a:spcPts val="800"/>
                        </a:spcAft>
                        <a:buFont typeface="+mj-lt"/>
                        <a:buNone/>
                      </a:pPr>
                      <a:r>
                        <a:rPr lang="en-GB" sz="1300" kern="1200" dirty="0">
                          <a:solidFill>
                            <a:schemeClr val="dk1"/>
                          </a:solidFill>
                          <a:effectLst/>
                          <a:latin typeface="+mn-lt"/>
                          <a:ea typeface="Calibri" panose="020F0502020204030204" pitchFamily="34" charset="0"/>
                          <a:cs typeface="Calibri" panose="020F0502020204030204" pitchFamily="34" charset="0"/>
                        </a:rPr>
                        <a:t>Implement Electronic Prescribing in GMS and Community Pharmacy – national programme to be led by DHCW</a:t>
                      </a:r>
                      <a:endParaRPr lang="en-GB" sz="1300" kern="100" dirty="0">
                        <a:effectLst/>
                        <a:latin typeface="+mn-lt"/>
                        <a:ea typeface="Calibri" panose="020F0502020204030204" pitchFamily="34" charset="0"/>
                        <a:cs typeface="Calibri" panose="020F0502020204030204" pitchFamily="34"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schemeClr>
                    </a:solidFill>
                  </a:tcPr>
                </a:tc>
                <a:tc>
                  <a:txBody>
                    <a:bodyPr/>
                    <a:lstStyle/>
                    <a:p>
                      <a:endParaRPr lang="en-GB" sz="1300" dirty="0">
                        <a:latin typeface="+mn-lt"/>
                        <a:ea typeface="Calibri" panose="020F0502020204030204" pitchFamily="34" charset="0"/>
                        <a:cs typeface="Calibri" panose="020F0502020204030204" pitchFamily="34" charset="0"/>
                      </a:endParaRPr>
                    </a:p>
                  </a:txBody>
                  <a:tcPr marL="71999" marR="45719" marT="35999" marB="35999">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pPr algn="ctr">
                        <a:lnSpc>
                          <a:spcPct val="115000"/>
                        </a:lnSpc>
                        <a:spcAft>
                          <a:spcPts val="800"/>
                        </a:spcAft>
                        <a:buNone/>
                      </a:pPr>
                      <a:endParaRPr lang="en-GB" sz="1300" b="0" kern="100" dirty="0">
                        <a:solidFill>
                          <a:schemeClr val="tx1"/>
                        </a:solidFill>
                        <a:effectLst/>
                        <a:latin typeface="+mn-lt"/>
                        <a:ea typeface="Calibri" panose="020F0502020204030204" pitchFamily="34" charset="0"/>
                        <a:cs typeface="Calibri" panose="020F0502020204030204" pitchFamily="34"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schemeClr>
                    </a:solidFill>
                  </a:tcPr>
                </a:tc>
                <a:tc>
                  <a:txBody>
                    <a:bodyPr/>
                    <a:lstStyle/>
                    <a:p>
                      <a:pPr algn="ctr">
                        <a:lnSpc>
                          <a:spcPct val="115000"/>
                        </a:lnSpc>
                        <a:spcAft>
                          <a:spcPts val="800"/>
                        </a:spcAft>
                        <a:buNone/>
                      </a:pPr>
                      <a:endParaRPr lang="en-GB" sz="1300" b="0" kern="100" dirty="0">
                        <a:solidFill>
                          <a:schemeClr val="tx1"/>
                        </a:solidFill>
                        <a:effectLst/>
                        <a:latin typeface="+mn-lt"/>
                        <a:ea typeface="Calibri" panose="020F0502020204030204" pitchFamily="34" charset="0"/>
                        <a:cs typeface="Calibri" panose="020F0502020204030204" pitchFamily="34"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pPr algn="ctr">
                        <a:lnSpc>
                          <a:spcPct val="115000"/>
                        </a:lnSpc>
                        <a:spcAft>
                          <a:spcPts val="800"/>
                        </a:spcAft>
                        <a:buNone/>
                      </a:pPr>
                      <a:endParaRPr lang="en-GB" sz="1300" b="0" kern="100" dirty="0">
                        <a:solidFill>
                          <a:srgbClr val="FF0000"/>
                        </a:solidFill>
                        <a:effectLst/>
                        <a:latin typeface="+mn-lt"/>
                        <a:ea typeface="Calibri" panose="020F0502020204030204" pitchFamily="34" charset="0"/>
                        <a:cs typeface="Calibri" panose="020F0502020204030204" pitchFamily="34"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rgbClr val="00B050"/>
                    </a:solidFill>
                  </a:tcPr>
                </a:tc>
                <a:extLst>
                  <a:ext uri="{0D108BD9-81ED-4DB2-BD59-A6C34878D82A}">
                    <a16:rowId xmlns:a16="http://schemas.microsoft.com/office/drawing/2014/main" val="2194926517"/>
                  </a:ext>
                </a:extLst>
              </a:tr>
            </a:tbl>
          </a:graphicData>
        </a:graphic>
      </p:graphicFrame>
      <p:graphicFrame>
        <p:nvGraphicFramePr>
          <p:cNvPr id="5" name="Table 4">
            <a:extLst>
              <a:ext uri="{FF2B5EF4-FFF2-40B4-BE49-F238E27FC236}">
                <a16:creationId xmlns:a16="http://schemas.microsoft.com/office/drawing/2014/main" id="{86EEE07B-A9D2-7964-9E68-8EA9B0019DBF}"/>
              </a:ext>
            </a:extLst>
          </p:cNvPr>
          <p:cNvGraphicFramePr>
            <a:graphicFrameLocks noGrp="1"/>
          </p:cNvGraphicFramePr>
          <p:nvPr/>
        </p:nvGraphicFramePr>
        <p:xfrm>
          <a:off x="11741877" y="-31419"/>
          <a:ext cx="8363721" cy="584767"/>
        </p:xfrm>
        <a:graphic>
          <a:graphicData uri="http://schemas.openxmlformats.org/drawingml/2006/table">
            <a:tbl>
              <a:tblPr firstRow="1" bandRow="1">
                <a:tableStyleId>{5C22544A-7EE6-4342-B048-85BDC9FD1C3A}</a:tableStyleId>
              </a:tblPr>
              <a:tblGrid>
                <a:gridCol w="1916664">
                  <a:extLst>
                    <a:ext uri="{9D8B030D-6E8A-4147-A177-3AD203B41FA5}">
                      <a16:colId xmlns:a16="http://schemas.microsoft.com/office/drawing/2014/main" val="404879202"/>
                    </a:ext>
                  </a:extLst>
                </a:gridCol>
                <a:gridCol w="3133485">
                  <a:extLst>
                    <a:ext uri="{9D8B030D-6E8A-4147-A177-3AD203B41FA5}">
                      <a16:colId xmlns:a16="http://schemas.microsoft.com/office/drawing/2014/main" val="3884276214"/>
                    </a:ext>
                  </a:extLst>
                </a:gridCol>
                <a:gridCol w="3313572">
                  <a:extLst>
                    <a:ext uri="{9D8B030D-6E8A-4147-A177-3AD203B41FA5}">
                      <a16:colId xmlns:a16="http://schemas.microsoft.com/office/drawing/2014/main" val="2106253938"/>
                    </a:ext>
                  </a:extLst>
                </a:gridCol>
              </a:tblGrid>
              <a:tr h="584767">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000" b="1" dirty="0"/>
                        <a:t>ON TRACK – Action progressing as planned &amp; agreed timelines </a:t>
                      </a:r>
                    </a:p>
                  </a:txBody>
                  <a:tcPr marT="45719" marB="45719">
                    <a:solidFill>
                      <a:schemeClr val="accent4"/>
                    </a:solidFill>
                  </a:tcPr>
                </a:tc>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000" b="1" dirty="0">
                          <a:solidFill>
                            <a:schemeClr val="tx1"/>
                          </a:solidFill>
                        </a:rPr>
                        <a:t>OFF TRACK – Action not progressing as planned / to original timelines, however, management &amp; mitigating actions are in place </a:t>
                      </a:r>
                    </a:p>
                  </a:txBody>
                  <a:tcPr marT="45719" marB="45719">
                    <a:solidFill>
                      <a:srgbClr val="FFC000"/>
                    </a:solidFill>
                  </a:tcPr>
                </a:tc>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000" b="1" dirty="0">
                          <a:solidFill>
                            <a:schemeClr val="bg1"/>
                          </a:solidFill>
                        </a:rPr>
                        <a:t>OFF TRACK – Action not progressing as planned / to original timelines, there is significant issue which require escalating</a:t>
                      </a:r>
                    </a:p>
                  </a:txBody>
                  <a:tcPr marT="45719" marB="45719">
                    <a:solidFill>
                      <a:srgbClr val="C00000"/>
                    </a:solidFill>
                  </a:tcPr>
                </a:tc>
                <a:extLst>
                  <a:ext uri="{0D108BD9-81ED-4DB2-BD59-A6C34878D82A}">
                    <a16:rowId xmlns:a16="http://schemas.microsoft.com/office/drawing/2014/main" val="19659496"/>
                  </a:ext>
                </a:extLst>
              </a:tr>
            </a:tbl>
          </a:graphicData>
        </a:graphic>
      </p:graphicFrame>
    </p:spTree>
    <p:extLst>
      <p:ext uri="{BB962C8B-B14F-4D97-AF65-F5344CB8AC3E}">
        <p14:creationId xmlns:p14="http://schemas.microsoft.com/office/powerpoint/2010/main" val="14573591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B4A799-FDDE-8600-6063-916EE3AD4B74}"/>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B9BE6C8A-F018-6135-2B03-C1891766FB13}"/>
              </a:ext>
            </a:extLst>
          </p:cNvPr>
          <p:cNvSpPr>
            <a:spLocks noChangeArrowheads="1"/>
          </p:cNvSpPr>
          <p:nvPr/>
        </p:nvSpPr>
        <p:spPr bwMode="auto">
          <a:xfrm>
            <a:off x="2089317" y="1323461"/>
            <a:ext cx="247487"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5" tIns="61258" rIns="122515" bIns="61258" numCol="1" anchor="ctr" anchorCtr="0" compatLnSpc="1">
            <a:prstTxWarp prst="textNoShape">
              <a:avLst/>
            </a:prstTxWarp>
            <a:spAutoFit/>
          </a:bodyPr>
          <a:lstStyle/>
          <a:p>
            <a:pPr marL="0" marR="0" lvl="0" indent="0" algn="l" defTabSz="1225179"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D011F943-6F71-DD35-F3B5-465D810C74A3}"/>
              </a:ext>
            </a:extLst>
          </p:cNvPr>
          <p:cNvSpPr>
            <a:spLocks noGrp="1"/>
          </p:cNvSpPr>
          <p:nvPr>
            <p:ph type="sldNum" sz="quarter" idx="12"/>
          </p:nvPr>
        </p:nvSpPr>
        <p:spPr>
          <a:xfrm>
            <a:off x="11537173" y="10482015"/>
            <a:ext cx="3675474" cy="602108"/>
          </a:xfrm>
          <a:prstGeom prst="rect">
            <a:avLst/>
          </a:prstGeom>
        </p:spPr>
        <p:txBody>
          <a:bodyPr vert="horz" lIns="150788" tIns="75396" rIns="150788" bIns="75396" rtlCol="0" anchor="ctr"/>
          <a:lstStyle>
            <a:defPPr>
              <a:defRPr lang="en-US"/>
            </a:defPPr>
            <a:lvl1pPr marL="0" algn="r" defTabSz="753990" rtl="0" eaLnBrk="1" latinLnBrk="0" hangingPunct="1">
              <a:defRPr sz="1484" kern="1200">
                <a:solidFill>
                  <a:schemeClr val="tx1">
                    <a:tint val="82000"/>
                  </a:schemeClr>
                </a:solidFill>
                <a:latin typeface="+mn-lt"/>
                <a:ea typeface="+mn-ea"/>
                <a:cs typeface="+mn-cs"/>
              </a:defRPr>
            </a:lvl1pPr>
            <a:lvl2pPr marL="753990" algn="l" defTabSz="753990" rtl="0" eaLnBrk="1" latinLnBrk="0" hangingPunct="1">
              <a:defRPr sz="2968" kern="1200">
                <a:solidFill>
                  <a:schemeClr val="tx1"/>
                </a:solidFill>
                <a:latin typeface="+mn-lt"/>
                <a:ea typeface="+mn-ea"/>
                <a:cs typeface="+mn-cs"/>
              </a:defRPr>
            </a:lvl2pPr>
            <a:lvl3pPr marL="1507980" algn="l" defTabSz="753990" rtl="0" eaLnBrk="1" latinLnBrk="0" hangingPunct="1">
              <a:defRPr sz="2968" kern="1200">
                <a:solidFill>
                  <a:schemeClr val="tx1"/>
                </a:solidFill>
                <a:latin typeface="+mn-lt"/>
                <a:ea typeface="+mn-ea"/>
                <a:cs typeface="+mn-cs"/>
              </a:defRPr>
            </a:lvl3pPr>
            <a:lvl4pPr marL="2261972" algn="l" defTabSz="753990" rtl="0" eaLnBrk="1" latinLnBrk="0" hangingPunct="1">
              <a:defRPr sz="2968" kern="1200">
                <a:solidFill>
                  <a:schemeClr val="tx1"/>
                </a:solidFill>
                <a:latin typeface="+mn-lt"/>
                <a:ea typeface="+mn-ea"/>
                <a:cs typeface="+mn-cs"/>
              </a:defRPr>
            </a:lvl4pPr>
            <a:lvl5pPr marL="3015960" algn="l" defTabSz="753990" rtl="0" eaLnBrk="1" latinLnBrk="0" hangingPunct="1">
              <a:defRPr sz="2968" kern="1200">
                <a:solidFill>
                  <a:schemeClr val="tx1"/>
                </a:solidFill>
                <a:latin typeface="+mn-lt"/>
                <a:ea typeface="+mn-ea"/>
                <a:cs typeface="+mn-cs"/>
              </a:defRPr>
            </a:lvl5pPr>
            <a:lvl6pPr marL="3769951" algn="l" defTabSz="753990" rtl="0" eaLnBrk="1" latinLnBrk="0" hangingPunct="1">
              <a:defRPr sz="2968" kern="1200">
                <a:solidFill>
                  <a:schemeClr val="tx1"/>
                </a:solidFill>
                <a:latin typeface="+mn-lt"/>
                <a:ea typeface="+mn-ea"/>
                <a:cs typeface="+mn-cs"/>
              </a:defRPr>
            </a:lvl6pPr>
            <a:lvl7pPr marL="4523940" algn="l" defTabSz="753990" rtl="0" eaLnBrk="1" latinLnBrk="0" hangingPunct="1">
              <a:defRPr sz="2968" kern="1200">
                <a:solidFill>
                  <a:schemeClr val="tx1"/>
                </a:solidFill>
                <a:latin typeface="+mn-lt"/>
                <a:ea typeface="+mn-ea"/>
                <a:cs typeface="+mn-cs"/>
              </a:defRPr>
            </a:lvl7pPr>
            <a:lvl8pPr marL="5277930" algn="l" defTabSz="753990" rtl="0" eaLnBrk="1" latinLnBrk="0" hangingPunct="1">
              <a:defRPr sz="2968" kern="1200">
                <a:solidFill>
                  <a:schemeClr val="tx1"/>
                </a:solidFill>
                <a:latin typeface="+mn-lt"/>
                <a:ea typeface="+mn-ea"/>
                <a:cs typeface="+mn-cs"/>
              </a:defRPr>
            </a:lvl8pPr>
            <a:lvl9pPr marL="6031920" algn="l" defTabSz="753990" rtl="0" eaLnBrk="1" latinLnBrk="0" hangingPunct="1">
              <a:defRPr sz="2968" kern="1200">
                <a:solidFill>
                  <a:schemeClr val="tx1"/>
                </a:solidFill>
                <a:latin typeface="+mn-lt"/>
                <a:ea typeface="+mn-ea"/>
                <a:cs typeface="+mn-cs"/>
              </a:defRPr>
            </a:lvl9pPr>
          </a:lstStyle>
          <a:p>
            <a:pPr marL="0" marR="0" lvl="0" indent="0" algn="r" defTabSz="753990"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rPr>
              <a:pPr marL="0" marR="0" lvl="0" indent="0" algn="r" defTabSz="753990" rtl="0" eaLnBrk="1" fontAlgn="auto" latinLnBrk="0" hangingPunct="1">
                <a:lnSpc>
                  <a:spcPct val="100000"/>
                </a:lnSpc>
                <a:spcBef>
                  <a:spcPts val="0"/>
                </a:spcBef>
                <a:spcAft>
                  <a:spcPts val="0"/>
                </a:spcAft>
                <a:buClrTx/>
                <a:buSzTx/>
                <a:buFontTx/>
                <a:buNone/>
                <a:tabLst/>
                <a:defRPr/>
              </a:pPr>
              <a:t>27</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9BF87C75-B041-DDDB-F54F-FE18D79D2F53}"/>
              </a:ext>
            </a:extLst>
          </p:cNvPr>
          <p:cNvSpPr txBox="1"/>
          <p:nvPr/>
        </p:nvSpPr>
        <p:spPr>
          <a:xfrm>
            <a:off x="178" y="-13965"/>
            <a:ext cx="20105335" cy="584647"/>
          </a:xfrm>
          <a:prstGeom prst="rect">
            <a:avLst/>
          </a:prstGeom>
          <a:solidFill>
            <a:srgbClr val="44546A"/>
          </a:solidFill>
        </p:spPr>
        <p:txBody>
          <a:bodyPr wrap="square" rtlCol="0">
            <a:spAutoFit/>
          </a:bodyPr>
          <a:lstStyle/>
          <a:p>
            <a:pPr marL="0" marR="0" lvl="0" indent="0" algn="ctr" defTabSz="1507980" rtl="0" eaLnBrk="1" fontAlgn="auto" latinLnBrk="0" hangingPunct="1">
              <a:lnSpc>
                <a:spcPct val="100000"/>
              </a:lnSpc>
              <a:spcBef>
                <a:spcPts val="0"/>
              </a:spcBef>
              <a:spcAft>
                <a:spcPts val="1979"/>
              </a:spcAft>
              <a:buClrTx/>
              <a:buSzTx/>
              <a:buFontTx/>
              <a:buNone/>
              <a:tabLst/>
              <a:defRPr/>
            </a:pPr>
            <a:r>
              <a:rPr kumimoji="0" lang="en-GB" sz="3199"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PRIMARY CARE AND COMMUNITY Q4 DELIVERY</a:t>
            </a:r>
            <a:endParaRPr kumimoji="0" lang="en-GB" sz="3199" b="1" i="0" u="none" strike="noStrike" kern="1200" cap="none" spc="0" normalizeH="0" baseline="0" noProof="0" dirty="0">
              <a:ln>
                <a:noFill/>
              </a:ln>
              <a:solidFill>
                <a:srgbClr val="FF0000"/>
              </a:solidFill>
              <a:effectLst/>
              <a:highlight>
                <a:srgbClr val="FFFF00"/>
              </a:highligh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A8E7C987-45B8-57A9-CE22-CE054823C0A9}"/>
              </a:ext>
            </a:extLst>
          </p:cNvPr>
          <p:cNvSpPr txBox="1"/>
          <p:nvPr/>
        </p:nvSpPr>
        <p:spPr>
          <a:xfrm>
            <a:off x="1263973" y="758385"/>
            <a:ext cx="19450568" cy="523220"/>
          </a:xfrm>
          <a:prstGeom prst="rect">
            <a:avLst/>
          </a:prstGeom>
          <a:noFill/>
        </p:spPr>
        <p:txBody>
          <a:bodyPr wrap="square">
            <a:spAutoFit/>
          </a:bodyPr>
          <a:lstStyle/>
          <a:p>
            <a:pPr marL="0" marR="0" lvl="0" indent="0" algn="l" defTabSz="914426"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prstClr val="black"/>
                </a:solidFill>
                <a:effectLst/>
                <a:uLnTx/>
                <a:uFillTx/>
                <a:latin typeface="Aptos" panose="02110004020202020204"/>
                <a:ea typeface="+mn-ea"/>
                <a:cs typeface="+mn-cs"/>
              </a:rPr>
              <a:t>Q4 Reporting: Delivery Expectations         and Performance Framework metrics</a:t>
            </a:r>
            <a:endParaRPr kumimoji="0" lang="en-GB" sz="28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graphicFrame>
        <p:nvGraphicFramePr>
          <p:cNvPr id="5" name="Table 4">
            <a:extLst>
              <a:ext uri="{FF2B5EF4-FFF2-40B4-BE49-F238E27FC236}">
                <a16:creationId xmlns:a16="http://schemas.microsoft.com/office/drawing/2014/main" id="{9B2DFDE4-9432-3EED-48DD-72952178F750}"/>
              </a:ext>
            </a:extLst>
          </p:cNvPr>
          <p:cNvGraphicFramePr>
            <a:graphicFrameLocks noGrp="1"/>
          </p:cNvGraphicFramePr>
          <p:nvPr>
            <p:extLst>
              <p:ext uri="{D42A27DB-BD31-4B8C-83A1-F6EECF244321}">
                <p14:modId xmlns:p14="http://schemas.microsoft.com/office/powerpoint/2010/main" val="1607171210"/>
              </p:ext>
            </p:extLst>
          </p:nvPr>
        </p:nvGraphicFramePr>
        <p:xfrm>
          <a:off x="1263973" y="1500097"/>
          <a:ext cx="17577742" cy="7942687"/>
        </p:xfrm>
        <a:graphic>
          <a:graphicData uri="http://schemas.openxmlformats.org/drawingml/2006/table">
            <a:tbl>
              <a:tblPr>
                <a:tableStyleId>{5C22544A-7EE6-4342-B048-85BDC9FD1C3A}</a:tableStyleId>
              </a:tblPr>
              <a:tblGrid>
                <a:gridCol w="10718533">
                  <a:extLst>
                    <a:ext uri="{9D8B030D-6E8A-4147-A177-3AD203B41FA5}">
                      <a16:colId xmlns:a16="http://schemas.microsoft.com/office/drawing/2014/main" val="668364540"/>
                    </a:ext>
                  </a:extLst>
                </a:gridCol>
                <a:gridCol w="2824923">
                  <a:extLst>
                    <a:ext uri="{9D8B030D-6E8A-4147-A177-3AD203B41FA5}">
                      <a16:colId xmlns:a16="http://schemas.microsoft.com/office/drawing/2014/main" val="1506383140"/>
                    </a:ext>
                  </a:extLst>
                </a:gridCol>
                <a:gridCol w="2017143">
                  <a:extLst>
                    <a:ext uri="{9D8B030D-6E8A-4147-A177-3AD203B41FA5}">
                      <a16:colId xmlns:a16="http://schemas.microsoft.com/office/drawing/2014/main" val="2584037070"/>
                    </a:ext>
                  </a:extLst>
                </a:gridCol>
                <a:gridCol w="2017143">
                  <a:extLst>
                    <a:ext uri="{9D8B030D-6E8A-4147-A177-3AD203B41FA5}">
                      <a16:colId xmlns:a16="http://schemas.microsoft.com/office/drawing/2014/main" val="3047569491"/>
                    </a:ext>
                  </a:extLst>
                </a:gridCol>
              </a:tblGrid>
              <a:tr h="762452">
                <a:tc>
                  <a:txBody>
                    <a:bodyPr/>
                    <a:lstStyle/>
                    <a:p>
                      <a:pPr algn="l" fontAlgn="b"/>
                      <a:r>
                        <a:rPr lang="en-GB" sz="1800" b="1" u="none" strike="noStrike" kern="1200" dirty="0">
                          <a:solidFill>
                            <a:schemeClr val="bg1"/>
                          </a:solidFill>
                          <a:effectLst/>
                          <a:latin typeface="+mn-lt"/>
                          <a:ea typeface="Verdana" panose="020B0604030504040204" pitchFamily="34" charset="0"/>
                          <a:cs typeface="+mn-cs"/>
                        </a:rPr>
                        <a:t>Primary Care and Community</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1600" b="1" u="none" strike="noStrike" kern="1200" dirty="0">
                          <a:solidFill>
                            <a:schemeClr val="bg1"/>
                          </a:solidFill>
                          <a:effectLst/>
                          <a:latin typeface="+mn-lt"/>
                          <a:ea typeface="Verdana" panose="020B0604030504040204" pitchFamily="34" charset="0"/>
                          <a:cs typeface="+mn-cs"/>
                        </a:rPr>
                        <a:t>Target</a:t>
                      </a:r>
                    </a:p>
                    <a:p>
                      <a:pPr algn="ctr" fontAlgn="b"/>
                      <a:endParaRPr lang="en-GB" sz="1600" b="1" u="none" strike="noStrike" kern="1200" dirty="0">
                        <a:solidFill>
                          <a:schemeClr val="bg1"/>
                        </a:solidFill>
                        <a:effectLst/>
                        <a:latin typeface="+mn-lt"/>
                        <a:ea typeface="Verdana" panose="020B0604030504040204" pitchFamily="34" charset="0"/>
                        <a:cs typeface="+mn-cs"/>
                      </a:endParaRP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white"/>
                          </a:solidFill>
                          <a:effectLst/>
                          <a:uLnTx/>
                          <a:uFillTx/>
                          <a:latin typeface="+mn-lt"/>
                          <a:ea typeface="Verdana" panose="020B0604030504040204" pitchFamily="34" charset="0"/>
                          <a:cs typeface="+mn-cs"/>
                        </a:rPr>
                        <a:t>Forecast </a:t>
                      </a:r>
                    </a:p>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white"/>
                          </a:solidFill>
                          <a:effectLst/>
                          <a:uLnTx/>
                          <a:uFillTx/>
                          <a:latin typeface="+mn-lt"/>
                          <a:ea typeface="Verdana" panose="020B0604030504040204" pitchFamily="34" charset="0"/>
                          <a:cs typeface="+mn-cs"/>
                        </a:rPr>
                        <a:t>Q4</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algn="ctr" defTabSz="1507937" rtl="0" eaLnBrk="1" fontAlgn="b" latinLnBrk="0" hangingPunct="1"/>
                      <a:r>
                        <a:rPr lang="en-GB" sz="1600" b="1" u="none" strike="noStrike" kern="1200" dirty="0">
                          <a:solidFill>
                            <a:schemeClr val="bg1"/>
                          </a:solidFill>
                          <a:effectLst/>
                          <a:latin typeface="+mn-lt"/>
                          <a:ea typeface="Verdana" panose="020B0604030504040204" pitchFamily="34" charset="0"/>
                          <a:cs typeface="+mn-cs"/>
                        </a:rPr>
                        <a:t>Actual</a:t>
                      </a:r>
                    </a:p>
                    <a:p>
                      <a:pPr marL="0" algn="ctr" defTabSz="1507937" rtl="0" eaLnBrk="1" fontAlgn="b" latinLnBrk="0" hangingPunct="1"/>
                      <a:r>
                        <a:rPr lang="en-GB" sz="1600" b="1" u="none" strike="noStrike" kern="1200" dirty="0">
                          <a:solidFill>
                            <a:schemeClr val="bg1"/>
                          </a:solidFill>
                          <a:effectLst/>
                          <a:latin typeface="+mn-lt"/>
                          <a:ea typeface="Verdana" panose="020B0604030504040204" pitchFamily="34" charset="0"/>
                          <a:cs typeface="+mn-cs"/>
                        </a:rPr>
                        <a:t>Q4</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2842720693"/>
                  </a:ext>
                </a:extLst>
              </a:tr>
              <a:tr h="762452">
                <a:tc>
                  <a:txBody>
                    <a:bodyPr/>
                    <a:lstStyle/>
                    <a:p>
                      <a:pPr algn="l" fontAlgn="ctr">
                        <a:buNone/>
                      </a:pPr>
                      <a:r>
                        <a:rPr lang="en-GB" sz="1800" b="0" i="0" u="none" strike="noStrike" dirty="0">
                          <a:solidFill>
                            <a:srgbClr val="000000"/>
                          </a:solidFill>
                          <a:effectLst/>
                          <a:latin typeface="Arial" panose="020B0604020202020204" pitchFamily="34" charset="0"/>
                        </a:rPr>
                        <a:t>100% of GP practices achieving all National Access Standards for </a:t>
                      </a:r>
                      <a:r>
                        <a:rPr lang="en-GB" sz="1800" b="0" i="0" u="none" strike="noStrike" dirty="0" err="1">
                          <a:solidFill>
                            <a:srgbClr val="000000"/>
                          </a:solidFill>
                          <a:effectLst/>
                          <a:latin typeface="Arial" panose="020B0604020202020204" pitchFamily="34" charset="0"/>
                        </a:rPr>
                        <a:t>Inhours</a:t>
                      </a:r>
                      <a:r>
                        <a:rPr lang="en-GB" sz="1800" b="0" i="0" u="none" strike="noStrike" dirty="0">
                          <a:solidFill>
                            <a:srgbClr val="000000"/>
                          </a:solidFill>
                          <a:effectLst/>
                          <a:latin typeface="Arial" panose="020B0604020202020204" pitchFamily="34" charset="0"/>
                        </a:rPr>
                        <a:t> GMS    </a:t>
                      </a:r>
                    </a:p>
                  </a:txBody>
                  <a:tcPr marL="0" marR="0" marT="0" marB="0">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ctr">
                        <a:buNone/>
                      </a:pPr>
                      <a:r>
                        <a:rPr lang="en-GB" sz="1800" b="0" i="0" u="none" strike="noStrike" dirty="0">
                          <a:solidFill>
                            <a:srgbClr val="000000"/>
                          </a:solidFill>
                          <a:effectLst/>
                          <a:latin typeface="Arial" panose="020B0604020202020204" pitchFamily="34" charset="0"/>
                        </a:rPr>
                        <a:t>100%</a:t>
                      </a:r>
                    </a:p>
                  </a:txBody>
                  <a:tcPr marL="0" marR="0"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chemeClr val="tx1"/>
                          </a:solidFill>
                          <a:effectLst/>
                          <a:latin typeface="+mn-lt"/>
                          <a:ea typeface="Verdana" panose="020B0604030504040204" pitchFamily="34" charset="0"/>
                          <a:cs typeface="+mn-cs"/>
                        </a:rPr>
                        <a:t>Can't report on quarterly basis  </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chemeClr val="tx1"/>
                          </a:solidFill>
                          <a:effectLst/>
                          <a:uLnTx/>
                          <a:uFillTx/>
                          <a:latin typeface="+mn-lt"/>
                          <a:ea typeface="Verdana" panose="020B0604030504040204" pitchFamily="34" charset="0"/>
                          <a:cs typeface="+mn-cs"/>
                        </a:rPr>
                        <a:t>Access end of year reporting currently being verified available June 2026</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921691434"/>
                  </a:ext>
                </a:extLst>
              </a:tr>
              <a:tr h="1129256">
                <a:tc>
                  <a:txBody>
                    <a:bodyPr/>
                    <a:lstStyle/>
                    <a:p>
                      <a:pPr algn="l" fontAlgn="ctr">
                        <a:buNone/>
                      </a:pPr>
                      <a:r>
                        <a:rPr lang="en-GB" sz="1800" b="0" i="0" u="none" strike="noStrike" dirty="0">
                          <a:solidFill>
                            <a:srgbClr val="000000"/>
                          </a:solidFill>
                          <a:effectLst/>
                          <a:latin typeface="Arial" panose="020B0604020202020204" pitchFamily="34" charset="0"/>
                        </a:rPr>
                        <a:t>Increase in number of people accessing Pharmacist Independent Prescribing Service for acute minor conditions and routine contraception services where the patient reports they would have otherwise </a:t>
                      </a:r>
                    </a:p>
                    <a:p>
                      <a:pPr algn="l" fontAlgn="ctr">
                        <a:buNone/>
                      </a:pPr>
                      <a:r>
                        <a:rPr lang="en-GB" sz="1800" b="0" i="0" u="none" strike="noStrike" dirty="0">
                          <a:solidFill>
                            <a:srgbClr val="000000"/>
                          </a:solidFill>
                          <a:effectLst/>
                          <a:latin typeface="Arial" panose="020B0604020202020204" pitchFamily="34" charset="0"/>
                        </a:rPr>
                        <a:t>visited their GP  </a:t>
                      </a:r>
                    </a:p>
                  </a:txBody>
                  <a:tcPr marL="0" marR="0" marT="0" marB="0">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ctr">
                        <a:buNone/>
                      </a:pPr>
                      <a:r>
                        <a:rPr lang="en-GB" sz="1800" b="0" i="0" u="none" strike="noStrike">
                          <a:solidFill>
                            <a:srgbClr val="000000"/>
                          </a:solidFill>
                          <a:effectLst/>
                          <a:latin typeface="Arial" panose="020B0604020202020204" pitchFamily="34" charset="0"/>
                        </a:rPr>
                        <a:t>Access Increase </a:t>
                      </a:r>
                    </a:p>
                  </a:txBody>
                  <a:tcPr marL="0" marR="0"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chemeClr val="tx1"/>
                          </a:solidFill>
                          <a:effectLst/>
                          <a:latin typeface="+mn-lt"/>
                          <a:ea typeface="Verdana" panose="020B0604030504040204" pitchFamily="34" charset="0"/>
                          <a:cs typeface="+mn-cs"/>
                        </a:rPr>
                        <a:t>9000</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chemeClr val="tx1"/>
                          </a:solidFill>
                          <a:effectLst/>
                          <a:uLnTx/>
                          <a:uFillTx/>
                          <a:latin typeface="+mn-lt"/>
                          <a:ea typeface="Verdana" panose="020B0604030504040204" pitchFamily="34" charset="0"/>
                          <a:cs typeface="+mn-cs"/>
                        </a:rPr>
                        <a:t>Not currently available </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801099369"/>
                  </a:ext>
                </a:extLst>
              </a:tr>
              <a:tr h="773879">
                <a:tc>
                  <a:txBody>
                    <a:bodyPr/>
                    <a:lstStyle/>
                    <a:p>
                      <a:pPr algn="l" fontAlgn="ctr">
                        <a:buNone/>
                      </a:pPr>
                      <a:r>
                        <a:rPr lang="en-GB" sz="1800" b="0" i="0" u="none" strike="noStrike" dirty="0">
                          <a:solidFill>
                            <a:schemeClr val="tx1"/>
                          </a:solidFill>
                          <a:effectLst/>
                          <a:latin typeface="Arial" panose="020B0604020202020204" pitchFamily="34" charset="0"/>
                        </a:rPr>
                        <a:t>Increase in % of adult population accessing NHS Dental care over a 24 (adult) month period</a:t>
                      </a:r>
                    </a:p>
                  </a:txBody>
                  <a:tcPr marL="0" marR="0" marT="0" marB="0">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ctr">
                        <a:buNone/>
                      </a:pPr>
                      <a:r>
                        <a:rPr lang="en-GB" sz="1800" b="0" i="0" u="none" strike="noStrike">
                          <a:solidFill>
                            <a:srgbClr val="000000"/>
                          </a:solidFill>
                          <a:effectLst/>
                          <a:latin typeface="Arial" panose="020B0604020202020204" pitchFamily="34" charset="0"/>
                        </a:rPr>
                        <a:t>% Increase</a:t>
                      </a:r>
                    </a:p>
                  </a:txBody>
                  <a:tcPr marL="0" marR="0"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chemeClr val="tx1"/>
                          </a:solidFill>
                          <a:effectLst/>
                          <a:latin typeface="+mn-lt"/>
                          <a:ea typeface="Verdana" panose="020B0604030504040204" pitchFamily="34" charset="0"/>
                          <a:cs typeface="+mn-cs"/>
                        </a:rPr>
                        <a:t>45%</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1600" b="0" i="0" u="none" strike="noStrike" kern="1200" dirty="0">
                          <a:solidFill>
                            <a:schemeClr val="tx1"/>
                          </a:solidFill>
                          <a:effectLst/>
                          <a:latin typeface="+mn-lt"/>
                          <a:ea typeface="Verdana" panose="020B0604030504040204" pitchFamily="34" charset="0"/>
                          <a:cs typeface="+mn-cs"/>
                        </a:rPr>
                        <a:t>Data not currently available </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009107924"/>
                  </a:ext>
                </a:extLst>
              </a:tr>
              <a:tr h="773879">
                <a:tc>
                  <a:txBody>
                    <a:bodyPr/>
                    <a:lstStyle/>
                    <a:p>
                      <a:pPr algn="l" fontAlgn="ctr">
                        <a:buNone/>
                      </a:pPr>
                      <a:r>
                        <a:rPr lang="en-GB" sz="1800" b="0" i="0" u="none" strike="noStrike" dirty="0">
                          <a:solidFill>
                            <a:schemeClr val="tx1"/>
                          </a:solidFill>
                          <a:effectLst/>
                          <a:latin typeface="Arial" panose="020B0604020202020204" pitchFamily="34" charset="0"/>
                        </a:rPr>
                        <a:t>Increase in % of child population accessing NHS Dental care over a 12 (child) month period</a:t>
                      </a:r>
                    </a:p>
                  </a:txBody>
                  <a:tcPr marL="0" marR="0" marT="0" marB="0">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ctr">
                        <a:buNone/>
                      </a:pPr>
                      <a:r>
                        <a:rPr lang="en-GB" sz="1800" b="0" i="0" u="none" strike="noStrike">
                          <a:solidFill>
                            <a:srgbClr val="000000"/>
                          </a:solidFill>
                          <a:effectLst/>
                          <a:latin typeface="Arial" panose="020B0604020202020204" pitchFamily="34" charset="0"/>
                        </a:rPr>
                        <a:t>% Increase</a:t>
                      </a:r>
                    </a:p>
                  </a:txBody>
                  <a:tcPr marL="0" marR="0"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1600" b="0" i="0" u="none" strike="noStrike" kern="1200" dirty="0">
                          <a:solidFill>
                            <a:schemeClr val="tx1"/>
                          </a:solidFill>
                          <a:effectLst/>
                          <a:latin typeface="+mn-lt"/>
                          <a:ea typeface="Verdana" panose="020B0604030504040204" pitchFamily="34" charset="0"/>
                          <a:cs typeface="+mn-cs"/>
                        </a:rPr>
                        <a:t>52.9%</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1600" b="0" i="0" u="none" strike="noStrike" kern="1200" dirty="0">
                          <a:solidFill>
                            <a:schemeClr val="tx1"/>
                          </a:solidFill>
                          <a:effectLst/>
                          <a:latin typeface="+mn-lt"/>
                          <a:ea typeface="Verdana" panose="020B0604030504040204" pitchFamily="34" charset="0"/>
                          <a:cs typeface="+mn-cs"/>
                        </a:rPr>
                        <a:t>Data not  currently available </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895911813"/>
                  </a:ext>
                </a:extLst>
              </a:tr>
              <a:tr h="1030527">
                <a:tc>
                  <a:txBody>
                    <a:bodyPr/>
                    <a:lstStyle/>
                    <a:p>
                      <a:pPr algn="l" fontAlgn="ctr">
                        <a:buNone/>
                      </a:pPr>
                      <a:r>
                        <a:rPr lang="en-GB" sz="1800" b="0" i="0" u="none" strike="noStrike" dirty="0">
                          <a:solidFill>
                            <a:srgbClr val="000000"/>
                          </a:solidFill>
                          <a:effectLst/>
                          <a:latin typeface="Arial" panose="020B0604020202020204" pitchFamily="34" charset="0"/>
                        </a:rPr>
                        <a:t> Increase in capacity at the weekend of community nursing and specialist palliative care nursing to at least the required levels previously set for 2024/25 and greater where possible</a:t>
                      </a:r>
                    </a:p>
                  </a:txBody>
                  <a:tcPr marL="0" marR="0" marT="0" marB="0">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ctr">
                        <a:buNone/>
                      </a:pPr>
                      <a:r>
                        <a:rPr lang="en-GB" sz="1800" b="0" i="0" u="none" strike="noStrike">
                          <a:solidFill>
                            <a:srgbClr val="000000"/>
                          </a:solidFill>
                          <a:effectLst/>
                          <a:latin typeface="Arial" panose="020B0604020202020204" pitchFamily="34" charset="0"/>
                        </a:rPr>
                        <a:t>Capacity Increase</a:t>
                      </a:r>
                    </a:p>
                  </a:txBody>
                  <a:tcPr marL="0" marR="0"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chemeClr val="tx1"/>
                          </a:solidFill>
                          <a:effectLst/>
                          <a:latin typeface="+mn-lt"/>
                          <a:ea typeface="Verdana" panose="020B0604030504040204" pitchFamily="34" charset="0"/>
                          <a:cs typeface="+mn-cs"/>
                        </a:rPr>
                        <a:t>No current plan to increase weekend capacity </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1600" b="0" i="0" u="none" strike="noStrike" kern="1200" dirty="0">
                          <a:solidFill>
                            <a:schemeClr val="tx1"/>
                          </a:solidFill>
                          <a:effectLst/>
                          <a:latin typeface="+mn-lt"/>
                          <a:ea typeface="Verdana" panose="020B0604030504040204" pitchFamily="34" charset="0"/>
                          <a:cs typeface="+mn-cs"/>
                        </a:rPr>
                        <a:t>No current plan to increase weekend capacity - Future changes to be based on Community Services Review</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806436329"/>
                  </a:ext>
                </a:extLst>
              </a:tr>
              <a:tr h="2057123">
                <a:tc>
                  <a:txBody>
                    <a:bodyPr/>
                    <a:lstStyle/>
                    <a:p>
                      <a:pPr algn="l" fontAlgn="ctr">
                        <a:buNone/>
                      </a:pPr>
                      <a:r>
                        <a:rPr lang="en-GB" sz="1800" b="0" i="0" u="none" strike="noStrike" dirty="0">
                          <a:solidFill>
                            <a:srgbClr val="000000"/>
                          </a:solidFill>
                          <a:effectLst/>
                          <a:latin typeface="Arial" panose="020B0604020202020204" pitchFamily="34" charset="0"/>
                        </a:rPr>
                        <a:t>Percentage of primary care dental services (GDS) contract value delivered (for courses of treatment for new, new urgent and historic patients)</a:t>
                      </a:r>
                    </a:p>
                  </a:txBody>
                  <a:tcPr marL="0" marR="0"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rgbClr val="000000"/>
                          </a:solidFill>
                          <a:effectLst/>
                          <a:latin typeface="+mn-lt"/>
                          <a:ea typeface="Verdana" panose="020B0604030504040204" pitchFamily="34" charset="0"/>
                          <a:cs typeface="+mn-cs"/>
                        </a:rPr>
                        <a:t>A month on month increase towards a minimum of 30% contract value delivered by 30 September 2025 and 100% by 31 March 2026</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1600" b="0" i="0" u="none" strike="noStrike" kern="1200" dirty="0">
                          <a:solidFill>
                            <a:schemeClr val="tx1"/>
                          </a:solidFill>
                          <a:effectLst/>
                          <a:latin typeface="+mn-lt"/>
                          <a:ea typeface="Verdana" panose="020B0604030504040204" pitchFamily="34" charset="0"/>
                          <a:cs typeface="+mn-cs"/>
                        </a:rPr>
                        <a:t>Data not available to provide a forecast </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1600" b="0" i="0" u="none" strike="noStrike" kern="1200" dirty="0">
                          <a:solidFill>
                            <a:schemeClr val="tx1"/>
                          </a:solidFill>
                          <a:effectLst/>
                          <a:latin typeface="+mn-lt"/>
                          <a:ea typeface="Verdana" panose="020B0604030504040204" pitchFamily="34" charset="0"/>
                          <a:cs typeface="+mn-cs"/>
                        </a:rPr>
                        <a:t>Data not currently available. Final year end position available at the end of June </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658793231"/>
                  </a:ext>
                </a:extLst>
              </a:tr>
            </a:tbl>
          </a:graphicData>
        </a:graphic>
      </p:graphicFrame>
      <p:sp>
        <p:nvSpPr>
          <p:cNvPr id="9" name="Oval 8">
            <a:extLst>
              <a:ext uri="{FF2B5EF4-FFF2-40B4-BE49-F238E27FC236}">
                <a16:creationId xmlns:a16="http://schemas.microsoft.com/office/drawing/2014/main" id="{E2ECA7A7-BD62-494F-F644-79A25F34D01B}"/>
              </a:ext>
            </a:extLst>
          </p:cNvPr>
          <p:cNvSpPr/>
          <p:nvPr/>
        </p:nvSpPr>
        <p:spPr>
          <a:xfrm>
            <a:off x="11317672" y="3464953"/>
            <a:ext cx="489653" cy="438904"/>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13"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white"/>
                </a:solidFill>
                <a:effectLst/>
                <a:uLnTx/>
                <a:uFillTx/>
                <a:latin typeface="Arial" panose="020B0604020202020204"/>
                <a:ea typeface="+mn-ea"/>
                <a:cs typeface="+mn-cs"/>
              </a:rPr>
              <a:t>DE</a:t>
            </a:r>
            <a:endParaRPr kumimoji="0" lang="en-GB" sz="1201"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1" name="Oval 10">
            <a:extLst>
              <a:ext uri="{FF2B5EF4-FFF2-40B4-BE49-F238E27FC236}">
                <a16:creationId xmlns:a16="http://schemas.microsoft.com/office/drawing/2014/main" id="{26DCC84D-87D1-7483-AAF5-956722ED0529}"/>
              </a:ext>
            </a:extLst>
          </p:cNvPr>
          <p:cNvSpPr/>
          <p:nvPr/>
        </p:nvSpPr>
        <p:spPr>
          <a:xfrm>
            <a:off x="11317671" y="4337655"/>
            <a:ext cx="489653" cy="438904"/>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13"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white"/>
                </a:solidFill>
                <a:effectLst/>
                <a:uLnTx/>
                <a:uFillTx/>
                <a:latin typeface="Arial" panose="020B0604020202020204"/>
                <a:ea typeface="+mn-ea"/>
                <a:cs typeface="+mn-cs"/>
              </a:rPr>
              <a:t>DE</a:t>
            </a:r>
            <a:endParaRPr kumimoji="0" lang="en-GB" sz="1201"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8" name="Oval 7">
            <a:extLst>
              <a:ext uri="{FF2B5EF4-FFF2-40B4-BE49-F238E27FC236}">
                <a16:creationId xmlns:a16="http://schemas.microsoft.com/office/drawing/2014/main" id="{9BA131B2-D632-225F-2724-ED862F793875}"/>
              </a:ext>
            </a:extLst>
          </p:cNvPr>
          <p:cNvSpPr/>
          <p:nvPr/>
        </p:nvSpPr>
        <p:spPr>
          <a:xfrm>
            <a:off x="11317673" y="2372799"/>
            <a:ext cx="489653" cy="438904"/>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13"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white"/>
                </a:solidFill>
                <a:effectLst/>
                <a:uLnTx/>
                <a:uFillTx/>
                <a:latin typeface="Arial" panose="020B0604020202020204"/>
                <a:ea typeface="+mn-ea"/>
                <a:cs typeface="+mn-cs"/>
              </a:rPr>
              <a:t>DE</a:t>
            </a:r>
            <a:endParaRPr kumimoji="0" lang="en-GB" sz="1201"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0" name="Oval 9">
            <a:extLst>
              <a:ext uri="{FF2B5EF4-FFF2-40B4-BE49-F238E27FC236}">
                <a16:creationId xmlns:a16="http://schemas.microsoft.com/office/drawing/2014/main" id="{6C12F9FD-FCE4-E06D-ABA9-9A404DB1EDD1}"/>
              </a:ext>
            </a:extLst>
          </p:cNvPr>
          <p:cNvSpPr/>
          <p:nvPr/>
        </p:nvSpPr>
        <p:spPr>
          <a:xfrm>
            <a:off x="11313397" y="6198406"/>
            <a:ext cx="489653" cy="438904"/>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13"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white"/>
                </a:solidFill>
                <a:effectLst/>
                <a:uLnTx/>
                <a:uFillTx/>
                <a:latin typeface="Arial" panose="020B0604020202020204"/>
                <a:ea typeface="+mn-ea"/>
                <a:cs typeface="+mn-cs"/>
              </a:rPr>
              <a:t>DE</a:t>
            </a:r>
            <a:endParaRPr kumimoji="0" lang="en-GB" sz="1201"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2" name="Oval 11">
            <a:extLst>
              <a:ext uri="{FF2B5EF4-FFF2-40B4-BE49-F238E27FC236}">
                <a16:creationId xmlns:a16="http://schemas.microsoft.com/office/drawing/2014/main" id="{789B2C12-546D-5448-76E5-47D5D8362BB7}"/>
              </a:ext>
            </a:extLst>
          </p:cNvPr>
          <p:cNvSpPr/>
          <p:nvPr/>
        </p:nvSpPr>
        <p:spPr>
          <a:xfrm>
            <a:off x="11313396" y="6947954"/>
            <a:ext cx="489653" cy="438904"/>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13"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white"/>
                </a:solidFill>
                <a:effectLst/>
                <a:uLnTx/>
                <a:uFillTx/>
                <a:latin typeface="Arial" panose="020B0604020202020204"/>
                <a:ea typeface="+mn-ea"/>
                <a:cs typeface="+mn-cs"/>
              </a:rPr>
              <a:t>DE</a:t>
            </a:r>
            <a:endParaRPr kumimoji="0" lang="en-GB" sz="1201"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3" name="Oval 12">
            <a:extLst>
              <a:ext uri="{FF2B5EF4-FFF2-40B4-BE49-F238E27FC236}">
                <a16:creationId xmlns:a16="http://schemas.microsoft.com/office/drawing/2014/main" id="{E3BD6E10-57EF-2D6C-7D50-DF67EA1B1BD4}"/>
              </a:ext>
            </a:extLst>
          </p:cNvPr>
          <p:cNvSpPr/>
          <p:nvPr/>
        </p:nvSpPr>
        <p:spPr>
          <a:xfrm>
            <a:off x="11317671" y="5087203"/>
            <a:ext cx="489653" cy="438904"/>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13"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white"/>
                </a:solidFill>
                <a:effectLst/>
                <a:uLnTx/>
                <a:uFillTx/>
                <a:latin typeface="Arial" panose="020B0604020202020204"/>
                <a:ea typeface="+mn-ea"/>
                <a:cs typeface="+mn-cs"/>
              </a:rPr>
              <a:t>DE</a:t>
            </a:r>
            <a:endParaRPr kumimoji="0" lang="en-GB" sz="1201"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15" name="Oval 14">
            <a:extLst>
              <a:ext uri="{FF2B5EF4-FFF2-40B4-BE49-F238E27FC236}">
                <a16:creationId xmlns:a16="http://schemas.microsoft.com/office/drawing/2014/main" id="{F29031DD-60E7-1D05-D0D4-9B5A0CCF5645}"/>
              </a:ext>
            </a:extLst>
          </p:cNvPr>
          <p:cNvSpPr/>
          <p:nvPr/>
        </p:nvSpPr>
        <p:spPr>
          <a:xfrm>
            <a:off x="7252676" y="825094"/>
            <a:ext cx="489653" cy="438904"/>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13"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white"/>
                </a:solidFill>
                <a:effectLst/>
                <a:uLnTx/>
                <a:uFillTx/>
                <a:latin typeface="Arial" panose="020B0604020202020204"/>
                <a:ea typeface="+mn-ea"/>
                <a:cs typeface="+mn-cs"/>
              </a:rPr>
              <a:t>DE</a:t>
            </a:r>
            <a:endParaRPr kumimoji="0" lang="en-GB" sz="1201"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Tree>
    <p:extLst>
      <p:ext uri="{BB962C8B-B14F-4D97-AF65-F5344CB8AC3E}">
        <p14:creationId xmlns:p14="http://schemas.microsoft.com/office/powerpoint/2010/main" val="69413144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D5FC41-462B-491D-FB57-52C5C39FFA3C}"/>
            </a:ext>
          </a:extLst>
        </p:cNvPr>
        <p:cNvGrpSpPr/>
        <p:nvPr/>
      </p:nvGrpSpPr>
      <p:grpSpPr>
        <a:xfrm>
          <a:off x="0" y="0"/>
          <a:ext cx="0" cy="0"/>
          <a:chOff x="0" y="0"/>
          <a:chExt cx="0" cy="0"/>
        </a:xfrm>
      </p:grpSpPr>
      <p:sp>
        <p:nvSpPr>
          <p:cNvPr id="13" name="Rectangle 12">
            <a:extLst>
              <a:ext uri="{FF2B5EF4-FFF2-40B4-BE49-F238E27FC236}">
                <a16:creationId xmlns:a16="http://schemas.microsoft.com/office/drawing/2014/main" id="{4411AE9B-2ABE-701B-023F-E50078551EF9}"/>
              </a:ext>
            </a:extLst>
          </p:cNvPr>
          <p:cNvSpPr/>
          <p:nvPr/>
        </p:nvSpPr>
        <p:spPr>
          <a:xfrm>
            <a:off x="-1" y="570706"/>
            <a:ext cx="20105689" cy="10738644"/>
          </a:xfrm>
          <a:prstGeom prst="rect">
            <a:avLst/>
          </a:prstGeom>
          <a:solidFill>
            <a:srgbClr val="EFF7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3" name="TextBox 2">
            <a:extLst>
              <a:ext uri="{FF2B5EF4-FFF2-40B4-BE49-F238E27FC236}">
                <a16:creationId xmlns:a16="http://schemas.microsoft.com/office/drawing/2014/main" id="{97FDC419-85AE-F23B-9C29-4E240E91C468}"/>
              </a:ext>
            </a:extLst>
          </p:cNvPr>
          <p:cNvSpPr txBox="1"/>
          <p:nvPr/>
        </p:nvSpPr>
        <p:spPr>
          <a:xfrm>
            <a:off x="0" y="-14068"/>
            <a:ext cx="20105688" cy="584775"/>
          </a:xfrm>
          <a:prstGeom prst="rect">
            <a:avLst/>
          </a:prstGeom>
          <a:solidFill>
            <a:schemeClr val="accent2">
              <a:lumMod val="50000"/>
            </a:schemeClr>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Aptos" panose="020B0004020202020204" pitchFamily="34" charset="0"/>
                <a:ea typeface="+mn-ea"/>
                <a:cs typeface="+mn-cs"/>
              </a:rPr>
              <a:t>PRIMARY CARE &amp; COMMUNITY FORWARD LOOK</a:t>
            </a:r>
          </a:p>
        </p:txBody>
      </p:sp>
      <p:sp>
        <p:nvSpPr>
          <p:cNvPr id="4" name="Rectangle: Rounded Corners 3">
            <a:extLst>
              <a:ext uri="{FF2B5EF4-FFF2-40B4-BE49-F238E27FC236}">
                <a16:creationId xmlns:a16="http://schemas.microsoft.com/office/drawing/2014/main" id="{FCB30475-30F9-CE68-2AF2-53E50B16856A}"/>
              </a:ext>
            </a:extLst>
          </p:cNvPr>
          <p:cNvSpPr/>
          <p:nvPr/>
        </p:nvSpPr>
        <p:spPr>
          <a:xfrm>
            <a:off x="6290840" y="772340"/>
            <a:ext cx="7199085" cy="584775"/>
          </a:xfrm>
          <a:prstGeom prst="roundRect">
            <a:avLst/>
          </a:prstGeom>
          <a:solidFill>
            <a:schemeClr val="tx2"/>
          </a:solidFill>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white"/>
                </a:solidFill>
                <a:effectLst/>
                <a:uLnTx/>
                <a:uFillTx/>
                <a:latin typeface="Aptos" panose="020B0004020202020204" pitchFamily="34" charset="0"/>
                <a:ea typeface="+mn-ea"/>
                <a:cs typeface="+mn-cs"/>
              </a:rPr>
              <a:t>Opportunities and Focus for Q1 26/27</a:t>
            </a:r>
          </a:p>
        </p:txBody>
      </p:sp>
      <p:sp>
        <p:nvSpPr>
          <p:cNvPr id="5" name="Rectangle 4">
            <a:extLst>
              <a:ext uri="{FF2B5EF4-FFF2-40B4-BE49-F238E27FC236}">
                <a16:creationId xmlns:a16="http://schemas.microsoft.com/office/drawing/2014/main" id="{60152124-E3CE-FE69-C219-8776C18A3E36}"/>
              </a:ext>
            </a:extLst>
          </p:cNvPr>
          <p:cNvSpPr/>
          <p:nvPr/>
        </p:nvSpPr>
        <p:spPr>
          <a:xfrm>
            <a:off x="449550" y="1599022"/>
            <a:ext cx="19206586" cy="9590196"/>
          </a:xfrm>
          <a:prstGeom prst="rect">
            <a:avLst/>
          </a:prstGeom>
          <a:solidFill>
            <a:schemeClr val="accent1">
              <a:lumMod val="20000"/>
              <a:lumOff val="80000"/>
            </a:schemeClr>
          </a:solidFill>
          <a:ln>
            <a:solidFill>
              <a:schemeClr val="accent1">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black"/>
                </a:solidFill>
                <a:effectLst/>
                <a:uLnTx/>
                <a:uFillTx/>
                <a:latin typeface="Arial" panose="020B0604020202020204"/>
                <a:ea typeface="+mn-ea"/>
                <a:cs typeface="+mn-cs"/>
              </a:rPr>
              <a:t>Currently assessing 49 Annual Plan Schemes/Project areas across UEC (11) , Planned Care &amp; Cancer (5), Women’s Health (5), Population Health (6), Diabetes (4) and Prevention and Early Years (2),  Primary Care (13),  Mental Health (3)</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800" b="0" i="0" u="none" strike="noStrike" kern="1200" cap="none" spc="0" normalizeH="0" baseline="0" noProof="0" dirty="0">
              <a:ln>
                <a:noFill/>
              </a:ln>
              <a:solidFill>
                <a:prstClr val="black"/>
              </a:solidFill>
              <a:effectLst/>
              <a:uLnTx/>
              <a:uFillTx/>
              <a:latin typeface="Arial" panose="020B060402020202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black"/>
                </a:solidFill>
                <a:effectLst/>
                <a:uLnTx/>
                <a:uFillTx/>
                <a:latin typeface="Arial" panose="020B0604020202020204"/>
                <a:ea typeface="+mn-ea"/>
                <a:cs typeface="+mn-cs"/>
              </a:rPr>
              <a:t>Community Services Review– develop and implement plans based on outcomes from the Review, aligned to Clusters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800" b="0" i="0" u="none" strike="noStrike" kern="1200" cap="none" spc="0" normalizeH="0" baseline="0" noProof="0" dirty="0">
              <a:ln>
                <a:noFill/>
              </a:ln>
              <a:solidFill>
                <a:prstClr val="black"/>
              </a:solidFill>
              <a:effectLst/>
              <a:uLnTx/>
              <a:uFillTx/>
              <a:latin typeface="Arial" panose="020B060402020202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black"/>
                </a:solidFill>
                <a:effectLst/>
                <a:uLnTx/>
                <a:uFillTx/>
                <a:latin typeface="Arial" panose="020B0604020202020204"/>
                <a:ea typeface="+mn-ea"/>
                <a:cs typeface="+mn-cs"/>
              </a:rPr>
              <a:t>Reduced POCD within the UEC programme and across RPB partnership</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800" b="0" i="0" u="none" strike="noStrike" kern="1200" cap="none" spc="0" normalizeH="0" baseline="0" noProof="0" dirty="0">
              <a:ln>
                <a:noFill/>
              </a:ln>
              <a:solidFill>
                <a:prstClr val="black"/>
              </a:solidFill>
              <a:effectLst/>
              <a:uLnTx/>
              <a:uFillTx/>
              <a:latin typeface="Arial" panose="020B060402020202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black"/>
                </a:solidFill>
                <a:effectLst/>
                <a:uLnTx/>
                <a:uFillTx/>
                <a:latin typeface="Arial" panose="020B0604020202020204"/>
                <a:ea typeface="+mn-ea"/>
                <a:cs typeface="+mn-cs"/>
              </a:rPr>
              <a:t>Community By Design Programme – clarity regarding focus of areas of improvement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800" b="0" i="0" u="none" strike="noStrike" kern="1200" cap="none" spc="0" normalizeH="0" baseline="0" noProof="0" dirty="0">
              <a:ln>
                <a:noFill/>
              </a:ln>
              <a:solidFill>
                <a:prstClr val="black"/>
              </a:solidFill>
              <a:effectLst/>
              <a:uLnTx/>
              <a:uFillTx/>
              <a:latin typeface="Arial" panose="020B060402020202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black"/>
                </a:solidFill>
                <a:effectLst/>
                <a:uLnTx/>
                <a:uFillTx/>
                <a:latin typeface="Arial" panose="020B0604020202020204"/>
                <a:ea typeface="+mn-ea"/>
                <a:cs typeface="+mn-cs"/>
              </a:rPr>
              <a:t>Maintain focus on 14 week targets and respond to new Audiology RTT.</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800" b="0" i="0" u="none" strike="noStrike" kern="1200" cap="none" spc="0" normalizeH="0" baseline="0" noProof="0" dirty="0">
              <a:ln>
                <a:noFill/>
              </a:ln>
              <a:solidFill>
                <a:prstClr val="black"/>
              </a:solidFill>
              <a:effectLst/>
              <a:uLnTx/>
              <a:uFillTx/>
              <a:latin typeface="Arial" panose="020B060402020202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black"/>
                </a:solidFill>
                <a:effectLst/>
                <a:uLnTx/>
                <a:uFillTx/>
                <a:latin typeface="Arial" panose="020B0604020202020204"/>
                <a:ea typeface="+mn-ea"/>
                <a:cs typeface="+mn-cs"/>
              </a:rPr>
              <a:t>Digital Improvement programme will support a range of these (</a:t>
            </a:r>
            <a:r>
              <a:rPr kumimoji="0" lang="en-GB" sz="2800" b="0" i="0" u="none" strike="noStrike" kern="1200" cap="none" spc="0" normalizeH="0" baseline="0" noProof="0" dirty="0" err="1">
                <a:ln>
                  <a:noFill/>
                </a:ln>
                <a:solidFill>
                  <a:prstClr val="black"/>
                </a:solidFill>
                <a:effectLst/>
                <a:uLnTx/>
                <a:uFillTx/>
                <a:latin typeface="Arial" panose="020B0604020202020204"/>
                <a:ea typeface="+mn-ea"/>
                <a:cs typeface="+mn-cs"/>
              </a:rPr>
              <a:t>eg</a:t>
            </a:r>
            <a:r>
              <a:rPr kumimoji="0" lang="en-GB" sz="2800" b="0" i="0" u="none" strike="noStrike" kern="1200" cap="none" spc="0" normalizeH="0" baseline="0" noProof="0" dirty="0">
                <a:ln>
                  <a:noFill/>
                </a:ln>
                <a:solidFill>
                  <a:prstClr val="black"/>
                </a:solidFill>
                <a:effectLst/>
                <a:uLnTx/>
                <a:uFillTx/>
                <a:latin typeface="Arial" panose="020B0604020202020204"/>
                <a:ea typeface="+mn-ea"/>
                <a:cs typeface="+mn-cs"/>
              </a:rPr>
              <a:t> </a:t>
            </a:r>
            <a:r>
              <a:rPr kumimoji="0" lang="en-GB" sz="2800" b="0" i="0" u="none" strike="noStrike" kern="1200" cap="none" spc="0" normalizeH="0" baseline="0" noProof="0" dirty="0" err="1">
                <a:ln>
                  <a:noFill/>
                </a:ln>
                <a:solidFill>
                  <a:prstClr val="black"/>
                </a:solidFill>
                <a:effectLst/>
                <a:uLnTx/>
                <a:uFillTx/>
                <a:latin typeface="Arial" panose="020B0604020202020204"/>
                <a:ea typeface="+mn-ea"/>
                <a:cs typeface="+mn-cs"/>
              </a:rPr>
              <a:t>OpenEyes</a:t>
            </a:r>
            <a:r>
              <a:rPr kumimoji="0" lang="en-GB" sz="2800" b="0" i="0" u="none" strike="noStrike" kern="1200" cap="none" spc="0" normalizeH="0" baseline="0" noProof="0" dirty="0">
                <a:ln>
                  <a:noFill/>
                </a:ln>
                <a:solidFill>
                  <a:prstClr val="black"/>
                </a:solidFill>
                <a:effectLst/>
                <a:uLnTx/>
                <a:uFillTx/>
                <a:latin typeface="Arial" panose="020B0604020202020204"/>
                <a:ea typeface="+mn-ea"/>
                <a:cs typeface="+mn-cs"/>
              </a:rPr>
              <a:t>) and be cross cutting</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800" b="0" i="0" u="none" strike="noStrike" kern="1200" cap="none" spc="0" normalizeH="0" baseline="0" noProof="0" dirty="0">
              <a:ln>
                <a:noFill/>
              </a:ln>
              <a:solidFill>
                <a:prstClr val="black"/>
              </a:solidFill>
              <a:effectLst/>
              <a:uLnTx/>
              <a:uFillTx/>
              <a:latin typeface="Arial" panose="020B060402020202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black"/>
                </a:solidFill>
                <a:effectLst/>
                <a:uLnTx/>
                <a:uFillTx/>
                <a:latin typeface="Arial" panose="020B0604020202020204"/>
                <a:ea typeface="+mn-ea"/>
                <a:cs typeface="+mn-cs"/>
              </a:rPr>
              <a:t>New Dental Contract regulations implementation</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800" b="0" i="0" u="none" strike="noStrike" kern="1200" cap="none" spc="0" normalizeH="0" baseline="0" noProof="0" dirty="0">
              <a:ln>
                <a:noFill/>
              </a:ln>
              <a:solidFill>
                <a:prstClr val="black"/>
              </a:solidFill>
              <a:effectLst/>
              <a:uLnTx/>
              <a:uFillTx/>
              <a:latin typeface="Arial" panose="020B060402020202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black"/>
                </a:solidFill>
                <a:effectLst/>
                <a:uLnTx/>
                <a:uFillTx/>
                <a:latin typeface="Arial" panose="020B0604020202020204"/>
                <a:ea typeface="+mn-ea"/>
                <a:cs typeface="+mn-cs"/>
              </a:rPr>
              <a:t>Implementation of Cluster IMTPs and Agreement and commence implementation of Pan Cluster Plan 2026/27.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800" b="0" i="0" u="none" strike="noStrike" kern="1200" cap="none" spc="0" normalizeH="0" baseline="0" noProof="0" dirty="0">
              <a:ln>
                <a:noFill/>
              </a:ln>
              <a:solidFill>
                <a:prstClr val="black"/>
              </a:solidFill>
              <a:effectLst/>
              <a:uLnTx/>
              <a:uFillTx/>
              <a:latin typeface="Arial" panose="020B060402020202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black"/>
                </a:solidFill>
                <a:effectLst/>
                <a:uLnTx/>
                <a:uFillTx/>
                <a:latin typeface="Arial" panose="020B0604020202020204"/>
                <a:ea typeface="+mn-ea"/>
                <a:cs typeface="+mn-cs"/>
              </a:rPr>
              <a:t>Support Mental Health Transformation Plan via Clusters/ Community models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000" b="0" i="0" u="none" strike="noStrike" kern="1200" cap="none" spc="0" normalizeH="0" baseline="0" noProof="0" dirty="0">
              <a:ln>
                <a:noFill/>
              </a:ln>
              <a:solidFill>
                <a:srgbClr val="FF0000"/>
              </a:solidFill>
              <a:effectLst/>
              <a:uLnTx/>
              <a:uFillTx/>
              <a:latin typeface="Arial" panose="020B060402020202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000" b="0" i="0" u="none" strike="noStrike" kern="1200" cap="none" spc="0" normalizeH="0" baseline="0" noProof="0" dirty="0">
              <a:ln>
                <a:noFill/>
              </a:ln>
              <a:solidFill>
                <a:srgbClr val="FF0000"/>
              </a:solidFill>
              <a:effectLst/>
              <a:uLnTx/>
              <a:uFillTx/>
              <a:latin typeface="Arial" panose="020B060402020202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000" b="0" i="0" u="none" strike="noStrike" kern="1200" cap="none" spc="0" normalizeH="0" baseline="0" noProof="0" dirty="0">
              <a:ln>
                <a:noFill/>
              </a:ln>
              <a:solidFill>
                <a:srgbClr val="FF0000"/>
              </a:solidFill>
              <a:effectLst/>
              <a:uLnTx/>
              <a:uFillTx/>
              <a:latin typeface="Arial" panose="020B0604020202020204"/>
              <a:ea typeface="+mn-ea"/>
              <a:cs typeface="+mn-cs"/>
            </a:endParaRPr>
          </a:p>
        </p:txBody>
      </p:sp>
    </p:spTree>
    <p:extLst>
      <p:ext uri="{BB962C8B-B14F-4D97-AF65-F5344CB8AC3E}">
        <p14:creationId xmlns:p14="http://schemas.microsoft.com/office/powerpoint/2010/main" val="28972924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03C752-1C42-9535-73D4-1803C3A0F046}"/>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BF905370-8C78-05B2-22F7-1FB111BC047E}"/>
              </a:ext>
            </a:extLst>
          </p:cNvPr>
          <p:cNvSpPr>
            <a:spLocks noGrp="1"/>
          </p:cNvSpPr>
          <p:nvPr>
            <p:ph type="body" sz="quarter" idx="10"/>
          </p:nvPr>
        </p:nvSpPr>
        <p:spPr>
          <a:xfrm>
            <a:off x="163286" y="3921896"/>
            <a:ext cx="15136585" cy="2810464"/>
          </a:xfrm>
        </p:spPr>
        <p:txBody>
          <a:bodyPr/>
          <a:lstStyle/>
          <a:p>
            <a:r>
              <a:rPr lang="pt-BR" sz="6000" b="1" dirty="0">
                <a:latin typeface="Verdana" panose="020B0604030504040204" pitchFamily="34" charset="0"/>
                <a:ea typeface="Verdana" panose="020B0604030504040204" pitchFamily="34" charset="0"/>
              </a:rPr>
              <a:t>Children &amp; Young People, Women’s Health, Perinatal</a:t>
            </a:r>
          </a:p>
          <a:p>
            <a:endParaRPr lang="pt-BR" dirty="0"/>
          </a:p>
        </p:txBody>
      </p:sp>
      <p:sp>
        <p:nvSpPr>
          <p:cNvPr id="3" name="Arrow: Pentagon 2">
            <a:extLst>
              <a:ext uri="{FF2B5EF4-FFF2-40B4-BE49-F238E27FC236}">
                <a16:creationId xmlns:a16="http://schemas.microsoft.com/office/drawing/2014/main" id="{CAF098DC-F6B0-E2A9-D355-AF5A934681B9}"/>
              </a:ext>
            </a:extLst>
          </p:cNvPr>
          <p:cNvSpPr/>
          <p:nvPr/>
        </p:nvSpPr>
        <p:spPr>
          <a:xfrm>
            <a:off x="-146957" y="669471"/>
            <a:ext cx="6547757" cy="1281793"/>
          </a:xfrm>
          <a:prstGeom prst="homePlate">
            <a:avLst/>
          </a:prstGeom>
          <a:solidFill>
            <a:srgbClr val="44546A"/>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40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Q4 Delivery </a:t>
            </a: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Tree>
    <p:extLst>
      <p:ext uri="{BB962C8B-B14F-4D97-AF65-F5344CB8AC3E}">
        <p14:creationId xmlns:p14="http://schemas.microsoft.com/office/powerpoint/2010/main" val="41780171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5DCB75-5BE2-4D98-7FE0-765A91CE8AFA}"/>
            </a:ext>
          </a:extLst>
        </p:cNvPr>
        <p:cNvGrpSpPr/>
        <p:nvPr/>
      </p:nvGrpSpPr>
      <p:grpSpPr>
        <a:xfrm>
          <a:off x="0" y="0"/>
          <a:ext cx="0" cy="0"/>
          <a:chOff x="0" y="0"/>
          <a:chExt cx="0" cy="0"/>
        </a:xfrm>
      </p:grpSpPr>
      <p:sp>
        <p:nvSpPr>
          <p:cNvPr id="10" name="Rectangle 9">
            <a:extLst>
              <a:ext uri="{FF2B5EF4-FFF2-40B4-BE49-F238E27FC236}">
                <a16:creationId xmlns:a16="http://schemas.microsoft.com/office/drawing/2014/main" id="{D9A09DA6-109E-49D3-3438-B6824E599A58}"/>
              </a:ext>
            </a:extLst>
          </p:cNvPr>
          <p:cNvSpPr/>
          <p:nvPr/>
        </p:nvSpPr>
        <p:spPr>
          <a:xfrm>
            <a:off x="1141632" y="828429"/>
            <a:ext cx="13312975" cy="10375367"/>
          </a:xfrm>
          <a:prstGeom prst="rect">
            <a:avLst/>
          </a:prstGeom>
          <a:solidFill>
            <a:sysClr val="window" lastClr="FFFFFF">
              <a:lumMod val="95000"/>
            </a:sysClr>
          </a:solidFill>
          <a:ln w="19050" cap="flat" cmpd="sng" algn="ctr">
            <a:solidFill>
              <a:srgbClr val="156082">
                <a:shade val="15000"/>
              </a:srgbClr>
            </a:solidFill>
            <a:prstDash val="lgDashDot"/>
            <a:miter lim="800000"/>
          </a:ln>
          <a:effectLst/>
        </p:spPr>
        <p:txBody>
          <a:bodyPr lIns="150790" tIns="75396" rIns="150790" bIns="75396" rtlCol="0" anchor="t"/>
          <a:lstStyle/>
          <a:p>
            <a:pPr marL="0" marR="0" lvl="0" indent="0" algn="ctr" defTabSz="1507937" rtl="0" eaLnBrk="1" fontAlgn="auto" latinLnBrk="0" hangingPunct="1">
              <a:lnSpc>
                <a:spcPct val="100000"/>
              </a:lnSpc>
              <a:spcBef>
                <a:spcPts val="0"/>
              </a:spcBef>
              <a:spcAft>
                <a:spcPts val="0"/>
              </a:spcAft>
              <a:buClrTx/>
              <a:buSzTx/>
              <a:buFontTx/>
              <a:buNone/>
              <a:tabLst/>
              <a:defRPr/>
            </a:pPr>
            <a:r>
              <a:rPr kumimoji="0" lang="en-GB" sz="1649" b="1" i="0" u="none" strike="noStrike" kern="0" cap="none" spc="0" normalizeH="0" baseline="0" noProof="0" dirty="0">
                <a:ln>
                  <a:noFill/>
                </a:ln>
                <a:solidFill>
                  <a:prstClr val="black"/>
                </a:solidFill>
                <a:effectLst/>
                <a:uLnTx/>
                <a:uFillTx/>
                <a:latin typeface="Aptos" panose="02110004020202020204"/>
                <a:ea typeface="+mn-ea"/>
                <a:cs typeface="+mn-cs"/>
              </a:rPr>
              <a:t>2025/26</a:t>
            </a:r>
            <a:endParaRPr kumimoji="0" lang="en-GB" sz="1723" b="1" i="0" u="none" strike="noStrike" kern="0" cap="none" spc="0" normalizeH="0" baseline="0" noProof="0" dirty="0">
              <a:ln>
                <a:noFill/>
              </a:ln>
              <a:solidFill>
                <a:prstClr val="black"/>
              </a:solidFill>
              <a:effectLst/>
              <a:uLnTx/>
              <a:uFillTx/>
              <a:latin typeface="Aptos" panose="02110004020202020204"/>
              <a:ea typeface="+mn-ea"/>
              <a:cs typeface="+mn-cs"/>
            </a:endParaRPr>
          </a:p>
        </p:txBody>
      </p:sp>
      <p:sp>
        <p:nvSpPr>
          <p:cNvPr id="4" name="Slide Number Placeholder 3">
            <a:extLst>
              <a:ext uri="{FF2B5EF4-FFF2-40B4-BE49-F238E27FC236}">
                <a16:creationId xmlns:a16="http://schemas.microsoft.com/office/drawing/2014/main" id="{166FC4BA-7F7A-B977-D56B-955BAB63AB08}"/>
              </a:ext>
            </a:extLst>
          </p:cNvPr>
          <p:cNvSpPr>
            <a:spLocks noGrp="1"/>
          </p:cNvSpPr>
          <p:nvPr>
            <p:ph type="sldNum" sz="quarter" idx="12"/>
          </p:nvPr>
        </p:nvSpPr>
        <p:spPr/>
        <p:txBody>
          <a:bodyPr/>
          <a:lstStyle/>
          <a:p>
            <a:pPr marL="0" marR="0" lvl="0" indent="0" algn="r" defTabSz="612608" rtl="0" eaLnBrk="1" fontAlgn="auto" latinLnBrk="0" hangingPunct="1">
              <a:lnSpc>
                <a:spcPct val="100000"/>
              </a:lnSpc>
              <a:spcBef>
                <a:spcPts val="0"/>
              </a:spcBef>
              <a:spcAft>
                <a:spcPts val="0"/>
              </a:spcAft>
              <a:buClrTx/>
              <a:buSzTx/>
              <a:buFontTx/>
              <a:buNone/>
              <a:tabLst/>
              <a:defRPr/>
            </a:pPr>
            <a:r>
              <a:rPr kumimoji="0" lang="en-GB" sz="1154" b="0" i="0" u="none" strike="noStrike" kern="1200" cap="none" spc="0" normalizeH="0" baseline="0" noProof="0">
                <a:ln>
                  <a:noFill/>
                </a:ln>
                <a:solidFill>
                  <a:prstClr val="black">
                    <a:tint val="82000"/>
                  </a:prstClr>
                </a:solidFill>
                <a:effectLst/>
                <a:uLnTx/>
                <a:uFillTx/>
                <a:latin typeface="Aptos" panose="02110004020202020204"/>
                <a:ea typeface="+mn-ea"/>
                <a:cs typeface="+mn-cs"/>
              </a:rPr>
              <a:t>3</a:t>
            </a:r>
          </a:p>
        </p:txBody>
      </p:sp>
      <p:sp>
        <p:nvSpPr>
          <p:cNvPr id="7" name="Hexagon 6">
            <a:extLst>
              <a:ext uri="{FF2B5EF4-FFF2-40B4-BE49-F238E27FC236}">
                <a16:creationId xmlns:a16="http://schemas.microsoft.com/office/drawing/2014/main" id="{70CB9325-9945-A006-19AF-CF2D73C21907}"/>
              </a:ext>
            </a:extLst>
          </p:cNvPr>
          <p:cNvSpPr/>
          <p:nvPr/>
        </p:nvSpPr>
        <p:spPr>
          <a:xfrm>
            <a:off x="10560832" y="3593530"/>
            <a:ext cx="3638774" cy="1079378"/>
          </a:xfrm>
          <a:prstGeom prst="hexagon">
            <a:avLst>
              <a:gd name="adj" fmla="val 16126"/>
              <a:gd name="vf" fmla="val 115470"/>
            </a:avLst>
          </a:prstGeom>
          <a:solidFill>
            <a:schemeClr val="accent4">
              <a:lumMod val="40000"/>
              <a:lumOff val="60000"/>
            </a:schemeClr>
          </a:solidFill>
          <a:ln w="19050" cap="flat" cmpd="sng" algn="ctr">
            <a:noFill/>
            <a:prstDash val="solid"/>
            <a:miter lim="800000"/>
          </a:ln>
          <a:effectLst/>
        </p:spPr>
        <p:txBody>
          <a:bodyPr lIns="150790" tIns="75396" rIns="150790" bIns="75396" rtlCol="0" anchor="ctr"/>
          <a:lstStyle/>
          <a:p>
            <a:pPr marL="0" marR="0" lvl="0" indent="0" algn="ctr" defTabSz="437587" rtl="0" eaLnBrk="1" fontAlgn="auto" latinLnBrk="0" hangingPunct="1">
              <a:lnSpc>
                <a:spcPts val="1979"/>
              </a:lnSpc>
              <a:spcBef>
                <a:spcPts val="0"/>
              </a:spcBef>
              <a:spcAft>
                <a:spcPts val="0"/>
              </a:spcAft>
              <a:buClrTx/>
              <a:buSzTx/>
              <a:buFontTx/>
              <a:buNone/>
              <a:tabLst/>
              <a:defRPr/>
            </a:pPr>
            <a:r>
              <a:rPr kumimoji="0" lang="en-GB" sz="1732" b="0" i="0" u="none" strike="noStrike" kern="0" cap="none" spc="0" normalizeH="0" baseline="0" noProof="0" dirty="0">
                <a:ln>
                  <a:noFill/>
                </a:ln>
                <a:solidFill>
                  <a:srgbClr val="000000"/>
                </a:solidFill>
                <a:effectLst/>
                <a:uLnTx/>
                <a:uFillTx/>
                <a:latin typeface="Univers Condensed Light"/>
                <a:ea typeface="+mn-ea"/>
                <a:cs typeface="+mn-cs"/>
              </a:rPr>
              <a:t>We will reduce ambulance patient handovers to </a:t>
            </a:r>
            <a:r>
              <a:rPr kumimoji="0" lang="en-GB" sz="1732" b="0" i="0" u="none" strike="noStrike" kern="0" cap="none" spc="0" normalizeH="0" baseline="0" noProof="0" dirty="0">
                <a:ln>
                  <a:noFill/>
                </a:ln>
                <a:solidFill>
                  <a:prstClr val="black"/>
                </a:solidFill>
                <a:effectLst/>
                <a:uLnTx/>
                <a:uFillTx/>
                <a:latin typeface="Univers Condensed Light"/>
                <a:ea typeface="+mn-ea"/>
                <a:cs typeface="+mn-cs"/>
              </a:rPr>
              <a:t>&lt;45 mins</a:t>
            </a:r>
          </a:p>
        </p:txBody>
      </p:sp>
      <p:sp>
        <p:nvSpPr>
          <p:cNvPr id="9" name="Rectangle 8">
            <a:extLst>
              <a:ext uri="{FF2B5EF4-FFF2-40B4-BE49-F238E27FC236}">
                <a16:creationId xmlns:a16="http://schemas.microsoft.com/office/drawing/2014/main" id="{28CD081D-0F81-E1F3-6C6E-DF94A91DCDEF}"/>
              </a:ext>
            </a:extLst>
          </p:cNvPr>
          <p:cNvSpPr/>
          <p:nvPr/>
        </p:nvSpPr>
        <p:spPr>
          <a:xfrm>
            <a:off x="14709606" y="827416"/>
            <a:ext cx="3551312" cy="10375366"/>
          </a:xfrm>
          <a:prstGeom prst="rect">
            <a:avLst/>
          </a:prstGeom>
          <a:solidFill>
            <a:sysClr val="window" lastClr="FFFFFF">
              <a:lumMod val="95000"/>
            </a:sysClr>
          </a:solidFill>
          <a:ln w="19050" cap="flat" cmpd="sng" algn="ctr">
            <a:solidFill>
              <a:srgbClr val="156082">
                <a:shade val="15000"/>
              </a:srgbClr>
            </a:solidFill>
            <a:prstDash val="lgDashDot"/>
            <a:miter lim="800000"/>
          </a:ln>
          <a:effectLst/>
        </p:spPr>
        <p:txBody>
          <a:bodyPr rtlCol="0" anchor="t"/>
          <a:lstStyle/>
          <a:p>
            <a:pPr marL="0" marR="0" lvl="0" indent="0" algn="ctr" defTabSz="437587" rtl="0" eaLnBrk="1" fontAlgn="auto" latinLnBrk="0" hangingPunct="1">
              <a:lnSpc>
                <a:spcPct val="100000"/>
              </a:lnSpc>
              <a:spcBef>
                <a:spcPts val="0"/>
              </a:spcBef>
              <a:spcAft>
                <a:spcPts val="0"/>
              </a:spcAft>
              <a:buClrTx/>
              <a:buSzTx/>
              <a:buFontTx/>
              <a:buNone/>
              <a:tabLst/>
              <a:defRPr/>
            </a:pPr>
            <a:r>
              <a:rPr kumimoji="0" lang="en-GB" sz="1723" b="1" i="0" u="none" strike="noStrike" kern="0" cap="none" spc="0" normalizeH="0" baseline="0" noProof="0" dirty="0">
                <a:ln>
                  <a:noFill/>
                </a:ln>
                <a:solidFill>
                  <a:prstClr val="black"/>
                </a:solidFill>
                <a:effectLst/>
                <a:uLnTx/>
                <a:uFillTx/>
                <a:latin typeface="Aptos" panose="02110004020202020204"/>
                <a:ea typeface="+mn-ea"/>
                <a:cs typeface="+mn-cs"/>
              </a:rPr>
              <a:t>2026-2028</a:t>
            </a:r>
          </a:p>
        </p:txBody>
      </p:sp>
      <p:sp>
        <p:nvSpPr>
          <p:cNvPr id="11" name="Rectangle 10">
            <a:extLst>
              <a:ext uri="{FF2B5EF4-FFF2-40B4-BE49-F238E27FC236}">
                <a16:creationId xmlns:a16="http://schemas.microsoft.com/office/drawing/2014/main" id="{5F0A8BBC-93DB-AB7E-F538-AD339C35B318}"/>
              </a:ext>
            </a:extLst>
          </p:cNvPr>
          <p:cNvSpPr/>
          <p:nvPr/>
        </p:nvSpPr>
        <p:spPr>
          <a:xfrm>
            <a:off x="2708632" y="2637087"/>
            <a:ext cx="2177558" cy="785940"/>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75396" rtlCol="0" anchor="ctr"/>
          <a:lstStyle/>
          <a:p>
            <a:pPr marL="0" marR="0" lvl="0" indent="0" algn="ctr" defTabSz="437587" rtl="0" eaLnBrk="1" fontAlgn="auto" latinLnBrk="0" hangingPunct="1">
              <a:lnSpc>
                <a:spcPct val="100000"/>
              </a:lnSpc>
              <a:spcBef>
                <a:spcPts val="0"/>
              </a:spcBef>
              <a:spcAft>
                <a:spcPts val="0"/>
              </a:spcAft>
              <a:buClrTx/>
              <a:buSzTx/>
              <a:buFontTx/>
              <a:buNone/>
              <a:tabLst/>
              <a:defRPr/>
            </a:pPr>
            <a:r>
              <a:rPr kumimoji="0" lang="en-GB" sz="1732" b="0" i="0" u="none" strike="noStrike" kern="0" cap="none" spc="0" normalizeH="0" baseline="0" noProof="0" dirty="0">
                <a:ln>
                  <a:noFill/>
                </a:ln>
                <a:solidFill>
                  <a:srgbClr val="000000"/>
                </a:solidFill>
                <a:effectLst/>
                <a:uLnTx/>
                <a:uFillTx/>
                <a:latin typeface="Aptos"/>
                <a:ea typeface="+mn-ea"/>
                <a:cs typeface="+mn-cs"/>
              </a:rPr>
              <a:t>Pre-hospital pathways &amp; Front door</a:t>
            </a:r>
          </a:p>
        </p:txBody>
      </p:sp>
      <p:sp>
        <p:nvSpPr>
          <p:cNvPr id="14" name="Arrow: Pentagon 13">
            <a:extLst>
              <a:ext uri="{FF2B5EF4-FFF2-40B4-BE49-F238E27FC236}">
                <a16:creationId xmlns:a16="http://schemas.microsoft.com/office/drawing/2014/main" id="{F52261A6-2DB2-997A-3587-73002C4BC034}"/>
              </a:ext>
            </a:extLst>
          </p:cNvPr>
          <p:cNvSpPr/>
          <p:nvPr/>
        </p:nvSpPr>
        <p:spPr>
          <a:xfrm>
            <a:off x="2701088" y="10034674"/>
            <a:ext cx="14338183" cy="192940"/>
          </a:xfrm>
          <a:prstGeom prst="homePlate">
            <a:avLst/>
          </a:prstGeom>
          <a:solidFill>
            <a:srgbClr val="77CFCF"/>
          </a:solidFill>
          <a:ln w="19050" cap="flat" cmpd="sng" algn="ctr">
            <a:solidFill>
              <a:srgbClr val="156082">
                <a:shade val="15000"/>
              </a:srgbClr>
            </a:solidFill>
            <a:prstDash val="solid"/>
            <a:miter lim="800000"/>
          </a:ln>
          <a:effectLst/>
        </p:spPr>
        <p:txBody>
          <a:bodyPr lIns="150790" tIns="75396" rIns="150790" bIns="75396" rtlCol="0" anchor="ctr"/>
          <a:lstStyle/>
          <a:p>
            <a:pPr marL="0" marR="0" lvl="0" indent="0" algn="ctr" defTabSz="437587" rtl="0" eaLnBrk="1" fontAlgn="auto" latinLnBrk="0" hangingPunct="1">
              <a:lnSpc>
                <a:spcPct val="100000"/>
              </a:lnSpc>
              <a:spcBef>
                <a:spcPts val="0"/>
              </a:spcBef>
              <a:spcAft>
                <a:spcPts val="0"/>
              </a:spcAft>
              <a:buClrTx/>
              <a:buSzTx/>
              <a:buFontTx/>
              <a:buNone/>
              <a:tabLst/>
              <a:defRPr/>
            </a:pPr>
            <a:r>
              <a:rPr kumimoji="0" lang="en-GB" sz="1402" b="0" i="0" u="none" strike="noStrike" kern="0" cap="none" spc="0" normalizeH="0" baseline="0" noProof="0">
                <a:ln>
                  <a:noFill/>
                </a:ln>
                <a:solidFill>
                  <a:srgbClr val="000000"/>
                </a:solidFill>
                <a:effectLst/>
                <a:uLnTx/>
                <a:uFillTx/>
                <a:latin typeface="Aptos" panose="02110004020202020204"/>
                <a:ea typeface="+mn-ea"/>
                <a:cs typeface="+mn-cs"/>
              </a:rPr>
              <a:t>Community Model Review</a:t>
            </a:r>
          </a:p>
        </p:txBody>
      </p:sp>
      <p:sp>
        <p:nvSpPr>
          <p:cNvPr id="15" name="Arrow: Pentagon 14">
            <a:extLst>
              <a:ext uri="{FF2B5EF4-FFF2-40B4-BE49-F238E27FC236}">
                <a16:creationId xmlns:a16="http://schemas.microsoft.com/office/drawing/2014/main" id="{EA663F81-7F55-6EBB-5F09-890469BB3F0D}"/>
              </a:ext>
            </a:extLst>
          </p:cNvPr>
          <p:cNvSpPr/>
          <p:nvPr/>
        </p:nvSpPr>
        <p:spPr>
          <a:xfrm>
            <a:off x="2701088" y="10287984"/>
            <a:ext cx="14338183" cy="192940"/>
          </a:xfrm>
          <a:prstGeom prst="homePlate">
            <a:avLst/>
          </a:prstGeom>
          <a:solidFill>
            <a:srgbClr val="77CFCF"/>
          </a:solidFill>
          <a:ln w="19050" cap="flat" cmpd="sng" algn="ctr">
            <a:solidFill>
              <a:srgbClr val="156082">
                <a:shade val="15000"/>
              </a:srgbClr>
            </a:solidFill>
            <a:prstDash val="solid"/>
            <a:miter lim="800000"/>
          </a:ln>
          <a:effectLst/>
        </p:spPr>
        <p:txBody>
          <a:bodyPr lIns="150790" tIns="75396" rIns="150790" bIns="75396" rtlCol="0" anchor="ctr"/>
          <a:lstStyle/>
          <a:p>
            <a:pPr marL="0" marR="0" lvl="0" indent="0" algn="ctr" defTabSz="437587" rtl="0" eaLnBrk="1" fontAlgn="auto" latinLnBrk="0" hangingPunct="1">
              <a:lnSpc>
                <a:spcPct val="100000"/>
              </a:lnSpc>
              <a:spcBef>
                <a:spcPts val="0"/>
              </a:spcBef>
              <a:spcAft>
                <a:spcPts val="0"/>
              </a:spcAft>
              <a:buClrTx/>
              <a:buSzTx/>
              <a:buFontTx/>
              <a:buNone/>
              <a:tabLst/>
              <a:defRPr/>
            </a:pPr>
            <a:r>
              <a:rPr kumimoji="0" lang="en-GB" sz="1402" b="0" i="0" u="none" strike="noStrike" kern="0" cap="none" spc="0" normalizeH="0" baseline="0" noProof="0" dirty="0">
                <a:ln>
                  <a:noFill/>
                </a:ln>
                <a:solidFill>
                  <a:srgbClr val="000000"/>
                </a:solidFill>
                <a:effectLst/>
                <a:uLnTx/>
                <a:uFillTx/>
                <a:latin typeface="Aptos" panose="02110004020202020204"/>
                <a:ea typeface="+mn-ea"/>
                <a:cs typeface="+mn-cs"/>
              </a:rPr>
              <a:t>Mental Health ED and Older People's Mental Health</a:t>
            </a:r>
            <a:endParaRPr kumimoji="0" lang="en-GB" sz="1407" b="0" i="0" u="none" strike="noStrike" kern="0" cap="none" spc="0" normalizeH="0" baseline="0" noProof="0" dirty="0">
              <a:ln>
                <a:noFill/>
              </a:ln>
              <a:solidFill>
                <a:srgbClr val="000000"/>
              </a:solidFill>
              <a:effectLst/>
              <a:uLnTx/>
              <a:uFillTx/>
              <a:latin typeface="Aptos" panose="02110004020202020204"/>
              <a:ea typeface="+mn-ea"/>
              <a:cs typeface="+mn-cs"/>
            </a:endParaRPr>
          </a:p>
        </p:txBody>
      </p:sp>
      <p:sp>
        <p:nvSpPr>
          <p:cNvPr id="16" name="TextBox 15">
            <a:extLst>
              <a:ext uri="{FF2B5EF4-FFF2-40B4-BE49-F238E27FC236}">
                <a16:creationId xmlns:a16="http://schemas.microsoft.com/office/drawing/2014/main" id="{31CA92F4-286D-2CAA-19CD-D825EC3C76FE}"/>
              </a:ext>
            </a:extLst>
          </p:cNvPr>
          <p:cNvSpPr txBox="1"/>
          <p:nvPr/>
        </p:nvSpPr>
        <p:spPr>
          <a:xfrm>
            <a:off x="2666906" y="9675390"/>
            <a:ext cx="5711995" cy="339773"/>
          </a:xfrm>
          <a:prstGeom prst="rect">
            <a:avLst/>
          </a:prstGeom>
          <a:noFill/>
        </p:spPr>
        <p:txBody>
          <a:bodyPr wrap="square" rtlCol="0">
            <a:spAutoFit/>
          </a:bodyPr>
          <a:lstStyle/>
          <a:p>
            <a:pPr marL="0" marR="0" lvl="0" indent="0" algn="l" defTabSz="437587" rtl="0" eaLnBrk="1" fontAlgn="auto" latinLnBrk="0" hangingPunct="1">
              <a:lnSpc>
                <a:spcPct val="100000"/>
              </a:lnSpc>
              <a:spcBef>
                <a:spcPts val="0"/>
              </a:spcBef>
              <a:spcAft>
                <a:spcPts val="0"/>
              </a:spcAft>
              <a:buClrTx/>
              <a:buSzTx/>
              <a:buFontTx/>
              <a:buNone/>
              <a:tabLst/>
              <a:defRPr/>
            </a:pPr>
            <a:r>
              <a:rPr kumimoji="0" lang="en-GB" sz="1608" b="1" i="0" u="none" strike="noStrike" kern="1200" cap="none" spc="0" normalizeH="0" baseline="0" noProof="0" dirty="0">
                <a:ln>
                  <a:noFill/>
                </a:ln>
                <a:solidFill>
                  <a:srgbClr val="000000"/>
                </a:solidFill>
                <a:effectLst/>
                <a:uLnTx/>
                <a:uFillTx/>
                <a:latin typeface="Univers Condensed Light" panose="020B0306020202040204" pitchFamily="34" charset="0"/>
                <a:ea typeface="+mn-ea"/>
                <a:cs typeface="+mn-cs"/>
              </a:rPr>
              <a:t>Interdependent Workstreams</a:t>
            </a:r>
          </a:p>
        </p:txBody>
      </p:sp>
      <p:sp>
        <p:nvSpPr>
          <p:cNvPr id="17" name="Arrow: Pentagon 16">
            <a:extLst>
              <a:ext uri="{FF2B5EF4-FFF2-40B4-BE49-F238E27FC236}">
                <a16:creationId xmlns:a16="http://schemas.microsoft.com/office/drawing/2014/main" id="{9DD5299E-2FDC-6ACD-30A3-23231307B6AA}"/>
              </a:ext>
            </a:extLst>
          </p:cNvPr>
          <p:cNvSpPr/>
          <p:nvPr/>
        </p:nvSpPr>
        <p:spPr>
          <a:xfrm>
            <a:off x="2686170" y="10559443"/>
            <a:ext cx="14338183" cy="192940"/>
          </a:xfrm>
          <a:prstGeom prst="homePlate">
            <a:avLst/>
          </a:prstGeom>
          <a:solidFill>
            <a:srgbClr val="77CFCF"/>
          </a:solidFill>
          <a:ln w="19050" cap="flat" cmpd="sng" algn="ctr">
            <a:solidFill>
              <a:srgbClr val="156082">
                <a:shade val="15000"/>
              </a:srgbClr>
            </a:solidFill>
            <a:prstDash val="solid"/>
            <a:miter lim="800000"/>
          </a:ln>
          <a:effectLst/>
        </p:spPr>
        <p:txBody>
          <a:bodyPr lIns="150790" tIns="75396" rIns="150790" bIns="75396" rtlCol="0" anchor="ctr"/>
          <a:lstStyle/>
          <a:p>
            <a:pPr marL="0" marR="0" lvl="0" indent="0" algn="ctr" defTabSz="437587" rtl="0" eaLnBrk="1" fontAlgn="auto" latinLnBrk="0" hangingPunct="1">
              <a:lnSpc>
                <a:spcPct val="100000"/>
              </a:lnSpc>
              <a:spcBef>
                <a:spcPts val="0"/>
              </a:spcBef>
              <a:spcAft>
                <a:spcPts val="0"/>
              </a:spcAft>
              <a:buClrTx/>
              <a:buSzTx/>
              <a:buFontTx/>
              <a:buNone/>
              <a:tabLst/>
              <a:defRPr/>
            </a:pPr>
            <a:r>
              <a:rPr kumimoji="0" lang="en-GB" sz="1402" b="0" i="0" u="none" strike="noStrike" kern="0" cap="none" spc="0" normalizeH="0" baseline="0" noProof="0">
                <a:ln>
                  <a:noFill/>
                </a:ln>
                <a:solidFill>
                  <a:srgbClr val="000000"/>
                </a:solidFill>
                <a:effectLst/>
                <a:uLnTx/>
                <a:uFillTx/>
                <a:latin typeface="Aptos" panose="02110004020202020204"/>
                <a:ea typeface="+mn-ea"/>
                <a:cs typeface="+mn-cs"/>
              </a:rPr>
              <a:t>Regional</a:t>
            </a:r>
            <a:endParaRPr kumimoji="0" lang="en-US" sz="2968" b="0" i="0" u="none" strike="noStrike" kern="1200" cap="none" spc="0" normalizeH="0" baseline="0" noProof="0">
              <a:ln>
                <a:noFill/>
              </a:ln>
              <a:solidFill>
                <a:prstClr val="black"/>
              </a:solidFill>
              <a:effectLst/>
              <a:uLnTx/>
              <a:uFillTx/>
              <a:latin typeface="Aptos" panose="02110004020202020204"/>
              <a:ea typeface="+mn-ea"/>
              <a:cs typeface="+mn-cs"/>
            </a:endParaRPr>
          </a:p>
        </p:txBody>
      </p:sp>
      <p:sp>
        <p:nvSpPr>
          <p:cNvPr id="18" name="Arrow: Pentagon 17">
            <a:extLst>
              <a:ext uri="{FF2B5EF4-FFF2-40B4-BE49-F238E27FC236}">
                <a16:creationId xmlns:a16="http://schemas.microsoft.com/office/drawing/2014/main" id="{A2EE7F50-7DD8-15C1-168B-9077AAE2ACDE}"/>
              </a:ext>
            </a:extLst>
          </p:cNvPr>
          <p:cNvSpPr/>
          <p:nvPr/>
        </p:nvSpPr>
        <p:spPr>
          <a:xfrm>
            <a:off x="2701088" y="10822559"/>
            <a:ext cx="14338183" cy="192940"/>
          </a:xfrm>
          <a:prstGeom prst="homePlate">
            <a:avLst/>
          </a:prstGeom>
          <a:solidFill>
            <a:srgbClr val="77CFCF"/>
          </a:solidFill>
          <a:ln w="19050" cap="flat" cmpd="sng" algn="ctr">
            <a:solidFill>
              <a:srgbClr val="156082">
                <a:shade val="15000"/>
              </a:srgbClr>
            </a:solidFill>
            <a:prstDash val="solid"/>
            <a:miter lim="800000"/>
          </a:ln>
          <a:effectLst/>
        </p:spPr>
        <p:txBody>
          <a:bodyPr rtlCol="0" anchor="ctr"/>
          <a:lstStyle/>
          <a:p>
            <a:pPr marL="0" marR="0" lvl="0" indent="0" algn="ctr" defTabSz="437587" rtl="0" eaLnBrk="1" fontAlgn="auto" latinLnBrk="0" hangingPunct="1">
              <a:lnSpc>
                <a:spcPct val="100000"/>
              </a:lnSpc>
              <a:spcBef>
                <a:spcPts val="0"/>
              </a:spcBef>
              <a:spcAft>
                <a:spcPts val="0"/>
              </a:spcAft>
              <a:buClrTx/>
              <a:buSzTx/>
              <a:buFontTx/>
              <a:buNone/>
              <a:tabLst/>
              <a:defRPr/>
            </a:pPr>
            <a:r>
              <a:rPr kumimoji="0" lang="en-GB" sz="1407" b="0" i="0" u="none" strike="noStrike" kern="0" cap="none" spc="0" normalizeH="0" baseline="0" noProof="0">
                <a:ln>
                  <a:noFill/>
                </a:ln>
                <a:solidFill>
                  <a:srgbClr val="000000"/>
                </a:solidFill>
                <a:effectLst/>
                <a:uLnTx/>
                <a:uFillTx/>
                <a:latin typeface="Aptos" panose="02110004020202020204"/>
                <a:ea typeface="+mn-ea"/>
                <a:cs typeface="+mn-cs"/>
              </a:rPr>
              <a:t>Digital </a:t>
            </a:r>
          </a:p>
        </p:txBody>
      </p:sp>
      <p:sp>
        <p:nvSpPr>
          <p:cNvPr id="20" name="Rectangle 19">
            <a:extLst>
              <a:ext uri="{FF2B5EF4-FFF2-40B4-BE49-F238E27FC236}">
                <a16:creationId xmlns:a16="http://schemas.microsoft.com/office/drawing/2014/main" id="{587B2AFB-7B99-63AF-18B8-245382979AC1}"/>
              </a:ext>
            </a:extLst>
          </p:cNvPr>
          <p:cNvSpPr/>
          <p:nvPr/>
        </p:nvSpPr>
        <p:spPr>
          <a:xfrm>
            <a:off x="2701087" y="5456587"/>
            <a:ext cx="2185102" cy="785942"/>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75396" rtlCol="0" anchor="ctr"/>
          <a:lstStyle/>
          <a:p>
            <a:pPr marL="0" marR="0" lvl="0" indent="0" algn="ctr" defTabSz="437587" rtl="0" eaLnBrk="1" fontAlgn="auto" latinLnBrk="0" hangingPunct="1">
              <a:lnSpc>
                <a:spcPct val="100000"/>
              </a:lnSpc>
              <a:spcBef>
                <a:spcPts val="0"/>
              </a:spcBef>
              <a:spcAft>
                <a:spcPts val="0"/>
              </a:spcAft>
              <a:buClrTx/>
              <a:buSzTx/>
              <a:buFontTx/>
              <a:buNone/>
              <a:tabLst/>
              <a:defRPr/>
            </a:pPr>
            <a:r>
              <a:rPr kumimoji="0" lang="en-GB" sz="1732" b="0" i="0" u="none" strike="noStrike" kern="0" cap="none" spc="0" normalizeH="0" baseline="0" noProof="0" dirty="0">
                <a:ln>
                  <a:noFill/>
                </a:ln>
                <a:solidFill>
                  <a:srgbClr val="000000"/>
                </a:solidFill>
                <a:effectLst/>
                <a:uLnTx/>
                <a:uFillTx/>
                <a:latin typeface="Aptos"/>
                <a:ea typeface="+mn-ea"/>
                <a:cs typeface="+mn-cs"/>
              </a:rPr>
              <a:t>Improve Management of Flow</a:t>
            </a:r>
          </a:p>
        </p:txBody>
      </p:sp>
      <p:sp>
        <p:nvSpPr>
          <p:cNvPr id="21" name="Rectangle 20">
            <a:extLst>
              <a:ext uri="{FF2B5EF4-FFF2-40B4-BE49-F238E27FC236}">
                <a16:creationId xmlns:a16="http://schemas.microsoft.com/office/drawing/2014/main" id="{90B41FD8-35F7-BD26-167C-5E43A2DED6AD}"/>
              </a:ext>
            </a:extLst>
          </p:cNvPr>
          <p:cNvSpPr/>
          <p:nvPr/>
        </p:nvSpPr>
        <p:spPr>
          <a:xfrm>
            <a:off x="2701087" y="8164715"/>
            <a:ext cx="2185102" cy="785940"/>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75396" rtlCol="0" anchor="ctr"/>
          <a:lstStyle/>
          <a:p>
            <a:pPr marL="0" marR="0" lvl="0" indent="0" algn="ctr" defTabSz="437587" rtl="0" eaLnBrk="1" fontAlgn="auto" latinLnBrk="0" hangingPunct="1">
              <a:lnSpc>
                <a:spcPct val="100000"/>
              </a:lnSpc>
              <a:spcBef>
                <a:spcPts val="0"/>
              </a:spcBef>
              <a:spcAft>
                <a:spcPts val="0"/>
              </a:spcAft>
              <a:buClrTx/>
              <a:buSzTx/>
              <a:buFontTx/>
              <a:buNone/>
              <a:tabLst/>
              <a:defRPr/>
            </a:pPr>
            <a:r>
              <a:rPr kumimoji="0" lang="en-GB" sz="1732" b="0" i="0" u="none" strike="noStrike" kern="0" cap="none" spc="0" normalizeH="0" baseline="0" noProof="0" dirty="0">
                <a:ln>
                  <a:noFill/>
                </a:ln>
                <a:solidFill>
                  <a:srgbClr val="000000"/>
                </a:solidFill>
                <a:effectLst/>
                <a:uLnTx/>
                <a:uFillTx/>
                <a:latin typeface="Aptos"/>
                <a:ea typeface="+mn-ea"/>
                <a:cs typeface="+mn-cs"/>
              </a:rPr>
              <a:t>Discharge</a:t>
            </a:r>
            <a:endParaRPr kumimoji="0" lang="en-US" sz="2968"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graphicFrame>
        <p:nvGraphicFramePr>
          <p:cNvPr id="22" name="Table 21">
            <a:extLst>
              <a:ext uri="{FF2B5EF4-FFF2-40B4-BE49-F238E27FC236}">
                <a16:creationId xmlns:a16="http://schemas.microsoft.com/office/drawing/2014/main" id="{2280DDA3-0B56-9849-7C7A-AC8B2D24ADA0}"/>
              </a:ext>
            </a:extLst>
          </p:cNvPr>
          <p:cNvGraphicFramePr>
            <a:graphicFrameLocks noGrp="1"/>
          </p:cNvGraphicFramePr>
          <p:nvPr/>
        </p:nvGraphicFramePr>
        <p:xfrm>
          <a:off x="5121751" y="1372675"/>
          <a:ext cx="5310152" cy="3069890"/>
        </p:xfrm>
        <a:graphic>
          <a:graphicData uri="http://schemas.openxmlformats.org/drawingml/2006/table">
            <a:tbl>
              <a:tblPr firstRow="1" bandRow="1">
                <a:tableStyleId>{16D9F66E-5EB9-4882-86FB-DCBF35E3C3E4}</a:tableStyleId>
              </a:tblPr>
              <a:tblGrid>
                <a:gridCol w="5310152">
                  <a:extLst>
                    <a:ext uri="{9D8B030D-6E8A-4147-A177-3AD203B41FA5}">
                      <a16:colId xmlns:a16="http://schemas.microsoft.com/office/drawing/2014/main" val="1369800438"/>
                    </a:ext>
                  </a:extLst>
                </a:gridCol>
              </a:tblGrid>
              <a:tr h="544709">
                <a:tc>
                  <a:txBody>
                    <a:bodyPr/>
                    <a:lstStyle/>
                    <a:p>
                      <a:pPr marL="0" marR="0" lvl="0" indent="0" algn="l" rtl="0" eaLnBrk="1" fontAlgn="auto" latinLnBrk="0" hangingPunct="1">
                        <a:lnSpc>
                          <a:spcPct val="100000"/>
                        </a:lnSpc>
                        <a:spcBef>
                          <a:spcPts val="0"/>
                        </a:spcBef>
                        <a:spcAft>
                          <a:spcPts val="0"/>
                        </a:spcAft>
                        <a:buClrTx/>
                        <a:buSzTx/>
                        <a:buFontTx/>
                        <a:buNone/>
                      </a:pPr>
                      <a:r>
                        <a:rPr lang="en-GB" sz="1500" b="0" kern="1200" dirty="0">
                          <a:solidFill>
                            <a:srgbClr val="000000"/>
                          </a:solidFill>
                        </a:rPr>
                        <a:t>Implement a Single Point of Access (SPOA) for UEC activity (UEC Navigation Hub) </a:t>
                      </a:r>
                    </a:p>
                  </a:txBody>
                  <a:tcPr marL="87511" marR="87511" marT="43757" marB="43757" anchor="ctr"/>
                </a:tc>
                <a:extLst>
                  <a:ext uri="{0D108BD9-81ED-4DB2-BD59-A6C34878D82A}">
                    <a16:rowId xmlns:a16="http://schemas.microsoft.com/office/drawing/2014/main" val="1790819238"/>
                  </a:ext>
                </a:extLst>
              </a:tr>
              <a:tr h="766074">
                <a:tc>
                  <a:txBody>
                    <a:bodyPr/>
                    <a:lstStyle/>
                    <a:p>
                      <a:pPr marL="0" marR="0" lvl="0" indent="0" algn="l" rtl="0" eaLnBrk="1" fontAlgn="auto" latinLnBrk="0" hangingPunct="1">
                        <a:lnSpc>
                          <a:spcPct val="100000"/>
                        </a:lnSpc>
                        <a:spcBef>
                          <a:spcPts val="0"/>
                        </a:spcBef>
                        <a:spcAft>
                          <a:spcPts val="0"/>
                        </a:spcAft>
                        <a:buClrTx/>
                        <a:buSzTx/>
                        <a:buFontTx/>
                        <a:buNone/>
                      </a:pPr>
                      <a:r>
                        <a:rPr lang="en-GB" sz="1500" b="0" strike="noStrike" kern="1200" dirty="0">
                          <a:solidFill>
                            <a:schemeClr val="tx1"/>
                          </a:solidFill>
                        </a:rPr>
                        <a:t>Ensure (and where possible enhance) Acute Frailty Service provision at the front door(s) and pre-hospital via ACT &amp; Virtual Wards</a:t>
                      </a:r>
                    </a:p>
                  </a:txBody>
                  <a:tcPr marL="87511" marR="87511" marT="43757" marB="43757" anchor="ctr"/>
                </a:tc>
                <a:extLst>
                  <a:ext uri="{0D108BD9-81ED-4DB2-BD59-A6C34878D82A}">
                    <a16:rowId xmlns:a16="http://schemas.microsoft.com/office/drawing/2014/main" val="1532433617"/>
                  </a:ext>
                </a:extLst>
              </a:tr>
              <a:tr h="539887">
                <a:tc>
                  <a:txBody>
                    <a:bodyPr/>
                    <a:lstStyle>
                      <a:lvl1pPr marL="0" algn="l" defTabSz="685772" rtl="0" eaLnBrk="1" latinLnBrk="0" hangingPunct="1">
                        <a:defRPr sz="1350" b="1" kern="1200">
                          <a:solidFill>
                            <a:schemeClr val="dk1"/>
                          </a:solidFill>
                          <a:latin typeface="Aptos" panose="02110004020202020204"/>
                        </a:defRPr>
                      </a:lvl1pPr>
                      <a:lvl2pPr marL="342886" algn="l" defTabSz="685772" rtl="0" eaLnBrk="1" latinLnBrk="0" hangingPunct="1">
                        <a:defRPr sz="1350" b="1" kern="1200">
                          <a:solidFill>
                            <a:schemeClr val="dk1"/>
                          </a:solidFill>
                          <a:latin typeface="Aptos" panose="02110004020202020204"/>
                        </a:defRPr>
                      </a:lvl2pPr>
                      <a:lvl3pPr marL="685772" algn="l" defTabSz="685772" rtl="0" eaLnBrk="1" latinLnBrk="0" hangingPunct="1">
                        <a:defRPr sz="1350" b="1" kern="1200">
                          <a:solidFill>
                            <a:schemeClr val="dk1"/>
                          </a:solidFill>
                          <a:latin typeface="Aptos" panose="02110004020202020204"/>
                        </a:defRPr>
                      </a:lvl3pPr>
                      <a:lvl4pPr marL="1028657" algn="l" defTabSz="685772" rtl="0" eaLnBrk="1" latinLnBrk="0" hangingPunct="1">
                        <a:defRPr sz="1350" b="1" kern="1200">
                          <a:solidFill>
                            <a:schemeClr val="dk1"/>
                          </a:solidFill>
                          <a:latin typeface="Aptos" panose="02110004020202020204"/>
                        </a:defRPr>
                      </a:lvl4pPr>
                      <a:lvl5pPr marL="1371543" algn="l" defTabSz="685772" rtl="0" eaLnBrk="1" latinLnBrk="0" hangingPunct="1">
                        <a:defRPr sz="1350" b="1" kern="1200">
                          <a:solidFill>
                            <a:schemeClr val="dk1"/>
                          </a:solidFill>
                          <a:latin typeface="Aptos" panose="02110004020202020204"/>
                        </a:defRPr>
                      </a:lvl5pPr>
                      <a:lvl6pPr marL="1714428" algn="l" defTabSz="685772" rtl="0" eaLnBrk="1" latinLnBrk="0" hangingPunct="1">
                        <a:defRPr sz="1350" b="1" kern="1200">
                          <a:solidFill>
                            <a:schemeClr val="dk1"/>
                          </a:solidFill>
                          <a:latin typeface="Aptos" panose="02110004020202020204"/>
                        </a:defRPr>
                      </a:lvl6pPr>
                      <a:lvl7pPr marL="2057314" algn="l" defTabSz="685772" rtl="0" eaLnBrk="1" latinLnBrk="0" hangingPunct="1">
                        <a:defRPr sz="1350" b="1" kern="1200">
                          <a:solidFill>
                            <a:schemeClr val="dk1"/>
                          </a:solidFill>
                          <a:latin typeface="Aptos" panose="02110004020202020204"/>
                        </a:defRPr>
                      </a:lvl7pPr>
                      <a:lvl8pPr marL="2400199" algn="l" defTabSz="685772" rtl="0" eaLnBrk="1" latinLnBrk="0" hangingPunct="1">
                        <a:defRPr sz="1350" b="1" kern="1200">
                          <a:solidFill>
                            <a:schemeClr val="dk1"/>
                          </a:solidFill>
                          <a:latin typeface="Aptos" panose="02110004020202020204"/>
                        </a:defRPr>
                      </a:lvl8pPr>
                      <a:lvl9pPr marL="2743085" algn="l" defTabSz="685772" rtl="0" eaLnBrk="1" latinLnBrk="0" hangingPunct="1">
                        <a:defRPr sz="1350" b="1" kern="1200">
                          <a:solidFill>
                            <a:schemeClr val="dk1"/>
                          </a:solidFill>
                          <a:latin typeface="Aptos" panose="02110004020202020204"/>
                        </a:defRPr>
                      </a:lvl9pPr>
                    </a:lstStyle>
                    <a:p>
                      <a:pPr marL="0" marR="0" lvl="0" indent="0" algn="l" rtl="0" eaLnBrk="1" fontAlgn="auto" latinLnBrk="0" hangingPunct="1">
                        <a:lnSpc>
                          <a:spcPct val="100000"/>
                        </a:lnSpc>
                        <a:spcBef>
                          <a:spcPts val="0"/>
                        </a:spcBef>
                        <a:spcAft>
                          <a:spcPts val="0"/>
                        </a:spcAft>
                        <a:buClrTx/>
                        <a:buSzTx/>
                        <a:buFontTx/>
                        <a:buNone/>
                      </a:pPr>
                      <a:r>
                        <a:rPr lang="en-GB" sz="1500" b="0" kern="1200" dirty="0">
                          <a:solidFill>
                            <a:srgbClr val="000000"/>
                          </a:solidFill>
                        </a:rPr>
                        <a:t>Develop a L1 &amp; L2 Community Falls Service to avoid unnecessary conveyance</a:t>
                      </a:r>
                    </a:p>
                  </a:txBody>
                  <a:tcPr marL="87511" marR="87511" marT="43757" marB="43757" anchor="ctr"/>
                </a:tc>
                <a:extLst>
                  <a:ext uri="{0D108BD9-81ED-4DB2-BD59-A6C34878D82A}">
                    <a16:rowId xmlns:a16="http://schemas.microsoft.com/office/drawing/2014/main" val="2947851244"/>
                  </a:ext>
                </a:extLst>
              </a:tr>
              <a:tr h="539887">
                <a:tc>
                  <a:txBody>
                    <a:bodyPr/>
                    <a:lstStyle>
                      <a:lvl1pPr marL="0" algn="l" defTabSz="685772" rtl="0" eaLnBrk="1" latinLnBrk="0" hangingPunct="1">
                        <a:defRPr sz="1350" kern="1200">
                          <a:solidFill>
                            <a:schemeClr val="dk1"/>
                          </a:solidFill>
                          <a:latin typeface="Aptos" panose="02110004020202020204"/>
                        </a:defRPr>
                      </a:lvl1pPr>
                      <a:lvl2pPr marL="342886" algn="l" defTabSz="685772" rtl="0" eaLnBrk="1" latinLnBrk="0" hangingPunct="1">
                        <a:defRPr sz="1350" kern="1200">
                          <a:solidFill>
                            <a:schemeClr val="dk1"/>
                          </a:solidFill>
                          <a:latin typeface="Aptos" panose="02110004020202020204"/>
                        </a:defRPr>
                      </a:lvl2pPr>
                      <a:lvl3pPr marL="685772" algn="l" defTabSz="685772" rtl="0" eaLnBrk="1" latinLnBrk="0" hangingPunct="1">
                        <a:defRPr sz="1350" kern="1200">
                          <a:solidFill>
                            <a:schemeClr val="dk1"/>
                          </a:solidFill>
                          <a:latin typeface="Aptos" panose="02110004020202020204"/>
                        </a:defRPr>
                      </a:lvl3pPr>
                      <a:lvl4pPr marL="1028657" algn="l" defTabSz="685772" rtl="0" eaLnBrk="1" latinLnBrk="0" hangingPunct="1">
                        <a:defRPr sz="1350" kern="1200">
                          <a:solidFill>
                            <a:schemeClr val="dk1"/>
                          </a:solidFill>
                          <a:latin typeface="Aptos" panose="02110004020202020204"/>
                        </a:defRPr>
                      </a:lvl4pPr>
                      <a:lvl5pPr marL="1371543" algn="l" defTabSz="685772" rtl="0" eaLnBrk="1" latinLnBrk="0" hangingPunct="1">
                        <a:defRPr sz="1350" kern="1200">
                          <a:solidFill>
                            <a:schemeClr val="dk1"/>
                          </a:solidFill>
                          <a:latin typeface="Aptos" panose="02110004020202020204"/>
                        </a:defRPr>
                      </a:lvl5pPr>
                      <a:lvl6pPr marL="1714428" algn="l" defTabSz="685772" rtl="0" eaLnBrk="1" latinLnBrk="0" hangingPunct="1">
                        <a:defRPr sz="1350" kern="1200">
                          <a:solidFill>
                            <a:schemeClr val="dk1"/>
                          </a:solidFill>
                          <a:latin typeface="Aptos" panose="02110004020202020204"/>
                        </a:defRPr>
                      </a:lvl6pPr>
                      <a:lvl7pPr marL="2057314" algn="l" defTabSz="685772" rtl="0" eaLnBrk="1" latinLnBrk="0" hangingPunct="1">
                        <a:defRPr sz="1350" kern="1200">
                          <a:solidFill>
                            <a:schemeClr val="dk1"/>
                          </a:solidFill>
                          <a:latin typeface="Aptos" panose="02110004020202020204"/>
                        </a:defRPr>
                      </a:lvl7pPr>
                      <a:lvl8pPr marL="2400199" algn="l" defTabSz="685772" rtl="0" eaLnBrk="1" latinLnBrk="0" hangingPunct="1">
                        <a:defRPr sz="1350" kern="1200">
                          <a:solidFill>
                            <a:schemeClr val="dk1"/>
                          </a:solidFill>
                          <a:latin typeface="Aptos" panose="02110004020202020204"/>
                        </a:defRPr>
                      </a:lvl8pPr>
                      <a:lvl9pPr marL="2743085" algn="l" defTabSz="685772" rtl="0" eaLnBrk="1" latinLnBrk="0" hangingPunct="1">
                        <a:defRPr sz="1350" kern="1200">
                          <a:solidFill>
                            <a:schemeClr val="dk1"/>
                          </a:solidFill>
                          <a:latin typeface="Aptos" panose="02110004020202020204"/>
                        </a:defRPr>
                      </a:lvl9pPr>
                    </a:lstStyle>
                    <a:p>
                      <a:pPr marL="0" marR="0" lvl="0" indent="0" algn="l" rtl="0" eaLnBrk="1" fontAlgn="auto" latinLnBrk="0" hangingPunct="1">
                        <a:lnSpc>
                          <a:spcPct val="100000"/>
                        </a:lnSpc>
                        <a:spcBef>
                          <a:spcPts val="0"/>
                        </a:spcBef>
                        <a:spcAft>
                          <a:spcPts val="0"/>
                        </a:spcAft>
                        <a:buClrTx/>
                        <a:buSzTx/>
                        <a:buFontTx/>
                        <a:buNone/>
                      </a:pPr>
                      <a:r>
                        <a:rPr lang="en-GB" sz="1500" b="0" kern="1200" dirty="0">
                          <a:solidFill>
                            <a:srgbClr val="000000"/>
                          </a:solidFill>
                        </a:rPr>
                        <a:t>Review direct pathways to specialities (to avoid ‘front’ doors’ where appropriate and include palliative patients)</a:t>
                      </a:r>
                    </a:p>
                  </a:txBody>
                  <a:tcPr marL="87511" marR="87511" marT="43757" marB="43757" anchor="ctr"/>
                </a:tc>
                <a:extLst>
                  <a:ext uri="{0D108BD9-81ED-4DB2-BD59-A6C34878D82A}">
                    <a16:rowId xmlns:a16="http://schemas.microsoft.com/office/drawing/2014/main" val="1761936340"/>
                  </a:ext>
                </a:extLst>
              </a:tr>
              <a:tr h="331217">
                <a:tc>
                  <a:txBody>
                    <a:bodyPr/>
                    <a:lstStyle>
                      <a:lvl1pPr marL="0" algn="l" defTabSz="685772" rtl="0" eaLnBrk="1" latinLnBrk="0" hangingPunct="1">
                        <a:defRPr sz="1350" kern="1200">
                          <a:solidFill>
                            <a:schemeClr val="dk1"/>
                          </a:solidFill>
                          <a:latin typeface="Aptos" panose="02110004020202020204"/>
                        </a:defRPr>
                      </a:lvl1pPr>
                      <a:lvl2pPr marL="342886" algn="l" defTabSz="685772" rtl="0" eaLnBrk="1" latinLnBrk="0" hangingPunct="1">
                        <a:defRPr sz="1350" kern="1200">
                          <a:solidFill>
                            <a:schemeClr val="dk1"/>
                          </a:solidFill>
                          <a:latin typeface="Aptos" panose="02110004020202020204"/>
                        </a:defRPr>
                      </a:lvl2pPr>
                      <a:lvl3pPr marL="685772" algn="l" defTabSz="685772" rtl="0" eaLnBrk="1" latinLnBrk="0" hangingPunct="1">
                        <a:defRPr sz="1350" kern="1200">
                          <a:solidFill>
                            <a:schemeClr val="dk1"/>
                          </a:solidFill>
                          <a:latin typeface="Aptos" panose="02110004020202020204"/>
                        </a:defRPr>
                      </a:lvl3pPr>
                      <a:lvl4pPr marL="1028657" algn="l" defTabSz="685772" rtl="0" eaLnBrk="1" latinLnBrk="0" hangingPunct="1">
                        <a:defRPr sz="1350" kern="1200">
                          <a:solidFill>
                            <a:schemeClr val="dk1"/>
                          </a:solidFill>
                          <a:latin typeface="Aptos" panose="02110004020202020204"/>
                        </a:defRPr>
                      </a:lvl4pPr>
                      <a:lvl5pPr marL="1371543" algn="l" defTabSz="685772" rtl="0" eaLnBrk="1" latinLnBrk="0" hangingPunct="1">
                        <a:defRPr sz="1350" kern="1200">
                          <a:solidFill>
                            <a:schemeClr val="dk1"/>
                          </a:solidFill>
                          <a:latin typeface="Aptos" panose="02110004020202020204"/>
                        </a:defRPr>
                      </a:lvl5pPr>
                      <a:lvl6pPr marL="1714428" algn="l" defTabSz="685772" rtl="0" eaLnBrk="1" latinLnBrk="0" hangingPunct="1">
                        <a:defRPr sz="1350" kern="1200">
                          <a:solidFill>
                            <a:schemeClr val="dk1"/>
                          </a:solidFill>
                          <a:latin typeface="Aptos" panose="02110004020202020204"/>
                        </a:defRPr>
                      </a:lvl6pPr>
                      <a:lvl7pPr marL="2057314" algn="l" defTabSz="685772" rtl="0" eaLnBrk="1" latinLnBrk="0" hangingPunct="1">
                        <a:defRPr sz="1350" kern="1200">
                          <a:solidFill>
                            <a:schemeClr val="dk1"/>
                          </a:solidFill>
                          <a:latin typeface="Aptos" panose="02110004020202020204"/>
                        </a:defRPr>
                      </a:lvl7pPr>
                      <a:lvl8pPr marL="2400199" algn="l" defTabSz="685772" rtl="0" eaLnBrk="1" latinLnBrk="0" hangingPunct="1">
                        <a:defRPr sz="1350" kern="1200">
                          <a:solidFill>
                            <a:schemeClr val="dk1"/>
                          </a:solidFill>
                          <a:latin typeface="Aptos" panose="02110004020202020204"/>
                        </a:defRPr>
                      </a:lvl8pPr>
                      <a:lvl9pPr marL="2743085" algn="l" defTabSz="685772" rtl="0" eaLnBrk="1" latinLnBrk="0" hangingPunct="1">
                        <a:defRPr sz="1350" kern="1200">
                          <a:solidFill>
                            <a:schemeClr val="dk1"/>
                          </a:solidFill>
                          <a:latin typeface="Aptos" panose="02110004020202020204"/>
                        </a:defRPr>
                      </a:lvl9pPr>
                    </a:lstStyle>
                    <a:p>
                      <a:pPr marL="0" marR="0" lvl="0" indent="0" algn="l" rtl="0" eaLnBrk="1" fontAlgn="auto" latinLnBrk="0" hangingPunct="1">
                        <a:lnSpc>
                          <a:spcPct val="100000"/>
                        </a:lnSpc>
                        <a:spcBef>
                          <a:spcPts val="0"/>
                        </a:spcBef>
                        <a:spcAft>
                          <a:spcPts val="0"/>
                        </a:spcAft>
                        <a:buClrTx/>
                        <a:buSzTx/>
                        <a:buFontTx/>
                        <a:buNone/>
                      </a:pPr>
                      <a:r>
                        <a:rPr lang="en-GB" sz="1500" b="0" kern="1200" dirty="0">
                          <a:solidFill>
                            <a:srgbClr val="000000"/>
                          </a:solidFill>
                        </a:rPr>
                        <a:t>Implement High Intensity User scheme at front door(s)</a:t>
                      </a:r>
                    </a:p>
                  </a:txBody>
                  <a:tcPr marL="87511" marR="87511" marT="43757" marB="43757" anchor="ctr"/>
                </a:tc>
                <a:extLst>
                  <a:ext uri="{0D108BD9-81ED-4DB2-BD59-A6C34878D82A}">
                    <a16:rowId xmlns:a16="http://schemas.microsoft.com/office/drawing/2014/main" val="19079756"/>
                  </a:ext>
                </a:extLst>
              </a:tr>
              <a:tr h="331217">
                <a:tc>
                  <a:txBody>
                    <a:bodyPr/>
                    <a:lstStyle/>
                    <a:p>
                      <a:pPr marL="0" marR="0" lvl="0" indent="0" algn="l" rtl="0" eaLnBrk="1" fontAlgn="auto" latinLnBrk="0" hangingPunct="1">
                        <a:lnSpc>
                          <a:spcPct val="100000"/>
                        </a:lnSpc>
                        <a:spcBef>
                          <a:spcPts val="0"/>
                        </a:spcBef>
                        <a:spcAft>
                          <a:spcPts val="0"/>
                        </a:spcAft>
                        <a:buClrTx/>
                        <a:buSzTx/>
                        <a:buFontTx/>
                        <a:buNone/>
                      </a:pPr>
                      <a:r>
                        <a:rPr lang="en-GB" sz="1500" b="0" kern="1200" dirty="0">
                          <a:solidFill>
                            <a:srgbClr val="000000"/>
                          </a:solidFill>
                        </a:rPr>
                        <a:t>Revise/ redesign SDEC/ AMU model </a:t>
                      </a:r>
                    </a:p>
                  </a:txBody>
                  <a:tcPr marL="87511" marR="87511" marT="43757" marB="43757" anchor="ctr"/>
                </a:tc>
                <a:extLst>
                  <a:ext uri="{0D108BD9-81ED-4DB2-BD59-A6C34878D82A}">
                    <a16:rowId xmlns:a16="http://schemas.microsoft.com/office/drawing/2014/main" val="425245367"/>
                  </a:ext>
                </a:extLst>
              </a:tr>
            </a:tbl>
          </a:graphicData>
        </a:graphic>
      </p:graphicFrame>
      <p:sp>
        <p:nvSpPr>
          <p:cNvPr id="65" name="TextBox 64">
            <a:extLst>
              <a:ext uri="{FF2B5EF4-FFF2-40B4-BE49-F238E27FC236}">
                <a16:creationId xmlns:a16="http://schemas.microsoft.com/office/drawing/2014/main" id="{59862B72-DB29-FDD4-19FE-11D59C5316F5}"/>
              </a:ext>
            </a:extLst>
          </p:cNvPr>
          <p:cNvSpPr txBox="1"/>
          <p:nvPr/>
        </p:nvSpPr>
        <p:spPr>
          <a:xfrm>
            <a:off x="2269247" y="960505"/>
            <a:ext cx="3048782" cy="368029"/>
          </a:xfrm>
          <a:prstGeom prst="rect">
            <a:avLst/>
          </a:prstGeom>
          <a:noFill/>
        </p:spPr>
        <p:txBody>
          <a:bodyPr wrap="square" lIns="150790" tIns="75396" rIns="150790" bIns="75396" rtlCol="0" anchor="t">
            <a:spAutoFit/>
          </a:bodyPr>
          <a:lstStyle/>
          <a:p>
            <a:pPr marL="0" marR="0" lvl="0" indent="0" algn="ctr" defTabSz="612608" rtl="0" eaLnBrk="1" fontAlgn="auto" latinLnBrk="0" hangingPunct="1">
              <a:lnSpc>
                <a:spcPct val="100000"/>
              </a:lnSpc>
              <a:spcBef>
                <a:spcPts val="0"/>
              </a:spcBef>
              <a:spcAft>
                <a:spcPts val="0"/>
              </a:spcAft>
              <a:buClrTx/>
              <a:buSzTx/>
              <a:buFontTx/>
              <a:buNone/>
              <a:tabLst/>
              <a:defRPr/>
            </a:pPr>
            <a:r>
              <a:rPr kumimoji="0" lang="en-GB" sz="1402" b="1" i="0" u="none" strike="noStrike" kern="1200" cap="none" spc="0" normalizeH="0" baseline="0" noProof="0" dirty="0">
                <a:ln>
                  <a:noFill/>
                </a:ln>
                <a:solidFill>
                  <a:prstClr val="white">
                    <a:lumMod val="50000"/>
                  </a:prstClr>
                </a:solidFill>
                <a:effectLst/>
                <a:uLnTx/>
                <a:uFillTx/>
                <a:latin typeface="Aptos" panose="02110004020202020204"/>
                <a:ea typeface="+mn-ea"/>
                <a:cs typeface="+mn-cs"/>
              </a:rPr>
              <a:t>System Priorities </a:t>
            </a:r>
            <a:endParaRPr kumimoji="0" lang="en-GB" sz="1474" b="1" i="0" u="none" strike="noStrike" kern="1200" cap="none" spc="0" normalizeH="0" baseline="0" noProof="0" dirty="0">
              <a:ln>
                <a:noFill/>
              </a:ln>
              <a:solidFill>
                <a:prstClr val="white">
                  <a:lumMod val="50000"/>
                </a:prstClr>
              </a:solidFill>
              <a:effectLst/>
              <a:uLnTx/>
              <a:uFillTx/>
              <a:latin typeface="Aptos" panose="02110004020202020204"/>
              <a:ea typeface="+mn-ea"/>
              <a:cs typeface="+mn-cs"/>
            </a:endParaRPr>
          </a:p>
        </p:txBody>
      </p:sp>
      <p:sp>
        <p:nvSpPr>
          <p:cNvPr id="67" name="TextBox 66">
            <a:extLst>
              <a:ext uri="{FF2B5EF4-FFF2-40B4-BE49-F238E27FC236}">
                <a16:creationId xmlns:a16="http://schemas.microsoft.com/office/drawing/2014/main" id="{A12D3E9A-E6E7-9F48-35A2-85E528A99542}"/>
              </a:ext>
            </a:extLst>
          </p:cNvPr>
          <p:cNvSpPr txBox="1"/>
          <p:nvPr/>
        </p:nvSpPr>
        <p:spPr>
          <a:xfrm>
            <a:off x="6761201" y="1022163"/>
            <a:ext cx="2083412" cy="368029"/>
          </a:xfrm>
          <a:prstGeom prst="rect">
            <a:avLst/>
          </a:prstGeom>
          <a:noFill/>
        </p:spPr>
        <p:txBody>
          <a:bodyPr wrap="square" lIns="150790" tIns="75396" rIns="150790" bIns="75396" rtlCol="0" anchor="t">
            <a:spAutoFit/>
          </a:bodyPr>
          <a:lstStyle/>
          <a:p>
            <a:pPr marL="0" marR="0" lvl="0" indent="0" algn="ctr" defTabSz="612608" rtl="0" eaLnBrk="1" fontAlgn="auto" latinLnBrk="0" hangingPunct="1">
              <a:lnSpc>
                <a:spcPct val="100000"/>
              </a:lnSpc>
              <a:spcBef>
                <a:spcPts val="0"/>
              </a:spcBef>
              <a:spcAft>
                <a:spcPts val="0"/>
              </a:spcAft>
              <a:buClrTx/>
              <a:buSzTx/>
              <a:buFontTx/>
              <a:buNone/>
              <a:tabLst/>
              <a:defRPr/>
            </a:pPr>
            <a:r>
              <a:rPr kumimoji="0" lang="en-GB" sz="1402" b="1" i="0" u="none" strike="noStrike" kern="1200" cap="none" spc="0" normalizeH="0" baseline="0" noProof="0" dirty="0">
                <a:ln>
                  <a:noFill/>
                </a:ln>
                <a:solidFill>
                  <a:prstClr val="white">
                    <a:lumMod val="50000"/>
                  </a:prstClr>
                </a:solidFill>
                <a:effectLst/>
                <a:uLnTx/>
                <a:uFillTx/>
                <a:latin typeface="Aptos" panose="02110004020202020204"/>
                <a:ea typeface="+mn-ea"/>
                <a:cs typeface="+mn-cs"/>
              </a:rPr>
              <a:t>Areas to Deliver </a:t>
            </a:r>
            <a:endParaRPr kumimoji="0" lang="en-GB" sz="1474" b="1" i="0" u="none" strike="noStrike" kern="1200" cap="none" spc="0" normalizeH="0" baseline="0" noProof="0" dirty="0">
              <a:ln>
                <a:noFill/>
              </a:ln>
              <a:solidFill>
                <a:prstClr val="white">
                  <a:lumMod val="50000"/>
                </a:prstClr>
              </a:solidFill>
              <a:effectLst/>
              <a:uLnTx/>
              <a:uFillTx/>
              <a:latin typeface="Aptos" panose="02110004020202020204"/>
              <a:ea typeface="+mn-ea"/>
              <a:cs typeface="+mn-cs"/>
            </a:endParaRPr>
          </a:p>
        </p:txBody>
      </p:sp>
      <p:sp>
        <p:nvSpPr>
          <p:cNvPr id="68" name="TextBox 67">
            <a:extLst>
              <a:ext uri="{FF2B5EF4-FFF2-40B4-BE49-F238E27FC236}">
                <a16:creationId xmlns:a16="http://schemas.microsoft.com/office/drawing/2014/main" id="{BB060500-900B-CF74-7289-D8509698F853}"/>
              </a:ext>
            </a:extLst>
          </p:cNvPr>
          <p:cNvSpPr txBox="1"/>
          <p:nvPr/>
        </p:nvSpPr>
        <p:spPr>
          <a:xfrm>
            <a:off x="11297065" y="922933"/>
            <a:ext cx="2083412" cy="368029"/>
          </a:xfrm>
          <a:prstGeom prst="rect">
            <a:avLst/>
          </a:prstGeom>
          <a:noFill/>
        </p:spPr>
        <p:txBody>
          <a:bodyPr wrap="square" lIns="150790" tIns="75396" rIns="150790" bIns="75396" rtlCol="0" anchor="t">
            <a:spAutoFit/>
          </a:bodyPr>
          <a:lstStyle/>
          <a:p>
            <a:pPr marL="0" marR="0" lvl="0" indent="0" algn="ctr" defTabSz="612608" rtl="0" eaLnBrk="1" fontAlgn="auto" latinLnBrk="0" hangingPunct="1">
              <a:lnSpc>
                <a:spcPct val="100000"/>
              </a:lnSpc>
              <a:spcBef>
                <a:spcPts val="0"/>
              </a:spcBef>
              <a:spcAft>
                <a:spcPts val="0"/>
              </a:spcAft>
              <a:buClrTx/>
              <a:buSzTx/>
              <a:buFontTx/>
              <a:buNone/>
              <a:tabLst/>
              <a:defRPr/>
            </a:pPr>
            <a:r>
              <a:rPr kumimoji="0" lang="en-GB" sz="1402" b="1" i="0" u="none" strike="noStrike" kern="1200" cap="none" spc="0" normalizeH="0" baseline="0" noProof="0" dirty="0">
                <a:ln>
                  <a:noFill/>
                </a:ln>
                <a:solidFill>
                  <a:prstClr val="white">
                    <a:lumMod val="50000"/>
                  </a:prstClr>
                </a:solidFill>
                <a:effectLst/>
                <a:uLnTx/>
                <a:uFillTx/>
                <a:latin typeface="Aptos" panose="02110004020202020204"/>
                <a:ea typeface="+mn-ea"/>
                <a:cs typeface="+mn-cs"/>
              </a:rPr>
              <a:t>Outputs</a:t>
            </a:r>
            <a:endParaRPr kumimoji="0" lang="en-GB" sz="1474" b="1" i="0" u="none" strike="noStrike" kern="1200" cap="none" spc="0" normalizeH="0" baseline="0" noProof="0" dirty="0">
              <a:ln>
                <a:noFill/>
              </a:ln>
              <a:solidFill>
                <a:prstClr val="white">
                  <a:lumMod val="50000"/>
                </a:prstClr>
              </a:solidFill>
              <a:effectLst/>
              <a:uLnTx/>
              <a:uFillTx/>
              <a:latin typeface="Aptos" panose="02110004020202020204"/>
              <a:ea typeface="+mn-ea"/>
              <a:cs typeface="+mn-cs"/>
            </a:endParaRPr>
          </a:p>
        </p:txBody>
      </p:sp>
      <p:sp>
        <p:nvSpPr>
          <p:cNvPr id="72" name="Rectangle 71">
            <a:extLst>
              <a:ext uri="{FF2B5EF4-FFF2-40B4-BE49-F238E27FC236}">
                <a16:creationId xmlns:a16="http://schemas.microsoft.com/office/drawing/2014/main" id="{462EAAFE-3E7E-837B-2CE6-EA89F96F27EE}"/>
              </a:ext>
            </a:extLst>
          </p:cNvPr>
          <p:cNvSpPr/>
          <p:nvPr/>
        </p:nvSpPr>
        <p:spPr>
          <a:xfrm>
            <a:off x="15516914" y="4505129"/>
            <a:ext cx="1720486" cy="754730"/>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75396" rtlCol="0" anchor="ctr"/>
          <a:lstStyle/>
          <a:p>
            <a:pPr marL="0" marR="0" lvl="0" indent="0" algn="ctr" defTabSz="437587" rtl="0" eaLnBrk="1" fontAlgn="auto" latinLnBrk="0" hangingPunct="1">
              <a:lnSpc>
                <a:spcPct val="100000"/>
              </a:lnSpc>
              <a:spcBef>
                <a:spcPts val="0"/>
              </a:spcBef>
              <a:spcAft>
                <a:spcPts val="0"/>
              </a:spcAft>
              <a:buClrTx/>
              <a:buSzTx/>
              <a:buFontTx/>
              <a:buNone/>
              <a:tabLst/>
              <a:defRPr/>
            </a:pPr>
            <a:r>
              <a:rPr kumimoji="0" lang="en-GB" sz="1484" b="0" i="0" u="none" strike="noStrike" kern="0" cap="none" spc="0" normalizeH="0" baseline="0" noProof="0">
                <a:ln>
                  <a:noFill/>
                </a:ln>
                <a:solidFill>
                  <a:srgbClr val="000000"/>
                </a:solidFill>
                <a:effectLst/>
                <a:uLnTx/>
                <a:uFillTx/>
                <a:latin typeface="Aptos"/>
                <a:ea typeface="+mn-ea"/>
                <a:cs typeface="+mn-cs"/>
              </a:rPr>
              <a:t>Mental Health ED</a:t>
            </a:r>
          </a:p>
        </p:txBody>
      </p:sp>
      <p:sp>
        <p:nvSpPr>
          <p:cNvPr id="73" name="Rectangle 72">
            <a:extLst>
              <a:ext uri="{FF2B5EF4-FFF2-40B4-BE49-F238E27FC236}">
                <a16:creationId xmlns:a16="http://schemas.microsoft.com/office/drawing/2014/main" id="{C322E3C0-5666-FD41-2F8D-2422612C09A0}"/>
              </a:ext>
            </a:extLst>
          </p:cNvPr>
          <p:cNvSpPr/>
          <p:nvPr/>
        </p:nvSpPr>
        <p:spPr>
          <a:xfrm>
            <a:off x="15531839" y="3254648"/>
            <a:ext cx="1720484" cy="750532"/>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75396" rtlCol="0" anchor="ctr"/>
          <a:lstStyle/>
          <a:p>
            <a:pPr marL="0" marR="0" lvl="0" indent="0" algn="ctr" defTabSz="437587" rtl="0" eaLnBrk="1" fontAlgn="auto" latinLnBrk="0" hangingPunct="1">
              <a:lnSpc>
                <a:spcPct val="100000"/>
              </a:lnSpc>
              <a:spcBef>
                <a:spcPts val="0"/>
              </a:spcBef>
              <a:spcAft>
                <a:spcPts val="0"/>
              </a:spcAft>
              <a:buClrTx/>
              <a:buSzTx/>
              <a:buFontTx/>
              <a:buNone/>
              <a:tabLst/>
              <a:defRPr/>
            </a:pPr>
            <a:r>
              <a:rPr kumimoji="0" lang="en-GB" sz="1484" b="0" i="0" u="none" strike="noStrike" kern="0" cap="none" spc="0" normalizeH="0" baseline="0" noProof="0">
                <a:ln>
                  <a:noFill/>
                </a:ln>
                <a:solidFill>
                  <a:srgbClr val="000000"/>
                </a:solidFill>
                <a:effectLst/>
                <a:uLnTx/>
                <a:uFillTx/>
                <a:latin typeface="Aptos"/>
                <a:ea typeface="+mn-ea"/>
                <a:cs typeface="+mn-cs"/>
              </a:rPr>
              <a:t>D2RA</a:t>
            </a:r>
            <a:endParaRPr kumimoji="0" lang="en-US" sz="2968" b="0" i="0" u="none" strike="noStrike" kern="1200" cap="none" spc="0" normalizeH="0" baseline="0" noProof="0">
              <a:ln>
                <a:noFill/>
              </a:ln>
              <a:solidFill>
                <a:prstClr val="black"/>
              </a:solidFill>
              <a:effectLst/>
              <a:uLnTx/>
              <a:uFillTx/>
              <a:latin typeface="Aptos" panose="02110004020202020204"/>
              <a:ea typeface="+mn-ea"/>
              <a:cs typeface="+mn-cs"/>
            </a:endParaRPr>
          </a:p>
        </p:txBody>
      </p:sp>
      <p:sp>
        <p:nvSpPr>
          <p:cNvPr id="5" name="Hexagon 4">
            <a:extLst>
              <a:ext uri="{FF2B5EF4-FFF2-40B4-BE49-F238E27FC236}">
                <a16:creationId xmlns:a16="http://schemas.microsoft.com/office/drawing/2014/main" id="{6F815940-6B56-3C82-4659-02EA0625B1AC}"/>
              </a:ext>
            </a:extLst>
          </p:cNvPr>
          <p:cNvSpPr/>
          <p:nvPr/>
        </p:nvSpPr>
        <p:spPr>
          <a:xfrm>
            <a:off x="10519382" y="5064031"/>
            <a:ext cx="3638774" cy="1079378"/>
          </a:xfrm>
          <a:prstGeom prst="hexagon">
            <a:avLst>
              <a:gd name="adj" fmla="val 16126"/>
              <a:gd name="vf" fmla="val 115470"/>
            </a:avLst>
          </a:prstGeom>
          <a:solidFill>
            <a:schemeClr val="accent4">
              <a:lumMod val="40000"/>
              <a:lumOff val="60000"/>
            </a:schemeClr>
          </a:solidFill>
          <a:ln w="19050" cap="flat" cmpd="sng" algn="ctr">
            <a:noFill/>
            <a:prstDash val="solid"/>
            <a:miter lim="800000"/>
          </a:ln>
          <a:effectLst/>
        </p:spPr>
        <p:txBody>
          <a:bodyPr lIns="150790" tIns="75396" rIns="150790" bIns="75396" rtlCol="0" anchor="ctr"/>
          <a:lstStyle/>
          <a:p>
            <a:pPr marL="0" marR="0" lvl="0" indent="0" algn="ctr" defTabSz="437587" rtl="0" eaLnBrk="1" fontAlgn="auto" latinLnBrk="0" hangingPunct="1">
              <a:lnSpc>
                <a:spcPts val="1979"/>
              </a:lnSpc>
              <a:spcBef>
                <a:spcPts val="0"/>
              </a:spcBef>
              <a:spcAft>
                <a:spcPts val="0"/>
              </a:spcAft>
              <a:buClrTx/>
              <a:buSzTx/>
              <a:buFontTx/>
              <a:buNone/>
              <a:tabLst/>
              <a:defRPr/>
            </a:pPr>
            <a:r>
              <a:rPr kumimoji="0" lang="en-GB" sz="1732" b="0" i="0" u="none" strike="noStrike" kern="0" cap="none" spc="0" normalizeH="0" baseline="0" noProof="0" dirty="0">
                <a:ln>
                  <a:noFill/>
                </a:ln>
                <a:solidFill>
                  <a:srgbClr val="000000"/>
                </a:solidFill>
                <a:effectLst/>
                <a:uLnTx/>
                <a:uFillTx/>
                <a:latin typeface="Univers Condensed Light"/>
                <a:ea typeface="+mn-ea"/>
                <a:cs typeface="+mn-cs"/>
              </a:rPr>
              <a:t>We will reduce ED waits &gt;12 hrs</a:t>
            </a:r>
            <a:r>
              <a:rPr kumimoji="0" lang="en-GB" sz="1979" b="0" i="0" u="none" strike="noStrike" kern="0" cap="none" spc="0" normalizeH="0" baseline="0" noProof="0" dirty="0">
                <a:ln>
                  <a:noFill/>
                </a:ln>
                <a:solidFill>
                  <a:srgbClr val="000000"/>
                </a:solidFill>
                <a:effectLst/>
                <a:uLnTx/>
                <a:uFillTx/>
                <a:latin typeface="Aptos"/>
                <a:ea typeface="+mn-ea"/>
                <a:cs typeface="+mn-cs"/>
              </a:rPr>
              <a:t> </a:t>
            </a:r>
            <a:endParaRPr kumimoji="0" lang="en-US" sz="2968"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8" name="Hexagon 7">
            <a:extLst>
              <a:ext uri="{FF2B5EF4-FFF2-40B4-BE49-F238E27FC236}">
                <a16:creationId xmlns:a16="http://schemas.microsoft.com/office/drawing/2014/main" id="{FEFBE6F4-2F3A-8604-93C1-F959DDF79FBB}"/>
              </a:ext>
            </a:extLst>
          </p:cNvPr>
          <p:cNvSpPr/>
          <p:nvPr/>
        </p:nvSpPr>
        <p:spPr>
          <a:xfrm>
            <a:off x="10560832" y="6534533"/>
            <a:ext cx="3638774" cy="1175709"/>
          </a:xfrm>
          <a:prstGeom prst="hexagon">
            <a:avLst>
              <a:gd name="adj" fmla="val 16126"/>
              <a:gd name="vf" fmla="val 115470"/>
            </a:avLst>
          </a:prstGeom>
          <a:solidFill>
            <a:schemeClr val="accent4">
              <a:lumMod val="40000"/>
              <a:lumOff val="60000"/>
            </a:schemeClr>
          </a:solidFill>
          <a:ln w="19050" cap="flat" cmpd="sng" algn="ctr">
            <a:noFill/>
            <a:prstDash val="solid"/>
            <a:miter lim="800000"/>
          </a:ln>
          <a:effectLst/>
        </p:spPr>
        <p:txBody>
          <a:bodyPr lIns="150790" tIns="75396" rIns="150790" bIns="75396" rtlCol="0" anchor="ctr"/>
          <a:lstStyle/>
          <a:p>
            <a:pPr marL="0" marR="0" lvl="0" indent="0" algn="ctr" defTabSz="437587" rtl="0" eaLnBrk="1" fontAlgn="auto" latinLnBrk="0" hangingPunct="1">
              <a:lnSpc>
                <a:spcPct val="100000"/>
              </a:lnSpc>
              <a:spcBef>
                <a:spcPts val="0"/>
              </a:spcBef>
              <a:spcAft>
                <a:spcPts val="0"/>
              </a:spcAft>
              <a:buClrTx/>
              <a:buSzTx/>
              <a:buFontTx/>
              <a:buNone/>
              <a:tabLst/>
              <a:defRPr/>
            </a:pPr>
            <a:r>
              <a:rPr kumimoji="0" lang="en-GB" sz="1732" b="0" i="0" u="none" strike="noStrike" kern="0" cap="none" spc="0" normalizeH="0" baseline="0" noProof="0" dirty="0">
                <a:ln>
                  <a:noFill/>
                </a:ln>
                <a:solidFill>
                  <a:srgbClr val="000000"/>
                </a:solidFill>
                <a:effectLst/>
                <a:uLnTx/>
                <a:uFillTx/>
                <a:latin typeface="Univers Condensed Light"/>
                <a:ea typeface="+mn-ea"/>
                <a:cs typeface="+mn-cs"/>
              </a:rPr>
              <a:t>We will deliver a 12-month reduction trend in the number of people who are delayed in hospital</a:t>
            </a:r>
            <a:endParaRPr kumimoji="0" lang="en-US" sz="2968"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31" name="Hexagon 30">
            <a:extLst>
              <a:ext uri="{FF2B5EF4-FFF2-40B4-BE49-F238E27FC236}">
                <a16:creationId xmlns:a16="http://schemas.microsoft.com/office/drawing/2014/main" id="{07F4C5EB-8612-82B0-06C4-A9E64964B820}"/>
              </a:ext>
            </a:extLst>
          </p:cNvPr>
          <p:cNvSpPr/>
          <p:nvPr/>
        </p:nvSpPr>
        <p:spPr>
          <a:xfrm>
            <a:off x="10519382" y="2210980"/>
            <a:ext cx="3638774" cy="1079378"/>
          </a:xfrm>
          <a:prstGeom prst="hexagon">
            <a:avLst>
              <a:gd name="adj" fmla="val 16126"/>
              <a:gd name="vf" fmla="val 115470"/>
            </a:avLst>
          </a:prstGeom>
          <a:solidFill>
            <a:schemeClr val="accent4">
              <a:lumMod val="40000"/>
              <a:lumOff val="60000"/>
            </a:schemeClr>
          </a:solidFill>
          <a:ln w="19050" cap="flat" cmpd="sng" algn="ctr">
            <a:noFill/>
            <a:prstDash val="solid"/>
            <a:miter lim="800000"/>
          </a:ln>
          <a:effectLst/>
        </p:spPr>
        <p:txBody>
          <a:bodyPr lIns="150790" tIns="75396" rIns="150790" bIns="75396" rtlCol="0" anchor="ctr"/>
          <a:lstStyle/>
          <a:p>
            <a:pPr marL="0" marR="0" lvl="0" indent="0" algn="ctr" defTabSz="437587" rtl="0" eaLnBrk="1" fontAlgn="auto" latinLnBrk="0" hangingPunct="1">
              <a:lnSpc>
                <a:spcPts val="1979"/>
              </a:lnSpc>
              <a:spcBef>
                <a:spcPts val="0"/>
              </a:spcBef>
              <a:spcAft>
                <a:spcPts val="0"/>
              </a:spcAft>
              <a:buClrTx/>
              <a:buSzTx/>
              <a:buFontTx/>
              <a:buNone/>
              <a:tabLst/>
              <a:defRPr/>
            </a:pPr>
            <a:r>
              <a:rPr kumimoji="0" lang="en-GB" sz="1732" b="0" i="0" u="none" strike="noStrike" kern="0" cap="none" spc="0" normalizeH="0" baseline="0" noProof="0" dirty="0">
                <a:ln>
                  <a:noFill/>
                </a:ln>
                <a:solidFill>
                  <a:prstClr val="black"/>
                </a:solidFill>
                <a:effectLst/>
                <a:uLnTx/>
                <a:uFillTx/>
                <a:latin typeface="Univers Condensed Light"/>
                <a:ea typeface="+mn-ea"/>
                <a:cs typeface="+mn-cs"/>
              </a:rPr>
              <a:t>We will reduce admissions</a:t>
            </a:r>
          </a:p>
        </p:txBody>
      </p:sp>
      <p:graphicFrame>
        <p:nvGraphicFramePr>
          <p:cNvPr id="19" name="Table 18">
            <a:extLst>
              <a:ext uri="{FF2B5EF4-FFF2-40B4-BE49-F238E27FC236}">
                <a16:creationId xmlns:a16="http://schemas.microsoft.com/office/drawing/2014/main" id="{218EED9B-099D-7881-9942-754780DB82A9}"/>
              </a:ext>
            </a:extLst>
          </p:cNvPr>
          <p:cNvGraphicFramePr>
            <a:graphicFrameLocks noGrp="1"/>
          </p:cNvGraphicFramePr>
          <p:nvPr/>
        </p:nvGraphicFramePr>
        <p:xfrm>
          <a:off x="5103024" y="7444878"/>
          <a:ext cx="5329059" cy="2494970"/>
        </p:xfrm>
        <a:graphic>
          <a:graphicData uri="http://schemas.openxmlformats.org/drawingml/2006/table">
            <a:tbl>
              <a:tblPr firstRow="1" bandRow="1">
                <a:tableStyleId>{16D9F66E-5EB9-4882-86FB-DCBF35E3C3E4}</a:tableStyleId>
              </a:tblPr>
              <a:tblGrid>
                <a:gridCol w="5329059">
                  <a:extLst>
                    <a:ext uri="{9D8B030D-6E8A-4147-A177-3AD203B41FA5}">
                      <a16:colId xmlns:a16="http://schemas.microsoft.com/office/drawing/2014/main" val="1369800438"/>
                    </a:ext>
                  </a:extLst>
                </a:gridCol>
              </a:tblGrid>
              <a:tr h="688078">
                <a:tc>
                  <a:txBody>
                    <a:bodyPr/>
                    <a:lstStyle/>
                    <a:p>
                      <a:pPr marL="0" marR="0" lvl="0" indent="0" algn="l" rtl="0" eaLnBrk="1" fontAlgn="auto" latinLnBrk="0" hangingPunct="1">
                        <a:lnSpc>
                          <a:spcPct val="100000"/>
                        </a:lnSpc>
                        <a:spcBef>
                          <a:spcPts val="0"/>
                        </a:spcBef>
                        <a:spcAft>
                          <a:spcPts val="0"/>
                        </a:spcAft>
                        <a:buClrTx/>
                        <a:buSzTx/>
                        <a:buFontTx/>
                        <a:buNone/>
                      </a:pPr>
                      <a:r>
                        <a:rPr lang="en-GB" sz="1500" b="0" kern="1200" dirty="0">
                          <a:solidFill>
                            <a:schemeClr val="tx1"/>
                          </a:solidFill>
                        </a:rPr>
                        <a:t>Reshape Virtual Wards and ACT (Hospital at Home) – to support discharge (step down) and admission avoidance (step up)</a:t>
                      </a:r>
                    </a:p>
                  </a:txBody>
                  <a:tcPr marL="87511" marR="87511" marT="43757" marB="43757" anchor="ctr"/>
                </a:tc>
                <a:extLst>
                  <a:ext uri="{0D108BD9-81ED-4DB2-BD59-A6C34878D82A}">
                    <a16:rowId xmlns:a16="http://schemas.microsoft.com/office/drawing/2014/main" val="1790819238"/>
                  </a:ext>
                </a:extLst>
              </a:tr>
              <a:tr h="281271">
                <a:tc>
                  <a:txBody>
                    <a:bodyPr/>
                    <a:lstStyle/>
                    <a:p>
                      <a:pPr marL="0" marR="0" lvl="0" indent="0" algn="l" rtl="0" eaLnBrk="1" fontAlgn="auto" latinLnBrk="0" hangingPunct="1">
                        <a:lnSpc>
                          <a:spcPct val="100000"/>
                        </a:lnSpc>
                        <a:spcBef>
                          <a:spcPts val="0"/>
                        </a:spcBef>
                        <a:spcAft>
                          <a:spcPts val="0"/>
                        </a:spcAft>
                        <a:buClrTx/>
                        <a:buSzTx/>
                        <a:buFontTx/>
                        <a:buNone/>
                      </a:pPr>
                      <a:r>
                        <a:rPr lang="en-GB" sz="1500" b="0" kern="1200" dirty="0">
                          <a:solidFill>
                            <a:srgbClr val="000000"/>
                          </a:solidFill>
                        </a:rPr>
                        <a:t>Remodel Inpatient </a:t>
                      </a:r>
                      <a:r>
                        <a:rPr lang="en-GB" sz="1500" b="0" kern="1200" dirty="0">
                          <a:solidFill>
                            <a:schemeClr val="tx1"/>
                          </a:solidFill>
                        </a:rPr>
                        <a:t>Rehabilitation aligned to D2RA</a:t>
                      </a:r>
                    </a:p>
                  </a:txBody>
                  <a:tcPr marL="87511" marR="87511" marT="43757" marB="43757" anchor="ctr"/>
                </a:tc>
                <a:extLst>
                  <a:ext uri="{0D108BD9-81ED-4DB2-BD59-A6C34878D82A}">
                    <a16:rowId xmlns:a16="http://schemas.microsoft.com/office/drawing/2014/main" val="1532433617"/>
                  </a:ext>
                </a:extLst>
              </a:tr>
              <a:tr h="281271">
                <a:tc>
                  <a:txBody>
                    <a:bodyPr/>
                    <a:lstStyle>
                      <a:lvl1pPr marL="0" algn="l" defTabSz="685772" rtl="0" eaLnBrk="1" latinLnBrk="0" hangingPunct="1">
                        <a:defRPr sz="1350" b="1" kern="1200">
                          <a:solidFill>
                            <a:schemeClr val="dk1"/>
                          </a:solidFill>
                          <a:latin typeface="Aptos" panose="02110004020202020204"/>
                        </a:defRPr>
                      </a:lvl1pPr>
                      <a:lvl2pPr marL="342886" algn="l" defTabSz="685772" rtl="0" eaLnBrk="1" latinLnBrk="0" hangingPunct="1">
                        <a:defRPr sz="1350" b="1" kern="1200">
                          <a:solidFill>
                            <a:schemeClr val="dk1"/>
                          </a:solidFill>
                          <a:latin typeface="Aptos" panose="02110004020202020204"/>
                        </a:defRPr>
                      </a:lvl2pPr>
                      <a:lvl3pPr marL="685772" algn="l" defTabSz="685772" rtl="0" eaLnBrk="1" latinLnBrk="0" hangingPunct="1">
                        <a:defRPr sz="1350" b="1" kern="1200">
                          <a:solidFill>
                            <a:schemeClr val="dk1"/>
                          </a:solidFill>
                          <a:latin typeface="Aptos" panose="02110004020202020204"/>
                        </a:defRPr>
                      </a:lvl3pPr>
                      <a:lvl4pPr marL="1028657" algn="l" defTabSz="685772" rtl="0" eaLnBrk="1" latinLnBrk="0" hangingPunct="1">
                        <a:defRPr sz="1350" b="1" kern="1200">
                          <a:solidFill>
                            <a:schemeClr val="dk1"/>
                          </a:solidFill>
                          <a:latin typeface="Aptos" panose="02110004020202020204"/>
                        </a:defRPr>
                      </a:lvl4pPr>
                      <a:lvl5pPr marL="1371543" algn="l" defTabSz="685772" rtl="0" eaLnBrk="1" latinLnBrk="0" hangingPunct="1">
                        <a:defRPr sz="1350" b="1" kern="1200">
                          <a:solidFill>
                            <a:schemeClr val="dk1"/>
                          </a:solidFill>
                          <a:latin typeface="Aptos" panose="02110004020202020204"/>
                        </a:defRPr>
                      </a:lvl5pPr>
                      <a:lvl6pPr marL="1714428" algn="l" defTabSz="685772" rtl="0" eaLnBrk="1" latinLnBrk="0" hangingPunct="1">
                        <a:defRPr sz="1350" b="1" kern="1200">
                          <a:solidFill>
                            <a:schemeClr val="dk1"/>
                          </a:solidFill>
                          <a:latin typeface="Aptos" panose="02110004020202020204"/>
                        </a:defRPr>
                      </a:lvl6pPr>
                      <a:lvl7pPr marL="2057314" algn="l" defTabSz="685772" rtl="0" eaLnBrk="1" latinLnBrk="0" hangingPunct="1">
                        <a:defRPr sz="1350" b="1" kern="1200">
                          <a:solidFill>
                            <a:schemeClr val="dk1"/>
                          </a:solidFill>
                          <a:latin typeface="Aptos" panose="02110004020202020204"/>
                        </a:defRPr>
                      </a:lvl7pPr>
                      <a:lvl8pPr marL="2400199" algn="l" defTabSz="685772" rtl="0" eaLnBrk="1" latinLnBrk="0" hangingPunct="1">
                        <a:defRPr sz="1350" b="1" kern="1200">
                          <a:solidFill>
                            <a:schemeClr val="dk1"/>
                          </a:solidFill>
                          <a:latin typeface="Aptos" panose="02110004020202020204"/>
                        </a:defRPr>
                      </a:lvl8pPr>
                      <a:lvl9pPr marL="2743085" algn="l" defTabSz="685772" rtl="0" eaLnBrk="1" latinLnBrk="0" hangingPunct="1">
                        <a:defRPr sz="1350" b="1" kern="1200">
                          <a:solidFill>
                            <a:schemeClr val="dk1"/>
                          </a:solidFill>
                          <a:latin typeface="Aptos" panose="02110004020202020204"/>
                        </a:defRPr>
                      </a:lvl9pPr>
                    </a:lstStyle>
                    <a:p>
                      <a:pPr marL="0" marR="0" lvl="0" indent="0" algn="l" rtl="0" eaLnBrk="1" fontAlgn="auto" latinLnBrk="0" hangingPunct="1">
                        <a:lnSpc>
                          <a:spcPct val="100000"/>
                        </a:lnSpc>
                        <a:spcBef>
                          <a:spcPts val="0"/>
                        </a:spcBef>
                        <a:spcAft>
                          <a:spcPts val="0"/>
                        </a:spcAft>
                        <a:buClrTx/>
                        <a:buSzTx/>
                        <a:buFontTx/>
                        <a:buNone/>
                      </a:pPr>
                      <a:r>
                        <a:rPr lang="en-GB" sz="1500" b="0" kern="1200" dirty="0">
                          <a:solidFill>
                            <a:srgbClr val="000000"/>
                          </a:solidFill>
                        </a:rPr>
                        <a:t>Respiratory Service Improvement Plan</a:t>
                      </a:r>
                    </a:p>
                  </a:txBody>
                  <a:tcPr marL="87511" marR="87511" marT="43757" marB="43757" anchor="ctr"/>
                </a:tc>
                <a:extLst>
                  <a:ext uri="{0D108BD9-81ED-4DB2-BD59-A6C34878D82A}">
                    <a16:rowId xmlns:a16="http://schemas.microsoft.com/office/drawing/2014/main" val="2947851244"/>
                  </a:ext>
                </a:extLst>
              </a:tr>
              <a:tr h="688078">
                <a:tc>
                  <a:txBody>
                    <a:bodyPr/>
                    <a:lstStyle>
                      <a:lvl1pPr marL="0" algn="l" defTabSz="685772" rtl="0" eaLnBrk="1" latinLnBrk="0" hangingPunct="1">
                        <a:defRPr sz="1350" kern="1200">
                          <a:solidFill>
                            <a:schemeClr val="dk1"/>
                          </a:solidFill>
                          <a:latin typeface="Aptos" panose="02110004020202020204"/>
                        </a:defRPr>
                      </a:lvl1pPr>
                      <a:lvl2pPr marL="342886" algn="l" defTabSz="685772" rtl="0" eaLnBrk="1" latinLnBrk="0" hangingPunct="1">
                        <a:defRPr sz="1350" kern="1200">
                          <a:solidFill>
                            <a:schemeClr val="dk1"/>
                          </a:solidFill>
                          <a:latin typeface="Aptos" panose="02110004020202020204"/>
                        </a:defRPr>
                      </a:lvl2pPr>
                      <a:lvl3pPr marL="685772" algn="l" defTabSz="685772" rtl="0" eaLnBrk="1" latinLnBrk="0" hangingPunct="1">
                        <a:defRPr sz="1350" kern="1200">
                          <a:solidFill>
                            <a:schemeClr val="dk1"/>
                          </a:solidFill>
                          <a:latin typeface="Aptos" panose="02110004020202020204"/>
                        </a:defRPr>
                      </a:lvl3pPr>
                      <a:lvl4pPr marL="1028657" algn="l" defTabSz="685772" rtl="0" eaLnBrk="1" latinLnBrk="0" hangingPunct="1">
                        <a:defRPr sz="1350" kern="1200">
                          <a:solidFill>
                            <a:schemeClr val="dk1"/>
                          </a:solidFill>
                          <a:latin typeface="Aptos" panose="02110004020202020204"/>
                        </a:defRPr>
                      </a:lvl4pPr>
                      <a:lvl5pPr marL="1371543" algn="l" defTabSz="685772" rtl="0" eaLnBrk="1" latinLnBrk="0" hangingPunct="1">
                        <a:defRPr sz="1350" kern="1200">
                          <a:solidFill>
                            <a:schemeClr val="dk1"/>
                          </a:solidFill>
                          <a:latin typeface="Aptos" panose="02110004020202020204"/>
                        </a:defRPr>
                      </a:lvl5pPr>
                      <a:lvl6pPr marL="1714428" algn="l" defTabSz="685772" rtl="0" eaLnBrk="1" latinLnBrk="0" hangingPunct="1">
                        <a:defRPr sz="1350" kern="1200">
                          <a:solidFill>
                            <a:schemeClr val="dk1"/>
                          </a:solidFill>
                          <a:latin typeface="Aptos" panose="02110004020202020204"/>
                        </a:defRPr>
                      </a:lvl6pPr>
                      <a:lvl7pPr marL="2057314" algn="l" defTabSz="685772" rtl="0" eaLnBrk="1" latinLnBrk="0" hangingPunct="1">
                        <a:defRPr sz="1350" kern="1200">
                          <a:solidFill>
                            <a:schemeClr val="dk1"/>
                          </a:solidFill>
                          <a:latin typeface="Aptos" panose="02110004020202020204"/>
                        </a:defRPr>
                      </a:lvl7pPr>
                      <a:lvl8pPr marL="2400199" algn="l" defTabSz="685772" rtl="0" eaLnBrk="1" latinLnBrk="0" hangingPunct="1">
                        <a:defRPr sz="1350" kern="1200">
                          <a:solidFill>
                            <a:schemeClr val="dk1"/>
                          </a:solidFill>
                          <a:latin typeface="Aptos" panose="02110004020202020204"/>
                        </a:defRPr>
                      </a:lvl8pPr>
                      <a:lvl9pPr marL="2743085" algn="l" defTabSz="685772" rtl="0" eaLnBrk="1" latinLnBrk="0" hangingPunct="1">
                        <a:defRPr sz="1350" kern="1200">
                          <a:solidFill>
                            <a:schemeClr val="dk1"/>
                          </a:solidFill>
                          <a:latin typeface="Aptos" panose="02110004020202020204"/>
                        </a:defRPr>
                      </a:lvl9pPr>
                    </a:lstStyle>
                    <a:p>
                      <a:pPr marL="0" marR="0" lvl="0" indent="0" algn="l" rtl="0" eaLnBrk="1" fontAlgn="auto" latinLnBrk="0" hangingPunct="1">
                        <a:lnSpc>
                          <a:spcPct val="100000"/>
                        </a:lnSpc>
                        <a:spcBef>
                          <a:spcPts val="0"/>
                        </a:spcBef>
                        <a:spcAft>
                          <a:spcPts val="0"/>
                        </a:spcAft>
                        <a:buClrTx/>
                        <a:buSzTx/>
                        <a:buFontTx/>
                        <a:buNone/>
                      </a:pPr>
                      <a:r>
                        <a:rPr lang="en-GB" sz="1500" b="0" strike="noStrike" kern="1200" dirty="0">
                          <a:solidFill>
                            <a:schemeClr val="tx1"/>
                          </a:solidFill>
                        </a:rPr>
                        <a:t>Develop Discharge Hub (aligned with front door SPOA – system specialists able to signpost all potential admission avoidance and discharge opportunities) </a:t>
                      </a:r>
                    </a:p>
                  </a:txBody>
                  <a:tcPr marL="87511" marR="87511" marT="43757" marB="43757" anchor="ctr"/>
                </a:tc>
                <a:extLst>
                  <a:ext uri="{0D108BD9-81ED-4DB2-BD59-A6C34878D82A}">
                    <a16:rowId xmlns:a16="http://schemas.microsoft.com/office/drawing/2014/main" val="1761936340"/>
                  </a:ext>
                </a:extLst>
              </a:tr>
              <a:tr h="281271">
                <a:tc>
                  <a:txBody>
                    <a:bodyPr/>
                    <a:lstStyle>
                      <a:lvl1pPr marL="0" algn="l" defTabSz="685772" rtl="0" eaLnBrk="1" latinLnBrk="0" hangingPunct="1">
                        <a:defRPr sz="1350" kern="1200">
                          <a:solidFill>
                            <a:schemeClr val="dk1"/>
                          </a:solidFill>
                          <a:latin typeface="Aptos" panose="02110004020202020204"/>
                        </a:defRPr>
                      </a:lvl1pPr>
                      <a:lvl2pPr marL="342886" algn="l" defTabSz="685772" rtl="0" eaLnBrk="1" latinLnBrk="0" hangingPunct="1">
                        <a:defRPr sz="1350" kern="1200">
                          <a:solidFill>
                            <a:schemeClr val="dk1"/>
                          </a:solidFill>
                          <a:latin typeface="Aptos" panose="02110004020202020204"/>
                        </a:defRPr>
                      </a:lvl2pPr>
                      <a:lvl3pPr marL="685772" algn="l" defTabSz="685772" rtl="0" eaLnBrk="1" latinLnBrk="0" hangingPunct="1">
                        <a:defRPr sz="1350" kern="1200">
                          <a:solidFill>
                            <a:schemeClr val="dk1"/>
                          </a:solidFill>
                          <a:latin typeface="Aptos" panose="02110004020202020204"/>
                        </a:defRPr>
                      </a:lvl3pPr>
                      <a:lvl4pPr marL="1028657" algn="l" defTabSz="685772" rtl="0" eaLnBrk="1" latinLnBrk="0" hangingPunct="1">
                        <a:defRPr sz="1350" kern="1200">
                          <a:solidFill>
                            <a:schemeClr val="dk1"/>
                          </a:solidFill>
                          <a:latin typeface="Aptos" panose="02110004020202020204"/>
                        </a:defRPr>
                      </a:lvl4pPr>
                      <a:lvl5pPr marL="1371543" algn="l" defTabSz="685772" rtl="0" eaLnBrk="1" latinLnBrk="0" hangingPunct="1">
                        <a:defRPr sz="1350" kern="1200">
                          <a:solidFill>
                            <a:schemeClr val="dk1"/>
                          </a:solidFill>
                          <a:latin typeface="Aptos" panose="02110004020202020204"/>
                        </a:defRPr>
                      </a:lvl5pPr>
                      <a:lvl6pPr marL="1714428" algn="l" defTabSz="685772" rtl="0" eaLnBrk="1" latinLnBrk="0" hangingPunct="1">
                        <a:defRPr sz="1350" kern="1200">
                          <a:solidFill>
                            <a:schemeClr val="dk1"/>
                          </a:solidFill>
                          <a:latin typeface="Aptos" panose="02110004020202020204"/>
                        </a:defRPr>
                      </a:lvl6pPr>
                      <a:lvl7pPr marL="2057314" algn="l" defTabSz="685772" rtl="0" eaLnBrk="1" latinLnBrk="0" hangingPunct="1">
                        <a:defRPr sz="1350" kern="1200">
                          <a:solidFill>
                            <a:schemeClr val="dk1"/>
                          </a:solidFill>
                          <a:latin typeface="Aptos" panose="02110004020202020204"/>
                        </a:defRPr>
                      </a:lvl7pPr>
                      <a:lvl8pPr marL="2400199" algn="l" defTabSz="685772" rtl="0" eaLnBrk="1" latinLnBrk="0" hangingPunct="1">
                        <a:defRPr sz="1350" kern="1200">
                          <a:solidFill>
                            <a:schemeClr val="dk1"/>
                          </a:solidFill>
                          <a:latin typeface="Aptos" panose="02110004020202020204"/>
                        </a:defRPr>
                      </a:lvl8pPr>
                      <a:lvl9pPr marL="2743085" algn="l" defTabSz="685772" rtl="0" eaLnBrk="1" latinLnBrk="0" hangingPunct="1">
                        <a:defRPr sz="1350" kern="1200">
                          <a:solidFill>
                            <a:schemeClr val="dk1"/>
                          </a:solidFill>
                          <a:latin typeface="Aptos" panose="02110004020202020204"/>
                        </a:defRPr>
                      </a:lvl9p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500" b="0" kern="1200" dirty="0">
                          <a:solidFill>
                            <a:schemeClr val="tx1"/>
                          </a:solidFill>
                        </a:rPr>
                        <a:t>Review Ty Olwen Palliative Care beds </a:t>
                      </a:r>
                    </a:p>
                  </a:txBody>
                  <a:tcPr marL="87511" marR="87511" marT="43757" marB="43757" anchor="ctr"/>
                </a:tc>
                <a:extLst>
                  <a:ext uri="{0D108BD9-81ED-4DB2-BD59-A6C34878D82A}">
                    <a16:rowId xmlns:a16="http://schemas.microsoft.com/office/drawing/2014/main" val="19079756"/>
                  </a:ext>
                </a:extLst>
              </a:tr>
            </a:tbl>
          </a:graphicData>
        </a:graphic>
      </p:graphicFrame>
      <p:sp>
        <p:nvSpPr>
          <p:cNvPr id="32" name="Rectangle 31">
            <a:extLst>
              <a:ext uri="{FF2B5EF4-FFF2-40B4-BE49-F238E27FC236}">
                <a16:creationId xmlns:a16="http://schemas.microsoft.com/office/drawing/2014/main" id="{E8A9021A-E7A7-2945-6B37-DFEDE2EAA130}"/>
              </a:ext>
            </a:extLst>
          </p:cNvPr>
          <p:cNvSpPr/>
          <p:nvPr/>
        </p:nvSpPr>
        <p:spPr>
          <a:xfrm>
            <a:off x="15531838" y="5759809"/>
            <a:ext cx="1720486" cy="754730"/>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75396" rtlCol="0" anchor="ctr"/>
          <a:lstStyle/>
          <a:p>
            <a:pPr marL="0" marR="0" lvl="0" indent="0" algn="ctr" defTabSz="437587" rtl="0" eaLnBrk="1" fontAlgn="auto" latinLnBrk="0" hangingPunct="1">
              <a:lnSpc>
                <a:spcPct val="100000"/>
              </a:lnSpc>
              <a:spcBef>
                <a:spcPts val="0"/>
              </a:spcBef>
              <a:spcAft>
                <a:spcPts val="0"/>
              </a:spcAft>
              <a:buClrTx/>
              <a:buSzTx/>
              <a:buFontTx/>
              <a:buNone/>
              <a:tabLst/>
              <a:defRPr/>
            </a:pPr>
            <a:r>
              <a:rPr kumimoji="0" lang="en-GB" sz="1484" b="0" i="0" u="none" strike="noStrike" kern="0" cap="none" spc="0" normalizeH="0" baseline="0" noProof="0">
                <a:ln>
                  <a:noFill/>
                </a:ln>
                <a:solidFill>
                  <a:srgbClr val="000000"/>
                </a:solidFill>
                <a:effectLst/>
                <a:uLnTx/>
                <a:uFillTx/>
                <a:latin typeface="Aptos"/>
                <a:ea typeface="+mn-ea"/>
                <a:cs typeface="+mn-cs"/>
              </a:rPr>
              <a:t>Older People's Mental Health</a:t>
            </a:r>
          </a:p>
        </p:txBody>
      </p:sp>
      <p:sp>
        <p:nvSpPr>
          <p:cNvPr id="33" name="Rectangle 32">
            <a:extLst>
              <a:ext uri="{FF2B5EF4-FFF2-40B4-BE49-F238E27FC236}">
                <a16:creationId xmlns:a16="http://schemas.microsoft.com/office/drawing/2014/main" id="{480A1BF5-C878-FCD6-955A-C09AF3A0B551}"/>
              </a:ext>
            </a:extLst>
          </p:cNvPr>
          <p:cNvSpPr/>
          <p:nvPr/>
        </p:nvSpPr>
        <p:spPr>
          <a:xfrm>
            <a:off x="15531838" y="7047840"/>
            <a:ext cx="1720486" cy="754730"/>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75396" rtlCol="0" anchor="ctr"/>
          <a:lstStyle/>
          <a:p>
            <a:pPr marL="0" marR="0" lvl="0" indent="0" algn="ctr" defTabSz="437587" rtl="0" eaLnBrk="1" fontAlgn="auto" latinLnBrk="0" hangingPunct="1">
              <a:lnSpc>
                <a:spcPct val="100000"/>
              </a:lnSpc>
              <a:spcBef>
                <a:spcPts val="0"/>
              </a:spcBef>
              <a:spcAft>
                <a:spcPts val="0"/>
              </a:spcAft>
              <a:buClrTx/>
              <a:buSzTx/>
              <a:buFontTx/>
              <a:buNone/>
              <a:tabLst/>
              <a:defRPr/>
            </a:pPr>
            <a:r>
              <a:rPr kumimoji="0" lang="en-GB" sz="1484" b="0" i="0" u="none" strike="noStrike" kern="0" cap="none" spc="0" normalizeH="0" baseline="0" noProof="0" dirty="0">
                <a:ln>
                  <a:noFill/>
                </a:ln>
                <a:solidFill>
                  <a:srgbClr val="000000"/>
                </a:solidFill>
                <a:effectLst/>
                <a:uLnTx/>
                <a:uFillTx/>
                <a:latin typeface="Aptos"/>
                <a:ea typeface="+mn-ea"/>
                <a:cs typeface="+mn-cs"/>
              </a:rPr>
              <a:t>Stroke Improvement Plan</a:t>
            </a:r>
            <a:endParaRPr kumimoji="0" lang="en-GB" sz="1484" b="0" i="0" u="none" strike="noStrike" kern="0" cap="none" spc="0" normalizeH="0" baseline="0" noProof="0" dirty="0">
              <a:ln>
                <a:noFill/>
              </a:ln>
              <a:solidFill>
                <a:prstClr val="black"/>
              </a:solidFill>
              <a:effectLst/>
              <a:uLnTx/>
              <a:uFillTx/>
              <a:latin typeface="Aptos" panose="02110004020202020204"/>
              <a:ea typeface="+mn-ea"/>
              <a:cs typeface="+mn-cs"/>
            </a:endParaRPr>
          </a:p>
        </p:txBody>
      </p:sp>
      <p:sp>
        <p:nvSpPr>
          <p:cNvPr id="35" name="Rectangle 34">
            <a:extLst>
              <a:ext uri="{FF2B5EF4-FFF2-40B4-BE49-F238E27FC236}">
                <a16:creationId xmlns:a16="http://schemas.microsoft.com/office/drawing/2014/main" id="{F9F60EA7-29BF-3722-8ED7-B9058D9B51A7}"/>
              </a:ext>
            </a:extLst>
          </p:cNvPr>
          <p:cNvSpPr/>
          <p:nvPr/>
        </p:nvSpPr>
        <p:spPr>
          <a:xfrm>
            <a:off x="15516914" y="8280498"/>
            <a:ext cx="1720486" cy="754730"/>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75396" rtlCol="0" anchor="ctr"/>
          <a:lstStyle/>
          <a:p>
            <a:pPr marL="0" marR="0" lvl="0" indent="0" algn="ctr" defTabSz="437587" rtl="0" eaLnBrk="1" fontAlgn="auto" latinLnBrk="0" hangingPunct="1">
              <a:lnSpc>
                <a:spcPct val="100000"/>
              </a:lnSpc>
              <a:spcBef>
                <a:spcPts val="0"/>
              </a:spcBef>
              <a:spcAft>
                <a:spcPts val="0"/>
              </a:spcAft>
              <a:buClrTx/>
              <a:buSzTx/>
              <a:buFontTx/>
              <a:buNone/>
              <a:tabLst/>
              <a:defRPr/>
            </a:pPr>
            <a:r>
              <a:rPr kumimoji="0" lang="en-GB" sz="1484" b="0" i="0" u="none" strike="noStrike" kern="0" cap="none" spc="0" normalizeH="0" baseline="0" noProof="0" dirty="0">
                <a:ln>
                  <a:noFill/>
                </a:ln>
                <a:solidFill>
                  <a:srgbClr val="000000"/>
                </a:solidFill>
                <a:effectLst/>
                <a:uLnTx/>
                <a:uFillTx/>
                <a:latin typeface="Aptos"/>
                <a:ea typeface="+mn-ea"/>
                <a:cs typeface="+mn-cs"/>
              </a:rPr>
              <a:t>Develop secondary care diabetes and endocrine service</a:t>
            </a:r>
            <a:endParaRPr kumimoji="0" lang="en-GB" sz="1484" b="0" i="0" u="none" strike="noStrike" kern="0" cap="none" spc="0" normalizeH="0" baseline="0" noProof="0" dirty="0">
              <a:ln>
                <a:noFill/>
              </a:ln>
              <a:solidFill>
                <a:prstClr val="black"/>
              </a:solidFill>
              <a:effectLst/>
              <a:uLnTx/>
              <a:uFillTx/>
              <a:latin typeface="Aptos" panose="02110004020202020204"/>
              <a:ea typeface="+mn-ea"/>
              <a:cs typeface="+mn-cs"/>
            </a:endParaRPr>
          </a:p>
        </p:txBody>
      </p:sp>
      <p:sp>
        <p:nvSpPr>
          <p:cNvPr id="2" name="TextBox 1">
            <a:extLst>
              <a:ext uri="{FF2B5EF4-FFF2-40B4-BE49-F238E27FC236}">
                <a16:creationId xmlns:a16="http://schemas.microsoft.com/office/drawing/2014/main" id="{F326387D-469F-CD94-2641-ED9E3E327BB3}"/>
              </a:ext>
            </a:extLst>
          </p:cNvPr>
          <p:cNvSpPr txBox="1"/>
          <p:nvPr/>
        </p:nvSpPr>
        <p:spPr>
          <a:xfrm>
            <a:off x="89" y="1"/>
            <a:ext cx="20105511" cy="584647"/>
          </a:xfrm>
          <a:prstGeom prst="rect">
            <a:avLst/>
          </a:prstGeom>
          <a:solidFill>
            <a:srgbClr val="44546A"/>
          </a:solidFill>
        </p:spPr>
        <p:txBody>
          <a:bodyPr wrap="square" rtlCol="0">
            <a:spAutoFit/>
          </a:bodyPr>
          <a:lstStyle/>
          <a:p>
            <a:pPr marL="0" marR="0" lvl="0" indent="0" algn="ctr" defTabSz="753980" rtl="0" eaLnBrk="1" fontAlgn="auto" latinLnBrk="0" hangingPunct="1">
              <a:lnSpc>
                <a:spcPct val="100000"/>
              </a:lnSpc>
              <a:spcBef>
                <a:spcPts val="0"/>
              </a:spcBef>
              <a:spcAft>
                <a:spcPts val="0"/>
              </a:spcAft>
              <a:buClrTx/>
              <a:buSzTx/>
              <a:buFontTx/>
              <a:buNone/>
              <a:tabLst/>
              <a:defRPr/>
            </a:pPr>
            <a:r>
              <a:rPr kumimoji="0" lang="en-GB" sz="3199"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UEC Plan on Page 2025/2026 </a:t>
            </a:r>
            <a:endParaRPr kumimoji="0" lang="en-GB" sz="3199" b="1" i="0" u="none" strike="noStrike" kern="120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mn-cs"/>
            </a:endParaRPr>
          </a:p>
        </p:txBody>
      </p:sp>
      <p:sp>
        <p:nvSpPr>
          <p:cNvPr id="12" name="Hexagon 11">
            <a:extLst>
              <a:ext uri="{FF2B5EF4-FFF2-40B4-BE49-F238E27FC236}">
                <a16:creationId xmlns:a16="http://schemas.microsoft.com/office/drawing/2014/main" id="{6E314458-5150-66FE-F47A-10A077B3A9B8}"/>
              </a:ext>
            </a:extLst>
          </p:cNvPr>
          <p:cNvSpPr/>
          <p:nvPr/>
        </p:nvSpPr>
        <p:spPr>
          <a:xfrm>
            <a:off x="10519382" y="8118208"/>
            <a:ext cx="3638774" cy="1175709"/>
          </a:xfrm>
          <a:prstGeom prst="hexagon">
            <a:avLst>
              <a:gd name="adj" fmla="val 16126"/>
              <a:gd name="vf" fmla="val 115470"/>
            </a:avLst>
          </a:prstGeom>
          <a:solidFill>
            <a:schemeClr val="accent4">
              <a:lumMod val="40000"/>
              <a:lumOff val="60000"/>
            </a:schemeClr>
          </a:solidFill>
          <a:ln w="19050" cap="flat" cmpd="sng" algn="ctr">
            <a:noFill/>
            <a:prstDash val="solid"/>
            <a:miter lim="800000"/>
          </a:ln>
          <a:effectLst/>
        </p:spPr>
        <p:txBody>
          <a:bodyPr lIns="150790" tIns="75396" rIns="150790" bIns="75396" rtlCol="0" anchor="ctr"/>
          <a:lstStyle/>
          <a:p>
            <a:pPr marL="0" marR="0" lvl="0" indent="0" algn="ctr" defTabSz="437587" rtl="0" eaLnBrk="1" fontAlgn="auto" latinLnBrk="0" hangingPunct="1">
              <a:lnSpc>
                <a:spcPct val="100000"/>
              </a:lnSpc>
              <a:spcBef>
                <a:spcPts val="0"/>
              </a:spcBef>
              <a:spcAft>
                <a:spcPts val="0"/>
              </a:spcAft>
              <a:buClrTx/>
              <a:buSzTx/>
              <a:buFontTx/>
              <a:buNone/>
              <a:tabLst/>
              <a:defRPr/>
            </a:pPr>
            <a:r>
              <a:rPr kumimoji="0" lang="en-GB" sz="1732" b="0" i="0" u="none" strike="noStrike" kern="0" cap="none" spc="0" normalizeH="0" baseline="0" noProof="0" dirty="0">
                <a:ln>
                  <a:noFill/>
                </a:ln>
                <a:solidFill>
                  <a:srgbClr val="000000"/>
                </a:solidFill>
                <a:effectLst/>
                <a:uLnTx/>
                <a:uFillTx/>
                <a:latin typeface="Univers Condensed Light"/>
                <a:ea typeface="+mn-ea"/>
                <a:cs typeface="+mn-cs"/>
              </a:rPr>
              <a:t>We will decrease assessments in hospital and increase assessments in a patients place of residence</a:t>
            </a:r>
            <a:endParaRPr kumimoji="0" lang="en-US" sz="2968"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graphicFrame>
        <p:nvGraphicFramePr>
          <p:cNvPr id="13" name="Table 12">
            <a:extLst>
              <a:ext uri="{FF2B5EF4-FFF2-40B4-BE49-F238E27FC236}">
                <a16:creationId xmlns:a16="http://schemas.microsoft.com/office/drawing/2014/main" id="{9EEA824E-33D1-3F67-2A7D-AF66B2DF5C03}"/>
              </a:ext>
            </a:extLst>
          </p:cNvPr>
          <p:cNvGraphicFramePr>
            <a:graphicFrameLocks noGrp="1"/>
          </p:cNvGraphicFramePr>
          <p:nvPr/>
        </p:nvGraphicFramePr>
        <p:xfrm>
          <a:off x="5103025" y="4548828"/>
          <a:ext cx="5310152" cy="2904224"/>
        </p:xfrm>
        <a:graphic>
          <a:graphicData uri="http://schemas.openxmlformats.org/drawingml/2006/table">
            <a:tbl>
              <a:tblPr firstRow="1" bandRow="1">
                <a:tableStyleId>{16D9F66E-5EB9-4882-86FB-DCBF35E3C3E4}</a:tableStyleId>
              </a:tblPr>
              <a:tblGrid>
                <a:gridCol w="5310152">
                  <a:extLst>
                    <a:ext uri="{9D8B030D-6E8A-4147-A177-3AD203B41FA5}">
                      <a16:colId xmlns:a16="http://schemas.microsoft.com/office/drawing/2014/main" val="1369800438"/>
                    </a:ext>
                  </a:extLst>
                </a:gridCol>
              </a:tblGrid>
              <a:tr h="544709">
                <a:tc>
                  <a:txBody>
                    <a:bodyPr/>
                    <a:lstStyle/>
                    <a:p>
                      <a:pPr marL="0" marR="0" lvl="0" indent="0" algn="l" rtl="0" eaLnBrk="1" fontAlgn="auto" latinLnBrk="0" hangingPunct="1">
                        <a:lnSpc>
                          <a:spcPct val="100000"/>
                        </a:lnSpc>
                        <a:spcBef>
                          <a:spcPts val="0"/>
                        </a:spcBef>
                        <a:spcAft>
                          <a:spcPts val="0"/>
                        </a:spcAft>
                        <a:buClrTx/>
                        <a:buSzTx/>
                        <a:buFontTx/>
                        <a:buNone/>
                      </a:pPr>
                      <a:r>
                        <a:rPr lang="en-GB" sz="1500" b="0" kern="1200" dirty="0">
                          <a:solidFill>
                            <a:srgbClr val="000000"/>
                          </a:solidFill>
                        </a:rPr>
                        <a:t>Further implement </a:t>
                      </a:r>
                      <a:r>
                        <a:rPr lang="en-GB" sz="1500" b="0" strike="noStrike" kern="1200" dirty="0">
                          <a:solidFill>
                            <a:schemeClr val="tx1"/>
                          </a:solidFill>
                        </a:rPr>
                        <a:t>Centralised </a:t>
                      </a:r>
                      <a:r>
                        <a:rPr lang="en-GB" sz="1500" b="0" kern="1200" dirty="0">
                          <a:solidFill>
                            <a:schemeClr val="tx1"/>
                          </a:solidFill>
                        </a:rPr>
                        <a:t>Flow Model – Improve flow across NPT, Singleton and community sites</a:t>
                      </a:r>
                    </a:p>
                  </a:txBody>
                  <a:tcPr marL="87511" marR="87511" marT="43757" marB="43757" anchor="ctr"/>
                </a:tc>
                <a:extLst>
                  <a:ext uri="{0D108BD9-81ED-4DB2-BD59-A6C34878D82A}">
                    <a16:rowId xmlns:a16="http://schemas.microsoft.com/office/drawing/2014/main" val="1790819238"/>
                  </a:ext>
                </a:extLst>
              </a:tr>
              <a:tr h="766074">
                <a:tc>
                  <a:txBody>
                    <a:bodyPr/>
                    <a:lstStyle/>
                    <a:p>
                      <a:pPr marL="0" marR="0" lvl="0" indent="0" algn="l" rtl="0" eaLnBrk="1" fontAlgn="auto" latinLnBrk="0" hangingPunct="1">
                        <a:lnSpc>
                          <a:spcPct val="100000"/>
                        </a:lnSpc>
                        <a:spcBef>
                          <a:spcPts val="0"/>
                        </a:spcBef>
                        <a:spcAft>
                          <a:spcPts val="0"/>
                        </a:spcAft>
                        <a:buClrTx/>
                        <a:buSzTx/>
                        <a:buFontTx/>
                        <a:buNone/>
                      </a:pPr>
                      <a:r>
                        <a:rPr lang="en-GB" sz="1500" b="0" kern="1200" dirty="0">
                          <a:solidFill>
                            <a:srgbClr val="000000"/>
                          </a:solidFill>
                        </a:rPr>
                        <a:t>Re-invigorate the roll-out of the Optimal Hospital Flow Framework (SAFER, R2G, Avoiding deconditioning, Trusted Assessors)</a:t>
                      </a:r>
                    </a:p>
                  </a:txBody>
                  <a:tcPr marL="87511" marR="87511" marT="43757" marB="43757" anchor="ctr"/>
                </a:tc>
                <a:extLst>
                  <a:ext uri="{0D108BD9-81ED-4DB2-BD59-A6C34878D82A}">
                    <a16:rowId xmlns:a16="http://schemas.microsoft.com/office/drawing/2014/main" val="1532433617"/>
                  </a:ext>
                </a:extLst>
              </a:tr>
              <a:tr h="342528">
                <a:tc>
                  <a:txBody>
                    <a:bodyPr/>
                    <a:lstStyle>
                      <a:lvl1pPr marL="0" algn="l" defTabSz="685772" rtl="0" eaLnBrk="1" latinLnBrk="0" hangingPunct="1">
                        <a:defRPr sz="1350" b="1" kern="1200">
                          <a:solidFill>
                            <a:schemeClr val="dk1"/>
                          </a:solidFill>
                          <a:latin typeface="Aptos" panose="02110004020202020204"/>
                        </a:defRPr>
                      </a:lvl1pPr>
                      <a:lvl2pPr marL="342886" algn="l" defTabSz="685772" rtl="0" eaLnBrk="1" latinLnBrk="0" hangingPunct="1">
                        <a:defRPr sz="1350" b="1" kern="1200">
                          <a:solidFill>
                            <a:schemeClr val="dk1"/>
                          </a:solidFill>
                          <a:latin typeface="Aptos" panose="02110004020202020204"/>
                        </a:defRPr>
                      </a:lvl2pPr>
                      <a:lvl3pPr marL="685772" algn="l" defTabSz="685772" rtl="0" eaLnBrk="1" latinLnBrk="0" hangingPunct="1">
                        <a:defRPr sz="1350" b="1" kern="1200">
                          <a:solidFill>
                            <a:schemeClr val="dk1"/>
                          </a:solidFill>
                          <a:latin typeface="Aptos" panose="02110004020202020204"/>
                        </a:defRPr>
                      </a:lvl3pPr>
                      <a:lvl4pPr marL="1028657" algn="l" defTabSz="685772" rtl="0" eaLnBrk="1" latinLnBrk="0" hangingPunct="1">
                        <a:defRPr sz="1350" b="1" kern="1200">
                          <a:solidFill>
                            <a:schemeClr val="dk1"/>
                          </a:solidFill>
                          <a:latin typeface="Aptos" panose="02110004020202020204"/>
                        </a:defRPr>
                      </a:lvl4pPr>
                      <a:lvl5pPr marL="1371543" algn="l" defTabSz="685772" rtl="0" eaLnBrk="1" latinLnBrk="0" hangingPunct="1">
                        <a:defRPr sz="1350" b="1" kern="1200">
                          <a:solidFill>
                            <a:schemeClr val="dk1"/>
                          </a:solidFill>
                          <a:latin typeface="Aptos" panose="02110004020202020204"/>
                        </a:defRPr>
                      </a:lvl5pPr>
                      <a:lvl6pPr marL="1714428" algn="l" defTabSz="685772" rtl="0" eaLnBrk="1" latinLnBrk="0" hangingPunct="1">
                        <a:defRPr sz="1350" b="1" kern="1200">
                          <a:solidFill>
                            <a:schemeClr val="dk1"/>
                          </a:solidFill>
                          <a:latin typeface="Aptos" panose="02110004020202020204"/>
                        </a:defRPr>
                      </a:lvl6pPr>
                      <a:lvl7pPr marL="2057314" algn="l" defTabSz="685772" rtl="0" eaLnBrk="1" latinLnBrk="0" hangingPunct="1">
                        <a:defRPr sz="1350" b="1" kern="1200">
                          <a:solidFill>
                            <a:schemeClr val="dk1"/>
                          </a:solidFill>
                          <a:latin typeface="Aptos" panose="02110004020202020204"/>
                        </a:defRPr>
                      </a:lvl7pPr>
                      <a:lvl8pPr marL="2400199" algn="l" defTabSz="685772" rtl="0" eaLnBrk="1" latinLnBrk="0" hangingPunct="1">
                        <a:defRPr sz="1350" b="1" kern="1200">
                          <a:solidFill>
                            <a:schemeClr val="dk1"/>
                          </a:solidFill>
                          <a:latin typeface="Aptos" panose="02110004020202020204"/>
                        </a:defRPr>
                      </a:lvl8pPr>
                      <a:lvl9pPr marL="2743085" algn="l" defTabSz="685772" rtl="0" eaLnBrk="1" latinLnBrk="0" hangingPunct="1">
                        <a:defRPr sz="1350" b="1" kern="1200">
                          <a:solidFill>
                            <a:schemeClr val="dk1"/>
                          </a:solidFill>
                          <a:latin typeface="Aptos" panose="02110004020202020204"/>
                        </a:defRPr>
                      </a:lvl9pPr>
                    </a:lstStyle>
                    <a:p>
                      <a:pPr marL="0" marR="0" lvl="0" indent="0" algn="l" rtl="0" eaLnBrk="1" fontAlgn="auto" latinLnBrk="0" hangingPunct="1">
                        <a:lnSpc>
                          <a:spcPct val="100000"/>
                        </a:lnSpc>
                        <a:spcBef>
                          <a:spcPts val="0"/>
                        </a:spcBef>
                        <a:spcAft>
                          <a:spcPts val="0"/>
                        </a:spcAft>
                        <a:buClrTx/>
                        <a:buSzTx/>
                        <a:buFontTx/>
                        <a:buNone/>
                      </a:pPr>
                      <a:r>
                        <a:rPr lang="en-GB" sz="1500" b="0" kern="1200" dirty="0">
                          <a:solidFill>
                            <a:srgbClr val="000000"/>
                          </a:solidFill>
                        </a:rPr>
                        <a:t>Joint development of D2RA (across organisational boundaries)</a:t>
                      </a:r>
                    </a:p>
                  </a:txBody>
                  <a:tcPr marL="87511" marR="87511" marT="43757" marB="43757" anchor="ctr"/>
                </a:tc>
                <a:extLst>
                  <a:ext uri="{0D108BD9-81ED-4DB2-BD59-A6C34878D82A}">
                    <a16:rowId xmlns:a16="http://schemas.microsoft.com/office/drawing/2014/main" val="2947851244"/>
                  </a:ext>
                </a:extLst>
              </a:tr>
              <a:tr h="367737">
                <a:tc>
                  <a:txBody>
                    <a:bodyPr/>
                    <a:lstStyle>
                      <a:lvl1pPr marL="0" algn="l" defTabSz="685772" rtl="0" eaLnBrk="1" latinLnBrk="0" hangingPunct="1">
                        <a:defRPr sz="1350" kern="1200">
                          <a:solidFill>
                            <a:schemeClr val="dk1"/>
                          </a:solidFill>
                          <a:latin typeface="Aptos" panose="02110004020202020204"/>
                        </a:defRPr>
                      </a:lvl1pPr>
                      <a:lvl2pPr marL="342886" algn="l" defTabSz="685772" rtl="0" eaLnBrk="1" latinLnBrk="0" hangingPunct="1">
                        <a:defRPr sz="1350" kern="1200">
                          <a:solidFill>
                            <a:schemeClr val="dk1"/>
                          </a:solidFill>
                          <a:latin typeface="Aptos" panose="02110004020202020204"/>
                        </a:defRPr>
                      </a:lvl2pPr>
                      <a:lvl3pPr marL="685772" algn="l" defTabSz="685772" rtl="0" eaLnBrk="1" latinLnBrk="0" hangingPunct="1">
                        <a:defRPr sz="1350" kern="1200">
                          <a:solidFill>
                            <a:schemeClr val="dk1"/>
                          </a:solidFill>
                          <a:latin typeface="Aptos" panose="02110004020202020204"/>
                        </a:defRPr>
                      </a:lvl3pPr>
                      <a:lvl4pPr marL="1028657" algn="l" defTabSz="685772" rtl="0" eaLnBrk="1" latinLnBrk="0" hangingPunct="1">
                        <a:defRPr sz="1350" kern="1200">
                          <a:solidFill>
                            <a:schemeClr val="dk1"/>
                          </a:solidFill>
                          <a:latin typeface="Aptos" panose="02110004020202020204"/>
                        </a:defRPr>
                      </a:lvl4pPr>
                      <a:lvl5pPr marL="1371543" algn="l" defTabSz="685772" rtl="0" eaLnBrk="1" latinLnBrk="0" hangingPunct="1">
                        <a:defRPr sz="1350" kern="1200">
                          <a:solidFill>
                            <a:schemeClr val="dk1"/>
                          </a:solidFill>
                          <a:latin typeface="Aptos" panose="02110004020202020204"/>
                        </a:defRPr>
                      </a:lvl5pPr>
                      <a:lvl6pPr marL="1714428" algn="l" defTabSz="685772" rtl="0" eaLnBrk="1" latinLnBrk="0" hangingPunct="1">
                        <a:defRPr sz="1350" kern="1200">
                          <a:solidFill>
                            <a:schemeClr val="dk1"/>
                          </a:solidFill>
                          <a:latin typeface="Aptos" panose="02110004020202020204"/>
                        </a:defRPr>
                      </a:lvl6pPr>
                      <a:lvl7pPr marL="2057314" algn="l" defTabSz="685772" rtl="0" eaLnBrk="1" latinLnBrk="0" hangingPunct="1">
                        <a:defRPr sz="1350" kern="1200">
                          <a:solidFill>
                            <a:schemeClr val="dk1"/>
                          </a:solidFill>
                          <a:latin typeface="Aptos" panose="02110004020202020204"/>
                        </a:defRPr>
                      </a:lvl7pPr>
                      <a:lvl8pPr marL="2400199" algn="l" defTabSz="685772" rtl="0" eaLnBrk="1" latinLnBrk="0" hangingPunct="1">
                        <a:defRPr sz="1350" kern="1200">
                          <a:solidFill>
                            <a:schemeClr val="dk1"/>
                          </a:solidFill>
                          <a:latin typeface="Aptos" panose="02110004020202020204"/>
                        </a:defRPr>
                      </a:lvl8pPr>
                      <a:lvl9pPr marL="2743085" algn="l" defTabSz="685772" rtl="0" eaLnBrk="1" latinLnBrk="0" hangingPunct="1">
                        <a:defRPr sz="1350" kern="1200">
                          <a:solidFill>
                            <a:schemeClr val="dk1"/>
                          </a:solidFill>
                          <a:latin typeface="Aptos" panose="02110004020202020204"/>
                        </a:defRPr>
                      </a:lvl9pPr>
                    </a:lstStyle>
                    <a:p>
                      <a:pPr marL="0" marR="0" lvl="0" indent="0" algn="l" rtl="0" eaLnBrk="1" fontAlgn="auto" latinLnBrk="0" hangingPunct="1">
                        <a:lnSpc>
                          <a:spcPct val="100000"/>
                        </a:lnSpc>
                        <a:spcBef>
                          <a:spcPts val="0"/>
                        </a:spcBef>
                        <a:spcAft>
                          <a:spcPts val="0"/>
                        </a:spcAft>
                        <a:buClrTx/>
                        <a:buSzTx/>
                        <a:buFontTx/>
                        <a:buNone/>
                      </a:pPr>
                      <a:r>
                        <a:rPr lang="en-GB" sz="1500" b="0" strike="noStrike" kern="1200" dirty="0">
                          <a:solidFill>
                            <a:schemeClr val="tx1"/>
                          </a:solidFill>
                        </a:rPr>
                        <a:t>Redesign and refine Silver and Gold On-call</a:t>
                      </a:r>
                    </a:p>
                  </a:txBody>
                  <a:tcPr marL="87511" marR="87511" marT="43757" marB="43757" anchor="ctr"/>
                </a:tc>
                <a:extLst>
                  <a:ext uri="{0D108BD9-81ED-4DB2-BD59-A6C34878D82A}">
                    <a16:rowId xmlns:a16="http://schemas.microsoft.com/office/drawing/2014/main" val="1761936340"/>
                  </a:ext>
                </a:extLst>
              </a:tr>
              <a:tr h="539887">
                <a:tc>
                  <a:txBody>
                    <a:bodyPr/>
                    <a:lstStyle>
                      <a:lvl1pPr marL="0" algn="l" defTabSz="685772" rtl="0" eaLnBrk="1" latinLnBrk="0" hangingPunct="1">
                        <a:defRPr sz="1350" kern="1200">
                          <a:solidFill>
                            <a:schemeClr val="dk1"/>
                          </a:solidFill>
                          <a:latin typeface="Aptos" panose="02110004020202020204"/>
                        </a:defRPr>
                      </a:lvl1pPr>
                      <a:lvl2pPr marL="342886" algn="l" defTabSz="685772" rtl="0" eaLnBrk="1" latinLnBrk="0" hangingPunct="1">
                        <a:defRPr sz="1350" kern="1200">
                          <a:solidFill>
                            <a:schemeClr val="dk1"/>
                          </a:solidFill>
                          <a:latin typeface="Aptos" panose="02110004020202020204"/>
                        </a:defRPr>
                      </a:lvl2pPr>
                      <a:lvl3pPr marL="685772" algn="l" defTabSz="685772" rtl="0" eaLnBrk="1" latinLnBrk="0" hangingPunct="1">
                        <a:defRPr sz="1350" kern="1200">
                          <a:solidFill>
                            <a:schemeClr val="dk1"/>
                          </a:solidFill>
                          <a:latin typeface="Aptos" panose="02110004020202020204"/>
                        </a:defRPr>
                      </a:lvl3pPr>
                      <a:lvl4pPr marL="1028657" algn="l" defTabSz="685772" rtl="0" eaLnBrk="1" latinLnBrk="0" hangingPunct="1">
                        <a:defRPr sz="1350" kern="1200">
                          <a:solidFill>
                            <a:schemeClr val="dk1"/>
                          </a:solidFill>
                          <a:latin typeface="Aptos" panose="02110004020202020204"/>
                        </a:defRPr>
                      </a:lvl4pPr>
                      <a:lvl5pPr marL="1371543" algn="l" defTabSz="685772" rtl="0" eaLnBrk="1" latinLnBrk="0" hangingPunct="1">
                        <a:defRPr sz="1350" kern="1200">
                          <a:solidFill>
                            <a:schemeClr val="dk1"/>
                          </a:solidFill>
                          <a:latin typeface="Aptos" panose="02110004020202020204"/>
                        </a:defRPr>
                      </a:lvl5pPr>
                      <a:lvl6pPr marL="1714428" algn="l" defTabSz="685772" rtl="0" eaLnBrk="1" latinLnBrk="0" hangingPunct="1">
                        <a:defRPr sz="1350" kern="1200">
                          <a:solidFill>
                            <a:schemeClr val="dk1"/>
                          </a:solidFill>
                          <a:latin typeface="Aptos" panose="02110004020202020204"/>
                        </a:defRPr>
                      </a:lvl6pPr>
                      <a:lvl7pPr marL="2057314" algn="l" defTabSz="685772" rtl="0" eaLnBrk="1" latinLnBrk="0" hangingPunct="1">
                        <a:defRPr sz="1350" kern="1200">
                          <a:solidFill>
                            <a:schemeClr val="dk1"/>
                          </a:solidFill>
                          <a:latin typeface="Aptos" panose="02110004020202020204"/>
                        </a:defRPr>
                      </a:lvl7pPr>
                      <a:lvl8pPr marL="2400199" algn="l" defTabSz="685772" rtl="0" eaLnBrk="1" latinLnBrk="0" hangingPunct="1">
                        <a:defRPr sz="1350" kern="1200">
                          <a:solidFill>
                            <a:schemeClr val="dk1"/>
                          </a:solidFill>
                          <a:latin typeface="Aptos" panose="02110004020202020204"/>
                        </a:defRPr>
                      </a:lvl8pPr>
                      <a:lvl9pPr marL="2743085" algn="l" defTabSz="685772" rtl="0" eaLnBrk="1" latinLnBrk="0" hangingPunct="1">
                        <a:defRPr sz="1350" kern="1200">
                          <a:solidFill>
                            <a:schemeClr val="dk1"/>
                          </a:solidFill>
                          <a:latin typeface="Aptos" panose="02110004020202020204"/>
                        </a:defRPr>
                      </a:lvl9pPr>
                    </a:lstStyle>
                    <a:p>
                      <a:pPr marL="0" lvl="0" indent="0" algn="l">
                        <a:lnSpc>
                          <a:spcPct val="100000"/>
                        </a:lnSpc>
                        <a:spcBef>
                          <a:spcPts val="0"/>
                        </a:spcBef>
                        <a:spcAft>
                          <a:spcPts val="0"/>
                        </a:spcAft>
                        <a:buNone/>
                      </a:pPr>
                      <a:r>
                        <a:rPr lang="en-GB" sz="1500" b="0" kern="1200" dirty="0">
                          <a:solidFill>
                            <a:schemeClr val="tx1"/>
                          </a:solidFill>
                        </a:rPr>
                        <a:t>Undertake ongoing Service Improvement activity building on Morriston site 6-week Tests  of Change </a:t>
                      </a:r>
                    </a:p>
                  </a:txBody>
                  <a:tcPr marL="87511" marR="87511" marT="43757" marB="43757" anchor="ctr"/>
                </a:tc>
                <a:extLst>
                  <a:ext uri="{0D108BD9-81ED-4DB2-BD59-A6C34878D82A}">
                    <a16:rowId xmlns:a16="http://schemas.microsoft.com/office/drawing/2014/main" val="19079756"/>
                  </a:ext>
                </a:extLst>
              </a:tr>
              <a:tr h="331217">
                <a:tc>
                  <a:txBody>
                    <a:bodyPr/>
                    <a:lstStyle/>
                    <a:p>
                      <a:pPr marL="0" lvl="0" indent="0" algn="l">
                        <a:lnSpc>
                          <a:spcPct val="100000"/>
                        </a:lnSpc>
                        <a:spcBef>
                          <a:spcPts val="0"/>
                        </a:spcBef>
                        <a:spcAft>
                          <a:spcPts val="0"/>
                        </a:spcAft>
                        <a:buNone/>
                      </a:pPr>
                      <a:r>
                        <a:rPr lang="en-GB" sz="1500" b="0" kern="1200" dirty="0">
                          <a:solidFill>
                            <a:schemeClr val="tx1"/>
                          </a:solidFill>
                        </a:rPr>
                        <a:t>Implement POCD action plan (reduction of COP)</a:t>
                      </a:r>
                    </a:p>
                  </a:txBody>
                  <a:tcPr marL="87511" marR="87511" marT="43757" marB="43757" anchor="ctr"/>
                </a:tc>
                <a:extLst>
                  <a:ext uri="{0D108BD9-81ED-4DB2-BD59-A6C34878D82A}">
                    <a16:rowId xmlns:a16="http://schemas.microsoft.com/office/drawing/2014/main" val="425245367"/>
                  </a:ext>
                </a:extLst>
              </a:tr>
            </a:tbl>
          </a:graphicData>
        </a:graphic>
      </p:graphicFrame>
      <p:sp>
        <p:nvSpPr>
          <p:cNvPr id="23" name="Rectangle 22">
            <a:extLst>
              <a:ext uri="{FF2B5EF4-FFF2-40B4-BE49-F238E27FC236}">
                <a16:creationId xmlns:a16="http://schemas.microsoft.com/office/drawing/2014/main" id="{6BCA05D4-0895-E424-EF47-8A802D38479D}"/>
              </a:ext>
            </a:extLst>
          </p:cNvPr>
          <p:cNvSpPr/>
          <p:nvPr/>
        </p:nvSpPr>
        <p:spPr>
          <a:xfrm>
            <a:off x="15531839" y="2089592"/>
            <a:ext cx="1720484" cy="750532"/>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75396" rtlCol="0" anchor="ctr"/>
          <a:lstStyle/>
          <a:p>
            <a:pPr marL="0" marR="0" lvl="0" indent="0" algn="ctr" defTabSz="437587" rtl="0" eaLnBrk="1" fontAlgn="auto" latinLnBrk="0" hangingPunct="1">
              <a:lnSpc>
                <a:spcPct val="100000"/>
              </a:lnSpc>
              <a:spcBef>
                <a:spcPts val="0"/>
              </a:spcBef>
              <a:spcAft>
                <a:spcPts val="0"/>
              </a:spcAft>
              <a:buClrTx/>
              <a:buSzTx/>
              <a:buFontTx/>
              <a:buNone/>
              <a:tabLst/>
              <a:defRPr/>
            </a:pPr>
            <a:r>
              <a:rPr kumimoji="0" lang="en-GB" sz="1484" b="0" i="0" u="none" strike="noStrike" kern="0" cap="none" spc="0" normalizeH="0" baseline="0" noProof="0" dirty="0">
                <a:ln>
                  <a:noFill/>
                </a:ln>
                <a:solidFill>
                  <a:srgbClr val="000000"/>
                </a:solidFill>
                <a:effectLst/>
                <a:uLnTx/>
                <a:uFillTx/>
                <a:latin typeface="Aptos"/>
                <a:ea typeface="+mn-ea"/>
                <a:cs typeface="+mn-cs"/>
              </a:rPr>
              <a:t>Pre-hospital admission avoidance</a:t>
            </a:r>
            <a:endParaRPr kumimoji="0" lang="en-US" sz="2968"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90577979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CF155E-D82A-D375-97F4-C60D694AAE72}"/>
            </a:ext>
          </a:extLst>
        </p:cNvPr>
        <p:cNvGrpSpPr/>
        <p:nvPr/>
      </p:nvGrpSpPr>
      <p:grpSpPr>
        <a:xfrm>
          <a:off x="0" y="0"/>
          <a:ext cx="0" cy="0"/>
          <a:chOff x="0" y="0"/>
          <a:chExt cx="0" cy="0"/>
        </a:xfrm>
      </p:grpSpPr>
      <p:pic>
        <p:nvPicPr>
          <p:cNvPr id="44" name="Picture 43">
            <a:extLst>
              <a:ext uri="{FF2B5EF4-FFF2-40B4-BE49-F238E27FC236}">
                <a16:creationId xmlns:a16="http://schemas.microsoft.com/office/drawing/2014/main" id="{68460596-67B0-612F-24EB-62196F98DBF8}"/>
              </a:ext>
            </a:extLst>
          </p:cNvPr>
          <p:cNvPicPr>
            <a:picLocks noChangeAspect="1"/>
          </p:cNvPicPr>
          <p:nvPr/>
        </p:nvPicPr>
        <p:blipFill>
          <a:blip r:embed="rId2">
            <a:alphaModFix amt="20000"/>
            <a:lum bright="40000" contrast="-40000"/>
          </a:blip>
          <a:srcRect l="39228" t="58256" r="-2"/>
          <a:stretch/>
        </p:blipFill>
        <p:spPr>
          <a:xfrm rot="10800000">
            <a:off x="8962051" y="5094153"/>
            <a:ext cx="11162761" cy="6259433"/>
          </a:xfrm>
          <a:prstGeom prst="rect">
            <a:avLst/>
          </a:prstGeom>
        </p:spPr>
      </p:pic>
      <p:sp>
        <p:nvSpPr>
          <p:cNvPr id="4" name="Slide Number Placeholder 3">
            <a:extLst>
              <a:ext uri="{FF2B5EF4-FFF2-40B4-BE49-F238E27FC236}">
                <a16:creationId xmlns:a16="http://schemas.microsoft.com/office/drawing/2014/main" id="{05550C7B-51BC-C2DD-953D-926252CF559C}"/>
              </a:ext>
            </a:extLst>
          </p:cNvPr>
          <p:cNvSpPr>
            <a:spLocks noGrp="1"/>
          </p:cNvSpPr>
          <p:nvPr>
            <p:ph type="sldNum" sz="quarter" idx="12"/>
          </p:nvPr>
        </p:nvSpPr>
        <p:spPr/>
        <p:txBody>
          <a:bodyPr/>
          <a:lstStyle/>
          <a:p>
            <a:pPr marL="0" marR="0" lvl="0" indent="0" algn="r" defTabSz="1507937" rtl="0" eaLnBrk="1" fontAlgn="auto" latinLnBrk="0" hangingPunct="1">
              <a:lnSpc>
                <a:spcPct val="100000"/>
              </a:lnSpc>
              <a:spcBef>
                <a:spcPts val="0"/>
              </a:spcBef>
              <a:spcAft>
                <a:spcPts val="0"/>
              </a:spcAft>
              <a:buClrTx/>
              <a:buSzTx/>
              <a:buFontTx/>
              <a:buNone/>
              <a:tabLst/>
              <a:defRPr/>
            </a:pPr>
            <a:r>
              <a:rPr kumimoji="0" lang="en-GB" sz="1979" b="0" i="0" u="none" strike="noStrike" kern="1200" cap="none" spc="0" normalizeH="0" baseline="0" noProof="0">
                <a:ln>
                  <a:noFill/>
                </a:ln>
                <a:solidFill>
                  <a:prstClr val="black">
                    <a:tint val="82000"/>
                  </a:prstClr>
                </a:solidFill>
                <a:effectLst/>
                <a:uLnTx/>
                <a:uFillTx/>
                <a:latin typeface="Aptos" panose="02110004020202020204"/>
                <a:ea typeface="+mn-ea"/>
                <a:cs typeface="+mn-cs"/>
              </a:rPr>
              <a:t>75</a:t>
            </a:r>
          </a:p>
        </p:txBody>
      </p:sp>
      <p:sp>
        <p:nvSpPr>
          <p:cNvPr id="8" name="Rectangle 7">
            <a:extLst>
              <a:ext uri="{FF2B5EF4-FFF2-40B4-BE49-F238E27FC236}">
                <a16:creationId xmlns:a16="http://schemas.microsoft.com/office/drawing/2014/main" id="{48A91842-281E-34FD-23EF-8956F7EA58BF}"/>
              </a:ext>
            </a:extLst>
          </p:cNvPr>
          <p:cNvSpPr/>
          <p:nvPr/>
        </p:nvSpPr>
        <p:spPr>
          <a:xfrm>
            <a:off x="2715772" y="1599417"/>
            <a:ext cx="12042179" cy="8703524"/>
          </a:xfrm>
          <a:prstGeom prst="rect">
            <a:avLst/>
          </a:prstGeom>
          <a:solidFill>
            <a:sysClr val="window" lastClr="FFFFFF">
              <a:lumMod val="95000"/>
            </a:sysClr>
          </a:solidFill>
          <a:ln w="19050" cap="flat" cmpd="sng" algn="ctr">
            <a:solidFill>
              <a:srgbClr val="156082">
                <a:shade val="15000"/>
              </a:srgbClr>
            </a:solidFill>
            <a:prstDash val="lgDashDot"/>
            <a:miter lim="800000"/>
          </a:ln>
          <a:effectLst/>
        </p:spPr>
        <p:txBody>
          <a:bodyPr lIns="150790" tIns="75396" rIns="150790" bIns="75396" rtlCol="0" anchor="t"/>
          <a:lstStyle/>
          <a:p>
            <a:pPr marL="0" marR="0" lvl="0" indent="0" algn="ctr" defTabSz="1507937" rtl="0" eaLnBrk="1" fontAlgn="auto" latinLnBrk="0" hangingPunct="1">
              <a:lnSpc>
                <a:spcPct val="100000"/>
              </a:lnSpc>
              <a:spcBef>
                <a:spcPts val="0"/>
              </a:spcBef>
              <a:spcAft>
                <a:spcPts val="0"/>
              </a:spcAft>
              <a:buClrTx/>
              <a:buSzTx/>
              <a:buFontTx/>
              <a:buNone/>
              <a:tabLst/>
              <a:defRPr/>
            </a:pPr>
            <a:r>
              <a:rPr kumimoji="0" lang="en-GB" sz="1649" b="1" i="0" u="none" strike="noStrike" kern="0" cap="none" spc="0" normalizeH="0" baseline="0" noProof="0">
                <a:ln>
                  <a:noFill/>
                </a:ln>
                <a:solidFill>
                  <a:prstClr val="black"/>
                </a:solidFill>
                <a:effectLst/>
                <a:uLnTx/>
                <a:uFillTx/>
                <a:latin typeface="Aptos" panose="02110004020202020204"/>
                <a:ea typeface="+mn-ea"/>
                <a:cs typeface="+mn-cs"/>
              </a:rPr>
              <a:t>2025/26</a:t>
            </a:r>
            <a:endParaRPr kumimoji="0" lang="en-GB" sz="1723" b="1" i="0" u="none" strike="noStrike" kern="0" cap="none" spc="0" normalizeH="0" baseline="0" noProof="0">
              <a:ln>
                <a:noFill/>
              </a:ln>
              <a:solidFill>
                <a:prstClr val="black"/>
              </a:solidFill>
              <a:effectLst/>
              <a:uLnTx/>
              <a:uFillTx/>
              <a:latin typeface="Aptos" panose="02110004020202020204"/>
              <a:ea typeface="+mn-ea"/>
              <a:cs typeface="+mn-cs"/>
            </a:endParaRPr>
          </a:p>
        </p:txBody>
      </p:sp>
      <p:sp>
        <p:nvSpPr>
          <p:cNvPr id="10" name="Hexagon 9">
            <a:extLst>
              <a:ext uri="{FF2B5EF4-FFF2-40B4-BE49-F238E27FC236}">
                <a16:creationId xmlns:a16="http://schemas.microsoft.com/office/drawing/2014/main" id="{8FF766F7-166F-3F09-9D66-2B99251D85F8}"/>
              </a:ext>
            </a:extLst>
          </p:cNvPr>
          <p:cNvSpPr/>
          <p:nvPr/>
        </p:nvSpPr>
        <p:spPr>
          <a:xfrm>
            <a:off x="10924190" y="2352612"/>
            <a:ext cx="3638774" cy="1079378"/>
          </a:xfrm>
          <a:prstGeom prst="hexagon">
            <a:avLst>
              <a:gd name="adj" fmla="val 16126"/>
              <a:gd name="vf" fmla="val 115470"/>
            </a:avLst>
          </a:prstGeom>
          <a:solidFill>
            <a:schemeClr val="accent4">
              <a:lumMod val="40000"/>
              <a:lumOff val="60000"/>
            </a:schemeClr>
          </a:solidFill>
          <a:ln w="19050" cap="flat" cmpd="sng" algn="ctr">
            <a:noFill/>
            <a:prstDash val="solid"/>
            <a:miter lim="800000"/>
          </a:ln>
          <a:effectLst/>
        </p:spPr>
        <p:txBody>
          <a:bodyPr lIns="150790" tIns="75396" rIns="150790" bIns="75396" rtlCol="0" anchor="ctr"/>
          <a:lstStyle/>
          <a:p>
            <a:pPr marL="0" marR="0" lvl="0" indent="0" algn="ctr" defTabSz="437587" rtl="0" eaLnBrk="1" fontAlgn="auto" latinLnBrk="0" hangingPunct="1">
              <a:lnSpc>
                <a:spcPts val="1979"/>
              </a:lnSpc>
              <a:spcBef>
                <a:spcPts val="0"/>
              </a:spcBef>
              <a:spcAft>
                <a:spcPts val="0"/>
              </a:spcAft>
              <a:buClrTx/>
              <a:buSzTx/>
              <a:buFontTx/>
              <a:buNone/>
              <a:tabLst/>
              <a:defRPr/>
            </a:pPr>
            <a:r>
              <a:rPr kumimoji="0" lang="en-GB" sz="1732" b="0" i="0" u="none" strike="noStrike" kern="0" cap="none" spc="0" normalizeH="0" baseline="0" noProof="0" dirty="0">
                <a:ln>
                  <a:noFill/>
                </a:ln>
                <a:solidFill>
                  <a:prstClr val="black"/>
                </a:solidFill>
                <a:effectLst/>
                <a:uLnTx/>
                <a:uFillTx/>
                <a:latin typeface="Univers Condensed Light"/>
                <a:ea typeface="+mn-ea"/>
                <a:cs typeface="+mn-cs"/>
              </a:rPr>
              <a:t>We will establish a Women's Health Pathway Finder Hub by March 2026</a:t>
            </a:r>
          </a:p>
        </p:txBody>
      </p:sp>
      <p:sp>
        <p:nvSpPr>
          <p:cNvPr id="12" name="Rectangle 11">
            <a:extLst>
              <a:ext uri="{FF2B5EF4-FFF2-40B4-BE49-F238E27FC236}">
                <a16:creationId xmlns:a16="http://schemas.microsoft.com/office/drawing/2014/main" id="{B493E3B7-AF92-A72D-CF1C-1AA1313D578B}"/>
              </a:ext>
            </a:extLst>
          </p:cNvPr>
          <p:cNvSpPr/>
          <p:nvPr/>
        </p:nvSpPr>
        <p:spPr>
          <a:xfrm>
            <a:off x="15056357" y="1603031"/>
            <a:ext cx="2388628" cy="8698462"/>
          </a:xfrm>
          <a:prstGeom prst="rect">
            <a:avLst/>
          </a:prstGeom>
          <a:solidFill>
            <a:sysClr val="window" lastClr="FFFFFF">
              <a:lumMod val="95000"/>
            </a:sysClr>
          </a:solidFill>
          <a:ln w="19050" cap="flat" cmpd="sng" algn="ctr">
            <a:solidFill>
              <a:srgbClr val="156082">
                <a:shade val="15000"/>
              </a:srgbClr>
            </a:solidFill>
            <a:prstDash val="lgDashDot"/>
            <a:miter lim="800000"/>
          </a:ln>
          <a:effectLst/>
        </p:spPr>
        <p:txBody>
          <a:bodyPr rtlCol="0" anchor="t"/>
          <a:lstStyle/>
          <a:p>
            <a:pPr marL="0" marR="0" lvl="0" indent="0" algn="ctr" defTabSz="437587" rtl="0" eaLnBrk="1" fontAlgn="auto" latinLnBrk="0" hangingPunct="1">
              <a:lnSpc>
                <a:spcPct val="100000"/>
              </a:lnSpc>
              <a:spcBef>
                <a:spcPts val="0"/>
              </a:spcBef>
              <a:spcAft>
                <a:spcPts val="0"/>
              </a:spcAft>
              <a:buClrTx/>
              <a:buSzTx/>
              <a:buFontTx/>
              <a:buNone/>
              <a:tabLst/>
              <a:defRPr/>
            </a:pPr>
            <a:r>
              <a:rPr kumimoji="0" lang="en-GB" sz="1723" b="1" i="0" u="none" strike="noStrike" kern="0" cap="none" spc="0" normalizeH="0" baseline="0" noProof="0">
                <a:ln>
                  <a:noFill/>
                </a:ln>
                <a:solidFill>
                  <a:prstClr val="black"/>
                </a:solidFill>
                <a:effectLst/>
                <a:uLnTx/>
                <a:uFillTx/>
                <a:latin typeface="Aptos" panose="02110004020202020204"/>
                <a:ea typeface="+mn-ea"/>
                <a:cs typeface="+mn-cs"/>
              </a:rPr>
              <a:t>2026-2028</a:t>
            </a:r>
          </a:p>
        </p:txBody>
      </p:sp>
      <p:sp>
        <p:nvSpPr>
          <p:cNvPr id="14" name="Rectangle 13">
            <a:extLst>
              <a:ext uri="{FF2B5EF4-FFF2-40B4-BE49-F238E27FC236}">
                <a16:creationId xmlns:a16="http://schemas.microsoft.com/office/drawing/2014/main" id="{E4B12A64-0AEC-E2E5-E270-16D50081397C}"/>
              </a:ext>
            </a:extLst>
          </p:cNvPr>
          <p:cNvSpPr/>
          <p:nvPr/>
        </p:nvSpPr>
        <p:spPr>
          <a:xfrm>
            <a:off x="3206009" y="2788291"/>
            <a:ext cx="1655096" cy="1129504"/>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75396" rtlCol="0" anchor="ctr"/>
          <a:lstStyle/>
          <a:p>
            <a:pPr marL="0" marR="0" lvl="0" indent="0" algn="ctr" defTabSz="437587" rtl="0" eaLnBrk="1" fontAlgn="auto" latinLnBrk="0" hangingPunct="1">
              <a:lnSpc>
                <a:spcPct val="100000"/>
              </a:lnSpc>
              <a:spcBef>
                <a:spcPts val="0"/>
              </a:spcBef>
              <a:spcAft>
                <a:spcPts val="0"/>
              </a:spcAft>
              <a:buClrTx/>
              <a:buSzTx/>
              <a:buFontTx/>
              <a:buNone/>
              <a:tabLst/>
              <a:defRPr/>
            </a:pPr>
            <a:r>
              <a:rPr kumimoji="0" lang="en-GB" sz="1732" b="0" i="0" u="none" strike="noStrike" kern="0" cap="none" spc="0" normalizeH="0" baseline="0" noProof="0" dirty="0">
                <a:ln>
                  <a:noFill/>
                </a:ln>
                <a:solidFill>
                  <a:prstClr val="black"/>
                </a:solidFill>
                <a:effectLst/>
                <a:uLnTx/>
                <a:uFillTx/>
                <a:latin typeface="Aptos" panose="02110004020202020204"/>
                <a:ea typeface="+mn-ea"/>
                <a:cs typeface="+mn-cs"/>
              </a:rPr>
              <a:t>Delivery of  Women's Health Priority Areas as directed by WG</a:t>
            </a:r>
            <a:endParaRPr kumimoji="0" lang="en-US" sz="3958"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16" name="Arrow: Pentagon 15">
            <a:extLst>
              <a:ext uri="{FF2B5EF4-FFF2-40B4-BE49-F238E27FC236}">
                <a16:creationId xmlns:a16="http://schemas.microsoft.com/office/drawing/2014/main" id="{673C01A4-D200-6FB1-B882-EF0160B15615}"/>
              </a:ext>
            </a:extLst>
          </p:cNvPr>
          <p:cNvSpPr/>
          <p:nvPr/>
        </p:nvSpPr>
        <p:spPr>
          <a:xfrm>
            <a:off x="2832442" y="10234153"/>
            <a:ext cx="14338183" cy="192940"/>
          </a:xfrm>
          <a:prstGeom prst="homePlate">
            <a:avLst/>
          </a:prstGeom>
          <a:solidFill>
            <a:srgbClr val="77CFCF"/>
          </a:solidFill>
          <a:ln w="19050" cap="flat" cmpd="sng" algn="ctr">
            <a:solidFill>
              <a:srgbClr val="156082">
                <a:shade val="15000"/>
              </a:srgbClr>
            </a:solidFill>
            <a:prstDash val="solid"/>
            <a:miter lim="800000"/>
          </a:ln>
          <a:effectLst/>
        </p:spPr>
        <p:txBody>
          <a:bodyPr lIns="150790" tIns="75396" rIns="150790" bIns="75396" rtlCol="0" anchor="ctr"/>
          <a:lstStyle/>
          <a:p>
            <a:pPr marL="0" marR="0" lvl="0" indent="0" algn="ctr" defTabSz="437587" rtl="0" eaLnBrk="1" fontAlgn="auto" latinLnBrk="0" hangingPunct="1">
              <a:lnSpc>
                <a:spcPct val="100000"/>
              </a:lnSpc>
              <a:spcBef>
                <a:spcPts val="0"/>
              </a:spcBef>
              <a:spcAft>
                <a:spcPts val="0"/>
              </a:spcAft>
              <a:buClrTx/>
              <a:buSzTx/>
              <a:buFontTx/>
              <a:buNone/>
              <a:tabLst/>
              <a:defRPr/>
            </a:pPr>
            <a:r>
              <a:rPr kumimoji="0" lang="en-GB" sz="1402" b="0" i="0" u="none" strike="noStrike" kern="0" cap="none" spc="0" normalizeH="0" baseline="0" noProof="0">
                <a:ln>
                  <a:noFill/>
                </a:ln>
                <a:solidFill>
                  <a:srgbClr val="000000"/>
                </a:solidFill>
                <a:effectLst/>
                <a:uLnTx/>
                <a:uFillTx/>
                <a:latin typeface="Aptos" panose="02110004020202020204"/>
                <a:ea typeface="+mn-ea"/>
                <a:cs typeface="+mn-cs"/>
              </a:rPr>
              <a:t>Community Model Review</a:t>
            </a:r>
            <a:endParaRPr kumimoji="0" lang="en-US" sz="2968" b="0" i="0" u="none" strike="noStrike" kern="1200" cap="none" spc="0" normalizeH="0" baseline="0" noProof="0">
              <a:ln>
                <a:noFill/>
              </a:ln>
              <a:solidFill>
                <a:prstClr val="black"/>
              </a:solidFill>
              <a:effectLst/>
              <a:uLnTx/>
              <a:uFillTx/>
              <a:latin typeface="Aptos" panose="02110004020202020204"/>
              <a:ea typeface="+mn-ea"/>
              <a:cs typeface="+mn-cs"/>
            </a:endParaRPr>
          </a:p>
        </p:txBody>
      </p:sp>
      <p:sp>
        <p:nvSpPr>
          <p:cNvPr id="18" name="Arrow: Pentagon 17">
            <a:extLst>
              <a:ext uri="{FF2B5EF4-FFF2-40B4-BE49-F238E27FC236}">
                <a16:creationId xmlns:a16="http://schemas.microsoft.com/office/drawing/2014/main" id="{8F249405-46F4-2D13-46C6-49C29ABA114A}"/>
              </a:ext>
            </a:extLst>
          </p:cNvPr>
          <p:cNvSpPr/>
          <p:nvPr/>
        </p:nvSpPr>
        <p:spPr>
          <a:xfrm>
            <a:off x="2883753" y="9708379"/>
            <a:ext cx="14338183" cy="192940"/>
          </a:xfrm>
          <a:prstGeom prst="homePlate">
            <a:avLst/>
          </a:prstGeom>
          <a:solidFill>
            <a:srgbClr val="77CFCF"/>
          </a:solidFill>
          <a:ln w="19050" cap="flat" cmpd="sng" algn="ctr">
            <a:solidFill>
              <a:srgbClr val="156082">
                <a:shade val="15000"/>
              </a:srgbClr>
            </a:solidFill>
            <a:prstDash val="solid"/>
            <a:miter lim="800000"/>
          </a:ln>
          <a:effectLst/>
        </p:spPr>
        <p:txBody>
          <a:bodyPr lIns="150790" tIns="75396" rIns="150790" bIns="75396" rtlCol="0" anchor="ctr"/>
          <a:lstStyle/>
          <a:p>
            <a:pPr marL="0" marR="0" lvl="0" indent="0" algn="ctr" defTabSz="437587" rtl="0" eaLnBrk="1" fontAlgn="auto" latinLnBrk="0" hangingPunct="1">
              <a:lnSpc>
                <a:spcPct val="100000"/>
              </a:lnSpc>
              <a:spcBef>
                <a:spcPts val="0"/>
              </a:spcBef>
              <a:spcAft>
                <a:spcPts val="0"/>
              </a:spcAft>
              <a:buClrTx/>
              <a:buSzTx/>
              <a:buFontTx/>
              <a:buNone/>
              <a:tabLst/>
              <a:defRPr/>
            </a:pPr>
            <a:r>
              <a:rPr kumimoji="0" lang="en-GB" sz="1402" b="0" i="0" u="none" strike="noStrike" kern="0" cap="none" spc="0" normalizeH="0" baseline="0" noProof="0">
                <a:ln>
                  <a:noFill/>
                </a:ln>
                <a:solidFill>
                  <a:srgbClr val="000000"/>
                </a:solidFill>
                <a:effectLst/>
                <a:uLnTx/>
                <a:uFillTx/>
                <a:latin typeface="Aptos" panose="02110004020202020204"/>
                <a:ea typeface="+mn-ea"/>
                <a:cs typeface="+mn-cs"/>
              </a:rPr>
              <a:t>CHC</a:t>
            </a:r>
            <a:endParaRPr kumimoji="0" lang="en-US" sz="2968" b="0" i="0" u="none" strike="noStrike" kern="1200" cap="none" spc="0" normalizeH="0" baseline="0" noProof="0">
              <a:ln>
                <a:noFill/>
              </a:ln>
              <a:solidFill>
                <a:prstClr val="black"/>
              </a:solidFill>
              <a:effectLst/>
              <a:uLnTx/>
              <a:uFillTx/>
              <a:latin typeface="Aptos" panose="02110004020202020204"/>
              <a:ea typeface="+mn-ea"/>
              <a:cs typeface="+mn-cs"/>
            </a:endParaRPr>
          </a:p>
        </p:txBody>
      </p:sp>
      <p:sp>
        <p:nvSpPr>
          <p:cNvPr id="20" name="TextBox 19">
            <a:extLst>
              <a:ext uri="{FF2B5EF4-FFF2-40B4-BE49-F238E27FC236}">
                <a16:creationId xmlns:a16="http://schemas.microsoft.com/office/drawing/2014/main" id="{DED0AAC3-5812-1A73-C601-2DF433609869}"/>
              </a:ext>
            </a:extLst>
          </p:cNvPr>
          <p:cNvSpPr txBox="1"/>
          <p:nvPr/>
        </p:nvSpPr>
        <p:spPr>
          <a:xfrm>
            <a:off x="3007263" y="8714851"/>
            <a:ext cx="5711995" cy="339773"/>
          </a:xfrm>
          <a:prstGeom prst="rect">
            <a:avLst/>
          </a:prstGeom>
          <a:noFill/>
        </p:spPr>
        <p:txBody>
          <a:bodyPr wrap="square" rtlCol="0">
            <a:spAutoFit/>
          </a:bodyPr>
          <a:lstStyle/>
          <a:p>
            <a:pPr marL="0" marR="0" lvl="0" indent="0" algn="l" defTabSz="437587" rtl="0" eaLnBrk="1" fontAlgn="auto" latinLnBrk="0" hangingPunct="1">
              <a:lnSpc>
                <a:spcPct val="100000"/>
              </a:lnSpc>
              <a:spcBef>
                <a:spcPts val="0"/>
              </a:spcBef>
              <a:spcAft>
                <a:spcPts val="0"/>
              </a:spcAft>
              <a:buClrTx/>
              <a:buSzTx/>
              <a:buFontTx/>
              <a:buNone/>
              <a:tabLst/>
              <a:defRPr/>
            </a:pPr>
            <a:r>
              <a:rPr kumimoji="0" lang="en-GB" sz="1608" b="1" i="0" u="none" strike="noStrike" kern="1200" cap="none" spc="0" normalizeH="0" baseline="0" noProof="0">
                <a:ln>
                  <a:noFill/>
                </a:ln>
                <a:solidFill>
                  <a:srgbClr val="000000"/>
                </a:solidFill>
                <a:effectLst/>
                <a:uLnTx/>
                <a:uFillTx/>
                <a:latin typeface="Univers Condensed Light" panose="020B0306020202040204" pitchFamily="34" charset="0"/>
                <a:ea typeface="+mn-ea"/>
                <a:cs typeface="+mn-cs"/>
              </a:rPr>
              <a:t>Interdependent Workstreams</a:t>
            </a:r>
          </a:p>
        </p:txBody>
      </p:sp>
      <p:sp>
        <p:nvSpPr>
          <p:cNvPr id="22" name="Arrow: Pentagon 21">
            <a:extLst>
              <a:ext uri="{FF2B5EF4-FFF2-40B4-BE49-F238E27FC236}">
                <a16:creationId xmlns:a16="http://schemas.microsoft.com/office/drawing/2014/main" id="{40882BCE-B38B-5ED1-C12D-90A9520007AA}"/>
              </a:ext>
            </a:extLst>
          </p:cNvPr>
          <p:cNvSpPr/>
          <p:nvPr/>
        </p:nvSpPr>
        <p:spPr>
          <a:xfrm>
            <a:off x="2883751" y="9983418"/>
            <a:ext cx="14338183" cy="192940"/>
          </a:xfrm>
          <a:prstGeom prst="homePlate">
            <a:avLst/>
          </a:prstGeom>
          <a:solidFill>
            <a:srgbClr val="77CFCF"/>
          </a:solidFill>
          <a:ln w="19050" cap="flat" cmpd="sng" algn="ctr">
            <a:solidFill>
              <a:srgbClr val="156082">
                <a:shade val="15000"/>
              </a:srgbClr>
            </a:solidFill>
            <a:prstDash val="solid"/>
            <a:miter lim="800000"/>
          </a:ln>
          <a:effectLst/>
        </p:spPr>
        <p:txBody>
          <a:bodyPr lIns="150790" tIns="75396" rIns="150790" bIns="75396" rtlCol="0" anchor="ctr"/>
          <a:lstStyle/>
          <a:p>
            <a:pPr marL="0" marR="0" lvl="0" indent="0" algn="ctr" defTabSz="437587" rtl="0" eaLnBrk="1" fontAlgn="auto" latinLnBrk="0" hangingPunct="1">
              <a:lnSpc>
                <a:spcPct val="100000"/>
              </a:lnSpc>
              <a:spcBef>
                <a:spcPts val="0"/>
              </a:spcBef>
              <a:spcAft>
                <a:spcPts val="0"/>
              </a:spcAft>
              <a:buClrTx/>
              <a:buSzTx/>
              <a:buFontTx/>
              <a:buNone/>
              <a:tabLst/>
              <a:defRPr/>
            </a:pPr>
            <a:r>
              <a:rPr kumimoji="0" lang="en-GB" sz="1402" b="0" i="0" u="none" strike="noStrike" kern="0" cap="none" spc="0" normalizeH="0" baseline="0" noProof="0">
                <a:ln>
                  <a:noFill/>
                </a:ln>
                <a:solidFill>
                  <a:prstClr val="black"/>
                </a:solidFill>
                <a:effectLst/>
                <a:uLnTx/>
                <a:uFillTx/>
                <a:latin typeface="Aptos" panose="02110004020202020204"/>
                <a:ea typeface="+mn-ea"/>
                <a:cs typeface="+mn-cs"/>
              </a:rPr>
              <a:t>Digital</a:t>
            </a:r>
            <a:endParaRPr kumimoji="0" lang="en-US" sz="2968" b="0" i="0" u="none" strike="noStrike" kern="1200" cap="none" spc="0" normalizeH="0" baseline="0" noProof="0">
              <a:ln>
                <a:noFill/>
              </a:ln>
              <a:solidFill>
                <a:prstClr val="black"/>
              </a:solidFill>
              <a:effectLst/>
              <a:uLnTx/>
              <a:uFillTx/>
              <a:latin typeface="Aptos" panose="02110004020202020204"/>
              <a:ea typeface="+mn-ea"/>
              <a:cs typeface="+mn-cs"/>
            </a:endParaRPr>
          </a:p>
        </p:txBody>
      </p:sp>
      <p:sp>
        <p:nvSpPr>
          <p:cNvPr id="26" name="TextBox 25">
            <a:extLst>
              <a:ext uri="{FF2B5EF4-FFF2-40B4-BE49-F238E27FC236}">
                <a16:creationId xmlns:a16="http://schemas.microsoft.com/office/drawing/2014/main" id="{FB741CBF-7493-2C3D-C363-4913A56791BA}"/>
              </a:ext>
            </a:extLst>
          </p:cNvPr>
          <p:cNvSpPr txBox="1"/>
          <p:nvPr/>
        </p:nvSpPr>
        <p:spPr>
          <a:xfrm>
            <a:off x="3205179" y="1861282"/>
            <a:ext cx="3048782" cy="368029"/>
          </a:xfrm>
          <a:prstGeom prst="rect">
            <a:avLst/>
          </a:prstGeom>
          <a:noFill/>
        </p:spPr>
        <p:txBody>
          <a:bodyPr wrap="square" lIns="150790" tIns="75396" rIns="150790" bIns="75396" rtlCol="0" anchor="t">
            <a:spAutoFit/>
          </a:bodyPr>
          <a:lstStyle/>
          <a:p>
            <a:pPr marL="0" marR="0" lvl="0" indent="0" algn="ctr" defTabSz="612608" rtl="0" eaLnBrk="1" fontAlgn="auto" latinLnBrk="0" hangingPunct="1">
              <a:lnSpc>
                <a:spcPct val="100000"/>
              </a:lnSpc>
              <a:spcBef>
                <a:spcPts val="0"/>
              </a:spcBef>
              <a:spcAft>
                <a:spcPts val="0"/>
              </a:spcAft>
              <a:buClrTx/>
              <a:buSzTx/>
              <a:buFontTx/>
              <a:buNone/>
              <a:tabLst/>
              <a:defRPr/>
            </a:pPr>
            <a:r>
              <a:rPr kumimoji="0" lang="en-GB" sz="1402" b="1" i="0" u="none" strike="noStrike" kern="1200" cap="none" spc="0" normalizeH="0" baseline="0" noProof="0">
                <a:ln>
                  <a:noFill/>
                </a:ln>
                <a:solidFill>
                  <a:prstClr val="white">
                    <a:lumMod val="50000"/>
                  </a:prstClr>
                </a:solidFill>
                <a:effectLst/>
                <a:uLnTx/>
                <a:uFillTx/>
                <a:latin typeface="Aptos" panose="02110004020202020204"/>
                <a:ea typeface="+mn-ea"/>
                <a:cs typeface="+mn-cs"/>
              </a:rPr>
              <a:t>System Priorities </a:t>
            </a:r>
            <a:endParaRPr kumimoji="0" lang="en-GB" sz="1474" b="1" i="0" u="none" strike="noStrike" kern="1200" cap="none" spc="0" normalizeH="0" baseline="0" noProof="0">
              <a:ln>
                <a:noFill/>
              </a:ln>
              <a:solidFill>
                <a:prstClr val="white">
                  <a:lumMod val="50000"/>
                </a:prstClr>
              </a:solidFill>
              <a:effectLst/>
              <a:uLnTx/>
              <a:uFillTx/>
              <a:latin typeface="Aptos" panose="02110004020202020204"/>
              <a:ea typeface="+mn-ea"/>
              <a:cs typeface="+mn-cs"/>
            </a:endParaRPr>
          </a:p>
        </p:txBody>
      </p:sp>
      <p:sp>
        <p:nvSpPr>
          <p:cNvPr id="28" name="TextBox 27">
            <a:extLst>
              <a:ext uri="{FF2B5EF4-FFF2-40B4-BE49-F238E27FC236}">
                <a16:creationId xmlns:a16="http://schemas.microsoft.com/office/drawing/2014/main" id="{340755BD-79C2-E404-0146-DD489B860D18}"/>
              </a:ext>
            </a:extLst>
          </p:cNvPr>
          <p:cNvSpPr txBox="1"/>
          <p:nvPr/>
        </p:nvSpPr>
        <p:spPr>
          <a:xfrm>
            <a:off x="7694651" y="1864177"/>
            <a:ext cx="2083412" cy="368029"/>
          </a:xfrm>
          <a:prstGeom prst="rect">
            <a:avLst/>
          </a:prstGeom>
          <a:noFill/>
        </p:spPr>
        <p:txBody>
          <a:bodyPr wrap="square" lIns="150790" tIns="75396" rIns="150790" bIns="75396" rtlCol="0" anchor="t">
            <a:spAutoFit/>
          </a:bodyPr>
          <a:lstStyle/>
          <a:p>
            <a:pPr marL="0" marR="0" lvl="0" indent="0" algn="ctr" defTabSz="612608" rtl="0" eaLnBrk="1" fontAlgn="auto" latinLnBrk="0" hangingPunct="1">
              <a:lnSpc>
                <a:spcPct val="100000"/>
              </a:lnSpc>
              <a:spcBef>
                <a:spcPts val="0"/>
              </a:spcBef>
              <a:spcAft>
                <a:spcPts val="0"/>
              </a:spcAft>
              <a:buClrTx/>
              <a:buSzTx/>
              <a:buFontTx/>
              <a:buNone/>
              <a:tabLst/>
              <a:defRPr/>
            </a:pPr>
            <a:r>
              <a:rPr kumimoji="0" lang="en-GB" sz="1402" b="1" i="0" u="none" strike="noStrike" kern="1200" cap="none" spc="0" normalizeH="0" baseline="0" noProof="0">
                <a:ln>
                  <a:noFill/>
                </a:ln>
                <a:solidFill>
                  <a:prstClr val="white">
                    <a:lumMod val="50000"/>
                  </a:prstClr>
                </a:solidFill>
                <a:effectLst/>
                <a:uLnTx/>
                <a:uFillTx/>
                <a:latin typeface="Aptos" panose="02110004020202020204"/>
                <a:ea typeface="+mn-ea"/>
                <a:cs typeface="+mn-cs"/>
              </a:rPr>
              <a:t>Areas to Deliver </a:t>
            </a:r>
            <a:endParaRPr kumimoji="0" lang="en-GB" sz="1474" b="1" i="0" u="none" strike="noStrike" kern="1200" cap="none" spc="0" normalizeH="0" baseline="0" noProof="0">
              <a:ln>
                <a:noFill/>
              </a:ln>
              <a:solidFill>
                <a:prstClr val="white">
                  <a:lumMod val="50000"/>
                </a:prstClr>
              </a:solidFill>
              <a:effectLst/>
              <a:uLnTx/>
              <a:uFillTx/>
              <a:latin typeface="Aptos" panose="02110004020202020204"/>
              <a:ea typeface="+mn-ea"/>
              <a:cs typeface="+mn-cs"/>
            </a:endParaRPr>
          </a:p>
        </p:txBody>
      </p:sp>
      <p:sp>
        <p:nvSpPr>
          <p:cNvPr id="30" name="TextBox 29">
            <a:extLst>
              <a:ext uri="{FF2B5EF4-FFF2-40B4-BE49-F238E27FC236}">
                <a16:creationId xmlns:a16="http://schemas.microsoft.com/office/drawing/2014/main" id="{8CF95DAC-5973-1FA2-4078-7BA537F18870}"/>
              </a:ext>
            </a:extLst>
          </p:cNvPr>
          <p:cNvSpPr txBox="1"/>
          <p:nvPr/>
        </p:nvSpPr>
        <p:spPr>
          <a:xfrm>
            <a:off x="11680344" y="1864951"/>
            <a:ext cx="2083412" cy="368029"/>
          </a:xfrm>
          <a:prstGeom prst="rect">
            <a:avLst/>
          </a:prstGeom>
          <a:noFill/>
        </p:spPr>
        <p:txBody>
          <a:bodyPr wrap="square" lIns="150790" tIns="75396" rIns="150790" bIns="75396" rtlCol="0" anchor="t">
            <a:spAutoFit/>
          </a:bodyPr>
          <a:lstStyle/>
          <a:p>
            <a:pPr marL="0" marR="0" lvl="0" indent="0" algn="ctr" defTabSz="612608" rtl="0" eaLnBrk="1" fontAlgn="auto" latinLnBrk="0" hangingPunct="1">
              <a:lnSpc>
                <a:spcPct val="100000"/>
              </a:lnSpc>
              <a:spcBef>
                <a:spcPts val="0"/>
              </a:spcBef>
              <a:spcAft>
                <a:spcPts val="0"/>
              </a:spcAft>
              <a:buClrTx/>
              <a:buSzTx/>
              <a:buFontTx/>
              <a:buNone/>
              <a:tabLst/>
              <a:defRPr/>
            </a:pPr>
            <a:r>
              <a:rPr kumimoji="0" lang="en-GB" sz="1402" b="1" i="0" u="none" strike="noStrike" kern="1200" cap="none" spc="0" normalizeH="0" baseline="0" noProof="0">
                <a:ln>
                  <a:noFill/>
                </a:ln>
                <a:solidFill>
                  <a:prstClr val="white">
                    <a:lumMod val="50000"/>
                  </a:prstClr>
                </a:solidFill>
                <a:effectLst/>
                <a:uLnTx/>
                <a:uFillTx/>
                <a:latin typeface="Aptos" panose="02110004020202020204"/>
                <a:ea typeface="+mn-ea"/>
                <a:cs typeface="+mn-cs"/>
              </a:rPr>
              <a:t>Outputs</a:t>
            </a:r>
            <a:endParaRPr kumimoji="0" lang="en-GB" sz="1474" b="1" i="0" u="none" strike="noStrike" kern="1200" cap="none" spc="0" normalizeH="0" baseline="0" noProof="0">
              <a:ln>
                <a:noFill/>
              </a:ln>
              <a:solidFill>
                <a:prstClr val="white">
                  <a:lumMod val="50000"/>
                </a:prstClr>
              </a:solidFill>
              <a:effectLst/>
              <a:uLnTx/>
              <a:uFillTx/>
              <a:latin typeface="Aptos" panose="02110004020202020204"/>
              <a:ea typeface="+mn-ea"/>
              <a:cs typeface="+mn-cs"/>
            </a:endParaRPr>
          </a:p>
        </p:txBody>
      </p:sp>
      <p:sp>
        <p:nvSpPr>
          <p:cNvPr id="34" name="Rectangle 33">
            <a:extLst>
              <a:ext uri="{FF2B5EF4-FFF2-40B4-BE49-F238E27FC236}">
                <a16:creationId xmlns:a16="http://schemas.microsoft.com/office/drawing/2014/main" id="{7B77E3F1-C8CF-6EB3-D7E7-A29EC8EFA706}"/>
              </a:ext>
            </a:extLst>
          </p:cNvPr>
          <p:cNvSpPr/>
          <p:nvPr/>
        </p:nvSpPr>
        <p:spPr>
          <a:xfrm>
            <a:off x="15406659" y="3066897"/>
            <a:ext cx="1720484" cy="750532"/>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75396" rtlCol="0" anchor="ctr"/>
          <a:lstStyle/>
          <a:p>
            <a:pPr marL="0" marR="0" lvl="0" indent="0" algn="ctr" defTabSz="437587" rtl="0" eaLnBrk="1" fontAlgn="auto" latinLnBrk="0" hangingPunct="1">
              <a:lnSpc>
                <a:spcPct val="100000"/>
              </a:lnSpc>
              <a:spcBef>
                <a:spcPts val="0"/>
              </a:spcBef>
              <a:spcAft>
                <a:spcPts val="0"/>
              </a:spcAft>
              <a:buClrTx/>
              <a:buSzTx/>
              <a:buFontTx/>
              <a:buNone/>
              <a:tabLst/>
              <a:defRPr/>
            </a:pPr>
            <a:r>
              <a:rPr kumimoji="0" lang="en-GB" sz="1484" b="0" i="0" u="none" strike="noStrike" kern="0" cap="none" spc="0" normalizeH="0" baseline="0" noProof="0" dirty="0">
                <a:ln>
                  <a:noFill/>
                </a:ln>
                <a:solidFill>
                  <a:prstClr val="black"/>
                </a:solidFill>
                <a:effectLst/>
                <a:uLnTx/>
                <a:uFillTx/>
                <a:latin typeface="Aptos" panose="02110004020202020204"/>
                <a:ea typeface="+mn-ea"/>
                <a:cs typeface="+mn-cs"/>
              </a:rPr>
              <a:t>Delivery of  Women's Health Priority Areas as directed by WG</a:t>
            </a:r>
            <a:endParaRPr kumimoji="0" lang="en-US" sz="2968"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graphicFrame>
        <p:nvGraphicFramePr>
          <p:cNvPr id="40" name="Table 39">
            <a:extLst>
              <a:ext uri="{FF2B5EF4-FFF2-40B4-BE49-F238E27FC236}">
                <a16:creationId xmlns:a16="http://schemas.microsoft.com/office/drawing/2014/main" id="{2DCFC19E-FCDB-D61F-C9ED-5A33178F62E6}"/>
              </a:ext>
            </a:extLst>
          </p:cNvPr>
          <p:cNvGraphicFramePr>
            <a:graphicFrameLocks noGrp="1"/>
          </p:cNvGraphicFramePr>
          <p:nvPr/>
        </p:nvGraphicFramePr>
        <p:xfrm>
          <a:off x="5834765" y="1904152"/>
          <a:ext cx="4894439" cy="2018470"/>
        </p:xfrm>
        <a:graphic>
          <a:graphicData uri="http://schemas.openxmlformats.org/drawingml/2006/table">
            <a:tbl>
              <a:tblPr firstRow="1" bandRow="1">
                <a:tableStyleId>{16D9F66E-5EB9-4882-86FB-DCBF35E3C3E4}</a:tableStyleId>
              </a:tblPr>
              <a:tblGrid>
                <a:gridCol w="4894439">
                  <a:extLst>
                    <a:ext uri="{9D8B030D-6E8A-4147-A177-3AD203B41FA5}">
                      <a16:colId xmlns:a16="http://schemas.microsoft.com/office/drawing/2014/main" val="1369800438"/>
                    </a:ext>
                  </a:extLst>
                </a:gridCol>
              </a:tblGrid>
              <a:tr h="781819">
                <a:tc>
                  <a:txBody>
                    <a:bodyPr/>
                    <a:lstStyle/>
                    <a:p>
                      <a:pPr marL="0" marR="0" lvl="0" indent="0" algn="l" rtl="0" eaLnBrk="1" fontAlgn="auto" latinLnBrk="0" hangingPunct="1">
                        <a:lnSpc>
                          <a:spcPct val="100000"/>
                        </a:lnSpc>
                        <a:spcBef>
                          <a:spcPts val="0"/>
                        </a:spcBef>
                        <a:spcAft>
                          <a:spcPts val="0"/>
                        </a:spcAft>
                        <a:buClrTx/>
                        <a:buSzTx/>
                        <a:buFontTx/>
                        <a:buNone/>
                      </a:pPr>
                      <a:r>
                        <a:rPr lang="en-GB" sz="1500" b="0" kern="1200" dirty="0">
                          <a:solidFill>
                            <a:srgbClr val="000000"/>
                          </a:solidFill>
                        </a:rPr>
                        <a:t>Women's Health Plan – Development of a Women's Health Hub</a:t>
                      </a:r>
                    </a:p>
                  </a:txBody>
                  <a:tcPr marL="87511" marR="87511" marT="43757" marB="43757" anchor="ctr"/>
                </a:tc>
                <a:extLst>
                  <a:ext uri="{0D108BD9-81ED-4DB2-BD59-A6C34878D82A}">
                    <a16:rowId xmlns:a16="http://schemas.microsoft.com/office/drawing/2014/main" val="1790819238"/>
                  </a:ext>
                </a:extLst>
              </a:tr>
              <a:tr h="691937">
                <a:tc>
                  <a:txBody>
                    <a:bodyPr/>
                    <a:lstStyle/>
                    <a:p>
                      <a:pPr marL="0" marR="0" lvl="0" indent="0" algn="l" rtl="0" eaLnBrk="1" fontAlgn="auto" latinLnBrk="0" hangingPunct="1">
                        <a:lnSpc>
                          <a:spcPct val="100000"/>
                        </a:lnSpc>
                        <a:spcBef>
                          <a:spcPts val="0"/>
                        </a:spcBef>
                        <a:spcAft>
                          <a:spcPts val="0"/>
                        </a:spcAft>
                        <a:buClrTx/>
                        <a:buSzTx/>
                        <a:buFontTx/>
                        <a:buNone/>
                      </a:pPr>
                      <a:r>
                        <a:rPr lang="en-GB" sz="1500" b="0" kern="1200" dirty="0">
                          <a:solidFill>
                            <a:schemeClr val="tx1"/>
                          </a:solidFill>
                        </a:rPr>
                        <a:t>Agree for a sustainability model for Gynae Oncology across Wales in partnership with Cardiff &amp; Vale UHB</a:t>
                      </a:r>
                    </a:p>
                  </a:txBody>
                  <a:tcPr marL="87511" marR="87511" marT="43757" marB="43757" anchor="ctr"/>
                </a:tc>
                <a:extLst>
                  <a:ext uri="{0D108BD9-81ED-4DB2-BD59-A6C34878D82A}">
                    <a16:rowId xmlns:a16="http://schemas.microsoft.com/office/drawing/2014/main" val="916366370"/>
                  </a:ext>
                </a:extLst>
              </a:tr>
              <a:tr h="539887">
                <a:tc>
                  <a:txBody>
                    <a:bodyPr/>
                    <a:lstStyle/>
                    <a:p>
                      <a:pPr marL="0" marR="0" lvl="0" indent="0" algn="l" rtl="0" eaLnBrk="1" fontAlgn="auto" latinLnBrk="0" hangingPunct="1">
                        <a:lnSpc>
                          <a:spcPct val="100000"/>
                        </a:lnSpc>
                        <a:spcBef>
                          <a:spcPts val="0"/>
                        </a:spcBef>
                        <a:spcAft>
                          <a:spcPts val="0"/>
                        </a:spcAft>
                        <a:buClrTx/>
                        <a:buSzTx/>
                        <a:buFontTx/>
                        <a:buNone/>
                      </a:pPr>
                      <a:r>
                        <a:rPr lang="en-GB" sz="1500" b="0" kern="1200" dirty="0">
                          <a:solidFill>
                            <a:srgbClr val="000000"/>
                          </a:solidFill>
                        </a:rPr>
                        <a:t>Sustainable Fertility Services – Maintain de-escalated status and review JCC contracted arrangements</a:t>
                      </a:r>
                    </a:p>
                  </a:txBody>
                  <a:tcPr marL="87511" marR="87511" marT="43757" marB="43757" anchor="ctr"/>
                </a:tc>
                <a:extLst>
                  <a:ext uri="{0D108BD9-81ED-4DB2-BD59-A6C34878D82A}">
                    <a16:rowId xmlns:a16="http://schemas.microsoft.com/office/drawing/2014/main" val="1532433617"/>
                  </a:ext>
                </a:extLst>
              </a:tr>
            </a:tbl>
          </a:graphicData>
        </a:graphic>
      </p:graphicFrame>
      <p:sp>
        <p:nvSpPr>
          <p:cNvPr id="42" name="Rectangle 41">
            <a:extLst>
              <a:ext uri="{FF2B5EF4-FFF2-40B4-BE49-F238E27FC236}">
                <a16:creationId xmlns:a16="http://schemas.microsoft.com/office/drawing/2014/main" id="{CEB5912F-DB2A-EAF9-F39A-D6D52FBA569D}"/>
              </a:ext>
            </a:extLst>
          </p:cNvPr>
          <p:cNvSpPr/>
          <p:nvPr/>
        </p:nvSpPr>
        <p:spPr>
          <a:xfrm>
            <a:off x="15272239" y="6780845"/>
            <a:ext cx="1849717" cy="1500171"/>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75396" rtlCol="0" anchor="ctr"/>
          <a:lstStyle/>
          <a:p>
            <a:pPr marL="0" marR="0" lvl="0" indent="0" algn="ctr" defTabSz="437587" rtl="0" eaLnBrk="1" fontAlgn="auto" latinLnBrk="0" hangingPunct="1">
              <a:lnSpc>
                <a:spcPct val="100000"/>
              </a:lnSpc>
              <a:spcBef>
                <a:spcPts val="0"/>
              </a:spcBef>
              <a:spcAft>
                <a:spcPts val="0"/>
              </a:spcAft>
              <a:buClrTx/>
              <a:buSzTx/>
              <a:buFontTx/>
              <a:buNone/>
              <a:tabLst/>
              <a:defRPr/>
            </a:pPr>
            <a:r>
              <a:rPr kumimoji="0" lang="en-GB" sz="1484" b="0" i="0" u="none" strike="noStrike" kern="0" cap="none" spc="0" normalizeH="0" baseline="0" noProof="0" dirty="0">
                <a:ln>
                  <a:noFill/>
                </a:ln>
                <a:solidFill>
                  <a:prstClr val="black"/>
                </a:solidFill>
                <a:effectLst/>
                <a:uLnTx/>
                <a:uFillTx/>
                <a:latin typeface="Aptos" panose="02110004020202020204"/>
                <a:ea typeface="+mn-ea"/>
                <a:cs typeface="+mn-cs"/>
              </a:rPr>
              <a:t>Deliver the recommendations of the HIW recommendations and Independent Review Recommendations</a:t>
            </a:r>
          </a:p>
        </p:txBody>
      </p:sp>
      <p:sp>
        <p:nvSpPr>
          <p:cNvPr id="48" name="Rectangle 47">
            <a:extLst>
              <a:ext uri="{FF2B5EF4-FFF2-40B4-BE49-F238E27FC236}">
                <a16:creationId xmlns:a16="http://schemas.microsoft.com/office/drawing/2014/main" id="{3C3F9D21-D05F-7E7A-FD72-BA582786C15A}"/>
              </a:ext>
            </a:extLst>
          </p:cNvPr>
          <p:cNvSpPr/>
          <p:nvPr/>
        </p:nvSpPr>
        <p:spPr>
          <a:xfrm>
            <a:off x="3129155" y="4946101"/>
            <a:ext cx="1770680" cy="697290"/>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75396" rtlCol="0" anchor="ctr"/>
          <a:lstStyle/>
          <a:p>
            <a:pPr marL="0" marR="0" lvl="0" indent="0" algn="ctr" defTabSz="437587" rtl="0" eaLnBrk="1" fontAlgn="auto" latinLnBrk="0" hangingPunct="1">
              <a:lnSpc>
                <a:spcPct val="100000"/>
              </a:lnSpc>
              <a:spcBef>
                <a:spcPts val="0"/>
              </a:spcBef>
              <a:spcAft>
                <a:spcPts val="0"/>
              </a:spcAft>
              <a:buClrTx/>
              <a:buSzTx/>
              <a:buFontTx/>
              <a:buNone/>
              <a:tabLst/>
              <a:defRPr/>
            </a:pPr>
            <a:r>
              <a:rPr kumimoji="0" lang="en-GB" sz="1732" b="0" i="0" u="none" strike="noStrike" kern="0" cap="none" spc="0" normalizeH="0" baseline="0" noProof="0" dirty="0">
                <a:ln>
                  <a:noFill/>
                </a:ln>
                <a:solidFill>
                  <a:srgbClr val="000000"/>
                </a:solidFill>
                <a:effectLst/>
                <a:uLnTx/>
                <a:uFillTx/>
                <a:latin typeface="Aptos"/>
                <a:ea typeface="+mn-ea"/>
                <a:cs typeface="+mn-cs"/>
              </a:rPr>
              <a:t>Children &amp; Young People</a:t>
            </a:r>
            <a:endParaRPr kumimoji="0" lang="en-US" sz="2968"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49" name="Rectangle 48">
            <a:extLst>
              <a:ext uri="{FF2B5EF4-FFF2-40B4-BE49-F238E27FC236}">
                <a16:creationId xmlns:a16="http://schemas.microsoft.com/office/drawing/2014/main" id="{4EA37F21-5DCA-7ECF-D3CC-0BF68B72BFE8}"/>
              </a:ext>
            </a:extLst>
          </p:cNvPr>
          <p:cNvSpPr/>
          <p:nvPr/>
        </p:nvSpPr>
        <p:spPr>
          <a:xfrm>
            <a:off x="3230061" y="7595877"/>
            <a:ext cx="1655096" cy="658756"/>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75396" rtlCol="0" anchor="ctr"/>
          <a:lstStyle/>
          <a:p>
            <a:pPr marL="0" marR="0" lvl="0" indent="0" algn="ctr" defTabSz="437587" rtl="0" eaLnBrk="1" fontAlgn="auto" latinLnBrk="0" hangingPunct="1">
              <a:lnSpc>
                <a:spcPct val="100000"/>
              </a:lnSpc>
              <a:spcBef>
                <a:spcPts val="0"/>
              </a:spcBef>
              <a:spcAft>
                <a:spcPts val="0"/>
              </a:spcAft>
              <a:buClrTx/>
              <a:buSzTx/>
              <a:buFontTx/>
              <a:buNone/>
              <a:tabLst/>
              <a:defRPr/>
            </a:pPr>
            <a:r>
              <a:rPr kumimoji="0" lang="en-GB" sz="1732" b="0" i="0" u="none" strike="noStrike" kern="0" cap="none" spc="0" normalizeH="0" baseline="0" noProof="0" dirty="0">
                <a:ln>
                  <a:noFill/>
                </a:ln>
                <a:solidFill>
                  <a:prstClr val="black"/>
                </a:solidFill>
                <a:effectLst/>
                <a:uLnTx/>
                <a:uFillTx/>
                <a:latin typeface="Aptos"/>
                <a:ea typeface="+mn-ea"/>
                <a:cs typeface="+mn-cs"/>
              </a:rPr>
              <a:t>Perinatal</a:t>
            </a:r>
          </a:p>
        </p:txBody>
      </p:sp>
      <p:graphicFrame>
        <p:nvGraphicFramePr>
          <p:cNvPr id="56" name="Table 55">
            <a:extLst>
              <a:ext uri="{FF2B5EF4-FFF2-40B4-BE49-F238E27FC236}">
                <a16:creationId xmlns:a16="http://schemas.microsoft.com/office/drawing/2014/main" id="{6636BF21-52CB-EF8B-8542-5BDA8937922C}"/>
              </a:ext>
            </a:extLst>
          </p:cNvPr>
          <p:cNvGraphicFramePr>
            <a:graphicFrameLocks noGrp="1"/>
          </p:cNvGraphicFramePr>
          <p:nvPr/>
        </p:nvGraphicFramePr>
        <p:xfrm>
          <a:off x="5793748" y="4076859"/>
          <a:ext cx="4894437" cy="2407456"/>
        </p:xfrm>
        <a:graphic>
          <a:graphicData uri="http://schemas.openxmlformats.org/drawingml/2006/table">
            <a:tbl>
              <a:tblPr firstRow="1" bandRow="1">
                <a:tableStyleId>{16D9F66E-5EB9-4882-86FB-DCBF35E3C3E4}</a:tableStyleId>
              </a:tblPr>
              <a:tblGrid>
                <a:gridCol w="4894437">
                  <a:extLst>
                    <a:ext uri="{9D8B030D-6E8A-4147-A177-3AD203B41FA5}">
                      <a16:colId xmlns:a16="http://schemas.microsoft.com/office/drawing/2014/main" val="1369800438"/>
                    </a:ext>
                  </a:extLst>
                </a:gridCol>
              </a:tblGrid>
              <a:tr h="539887">
                <a:tc>
                  <a:txBody>
                    <a:bodyPr/>
                    <a:lstStyle/>
                    <a:p>
                      <a:pPr marL="0" lvl="0" indent="0" algn="l">
                        <a:lnSpc>
                          <a:spcPct val="100000"/>
                        </a:lnSpc>
                        <a:spcBef>
                          <a:spcPts val="0"/>
                        </a:spcBef>
                        <a:spcAft>
                          <a:spcPts val="0"/>
                        </a:spcAft>
                        <a:buNone/>
                      </a:pPr>
                      <a:r>
                        <a:rPr lang="en-GB" sz="1500" b="0" kern="1200" dirty="0">
                          <a:solidFill>
                            <a:schemeClr val="tx1"/>
                          </a:solidFill>
                        </a:rPr>
                        <a:t>Develop plans to redesign Morriston Paediatric footprint (no funding)</a:t>
                      </a:r>
                    </a:p>
                  </a:txBody>
                  <a:tcPr marL="87511" marR="87511" marT="43757" marB="43757" anchor="ctr"/>
                </a:tc>
                <a:extLst>
                  <a:ext uri="{0D108BD9-81ED-4DB2-BD59-A6C34878D82A}">
                    <a16:rowId xmlns:a16="http://schemas.microsoft.com/office/drawing/2014/main" val="2554569697"/>
                  </a:ext>
                </a:extLst>
              </a:tr>
              <a:tr h="766074">
                <a:tc>
                  <a:txBody>
                    <a:bodyPr/>
                    <a:lstStyle/>
                    <a:p>
                      <a:pPr marL="0" lvl="0" indent="0" algn="l">
                        <a:lnSpc>
                          <a:spcPct val="100000"/>
                        </a:lnSpc>
                        <a:spcBef>
                          <a:spcPts val="0"/>
                        </a:spcBef>
                        <a:spcAft>
                          <a:spcPts val="0"/>
                        </a:spcAft>
                        <a:buNone/>
                      </a:pPr>
                      <a:r>
                        <a:rPr lang="en-GB" sz="1500" b="0" kern="1200" dirty="0">
                          <a:solidFill>
                            <a:schemeClr val="tx1"/>
                          </a:solidFill>
                        </a:rPr>
                        <a:t>Partnership working with RPB  – No Wrong Door and commissioning arrangements for children with complex needs</a:t>
                      </a:r>
                    </a:p>
                  </a:txBody>
                  <a:tcPr marL="87511" marR="87511" marT="43757" marB="43757" anchor="ctr"/>
                </a:tc>
                <a:extLst>
                  <a:ext uri="{0D108BD9-81ED-4DB2-BD59-A6C34878D82A}">
                    <a16:rowId xmlns:a16="http://schemas.microsoft.com/office/drawing/2014/main" val="2709812402"/>
                  </a:ext>
                </a:extLst>
              </a:tr>
              <a:tr h="544709">
                <a:tc>
                  <a:txBody>
                    <a:bodyPr/>
                    <a:lstStyle/>
                    <a:p>
                      <a:pPr marL="0" lvl="0" indent="0" algn="l">
                        <a:lnSpc>
                          <a:spcPct val="100000"/>
                        </a:lnSpc>
                        <a:spcBef>
                          <a:spcPts val="0"/>
                        </a:spcBef>
                        <a:spcAft>
                          <a:spcPts val="0"/>
                        </a:spcAft>
                        <a:buNone/>
                      </a:pPr>
                      <a:r>
                        <a:rPr lang="en-GB" sz="1500" b="0" kern="1200" dirty="0">
                          <a:solidFill>
                            <a:schemeClr val="tx1"/>
                          </a:solidFill>
                        </a:rPr>
                        <a:t>NDD Service improvements: Workforce/Waiting Times/Accommodation</a:t>
                      </a:r>
                    </a:p>
                  </a:txBody>
                  <a:tcPr marL="87511" marR="87511" marT="43757" marB="43757" anchor="ctr"/>
                </a:tc>
                <a:extLst>
                  <a:ext uri="{0D108BD9-81ED-4DB2-BD59-A6C34878D82A}">
                    <a16:rowId xmlns:a16="http://schemas.microsoft.com/office/drawing/2014/main" val="2623342479"/>
                  </a:ext>
                </a:extLst>
              </a:tr>
              <a:tr h="539887">
                <a:tc>
                  <a:txBody>
                    <a:bodyPr/>
                    <a:lstStyle/>
                    <a:p>
                      <a:pPr marL="0" lvl="0" indent="0" algn="l">
                        <a:lnSpc>
                          <a:spcPct val="100000"/>
                        </a:lnSpc>
                        <a:spcBef>
                          <a:spcPts val="0"/>
                        </a:spcBef>
                        <a:spcAft>
                          <a:spcPts val="0"/>
                        </a:spcAft>
                        <a:buNone/>
                      </a:pPr>
                      <a:r>
                        <a:rPr lang="en-GB" sz="1500" b="0" kern="1200" dirty="0">
                          <a:solidFill>
                            <a:schemeClr val="tx1"/>
                          </a:solidFill>
                        </a:rPr>
                        <a:t>CYP Strategic Actions aligned to new WH Peri CYP Care Board</a:t>
                      </a:r>
                    </a:p>
                  </a:txBody>
                  <a:tcPr marL="87511" marR="87511" marT="43757" marB="43757" anchor="ctr"/>
                </a:tc>
                <a:extLst>
                  <a:ext uri="{0D108BD9-81ED-4DB2-BD59-A6C34878D82A}">
                    <a16:rowId xmlns:a16="http://schemas.microsoft.com/office/drawing/2014/main" val="2777545077"/>
                  </a:ext>
                </a:extLst>
              </a:tr>
            </a:tbl>
          </a:graphicData>
        </a:graphic>
      </p:graphicFrame>
      <p:graphicFrame>
        <p:nvGraphicFramePr>
          <p:cNvPr id="58" name="Table 57">
            <a:extLst>
              <a:ext uri="{FF2B5EF4-FFF2-40B4-BE49-F238E27FC236}">
                <a16:creationId xmlns:a16="http://schemas.microsoft.com/office/drawing/2014/main" id="{71D46234-CC03-4F28-D828-269EBD072956}"/>
              </a:ext>
            </a:extLst>
          </p:cNvPr>
          <p:cNvGraphicFramePr>
            <a:graphicFrameLocks noGrp="1"/>
          </p:cNvGraphicFramePr>
          <p:nvPr/>
        </p:nvGraphicFramePr>
        <p:xfrm>
          <a:off x="5793748" y="6611381"/>
          <a:ext cx="4894437" cy="2912359"/>
        </p:xfrm>
        <a:graphic>
          <a:graphicData uri="http://schemas.openxmlformats.org/drawingml/2006/table">
            <a:tbl>
              <a:tblPr firstRow="1" bandRow="1">
                <a:tableStyleId>{16D9F66E-5EB9-4882-86FB-DCBF35E3C3E4}</a:tableStyleId>
              </a:tblPr>
              <a:tblGrid>
                <a:gridCol w="4894437">
                  <a:extLst>
                    <a:ext uri="{9D8B030D-6E8A-4147-A177-3AD203B41FA5}">
                      <a16:colId xmlns:a16="http://schemas.microsoft.com/office/drawing/2014/main" val="1369800438"/>
                    </a:ext>
                  </a:extLst>
                </a:gridCol>
              </a:tblGrid>
              <a:tr h="452827">
                <a:tc>
                  <a:txBody>
                    <a:bodyPr/>
                    <a:lstStyle/>
                    <a:p>
                      <a:pPr marL="0" marR="0" lvl="0" indent="0" algn="l" rtl="0" eaLnBrk="1" fontAlgn="auto" latinLnBrk="0" hangingPunct="1">
                        <a:lnSpc>
                          <a:spcPct val="100000"/>
                        </a:lnSpc>
                        <a:spcBef>
                          <a:spcPts val="0"/>
                        </a:spcBef>
                        <a:spcAft>
                          <a:spcPts val="0"/>
                        </a:spcAft>
                        <a:buClrTx/>
                        <a:buSzTx/>
                        <a:buFontTx/>
                        <a:buNone/>
                      </a:pPr>
                      <a:r>
                        <a:rPr lang="en-GB" sz="1500" b="0" kern="1200" dirty="0">
                          <a:solidFill>
                            <a:schemeClr val="tx1"/>
                          </a:solidFill>
                        </a:rPr>
                        <a:t>Perinatal Workforce Plan to align with HIW  &amp; HEIW</a:t>
                      </a:r>
                    </a:p>
                  </a:txBody>
                  <a:tcPr marL="87511" marR="87511" marT="43757" marB="43757" anchor="ctr"/>
                </a:tc>
                <a:extLst>
                  <a:ext uri="{0D108BD9-81ED-4DB2-BD59-A6C34878D82A}">
                    <a16:rowId xmlns:a16="http://schemas.microsoft.com/office/drawing/2014/main" val="1790819238"/>
                  </a:ext>
                </a:extLst>
              </a:tr>
              <a:tr h="342526">
                <a:tc>
                  <a:txBody>
                    <a:bodyPr/>
                    <a:lstStyle/>
                    <a:p>
                      <a:pPr marL="0" lvl="0" indent="0" algn="l">
                        <a:lnSpc>
                          <a:spcPct val="100000"/>
                        </a:lnSpc>
                        <a:spcBef>
                          <a:spcPts val="0"/>
                        </a:spcBef>
                        <a:spcAft>
                          <a:spcPts val="0"/>
                        </a:spcAft>
                        <a:buNone/>
                      </a:pPr>
                      <a:r>
                        <a:rPr lang="en-GB" sz="1500" b="0" kern="1200" dirty="0">
                          <a:solidFill>
                            <a:schemeClr val="tx1"/>
                          </a:solidFill>
                        </a:rPr>
                        <a:t>Perinatal safety programme</a:t>
                      </a:r>
                    </a:p>
                  </a:txBody>
                  <a:tcPr marL="87511" marR="87511" marT="43757" marB="43757" anchor="ctr"/>
                </a:tc>
                <a:extLst>
                  <a:ext uri="{0D108BD9-81ED-4DB2-BD59-A6C34878D82A}">
                    <a16:rowId xmlns:a16="http://schemas.microsoft.com/office/drawing/2014/main" val="2570739465"/>
                  </a:ext>
                </a:extLst>
              </a:tr>
              <a:tr h="342526">
                <a:tc>
                  <a:txBody>
                    <a:bodyPr/>
                    <a:lstStyle/>
                    <a:p>
                      <a:pPr marL="0" lvl="0" indent="0" algn="l">
                        <a:lnSpc>
                          <a:spcPct val="100000"/>
                        </a:lnSpc>
                        <a:spcBef>
                          <a:spcPts val="0"/>
                        </a:spcBef>
                        <a:spcAft>
                          <a:spcPts val="0"/>
                        </a:spcAft>
                        <a:buNone/>
                      </a:pPr>
                      <a:r>
                        <a:rPr lang="en-GB" sz="1500" b="0" kern="1200" dirty="0">
                          <a:solidFill>
                            <a:schemeClr val="tx1"/>
                          </a:solidFill>
                        </a:rPr>
                        <a:t>Deliver the SBU  Independent Reviews Recommendations</a:t>
                      </a:r>
                    </a:p>
                  </a:txBody>
                  <a:tcPr marL="87511" marR="87511" marT="43757" marB="43757" anchor="ctr"/>
                </a:tc>
                <a:extLst>
                  <a:ext uri="{0D108BD9-81ED-4DB2-BD59-A6C34878D82A}">
                    <a16:rowId xmlns:a16="http://schemas.microsoft.com/office/drawing/2014/main" val="2891889720"/>
                  </a:ext>
                </a:extLst>
              </a:tr>
              <a:tr h="342526">
                <a:tc>
                  <a:txBody>
                    <a:bodyPr/>
                    <a:lstStyle/>
                    <a:p>
                      <a:pPr marL="0" lvl="0" indent="0" algn="l">
                        <a:lnSpc>
                          <a:spcPct val="100000"/>
                        </a:lnSpc>
                        <a:spcBef>
                          <a:spcPts val="0"/>
                        </a:spcBef>
                        <a:spcAft>
                          <a:spcPts val="0"/>
                        </a:spcAft>
                        <a:buNone/>
                      </a:pPr>
                      <a:r>
                        <a:rPr lang="en-GB" sz="1500" b="0" kern="1200" dirty="0">
                          <a:solidFill>
                            <a:schemeClr val="tx1"/>
                          </a:solidFill>
                        </a:rPr>
                        <a:t>Perinatal Assessment Recommendations All Wales</a:t>
                      </a:r>
                    </a:p>
                  </a:txBody>
                  <a:tcPr marL="87511" marR="87511" marT="43757" marB="43757" anchor="ctr"/>
                </a:tc>
                <a:extLst>
                  <a:ext uri="{0D108BD9-81ED-4DB2-BD59-A6C34878D82A}">
                    <a16:rowId xmlns:a16="http://schemas.microsoft.com/office/drawing/2014/main" val="1108515006"/>
                  </a:ext>
                </a:extLst>
              </a:tr>
              <a:tr h="539887">
                <a:tc>
                  <a:txBody>
                    <a:bodyPr/>
                    <a:lstStyle/>
                    <a:p>
                      <a:pPr marL="0" marR="0" lvl="0" indent="0" algn="l" rtl="0" eaLnBrk="1" fontAlgn="auto" latinLnBrk="0" hangingPunct="1">
                        <a:lnSpc>
                          <a:spcPct val="100000"/>
                        </a:lnSpc>
                        <a:spcBef>
                          <a:spcPts val="0"/>
                        </a:spcBef>
                        <a:spcAft>
                          <a:spcPts val="0"/>
                        </a:spcAft>
                        <a:buClrTx/>
                        <a:buSzTx/>
                        <a:buFontTx/>
                        <a:buNone/>
                      </a:pPr>
                      <a:r>
                        <a:rPr lang="en-GB" sz="1500" b="0" kern="1200" dirty="0">
                          <a:solidFill>
                            <a:schemeClr val="tx1"/>
                          </a:solidFill>
                        </a:rPr>
                        <a:t>Scope Perinatal Framework and align to other Perinatal strategies</a:t>
                      </a:r>
                    </a:p>
                  </a:txBody>
                  <a:tcPr marL="87511" marR="87511" marT="43757" marB="43757" anchor="ctr"/>
                </a:tc>
                <a:extLst>
                  <a:ext uri="{0D108BD9-81ED-4DB2-BD59-A6C34878D82A}">
                    <a16:rowId xmlns:a16="http://schemas.microsoft.com/office/drawing/2014/main" val="1532433617"/>
                  </a:ext>
                </a:extLst>
              </a:tr>
              <a:tr h="539887">
                <a:tc>
                  <a:txBody>
                    <a:bodyPr/>
                    <a:lstStyle/>
                    <a:p>
                      <a:pPr marL="0" lvl="0" indent="0" algn="l">
                        <a:lnSpc>
                          <a:spcPct val="100000"/>
                        </a:lnSpc>
                        <a:spcBef>
                          <a:spcPts val="0"/>
                        </a:spcBef>
                        <a:spcAft>
                          <a:spcPts val="0"/>
                        </a:spcAft>
                        <a:buNone/>
                      </a:pPr>
                      <a:r>
                        <a:rPr lang="en-GB" sz="1500" b="0" kern="1200" dirty="0">
                          <a:solidFill>
                            <a:schemeClr val="tx1"/>
                          </a:solidFill>
                        </a:rPr>
                        <a:t>Neo Natal Transport service –Overnight service at risk given no JCC funding</a:t>
                      </a:r>
                    </a:p>
                  </a:txBody>
                  <a:tcPr marL="87511" marR="87511" marT="43757" marB="43757" anchor="ctr"/>
                </a:tc>
                <a:extLst>
                  <a:ext uri="{0D108BD9-81ED-4DB2-BD59-A6C34878D82A}">
                    <a16:rowId xmlns:a16="http://schemas.microsoft.com/office/drawing/2014/main" val="3007262466"/>
                  </a:ext>
                </a:extLst>
              </a:tr>
              <a:tr h="342526">
                <a:tc>
                  <a:txBody>
                    <a:bodyPr/>
                    <a:lstStyle/>
                    <a:p>
                      <a:pPr marL="0" lvl="0" indent="0" algn="l">
                        <a:lnSpc>
                          <a:spcPct val="100000"/>
                        </a:lnSpc>
                        <a:spcBef>
                          <a:spcPts val="0"/>
                        </a:spcBef>
                        <a:spcAft>
                          <a:spcPts val="0"/>
                        </a:spcAft>
                        <a:buNone/>
                      </a:pPr>
                      <a:r>
                        <a:rPr lang="en-GB" sz="1500" b="0" kern="1200" dirty="0">
                          <a:solidFill>
                            <a:schemeClr val="tx1"/>
                          </a:solidFill>
                        </a:rPr>
                        <a:t>Maternity Electronic Patient Record</a:t>
                      </a:r>
                    </a:p>
                  </a:txBody>
                  <a:tcPr marL="87511" marR="87511" marT="43757" marB="43757" anchor="ctr"/>
                </a:tc>
                <a:extLst>
                  <a:ext uri="{0D108BD9-81ED-4DB2-BD59-A6C34878D82A}">
                    <a16:rowId xmlns:a16="http://schemas.microsoft.com/office/drawing/2014/main" val="4165604900"/>
                  </a:ext>
                </a:extLst>
              </a:tr>
            </a:tbl>
          </a:graphicData>
        </a:graphic>
      </p:graphicFrame>
      <p:sp>
        <p:nvSpPr>
          <p:cNvPr id="15" name="Rectangle 14">
            <a:extLst>
              <a:ext uri="{FF2B5EF4-FFF2-40B4-BE49-F238E27FC236}">
                <a16:creationId xmlns:a16="http://schemas.microsoft.com/office/drawing/2014/main" id="{5FBED0A7-3DFC-3EF7-29DA-D7AE918FE213}"/>
              </a:ext>
            </a:extLst>
          </p:cNvPr>
          <p:cNvSpPr/>
          <p:nvPr/>
        </p:nvSpPr>
        <p:spPr>
          <a:xfrm>
            <a:off x="15406659" y="5104632"/>
            <a:ext cx="1720484" cy="750532"/>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75396" rtlCol="0" anchor="ctr"/>
          <a:lstStyle/>
          <a:p>
            <a:pPr marL="0" marR="0" lvl="0" indent="0" algn="ctr" defTabSz="437587" rtl="0" eaLnBrk="1" fontAlgn="auto" latinLnBrk="0" hangingPunct="1">
              <a:lnSpc>
                <a:spcPct val="100000"/>
              </a:lnSpc>
              <a:spcBef>
                <a:spcPts val="0"/>
              </a:spcBef>
              <a:spcAft>
                <a:spcPts val="0"/>
              </a:spcAft>
              <a:buClrTx/>
              <a:buSzTx/>
              <a:buFontTx/>
              <a:buNone/>
              <a:tabLst/>
              <a:defRPr/>
            </a:pPr>
            <a:r>
              <a:rPr kumimoji="0" lang="en-GB" sz="1484" b="0" i="0" u="none" strike="noStrike" kern="0" cap="none" spc="0" normalizeH="0" baseline="0" noProof="0">
                <a:ln>
                  <a:noFill/>
                </a:ln>
                <a:solidFill>
                  <a:prstClr val="black"/>
                </a:solidFill>
                <a:effectLst/>
                <a:uLnTx/>
                <a:uFillTx/>
                <a:latin typeface="Aptos" panose="02110004020202020204"/>
                <a:ea typeface="+mn-ea"/>
                <a:cs typeface="+mn-cs"/>
              </a:rPr>
              <a:t>Delivery of CYP Strategy</a:t>
            </a:r>
            <a:endParaRPr kumimoji="0" lang="en-US" sz="2968" b="0" i="0" u="none" strike="noStrike" kern="1200" cap="none" spc="0" normalizeH="0" baseline="0" noProof="0">
              <a:ln>
                <a:noFill/>
              </a:ln>
              <a:solidFill>
                <a:prstClr val="black"/>
              </a:solidFill>
              <a:effectLst/>
              <a:uLnTx/>
              <a:uFillTx/>
              <a:latin typeface="Aptos" panose="02110004020202020204"/>
              <a:ea typeface="+mn-ea"/>
              <a:cs typeface="+mn-cs"/>
            </a:endParaRPr>
          </a:p>
        </p:txBody>
      </p:sp>
      <p:sp>
        <p:nvSpPr>
          <p:cNvPr id="17" name="Hexagon 16">
            <a:extLst>
              <a:ext uri="{FF2B5EF4-FFF2-40B4-BE49-F238E27FC236}">
                <a16:creationId xmlns:a16="http://schemas.microsoft.com/office/drawing/2014/main" id="{0C8B2526-D3F2-3333-15B5-AB7A769E2F48}"/>
              </a:ext>
            </a:extLst>
          </p:cNvPr>
          <p:cNvSpPr/>
          <p:nvPr/>
        </p:nvSpPr>
        <p:spPr>
          <a:xfrm>
            <a:off x="10902661" y="4599624"/>
            <a:ext cx="3638774" cy="1079378"/>
          </a:xfrm>
          <a:prstGeom prst="hexagon">
            <a:avLst>
              <a:gd name="adj" fmla="val 16126"/>
              <a:gd name="vf" fmla="val 115470"/>
            </a:avLst>
          </a:prstGeom>
          <a:solidFill>
            <a:schemeClr val="accent4">
              <a:lumMod val="40000"/>
              <a:lumOff val="60000"/>
            </a:schemeClr>
          </a:solidFill>
          <a:ln w="19050" cap="flat" cmpd="sng" algn="ctr">
            <a:noFill/>
            <a:prstDash val="solid"/>
            <a:miter lim="800000"/>
          </a:ln>
          <a:effectLst/>
        </p:spPr>
        <p:txBody>
          <a:bodyPr lIns="150790" tIns="75396" rIns="150790" bIns="75396" rtlCol="0" anchor="ctr"/>
          <a:lstStyle/>
          <a:p>
            <a:pPr marL="0" marR="0" lvl="0" indent="0" algn="ctr" defTabSz="437587" rtl="0" eaLnBrk="1" fontAlgn="auto" latinLnBrk="0" hangingPunct="1">
              <a:lnSpc>
                <a:spcPts val="1979"/>
              </a:lnSpc>
              <a:spcBef>
                <a:spcPts val="0"/>
              </a:spcBef>
              <a:spcAft>
                <a:spcPts val="0"/>
              </a:spcAft>
              <a:buClrTx/>
              <a:buSzTx/>
              <a:buFontTx/>
              <a:buNone/>
              <a:tabLst/>
              <a:defRPr/>
            </a:pPr>
            <a:r>
              <a:rPr kumimoji="0" lang="en-GB" sz="1732" b="0" i="0" u="none" strike="noStrike" kern="0" cap="none" spc="0" normalizeH="0" baseline="0" noProof="0">
                <a:ln>
                  <a:noFill/>
                </a:ln>
                <a:solidFill>
                  <a:prstClr val="black"/>
                </a:solidFill>
                <a:effectLst/>
                <a:uLnTx/>
                <a:uFillTx/>
                <a:latin typeface="Univers Condensed Light"/>
                <a:ea typeface="+mn-ea"/>
                <a:cs typeface="+mn-cs"/>
              </a:rPr>
              <a:t>Sustained improvement in NDD waiting times </a:t>
            </a:r>
            <a:endParaRPr kumimoji="0" lang="en-US" sz="2968" b="0" i="0" u="none" strike="noStrike" kern="1200" cap="none" spc="0" normalizeH="0" baseline="0" noProof="0">
              <a:ln>
                <a:noFill/>
              </a:ln>
              <a:solidFill>
                <a:prstClr val="black"/>
              </a:solidFill>
              <a:effectLst/>
              <a:uLnTx/>
              <a:uFillTx/>
              <a:latin typeface="Aptos" panose="02110004020202020204"/>
              <a:ea typeface="+mn-ea"/>
              <a:cs typeface="+mn-cs"/>
            </a:endParaRPr>
          </a:p>
        </p:txBody>
      </p:sp>
      <p:sp>
        <p:nvSpPr>
          <p:cNvPr id="19" name="Hexagon 18">
            <a:extLst>
              <a:ext uri="{FF2B5EF4-FFF2-40B4-BE49-F238E27FC236}">
                <a16:creationId xmlns:a16="http://schemas.microsoft.com/office/drawing/2014/main" id="{BE81C1D6-62A3-969E-C8A6-0A47C1848495}"/>
              </a:ext>
            </a:extLst>
          </p:cNvPr>
          <p:cNvSpPr/>
          <p:nvPr/>
        </p:nvSpPr>
        <p:spPr>
          <a:xfrm>
            <a:off x="10809581" y="7144492"/>
            <a:ext cx="3638774" cy="1079378"/>
          </a:xfrm>
          <a:prstGeom prst="hexagon">
            <a:avLst>
              <a:gd name="adj" fmla="val 16126"/>
              <a:gd name="vf" fmla="val 115470"/>
            </a:avLst>
          </a:prstGeom>
          <a:solidFill>
            <a:schemeClr val="accent4">
              <a:lumMod val="40000"/>
              <a:lumOff val="60000"/>
            </a:schemeClr>
          </a:solidFill>
          <a:ln w="19050" cap="flat" cmpd="sng" algn="ctr">
            <a:noFill/>
            <a:prstDash val="solid"/>
            <a:miter lim="800000"/>
          </a:ln>
          <a:effectLst/>
        </p:spPr>
        <p:txBody>
          <a:bodyPr lIns="150790" tIns="75396" rIns="150790" bIns="75396" rtlCol="0" anchor="ctr"/>
          <a:lstStyle/>
          <a:p>
            <a:pPr marL="0" marR="0" lvl="0" indent="0" algn="ctr" defTabSz="437587" rtl="0" eaLnBrk="1" fontAlgn="auto" latinLnBrk="0" hangingPunct="1">
              <a:lnSpc>
                <a:spcPts val="1979"/>
              </a:lnSpc>
              <a:spcBef>
                <a:spcPts val="0"/>
              </a:spcBef>
              <a:spcAft>
                <a:spcPts val="0"/>
              </a:spcAft>
              <a:buClrTx/>
              <a:buSzTx/>
              <a:buFontTx/>
              <a:buNone/>
              <a:tabLst/>
              <a:defRPr/>
            </a:pPr>
            <a:r>
              <a:rPr kumimoji="0" lang="en-GB" sz="1732" b="0" i="0" u="none" strike="noStrike" kern="0" cap="none" spc="0" normalizeH="0" baseline="0" noProof="0" dirty="0">
                <a:ln>
                  <a:noFill/>
                </a:ln>
                <a:solidFill>
                  <a:prstClr val="black"/>
                </a:solidFill>
                <a:effectLst/>
                <a:uLnTx/>
                <a:uFillTx/>
                <a:latin typeface="Univers Condensed Light"/>
                <a:ea typeface="+mn-ea"/>
                <a:cs typeface="+mn-cs"/>
              </a:rPr>
              <a:t>We will deliver EPR for Maternity Services</a:t>
            </a:r>
            <a:endParaRPr kumimoji="0" lang="en-US" sz="2968"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2" name="TextBox 1">
            <a:extLst>
              <a:ext uri="{FF2B5EF4-FFF2-40B4-BE49-F238E27FC236}">
                <a16:creationId xmlns:a16="http://schemas.microsoft.com/office/drawing/2014/main" id="{1905DB77-DC49-2BC6-EE35-520968547E48}"/>
              </a:ext>
            </a:extLst>
          </p:cNvPr>
          <p:cNvSpPr txBox="1"/>
          <p:nvPr/>
        </p:nvSpPr>
        <p:spPr>
          <a:xfrm>
            <a:off x="983521" y="149760"/>
            <a:ext cx="18138647" cy="706262"/>
          </a:xfrm>
          <a:prstGeom prst="rect">
            <a:avLst/>
          </a:prstGeom>
          <a:noFill/>
        </p:spPr>
        <p:txBody>
          <a:bodyPr wrap="square" lIns="150790" tIns="75396" rIns="150790" bIns="75396" rtlCol="0" anchor="t">
            <a:spAutoFit/>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kumimoji="0" lang="en-GB" sz="3600" b="1" i="0" u="none" strike="noStrike" kern="1200" cap="none" spc="0" normalizeH="0" baseline="0" noProof="0" dirty="0">
                <a:ln>
                  <a:noFill/>
                </a:ln>
                <a:solidFill>
                  <a:prstClr val="white"/>
                </a:solidFill>
                <a:effectLst/>
                <a:uLnTx/>
                <a:uFillTx/>
                <a:latin typeface="Aptos" panose="020B0004020202020204" pitchFamily="34" charset="0"/>
                <a:ea typeface="+mn-ea"/>
                <a:cs typeface="+mn-cs"/>
              </a:rPr>
              <a:t>Women's Health, Children and Young People &amp; Maternity Neonatal Plan on a Page</a:t>
            </a:r>
          </a:p>
        </p:txBody>
      </p:sp>
      <p:sp>
        <p:nvSpPr>
          <p:cNvPr id="3" name="TextBox 2">
            <a:extLst>
              <a:ext uri="{FF2B5EF4-FFF2-40B4-BE49-F238E27FC236}">
                <a16:creationId xmlns:a16="http://schemas.microsoft.com/office/drawing/2014/main" id="{002570FA-099D-2849-011E-E2C8132A7BBD}"/>
              </a:ext>
            </a:extLst>
          </p:cNvPr>
          <p:cNvSpPr txBox="1"/>
          <p:nvPr/>
        </p:nvSpPr>
        <p:spPr>
          <a:xfrm>
            <a:off x="89" y="-14016"/>
            <a:ext cx="20105511" cy="584775"/>
          </a:xfrm>
          <a:prstGeom prst="rect">
            <a:avLst/>
          </a:prstGeom>
          <a:solidFill>
            <a:srgbClr val="44546A"/>
          </a:solidFill>
        </p:spPr>
        <p:txBody>
          <a:bodyPr wrap="square" rtlCol="0">
            <a:spAutoFit/>
          </a:bodyPr>
          <a:lstStyle/>
          <a:p>
            <a:pPr marL="0" marR="0" lvl="0" indent="0" algn="ctr" defTabSz="75398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Children &amp; Young People, Women’s Health, Perinatal System </a:t>
            </a:r>
            <a:r>
              <a:rPr kumimoji="0" lang="en-GB" sz="3199"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Plan on Page 2025/2026</a:t>
            </a:r>
          </a:p>
        </p:txBody>
      </p:sp>
    </p:spTree>
    <p:extLst>
      <p:ext uri="{BB962C8B-B14F-4D97-AF65-F5344CB8AC3E}">
        <p14:creationId xmlns:p14="http://schemas.microsoft.com/office/powerpoint/2010/main" val="102600639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EDFE41-B96C-E313-BD3D-1A58F654673F}"/>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CE895AEC-FD92-F69A-0505-691449046CF0}"/>
              </a:ext>
            </a:extLst>
          </p:cNvPr>
          <p:cNvSpPr>
            <a:spLocks noGrp="1"/>
          </p:cNvSpPr>
          <p:nvPr>
            <p:ph type="body" sz="quarter" idx="10"/>
          </p:nvPr>
        </p:nvSpPr>
        <p:spPr>
          <a:xfrm>
            <a:off x="219807" y="407841"/>
            <a:ext cx="8823158" cy="553998"/>
          </a:xfrm>
        </p:spPr>
        <p:txBody>
          <a:bodyPr/>
          <a:lstStyle/>
          <a:p>
            <a:r>
              <a:rPr lang="en-GB" sz="3600" dirty="0">
                <a:latin typeface="Calibri" panose="020F0502020204030204" pitchFamily="34" charset="0"/>
                <a:ea typeface="Calibri" panose="020F0502020204030204" pitchFamily="34" charset="0"/>
                <a:cs typeface="Calibri" panose="020F0502020204030204" pitchFamily="34" charset="0"/>
              </a:rPr>
              <a:t>CYP, WH, Perinatal Summary Dashboard</a:t>
            </a:r>
          </a:p>
        </p:txBody>
      </p:sp>
      <p:sp>
        <p:nvSpPr>
          <p:cNvPr id="16" name="TextBox 15">
            <a:extLst>
              <a:ext uri="{FF2B5EF4-FFF2-40B4-BE49-F238E27FC236}">
                <a16:creationId xmlns:a16="http://schemas.microsoft.com/office/drawing/2014/main" id="{A868D214-5CFB-488E-6938-C482C259FE90}"/>
              </a:ext>
            </a:extLst>
          </p:cNvPr>
          <p:cNvSpPr txBox="1"/>
          <p:nvPr/>
        </p:nvSpPr>
        <p:spPr>
          <a:xfrm>
            <a:off x="18352169" y="268796"/>
            <a:ext cx="786064" cy="523220"/>
          </a:xfrm>
          <a:prstGeom prst="rect">
            <a:avLst/>
          </a:prstGeom>
          <a:solidFill>
            <a:schemeClr val="bg1">
              <a:lumMod val="75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prstClr val="white"/>
                </a:solidFill>
                <a:effectLst/>
                <a:uLnTx/>
                <a:uFillTx/>
                <a:latin typeface="Calibri"/>
                <a:ea typeface="+mn-ea"/>
                <a:cs typeface="+mn-cs"/>
              </a:rPr>
              <a:t>Q4</a:t>
            </a:r>
          </a:p>
        </p:txBody>
      </p:sp>
      <p:grpSp>
        <p:nvGrpSpPr>
          <p:cNvPr id="17" name="Group 16">
            <a:extLst>
              <a:ext uri="{FF2B5EF4-FFF2-40B4-BE49-F238E27FC236}">
                <a16:creationId xmlns:a16="http://schemas.microsoft.com/office/drawing/2014/main" id="{7571423A-B486-3D9C-1CBC-1C7E1C931240}"/>
              </a:ext>
            </a:extLst>
          </p:cNvPr>
          <p:cNvGrpSpPr/>
          <p:nvPr/>
        </p:nvGrpSpPr>
        <p:grpSpPr>
          <a:xfrm>
            <a:off x="-4225818" y="-820808"/>
            <a:ext cx="12458957" cy="8438324"/>
            <a:chOff x="-3160974" y="-469949"/>
            <a:chExt cx="8689395" cy="5885240"/>
          </a:xfrm>
        </p:grpSpPr>
        <p:graphicFrame>
          <p:nvGraphicFramePr>
            <p:cNvPr id="18" name="Chart 17">
              <a:extLst>
                <a:ext uri="{FF2B5EF4-FFF2-40B4-BE49-F238E27FC236}">
                  <a16:creationId xmlns:a16="http://schemas.microsoft.com/office/drawing/2014/main" id="{2F840FF2-EBCB-D20D-717E-D486809DC4FD}"/>
                </a:ext>
              </a:extLst>
            </p:cNvPr>
            <p:cNvGraphicFramePr/>
            <p:nvPr>
              <p:extLst>
                <p:ext uri="{D42A27DB-BD31-4B8C-83A1-F6EECF244321}">
                  <p14:modId xmlns:p14="http://schemas.microsoft.com/office/powerpoint/2010/main" val="3220930818"/>
                </p:ext>
              </p:extLst>
            </p:nvPr>
          </p:nvGraphicFramePr>
          <p:xfrm>
            <a:off x="-3160974" y="-469949"/>
            <a:ext cx="8689395" cy="5885240"/>
          </p:xfrm>
          <a:graphic>
            <a:graphicData uri="http://schemas.openxmlformats.org/drawingml/2006/chart">
              <c:chart xmlns:c="http://schemas.openxmlformats.org/drawingml/2006/chart" xmlns:r="http://schemas.openxmlformats.org/officeDocument/2006/relationships" r:id="rId3"/>
            </a:graphicData>
          </a:graphic>
        </p:graphicFrame>
        <p:grpSp>
          <p:nvGrpSpPr>
            <p:cNvPr id="21" name="Group 20">
              <a:extLst>
                <a:ext uri="{FF2B5EF4-FFF2-40B4-BE49-F238E27FC236}">
                  <a16:creationId xmlns:a16="http://schemas.microsoft.com/office/drawing/2014/main" id="{31C12152-62CA-AEAA-5D02-8BE4459635FA}"/>
                </a:ext>
              </a:extLst>
            </p:cNvPr>
            <p:cNvGrpSpPr/>
            <p:nvPr/>
          </p:nvGrpSpPr>
          <p:grpSpPr>
            <a:xfrm>
              <a:off x="216795" y="1114242"/>
              <a:ext cx="4492268" cy="2367570"/>
              <a:chOff x="-975198" y="327089"/>
              <a:chExt cx="3811137" cy="1643486"/>
            </a:xfrm>
          </p:grpSpPr>
          <p:sp>
            <p:nvSpPr>
              <p:cNvPr id="23" name="TextBox 22">
                <a:extLst>
                  <a:ext uri="{FF2B5EF4-FFF2-40B4-BE49-F238E27FC236}">
                    <a16:creationId xmlns:a16="http://schemas.microsoft.com/office/drawing/2014/main" id="{9FB7CA7C-9103-2833-144C-0C20EA4FE81C}"/>
                  </a:ext>
                </a:extLst>
              </p:cNvPr>
              <p:cNvSpPr txBox="1"/>
              <p:nvPr/>
            </p:nvSpPr>
            <p:spPr>
              <a:xfrm>
                <a:off x="-63485" y="979200"/>
                <a:ext cx="1061242" cy="782046"/>
              </a:xfrm>
              <a:prstGeom prst="rect">
                <a:avLst/>
              </a:prstGeom>
              <a:noFill/>
            </p:spPr>
            <p:txBody>
              <a:bodyPr wrap="square" rtlCol="0">
                <a:prstTxWarp prst="textArchDown">
                  <a:avLst>
                    <a:gd name="adj" fmla="val 518474"/>
                  </a:avLst>
                </a:prstTxWarp>
                <a:spAutoFit/>
              </a:bodyPr>
              <a:lstStyle/>
              <a:p>
                <a:pPr marL="0" marR="0" lvl="0" indent="0" algn="ctr" defTabSz="914413"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prstClr val="black"/>
                    </a:solidFill>
                    <a:effectLst/>
                    <a:uLnTx/>
                    <a:uFillTx/>
                    <a:latin typeface="Calibri"/>
                    <a:ea typeface="+mn-ea"/>
                    <a:cs typeface="+mn-cs"/>
                  </a:rPr>
                  <a:t>Milestones</a:t>
                </a:r>
              </a:p>
            </p:txBody>
          </p:sp>
          <p:sp>
            <p:nvSpPr>
              <p:cNvPr id="24" name="TextBox 23">
                <a:extLst>
                  <a:ext uri="{FF2B5EF4-FFF2-40B4-BE49-F238E27FC236}">
                    <a16:creationId xmlns:a16="http://schemas.microsoft.com/office/drawing/2014/main" id="{4A19E729-F8F2-D203-A1CA-0B0CA33DDE78}"/>
                  </a:ext>
                </a:extLst>
              </p:cNvPr>
              <p:cNvSpPr txBox="1"/>
              <p:nvPr/>
            </p:nvSpPr>
            <p:spPr>
              <a:xfrm>
                <a:off x="-133162" y="892495"/>
                <a:ext cx="1380124" cy="1078080"/>
              </a:xfrm>
              <a:prstGeom prst="rect">
                <a:avLst/>
              </a:prstGeom>
              <a:noFill/>
            </p:spPr>
            <p:txBody>
              <a:bodyPr wrap="square" rtlCol="0">
                <a:prstTxWarp prst="textArchDown">
                  <a:avLst>
                    <a:gd name="adj" fmla="val 2"/>
                  </a:avLst>
                </a:prstTxWarp>
                <a:spAutoFit/>
              </a:bodyPr>
              <a:lstStyle/>
              <a:p>
                <a:pPr marL="0" marR="0" lvl="0" indent="0" algn="ctr" defTabSz="914413"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prstClr val="black"/>
                    </a:solidFill>
                    <a:effectLst/>
                    <a:uLnTx/>
                    <a:uFillTx/>
                    <a:latin typeface="Calibri"/>
                    <a:ea typeface="+mn-ea"/>
                    <a:cs typeface="+mn-cs"/>
                  </a:rPr>
                  <a:t>Measures</a:t>
                </a:r>
              </a:p>
            </p:txBody>
          </p:sp>
          <p:sp>
            <p:nvSpPr>
              <p:cNvPr id="25" name="TextBox 24">
                <a:extLst>
                  <a:ext uri="{FF2B5EF4-FFF2-40B4-BE49-F238E27FC236}">
                    <a16:creationId xmlns:a16="http://schemas.microsoft.com/office/drawing/2014/main" id="{3FB14F7B-6BF8-A905-D24D-F90E147156B9}"/>
                  </a:ext>
                </a:extLst>
              </p:cNvPr>
              <p:cNvSpPr txBox="1"/>
              <p:nvPr/>
            </p:nvSpPr>
            <p:spPr>
              <a:xfrm>
                <a:off x="-975198" y="327089"/>
                <a:ext cx="3811137" cy="178870"/>
              </a:xfrm>
              <a:prstGeom prst="rect">
                <a:avLst/>
              </a:prstGeom>
              <a:noFill/>
            </p:spPr>
            <p:txBody>
              <a:bodyPr wrap="square" rtlCol="0">
                <a:spAutoFit/>
              </a:bodyPr>
              <a:lstStyle/>
              <a:p>
                <a:pPr marL="0" marR="0" lvl="0" indent="0" algn="ctr" defTabSz="914413" rtl="0" eaLnBrk="1" fontAlgn="auto" latinLnBrk="0" hangingPunct="1">
                  <a:lnSpc>
                    <a:spcPct val="100000"/>
                  </a:lnSpc>
                  <a:spcBef>
                    <a:spcPts val="0"/>
                  </a:spcBef>
                  <a:spcAft>
                    <a:spcPts val="0"/>
                  </a:spcAft>
                  <a:buClrTx/>
                  <a:buSzTx/>
                  <a:buFontTx/>
                  <a:buNone/>
                  <a:tabLst/>
                  <a:defRPr/>
                </a:pPr>
                <a:r>
                  <a:rPr kumimoji="0" lang="en-GB" sz="1801" b="1"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CYP, WH, Perinatal</a:t>
                </a:r>
                <a:endParaRPr kumimoji="0" lang="en-GB" sz="1201" b="1" i="0" u="none" strike="noStrike" kern="1200" cap="none" spc="0" normalizeH="0" baseline="0" noProof="0" dirty="0">
                  <a:ln>
                    <a:noFill/>
                  </a:ln>
                  <a:solidFill>
                    <a:srgbClr val="FF0000"/>
                  </a:solidFill>
                  <a:effectLst/>
                  <a:uLnTx/>
                  <a:uFillTx/>
                  <a:latin typeface="Tahoma" panose="020B0604030504040204" pitchFamily="34" charset="0"/>
                  <a:ea typeface="Tahoma" panose="020B0604030504040204" pitchFamily="34" charset="0"/>
                  <a:cs typeface="Tahoma" panose="020B0604030504040204" pitchFamily="34" charset="0"/>
                </a:endParaRPr>
              </a:p>
            </p:txBody>
          </p:sp>
        </p:grpSp>
        <p:sp>
          <p:nvSpPr>
            <p:cNvPr id="22" name="Rounded Rectangle 5">
              <a:extLst>
                <a:ext uri="{FF2B5EF4-FFF2-40B4-BE49-F238E27FC236}">
                  <a16:creationId xmlns:a16="http://schemas.microsoft.com/office/drawing/2014/main" id="{14079301-5729-FAC7-58FB-93711F8B3EA4}"/>
                </a:ext>
              </a:extLst>
            </p:cNvPr>
            <p:cNvSpPr/>
            <p:nvPr/>
          </p:nvSpPr>
          <p:spPr>
            <a:xfrm>
              <a:off x="440904" y="933594"/>
              <a:ext cx="2909905" cy="2952000"/>
            </a:xfrm>
            <a:prstGeom prst="roundRect">
              <a:avLst>
                <a:gd name="adj" fmla="val 7014"/>
              </a:avLst>
            </a:prstGeom>
            <a:no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13" rtl="0" eaLnBrk="1" fontAlgn="auto" latinLnBrk="0" hangingPunct="1">
                <a:lnSpc>
                  <a:spcPct val="100000"/>
                </a:lnSpc>
                <a:spcBef>
                  <a:spcPts val="0"/>
                </a:spcBef>
                <a:spcAft>
                  <a:spcPts val="0"/>
                </a:spcAft>
                <a:buClrTx/>
                <a:buSzTx/>
                <a:buFontTx/>
                <a:buNone/>
                <a:tabLst/>
                <a:defRPr/>
              </a:pPr>
              <a:endParaRPr kumimoji="0" lang="en-GB" sz="1801" b="0" i="0" u="none" strike="noStrike" kern="1200" cap="none" spc="0" normalizeH="0" baseline="0" noProof="0">
                <a:ln>
                  <a:noFill/>
                </a:ln>
                <a:solidFill>
                  <a:prstClr val="white"/>
                </a:solidFill>
                <a:effectLst/>
                <a:uLnTx/>
                <a:uFillTx/>
                <a:latin typeface="Calibri"/>
                <a:ea typeface="+mn-ea"/>
                <a:cs typeface="+mn-cs"/>
              </a:endParaRPr>
            </a:p>
          </p:txBody>
        </p:sp>
      </p:grpSp>
      <p:sp>
        <p:nvSpPr>
          <p:cNvPr id="26" name="Text Placeholder 1">
            <a:extLst>
              <a:ext uri="{FF2B5EF4-FFF2-40B4-BE49-F238E27FC236}">
                <a16:creationId xmlns:a16="http://schemas.microsoft.com/office/drawing/2014/main" id="{A4260526-C890-7002-EBD2-A8B834929169}"/>
              </a:ext>
            </a:extLst>
          </p:cNvPr>
          <p:cNvSpPr txBox="1">
            <a:spLocks/>
          </p:cNvSpPr>
          <p:nvPr/>
        </p:nvSpPr>
        <p:spPr>
          <a:xfrm>
            <a:off x="13416914" y="1821677"/>
            <a:ext cx="5325792" cy="8089059"/>
          </a:xfrm>
          <a:prstGeom prst="rect">
            <a:avLst/>
          </a:prstGeom>
        </p:spPr>
        <p:txBody>
          <a:bodyPr>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639" b="0" i="0" u="none" strike="noStrike" kern="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graphicFrame>
        <p:nvGraphicFramePr>
          <p:cNvPr id="27" name="Chart 26">
            <a:extLst>
              <a:ext uri="{FF2B5EF4-FFF2-40B4-BE49-F238E27FC236}">
                <a16:creationId xmlns:a16="http://schemas.microsoft.com/office/drawing/2014/main" id="{0CC94C7C-2B43-C19B-127B-58240EBF0FB1}"/>
              </a:ext>
            </a:extLst>
          </p:cNvPr>
          <p:cNvGraphicFramePr/>
          <p:nvPr>
            <p:extLst>
              <p:ext uri="{D42A27DB-BD31-4B8C-83A1-F6EECF244321}">
                <p14:modId xmlns:p14="http://schemas.microsoft.com/office/powerpoint/2010/main" val="2429884992"/>
              </p:ext>
            </p:extLst>
          </p:nvPr>
        </p:nvGraphicFramePr>
        <p:xfrm>
          <a:off x="1072307" y="5857647"/>
          <a:ext cx="3871566" cy="3335498"/>
        </p:xfrm>
        <a:graphic>
          <a:graphicData uri="http://schemas.openxmlformats.org/drawingml/2006/chart">
            <c:chart xmlns:c="http://schemas.openxmlformats.org/drawingml/2006/chart" xmlns:r="http://schemas.openxmlformats.org/officeDocument/2006/relationships" r:id="rId4"/>
          </a:graphicData>
        </a:graphic>
      </p:graphicFrame>
      <p:sp>
        <p:nvSpPr>
          <p:cNvPr id="28" name="Rounded Rectangle 10">
            <a:extLst>
              <a:ext uri="{FF2B5EF4-FFF2-40B4-BE49-F238E27FC236}">
                <a16:creationId xmlns:a16="http://schemas.microsoft.com/office/drawing/2014/main" id="{3AE7792F-C62D-8CC7-85EE-AFF5EB032769}"/>
              </a:ext>
            </a:extLst>
          </p:cNvPr>
          <p:cNvSpPr/>
          <p:nvPr/>
        </p:nvSpPr>
        <p:spPr>
          <a:xfrm>
            <a:off x="946523" y="5637654"/>
            <a:ext cx="4177873" cy="4466641"/>
          </a:xfrm>
          <a:prstGeom prst="roundRect">
            <a:avLst>
              <a:gd name="adj" fmla="val 6623"/>
            </a:avLst>
          </a:prstGeom>
          <a:no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13" rtl="0" eaLnBrk="1" fontAlgn="auto" latinLnBrk="0" hangingPunct="1">
              <a:lnSpc>
                <a:spcPct val="100000"/>
              </a:lnSpc>
              <a:spcBef>
                <a:spcPts val="0"/>
              </a:spcBef>
              <a:spcAft>
                <a:spcPts val="0"/>
              </a:spcAft>
              <a:buClrTx/>
              <a:buSzTx/>
              <a:buFontTx/>
              <a:buNone/>
              <a:tabLst/>
              <a:defRPr/>
            </a:pPr>
            <a:endParaRPr kumimoji="0" lang="en-GB" sz="1801" b="0" i="0" u="none" strike="noStrike" kern="1200" cap="none" spc="0" normalizeH="0" baseline="0" noProof="0">
              <a:ln>
                <a:noFill/>
              </a:ln>
              <a:solidFill>
                <a:prstClr val="white"/>
              </a:solidFill>
              <a:effectLst/>
              <a:uLnTx/>
              <a:uFillTx/>
              <a:latin typeface="Calibri"/>
              <a:ea typeface="+mn-ea"/>
              <a:cs typeface="+mn-cs"/>
            </a:endParaRPr>
          </a:p>
        </p:txBody>
      </p:sp>
      <p:sp>
        <p:nvSpPr>
          <p:cNvPr id="29" name="Rounded Rectangle 12">
            <a:extLst>
              <a:ext uri="{FF2B5EF4-FFF2-40B4-BE49-F238E27FC236}">
                <a16:creationId xmlns:a16="http://schemas.microsoft.com/office/drawing/2014/main" id="{2552C301-A741-0251-51D0-DA32A28B63D9}"/>
              </a:ext>
            </a:extLst>
          </p:cNvPr>
          <p:cNvSpPr/>
          <p:nvPr/>
        </p:nvSpPr>
        <p:spPr>
          <a:xfrm>
            <a:off x="5529886" y="2413439"/>
            <a:ext cx="6715001" cy="4967075"/>
          </a:xfrm>
          <a:prstGeom prst="roundRect">
            <a:avLst>
              <a:gd name="adj" fmla="val 3101"/>
            </a:avLst>
          </a:prstGeom>
          <a:no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13" rtl="0" eaLnBrk="1" fontAlgn="auto" latinLnBrk="0" hangingPunct="1">
              <a:lnSpc>
                <a:spcPct val="100000"/>
              </a:lnSpc>
              <a:spcBef>
                <a:spcPts val="0"/>
              </a:spcBef>
              <a:spcAft>
                <a:spcPts val="0"/>
              </a:spcAft>
              <a:buClrTx/>
              <a:buSzTx/>
              <a:buFontTx/>
              <a:buNone/>
              <a:tabLst/>
              <a:defRPr/>
            </a:pPr>
            <a:endParaRPr kumimoji="0" lang="en-GB" sz="1801" b="0" i="0" u="none" strike="noStrike" kern="1200" cap="none" spc="0" normalizeH="0" baseline="0" noProof="0">
              <a:ln>
                <a:noFill/>
              </a:ln>
              <a:solidFill>
                <a:prstClr val="white"/>
              </a:solidFill>
              <a:effectLst/>
              <a:uLnTx/>
              <a:uFillTx/>
              <a:latin typeface="Calibri"/>
              <a:ea typeface="+mn-ea"/>
              <a:cs typeface="+mn-cs"/>
            </a:endParaRPr>
          </a:p>
        </p:txBody>
      </p:sp>
      <p:sp>
        <p:nvSpPr>
          <p:cNvPr id="30" name="TextBox 29">
            <a:extLst>
              <a:ext uri="{FF2B5EF4-FFF2-40B4-BE49-F238E27FC236}">
                <a16:creationId xmlns:a16="http://schemas.microsoft.com/office/drawing/2014/main" id="{0565BB64-A5E3-DA4C-2215-B3E7F37F63BA}"/>
              </a:ext>
            </a:extLst>
          </p:cNvPr>
          <p:cNvSpPr txBox="1"/>
          <p:nvPr/>
        </p:nvSpPr>
        <p:spPr>
          <a:xfrm>
            <a:off x="5888623" y="2638248"/>
            <a:ext cx="5592041" cy="369460"/>
          </a:xfrm>
          <a:prstGeom prst="rect">
            <a:avLst/>
          </a:prstGeom>
          <a:noFill/>
        </p:spPr>
        <p:txBody>
          <a:bodyPr wrap="square" rtlCol="0">
            <a:spAutoFit/>
          </a:bodyPr>
          <a:lstStyle/>
          <a:p>
            <a:pPr marL="0" marR="0" lvl="0" indent="0" algn="ctr" defTabSz="914413" rtl="0" eaLnBrk="1" fontAlgn="auto" latinLnBrk="0" hangingPunct="1">
              <a:lnSpc>
                <a:spcPct val="100000"/>
              </a:lnSpc>
              <a:spcBef>
                <a:spcPts val="0"/>
              </a:spcBef>
              <a:spcAft>
                <a:spcPts val="0"/>
              </a:spcAft>
              <a:buClrTx/>
              <a:buSzTx/>
              <a:buFontTx/>
              <a:buNone/>
              <a:tabLst/>
              <a:defRPr/>
            </a:pPr>
            <a:r>
              <a:rPr kumimoji="0" lang="en-GB" sz="1801" b="1"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Key Outputs &amp; Measures</a:t>
            </a:r>
            <a:endParaRPr kumimoji="0" lang="en-GB" sz="1801" b="1" i="0" u="none" strike="noStrike" kern="1200" cap="none" spc="0" normalizeH="0" baseline="0" noProof="0" dirty="0">
              <a:ln>
                <a:noFill/>
              </a:ln>
              <a:solidFill>
                <a:srgbClr val="FF0000"/>
              </a:solidFill>
              <a:effectLst/>
              <a:uLnTx/>
              <a:uFillTx/>
              <a:latin typeface="Tahoma" panose="020B0604030504040204" pitchFamily="34" charset="0"/>
              <a:ea typeface="Tahoma" panose="020B0604030504040204" pitchFamily="34" charset="0"/>
              <a:cs typeface="Tahoma" panose="020B0604030504040204" pitchFamily="34" charset="0"/>
            </a:endParaRPr>
          </a:p>
        </p:txBody>
      </p:sp>
      <p:graphicFrame>
        <p:nvGraphicFramePr>
          <p:cNvPr id="31" name="Table 30">
            <a:extLst>
              <a:ext uri="{FF2B5EF4-FFF2-40B4-BE49-F238E27FC236}">
                <a16:creationId xmlns:a16="http://schemas.microsoft.com/office/drawing/2014/main" id="{96A974DA-C753-3277-8CEB-BD0823CFC94E}"/>
              </a:ext>
            </a:extLst>
          </p:cNvPr>
          <p:cNvGraphicFramePr>
            <a:graphicFrameLocks noGrp="1"/>
          </p:cNvGraphicFramePr>
          <p:nvPr>
            <p:extLst>
              <p:ext uri="{D42A27DB-BD31-4B8C-83A1-F6EECF244321}">
                <p14:modId xmlns:p14="http://schemas.microsoft.com/office/powerpoint/2010/main" val="2963191908"/>
              </p:ext>
            </p:extLst>
          </p:nvPr>
        </p:nvGraphicFramePr>
        <p:xfrm>
          <a:off x="5679373" y="3259427"/>
          <a:ext cx="6339347" cy="4204285"/>
        </p:xfrm>
        <a:graphic>
          <a:graphicData uri="http://schemas.openxmlformats.org/drawingml/2006/table">
            <a:tbl>
              <a:tblPr firstRow="1" bandRow="1">
                <a:tableStyleId>{5C22544A-7EE6-4342-B048-85BDC9FD1C3A}</a:tableStyleId>
              </a:tblPr>
              <a:tblGrid>
                <a:gridCol w="2095355">
                  <a:extLst>
                    <a:ext uri="{9D8B030D-6E8A-4147-A177-3AD203B41FA5}">
                      <a16:colId xmlns:a16="http://schemas.microsoft.com/office/drawing/2014/main" val="3542028571"/>
                    </a:ext>
                  </a:extLst>
                </a:gridCol>
                <a:gridCol w="1858764">
                  <a:extLst>
                    <a:ext uri="{9D8B030D-6E8A-4147-A177-3AD203B41FA5}">
                      <a16:colId xmlns:a16="http://schemas.microsoft.com/office/drawing/2014/main" val="542290647"/>
                    </a:ext>
                  </a:extLst>
                </a:gridCol>
                <a:gridCol w="596307">
                  <a:extLst>
                    <a:ext uri="{9D8B030D-6E8A-4147-A177-3AD203B41FA5}">
                      <a16:colId xmlns:a16="http://schemas.microsoft.com/office/drawing/2014/main" val="1480529380"/>
                    </a:ext>
                  </a:extLst>
                </a:gridCol>
                <a:gridCol w="596307">
                  <a:extLst>
                    <a:ext uri="{9D8B030D-6E8A-4147-A177-3AD203B41FA5}">
                      <a16:colId xmlns:a16="http://schemas.microsoft.com/office/drawing/2014/main" val="1243706671"/>
                    </a:ext>
                  </a:extLst>
                </a:gridCol>
                <a:gridCol w="596307">
                  <a:extLst>
                    <a:ext uri="{9D8B030D-6E8A-4147-A177-3AD203B41FA5}">
                      <a16:colId xmlns:a16="http://schemas.microsoft.com/office/drawing/2014/main" val="2140743675"/>
                    </a:ext>
                  </a:extLst>
                </a:gridCol>
                <a:gridCol w="596307">
                  <a:extLst>
                    <a:ext uri="{9D8B030D-6E8A-4147-A177-3AD203B41FA5}">
                      <a16:colId xmlns:a16="http://schemas.microsoft.com/office/drawing/2014/main" val="3400869359"/>
                    </a:ext>
                  </a:extLst>
                </a:gridCol>
              </a:tblGrid>
              <a:tr h="646775">
                <a:tc>
                  <a:txBody>
                    <a:bodyPr/>
                    <a:lstStyle/>
                    <a:p>
                      <a:pPr algn="ctr"/>
                      <a:r>
                        <a:rPr lang="en-GB" sz="1800" dirty="0">
                          <a:latin typeface="Calibri" panose="020F0502020204030204" pitchFamily="34" charset="0"/>
                          <a:ea typeface="Calibri" panose="020F0502020204030204" pitchFamily="34" charset="0"/>
                          <a:cs typeface="Calibri" panose="020F0502020204030204" pitchFamily="34" charset="0"/>
                        </a:rPr>
                        <a:t>Measure</a:t>
                      </a:r>
                    </a:p>
                  </a:txBody>
                  <a:tcPr marT="45719" marB="45719" anchor="ctr"/>
                </a:tc>
                <a:tc>
                  <a:txBody>
                    <a:bodyPr/>
                    <a:lstStyle/>
                    <a:p>
                      <a:pPr algn="ctr"/>
                      <a:r>
                        <a:rPr lang="en-GB" sz="1800" dirty="0">
                          <a:latin typeface="Calibri" panose="020F0502020204030204" pitchFamily="34" charset="0"/>
                          <a:ea typeface="Calibri" panose="020F0502020204030204" pitchFamily="34" charset="0"/>
                          <a:cs typeface="Calibri" panose="020F0502020204030204" pitchFamily="34" charset="0"/>
                        </a:rPr>
                        <a:t>HB Target</a:t>
                      </a:r>
                    </a:p>
                  </a:txBody>
                  <a:tcPr marT="45719" marB="45719" anchor="ctr"/>
                </a:tc>
                <a:tc>
                  <a:txBody>
                    <a:bodyPr/>
                    <a:lstStyle/>
                    <a:p>
                      <a:pPr algn="ctr"/>
                      <a:r>
                        <a:rPr lang="en-GB" sz="1800" dirty="0">
                          <a:latin typeface="Calibri" panose="020F0502020204030204" pitchFamily="34" charset="0"/>
                          <a:ea typeface="Calibri" panose="020F0502020204030204" pitchFamily="34" charset="0"/>
                          <a:cs typeface="Calibri" panose="020F0502020204030204" pitchFamily="34" charset="0"/>
                        </a:rPr>
                        <a:t>Q1</a:t>
                      </a:r>
                    </a:p>
                  </a:txBody>
                  <a:tcPr marT="45719" marB="45719" anchor="ctr"/>
                </a:tc>
                <a:tc>
                  <a:txBody>
                    <a:bodyPr/>
                    <a:lstStyle/>
                    <a:p>
                      <a:pPr algn="ctr"/>
                      <a:r>
                        <a:rPr lang="en-GB" sz="1800" dirty="0">
                          <a:latin typeface="Calibri" panose="020F0502020204030204" pitchFamily="34" charset="0"/>
                          <a:ea typeface="Calibri" panose="020F0502020204030204" pitchFamily="34" charset="0"/>
                          <a:cs typeface="Calibri" panose="020F0502020204030204" pitchFamily="34" charset="0"/>
                        </a:rPr>
                        <a:t>Q2</a:t>
                      </a:r>
                    </a:p>
                  </a:txBody>
                  <a:tcPr marT="45719" marB="45719" anchor="ctr"/>
                </a:tc>
                <a:tc>
                  <a:txBody>
                    <a:bodyPr/>
                    <a:lstStyle/>
                    <a:p>
                      <a:pPr algn="ctr"/>
                      <a:r>
                        <a:rPr lang="en-GB" sz="1800" dirty="0">
                          <a:latin typeface="Calibri" panose="020F0502020204030204" pitchFamily="34" charset="0"/>
                          <a:ea typeface="Calibri" panose="020F0502020204030204" pitchFamily="34" charset="0"/>
                          <a:cs typeface="Calibri" panose="020F0502020204030204" pitchFamily="34" charset="0"/>
                        </a:rPr>
                        <a:t>Q3</a:t>
                      </a:r>
                    </a:p>
                  </a:txBody>
                  <a:tcPr marT="45719" marB="45719" anchor="ctr"/>
                </a:tc>
                <a:tc>
                  <a:txBody>
                    <a:bodyPr/>
                    <a:lstStyle/>
                    <a:p>
                      <a:pPr algn="ctr"/>
                      <a:r>
                        <a:rPr lang="en-GB" sz="1800" dirty="0">
                          <a:latin typeface="Calibri" panose="020F0502020204030204" pitchFamily="34" charset="0"/>
                          <a:ea typeface="Calibri" panose="020F0502020204030204" pitchFamily="34" charset="0"/>
                          <a:cs typeface="Calibri" panose="020F0502020204030204" pitchFamily="34" charset="0"/>
                        </a:rPr>
                        <a:t>Q4</a:t>
                      </a:r>
                    </a:p>
                  </a:txBody>
                  <a:tcPr marT="45719" marB="45719" anchor="ctr"/>
                </a:tc>
                <a:extLst>
                  <a:ext uri="{0D108BD9-81ED-4DB2-BD59-A6C34878D82A}">
                    <a16:rowId xmlns:a16="http://schemas.microsoft.com/office/drawing/2014/main" val="2078467722"/>
                  </a:ext>
                </a:extLst>
              </a:tr>
              <a:tr h="470986">
                <a:tc gridSpan="6">
                  <a:txBody>
                    <a:bodyPr/>
                    <a:lstStyle/>
                    <a:p>
                      <a:pPr algn="ctr" defTabSz="265353">
                        <a:lnSpc>
                          <a:spcPts val="1200"/>
                        </a:lnSpc>
                        <a:defRPr/>
                      </a:pPr>
                      <a:r>
                        <a:rPr lang="en-GB" sz="1800" kern="0" dirty="0">
                          <a:solidFill>
                            <a:prstClr val="black"/>
                          </a:solidFill>
                          <a:latin typeface="Calibri" panose="020F0502020204030204" pitchFamily="34" charset="0"/>
                          <a:ea typeface="Calibri" panose="020F0502020204030204" pitchFamily="34" charset="0"/>
                          <a:cs typeface="Calibri" panose="020F0502020204030204" pitchFamily="34" charset="0"/>
                        </a:rPr>
                        <a:t>We will establish a Women's Health Pathway Finder Hub by </a:t>
                      </a:r>
                    </a:p>
                    <a:p>
                      <a:pPr algn="ctr" defTabSz="265353">
                        <a:lnSpc>
                          <a:spcPts val="1200"/>
                        </a:lnSpc>
                        <a:defRPr/>
                      </a:pPr>
                      <a:endParaRPr lang="en-GB" sz="1800" kern="0" dirty="0">
                        <a:solidFill>
                          <a:prstClr val="black"/>
                        </a:solidFill>
                        <a:latin typeface="Calibri" panose="020F0502020204030204" pitchFamily="34" charset="0"/>
                        <a:ea typeface="Calibri" panose="020F0502020204030204" pitchFamily="34" charset="0"/>
                        <a:cs typeface="Calibri" panose="020F0502020204030204" pitchFamily="34" charset="0"/>
                      </a:endParaRPr>
                    </a:p>
                    <a:p>
                      <a:pPr algn="ctr" defTabSz="265353">
                        <a:lnSpc>
                          <a:spcPts val="1200"/>
                        </a:lnSpc>
                        <a:defRPr/>
                      </a:pPr>
                      <a:r>
                        <a:rPr lang="en-GB" sz="1800" kern="0" dirty="0">
                          <a:solidFill>
                            <a:prstClr val="black"/>
                          </a:solidFill>
                          <a:latin typeface="Calibri" panose="020F0502020204030204" pitchFamily="34" charset="0"/>
                          <a:ea typeface="Calibri" panose="020F0502020204030204" pitchFamily="34" charset="0"/>
                          <a:cs typeface="Calibri" panose="020F0502020204030204" pitchFamily="34" charset="0"/>
                        </a:rPr>
                        <a:t>March 2026</a:t>
                      </a:r>
                    </a:p>
                  </a:txBody>
                  <a:tcPr marT="45719" marB="45719"/>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lang="en-GB" sz="1800" kern="0" dirty="0">
                        <a:solidFill>
                          <a:prstClr val="black"/>
                        </a:solidFill>
                        <a:latin typeface="Univers Condensed Light"/>
                      </a:endParaRPr>
                    </a:p>
                  </a:txBody>
                  <a:tcPr/>
                </a:tc>
                <a:extLst>
                  <a:ext uri="{0D108BD9-81ED-4DB2-BD59-A6C34878D82A}">
                    <a16:rowId xmlns:a16="http://schemas.microsoft.com/office/drawing/2014/main" val="1258362918"/>
                  </a:ext>
                </a:extLst>
              </a:tr>
              <a:tr h="576607">
                <a:tc>
                  <a:txBody>
                    <a:bodyPr/>
                    <a:lstStyle/>
                    <a:p>
                      <a:endParaRPr lang="en-GB" sz="1800" dirty="0">
                        <a:latin typeface="Calibri" panose="020F0502020204030204" pitchFamily="34" charset="0"/>
                        <a:ea typeface="Calibri" panose="020F0502020204030204" pitchFamily="34" charset="0"/>
                        <a:cs typeface="Calibri" panose="020F0502020204030204" pitchFamily="34" charset="0"/>
                      </a:endParaRPr>
                    </a:p>
                  </a:txBody>
                  <a:tcPr marT="45719" marB="45719"/>
                </a:tc>
                <a:tc>
                  <a:txBody>
                    <a:bodyPr/>
                    <a:lstStyle/>
                    <a:p>
                      <a:endParaRPr lang="en-GB" sz="1800" dirty="0">
                        <a:latin typeface="Calibri" panose="020F0502020204030204" pitchFamily="34" charset="0"/>
                        <a:ea typeface="Calibri" panose="020F0502020204030204" pitchFamily="34" charset="0"/>
                        <a:cs typeface="Calibri" panose="020F0502020204030204" pitchFamily="34" charset="0"/>
                      </a:endParaRPr>
                    </a:p>
                  </a:txBody>
                  <a:tcPr marT="45719" marB="45719"/>
                </a:tc>
                <a:tc>
                  <a:txBody>
                    <a:bodyPr/>
                    <a:lstStyle/>
                    <a:p>
                      <a:endParaRPr lang="en-GB" sz="1800" dirty="0">
                        <a:latin typeface="Calibri" panose="020F0502020204030204" pitchFamily="34" charset="0"/>
                        <a:ea typeface="Calibri" panose="020F0502020204030204" pitchFamily="34" charset="0"/>
                        <a:cs typeface="Calibri" panose="020F0502020204030204" pitchFamily="34" charset="0"/>
                      </a:endParaRPr>
                    </a:p>
                  </a:txBody>
                  <a:tcPr marT="45719" marB="45719"/>
                </a:tc>
                <a:tc>
                  <a:txBody>
                    <a:bodyPr/>
                    <a:lstStyle/>
                    <a:p>
                      <a:endParaRPr lang="en-GB" sz="1800" dirty="0">
                        <a:latin typeface="Calibri" panose="020F0502020204030204" pitchFamily="34" charset="0"/>
                        <a:ea typeface="Calibri" panose="020F0502020204030204" pitchFamily="34" charset="0"/>
                        <a:cs typeface="Calibri" panose="020F0502020204030204" pitchFamily="34" charset="0"/>
                      </a:endParaRPr>
                    </a:p>
                  </a:txBody>
                  <a:tcPr marT="45719" marB="45719"/>
                </a:tc>
                <a:tc>
                  <a:txBody>
                    <a:bodyPr/>
                    <a:lstStyle/>
                    <a:p>
                      <a:endParaRPr lang="en-GB" sz="1800" dirty="0">
                        <a:latin typeface="Calibri" panose="020F0502020204030204" pitchFamily="34" charset="0"/>
                        <a:ea typeface="Calibri" panose="020F0502020204030204" pitchFamily="34" charset="0"/>
                        <a:cs typeface="Calibri" panose="020F0502020204030204" pitchFamily="34" charset="0"/>
                      </a:endParaRPr>
                    </a:p>
                  </a:txBody>
                  <a:tcPr marT="45719" marB="45719"/>
                </a:tc>
                <a:tc>
                  <a:txBody>
                    <a:bodyPr/>
                    <a:lstStyle/>
                    <a:p>
                      <a:r>
                        <a:rPr lang="en-GB" sz="1400" dirty="0">
                          <a:latin typeface="Calibri" panose="020F0502020204030204" pitchFamily="34" charset="0"/>
                          <a:ea typeface="Calibri" panose="020F0502020204030204" pitchFamily="34" charset="0"/>
                          <a:cs typeface="Calibri" panose="020F0502020204030204" pitchFamily="34" charset="0"/>
                        </a:rPr>
                        <a:t>In place</a:t>
                      </a:r>
                    </a:p>
                  </a:txBody>
                  <a:tcPr marT="45719" marB="45719">
                    <a:solidFill>
                      <a:srgbClr val="00B050"/>
                    </a:solidFill>
                  </a:tcPr>
                </a:tc>
                <a:extLst>
                  <a:ext uri="{0D108BD9-81ED-4DB2-BD59-A6C34878D82A}">
                    <a16:rowId xmlns:a16="http://schemas.microsoft.com/office/drawing/2014/main" val="1522313999"/>
                  </a:ext>
                </a:extLst>
              </a:tr>
              <a:tr h="367889">
                <a:tc gridSpan="6">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800" kern="0" dirty="0">
                          <a:solidFill>
                            <a:prstClr val="black"/>
                          </a:solidFill>
                          <a:latin typeface="Calibri" panose="020F0502020204030204" pitchFamily="34" charset="0"/>
                          <a:ea typeface="Calibri" panose="020F0502020204030204" pitchFamily="34" charset="0"/>
                          <a:cs typeface="Calibri" panose="020F0502020204030204" pitchFamily="34" charset="0"/>
                        </a:rPr>
                        <a:t>Sustained improvement in NDD waiting times </a:t>
                      </a:r>
                      <a:endParaRPr lang="en-US" sz="1800" dirty="0">
                        <a:solidFill>
                          <a:prstClr val="black"/>
                        </a:solidFill>
                        <a:latin typeface="Calibri" panose="020F0502020204030204" pitchFamily="34" charset="0"/>
                        <a:ea typeface="Calibri" panose="020F0502020204030204" pitchFamily="34" charset="0"/>
                        <a:cs typeface="Calibri" panose="020F0502020204030204" pitchFamily="34" charset="0"/>
                      </a:endParaRPr>
                    </a:p>
                  </a:txBody>
                  <a:tcPr marT="45719" marB="45719"/>
                </a:tc>
                <a:tc hMerge="1">
                  <a:txBody>
                    <a:bodyPr/>
                    <a:lstStyle/>
                    <a:p>
                      <a:endParaRPr lang="en-GB" dirty="0"/>
                    </a:p>
                  </a:txBody>
                  <a:tcPr/>
                </a:tc>
                <a:tc hMerge="1">
                  <a:txBody>
                    <a:bodyPr/>
                    <a:lstStyle/>
                    <a:p>
                      <a:endParaRPr lang="en-GB"/>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3611348282"/>
                  </a:ext>
                </a:extLst>
              </a:tr>
              <a:tr h="503665">
                <a:tc>
                  <a:txBody>
                    <a:bodyPr/>
                    <a:lstStyle/>
                    <a:p>
                      <a:endParaRPr lang="en-GB" sz="1800" dirty="0">
                        <a:latin typeface="Calibri" panose="020F0502020204030204" pitchFamily="34" charset="0"/>
                        <a:ea typeface="Calibri" panose="020F0502020204030204" pitchFamily="34" charset="0"/>
                        <a:cs typeface="Calibri" panose="020F0502020204030204" pitchFamily="34" charset="0"/>
                      </a:endParaRPr>
                    </a:p>
                  </a:txBody>
                  <a:tcPr marT="45719" marB="45719"/>
                </a:tc>
                <a:tc>
                  <a:txBody>
                    <a:bodyPr/>
                    <a:lstStyle/>
                    <a:p>
                      <a:pPr algn="ctr"/>
                      <a:r>
                        <a:rPr lang="en-GB" sz="1800" dirty="0">
                          <a:latin typeface="Calibri" panose="020F0502020204030204" pitchFamily="34" charset="0"/>
                          <a:ea typeface="Calibri" panose="020F0502020204030204" pitchFamily="34" charset="0"/>
                          <a:cs typeface="Calibri" panose="020F0502020204030204" pitchFamily="34" charset="0"/>
                        </a:rPr>
                        <a:t>85%</a:t>
                      </a:r>
                    </a:p>
                  </a:txBody>
                  <a:tcPr marT="45719" marB="45719"/>
                </a:tc>
                <a:tc>
                  <a:txBody>
                    <a:bodyPr/>
                    <a:lstStyle/>
                    <a:p>
                      <a:pPr algn="ctr"/>
                      <a:r>
                        <a:rPr lang="en-GB" sz="1600" b="0" dirty="0">
                          <a:solidFill>
                            <a:schemeClr val="tx1"/>
                          </a:solidFill>
                          <a:latin typeface="Calibri" panose="020F0502020204030204" pitchFamily="34" charset="0"/>
                          <a:ea typeface="Calibri" panose="020F0502020204030204" pitchFamily="34" charset="0"/>
                          <a:cs typeface="Calibri" panose="020F0502020204030204" pitchFamily="34" charset="0"/>
                        </a:rPr>
                        <a:t>35.1%</a:t>
                      </a:r>
                    </a:p>
                    <a:p>
                      <a:pPr algn="ctr"/>
                      <a:r>
                        <a:rPr lang="en-GB" sz="1600" b="0" i="1" dirty="0">
                          <a:solidFill>
                            <a:schemeClr val="tx1"/>
                          </a:solidFill>
                          <a:latin typeface="Calibri" panose="020F0502020204030204" pitchFamily="34" charset="0"/>
                          <a:ea typeface="Calibri" panose="020F0502020204030204" pitchFamily="34" charset="0"/>
                          <a:cs typeface="Calibri" panose="020F0502020204030204" pitchFamily="34" charset="0"/>
                        </a:rPr>
                        <a:t>June</a:t>
                      </a:r>
                      <a:endParaRPr lang="en-GB" sz="1800" b="0" i="1" dirty="0">
                        <a:solidFill>
                          <a:schemeClr val="tx1"/>
                        </a:solidFill>
                        <a:latin typeface="Calibri" panose="020F0502020204030204" pitchFamily="34" charset="0"/>
                        <a:ea typeface="Calibri" panose="020F0502020204030204" pitchFamily="34" charset="0"/>
                        <a:cs typeface="Calibri" panose="020F0502020204030204" pitchFamily="34" charset="0"/>
                      </a:endParaRPr>
                    </a:p>
                  </a:txBody>
                  <a:tcPr marT="45719" marB="45719">
                    <a:solidFill>
                      <a:srgbClr val="C00000"/>
                    </a:solidFill>
                  </a:tcPr>
                </a:tc>
                <a:tc>
                  <a:txBody>
                    <a:bodyPr/>
                    <a:lstStyle/>
                    <a:p>
                      <a:pPr algn="ctr"/>
                      <a:r>
                        <a:rPr lang="en-GB" sz="1600" b="0" dirty="0">
                          <a:solidFill>
                            <a:schemeClr val="tx1"/>
                          </a:solidFill>
                          <a:latin typeface="Calibri" panose="020F0502020204030204" pitchFamily="34" charset="0"/>
                          <a:ea typeface="Calibri" panose="020F0502020204030204" pitchFamily="34" charset="0"/>
                          <a:cs typeface="Calibri" panose="020F0502020204030204" pitchFamily="34" charset="0"/>
                        </a:rPr>
                        <a:t>31.9%</a:t>
                      </a:r>
                    </a:p>
                    <a:p>
                      <a:pPr algn="ctr"/>
                      <a:r>
                        <a:rPr lang="en-GB" sz="1600" b="0" i="1" dirty="0">
                          <a:solidFill>
                            <a:schemeClr val="tx1"/>
                          </a:solidFill>
                          <a:latin typeface="Calibri" panose="020F0502020204030204" pitchFamily="34" charset="0"/>
                          <a:ea typeface="Calibri" panose="020F0502020204030204" pitchFamily="34" charset="0"/>
                          <a:cs typeface="Calibri" panose="020F0502020204030204" pitchFamily="34" charset="0"/>
                        </a:rPr>
                        <a:t>Sept</a:t>
                      </a:r>
                      <a:endParaRPr lang="en-GB" sz="1800" b="0" i="1" dirty="0">
                        <a:solidFill>
                          <a:schemeClr val="tx1"/>
                        </a:solidFill>
                        <a:latin typeface="Calibri" panose="020F0502020204030204" pitchFamily="34" charset="0"/>
                        <a:ea typeface="Calibri" panose="020F0502020204030204" pitchFamily="34" charset="0"/>
                        <a:cs typeface="Calibri" panose="020F0502020204030204" pitchFamily="34" charset="0"/>
                      </a:endParaRPr>
                    </a:p>
                  </a:txBody>
                  <a:tcPr marT="45719" marB="45719">
                    <a:solidFill>
                      <a:srgbClr val="C00000"/>
                    </a:solidFill>
                  </a:tcPr>
                </a:tc>
                <a:tc>
                  <a:txBody>
                    <a:bodyPr/>
                    <a:lstStyle/>
                    <a:p>
                      <a:pPr algn="ctr"/>
                      <a:r>
                        <a:rPr lang="en-GB" sz="1600" b="0" dirty="0">
                          <a:solidFill>
                            <a:schemeClr val="tx1"/>
                          </a:solidFill>
                          <a:latin typeface="Calibri" panose="020F0502020204030204" pitchFamily="34" charset="0"/>
                          <a:ea typeface="Calibri" panose="020F0502020204030204" pitchFamily="34" charset="0"/>
                          <a:cs typeface="Calibri" panose="020F0502020204030204" pitchFamily="34" charset="0"/>
                        </a:rPr>
                        <a:t>35.5%</a:t>
                      </a:r>
                    </a:p>
                    <a:p>
                      <a:pPr algn="ctr"/>
                      <a:r>
                        <a:rPr lang="en-GB" sz="1600" b="0" i="1" dirty="0">
                          <a:solidFill>
                            <a:schemeClr val="tx1"/>
                          </a:solidFill>
                          <a:latin typeface="Calibri" panose="020F0502020204030204" pitchFamily="34" charset="0"/>
                          <a:ea typeface="Calibri" panose="020F0502020204030204" pitchFamily="34" charset="0"/>
                          <a:cs typeface="Calibri" panose="020F0502020204030204" pitchFamily="34" charset="0"/>
                        </a:rPr>
                        <a:t>Dec</a:t>
                      </a:r>
                    </a:p>
                  </a:txBody>
                  <a:tcPr marT="45719" marB="45719">
                    <a:solidFill>
                      <a:srgbClr val="C00000"/>
                    </a:solidFill>
                  </a:tcPr>
                </a:tc>
                <a:tc>
                  <a:txBody>
                    <a:bodyPr/>
                    <a:lstStyle/>
                    <a:p>
                      <a:r>
                        <a:rPr lang="en-GB" sz="1600" dirty="0">
                          <a:solidFill>
                            <a:schemeClr val="tx1"/>
                          </a:solidFill>
                          <a:latin typeface="Calibri" panose="020F0502020204030204" pitchFamily="34" charset="0"/>
                          <a:ea typeface="Calibri" panose="020F0502020204030204" pitchFamily="34" charset="0"/>
                          <a:cs typeface="Calibri" panose="020F0502020204030204" pitchFamily="34" charset="0"/>
                        </a:rPr>
                        <a:t>43.6%</a:t>
                      </a:r>
                    </a:p>
                    <a:p>
                      <a:r>
                        <a:rPr lang="en-GB" sz="1600" i="1" dirty="0">
                          <a:solidFill>
                            <a:schemeClr val="tx1"/>
                          </a:solidFill>
                          <a:latin typeface="Calibri" panose="020F0502020204030204" pitchFamily="34" charset="0"/>
                          <a:ea typeface="Calibri" panose="020F0502020204030204" pitchFamily="34" charset="0"/>
                          <a:cs typeface="Calibri" panose="020F0502020204030204" pitchFamily="34" charset="0"/>
                        </a:rPr>
                        <a:t>Mar</a:t>
                      </a:r>
                    </a:p>
                  </a:txBody>
                  <a:tcPr marT="45719" marB="45719">
                    <a:solidFill>
                      <a:srgbClr val="C00000"/>
                    </a:solidFill>
                  </a:tcPr>
                </a:tc>
                <a:extLst>
                  <a:ext uri="{0D108BD9-81ED-4DB2-BD59-A6C34878D82A}">
                    <a16:rowId xmlns:a16="http://schemas.microsoft.com/office/drawing/2014/main" val="3596652997"/>
                  </a:ext>
                </a:extLst>
              </a:tr>
              <a:tr h="579115">
                <a:tc gridSpan="6">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800" kern="0" dirty="0">
                          <a:solidFill>
                            <a:prstClr val="black"/>
                          </a:solidFill>
                          <a:latin typeface="Calibri" panose="020F0502020204030204" pitchFamily="34" charset="0"/>
                          <a:ea typeface="Calibri" panose="020F0502020204030204" pitchFamily="34" charset="0"/>
                          <a:cs typeface="Calibri" panose="020F0502020204030204" pitchFamily="34" charset="0"/>
                        </a:rPr>
                        <a:t>We will deliver EPR for Maternity Services</a:t>
                      </a:r>
                      <a:endParaRPr lang="en-US" sz="1800" kern="0" dirty="0">
                        <a:solidFill>
                          <a:prstClr val="black"/>
                        </a:solidFill>
                        <a:latin typeface="Calibri" panose="020F0502020204030204" pitchFamily="34" charset="0"/>
                        <a:ea typeface="Calibri" panose="020F0502020204030204" pitchFamily="34" charset="0"/>
                        <a:cs typeface="Calibri" panose="020F0502020204030204" pitchFamily="34" charset="0"/>
                      </a:endParaRPr>
                    </a:p>
                  </a:txBody>
                  <a:tcPr marT="45719" marB="45719"/>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2008526863"/>
                  </a:ext>
                </a:extLst>
              </a:tr>
              <a:tr h="367889">
                <a:tc>
                  <a:txBody>
                    <a:bodyPr/>
                    <a:lstStyle/>
                    <a:p>
                      <a:endParaRPr lang="en-GB" sz="1800" dirty="0">
                        <a:latin typeface="Calibri" panose="020F0502020204030204" pitchFamily="34" charset="0"/>
                        <a:ea typeface="Calibri" panose="020F0502020204030204" pitchFamily="34" charset="0"/>
                        <a:cs typeface="Calibri" panose="020F0502020204030204" pitchFamily="34" charset="0"/>
                      </a:endParaRPr>
                    </a:p>
                  </a:txBody>
                  <a:tcPr marT="45719" marB="45719"/>
                </a:tc>
                <a:tc>
                  <a:txBody>
                    <a:bodyPr/>
                    <a:lstStyle/>
                    <a:p>
                      <a:r>
                        <a:rPr lang="en-GB" sz="1800" i="1" dirty="0">
                          <a:latin typeface="Calibri" panose="020F0502020204030204" pitchFamily="34" charset="0"/>
                          <a:ea typeface="Calibri" panose="020F0502020204030204" pitchFamily="34" charset="0"/>
                          <a:cs typeface="Calibri" panose="020F0502020204030204" pitchFamily="34" charset="0"/>
                        </a:rPr>
                        <a:t>No metric to report</a:t>
                      </a:r>
                    </a:p>
                  </a:txBody>
                  <a:tcPr marT="45719" marB="45719"/>
                </a:tc>
                <a:tc>
                  <a:txBody>
                    <a:bodyPr/>
                    <a:lstStyle/>
                    <a:p>
                      <a:endParaRPr lang="en-GB" sz="1800" dirty="0">
                        <a:latin typeface="Calibri" panose="020F0502020204030204" pitchFamily="34" charset="0"/>
                        <a:ea typeface="Calibri" panose="020F0502020204030204" pitchFamily="34" charset="0"/>
                        <a:cs typeface="Calibri" panose="020F0502020204030204" pitchFamily="34" charset="0"/>
                      </a:endParaRPr>
                    </a:p>
                  </a:txBody>
                  <a:tcPr marT="45719" marB="45719"/>
                </a:tc>
                <a:tc>
                  <a:txBody>
                    <a:bodyPr/>
                    <a:lstStyle/>
                    <a:p>
                      <a:endParaRPr lang="en-GB" sz="1800" dirty="0">
                        <a:latin typeface="Calibri" panose="020F0502020204030204" pitchFamily="34" charset="0"/>
                        <a:ea typeface="Calibri" panose="020F0502020204030204" pitchFamily="34" charset="0"/>
                        <a:cs typeface="Calibri" panose="020F0502020204030204" pitchFamily="34" charset="0"/>
                      </a:endParaRPr>
                    </a:p>
                  </a:txBody>
                  <a:tcPr marT="45719" marB="45719"/>
                </a:tc>
                <a:tc>
                  <a:txBody>
                    <a:bodyPr/>
                    <a:lstStyle/>
                    <a:p>
                      <a:endParaRPr lang="en-GB" sz="1800" dirty="0">
                        <a:latin typeface="Calibri" panose="020F0502020204030204" pitchFamily="34" charset="0"/>
                        <a:ea typeface="Calibri" panose="020F0502020204030204" pitchFamily="34" charset="0"/>
                        <a:cs typeface="Calibri" panose="020F0502020204030204" pitchFamily="34" charset="0"/>
                      </a:endParaRPr>
                    </a:p>
                  </a:txBody>
                  <a:tcPr marT="45719" marB="45719"/>
                </a:tc>
                <a:tc>
                  <a:txBody>
                    <a:bodyPr/>
                    <a:lstStyle/>
                    <a:p>
                      <a:endParaRPr lang="en-GB" sz="1800" dirty="0">
                        <a:latin typeface="Calibri" panose="020F0502020204030204" pitchFamily="34" charset="0"/>
                        <a:ea typeface="Calibri" panose="020F0502020204030204" pitchFamily="34" charset="0"/>
                        <a:cs typeface="Calibri" panose="020F0502020204030204" pitchFamily="34" charset="0"/>
                      </a:endParaRPr>
                    </a:p>
                  </a:txBody>
                  <a:tcPr marT="45719" marB="45719"/>
                </a:tc>
                <a:extLst>
                  <a:ext uri="{0D108BD9-81ED-4DB2-BD59-A6C34878D82A}">
                    <a16:rowId xmlns:a16="http://schemas.microsoft.com/office/drawing/2014/main" val="4286653261"/>
                  </a:ext>
                </a:extLst>
              </a:tr>
            </a:tbl>
          </a:graphicData>
        </a:graphic>
      </p:graphicFrame>
      <p:sp>
        <p:nvSpPr>
          <p:cNvPr id="32" name="Rounded Rectangle 38">
            <a:extLst>
              <a:ext uri="{FF2B5EF4-FFF2-40B4-BE49-F238E27FC236}">
                <a16:creationId xmlns:a16="http://schemas.microsoft.com/office/drawing/2014/main" id="{F7CD14A4-EEF0-610F-8904-C8B161D7834A}"/>
              </a:ext>
            </a:extLst>
          </p:cNvPr>
          <p:cNvSpPr/>
          <p:nvPr/>
        </p:nvSpPr>
        <p:spPr>
          <a:xfrm>
            <a:off x="12830902" y="1153317"/>
            <a:ext cx="6336190" cy="8438324"/>
          </a:xfrm>
          <a:prstGeom prst="roundRect">
            <a:avLst>
              <a:gd name="adj" fmla="val 5835"/>
            </a:avLst>
          </a:prstGeom>
          <a:no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13" rtl="0" eaLnBrk="1" fontAlgn="auto" latinLnBrk="0" hangingPunct="1">
              <a:lnSpc>
                <a:spcPct val="100000"/>
              </a:lnSpc>
              <a:spcBef>
                <a:spcPts val="0"/>
              </a:spcBef>
              <a:spcAft>
                <a:spcPts val="0"/>
              </a:spcAft>
              <a:buClrTx/>
              <a:buSzTx/>
              <a:buFontTx/>
              <a:buNone/>
              <a:tabLst/>
              <a:defRPr/>
            </a:pPr>
            <a:endParaRPr kumimoji="0" lang="en-GB" sz="1801" b="0" i="0" u="none" strike="noStrike" kern="1200" cap="none" spc="0" normalizeH="0" baseline="0" noProof="0">
              <a:ln>
                <a:noFill/>
              </a:ln>
              <a:solidFill>
                <a:prstClr val="white"/>
              </a:solidFill>
              <a:effectLst/>
              <a:uLnTx/>
              <a:uFillTx/>
              <a:latin typeface="Calibri"/>
              <a:ea typeface="+mn-ea"/>
              <a:cs typeface="+mn-cs"/>
            </a:endParaRPr>
          </a:p>
        </p:txBody>
      </p:sp>
      <p:sp>
        <p:nvSpPr>
          <p:cNvPr id="33" name="TextBox 32">
            <a:extLst>
              <a:ext uri="{FF2B5EF4-FFF2-40B4-BE49-F238E27FC236}">
                <a16:creationId xmlns:a16="http://schemas.microsoft.com/office/drawing/2014/main" id="{14E88313-7BB5-8C1F-8A50-E949249C1D5A}"/>
              </a:ext>
            </a:extLst>
          </p:cNvPr>
          <p:cNvSpPr txBox="1"/>
          <p:nvPr/>
        </p:nvSpPr>
        <p:spPr>
          <a:xfrm>
            <a:off x="13172126" y="1487643"/>
            <a:ext cx="5815367" cy="7961410"/>
          </a:xfrm>
          <a:prstGeom prst="rect">
            <a:avLst/>
          </a:prstGeom>
          <a:noFill/>
        </p:spPr>
        <p:txBody>
          <a:bodyPr wrap="square" lIns="91440" tIns="45720" rIns="91440" bIns="45720" rtlCol="0" anchor="t">
            <a:spAutoFit/>
          </a:bodyPr>
          <a:lstStyle/>
          <a:p>
            <a:pPr marL="0" marR="0" lvl="0" indent="0" algn="l" defTabSz="914413" rtl="0" eaLnBrk="1" fontAlgn="auto" latinLnBrk="0" hangingPunct="1">
              <a:lnSpc>
                <a:spcPct val="100000"/>
              </a:lnSpc>
              <a:spcBef>
                <a:spcPts val="0"/>
              </a:spcBef>
              <a:spcAft>
                <a:spcPts val="0"/>
              </a:spcAft>
              <a:buClrTx/>
              <a:buSzTx/>
              <a:buFontTx/>
              <a:buNone/>
              <a:tabLst/>
              <a:defRPr/>
            </a:pPr>
            <a:r>
              <a:rPr kumimoji="0" lang="en-GB" sz="1801" b="1"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Q4 Delivery Headlines</a:t>
            </a:r>
          </a:p>
          <a:p>
            <a:pPr marL="376555" marR="0" lvl="0" indent="-376555" algn="l" defTabSz="1507937" rtl="0" eaLnBrk="1" fontAlgn="auto" latinLnBrk="0" hangingPunct="1">
              <a:lnSpc>
                <a:spcPct val="90000"/>
              </a:lnSpc>
              <a:spcBef>
                <a:spcPts val="1649"/>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err="1">
                <a:ln>
                  <a:noFill/>
                </a:ln>
                <a:effectLst/>
                <a:uLnTx/>
                <a:uFillTx/>
                <a:latin typeface="Aptos" panose="02110004020202020204"/>
                <a:ea typeface="+mn-ea"/>
                <a:cs typeface="+mn-cs"/>
              </a:rPr>
              <a:t>Womens</a:t>
            </a:r>
            <a:r>
              <a:rPr kumimoji="0" lang="en-GB" sz="2000" b="0" i="0" u="none" strike="noStrike" kern="1200" cap="none" spc="0" normalizeH="0" baseline="0" noProof="0" dirty="0">
                <a:ln>
                  <a:noFill/>
                </a:ln>
                <a:effectLst/>
                <a:uLnTx/>
                <a:uFillTx/>
                <a:latin typeface="Aptos" panose="02110004020202020204"/>
                <a:ea typeface="+mn-ea"/>
                <a:cs typeface="+mn-cs"/>
              </a:rPr>
              <a:t> Pathway Finder hub established</a:t>
            </a:r>
          </a:p>
          <a:p>
            <a:pPr marL="376555" marR="0" lvl="0" indent="-376555" algn="l" defTabSz="1507937" rtl="0" eaLnBrk="1" fontAlgn="auto" latinLnBrk="0" hangingPunct="1">
              <a:lnSpc>
                <a:spcPct val="90000"/>
              </a:lnSpc>
              <a:spcBef>
                <a:spcPts val="1649"/>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effectLst/>
                <a:uLnTx/>
                <a:uFillTx/>
                <a:latin typeface="Aptos" panose="02110004020202020204"/>
                <a:ea typeface="+mn-ea"/>
                <a:cs typeface="+mn-cs"/>
              </a:rPr>
              <a:t>Wales Fertility institute workforce issues continue to be raised as concern regarding delivering of WJCC contract and also sustaining service, active recruitment plan in place and recovery plan agreed. Successful meeting held with WJCC further work to continue in 2026/27</a:t>
            </a:r>
          </a:p>
          <a:p>
            <a:pPr marL="376555" marR="0" lvl="0" indent="-376555" algn="l" defTabSz="1507937" rtl="0" eaLnBrk="1" fontAlgn="auto" latinLnBrk="0" hangingPunct="1">
              <a:lnSpc>
                <a:spcPct val="90000"/>
              </a:lnSpc>
              <a:spcBef>
                <a:spcPts val="1649"/>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effectLst/>
                <a:uLnTx/>
                <a:uFillTx/>
                <a:latin typeface="Aptos" panose="02110004020202020204"/>
                <a:ea typeface="+mn-ea"/>
                <a:cs typeface="+mn-cs"/>
              </a:rPr>
              <a:t>Interim neonatal transport model maintained</a:t>
            </a:r>
          </a:p>
          <a:p>
            <a:pPr marL="376555" marR="0" lvl="0" indent="-376555" algn="l" defTabSz="1507937" rtl="0" eaLnBrk="1" fontAlgn="auto" latinLnBrk="0" hangingPunct="1">
              <a:lnSpc>
                <a:spcPct val="90000"/>
              </a:lnSpc>
              <a:spcBef>
                <a:spcPts val="1649"/>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effectLst/>
                <a:uLnTx/>
                <a:uFillTx/>
                <a:latin typeface="Aptos" panose="02110004020202020204"/>
                <a:ea typeface="+mn-ea"/>
                <a:cs typeface="+mn-cs"/>
              </a:rPr>
              <a:t>Outsourcing service for ND service successful deliver nil patients waiting over 156 weeks and reduced number waiting over 104 weeks as plan</a:t>
            </a:r>
          </a:p>
          <a:p>
            <a:pPr marL="376555" marR="0" lvl="0" indent="-376555" algn="l" defTabSz="1507937" rtl="0" eaLnBrk="1" fontAlgn="auto" latinLnBrk="0" hangingPunct="1">
              <a:lnSpc>
                <a:spcPct val="90000"/>
              </a:lnSpc>
              <a:spcBef>
                <a:spcPts val="1649"/>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effectLst/>
                <a:uLnTx/>
                <a:uFillTx/>
                <a:latin typeface="Aptos" panose="02110004020202020204"/>
                <a:ea typeface="+mn-ea"/>
                <a:cs typeface="+mn-cs"/>
              </a:rPr>
              <a:t>Badger successfully launched 31</a:t>
            </a:r>
            <a:r>
              <a:rPr kumimoji="0" lang="en-GB" sz="2000" b="0" i="0" u="none" strike="noStrike" kern="1200" cap="none" spc="0" normalizeH="0" baseline="30000" noProof="0" dirty="0">
                <a:ln>
                  <a:noFill/>
                </a:ln>
                <a:effectLst/>
                <a:uLnTx/>
                <a:uFillTx/>
                <a:latin typeface="Aptos" panose="02110004020202020204"/>
                <a:ea typeface="+mn-ea"/>
                <a:cs typeface="+mn-cs"/>
              </a:rPr>
              <a:t>st</a:t>
            </a:r>
            <a:r>
              <a:rPr kumimoji="0" lang="en-GB" sz="2000" b="0" i="0" u="none" strike="noStrike" kern="1200" cap="none" spc="0" normalizeH="0" baseline="0" noProof="0" dirty="0">
                <a:ln>
                  <a:noFill/>
                </a:ln>
                <a:effectLst/>
                <a:uLnTx/>
                <a:uFillTx/>
                <a:latin typeface="Aptos" panose="02110004020202020204"/>
                <a:ea typeface="+mn-ea"/>
                <a:cs typeface="+mn-cs"/>
              </a:rPr>
              <a:t> March 2026</a:t>
            </a:r>
          </a:p>
          <a:p>
            <a:pPr marL="376555" marR="0" lvl="0" indent="-376555" algn="l" defTabSz="914413" rtl="0" eaLnBrk="1" fontAlgn="auto" latinLnBrk="0" hangingPunct="1">
              <a:lnSpc>
                <a:spcPct val="90000"/>
              </a:lnSpc>
              <a:spcBef>
                <a:spcPts val="1648"/>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effectLst/>
                <a:uLnTx/>
                <a:uFillTx/>
                <a:latin typeface="Aptos"/>
                <a:ea typeface="Tahoma"/>
                <a:cs typeface="Tahoma"/>
              </a:rPr>
              <a:t>Perinatal Safety Programme Manager now in post</a:t>
            </a:r>
            <a:endParaRPr kumimoji="0" lang="en-GB" sz="2000" b="0" i="0" u="none" strike="noStrike" kern="1200" cap="none" spc="0" normalizeH="0" baseline="0" noProof="0" dirty="0">
              <a:ln>
                <a:noFill/>
              </a:ln>
              <a:effectLst/>
              <a:uLnTx/>
              <a:uFillTx/>
              <a:latin typeface="Aptos"/>
              <a:ea typeface="Tahoma" panose="020B0604030504040204" pitchFamily="34" charset="0"/>
              <a:cs typeface="Tahoma" panose="020B0604030504040204" pitchFamily="34" charset="0"/>
            </a:endParaRPr>
          </a:p>
          <a:p>
            <a:pPr marL="376555" marR="0" lvl="0" indent="-376555" algn="l" defTabSz="914413" rtl="0" eaLnBrk="1" fontAlgn="auto" latinLnBrk="0" hangingPunct="1">
              <a:lnSpc>
                <a:spcPct val="90000"/>
              </a:lnSpc>
              <a:spcBef>
                <a:spcPts val="1648"/>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effectLst/>
                <a:uLnTx/>
                <a:uFillTx/>
                <a:latin typeface="Aptos"/>
                <a:ea typeface="Tahoma"/>
                <a:cs typeface="Tahoma"/>
              </a:rPr>
              <a:t>RPB successfully appointed 'No Wrong Door' Project manager </a:t>
            </a:r>
          </a:p>
          <a:p>
            <a:pPr marL="376555" marR="0" lvl="0" indent="-376555" algn="l" defTabSz="914413" rtl="0" eaLnBrk="1" fontAlgn="auto" latinLnBrk="0" hangingPunct="1">
              <a:lnSpc>
                <a:spcPct val="90000"/>
              </a:lnSpc>
              <a:spcBef>
                <a:spcPts val="1648"/>
              </a:spcBef>
              <a:spcAft>
                <a:spcPts val="0"/>
              </a:spcAft>
              <a:buClrTx/>
              <a:buSzTx/>
              <a:buFont typeface="Arial" panose="020B0604020202020204" pitchFamily="34" charset="0"/>
              <a:buChar char="•"/>
              <a:tabLst/>
              <a:defRPr/>
            </a:pPr>
            <a:endParaRPr lang="en-GB" sz="2000" dirty="0">
              <a:latin typeface="Aptos"/>
              <a:ea typeface="Tahoma"/>
              <a:cs typeface="Tahoma"/>
            </a:endParaRPr>
          </a:p>
          <a:p>
            <a:pPr marL="376555" marR="0" lvl="0" indent="-376555" algn="l" defTabSz="914413" rtl="0" eaLnBrk="1" fontAlgn="auto" latinLnBrk="0" hangingPunct="1">
              <a:lnSpc>
                <a:spcPct val="90000"/>
              </a:lnSpc>
              <a:spcBef>
                <a:spcPts val="1648"/>
              </a:spcBef>
              <a:spcAft>
                <a:spcPts val="0"/>
              </a:spcAft>
              <a:buClrTx/>
              <a:buSzTx/>
              <a:buFont typeface="Arial" panose="020B0604020202020204" pitchFamily="34" charset="0"/>
              <a:buChar char="•"/>
              <a:tabLst/>
              <a:defRPr/>
            </a:pPr>
            <a:endParaRPr kumimoji="0" lang="en-GB" sz="2000" b="0" i="0" u="none" strike="noStrike" kern="1200" cap="none" spc="0" normalizeH="0" baseline="0" noProof="0" dirty="0">
              <a:ln>
                <a:noFill/>
              </a:ln>
              <a:effectLst/>
              <a:uLnTx/>
              <a:uFillTx/>
              <a:latin typeface="Aptos"/>
              <a:ea typeface="Tahoma"/>
              <a:cs typeface="Tahoma"/>
            </a:endParaRPr>
          </a:p>
          <a:p>
            <a:pPr marL="376555" marR="0" lvl="0" indent="-376555" algn="l" defTabSz="914413" rtl="0" eaLnBrk="1" fontAlgn="auto" latinLnBrk="0" hangingPunct="1">
              <a:lnSpc>
                <a:spcPct val="90000"/>
              </a:lnSpc>
              <a:spcBef>
                <a:spcPts val="1648"/>
              </a:spcBef>
              <a:spcAft>
                <a:spcPts val="0"/>
              </a:spcAft>
              <a:buClrTx/>
              <a:buSzTx/>
              <a:buFont typeface="Arial" panose="020B0604020202020204" pitchFamily="34" charset="0"/>
              <a:buChar char="•"/>
              <a:tabLst/>
              <a:defRPr/>
            </a:pPr>
            <a:endParaRPr kumimoji="0" lang="en-GB" sz="2000" b="0" i="0" u="none" strike="noStrike" kern="1200" cap="none" spc="0" normalizeH="0" baseline="0" noProof="0" dirty="0">
              <a:ln>
                <a:noFill/>
              </a:ln>
              <a:effectLst/>
              <a:uLnTx/>
              <a:uFillTx/>
              <a:latin typeface="Aptos"/>
              <a:ea typeface="Tahoma" panose="020B0604030504040204" pitchFamily="34" charset="0"/>
              <a:cs typeface="Tahoma" panose="020B0604030504040204" pitchFamily="34" charset="0"/>
            </a:endParaRPr>
          </a:p>
          <a:p>
            <a:pPr marL="0" marR="0" lvl="0" indent="0" algn="l" defTabSz="914413" rtl="0" eaLnBrk="1" fontAlgn="auto" latinLnBrk="0" hangingPunct="1">
              <a:lnSpc>
                <a:spcPct val="100000"/>
              </a:lnSpc>
              <a:spcBef>
                <a:spcPts val="0"/>
              </a:spcBef>
              <a:spcAft>
                <a:spcPts val="0"/>
              </a:spcAft>
              <a:buClrTx/>
              <a:buSzTx/>
              <a:buFontTx/>
              <a:buNone/>
              <a:tabLst/>
              <a:defRPr/>
            </a:pPr>
            <a:endParaRPr kumimoji="0" lang="en-GB" sz="1801" b="1" i="0" u="none" strike="noStrike" kern="1200" cap="none" spc="0" normalizeH="0" baseline="0" noProof="0" dirty="0">
              <a:ln>
                <a:noFill/>
              </a:ln>
              <a:solidFill>
                <a:srgbClr val="FF0000"/>
              </a:solidFill>
              <a:effectLst/>
              <a:uLnTx/>
              <a:uFillTx/>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04835922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433E11-A11F-A51D-AC57-3C63BB9AAC27}"/>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032522F0-24E3-864E-8C81-8F03B25BC4AE}"/>
              </a:ext>
            </a:extLst>
          </p:cNvPr>
          <p:cNvSpPr>
            <a:spLocks noChangeArrowheads="1"/>
          </p:cNvSpPr>
          <p:nvPr/>
        </p:nvSpPr>
        <p:spPr bwMode="auto">
          <a:xfrm>
            <a:off x="2089247" y="1323425"/>
            <a:ext cx="247490"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6" tIns="61258" rIns="122516" bIns="61258" numCol="1" anchor="ctr" anchorCtr="0" compatLnSpc="1">
            <a:prstTxWarp prst="textNoShape">
              <a:avLst/>
            </a:prstTxWarp>
            <a:spAutoFit/>
          </a:bodyPr>
          <a:lstStyle/>
          <a:p>
            <a:pPr marL="0" marR="0" lvl="0" indent="0" algn="l" defTabSz="1225161"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3CD025EF-7ECC-4138-A197-483582BD5425}"/>
              </a:ext>
            </a:extLst>
          </p:cNvPr>
          <p:cNvSpPr>
            <a:spLocks noGrp="1"/>
          </p:cNvSpPr>
          <p:nvPr>
            <p:ph type="sldNum" sz="quarter" idx="12"/>
          </p:nvPr>
        </p:nvSpPr>
        <p:spPr>
          <a:xfrm>
            <a:off x="16047153" y="10590238"/>
            <a:ext cx="3675507" cy="602113"/>
          </a:xfrm>
          <a:prstGeom prst="rect">
            <a:avLst/>
          </a:prstGeom>
        </p:spPr>
        <p:txBody>
          <a:bodyPr vert="horz" lIns="150790" tIns="75396" rIns="150790" bIns="75396" rtlCol="0" anchor="ctr"/>
          <a:lstStyle>
            <a:defPPr>
              <a:defRPr lang="en-US"/>
            </a:defPPr>
            <a:lvl1pPr marL="0" algn="r" defTabSz="753980" rtl="0" eaLnBrk="1" latinLnBrk="0" hangingPunct="1">
              <a:defRPr sz="1484" kern="1200">
                <a:solidFill>
                  <a:schemeClr val="tx1">
                    <a:tint val="82000"/>
                  </a:schemeClr>
                </a:solidFill>
                <a:latin typeface="+mn-lt"/>
                <a:ea typeface="+mn-ea"/>
                <a:cs typeface="+mn-cs"/>
              </a:defRPr>
            </a:lvl1pPr>
            <a:lvl2pPr marL="753980" algn="l" defTabSz="753980" rtl="0" eaLnBrk="1" latinLnBrk="0" hangingPunct="1">
              <a:defRPr sz="2968" kern="1200">
                <a:solidFill>
                  <a:schemeClr val="tx1"/>
                </a:solidFill>
                <a:latin typeface="+mn-lt"/>
                <a:ea typeface="+mn-ea"/>
                <a:cs typeface="+mn-cs"/>
              </a:defRPr>
            </a:lvl2pPr>
            <a:lvl3pPr marL="1507958" algn="l" defTabSz="753980" rtl="0" eaLnBrk="1" latinLnBrk="0" hangingPunct="1">
              <a:defRPr sz="2968" kern="1200">
                <a:solidFill>
                  <a:schemeClr val="tx1"/>
                </a:solidFill>
                <a:latin typeface="+mn-lt"/>
                <a:ea typeface="+mn-ea"/>
                <a:cs typeface="+mn-cs"/>
              </a:defRPr>
            </a:lvl3pPr>
            <a:lvl4pPr marL="2261939" algn="l" defTabSz="753980" rtl="0" eaLnBrk="1" latinLnBrk="0" hangingPunct="1">
              <a:defRPr sz="2968" kern="1200">
                <a:solidFill>
                  <a:schemeClr val="tx1"/>
                </a:solidFill>
                <a:latin typeface="+mn-lt"/>
                <a:ea typeface="+mn-ea"/>
                <a:cs typeface="+mn-cs"/>
              </a:defRPr>
            </a:lvl4pPr>
            <a:lvl5pPr marL="3015917" algn="l" defTabSz="753980" rtl="0" eaLnBrk="1" latinLnBrk="0" hangingPunct="1">
              <a:defRPr sz="2968" kern="1200">
                <a:solidFill>
                  <a:schemeClr val="tx1"/>
                </a:solidFill>
                <a:latin typeface="+mn-lt"/>
                <a:ea typeface="+mn-ea"/>
                <a:cs typeface="+mn-cs"/>
              </a:defRPr>
            </a:lvl5pPr>
            <a:lvl6pPr marL="3769897" algn="l" defTabSz="753980" rtl="0" eaLnBrk="1" latinLnBrk="0" hangingPunct="1">
              <a:defRPr sz="2968" kern="1200">
                <a:solidFill>
                  <a:schemeClr val="tx1"/>
                </a:solidFill>
                <a:latin typeface="+mn-lt"/>
                <a:ea typeface="+mn-ea"/>
                <a:cs typeface="+mn-cs"/>
              </a:defRPr>
            </a:lvl6pPr>
            <a:lvl7pPr marL="4523875" algn="l" defTabSz="753980" rtl="0" eaLnBrk="1" latinLnBrk="0" hangingPunct="1">
              <a:defRPr sz="2968" kern="1200">
                <a:solidFill>
                  <a:schemeClr val="tx1"/>
                </a:solidFill>
                <a:latin typeface="+mn-lt"/>
                <a:ea typeface="+mn-ea"/>
                <a:cs typeface="+mn-cs"/>
              </a:defRPr>
            </a:lvl7pPr>
            <a:lvl8pPr marL="5277855" algn="l" defTabSz="753980" rtl="0" eaLnBrk="1" latinLnBrk="0" hangingPunct="1">
              <a:defRPr sz="2968" kern="1200">
                <a:solidFill>
                  <a:schemeClr val="tx1"/>
                </a:solidFill>
                <a:latin typeface="+mn-lt"/>
                <a:ea typeface="+mn-ea"/>
                <a:cs typeface="+mn-cs"/>
              </a:defRPr>
            </a:lvl8pPr>
            <a:lvl9pPr marL="6031834" algn="l" defTabSz="753980" rtl="0" eaLnBrk="1" latinLnBrk="0" hangingPunct="1">
              <a:defRPr sz="2968" kern="1200">
                <a:solidFill>
                  <a:schemeClr val="tx1"/>
                </a:solidFill>
                <a:latin typeface="+mn-lt"/>
                <a:ea typeface="+mn-ea"/>
                <a:cs typeface="+mn-cs"/>
              </a:defRPr>
            </a:lvl9pPr>
          </a:lstStyle>
          <a:p>
            <a:pPr marL="0" marR="0" lvl="0" indent="0" algn="r" defTabSz="753980"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rPr>
              <a:pPr marL="0" marR="0" lvl="0" indent="0" algn="r" defTabSz="753980" rtl="0" eaLnBrk="1" fontAlgn="auto" latinLnBrk="0" hangingPunct="1">
                <a:lnSpc>
                  <a:spcPct val="100000"/>
                </a:lnSpc>
                <a:spcBef>
                  <a:spcPts val="0"/>
                </a:spcBef>
                <a:spcAft>
                  <a:spcPts val="0"/>
                </a:spcAft>
                <a:buClrTx/>
                <a:buSzTx/>
                <a:buFontTx/>
                <a:buNone/>
                <a:tabLst/>
                <a:defRPr/>
              </a:pPr>
              <a:t>32</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395E6E93-EA87-400B-7525-3F122A4636B4}"/>
              </a:ext>
            </a:extLst>
          </p:cNvPr>
          <p:cNvSpPr txBox="1"/>
          <p:nvPr/>
        </p:nvSpPr>
        <p:spPr>
          <a:xfrm>
            <a:off x="88" y="-161331"/>
            <a:ext cx="20105511" cy="584647"/>
          </a:xfrm>
          <a:prstGeom prst="rect">
            <a:avLst/>
          </a:prstGeom>
          <a:solidFill>
            <a:srgbClr val="44546A"/>
          </a:solidFill>
        </p:spPr>
        <p:txBody>
          <a:bodyPr wrap="square" rtlCol="0">
            <a:spAutoFit/>
          </a:bodyPr>
          <a:lstStyle/>
          <a:p>
            <a:pPr marL="0" marR="0" lvl="0" indent="0" algn="l" defTabSz="1507958" rtl="0" eaLnBrk="1" fontAlgn="auto" latinLnBrk="0" hangingPunct="1">
              <a:lnSpc>
                <a:spcPct val="100000"/>
              </a:lnSpc>
              <a:spcBef>
                <a:spcPts val="0"/>
              </a:spcBef>
              <a:spcAft>
                <a:spcPts val="1979"/>
              </a:spcAft>
              <a:buClrTx/>
              <a:buSzTx/>
              <a:buFontTx/>
              <a:buNone/>
              <a:tabLst/>
              <a:defRPr/>
            </a:pPr>
            <a:r>
              <a:rPr kumimoji="0" lang="en-GB" sz="3199"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CYP, WOMENS AND PERINATAL Q4 DELIVERY</a:t>
            </a:r>
          </a:p>
        </p:txBody>
      </p:sp>
      <p:graphicFrame>
        <p:nvGraphicFramePr>
          <p:cNvPr id="8" name="Table 7">
            <a:extLst>
              <a:ext uri="{FF2B5EF4-FFF2-40B4-BE49-F238E27FC236}">
                <a16:creationId xmlns:a16="http://schemas.microsoft.com/office/drawing/2014/main" id="{5605D1CC-97B7-398B-8270-3DDE0360C056}"/>
              </a:ext>
            </a:extLst>
          </p:cNvPr>
          <p:cNvGraphicFramePr>
            <a:graphicFrameLocks noGrp="1"/>
          </p:cNvGraphicFramePr>
          <p:nvPr>
            <p:extLst>
              <p:ext uri="{D42A27DB-BD31-4B8C-83A1-F6EECF244321}">
                <p14:modId xmlns:p14="http://schemas.microsoft.com/office/powerpoint/2010/main" val="2029611242"/>
              </p:ext>
            </p:extLst>
          </p:nvPr>
        </p:nvGraphicFramePr>
        <p:xfrm>
          <a:off x="235038" y="683164"/>
          <a:ext cx="19487622" cy="10341120"/>
        </p:xfrm>
        <a:graphic>
          <a:graphicData uri="http://schemas.openxmlformats.org/drawingml/2006/table">
            <a:tbl>
              <a:tblPr firstRow="1" bandRow="1">
                <a:tableStyleId>{5C22544A-7EE6-4342-B048-85BDC9FD1C3A}</a:tableStyleId>
              </a:tblPr>
              <a:tblGrid>
                <a:gridCol w="2108867">
                  <a:extLst>
                    <a:ext uri="{9D8B030D-6E8A-4147-A177-3AD203B41FA5}">
                      <a16:colId xmlns:a16="http://schemas.microsoft.com/office/drawing/2014/main" val="823049110"/>
                    </a:ext>
                  </a:extLst>
                </a:gridCol>
                <a:gridCol w="6502984">
                  <a:extLst>
                    <a:ext uri="{9D8B030D-6E8A-4147-A177-3AD203B41FA5}">
                      <a16:colId xmlns:a16="http://schemas.microsoft.com/office/drawing/2014/main" val="3525046927"/>
                    </a:ext>
                  </a:extLst>
                </a:gridCol>
                <a:gridCol w="2618205">
                  <a:extLst>
                    <a:ext uri="{9D8B030D-6E8A-4147-A177-3AD203B41FA5}">
                      <a16:colId xmlns:a16="http://schemas.microsoft.com/office/drawing/2014/main" val="1197901702"/>
                    </a:ext>
                  </a:extLst>
                </a:gridCol>
                <a:gridCol w="2618205">
                  <a:extLst>
                    <a:ext uri="{9D8B030D-6E8A-4147-A177-3AD203B41FA5}">
                      <a16:colId xmlns:a16="http://schemas.microsoft.com/office/drawing/2014/main" val="4017522870"/>
                    </a:ext>
                  </a:extLst>
                </a:gridCol>
                <a:gridCol w="2618205">
                  <a:extLst>
                    <a:ext uri="{9D8B030D-6E8A-4147-A177-3AD203B41FA5}">
                      <a16:colId xmlns:a16="http://schemas.microsoft.com/office/drawing/2014/main" val="3402268947"/>
                    </a:ext>
                  </a:extLst>
                </a:gridCol>
                <a:gridCol w="3021156">
                  <a:extLst>
                    <a:ext uri="{9D8B030D-6E8A-4147-A177-3AD203B41FA5}">
                      <a16:colId xmlns:a16="http://schemas.microsoft.com/office/drawing/2014/main" val="734035894"/>
                    </a:ext>
                  </a:extLst>
                </a:gridCol>
              </a:tblGrid>
              <a:tr h="133350">
                <a:tc>
                  <a:txBody>
                    <a:bodyPr/>
                    <a:lstStyle/>
                    <a:p>
                      <a:pPr algn="ctr"/>
                      <a:r>
                        <a:rPr lang="en-GB" sz="1600" b="1" dirty="0">
                          <a:latin typeface="+mn-lt"/>
                        </a:rPr>
                        <a:t>System Priority</a:t>
                      </a:r>
                    </a:p>
                  </a:txBody>
                  <a:tcPr marT="45719" marB="45719"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50000"/>
                      </a:schemeClr>
                    </a:solidFill>
                  </a:tcPr>
                </a:tc>
                <a:tc>
                  <a:txBody>
                    <a:bodyPr/>
                    <a:lstStyle/>
                    <a:p>
                      <a:pPr algn="ctr"/>
                      <a:r>
                        <a:rPr lang="en-GB" sz="1600" b="1" dirty="0">
                          <a:latin typeface="+mn-lt"/>
                        </a:rPr>
                        <a:t>Work programme</a:t>
                      </a:r>
                    </a:p>
                  </a:txBody>
                  <a:tcPr marT="45719" marB="45719"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50000"/>
                      </a:schemeClr>
                    </a:solidFill>
                  </a:tcPr>
                </a:tc>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600" b="1" dirty="0">
                          <a:latin typeface="+mn-lt"/>
                        </a:rPr>
                        <a:t>Q1 Milestone</a:t>
                      </a:r>
                    </a:p>
                  </a:txBody>
                  <a:tcPr marT="45719" marB="45719"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50000"/>
                      </a:schemeClr>
                    </a:solidFill>
                  </a:tcPr>
                </a:tc>
                <a:tc>
                  <a:txBody>
                    <a:bodyPr/>
                    <a:lstStyle/>
                    <a:p>
                      <a:pPr algn="ctr"/>
                      <a:r>
                        <a:rPr lang="en-GB" sz="1600" b="1" dirty="0">
                          <a:latin typeface="+mn-lt"/>
                        </a:rPr>
                        <a:t>Q2 Milestone</a:t>
                      </a:r>
                    </a:p>
                  </a:txBody>
                  <a:tcPr marT="45719" marB="45719"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50000"/>
                      </a:schemeClr>
                    </a:solidFill>
                  </a:tcPr>
                </a:tc>
                <a:tc>
                  <a:txBody>
                    <a:bodyPr/>
                    <a:lstStyle/>
                    <a:p>
                      <a:pPr algn="ctr"/>
                      <a:r>
                        <a:rPr lang="en-GB" sz="1600" b="1" dirty="0">
                          <a:latin typeface="+mn-lt"/>
                        </a:rPr>
                        <a:t>Q3 Milestone </a:t>
                      </a:r>
                    </a:p>
                  </a:txBody>
                  <a:tcPr marT="45719" marB="45719"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50000"/>
                      </a:schemeClr>
                    </a:solidFill>
                  </a:tcPr>
                </a:tc>
                <a:tc>
                  <a:txBody>
                    <a:bodyPr/>
                    <a:lstStyle/>
                    <a:p>
                      <a:pPr algn="ctr"/>
                      <a:r>
                        <a:rPr lang="en-GB" sz="1600" b="1" dirty="0">
                          <a:latin typeface="+mn-lt"/>
                        </a:rPr>
                        <a:t>Q4 Milestone</a:t>
                      </a:r>
                    </a:p>
                  </a:txBody>
                  <a:tcPr marT="45719" marB="45719"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50000"/>
                      </a:schemeClr>
                    </a:solidFill>
                  </a:tcPr>
                </a:tc>
                <a:extLst>
                  <a:ext uri="{0D108BD9-81ED-4DB2-BD59-A6C34878D82A}">
                    <a16:rowId xmlns:a16="http://schemas.microsoft.com/office/drawing/2014/main" val="2471906208"/>
                  </a:ext>
                </a:extLst>
              </a:tr>
              <a:tr h="531389">
                <a:tc rowSpan="3">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400" b="1" kern="0" dirty="0">
                          <a:solidFill>
                            <a:srgbClr val="000000"/>
                          </a:solidFill>
                          <a:latin typeface="+mn-lt"/>
                        </a:rPr>
                        <a:t>Delivery of Women’s Health Priority Areas as directed by WG</a:t>
                      </a:r>
                    </a:p>
                  </a:txBody>
                  <a:tcPr marL="71999" marR="45719" marT="35999" marB="35999"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pPr marL="0" marR="0" lvl="0" indent="0" algn="l" rtl="0" eaLnBrk="1" fontAlgn="auto" latinLnBrk="0" hangingPunct="1">
                        <a:lnSpc>
                          <a:spcPct val="100000"/>
                        </a:lnSpc>
                        <a:spcBef>
                          <a:spcPts val="0"/>
                        </a:spcBef>
                        <a:spcAft>
                          <a:spcPts val="0"/>
                        </a:spcAft>
                        <a:buClrTx/>
                        <a:buSzTx/>
                        <a:buFontTx/>
                        <a:buNone/>
                      </a:pPr>
                      <a:r>
                        <a:rPr lang="en-GB" sz="1400" b="0" kern="1200" dirty="0">
                          <a:solidFill>
                            <a:srgbClr val="000000"/>
                          </a:solidFill>
                          <a:latin typeface="+mn-lt"/>
                        </a:rPr>
                        <a:t>Women’s Health Plan – Development of a Women’s Health Hub </a:t>
                      </a:r>
                    </a:p>
                  </a:txBody>
                  <a:tcPr marL="71999" marR="45719" marT="35999" marB="35999"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endParaRPr lang="en-GB" sz="1400" dirty="0">
                        <a:latin typeface="+mn-lt"/>
                      </a:endParaRPr>
                    </a:p>
                  </a:txBody>
                  <a:tcPr marL="71999" marR="45719" marT="35999" marB="35999">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pPr marL="0" indent="0">
                        <a:lnSpc>
                          <a:spcPct val="115000"/>
                        </a:lnSpc>
                        <a:spcAft>
                          <a:spcPts val="0"/>
                        </a:spcAft>
                        <a:buFont typeface="Arial" panose="020B0604020202020204" pitchFamily="34" charset="0"/>
                        <a:buNone/>
                      </a:pPr>
                      <a:endParaRPr lang="en-GB" sz="1400" b="0" kern="100" dirty="0">
                        <a:effectLst/>
                        <a:latin typeface="+mn-lt"/>
                        <a:ea typeface="Aptos" panose="020B0004020202020204" pitchFamily="34" charset="0"/>
                        <a:cs typeface="Times New Roman" panose="02020603050405020304" pitchFamily="18"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pPr algn="ctr">
                        <a:lnSpc>
                          <a:spcPct val="115000"/>
                        </a:lnSpc>
                        <a:spcAft>
                          <a:spcPts val="800"/>
                        </a:spcAft>
                        <a:buNone/>
                      </a:pPr>
                      <a:endParaRPr lang="en-GB" sz="1400" b="0" kern="100" dirty="0">
                        <a:effectLst/>
                        <a:latin typeface="+mn-lt"/>
                        <a:ea typeface="Aptos" panose="020B0004020202020204" pitchFamily="34" charset="0"/>
                        <a:cs typeface="Times New Roman" panose="02020603050405020304" pitchFamily="18" charset="0"/>
                      </a:endParaRPr>
                    </a:p>
                  </a:txBody>
                  <a:tcPr marL="68580" marR="6858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marL="285750" indent="-285750" algn="l">
                        <a:lnSpc>
                          <a:spcPct val="115000"/>
                        </a:lnSpc>
                        <a:spcAft>
                          <a:spcPts val="800"/>
                        </a:spcAft>
                        <a:buFont typeface="Arial" panose="020B0604020202020204" pitchFamily="34" charset="0"/>
                        <a:buChar char="•"/>
                      </a:pPr>
                      <a:r>
                        <a:rPr lang="en-GB" sz="1400" b="1" kern="100" dirty="0">
                          <a:solidFill>
                            <a:schemeClr val="tx1"/>
                          </a:solidFill>
                          <a:effectLst/>
                          <a:latin typeface="+mn-lt"/>
                          <a:ea typeface="Aptos" panose="020B0004020202020204" pitchFamily="34" charset="0"/>
                          <a:cs typeface="Times New Roman" panose="02020603050405020304" pitchFamily="18" charset="0"/>
                        </a:rPr>
                        <a:t>Pathfinder Hub Live</a:t>
                      </a:r>
                    </a:p>
                  </a:txBody>
                  <a:tcPr marL="68580" marR="6858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2819115883"/>
                  </a:ext>
                </a:extLst>
              </a:tr>
              <a:tr h="559125">
                <a:tc vMerge="1">
                  <a:txBody>
                    <a:bodyPr/>
                    <a:lstStyle/>
                    <a:p>
                      <a:endParaRPr lang="en-GB" dirty="0"/>
                    </a:p>
                  </a:txBody>
                  <a:tcPr/>
                </a:tc>
                <a:tc>
                  <a:txBody>
                    <a:bodyPr/>
                    <a:lstStyle/>
                    <a:p>
                      <a:pPr marL="0" marR="0" lvl="0" indent="0" algn="l" rtl="0" eaLnBrk="1" fontAlgn="auto" latinLnBrk="0" hangingPunct="1">
                        <a:lnSpc>
                          <a:spcPct val="100000"/>
                        </a:lnSpc>
                        <a:spcBef>
                          <a:spcPts val="0"/>
                        </a:spcBef>
                        <a:spcAft>
                          <a:spcPts val="0"/>
                        </a:spcAft>
                        <a:buClrTx/>
                        <a:buSzTx/>
                        <a:buFontTx/>
                        <a:buNone/>
                      </a:pPr>
                      <a:r>
                        <a:rPr lang="en-GB" sz="1400" b="0" strike="noStrike" kern="1200" dirty="0">
                          <a:solidFill>
                            <a:schemeClr val="tx1"/>
                          </a:solidFill>
                          <a:latin typeface="+mn-lt"/>
                        </a:rPr>
                        <a:t>Agree for a sustainability model for Gynae Oncology across Wales in partnership with Cardiff &amp; Value UHB</a:t>
                      </a:r>
                    </a:p>
                  </a:txBody>
                  <a:tcPr marL="71999" marR="45719" marT="35999" marB="35999"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endParaRPr lang="en-GB" sz="1400" b="1" dirty="0">
                        <a:solidFill>
                          <a:schemeClr val="bg1"/>
                        </a:solidFill>
                        <a:latin typeface="+mn-lt"/>
                      </a:endParaRPr>
                    </a:p>
                  </a:txBody>
                  <a:tcPr marL="71999" marR="45719" marT="35999" marB="35999">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pPr marL="0" marR="0" lvl="0" indent="0" algn="l" defTabSz="1507937" rtl="0" eaLnBrk="1" fontAlgn="auto" latinLnBrk="0" hangingPunct="1">
                        <a:lnSpc>
                          <a:spcPct val="100000"/>
                        </a:lnSpc>
                        <a:spcBef>
                          <a:spcPts val="0"/>
                        </a:spcBef>
                        <a:spcAft>
                          <a:spcPts val="0"/>
                        </a:spcAft>
                        <a:buClrTx/>
                        <a:buSzTx/>
                        <a:buFontTx/>
                        <a:buNone/>
                        <a:tabLst/>
                        <a:defRPr/>
                      </a:pPr>
                      <a:endParaRPr lang="en-GB" sz="1400" b="0" dirty="0">
                        <a:solidFill>
                          <a:schemeClr val="bg1"/>
                        </a:solidFill>
                        <a:latin typeface="+mn-lt"/>
                      </a:endParaRPr>
                    </a:p>
                  </a:txBody>
                  <a:tcPr marL="68580" marR="6858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pPr marL="0" marR="0" lvl="0" indent="0" algn="ctr" defTabSz="1507937" rtl="0" eaLnBrk="1" fontAlgn="auto" latinLnBrk="0" hangingPunct="1">
                        <a:lnSpc>
                          <a:spcPct val="115000"/>
                        </a:lnSpc>
                        <a:spcBef>
                          <a:spcPts val="0"/>
                        </a:spcBef>
                        <a:spcAft>
                          <a:spcPts val="800"/>
                        </a:spcAft>
                        <a:buClrTx/>
                        <a:buSzTx/>
                        <a:buFontTx/>
                        <a:buNone/>
                        <a:tabLst/>
                        <a:defRPr/>
                      </a:pPr>
                      <a:endParaRPr kumimoji="0" lang="en-GB" sz="1400" b="1" i="0" u="none" strike="noStrike" kern="100" cap="none" spc="0" normalizeH="0" baseline="0" noProof="0" dirty="0">
                        <a:ln>
                          <a:noFill/>
                        </a:ln>
                        <a:solidFill>
                          <a:prstClr val="black"/>
                        </a:solidFill>
                        <a:effectLst/>
                        <a:highlight>
                          <a:srgbClr val="FFFF00"/>
                        </a:highlight>
                        <a:uLnTx/>
                        <a:uFillTx/>
                        <a:latin typeface="+mn-lt"/>
                        <a:ea typeface="Aptos" panose="020B0004020202020204" pitchFamily="34" charset="0"/>
                        <a:cs typeface="Times New Roman" panose="02020603050405020304" pitchFamily="18" charset="0"/>
                      </a:endParaRPr>
                    </a:p>
                  </a:txBody>
                  <a:tcPr marL="68580" marR="6858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pPr marL="285750" marR="0" lvl="0" indent="-285750" algn="l" defTabSz="1507937" rtl="0" eaLnBrk="1" fontAlgn="auto" latinLnBrk="0" hangingPunct="1">
                        <a:lnSpc>
                          <a:spcPct val="115000"/>
                        </a:lnSpc>
                        <a:spcBef>
                          <a:spcPts val="0"/>
                        </a:spcBef>
                        <a:spcAft>
                          <a:spcPts val="800"/>
                        </a:spcAft>
                        <a:buClrTx/>
                        <a:buSzTx/>
                        <a:buFont typeface="Arial" panose="020B0604020202020204" pitchFamily="34" charset="0"/>
                        <a:buChar char="•"/>
                        <a:tabLst/>
                        <a:defRPr/>
                      </a:pPr>
                      <a:r>
                        <a:rPr kumimoji="0" lang="en-GB" sz="1400" b="1" i="0" u="none" strike="noStrike" kern="100" cap="none" spc="0" normalizeH="0" baseline="0" noProof="0" dirty="0">
                          <a:ln>
                            <a:noFill/>
                          </a:ln>
                          <a:solidFill>
                            <a:schemeClr val="tx1"/>
                          </a:solidFill>
                          <a:effectLst/>
                          <a:uLnTx/>
                          <a:uFillTx/>
                          <a:latin typeface="+mn-lt"/>
                          <a:ea typeface="Aptos" panose="020B0004020202020204" pitchFamily="34" charset="0"/>
                          <a:cs typeface="Times New Roman" panose="02020603050405020304" pitchFamily="18" charset="0"/>
                        </a:rPr>
                        <a:t>Project Board, Operational Groups in place and agreed service spec following consultation</a:t>
                      </a:r>
                    </a:p>
                  </a:txBody>
                  <a:tcPr marL="68580" marR="6858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2850356448"/>
                  </a:ext>
                </a:extLst>
              </a:tr>
              <a:tr h="1056543">
                <a:tc vMerge="1">
                  <a:txBody>
                    <a:bodyPr/>
                    <a:lstStyle/>
                    <a:p>
                      <a:endParaRPr lang="en-GB" dirty="0"/>
                    </a:p>
                  </a:txBody>
                  <a:tcPr/>
                </a:tc>
                <a:tc>
                  <a:txBody>
                    <a:bodyPr/>
                    <a:lstStyle>
                      <a:lvl1pPr marL="0" algn="l" defTabSz="685772" rtl="0" eaLnBrk="1" latinLnBrk="0" hangingPunct="1">
                        <a:defRPr sz="1350" b="1" kern="1200">
                          <a:solidFill>
                            <a:schemeClr val="dk1"/>
                          </a:solidFill>
                          <a:latin typeface="Aptos" panose="02110004020202020204"/>
                        </a:defRPr>
                      </a:lvl1pPr>
                      <a:lvl2pPr marL="342886" algn="l" defTabSz="685772" rtl="0" eaLnBrk="1" latinLnBrk="0" hangingPunct="1">
                        <a:defRPr sz="1350" b="1" kern="1200">
                          <a:solidFill>
                            <a:schemeClr val="dk1"/>
                          </a:solidFill>
                          <a:latin typeface="Aptos" panose="02110004020202020204"/>
                        </a:defRPr>
                      </a:lvl2pPr>
                      <a:lvl3pPr marL="685772" algn="l" defTabSz="685772" rtl="0" eaLnBrk="1" latinLnBrk="0" hangingPunct="1">
                        <a:defRPr sz="1350" b="1" kern="1200">
                          <a:solidFill>
                            <a:schemeClr val="dk1"/>
                          </a:solidFill>
                          <a:latin typeface="Aptos" panose="02110004020202020204"/>
                        </a:defRPr>
                      </a:lvl3pPr>
                      <a:lvl4pPr marL="1028657" algn="l" defTabSz="685772" rtl="0" eaLnBrk="1" latinLnBrk="0" hangingPunct="1">
                        <a:defRPr sz="1350" b="1" kern="1200">
                          <a:solidFill>
                            <a:schemeClr val="dk1"/>
                          </a:solidFill>
                          <a:latin typeface="Aptos" panose="02110004020202020204"/>
                        </a:defRPr>
                      </a:lvl4pPr>
                      <a:lvl5pPr marL="1371543" algn="l" defTabSz="685772" rtl="0" eaLnBrk="1" latinLnBrk="0" hangingPunct="1">
                        <a:defRPr sz="1350" b="1" kern="1200">
                          <a:solidFill>
                            <a:schemeClr val="dk1"/>
                          </a:solidFill>
                          <a:latin typeface="Aptos" panose="02110004020202020204"/>
                        </a:defRPr>
                      </a:lvl5pPr>
                      <a:lvl6pPr marL="1714428" algn="l" defTabSz="685772" rtl="0" eaLnBrk="1" latinLnBrk="0" hangingPunct="1">
                        <a:defRPr sz="1350" b="1" kern="1200">
                          <a:solidFill>
                            <a:schemeClr val="dk1"/>
                          </a:solidFill>
                          <a:latin typeface="Aptos" panose="02110004020202020204"/>
                        </a:defRPr>
                      </a:lvl6pPr>
                      <a:lvl7pPr marL="2057314" algn="l" defTabSz="685772" rtl="0" eaLnBrk="1" latinLnBrk="0" hangingPunct="1">
                        <a:defRPr sz="1350" b="1" kern="1200">
                          <a:solidFill>
                            <a:schemeClr val="dk1"/>
                          </a:solidFill>
                          <a:latin typeface="Aptos" panose="02110004020202020204"/>
                        </a:defRPr>
                      </a:lvl7pPr>
                      <a:lvl8pPr marL="2400199" algn="l" defTabSz="685772" rtl="0" eaLnBrk="1" latinLnBrk="0" hangingPunct="1">
                        <a:defRPr sz="1350" b="1" kern="1200">
                          <a:solidFill>
                            <a:schemeClr val="dk1"/>
                          </a:solidFill>
                          <a:latin typeface="Aptos" panose="02110004020202020204"/>
                        </a:defRPr>
                      </a:lvl8pPr>
                      <a:lvl9pPr marL="2743085" algn="l" defTabSz="685772" rtl="0" eaLnBrk="1" latinLnBrk="0" hangingPunct="1">
                        <a:defRPr sz="1350" b="1" kern="1200">
                          <a:solidFill>
                            <a:schemeClr val="dk1"/>
                          </a:solidFill>
                          <a:latin typeface="Aptos" panose="02110004020202020204"/>
                        </a:defRPr>
                      </a:lvl9pPr>
                    </a:lstStyle>
                    <a:p>
                      <a:pPr marL="0" marR="0" lvl="0" indent="0" algn="l" rtl="0" eaLnBrk="1" fontAlgn="auto" latinLnBrk="0" hangingPunct="1">
                        <a:lnSpc>
                          <a:spcPct val="100000"/>
                        </a:lnSpc>
                        <a:spcBef>
                          <a:spcPts val="0"/>
                        </a:spcBef>
                        <a:spcAft>
                          <a:spcPts val="0"/>
                        </a:spcAft>
                        <a:buClrTx/>
                        <a:buSzTx/>
                        <a:buFontTx/>
                        <a:buNone/>
                      </a:pPr>
                      <a:r>
                        <a:rPr lang="en-GB" sz="1400" b="0" kern="1200" dirty="0">
                          <a:solidFill>
                            <a:srgbClr val="000000"/>
                          </a:solidFill>
                          <a:latin typeface="+mn-lt"/>
                        </a:rPr>
                        <a:t>Sustainable Fertility Services – Maintain de-escalated status and review JCC contracted arrangements </a:t>
                      </a:r>
                    </a:p>
                  </a:txBody>
                  <a:tcPr marL="71999" marR="45719" marT="35999" marB="35999"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endParaRPr lang="en-GB" sz="1400" dirty="0">
                        <a:latin typeface="+mn-lt"/>
                      </a:endParaRPr>
                    </a:p>
                  </a:txBody>
                  <a:tcPr marL="71999" marR="45719" marT="35999" marB="35999">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algn="l">
                        <a:lnSpc>
                          <a:spcPct val="100000"/>
                        </a:lnSpc>
                        <a:spcAft>
                          <a:spcPts val="800"/>
                        </a:spcAft>
                        <a:buNone/>
                      </a:pPr>
                      <a:endParaRPr lang="en-GB" sz="1400" b="0" kern="100" dirty="0">
                        <a:solidFill>
                          <a:schemeClr val="bg1"/>
                        </a:solidFill>
                        <a:effectLst/>
                        <a:latin typeface="+mn-lt"/>
                        <a:ea typeface="Aptos" panose="020B0004020202020204" pitchFamily="34" charset="0"/>
                        <a:cs typeface="Times New Roman" panose="02020603050405020304" pitchFamily="18" charset="0"/>
                      </a:endParaRPr>
                    </a:p>
                  </a:txBody>
                  <a:tcPr marL="68580" marR="6858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pPr marL="0" marR="0" lvl="0" indent="0" algn="ctr" defTabSz="1507937" rtl="0" eaLnBrk="1" fontAlgn="auto" latinLnBrk="0" hangingPunct="1">
                        <a:lnSpc>
                          <a:spcPct val="115000"/>
                        </a:lnSpc>
                        <a:spcBef>
                          <a:spcPts val="0"/>
                        </a:spcBef>
                        <a:spcAft>
                          <a:spcPts val="800"/>
                        </a:spcAft>
                        <a:buClrTx/>
                        <a:buSzTx/>
                        <a:buFontTx/>
                        <a:buNone/>
                        <a:tabLst/>
                        <a:defRPr/>
                      </a:pPr>
                      <a:endParaRPr kumimoji="0" lang="en-GB" sz="1400" b="0" i="0" u="none" strike="noStrike" kern="100" cap="none" spc="0" normalizeH="0" baseline="0" noProof="0" dirty="0">
                        <a:ln>
                          <a:noFill/>
                        </a:ln>
                        <a:solidFill>
                          <a:schemeClr val="tx1"/>
                        </a:solidFill>
                        <a:effectLst/>
                        <a:uLnTx/>
                        <a:uFillTx/>
                        <a:latin typeface="+mn-lt"/>
                        <a:ea typeface="Aptos" panose="020B0004020202020204" pitchFamily="34" charset="0"/>
                        <a:cs typeface="Times New Roman" panose="02020603050405020304" pitchFamily="18" charset="0"/>
                      </a:endParaRPr>
                    </a:p>
                  </a:txBody>
                  <a:tcPr marL="68580" marR="6858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marL="285750" marR="0" lvl="0" indent="-285750" algn="l" defTabSz="1507937" rtl="0" eaLnBrk="1" fontAlgn="auto" latinLnBrk="0" hangingPunct="1">
                        <a:lnSpc>
                          <a:spcPct val="115000"/>
                        </a:lnSpc>
                        <a:spcBef>
                          <a:spcPts val="0"/>
                        </a:spcBef>
                        <a:spcAft>
                          <a:spcPts val="800"/>
                        </a:spcAft>
                        <a:buClrTx/>
                        <a:buSzTx/>
                        <a:buFont typeface="Arial" panose="020B0604020202020204" pitchFamily="34" charset="0"/>
                        <a:buChar char="•"/>
                        <a:tabLst/>
                        <a:defRPr/>
                      </a:pPr>
                      <a:r>
                        <a:rPr kumimoji="0" lang="en-GB" sz="1400" b="1" i="0" u="none" strike="noStrike" kern="100" cap="none" spc="0" normalizeH="0" baseline="0" noProof="0" dirty="0">
                          <a:ln>
                            <a:noFill/>
                          </a:ln>
                          <a:solidFill>
                            <a:schemeClr val="tx1"/>
                          </a:solidFill>
                          <a:effectLst/>
                          <a:uLnTx/>
                          <a:uFillTx/>
                          <a:latin typeface="+mn-lt"/>
                          <a:ea typeface="Aptos" panose="020B0004020202020204" pitchFamily="34" charset="0"/>
                          <a:cs typeface="Times New Roman" panose="02020603050405020304" pitchFamily="18" charset="0"/>
                        </a:rPr>
                        <a:t>Workforce pressures and increased gaps in staffing groups, locum cover in place whilst recruitment progresses. Recovery plan in place to delivery revised contract level.</a:t>
                      </a:r>
                    </a:p>
                  </a:txBody>
                  <a:tcPr marL="68580" marR="6858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extLst>
                  <a:ext uri="{0D108BD9-81ED-4DB2-BD59-A6C34878D82A}">
                    <a16:rowId xmlns:a16="http://schemas.microsoft.com/office/drawing/2014/main" val="1455657725"/>
                  </a:ext>
                </a:extLst>
              </a:tr>
              <a:tr h="486325">
                <a:tc rowSpan="4">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400" b="1" kern="0" dirty="0">
                          <a:solidFill>
                            <a:srgbClr val="000000"/>
                          </a:solidFill>
                          <a:latin typeface="+mn-lt"/>
                        </a:rPr>
                        <a:t>Children &amp; Young People </a:t>
                      </a:r>
                    </a:p>
                  </a:txBody>
                  <a:tcPr marL="71999" marR="45719" marT="35999" marB="35999"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pPr marL="0" marR="0" lvl="0" indent="0" algn="l" rtl="0" eaLnBrk="1" fontAlgn="auto" latinLnBrk="0" hangingPunct="1">
                        <a:lnSpc>
                          <a:spcPct val="100000"/>
                        </a:lnSpc>
                        <a:spcBef>
                          <a:spcPts val="0"/>
                        </a:spcBef>
                        <a:spcAft>
                          <a:spcPts val="0"/>
                        </a:spcAft>
                        <a:buClrTx/>
                        <a:buSzTx/>
                        <a:buFontTx/>
                        <a:buNone/>
                      </a:pPr>
                      <a:r>
                        <a:rPr lang="en-GB" sz="1400" b="0" kern="1200" dirty="0">
                          <a:solidFill>
                            <a:srgbClr val="000000"/>
                          </a:solidFill>
                          <a:latin typeface="+mn-lt"/>
                        </a:rPr>
                        <a:t>Develop plans to redesign Morriston Paediatric footprint (no funding)</a:t>
                      </a:r>
                    </a:p>
                  </a:txBody>
                  <a:tcPr marL="71999" marR="45719" marT="35999" marB="35999"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pPr algn="ctr"/>
                      <a:endParaRPr lang="en-GB" sz="1400" b="1" dirty="0">
                        <a:latin typeface="+mn-lt"/>
                      </a:endParaRPr>
                    </a:p>
                  </a:txBody>
                  <a:tcPr marL="71999" marR="45719" marT="35999" marB="35999">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pPr marL="0" marR="0" lvl="0" indent="0" algn="l" defTabSz="1507937" rtl="0" eaLnBrk="1" fontAlgn="auto" latinLnBrk="0" hangingPunct="1">
                        <a:lnSpc>
                          <a:spcPct val="100000"/>
                        </a:lnSpc>
                        <a:spcBef>
                          <a:spcPts val="0"/>
                        </a:spcBef>
                        <a:spcAft>
                          <a:spcPts val="0"/>
                        </a:spcAft>
                        <a:buClrTx/>
                        <a:buSzTx/>
                        <a:buFontTx/>
                        <a:buNone/>
                        <a:tabLst/>
                        <a:defRPr/>
                      </a:pPr>
                      <a:endParaRPr lang="en-GB" sz="1400" b="0" dirty="0">
                        <a:solidFill>
                          <a:schemeClr val="bg1"/>
                        </a:solidFill>
                        <a:latin typeface="+mn-lt"/>
                      </a:endParaRPr>
                    </a:p>
                  </a:txBody>
                  <a:tcPr marL="68580" marR="6858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pPr marL="0" marR="0" lvl="0" indent="0" algn="ctr" defTabSz="1507937" rtl="0" eaLnBrk="1" fontAlgn="auto" latinLnBrk="0" hangingPunct="1">
                        <a:lnSpc>
                          <a:spcPct val="115000"/>
                        </a:lnSpc>
                        <a:spcBef>
                          <a:spcPts val="0"/>
                        </a:spcBef>
                        <a:spcAft>
                          <a:spcPts val="800"/>
                        </a:spcAft>
                        <a:buClrTx/>
                        <a:buSzTx/>
                        <a:buFontTx/>
                        <a:buNone/>
                        <a:tabLst/>
                        <a:defRPr/>
                      </a:pPr>
                      <a:endParaRPr kumimoji="0" lang="en-GB" sz="1400" b="1" i="0" u="none" strike="noStrike" kern="100" cap="none" spc="0" normalizeH="0" baseline="0" noProof="0" dirty="0">
                        <a:ln>
                          <a:noFill/>
                        </a:ln>
                        <a:solidFill>
                          <a:schemeClr val="tx1"/>
                        </a:solidFill>
                        <a:effectLst/>
                        <a:highlight>
                          <a:srgbClr val="FFFF00"/>
                        </a:highlight>
                        <a:uLnTx/>
                        <a:uFillTx/>
                        <a:latin typeface="+mn-lt"/>
                        <a:ea typeface="Aptos" panose="020B0004020202020204" pitchFamily="34" charset="0"/>
                        <a:cs typeface="Times New Roman" panose="02020603050405020304" pitchFamily="18" charset="0"/>
                      </a:endParaRPr>
                    </a:p>
                  </a:txBody>
                  <a:tcPr marL="68580" marR="6858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pPr marL="285750" marR="0" lvl="0" indent="-285750" algn="l" defTabSz="1507937" rtl="0" eaLnBrk="1" fontAlgn="auto" latinLnBrk="0" hangingPunct="1">
                        <a:lnSpc>
                          <a:spcPct val="115000"/>
                        </a:lnSpc>
                        <a:spcBef>
                          <a:spcPts val="0"/>
                        </a:spcBef>
                        <a:spcAft>
                          <a:spcPts val="800"/>
                        </a:spcAft>
                        <a:buClrTx/>
                        <a:buSzTx/>
                        <a:buFont typeface="Arial" panose="020B0604020202020204" pitchFamily="34" charset="0"/>
                        <a:buChar char="•"/>
                        <a:tabLst/>
                        <a:defRPr/>
                      </a:pPr>
                      <a:r>
                        <a:rPr kumimoji="0" lang="en-GB" sz="1400" b="1" i="0" u="none" strike="noStrike" kern="100" cap="none" spc="0" normalizeH="0" baseline="0" noProof="0" dirty="0">
                          <a:ln>
                            <a:noFill/>
                          </a:ln>
                          <a:solidFill>
                            <a:schemeClr val="tx1"/>
                          </a:solidFill>
                          <a:effectLst/>
                          <a:uLnTx/>
                          <a:uFillTx/>
                          <a:latin typeface="+mn-lt"/>
                          <a:ea typeface="Aptos" panose="020B0004020202020204" pitchFamily="34" charset="0"/>
                          <a:cs typeface="Times New Roman"/>
                        </a:rPr>
                        <a:t>Aim to achieve decision on suitable footprint</a:t>
                      </a:r>
                    </a:p>
                  </a:txBody>
                  <a:tcPr marL="68580" marR="6858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extLst>
                  <a:ext uri="{0D108BD9-81ED-4DB2-BD59-A6C34878D82A}">
                    <a16:rowId xmlns:a16="http://schemas.microsoft.com/office/drawing/2014/main" val="2275213807"/>
                  </a:ext>
                </a:extLst>
              </a:tr>
              <a:tr h="975149">
                <a:tc vMerge="1">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endParaRPr lang="en-GB" sz="1200" b="1" kern="0" dirty="0">
                        <a:solidFill>
                          <a:srgbClr val="000000"/>
                        </a:solidFill>
                        <a:latin typeface="+mn-lt"/>
                      </a:endParaRPr>
                    </a:p>
                  </a:txBody>
                  <a:tcPr marL="72000" marR="45720" marT="36000" marB="36000" anchor="ctr">
                    <a:lnR w="3175" cap="flat" cmpd="sng" algn="ctr">
                      <a:solidFill>
                        <a:schemeClr val="tx1"/>
                      </a:solidFill>
                      <a:prstDash val="solid"/>
                      <a:round/>
                      <a:headEnd type="none" w="med" len="med"/>
                      <a:tailEnd type="none" w="med" len="med"/>
                    </a:lnR>
                    <a:solidFill>
                      <a:schemeClr val="accent5">
                        <a:lumMod val="60000"/>
                        <a:lumOff val="40000"/>
                      </a:schemeClr>
                    </a:solidFill>
                  </a:tcPr>
                </a:tc>
                <a:tc>
                  <a:txBody>
                    <a:bodyPr/>
                    <a:lstStyle/>
                    <a:p>
                      <a:pPr marL="0" marR="0" lvl="0" indent="0" algn="l" rtl="0" eaLnBrk="1" fontAlgn="auto" latinLnBrk="0" hangingPunct="1">
                        <a:lnSpc>
                          <a:spcPct val="100000"/>
                        </a:lnSpc>
                        <a:spcBef>
                          <a:spcPts val="0"/>
                        </a:spcBef>
                        <a:spcAft>
                          <a:spcPts val="0"/>
                        </a:spcAft>
                        <a:buClrTx/>
                        <a:buSzTx/>
                        <a:buFontTx/>
                        <a:buNone/>
                      </a:pPr>
                      <a:r>
                        <a:rPr lang="en-GB" sz="1400" b="0" kern="1200" dirty="0">
                          <a:solidFill>
                            <a:srgbClr val="000000"/>
                          </a:solidFill>
                          <a:latin typeface="+mn-lt"/>
                        </a:rPr>
                        <a:t>Partnership working with RPB – No Wrong Door and commissioning arrangements for children with complex needs</a:t>
                      </a:r>
                    </a:p>
                  </a:txBody>
                  <a:tcPr marL="71999" marR="45719" marT="35999" marB="35999"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endParaRPr lang="en-GB" sz="1400" dirty="0">
                        <a:latin typeface="+mn-lt"/>
                      </a:endParaRPr>
                    </a:p>
                  </a:txBody>
                  <a:tcPr marL="71999" marR="45719" marT="35999" marB="35999">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algn="l">
                        <a:lnSpc>
                          <a:spcPct val="100000"/>
                        </a:lnSpc>
                        <a:spcAft>
                          <a:spcPts val="800"/>
                        </a:spcAft>
                        <a:buNone/>
                      </a:pPr>
                      <a:endParaRPr lang="en-GB" sz="1400" b="0" kern="100" dirty="0">
                        <a:solidFill>
                          <a:schemeClr val="tx1"/>
                        </a:solidFill>
                        <a:effectLst/>
                        <a:highlight>
                          <a:srgbClr val="FFFF00"/>
                        </a:highlight>
                        <a:latin typeface="+mn-lt"/>
                        <a:ea typeface="Aptos" panose="020B0004020202020204" pitchFamily="34" charset="0"/>
                        <a:cs typeface="Times New Roman" panose="02020603050405020304" pitchFamily="18" charset="0"/>
                      </a:endParaRPr>
                    </a:p>
                  </a:txBody>
                  <a:tcPr marL="68580" marR="6858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algn="ctr" fontAlgn="t">
                        <a:buNone/>
                      </a:pPr>
                      <a:endParaRPr lang="en-GB" sz="1400" b="0" i="0" u="none" strike="noStrike" dirty="0">
                        <a:solidFill>
                          <a:schemeClr val="tx1"/>
                        </a:solidFill>
                        <a:effectLst/>
                        <a:latin typeface="+mn-lt"/>
                      </a:endParaRPr>
                    </a:p>
                  </a:txBody>
                  <a:tcPr marL="0" marR="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marL="285750" indent="-285750" algn="l" fontAlgn="t">
                        <a:buFont typeface="Arial" panose="020B0604020202020204" pitchFamily="34" charset="0"/>
                        <a:buChar char="•"/>
                      </a:pPr>
                      <a:r>
                        <a:rPr lang="en-GB" sz="1400" b="1" i="0" u="none" strike="noStrike" dirty="0">
                          <a:solidFill>
                            <a:schemeClr val="tx1"/>
                          </a:solidFill>
                          <a:effectLst/>
                          <a:latin typeface="+mn-lt"/>
                        </a:rPr>
                        <a:t>No Wrong Door Project lead commenced in post 16th march. Meetings held to discuss CYP Complex Needs Multi-agency SOP review</a:t>
                      </a:r>
                    </a:p>
                  </a:txBody>
                  <a:tcPr marL="0" marR="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448265719"/>
                  </a:ext>
                </a:extLst>
              </a:tr>
              <a:tr h="824313">
                <a:tc vMerge="1">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endParaRPr lang="en-GB" sz="1200" b="1" kern="0" dirty="0">
                        <a:solidFill>
                          <a:srgbClr val="000000"/>
                        </a:solidFill>
                        <a:latin typeface="+mn-lt"/>
                      </a:endParaRPr>
                    </a:p>
                  </a:txBody>
                  <a:tcPr marL="72000" marR="45720" marT="36000" marB="36000" anchor="ctr">
                    <a:lnR w="3175" cap="flat" cmpd="sng" algn="ctr">
                      <a:solidFill>
                        <a:schemeClr val="tx1"/>
                      </a:solidFill>
                      <a:prstDash val="solid"/>
                      <a:round/>
                      <a:headEnd type="none" w="med" len="med"/>
                      <a:tailEnd type="none" w="med" len="med"/>
                    </a:lnR>
                    <a:solidFill>
                      <a:schemeClr val="accent5">
                        <a:lumMod val="60000"/>
                        <a:lumOff val="40000"/>
                      </a:schemeClr>
                    </a:solidFill>
                  </a:tcPr>
                </a:tc>
                <a:tc>
                  <a:txBody>
                    <a:bodyPr/>
                    <a:lstStyle/>
                    <a:p>
                      <a:pPr marL="0" marR="0" lvl="0" indent="0" algn="l" rtl="0" eaLnBrk="1" fontAlgn="auto" latinLnBrk="0" hangingPunct="1">
                        <a:lnSpc>
                          <a:spcPct val="100000"/>
                        </a:lnSpc>
                        <a:spcBef>
                          <a:spcPts val="0"/>
                        </a:spcBef>
                        <a:spcAft>
                          <a:spcPts val="0"/>
                        </a:spcAft>
                        <a:buClrTx/>
                        <a:buSzTx/>
                        <a:buFontTx/>
                        <a:buNone/>
                      </a:pPr>
                      <a:r>
                        <a:rPr lang="en-GB" sz="1400" b="0" kern="1200" dirty="0">
                          <a:solidFill>
                            <a:srgbClr val="000000"/>
                          </a:solidFill>
                          <a:latin typeface="+mn-lt"/>
                        </a:rPr>
                        <a:t>NDD Service improvements: Workforce, Waiting Times, Accommodation</a:t>
                      </a:r>
                    </a:p>
                  </a:txBody>
                  <a:tcPr marL="71999" marR="45719" marT="35999" marB="35999"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endParaRPr lang="en-GB" sz="1400" dirty="0">
                        <a:solidFill>
                          <a:schemeClr val="bg1"/>
                        </a:solidFill>
                        <a:latin typeface="+mn-lt"/>
                      </a:endParaRPr>
                    </a:p>
                  </a:txBody>
                  <a:tcPr marL="71999" marR="45719" marT="35999" marB="35999">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pPr marL="171450" indent="-171450" algn="l">
                        <a:lnSpc>
                          <a:spcPct val="100000"/>
                        </a:lnSpc>
                        <a:spcAft>
                          <a:spcPts val="800"/>
                        </a:spcAft>
                        <a:buFont typeface="Arial" panose="020B0604020202020204" pitchFamily="34" charset="0"/>
                        <a:buChar char="•"/>
                      </a:pPr>
                      <a:endParaRPr lang="en-GB" sz="1400" b="0" kern="100" dirty="0">
                        <a:solidFill>
                          <a:schemeClr val="bg1"/>
                        </a:solidFill>
                        <a:effectLst/>
                        <a:latin typeface="+mn-lt"/>
                        <a:ea typeface="Aptos" panose="020B0004020202020204" pitchFamily="34" charset="0"/>
                        <a:cs typeface="Times New Roman" panose="02020603050405020304" pitchFamily="18" charset="0"/>
                      </a:endParaRPr>
                    </a:p>
                  </a:txBody>
                  <a:tcPr marL="68580" marR="6858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pPr marL="0" marR="0" lvl="0" indent="0" algn="ctr" defTabSz="914413" rtl="0" eaLnBrk="1" fontAlgn="auto" latinLnBrk="0" hangingPunct="1">
                        <a:lnSpc>
                          <a:spcPct val="100000"/>
                        </a:lnSpc>
                        <a:spcBef>
                          <a:spcPts val="0"/>
                        </a:spcBef>
                        <a:spcAft>
                          <a:spcPts val="800"/>
                        </a:spcAft>
                        <a:buClrTx/>
                        <a:buSzTx/>
                        <a:buFontTx/>
                        <a:buNone/>
                        <a:tabLst/>
                        <a:defRPr/>
                      </a:pPr>
                      <a:endParaRPr lang="en-GB" sz="1400" b="0" kern="100" dirty="0">
                        <a:solidFill>
                          <a:schemeClr val="tx1"/>
                        </a:solidFill>
                        <a:effectLst/>
                        <a:latin typeface="+mn-lt"/>
                        <a:ea typeface="Aptos" panose="020B0004020202020204" pitchFamily="34" charset="0"/>
                        <a:cs typeface="Times New Roman" panose="02020603050405020304" pitchFamily="18" charset="0"/>
                      </a:endParaRPr>
                    </a:p>
                  </a:txBody>
                  <a:tcPr marL="68580" marR="6858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pPr marL="285750" marR="0" lvl="0" indent="-285750" algn="l" rtl="0" eaLnBrk="1" fontAlgn="auto" latinLnBrk="0" hangingPunct="1">
                        <a:lnSpc>
                          <a:spcPct val="115000"/>
                        </a:lnSpc>
                        <a:spcBef>
                          <a:spcPts val="0"/>
                        </a:spcBef>
                        <a:spcAft>
                          <a:spcPts val="800"/>
                        </a:spcAft>
                        <a:buClrTx/>
                        <a:buSzTx/>
                        <a:buFont typeface="Arial" panose="020B0604020202020204" pitchFamily="34" charset="0"/>
                        <a:buChar char="•"/>
                      </a:pPr>
                      <a:r>
                        <a:rPr lang="en-GB" sz="1400" b="1" kern="100" dirty="0">
                          <a:solidFill>
                            <a:schemeClr val="tx1"/>
                          </a:solidFill>
                          <a:effectLst/>
                          <a:latin typeface="+mn-lt"/>
                          <a:ea typeface="Aptos" panose="020B0004020202020204" pitchFamily="34" charset="0"/>
                          <a:cs typeface="Times New Roman"/>
                        </a:rPr>
                        <a:t>Meeting with RPB scheduled for 30th April</a:t>
                      </a:r>
                    </a:p>
                  </a:txBody>
                  <a:tcPr marL="68580" marR="6858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3639378209"/>
                  </a:ext>
                </a:extLst>
              </a:tr>
              <a:tr h="581974">
                <a:tc vMerge="1">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endParaRPr lang="en-GB" sz="1200" b="1" kern="0" dirty="0">
                        <a:solidFill>
                          <a:srgbClr val="000000"/>
                        </a:solidFill>
                        <a:latin typeface="+mn-lt"/>
                      </a:endParaRPr>
                    </a:p>
                  </a:txBody>
                  <a:tcPr marL="72000" marR="45720" marT="36000" marB="36000" anchor="ctr">
                    <a:lnR w="3175" cap="flat" cmpd="sng" algn="ctr">
                      <a:solidFill>
                        <a:schemeClr val="tx1"/>
                      </a:solidFill>
                      <a:prstDash val="solid"/>
                      <a:round/>
                      <a:headEnd type="none" w="med" len="med"/>
                      <a:tailEnd type="none" w="med" len="med"/>
                    </a:lnR>
                    <a:solidFill>
                      <a:schemeClr val="accent5">
                        <a:lumMod val="60000"/>
                        <a:lumOff val="40000"/>
                      </a:schemeClr>
                    </a:solidFill>
                  </a:tcPr>
                </a:tc>
                <a:tc>
                  <a:txBody>
                    <a:bodyPr/>
                    <a:lstStyle/>
                    <a:p>
                      <a:pPr marL="0" marR="0" lvl="0" indent="0" algn="l" rtl="0" eaLnBrk="1" fontAlgn="auto" latinLnBrk="0" hangingPunct="1">
                        <a:lnSpc>
                          <a:spcPct val="100000"/>
                        </a:lnSpc>
                        <a:spcBef>
                          <a:spcPts val="0"/>
                        </a:spcBef>
                        <a:spcAft>
                          <a:spcPts val="0"/>
                        </a:spcAft>
                        <a:buClrTx/>
                        <a:buSzTx/>
                        <a:buFontTx/>
                        <a:buNone/>
                      </a:pPr>
                      <a:r>
                        <a:rPr lang="en-GB" sz="1400" b="0" kern="1200" dirty="0">
                          <a:solidFill>
                            <a:srgbClr val="000000"/>
                          </a:solidFill>
                          <a:latin typeface="+mn-lt"/>
                        </a:rPr>
                        <a:t>CYP Strategic Actions aligned to new WH Peri CYP Care Board </a:t>
                      </a:r>
                    </a:p>
                  </a:txBody>
                  <a:tcPr marL="71999" marR="45719" marT="35999" marB="35999"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endParaRPr lang="en-GB" sz="1400" dirty="0">
                        <a:latin typeface="+mn-lt"/>
                      </a:endParaRPr>
                    </a:p>
                  </a:txBody>
                  <a:tcPr marL="71999" marR="45719" marT="35999" marB="35999">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pPr algn="l">
                        <a:lnSpc>
                          <a:spcPct val="100000"/>
                        </a:lnSpc>
                        <a:spcAft>
                          <a:spcPts val="800"/>
                        </a:spcAft>
                        <a:buNone/>
                      </a:pPr>
                      <a:endParaRPr lang="en-GB" sz="1400" b="0" kern="100" dirty="0">
                        <a:effectLst/>
                        <a:latin typeface="+mn-lt"/>
                        <a:ea typeface="Aptos" panose="020B0004020202020204" pitchFamily="34" charset="0"/>
                        <a:cs typeface="Times New Roman" panose="02020603050405020304" pitchFamily="18" charset="0"/>
                      </a:endParaRPr>
                    </a:p>
                  </a:txBody>
                  <a:tcPr marL="68580" marR="6858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C00000"/>
                    </a:solidFill>
                  </a:tcPr>
                </a:tc>
                <a:tc>
                  <a:txBody>
                    <a:bodyPr/>
                    <a:lstStyle/>
                    <a:p>
                      <a:pPr algn="ctr" fontAlgn="t">
                        <a:buNone/>
                      </a:pPr>
                      <a:endParaRPr lang="en-GB" sz="1400" b="0" i="0" u="none" strike="noStrike" dirty="0">
                        <a:solidFill>
                          <a:schemeClr val="tx1"/>
                        </a:solidFill>
                        <a:effectLst/>
                        <a:latin typeface="+mn-lt"/>
                      </a:endParaRPr>
                    </a:p>
                  </a:txBody>
                  <a:tcPr marL="0" marR="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pPr marL="285750" indent="-285750" algn="l" fontAlgn="t">
                        <a:buFont typeface="Arial" panose="020B0604020202020204" pitchFamily="34" charset="0"/>
                        <a:buChar char="•"/>
                      </a:pPr>
                      <a:r>
                        <a:rPr lang="en-GB" sz="1400" b="1" i="0" u="none" strike="noStrike" kern="1200" dirty="0">
                          <a:solidFill>
                            <a:schemeClr val="tx1"/>
                          </a:solidFill>
                          <a:effectLst/>
                          <a:highlight>
                            <a:srgbClr val="00AE56"/>
                          </a:highlight>
                          <a:latin typeface="+mn-lt"/>
                          <a:ea typeface="+mn-ea"/>
                          <a:cs typeface="+mn-cs"/>
                        </a:rPr>
                        <a:t>First meeting scheduled for 27th April</a:t>
                      </a:r>
                    </a:p>
                  </a:txBody>
                  <a:tcPr marL="0" marR="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1287443644"/>
                  </a:ext>
                </a:extLst>
              </a:tr>
              <a:tr h="456092">
                <a:tc rowSpan="6">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400" b="1" kern="0" dirty="0">
                          <a:solidFill>
                            <a:srgbClr val="000000"/>
                          </a:solidFill>
                          <a:latin typeface="+mn-lt"/>
                        </a:rPr>
                        <a:t>Perinatal</a:t>
                      </a:r>
                    </a:p>
                  </a:txBody>
                  <a:tcPr marL="71999" marR="45719" marT="35999" marB="35999"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pPr marL="0" marR="0" lvl="0" indent="0" algn="l" rtl="0" eaLnBrk="1" fontAlgn="auto" latinLnBrk="0" hangingPunct="1">
                        <a:lnSpc>
                          <a:spcPct val="100000"/>
                        </a:lnSpc>
                        <a:spcBef>
                          <a:spcPts val="0"/>
                        </a:spcBef>
                        <a:spcAft>
                          <a:spcPts val="0"/>
                        </a:spcAft>
                        <a:buClrTx/>
                        <a:buSzTx/>
                        <a:buFontTx/>
                        <a:buNone/>
                      </a:pPr>
                      <a:r>
                        <a:rPr lang="en-GB" sz="1400" b="0" kern="1200" dirty="0">
                          <a:solidFill>
                            <a:srgbClr val="000000"/>
                          </a:solidFill>
                          <a:latin typeface="+mn-lt"/>
                        </a:rPr>
                        <a:t>Perinatal Workforce Plan to align with HIIW &amp; HEIW</a:t>
                      </a:r>
                    </a:p>
                  </a:txBody>
                  <a:tcPr marL="71999" marR="45719" marT="35999" marB="35999"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endParaRPr kumimoji="0" lang="en-GB" sz="1400" b="1" i="0" u="none" strike="noStrike" kern="1200" cap="none" spc="0" normalizeH="0" baseline="0" noProof="0" dirty="0">
                        <a:ln>
                          <a:noFill/>
                        </a:ln>
                        <a:solidFill>
                          <a:prstClr val="black"/>
                        </a:solidFill>
                        <a:effectLst/>
                        <a:uLnTx/>
                        <a:uFillTx/>
                        <a:latin typeface="+mn-lt"/>
                        <a:ea typeface="+mn-ea"/>
                        <a:cs typeface="+mn-cs"/>
                      </a:endParaRPr>
                    </a:p>
                  </a:txBody>
                  <a:tcPr marL="71999" marR="45719" marT="35999" marB="35999">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pPr algn="l">
                        <a:lnSpc>
                          <a:spcPct val="100000"/>
                        </a:lnSpc>
                        <a:spcAft>
                          <a:spcPts val="800"/>
                        </a:spcAft>
                        <a:buNone/>
                      </a:pPr>
                      <a:endParaRPr lang="en-GB" sz="1400" b="0" kern="100" dirty="0">
                        <a:solidFill>
                          <a:schemeClr val="bg1"/>
                        </a:solidFill>
                        <a:effectLst/>
                        <a:latin typeface="+mn-lt"/>
                        <a:ea typeface="Aptos" panose="020B0004020202020204" pitchFamily="34" charset="0"/>
                        <a:cs typeface="Times New Roman" panose="02020603050405020304" pitchFamily="18" charset="0"/>
                      </a:endParaRPr>
                    </a:p>
                  </a:txBody>
                  <a:tcPr marL="68580" marR="6858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pPr marL="0" marR="0" lvl="0" indent="0" algn="ctr" defTabSz="1507937" rtl="0" eaLnBrk="1" fontAlgn="auto" latinLnBrk="0" hangingPunct="1">
                        <a:lnSpc>
                          <a:spcPct val="115000"/>
                        </a:lnSpc>
                        <a:spcBef>
                          <a:spcPts val="0"/>
                        </a:spcBef>
                        <a:spcAft>
                          <a:spcPts val="800"/>
                        </a:spcAft>
                        <a:buClrTx/>
                        <a:buSzTx/>
                        <a:buFontTx/>
                        <a:buNone/>
                        <a:tabLst/>
                        <a:defRPr/>
                      </a:pPr>
                      <a:endParaRPr lang="en-GB" sz="1400" b="0" kern="100" dirty="0">
                        <a:solidFill>
                          <a:schemeClr val="tx1"/>
                        </a:solidFill>
                        <a:effectLst/>
                        <a:latin typeface="+mn-lt"/>
                        <a:ea typeface="Aptos" panose="020B0004020202020204" pitchFamily="34" charset="0"/>
                        <a:cs typeface="Times New Roman" panose="02020603050405020304" pitchFamily="18" charset="0"/>
                      </a:endParaRPr>
                    </a:p>
                  </a:txBody>
                  <a:tcPr marL="68580" marR="6858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pPr marL="285750" marR="0" lvl="0" indent="-285750" algn="l" defTabSz="1507937" rtl="0" eaLnBrk="1" fontAlgn="auto" latinLnBrk="0" hangingPunct="1">
                        <a:lnSpc>
                          <a:spcPct val="115000"/>
                        </a:lnSpc>
                        <a:spcBef>
                          <a:spcPts val="0"/>
                        </a:spcBef>
                        <a:spcAft>
                          <a:spcPts val="800"/>
                        </a:spcAft>
                        <a:buClrTx/>
                        <a:buSzTx/>
                        <a:buFont typeface="Arial" panose="020B0604020202020204" pitchFamily="34" charset="0"/>
                        <a:buChar char="•"/>
                        <a:tabLst/>
                        <a:defRPr/>
                      </a:pPr>
                      <a:r>
                        <a:rPr lang="en-GB" sz="1400" b="1" kern="100" dirty="0">
                          <a:solidFill>
                            <a:schemeClr val="tx1"/>
                          </a:solidFill>
                          <a:effectLst/>
                          <a:latin typeface="+mn-lt"/>
                          <a:ea typeface="Aptos" panose="020B0004020202020204" pitchFamily="34" charset="0"/>
                          <a:cs typeface="Times New Roman" panose="02020603050405020304" pitchFamily="18" charset="0"/>
                        </a:rPr>
                        <a:t>To be confirmed during quarter 3</a:t>
                      </a:r>
                    </a:p>
                  </a:txBody>
                  <a:tcPr marL="68580" marR="6858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1332229590"/>
                  </a:ext>
                </a:extLst>
              </a:tr>
              <a:tr h="398071">
                <a:tc vMerge="1">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endParaRPr lang="en-GB" sz="1200" b="1" kern="0" dirty="0">
                        <a:solidFill>
                          <a:srgbClr val="000000"/>
                        </a:solidFill>
                        <a:latin typeface="+mn-lt"/>
                      </a:endParaRPr>
                    </a:p>
                  </a:txBody>
                  <a:tcPr marL="72000" marR="45720" marT="36000" marB="36000" anchor="ctr">
                    <a:lnR w="3175" cap="flat" cmpd="sng" algn="ctr">
                      <a:solidFill>
                        <a:schemeClr val="tx1"/>
                      </a:solidFill>
                      <a:prstDash val="solid"/>
                      <a:round/>
                      <a:headEnd type="none" w="med" len="med"/>
                      <a:tailEnd type="none" w="med" len="med"/>
                    </a:lnR>
                    <a:solidFill>
                      <a:schemeClr val="accent5">
                        <a:lumMod val="60000"/>
                        <a:lumOff val="40000"/>
                      </a:schemeClr>
                    </a:solidFill>
                  </a:tcPr>
                </a:tc>
                <a:tc>
                  <a:txBody>
                    <a:bodyPr/>
                    <a:lstStyle/>
                    <a:p>
                      <a:pPr marL="0" marR="0" lvl="0" indent="0" algn="l" rtl="0" eaLnBrk="1" fontAlgn="auto" latinLnBrk="0" hangingPunct="1">
                        <a:lnSpc>
                          <a:spcPct val="100000"/>
                        </a:lnSpc>
                        <a:spcBef>
                          <a:spcPts val="0"/>
                        </a:spcBef>
                        <a:spcAft>
                          <a:spcPts val="0"/>
                        </a:spcAft>
                        <a:buClrTx/>
                        <a:buSzTx/>
                        <a:buFontTx/>
                        <a:buNone/>
                      </a:pPr>
                      <a:r>
                        <a:rPr lang="en-GB" sz="1400" b="0" kern="1200" dirty="0">
                          <a:solidFill>
                            <a:srgbClr val="000000"/>
                          </a:solidFill>
                          <a:latin typeface="+mn-lt"/>
                        </a:rPr>
                        <a:t>Perinatal safety programme </a:t>
                      </a:r>
                    </a:p>
                  </a:txBody>
                  <a:tcPr marL="71999" marR="45719" marT="35999" marB="35999"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endParaRPr lang="en-GB" sz="1400" dirty="0">
                        <a:solidFill>
                          <a:schemeClr val="bg1"/>
                        </a:solidFill>
                        <a:latin typeface="+mn-lt"/>
                      </a:endParaRPr>
                    </a:p>
                  </a:txBody>
                  <a:tcPr marL="71999" marR="45719" marT="35999" marB="35999">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pPr algn="l">
                        <a:lnSpc>
                          <a:spcPct val="100000"/>
                        </a:lnSpc>
                        <a:spcAft>
                          <a:spcPts val="800"/>
                        </a:spcAft>
                        <a:buNone/>
                      </a:pPr>
                      <a:endParaRPr lang="en-GB" sz="1400" b="0" kern="100" dirty="0">
                        <a:solidFill>
                          <a:srgbClr val="FAFAFC"/>
                        </a:solidFill>
                        <a:effectLst/>
                        <a:latin typeface="+mn-lt"/>
                        <a:ea typeface="Aptos" panose="020B0004020202020204" pitchFamily="34" charset="0"/>
                        <a:cs typeface="Times New Roman" panose="02020603050405020304" pitchFamily="18" charset="0"/>
                      </a:endParaRPr>
                    </a:p>
                  </a:txBody>
                  <a:tcPr marL="68580" marR="6858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pPr marL="0" marR="0" lvl="0" indent="0" algn="ctr" defTabSz="1507937" rtl="0" eaLnBrk="1" fontAlgn="auto" latinLnBrk="0" hangingPunct="1">
                        <a:lnSpc>
                          <a:spcPct val="115000"/>
                        </a:lnSpc>
                        <a:spcBef>
                          <a:spcPts val="0"/>
                        </a:spcBef>
                        <a:spcAft>
                          <a:spcPts val="800"/>
                        </a:spcAft>
                        <a:buClrTx/>
                        <a:buSzTx/>
                        <a:buFontTx/>
                        <a:buNone/>
                        <a:tabLst/>
                        <a:defRPr/>
                      </a:pPr>
                      <a:endParaRPr lang="en-GB" sz="1400" b="0" kern="100" dirty="0">
                        <a:solidFill>
                          <a:schemeClr val="tx1"/>
                        </a:solidFill>
                        <a:effectLst/>
                        <a:latin typeface="+mn-lt"/>
                        <a:ea typeface="Aptos" panose="020B0004020202020204" pitchFamily="34" charset="0"/>
                        <a:cs typeface="Times New Roman" panose="02020603050405020304" pitchFamily="18" charset="0"/>
                      </a:endParaRPr>
                    </a:p>
                  </a:txBody>
                  <a:tcPr marL="68580" marR="6858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pPr marL="285750" marR="0" lvl="0" indent="-285750" algn="l" defTabSz="1507937" rtl="0" eaLnBrk="1" fontAlgn="auto" latinLnBrk="0" hangingPunct="1">
                        <a:lnSpc>
                          <a:spcPct val="115000"/>
                        </a:lnSpc>
                        <a:spcBef>
                          <a:spcPts val="0"/>
                        </a:spcBef>
                        <a:spcAft>
                          <a:spcPts val="800"/>
                        </a:spcAft>
                        <a:buClrTx/>
                        <a:buSzTx/>
                        <a:buFont typeface="Arial" panose="020B0604020202020204" pitchFamily="34" charset="0"/>
                        <a:buChar char="•"/>
                        <a:tabLst/>
                        <a:defRPr/>
                      </a:pPr>
                      <a:r>
                        <a:rPr lang="en-GB" sz="1400" b="1" kern="100" dirty="0">
                          <a:solidFill>
                            <a:schemeClr val="tx1"/>
                          </a:solidFill>
                          <a:effectLst/>
                          <a:latin typeface="+mn-lt"/>
                          <a:ea typeface="Aptos" panose="020B0004020202020204" pitchFamily="34" charset="0"/>
                          <a:cs typeface="Times New Roman"/>
                        </a:rPr>
                        <a:t>Successful candidates uptake posts</a:t>
                      </a:r>
                    </a:p>
                  </a:txBody>
                  <a:tcPr marL="68580" marR="6858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2496025409"/>
                  </a:ext>
                </a:extLst>
              </a:tr>
              <a:tr h="665016">
                <a:tc vMerge="1">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endParaRPr lang="en-GB" sz="1200" b="1" kern="0" dirty="0">
                        <a:solidFill>
                          <a:srgbClr val="000000"/>
                        </a:solidFill>
                        <a:latin typeface="+mn-lt"/>
                      </a:endParaRPr>
                    </a:p>
                  </a:txBody>
                  <a:tcPr marL="72000" marR="45720" marT="36000" marB="36000" anchor="ctr">
                    <a:lnR w="3175" cap="flat" cmpd="sng" algn="ctr">
                      <a:solidFill>
                        <a:schemeClr val="tx1"/>
                      </a:solidFill>
                      <a:prstDash val="solid"/>
                      <a:round/>
                      <a:headEnd type="none" w="med" len="med"/>
                      <a:tailEnd type="none" w="med" len="med"/>
                    </a:lnR>
                    <a:solidFill>
                      <a:schemeClr val="accent5">
                        <a:lumMod val="60000"/>
                        <a:lumOff val="40000"/>
                      </a:schemeClr>
                    </a:solidFill>
                  </a:tcPr>
                </a:tc>
                <a:tc>
                  <a:txBody>
                    <a:bodyPr/>
                    <a:lstStyle/>
                    <a:p>
                      <a:pPr marL="0" marR="0" lvl="0" indent="0" algn="l" rtl="0" eaLnBrk="1" fontAlgn="auto" latinLnBrk="0" hangingPunct="1">
                        <a:lnSpc>
                          <a:spcPct val="100000"/>
                        </a:lnSpc>
                        <a:spcBef>
                          <a:spcPts val="0"/>
                        </a:spcBef>
                        <a:spcAft>
                          <a:spcPts val="0"/>
                        </a:spcAft>
                        <a:buClrTx/>
                        <a:buSzTx/>
                        <a:buFontTx/>
                        <a:buNone/>
                      </a:pPr>
                      <a:r>
                        <a:rPr lang="en-GB" sz="1400" b="0" kern="1200" dirty="0">
                          <a:solidFill>
                            <a:srgbClr val="000000"/>
                          </a:solidFill>
                          <a:latin typeface="+mn-lt"/>
                        </a:rPr>
                        <a:t>Deliver the SBU Independent Reviews Recommendations </a:t>
                      </a:r>
                    </a:p>
                  </a:txBody>
                  <a:tcPr marL="71999" marR="45719" marT="35999" marB="35999"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endParaRPr lang="en-GB" sz="1400" b="0" dirty="0">
                        <a:latin typeface="+mn-lt"/>
                      </a:endParaRPr>
                    </a:p>
                  </a:txBody>
                  <a:tcPr marL="71999" marR="45719" marT="35999" marB="35999">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pPr marL="0" marR="0" lvl="0" indent="0" algn="l" defTabSz="1507937" rtl="0" eaLnBrk="1" fontAlgn="auto" latinLnBrk="0" hangingPunct="1">
                        <a:lnSpc>
                          <a:spcPct val="100000"/>
                        </a:lnSpc>
                        <a:spcBef>
                          <a:spcPts val="0"/>
                        </a:spcBef>
                        <a:spcAft>
                          <a:spcPts val="800"/>
                        </a:spcAft>
                        <a:buClrTx/>
                        <a:buSzTx/>
                        <a:buFontTx/>
                        <a:buNone/>
                        <a:tabLst/>
                        <a:defRPr/>
                      </a:pPr>
                      <a:endParaRPr lang="en-GB" sz="1400" b="0" kern="100" dirty="0">
                        <a:solidFill>
                          <a:srgbClr val="FAFAFC"/>
                        </a:solidFill>
                        <a:effectLst/>
                        <a:latin typeface="+mn-lt"/>
                        <a:ea typeface="Aptos" panose="020B0004020202020204" pitchFamily="34" charset="0"/>
                        <a:cs typeface="Times New Roman" panose="02020603050405020304" pitchFamily="18" charset="0"/>
                      </a:endParaRPr>
                    </a:p>
                  </a:txBody>
                  <a:tcPr marL="68580" marR="6858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pPr marL="0" marR="0" lvl="0" indent="0" algn="ctr" defTabSz="1507937" rtl="0" eaLnBrk="1" fontAlgn="auto" latinLnBrk="0" hangingPunct="1">
                        <a:lnSpc>
                          <a:spcPct val="115000"/>
                        </a:lnSpc>
                        <a:spcBef>
                          <a:spcPts val="0"/>
                        </a:spcBef>
                        <a:spcAft>
                          <a:spcPts val="800"/>
                        </a:spcAft>
                        <a:buClrTx/>
                        <a:buSzTx/>
                        <a:buFontTx/>
                        <a:buNone/>
                        <a:tabLst/>
                        <a:defRPr/>
                      </a:pPr>
                      <a:endParaRPr lang="en-GB" sz="1400" b="0" kern="100" dirty="0">
                        <a:solidFill>
                          <a:schemeClr val="tx1"/>
                        </a:solidFill>
                        <a:effectLst/>
                        <a:latin typeface="+mn-lt"/>
                        <a:ea typeface="Aptos" panose="020B0004020202020204" pitchFamily="34" charset="0"/>
                        <a:cs typeface="Times New Roman" panose="02020603050405020304" pitchFamily="18" charset="0"/>
                      </a:endParaRPr>
                    </a:p>
                  </a:txBody>
                  <a:tcPr marL="68580" marR="6858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pPr marL="285750" marR="0" lvl="0" indent="-285750" algn="l" defTabSz="1507937" rtl="0" eaLnBrk="1" fontAlgn="auto" latinLnBrk="0" hangingPunct="1">
                        <a:lnSpc>
                          <a:spcPct val="115000"/>
                        </a:lnSpc>
                        <a:spcBef>
                          <a:spcPts val="0"/>
                        </a:spcBef>
                        <a:spcAft>
                          <a:spcPts val="800"/>
                        </a:spcAft>
                        <a:buClrTx/>
                        <a:buSzTx/>
                        <a:buFont typeface="Arial" panose="020B0604020202020204" pitchFamily="34" charset="0"/>
                        <a:buChar char="•"/>
                        <a:tabLst/>
                        <a:defRPr/>
                      </a:pPr>
                      <a:r>
                        <a:rPr lang="en-GB" sz="1400" b="1" kern="100" dirty="0">
                          <a:solidFill>
                            <a:schemeClr val="tx1"/>
                          </a:solidFill>
                          <a:effectLst/>
                          <a:latin typeface="+mn-lt"/>
                          <a:ea typeface="Aptos" panose="020B0004020202020204" pitchFamily="34" charset="0"/>
                          <a:cs typeface="Times New Roman" panose="02020603050405020304" pitchFamily="18" charset="0"/>
                        </a:rPr>
                        <a:t>Final sign off pending approval from Oversight Panel; majority of actions on track.</a:t>
                      </a:r>
                    </a:p>
                  </a:txBody>
                  <a:tcPr marL="68580" marR="6858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3667279538"/>
                  </a:ext>
                </a:extLst>
              </a:tr>
              <a:tr h="1017906">
                <a:tc vMerge="1">
                  <a:txBody>
                    <a:bodyPr/>
                    <a:lstStyle/>
                    <a:p>
                      <a:endParaRPr lang="en-GB"/>
                    </a:p>
                  </a:txBody>
                  <a:tcPr/>
                </a:tc>
                <a:tc>
                  <a:txBody>
                    <a:bodyPr/>
                    <a:lstStyle/>
                    <a:p>
                      <a:pPr marL="0" marR="0" lvl="0" indent="0" algn="l" rtl="0" eaLnBrk="1" fontAlgn="auto" latinLnBrk="0" hangingPunct="1">
                        <a:lnSpc>
                          <a:spcPct val="100000"/>
                        </a:lnSpc>
                        <a:spcBef>
                          <a:spcPts val="0"/>
                        </a:spcBef>
                        <a:spcAft>
                          <a:spcPts val="0"/>
                        </a:spcAft>
                        <a:buClrTx/>
                        <a:buSzTx/>
                        <a:buFontTx/>
                        <a:buNone/>
                      </a:pPr>
                      <a:r>
                        <a:rPr lang="en-GB" sz="1400" b="0" kern="1200" dirty="0">
                          <a:solidFill>
                            <a:srgbClr val="000000"/>
                          </a:solidFill>
                          <a:latin typeface="+mn-lt"/>
                        </a:rPr>
                        <a:t>Perinatal Assessment Recommendations All Wales </a:t>
                      </a:r>
                    </a:p>
                    <a:p>
                      <a:pPr marL="0" marR="0" lvl="0" indent="0" algn="l" rtl="0" eaLnBrk="1" fontAlgn="auto" latinLnBrk="0" hangingPunct="1">
                        <a:lnSpc>
                          <a:spcPct val="100000"/>
                        </a:lnSpc>
                        <a:spcBef>
                          <a:spcPts val="0"/>
                        </a:spcBef>
                        <a:spcAft>
                          <a:spcPts val="0"/>
                        </a:spcAft>
                        <a:buClrTx/>
                        <a:buSzTx/>
                        <a:buFontTx/>
                        <a:buNone/>
                      </a:pPr>
                      <a:r>
                        <a:rPr kumimoji="0" lang="en-GB" sz="1400" b="0" i="0" u="none" strike="noStrike" kern="1200" cap="none" spc="0" normalizeH="0" baseline="0" noProof="0" dirty="0">
                          <a:ln>
                            <a:noFill/>
                          </a:ln>
                          <a:solidFill>
                            <a:srgbClr val="000000"/>
                          </a:solidFill>
                          <a:effectLst/>
                          <a:uLnTx/>
                          <a:uFillTx/>
                          <a:latin typeface="+mn-lt"/>
                          <a:ea typeface="+mn-ea"/>
                          <a:cs typeface="+mn-cs"/>
                        </a:rPr>
                        <a:t>Embed the All wales Midwifery led care guidance into practice to ensure high quality care is provided in all settings including </a:t>
                      </a:r>
                      <a:r>
                        <a:rPr lang="en-GB" sz="1400" b="0" kern="1200" dirty="0">
                          <a:solidFill>
                            <a:srgbClr val="000000"/>
                          </a:solidFill>
                          <a:latin typeface="+mn-lt"/>
                        </a:rPr>
                        <a:t>Perinatal engagement Framework</a:t>
                      </a:r>
                    </a:p>
                  </a:txBody>
                  <a:tcPr marL="71999" marR="45719" marT="35999" marB="35999"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endParaRPr kumimoji="0" lang="en-GB" sz="1400" b="1" i="0" u="none" strike="noStrike" kern="1200" cap="none" spc="0" normalizeH="0" baseline="0" noProof="0" dirty="0">
                        <a:ln>
                          <a:noFill/>
                        </a:ln>
                        <a:solidFill>
                          <a:prstClr val="black"/>
                        </a:solidFill>
                        <a:effectLst/>
                        <a:highlight>
                          <a:srgbClr val="FFFF00"/>
                        </a:highlight>
                        <a:uLnTx/>
                        <a:uFillTx/>
                        <a:latin typeface="+mn-lt"/>
                        <a:ea typeface="+mn-ea"/>
                        <a:cs typeface="+mn-cs"/>
                      </a:endParaRPr>
                    </a:p>
                  </a:txBody>
                  <a:tcPr marL="71999" marR="45719" marT="35999" marB="35999">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pPr algn="l">
                        <a:lnSpc>
                          <a:spcPct val="100000"/>
                        </a:lnSpc>
                        <a:spcAft>
                          <a:spcPts val="800"/>
                        </a:spcAft>
                        <a:buNone/>
                      </a:pPr>
                      <a:endParaRPr lang="en-GB" sz="1400" b="0" kern="100" dirty="0">
                        <a:effectLst/>
                        <a:latin typeface="+mn-lt"/>
                        <a:cs typeface="Times New Roman" panose="02020603050405020304" pitchFamily="18" charset="0"/>
                      </a:endParaRPr>
                    </a:p>
                  </a:txBody>
                  <a:tcPr marL="68580" marR="6858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pPr algn="ctr">
                        <a:lnSpc>
                          <a:spcPct val="115000"/>
                        </a:lnSpc>
                        <a:spcAft>
                          <a:spcPts val="800"/>
                        </a:spcAft>
                        <a:buNone/>
                      </a:pPr>
                      <a:endParaRPr lang="en-GB" sz="1400" b="0" kern="100" dirty="0">
                        <a:solidFill>
                          <a:schemeClr val="tx1"/>
                        </a:solidFill>
                        <a:effectLst/>
                        <a:latin typeface="+mn-lt"/>
                        <a:cs typeface="Times New Roman" panose="02020603050405020304" pitchFamily="18" charset="0"/>
                      </a:endParaRPr>
                    </a:p>
                  </a:txBody>
                  <a:tcPr marL="68580" marR="6858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pPr marL="285750" indent="-285750" algn="l">
                        <a:lnSpc>
                          <a:spcPct val="115000"/>
                        </a:lnSpc>
                        <a:spcAft>
                          <a:spcPts val="800"/>
                        </a:spcAft>
                        <a:buFont typeface="Arial" panose="020B0604020202020204" pitchFamily="34" charset="0"/>
                        <a:buChar char="•"/>
                      </a:pPr>
                      <a:r>
                        <a:rPr lang="en-GB" sz="1400" b="1" kern="100" dirty="0">
                          <a:solidFill>
                            <a:schemeClr val="tx1"/>
                          </a:solidFill>
                          <a:effectLst/>
                          <a:latin typeface="+mn-lt"/>
                          <a:cs typeface="Times New Roman" panose="02020603050405020304" pitchFamily="18" charset="0"/>
                        </a:rPr>
                        <a:t>Delivery of action plans</a:t>
                      </a:r>
                    </a:p>
                  </a:txBody>
                  <a:tcPr marL="68580" marR="6858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1320154085"/>
                  </a:ext>
                </a:extLst>
              </a:tr>
              <a:tr h="708534">
                <a:tc vMerge="1">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endParaRPr lang="en-GB" sz="1200" b="1" kern="0" dirty="0">
                        <a:solidFill>
                          <a:srgbClr val="000000"/>
                        </a:solidFill>
                        <a:latin typeface="+mn-lt"/>
                      </a:endParaRPr>
                    </a:p>
                  </a:txBody>
                  <a:tcPr marL="72000" marR="45720" marT="36000" marB="36000" anchor="ctr">
                    <a:lnR w="3175" cap="flat" cmpd="sng" algn="ctr">
                      <a:solidFill>
                        <a:schemeClr val="tx1"/>
                      </a:solidFill>
                      <a:prstDash val="solid"/>
                      <a:round/>
                      <a:headEnd type="none" w="med" len="med"/>
                      <a:tailEnd type="none" w="med" len="med"/>
                    </a:lnR>
                    <a:lnT w="57150" cap="flat" cmpd="sng" algn="ctr">
                      <a:solidFill>
                        <a:schemeClr val="bg1"/>
                      </a:solidFill>
                      <a:prstDash val="solid"/>
                      <a:round/>
                      <a:headEnd type="none" w="med" len="med"/>
                      <a:tailEnd type="none" w="med" len="med"/>
                    </a:lnT>
                    <a:solidFill>
                      <a:schemeClr val="accent5">
                        <a:lumMod val="60000"/>
                        <a:lumOff val="40000"/>
                      </a:schemeClr>
                    </a:solidFill>
                  </a:tcPr>
                </a:tc>
                <a:tc>
                  <a:txBody>
                    <a:bodyPr/>
                    <a:lstStyle/>
                    <a:p>
                      <a:pPr marL="0" marR="0" lvl="0" indent="0" algn="l" rtl="0" eaLnBrk="1" fontAlgn="auto" latinLnBrk="0" hangingPunct="1">
                        <a:lnSpc>
                          <a:spcPct val="100000"/>
                        </a:lnSpc>
                        <a:spcBef>
                          <a:spcPts val="0"/>
                        </a:spcBef>
                        <a:spcAft>
                          <a:spcPts val="0"/>
                        </a:spcAft>
                        <a:buClrTx/>
                        <a:buSzTx/>
                        <a:buFontTx/>
                        <a:buNone/>
                      </a:pPr>
                      <a:r>
                        <a:rPr lang="en-GB" sz="1400" b="0" kern="1200" dirty="0">
                          <a:solidFill>
                            <a:srgbClr val="000000"/>
                          </a:solidFill>
                          <a:latin typeface="+mn-lt"/>
                        </a:rPr>
                        <a:t>Neo Natal Transport service -  Overnight service at risk given no JCC funding </a:t>
                      </a:r>
                    </a:p>
                  </a:txBody>
                  <a:tcPr marL="71999" marR="45719" marT="35999" marB="35999"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endParaRPr lang="en-GB" sz="1400" dirty="0">
                        <a:solidFill>
                          <a:schemeClr val="bg1"/>
                        </a:solidFill>
                        <a:latin typeface="+mn-lt"/>
                      </a:endParaRPr>
                    </a:p>
                  </a:txBody>
                  <a:tcPr marL="71999" marR="45719" marT="35999" marB="35999">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pPr algn="l">
                        <a:lnSpc>
                          <a:spcPct val="100000"/>
                        </a:lnSpc>
                        <a:spcAft>
                          <a:spcPts val="800"/>
                        </a:spcAft>
                        <a:buNone/>
                      </a:pPr>
                      <a:endParaRPr lang="en-GB" sz="1400" b="0" kern="100" dirty="0">
                        <a:solidFill>
                          <a:schemeClr val="bg1"/>
                        </a:solidFill>
                        <a:effectLst/>
                        <a:latin typeface="+mn-lt"/>
                        <a:ea typeface="Aptos" panose="020B0004020202020204" pitchFamily="34" charset="0"/>
                        <a:cs typeface="Times New Roman" panose="02020603050405020304" pitchFamily="18" charset="0"/>
                      </a:endParaRPr>
                    </a:p>
                  </a:txBody>
                  <a:tcPr marL="68580" marR="6858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pPr marL="0" marR="0" lvl="0" indent="0" algn="ctr" defTabSz="1507937" rtl="0" eaLnBrk="1" fontAlgn="auto" latinLnBrk="0" hangingPunct="1">
                        <a:lnSpc>
                          <a:spcPct val="115000"/>
                        </a:lnSpc>
                        <a:spcBef>
                          <a:spcPts val="0"/>
                        </a:spcBef>
                        <a:spcAft>
                          <a:spcPts val="800"/>
                        </a:spcAft>
                        <a:buClrTx/>
                        <a:buSzTx/>
                        <a:buFontTx/>
                        <a:buNone/>
                        <a:tabLst/>
                        <a:defRPr/>
                      </a:pPr>
                      <a:endParaRPr lang="en-GB" sz="1400" b="0" kern="100" dirty="0">
                        <a:solidFill>
                          <a:schemeClr val="tx1"/>
                        </a:solidFill>
                        <a:effectLst/>
                        <a:latin typeface="+mn-lt"/>
                        <a:ea typeface="Aptos" panose="020B0004020202020204" pitchFamily="34" charset="0"/>
                        <a:cs typeface="Times New Roman" panose="02020603050405020304" pitchFamily="18" charset="0"/>
                      </a:endParaRPr>
                    </a:p>
                  </a:txBody>
                  <a:tcPr marL="68580" marR="6858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pPr marL="285750" marR="0" lvl="0" indent="-285750" algn="l" defTabSz="1507937" rtl="0" eaLnBrk="1" fontAlgn="auto" latinLnBrk="0" hangingPunct="1">
                        <a:lnSpc>
                          <a:spcPct val="115000"/>
                        </a:lnSpc>
                        <a:spcBef>
                          <a:spcPts val="0"/>
                        </a:spcBef>
                        <a:spcAft>
                          <a:spcPts val="800"/>
                        </a:spcAft>
                        <a:buClrTx/>
                        <a:buSzTx/>
                        <a:buFont typeface="Arial" panose="020B0604020202020204" pitchFamily="34" charset="0"/>
                        <a:buChar char="•"/>
                        <a:tabLst/>
                        <a:defRPr/>
                      </a:pPr>
                      <a:r>
                        <a:rPr kumimoji="0" lang="en-GB" sz="1400" b="1" i="0" u="none" strike="noStrike" kern="100" cap="none" spc="0" normalizeH="0" baseline="0" noProof="0" dirty="0">
                          <a:ln>
                            <a:noFill/>
                          </a:ln>
                          <a:solidFill>
                            <a:schemeClr val="tx1"/>
                          </a:solidFill>
                          <a:effectLst/>
                          <a:uLnTx/>
                          <a:uFillTx/>
                          <a:latin typeface="+mn-lt"/>
                          <a:ea typeface="Aptos" panose="020B0004020202020204" pitchFamily="34" charset="0"/>
                          <a:cs typeface="Times New Roman" panose="02020603050405020304" pitchFamily="18" charset="0"/>
                        </a:rPr>
                        <a:t>Interim model to continue until WJCC confirm permanent funding arrangement</a:t>
                      </a:r>
                    </a:p>
                  </a:txBody>
                  <a:tcPr marL="68580" marR="6858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4047565651"/>
                  </a:ext>
                </a:extLst>
              </a:tr>
              <a:tr h="0">
                <a:tc vMerge="1">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endParaRPr lang="en-GB" sz="1200" b="1" kern="0" dirty="0">
                        <a:solidFill>
                          <a:srgbClr val="000000"/>
                        </a:solidFill>
                        <a:latin typeface="+mn-lt"/>
                      </a:endParaRPr>
                    </a:p>
                  </a:txBody>
                  <a:tcPr marL="72000" marR="45720" marT="36000" marB="36000" anchor="ctr">
                    <a:lnR w="3175" cap="flat" cmpd="sng" algn="ctr">
                      <a:solidFill>
                        <a:schemeClr val="tx1"/>
                      </a:solidFill>
                      <a:prstDash val="solid"/>
                      <a:round/>
                      <a:headEnd type="none" w="med" len="med"/>
                      <a:tailEnd type="none" w="med" len="med"/>
                    </a:lnR>
                    <a:lnB w="57150" cap="flat" cmpd="sng" algn="ctr">
                      <a:solidFill>
                        <a:schemeClr val="bg1"/>
                      </a:solidFill>
                      <a:prstDash val="solid"/>
                      <a:round/>
                      <a:headEnd type="none" w="med" len="med"/>
                      <a:tailEnd type="none" w="med" len="med"/>
                    </a:lnB>
                    <a:solidFill>
                      <a:schemeClr val="accent5">
                        <a:lumMod val="60000"/>
                        <a:lumOff val="40000"/>
                      </a:schemeClr>
                    </a:solidFill>
                  </a:tcPr>
                </a:tc>
                <a:tc>
                  <a:txBody>
                    <a:bodyPr/>
                    <a:lstStyle/>
                    <a:p>
                      <a:pPr marL="0" marR="0" lvl="0" indent="0" algn="l" rtl="0" eaLnBrk="1" fontAlgn="auto" latinLnBrk="0" hangingPunct="1">
                        <a:lnSpc>
                          <a:spcPct val="100000"/>
                        </a:lnSpc>
                        <a:spcBef>
                          <a:spcPts val="0"/>
                        </a:spcBef>
                        <a:spcAft>
                          <a:spcPts val="0"/>
                        </a:spcAft>
                        <a:buClrTx/>
                        <a:buSzTx/>
                        <a:buFontTx/>
                        <a:buNone/>
                      </a:pPr>
                      <a:r>
                        <a:rPr lang="en-GB" sz="1400" b="0" kern="1200" dirty="0">
                          <a:solidFill>
                            <a:srgbClr val="000000"/>
                          </a:solidFill>
                          <a:latin typeface="+mn-lt"/>
                        </a:rPr>
                        <a:t>Maternity Electronic Patient Record </a:t>
                      </a:r>
                    </a:p>
                  </a:txBody>
                  <a:tcPr marL="71999" marR="45719" marT="35999" marB="35999"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endParaRPr kumimoji="0" lang="en-GB" sz="1400" b="1" i="0" u="none" strike="noStrike" kern="1200" cap="none" spc="0" normalizeH="0" baseline="0" noProof="0" dirty="0">
                        <a:ln>
                          <a:noFill/>
                        </a:ln>
                        <a:solidFill>
                          <a:prstClr val="black"/>
                        </a:solidFill>
                        <a:effectLst/>
                        <a:highlight>
                          <a:srgbClr val="FFFF00"/>
                        </a:highlight>
                        <a:uLnTx/>
                        <a:uFillTx/>
                        <a:latin typeface="+mn-lt"/>
                        <a:ea typeface="+mn-ea"/>
                        <a:cs typeface="+mn-cs"/>
                      </a:endParaRPr>
                    </a:p>
                  </a:txBody>
                  <a:tcPr marL="71999" marR="45719" marT="35999" marB="35999">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pPr algn="l">
                        <a:lnSpc>
                          <a:spcPct val="100000"/>
                        </a:lnSpc>
                        <a:spcAft>
                          <a:spcPts val="800"/>
                        </a:spcAft>
                        <a:buNone/>
                      </a:pPr>
                      <a:endParaRPr lang="en-GB" sz="1400" b="0" kern="100" dirty="0">
                        <a:solidFill>
                          <a:schemeClr val="bg1"/>
                        </a:solidFill>
                        <a:effectLst/>
                        <a:latin typeface="+mn-lt"/>
                        <a:ea typeface="Aptos" panose="020B0004020202020204" pitchFamily="34" charset="0"/>
                        <a:cs typeface="Times New Roman" panose="02020603050405020304" pitchFamily="18" charset="0"/>
                      </a:endParaRPr>
                    </a:p>
                  </a:txBody>
                  <a:tcPr marL="68580" marR="6858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pPr marL="0" marR="0" lvl="0" indent="0" algn="ctr" defTabSz="1507937" rtl="0" eaLnBrk="1" fontAlgn="auto" latinLnBrk="0" hangingPunct="1">
                        <a:lnSpc>
                          <a:spcPct val="115000"/>
                        </a:lnSpc>
                        <a:spcBef>
                          <a:spcPts val="0"/>
                        </a:spcBef>
                        <a:spcAft>
                          <a:spcPts val="800"/>
                        </a:spcAft>
                        <a:buClrTx/>
                        <a:buSzTx/>
                        <a:buFontTx/>
                        <a:buNone/>
                        <a:tabLst/>
                        <a:defRPr/>
                      </a:pPr>
                      <a:endParaRPr kumimoji="0" lang="en-GB" sz="1400" b="0" i="0" u="none" strike="noStrike" kern="100" cap="none" spc="0" normalizeH="0" baseline="0" noProof="0" dirty="0">
                        <a:ln>
                          <a:noFill/>
                        </a:ln>
                        <a:solidFill>
                          <a:schemeClr val="tx1"/>
                        </a:solidFill>
                        <a:effectLst/>
                        <a:uLnTx/>
                        <a:uFillTx/>
                        <a:latin typeface="+mn-lt"/>
                        <a:ea typeface="Aptos" panose="020B0004020202020204" pitchFamily="34" charset="0"/>
                        <a:cs typeface="Times New Roman" panose="02020603050405020304" pitchFamily="18" charset="0"/>
                      </a:endParaRPr>
                    </a:p>
                  </a:txBody>
                  <a:tcPr marL="68580" marR="6858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pPr marL="285750" marR="0" lvl="0" indent="-285750" algn="l" defTabSz="1507937" rtl="0" eaLnBrk="1" fontAlgn="auto" latinLnBrk="0" hangingPunct="1">
                        <a:lnSpc>
                          <a:spcPct val="115000"/>
                        </a:lnSpc>
                        <a:spcBef>
                          <a:spcPts val="0"/>
                        </a:spcBef>
                        <a:spcAft>
                          <a:spcPts val="800"/>
                        </a:spcAft>
                        <a:buClrTx/>
                        <a:buSzTx/>
                        <a:buFont typeface="Arial" panose="020B0604020202020204" pitchFamily="34" charset="0"/>
                        <a:buChar char="•"/>
                        <a:tabLst/>
                        <a:defRPr/>
                      </a:pPr>
                      <a:r>
                        <a:rPr kumimoji="0" lang="en-GB" sz="1400" b="1" i="0" u="none" strike="noStrike" kern="100" cap="none" spc="0" normalizeH="0" baseline="0" noProof="0" dirty="0">
                          <a:ln>
                            <a:noFill/>
                          </a:ln>
                          <a:solidFill>
                            <a:schemeClr val="tx1"/>
                          </a:solidFill>
                          <a:effectLst/>
                          <a:uLnTx/>
                          <a:uFillTx/>
                          <a:latin typeface="+mn-lt"/>
                          <a:ea typeface="Aptos" panose="020B0004020202020204" pitchFamily="34" charset="0"/>
                          <a:cs typeface="Times New Roman" panose="02020603050405020304" pitchFamily="18" charset="0"/>
                        </a:rPr>
                        <a:t>Project plan to remain on track</a:t>
                      </a:r>
                    </a:p>
                  </a:txBody>
                  <a:tcPr marL="68580" marR="6858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2817981917"/>
                  </a:ext>
                </a:extLst>
              </a:tr>
            </a:tbl>
          </a:graphicData>
        </a:graphic>
      </p:graphicFrame>
      <p:graphicFrame>
        <p:nvGraphicFramePr>
          <p:cNvPr id="5" name="Table 4">
            <a:extLst>
              <a:ext uri="{FF2B5EF4-FFF2-40B4-BE49-F238E27FC236}">
                <a16:creationId xmlns:a16="http://schemas.microsoft.com/office/drawing/2014/main" id="{07659920-F0E7-0D6F-8CA4-C7461060D790}"/>
              </a:ext>
            </a:extLst>
          </p:cNvPr>
          <p:cNvGraphicFramePr>
            <a:graphicFrameLocks noGrp="1"/>
          </p:cNvGraphicFramePr>
          <p:nvPr/>
        </p:nvGraphicFramePr>
        <p:xfrm>
          <a:off x="11741892" y="-31469"/>
          <a:ext cx="8363796" cy="584771"/>
        </p:xfrm>
        <a:graphic>
          <a:graphicData uri="http://schemas.openxmlformats.org/drawingml/2006/table">
            <a:tbl>
              <a:tblPr firstRow="1" bandRow="1">
                <a:tableStyleId>{5C22544A-7EE6-4342-B048-85BDC9FD1C3A}</a:tableStyleId>
              </a:tblPr>
              <a:tblGrid>
                <a:gridCol w="1916682">
                  <a:extLst>
                    <a:ext uri="{9D8B030D-6E8A-4147-A177-3AD203B41FA5}">
                      <a16:colId xmlns:a16="http://schemas.microsoft.com/office/drawing/2014/main" val="404879202"/>
                    </a:ext>
                  </a:extLst>
                </a:gridCol>
                <a:gridCol w="3133513">
                  <a:extLst>
                    <a:ext uri="{9D8B030D-6E8A-4147-A177-3AD203B41FA5}">
                      <a16:colId xmlns:a16="http://schemas.microsoft.com/office/drawing/2014/main" val="3884276214"/>
                    </a:ext>
                  </a:extLst>
                </a:gridCol>
                <a:gridCol w="3313601">
                  <a:extLst>
                    <a:ext uri="{9D8B030D-6E8A-4147-A177-3AD203B41FA5}">
                      <a16:colId xmlns:a16="http://schemas.microsoft.com/office/drawing/2014/main" val="2106253938"/>
                    </a:ext>
                  </a:extLst>
                </a:gridCol>
              </a:tblGrid>
              <a:tr h="584771">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000" b="1" dirty="0"/>
                        <a:t>ON TRACK – Action progressing as planned &amp; agreed timelines </a:t>
                      </a:r>
                    </a:p>
                  </a:txBody>
                  <a:tcPr>
                    <a:solidFill>
                      <a:schemeClr val="accent4"/>
                    </a:solidFill>
                  </a:tcPr>
                </a:tc>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000" b="1" dirty="0">
                          <a:solidFill>
                            <a:schemeClr val="tx1"/>
                          </a:solidFill>
                        </a:rPr>
                        <a:t>OFF TRACK – Action not progressing as planned / to original timelines, however, management &amp; mitigating actions are in place </a:t>
                      </a:r>
                    </a:p>
                  </a:txBody>
                  <a:tcPr>
                    <a:solidFill>
                      <a:srgbClr val="FFC000"/>
                    </a:solidFill>
                  </a:tcPr>
                </a:tc>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000" b="1" dirty="0">
                          <a:solidFill>
                            <a:schemeClr val="bg1"/>
                          </a:solidFill>
                        </a:rPr>
                        <a:t>OFF TRACK – Action not progressing as planned / to original timelines, there is significant issue which require escalating</a:t>
                      </a:r>
                    </a:p>
                  </a:txBody>
                  <a:tcPr>
                    <a:solidFill>
                      <a:srgbClr val="C00000"/>
                    </a:solidFill>
                  </a:tcPr>
                </a:tc>
                <a:extLst>
                  <a:ext uri="{0D108BD9-81ED-4DB2-BD59-A6C34878D82A}">
                    <a16:rowId xmlns:a16="http://schemas.microsoft.com/office/drawing/2014/main" val="19659496"/>
                  </a:ext>
                </a:extLst>
              </a:tr>
            </a:tbl>
          </a:graphicData>
        </a:graphic>
      </p:graphicFrame>
    </p:spTree>
    <p:extLst>
      <p:ext uri="{BB962C8B-B14F-4D97-AF65-F5344CB8AC3E}">
        <p14:creationId xmlns:p14="http://schemas.microsoft.com/office/powerpoint/2010/main" val="2851239955"/>
      </p:ext>
    </p:extLst>
  </p:cSld>
  <p:clrMapOvr>
    <a:masterClrMapping/>
  </p:clrMapOvr>
  <p:extLst>
    <p:ext uri="{6950BFC3-D8DA-4A85-94F7-54DA5524770B}">
      <p188:commentRel xmlns:p188="http://schemas.microsoft.com/office/powerpoint/2018/8/main" r:id="rId3"/>
    </p:ext>
  </p:extLs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1B85E2-D0C5-4585-60A1-D6CDFA56033D}"/>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BAF972DD-4650-1EEC-A585-FE6B39EED0C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625447BF-6CC3-BAC5-8288-5288E0C9B725}"/>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33</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F4994AB2-9C71-F46B-2BA2-DE99F0829BE9}"/>
              </a:ext>
            </a:extLst>
          </p:cNvPr>
          <p:cNvSpPr txBox="1"/>
          <p:nvPr/>
        </p:nvSpPr>
        <p:spPr>
          <a:xfrm>
            <a:off x="0" y="-14068"/>
            <a:ext cx="20105688" cy="584775"/>
          </a:xfrm>
          <a:prstGeom prst="rect">
            <a:avLst/>
          </a:prstGeom>
          <a:solidFill>
            <a:srgbClr val="44546A"/>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CYP, WOMENS AND PERINATAL– OFF TRACK</a:t>
            </a:r>
            <a:endParaRPr kumimoji="0" lang="en-GB" sz="3200" b="1" i="0" u="none" strike="noStrike" kern="120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mn-cs"/>
            </a:endParaRPr>
          </a:p>
        </p:txBody>
      </p:sp>
      <p:graphicFrame>
        <p:nvGraphicFramePr>
          <p:cNvPr id="5" name="Table 4">
            <a:extLst>
              <a:ext uri="{FF2B5EF4-FFF2-40B4-BE49-F238E27FC236}">
                <a16:creationId xmlns:a16="http://schemas.microsoft.com/office/drawing/2014/main" id="{3F3ECF01-52E7-8168-D0E1-FEED40448E4D}"/>
              </a:ext>
            </a:extLst>
          </p:cNvPr>
          <p:cNvGraphicFramePr>
            <a:graphicFrameLocks noGrp="1"/>
          </p:cNvGraphicFramePr>
          <p:nvPr>
            <p:extLst>
              <p:ext uri="{D42A27DB-BD31-4B8C-83A1-F6EECF244321}">
                <p14:modId xmlns:p14="http://schemas.microsoft.com/office/powerpoint/2010/main" val="2684055154"/>
              </p:ext>
            </p:extLst>
          </p:nvPr>
        </p:nvGraphicFramePr>
        <p:xfrm>
          <a:off x="288436" y="1323388"/>
          <a:ext cx="18898466" cy="4101615"/>
        </p:xfrm>
        <a:graphic>
          <a:graphicData uri="http://schemas.openxmlformats.org/drawingml/2006/table">
            <a:tbl>
              <a:tblPr firstRow="1" bandRow="1">
                <a:tableStyleId>{5C22544A-7EE6-4342-B048-85BDC9FD1C3A}</a:tableStyleId>
              </a:tblPr>
              <a:tblGrid>
                <a:gridCol w="1503429">
                  <a:extLst>
                    <a:ext uri="{9D8B030D-6E8A-4147-A177-3AD203B41FA5}">
                      <a16:colId xmlns:a16="http://schemas.microsoft.com/office/drawing/2014/main" val="823049110"/>
                    </a:ext>
                  </a:extLst>
                </a:gridCol>
                <a:gridCol w="3165485">
                  <a:extLst>
                    <a:ext uri="{9D8B030D-6E8A-4147-A177-3AD203B41FA5}">
                      <a16:colId xmlns:a16="http://schemas.microsoft.com/office/drawing/2014/main" val="3525046927"/>
                    </a:ext>
                  </a:extLst>
                </a:gridCol>
                <a:gridCol w="4722794">
                  <a:extLst>
                    <a:ext uri="{9D8B030D-6E8A-4147-A177-3AD203B41FA5}">
                      <a16:colId xmlns:a16="http://schemas.microsoft.com/office/drawing/2014/main" val="1197901702"/>
                    </a:ext>
                  </a:extLst>
                </a:gridCol>
                <a:gridCol w="3246253">
                  <a:extLst>
                    <a:ext uri="{9D8B030D-6E8A-4147-A177-3AD203B41FA5}">
                      <a16:colId xmlns:a16="http://schemas.microsoft.com/office/drawing/2014/main" val="4017522870"/>
                    </a:ext>
                  </a:extLst>
                </a:gridCol>
                <a:gridCol w="4412326">
                  <a:extLst>
                    <a:ext uri="{9D8B030D-6E8A-4147-A177-3AD203B41FA5}">
                      <a16:colId xmlns:a16="http://schemas.microsoft.com/office/drawing/2014/main" val="3402268947"/>
                    </a:ext>
                  </a:extLst>
                </a:gridCol>
                <a:gridCol w="1848179">
                  <a:extLst>
                    <a:ext uri="{9D8B030D-6E8A-4147-A177-3AD203B41FA5}">
                      <a16:colId xmlns:a16="http://schemas.microsoft.com/office/drawing/2014/main" val="734035894"/>
                    </a:ext>
                  </a:extLst>
                </a:gridCol>
              </a:tblGrid>
              <a:tr h="835436">
                <a:tc>
                  <a:txBody>
                    <a:bodyPr/>
                    <a:lstStyle/>
                    <a:p>
                      <a:pPr algn="ctr"/>
                      <a:r>
                        <a:rPr lang="en-GB" sz="1600" b="1" dirty="0"/>
                        <a:t>System Priority</a:t>
                      </a:r>
                    </a:p>
                  </a:txBody>
                  <a:tcPr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50000"/>
                      </a:schemeClr>
                    </a:solidFill>
                  </a:tcPr>
                </a:tc>
                <a:tc>
                  <a:txBody>
                    <a:bodyPr/>
                    <a:lstStyle/>
                    <a:p>
                      <a:pPr algn="ctr"/>
                      <a:r>
                        <a:rPr lang="en-GB" sz="1600" b="1" dirty="0"/>
                        <a:t>Work Programme</a:t>
                      </a:r>
                    </a:p>
                  </a:txBody>
                  <a:tcPr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50000"/>
                      </a:schemeClr>
                    </a:solidFill>
                  </a:tcPr>
                </a:tc>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600" b="1" dirty="0"/>
                        <a:t>Q4 Milestone Off track</a:t>
                      </a:r>
                    </a:p>
                  </a:txBody>
                  <a:tcPr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50000"/>
                      </a:schemeClr>
                    </a:solidFill>
                  </a:tcPr>
                </a:tc>
                <a:tc>
                  <a:txBody>
                    <a:bodyPr/>
                    <a:lstStyle/>
                    <a:p>
                      <a:pPr algn="ctr"/>
                      <a:r>
                        <a:rPr lang="en-GB" sz="1600" b="1" dirty="0"/>
                        <a:t>Reason</a:t>
                      </a:r>
                    </a:p>
                  </a:txBody>
                  <a:tcPr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50000"/>
                      </a:schemeClr>
                    </a:solidFill>
                  </a:tcPr>
                </a:tc>
                <a:tc>
                  <a:txBody>
                    <a:bodyPr/>
                    <a:lstStyle/>
                    <a:p>
                      <a:pPr algn="ctr"/>
                      <a:r>
                        <a:rPr lang="en-GB" sz="1600" b="1" dirty="0"/>
                        <a:t>Mitigating Actions</a:t>
                      </a:r>
                    </a:p>
                  </a:txBody>
                  <a:tcPr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50000"/>
                      </a:schemeClr>
                    </a:solidFill>
                  </a:tcPr>
                </a:tc>
                <a:tc>
                  <a:txBody>
                    <a:bodyPr/>
                    <a:lstStyle/>
                    <a:p>
                      <a:pPr algn="ctr"/>
                      <a:r>
                        <a:rPr lang="en-GB" sz="1600" b="1" dirty="0"/>
                        <a:t>When on track</a:t>
                      </a:r>
                    </a:p>
                  </a:txBody>
                  <a:tcPr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50000"/>
                      </a:schemeClr>
                    </a:solidFill>
                  </a:tcPr>
                </a:tc>
                <a:extLst>
                  <a:ext uri="{0D108BD9-81ED-4DB2-BD59-A6C34878D82A}">
                    <a16:rowId xmlns:a16="http://schemas.microsoft.com/office/drawing/2014/main" val="2471906208"/>
                  </a:ext>
                </a:extLst>
              </a:tr>
              <a:tr h="1403501">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000000"/>
                          </a:solidFill>
                          <a:effectLst/>
                          <a:uLnTx/>
                          <a:uFillTx/>
                          <a:latin typeface="+mn-lt"/>
                          <a:ea typeface="+mn-ea"/>
                          <a:cs typeface="+mn-cs"/>
                        </a:rPr>
                        <a:t>Children &amp; Young People</a:t>
                      </a:r>
                    </a:p>
                    <a:p>
                      <a:pPr marL="0" marR="0" lvl="0" indent="0" algn="ctr" defTabSz="1507937" rtl="0" eaLnBrk="1" fontAlgn="auto" latinLnBrk="0" hangingPunct="1">
                        <a:lnSpc>
                          <a:spcPct val="100000"/>
                        </a:lnSpc>
                        <a:spcBef>
                          <a:spcPts val="0"/>
                        </a:spcBef>
                        <a:spcAft>
                          <a:spcPts val="0"/>
                        </a:spcAft>
                        <a:buClrTx/>
                        <a:buSzTx/>
                        <a:buFontTx/>
                        <a:buNone/>
                        <a:tabLst/>
                        <a:defRPr/>
                      </a:pPr>
                      <a:endParaRPr lang="en-GB" sz="1600" b="1" kern="0" dirty="0">
                        <a:solidFill>
                          <a:srgbClr val="000000"/>
                        </a:solidFill>
                        <a:latin typeface="+mn-lt"/>
                      </a:endParaRP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0000"/>
                          </a:solidFill>
                          <a:effectLst/>
                          <a:uLnTx/>
                          <a:uFillTx/>
                          <a:latin typeface="+mn-lt"/>
                          <a:ea typeface="+mn-ea"/>
                          <a:cs typeface="+mn-cs"/>
                        </a:rPr>
                        <a:t>Develop plans to redesign Morriston Paediatric footprint (no funding)</a:t>
                      </a:r>
                    </a:p>
                    <a:p>
                      <a:pPr marL="0" marR="0" lvl="0" indent="0" algn="ctr" defTabSz="1507937" rtl="0" eaLnBrk="1" fontAlgn="auto" latinLnBrk="0" hangingPunct="1">
                        <a:lnSpc>
                          <a:spcPct val="100000"/>
                        </a:lnSpc>
                        <a:spcBef>
                          <a:spcPts val="0"/>
                        </a:spcBef>
                        <a:spcAft>
                          <a:spcPts val="0"/>
                        </a:spcAft>
                        <a:buClrTx/>
                        <a:buSzTx/>
                        <a:buFontTx/>
                        <a:buNone/>
                        <a:tabLst/>
                        <a:defRPr/>
                      </a:pPr>
                      <a:endParaRPr lang="en-GB" sz="1600" b="0" kern="1200" dirty="0">
                        <a:solidFill>
                          <a:srgbClr val="000000"/>
                        </a:solidFill>
                        <a:latin typeface="+mn-lt"/>
                      </a:endParaRP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pPr algn="ctr" fontAlgn="t">
                        <a:buNone/>
                      </a:pPr>
                      <a:endParaRPr lang="en-GB" sz="1600" b="0" i="0" u="none" strike="noStrike" dirty="0">
                        <a:solidFill>
                          <a:srgbClr val="000000"/>
                        </a:solidFill>
                        <a:effectLst/>
                        <a:highlight>
                          <a:srgbClr val="FFFF00"/>
                        </a:highlight>
                        <a:latin typeface="+mn-lt"/>
                      </a:endParaRPr>
                    </a:p>
                    <a:p>
                      <a:pPr marL="0" marR="0" lvl="0" indent="0" algn="ctr" defTabSz="1507937" rtl="0" eaLnBrk="1" fontAlgn="t"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chemeClr val="tx1"/>
                          </a:solidFill>
                          <a:effectLst/>
                          <a:uLnTx/>
                          <a:uFillTx/>
                          <a:latin typeface="+mn-lt"/>
                          <a:ea typeface="+mn-ea"/>
                          <a:cs typeface="+mn-cs"/>
                        </a:rPr>
                        <a:t>Aim to achieve decision on suitable footprint for Paediatric in-patient services at Morriston Hospital</a:t>
                      </a:r>
                    </a:p>
                    <a:p>
                      <a:pPr marL="0" indent="0" algn="ctr">
                        <a:buFont typeface="Arial" panose="020B0604020202020204" pitchFamily="34" charset="0"/>
                        <a:buNone/>
                      </a:pPr>
                      <a:endParaRPr lang="en-GB" sz="1600" b="0" dirty="0">
                        <a:latin typeface="+mn-lt"/>
                      </a:endParaRP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algn="ctr" fontAlgn="t">
                        <a:buNone/>
                      </a:pPr>
                      <a:endParaRPr lang="en-GB" sz="1600" b="0" i="0" u="none" strike="noStrike" dirty="0">
                        <a:solidFill>
                          <a:srgbClr val="000000"/>
                        </a:solidFill>
                        <a:effectLst/>
                        <a:latin typeface="+mn-lt"/>
                      </a:endParaRPr>
                    </a:p>
                    <a:p>
                      <a:pPr algn="ctr" fontAlgn="t">
                        <a:buNone/>
                      </a:pPr>
                      <a:endParaRPr lang="en-GB" sz="1600" b="0" i="0" u="none" strike="noStrike" dirty="0">
                        <a:solidFill>
                          <a:srgbClr val="000000"/>
                        </a:solidFill>
                        <a:effectLst/>
                        <a:latin typeface="+mn-lt"/>
                      </a:endParaRPr>
                    </a:p>
                    <a:p>
                      <a:pPr algn="ctr" fontAlgn="t">
                        <a:buNone/>
                      </a:pPr>
                      <a:r>
                        <a:rPr lang="en-GB" sz="1600" b="0" i="0" u="none" strike="noStrike" dirty="0">
                          <a:solidFill>
                            <a:srgbClr val="000000"/>
                          </a:solidFill>
                          <a:effectLst/>
                          <a:latin typeface="+mn-lt"/>
                        </a:rPr>
                        <a:t>No funding and no decision on appropriate alternative space as yet</a:t>
                      </a:r>
                    </a:p>
                  </a:txBody>
                  <a:tcPr marL="0" marR="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pPr algn="ctr" fontAlgn="t">
                        <a:buNone/>
                      </a:pPr>
                      <a:endParaRPr lang="en-GB" sz="1600" b="0" i="0" u="none" strike="noStrike" dirty="0">
                        <a:solidFill>
                          <a:srgbClr val="000000"/>
                        </a:solidFill>
                        <a:effectLst/>
                        <a:latin typeface="+mn-lt"/>
                      </a:endParaRPr>
                    </a:p>
                    <a:p>
                      <a:pPr algn="ctr" fontAlgn="t">
                        <a:buNone/>
                      </a:pPr>
                      <a:endParaRPr lang="en-GB" sz="1600" b="0" i="0" u="none" strike="noStrike" dirty="0">
                        <a:solidFill>
                          <a:srgbClr val="000000"/>
                        </a:solidFill>
                        <a:effectLst/>
                        <a:latin typeface="+mn-lt"/>
                      </a:endParaRPr>
                    </a:p>
                    <a:p>
                      <a:pPr algn="ctr" fontAlgn="t">
                        <a:buNone/>
                      </a:pPr>
                      <a:r>
                        <a:rPr lang="en-GB" sz="1600" b="0" i="0" u="none" strike="noStrike" dirty="0">
                          <a:solidFill>
                            <a:srgbClr val="000000"/>
                          </a:solidFill>
                          <a:effectLst/>
                          <a:latin typeface="+mn-lt"/>
                        </a:rPr>
                        <a:t>Paediatric wards continue in current space </a:t>
                      </a:r>
                    </a:p>
                  </a:txBody>
                  <a:tcPr marL="0" marR="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pPr algn="ctr" fontAlgn="t">
                        <a:buNone/>
                      </a:pPr>
                      <a:endParaRPr lang="en-GB" sz="1600" b="0" i="0" u="none" strike="noStrike" dirty="0">
                        <a:solidFill>
                          <a:srgbClr val="000000"/>
                        </a:solidFill>
                        <a:effectLst/>
                        <a:latin typeface="+mn-lt"/>
                      </a:endParaRPr>
                    </a:p>
                    <a:p>
                      <a:pPr algn="ctr" fontAlgn="t">
                        <a:buNone/>
                      </a:pPr>
                      <a:endParaRPr lang="en-GB" sz="1600" b="0" i="0" u="none" strike="noStrike" dirty="0">
                        <a:solidFill>
                          <a:srgbClr val="000000"/>
                        </a:solidFill>
                        <a:effectLst/>
                        <a:latin typeface="+mn-lt"/>
                      </a:endParaRPr>
                    </a:p>
                    <a:p>
                      <a:pPr algn="ctr" fontAlgn="t">
                        <a:buNone/>
                      </a:pPr>
                      <a:r>
                        <a:rPr lang="en-GB" sz="1600" b="0" i="0" u="none" strike="noStrike" dirty="0">
                          <a:solidFill>
                            <a:srgbClr val="000000"/>
                          </a:solidFill>
                          <a:effectLst/>
                          <a:latin typeface="+mn-lt"/>
                        </a:rPr>
                        <a:t>Quarter 3 </a:t>
                      </a:r>
                    </a:p>
                  </a:txBody>
                  <a:tcPr marL="0" marR="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593403717"/>
                  </a:ext>
                </a:extLst>
              </a:tr>
              <a:tr h="1862678">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600" b="1" kern="0" dirty="0">
                          <a:solidFill>
                            <a:srgbClr val="000000"/>
                          </a:solidFill>
                          <a:latin typeface="+mn-lt"/>
                        </a:rPr>
                        <a:t>Children &amp; Young People</a:t>
                      </a: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600" b="0" kern="1200" dirty="0">
                          <a:solidFill>
                            <a:srgbClr val="000000"/>
                          </a:solidFill>
                          <a:latin typeface="+mn-lt"/>
                        </a:rPr>
                        <a:t>Wales Fertility Institute Service Sustainability</a:t>
                      </a: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pPr marL="0" marR="0" lvl="0" indent="0" algn="ctr" defTabSz="1507937"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600" b="0" kern="1200" dirty="0">
                        <a:solidFill>
                          <a:srgbClr val="000000"/>
                        </a:solidFill>
                        <a:latin typeface="+mn-lt"/>
                      </a:endParaRP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algn="ctr" fontAlgn="t">
                        <a:buNone/>
                      </a:pPr>
                      <a:r>
                        <a:rPr lang="en-GB" sz="1600" b="0" i="0" u="none" strike="noStrike" dirty="0">
                          <a:solidFill>
                            <a:srgbClr val="000000"/>
                          </a:solidFill>
                          <a:effectLst/>
                          <a:latin typeface="+mn-lt"/>
                        </a:rPr>
                        <a:t>Service has experienced high sickness levels and also high number of resignations recently</a:t>
                      </a:r>
                    </a:p>
                  </a:txBody>
                  <a:tcPr marL="0" marR="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pPr marL="0" marR="0" lvl="0" indent="0" algn="ctr" defTabSz="1507937" rtl="0" eaLnBrk="1" fontAlgn="t" latinLnBrk="0" hangingPunct="1">
                        <a:lnSpc>
                          <a:spcPct val="100000"/>
                        </a:lnSpc>
                        <a:spcBef>
                          <a:spcPts val="0"/>
                        </a:spcBef>
                        <a:spcAft>
                          <a:spcPts val="0"/>
                        </a:spcAft>
                        <a:buClrTx/>
                        <a:buSzTx/>
                        <a:buFontTx/>
                        <a:buNone/>
                        <a:tabLst/>
                        <a:defRPr/>
                      </a:pPr>
                      <a:r>
                        <a:rPr kumimoji="0" lang="en-GB" sz="1600" b="0" i="0" u="none" strike="noStrike" kern="100" cap="none" spc="0" normalizeH="0" baseline="0" noProof="0" dirty="0">
                          <a:ln>
                            <a:noFill/>
                          </a:ln>
                          <a:solidFill>
                            <a:schemeClr val="tx1"/>
                          </a:solidFill>
                          <a:effectLst/>
                          <a:uLnTx/>
                          <a:uFillTx/>
                          <a:latin typeface="+mn-lt"/>
                          <a:ea typeface="Aptos" panose="020B0004020202020204" pitchFamily="34" charset="0"/>
                          <a:cs typeface="Times New Roman" panose="02020603050405020304" pitchFamily="18" charset="0"/>
                        </a:rPr>
                        <a:t>Workforce pressures and increased gaps in staffing groups, locum cover in place whilst recruitment progresses. Recovery plan in place to delivery revised contract level.</a:t>
                      </a:r>
                    </a:p>
                  </a:txBody>
                  <a:tcPr marL="0" marR="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pPr algn="ctr" fontAlgn="t">
                        <a:buNone/>
                      </a:pPr>
                      <a:r>
                        <a:rPr lang="en-GB" sz="1600" b="0" i="0" u="none" strike="noStrike" dirty="0" err="1">
                          <a:solidFill>
                            <a:srgbClr val="000000"/>
                          </a:solidFill>
                          <a:effectLst/>
                          <a:latin typeface="+mn-lt"/>
                        </a:rPr>
                        <a:t>Qtr</a:t>
                      </a:r>
                      <a:r>
                        <a:rPr lang="en-GB" sz="1600" b="0" i="0" u="none" strike="noStrike" dirty="0">
                          <a:solidFill>
                            <a:srgbClr val="000000"/>
                          </a:solidFill>
                          <a:effectLst/>
                          <a:latin typeface="+mn-lt"/>
                        </a:rPr>
                        <a:t> 2 2026/27</a:t>
                      </a:r>
                    </a:p>
                  </a:txBody>
                  <a:tcPr marL="0" marR="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2819115883"/>
                  </a:ext>
                </a:extLst>
              </a:tr>
            </a:tbl>
          </a:graphicData>
        </a:graphic>
      </p:graphicFrame>
    </p:spTree>
    <p:extLst>
      <p:ext uri="{BB962C8B-B14F-4D97-AF65-F5344CB8AC3E}">
        <p14:creationId xmlns:p14="http://schemas.microsoft.com/office/powerpoint/2010/main" val="119364545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E09FFF-5187-0261-F2AB-B121EF901CF1}"/>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8FE09B54-7FEB-651A-F4E7-87C998CC23B6}"/>
              </a:ext>
            </a:extLst>
          </p:cNvPr>
          <p:cNvSpPr>
            <a:spLocks noChangeArrowheads="1"/>
          </p:cNvSpPr>
          <p:nvPr/>
        </p:nvSpPr>
        <p:spPr bwMode="auto">
          <a:xfrm>
            <a:off x="2089247" y="1323425"/>
            <a:ext cx="247490"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6" tIns="61258" rIns="122516" bIns="61258" numCol="1" anchor="ctr" anchorCtr="0" compatLnSpc="1">
            <a:prstTxWarp prst="textNoShape">
              <a:avLst/>
            </a:prstTxWarp>
            <a:spAutoFit/>
          </a:bodyPr>
          <a:lstStyle/>
          <a:p>
            <a:pPr marL="0" marR="0" lvl="0" indent="0" algn="l" defTabSz="1225161"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4A180311-7F24-214D-7AF0-9E7FC817EF76}"/>
              </a:ext>
            </a:extLst>
          </p:cNvPr>
          <p:cNvSpPr>
            <a:spLocks noGrp="1"/>
          </p:cNvSpPr>
          <p:nvPr>
            <p:ph type="sldNum" sz="quarter" idx="12"/>
          </p:nvPr>
        </p:nvSpPr>
        <p:spPr>
          <a:xfrm>
            <a:off x="11537185" y="10482056"/>
            <a:ext cx="3675507" cy="602113"/>
          </a:xfrm>
          <a:prstGeom prst="rect">
            <a:avLst/>
          </a:prstGeom>
        </p:spPr>
        <p:txBody>
          <a:bodyPr vert="horz" lIns="150790" tIns="75396" rIns="150790" bIns="75396" rtlCol="0" anchor="ctr"/>
          <a:lstStyle>
            <a:defPPr>
              <a:defRPr lang="en-US"/>
            </a:defPPr>
            <a:lvl1pPr marL="0" algn="r" defTabSz="753980" rtl="0" eaLnBrk="1" latinLnBrk="0" hangingPunct="1">
              <a:defRPr sz="1484" kern="1200">
                <a:solidFill>
                  <a:schemeClr val="tx1">
                    <a:tint val="82000"/>
                  </a:schemeClr>
                </a:solidFill>
                <a:latin typeface="+mn-lt"/>
                <a:ea typeface="+mn-ea"/>
                <a:cs typeface="+mn-cs"/>
              </a:defRPr>
            </a:lvl1pPr>
            <a:lvl2pPr marL="753980" algn="l" defTabSz="753980" rtl="0" eaLnBrk="1" latinLnBrk="0" hangingPunct="1">
              <a:defRPr sz="2968" kern="1200">
                <a:solidFill>
                  <a:schemeClr val="tx1"/>
                </a:solidFill>
                <a:latin typeface="+mn-lt"/>
                <a:ea typeface="+mn-ea"/>
                <a:cs typeface="+mn-cs"/>
              </a:defRPr>
            </a:lvl2pPr>
            <a:lvl3pPr marL="1507958" algn="l" defTabSz="753980" rtl="0" eaLnBrk="1" latinLnBrk="0" hangingPunct="1">
              <a:defRPr sz="2968" kern="1200">
                <a:solidFill>
                  <a:schemeClr val="tx1"/>
                </a:solidFill>
                <a:latin typeface="+mn-lt"/>
                <a:ea typeface="+mn-ea"/>
                <a:cs typeface="+mn-cs"/>
              </a:defRPr>
            </a:lvl3pPr>
            <a:lvl4pPr marL="2261939" algn="l" defTabSz="753980" rtl="0" eaLnBrk="1" latinLnBrk="0" hangingPunct="1">
              <a:defRPr sz="2968" kern="1200">
                <a:solidFill>
                  <a:schemeClr val="tx1"/>
                </a:solidFill>
                <a:latin typeface="+mn-lt"/>
                <a:ea typeface="+mn-ea"/>
                <a:cs typeface="+mn-cs"/>
              </a:defRPr>
            </a:lvl4pPr>
            <a:lvl5pPr marL="3015917" algn="l" defTabSz="753980" rtl="0" eaLnBrk="1" latinLnBrk="0" hangingPunct="1">
              <a:defRPr sz="2968" kern="1200">
                <a:solidFill>
                  <a:schemeClr val="tx1"/>
                </a:solidFill>
                <a:latin typeface="+mn-lt"/>
                <a:ea typeface="+mn-ea"/>
                <a:cs typeface="+mn-cs"/>
              </a:defRPr>
            </a:lvl5pPr>
            <a:lvl6pPr marL="3769897" algn="l" defTabSz="753980" rtl="0" eaLnBrk="1" latinLnBrk="0" hangingPunct="1">
              <a:defRPr sz="2968" kern="1200">
                <a:solidFill>
                  <a:schemeClr val="tx1"/>
                </a:solidFill>
                <a:latin typeface="+mn-lt"/>
                <a:ea typeface="+mn-ea"/>
                <a:cs typeface="+mn-cs"/>
              </a:defRPr>
            </a:lvl6pPr>
            <a:lvl7pPr marL="4523875" algn="l" defTabSz="753980" rtl="0" eaLnBrk="1" latinLnBrk="0" hangingPunct="1">
              <a:defRPr sz="2968" kern="1200">
                <a:solidFill>
                  <a:schemeClr val="tx1"/>
                </a:solidFill>
                <a:latin typeface="+mn-lt"/>
                <a:ea typeface="+mn-ea"/>
                <a:cs typeface="+mn-cs"/>
              </a:defRPr>
            </a:lvl7pPr>
            <a:lvl8pPr marL="5277855" algn="l" defTabSz="753980" rtl="0" eaLnBrk="1" latinLnBrk="0" hangingPunct="1">
              <a:defRPr sz="2968" kern="1200">
                <a:solidFill>
                  <a:schemeClr val="tx1"/>
                </a:solidFill>
                <a:latin typeface="+mn-lt"/>
                <a:ea typeface="+mn-ea"/>
                <a:cs typeface="+mn-cs"/>
              </a:defRPr>
            </a:lvl8pPr>
            <a:lvl9pPr marL="6031834" algn="l" defTabSz="753980" rtl="0" eaLnBrk="1" latinLnBrk="0" hangingPunct="1">
              <a:defRPr sz="2968" kern="1200">
                <a:solidFill>
                  <a:schemeClr val="tx1"/>
                </a:solidFill>
                <a:latin typeface="+mn-lt"/>
                <a:ea typeface="+mn-ea"/>
                <a:cs typeface="+mn-cs"/>
              </a:defRPr>
            </a:lvl9pPr>
          </a:lstStyle>
          <a:p>
            <a:pPr marL="0" marR="0" lvl="0" indent="0" algn="r" defTabSz="753980"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rPr>
              <a:pPr marL="0" marR="0" lvl="0" indent="0" algn="r" defTabSz="753980" rtl="0" eaLnBrk="1" fontAlgn="auto" latinLnBrk="0" hangingPunct="1">
                <a:lnSpc>
                  <a:spcPct val="100000"/>
                </a:lnSpc>
                <a:spcBef>
                  <a:spcPts val="0"/>
                </a:spcBef>
                <a:spcAft>
                  <a:spcPts val="0"/>
                </a:spcAft>
                <a:buClrTx/>
                <a:buSzTx/>
                <a:buFontTx/>
                <a:buNone/>
                <a:tabLst/>
                <a:defRPr/>
              </a:pPr>
              <a:t>34</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42BA90BF-5BA4-9628-E259-A507A6843995}"/>
              </a:ext>
            </a:extLst>
          </p:cNvPr>
          <p:cNvSpPr txBox="1"/>
          <p:nvPr/>
        </p:nvSpPr>
        <p:spPr>
          <a:xfrm>
            <a:off x="89" y="-14016"/>
            <a:ext cx="20105511" cy="584647"/>
          </a:xfrm>
          <a:prstGeom prst="rect">
            <a:avLst/>
          </a:prstGeom>
          <a:solidFill>
            <a:srgbClr val="44546A"/>
          </a:solidFill>
        </p:spPr>
        <p:txBody>
          <a:bodyPr wrap="square" rtlCol="0">
            <a:spAutoFit/>
          </a:bodyPr>
          <a:lstStyle/>
          <a:p>
            <a:pPr marL="0" marR="0" lvl="0" indent="0" algn="ctr" defTabSz="1507958" rtl="0" eaLnBrk="1" fontAlgn="auto" latinLnBrk="0" hangingPunct="1">
              <a:lnSpc>
                <a:spcPct val="100000"/>
              </a:lnSpc>
              <a:spcBef>
                <a:spcPts val="0"/>
              </a:spcBef>
              <a:spcAft>
                <a:spcPts val="1979"/>
              </a:spcAft>
              <a:buClrTx/>
              <a:buSzTx/>
              <a:buFontTx/>
              <a:buNone/>
              <a:tabLst/>
              <a:defRPr/>
            </a:pPr>
            <a:r>
              <a:rPr kumimoji="0" lang="en-GB" sz="3199"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WOMENS HEALTH, CYP AND PERINATAL Q4 DELIVERY</a:t>
            </a:r>
            <a:endParaRPr kumimoji="0" lang="en-GB" sz="3199" b="1"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8148EB33-1E59-9E04-A76C-1D39C3EFBC39}"/>
              </a:ext>
            </a:extLst>
          </p:cNvPr>
          <p:cNvSpPr txBox="1"/>
          <p:nvPr/>
        </p:nvSpPr>
        <p:spPr>
          <a:xfrm>
            <a:off x="438548" y="747605"/>
            <a:ext cx="19450738" cy="1005788"/>
          </a:xfrm>
          <a:prstGeom prst="rect">
            <a:avLst/>
          </a:prstGeom>
          <a:noFill/>
        </p:spPr>
        <p:txBody>
          <a:bodyPr wrap="square">
            <a:spAutoFit/>
          </a:bodyPr>
          <a:lstStyle/>
          <a:p>
            <a:pPr marL="0" marR="0" lvl="0" indent="0" algn="l" defTabSz="914426" rtl="0" eaLnBrk="1" fontAlgn="auto" latinLnBrk="0" hangingPunct="1">
              <a:lnSpc>
                <a:spcPct val="100000"/>
              </a:lnSpc>
              <a:spcBef>
                <a:spcPts val="0"/>
              </a:spcBef>
              <a:spcAft>
                <a:spcPts val="0"/>
              </a:spcAft>
              <a:buClrTx/>
              <a:buSzTx/>
              <a:buFontTx/>
              <a:buNone/>
              <a:tabLst/>
              <a:defRPr/>
            </a:pPr>
            <a:r>
              <a:rPr kumimoji="0" lang="en-GB" sz="2968" b="1" i="0" u="none" strike="noStrike" kern="1200" cap="none" spc="0" normalizeH="0" baseline="0" noProof="0" dirty="0">
                <a:ln>
                  <a:noFill/>
                </a:ln>
                <a:solidFill>
                  <a:prstClr val="black"/>
                </a:solidFill>
                <a:effectLst/>
                <a:uLnTx/>
                <a:uFillTx/>
                <a:latin typeface="Aptos" panose="02110004020202020204"/>
                <a:ea typeface="+mn-ea"/>
                <a:cs typeface="+mn-cs"/>
              </a:rPr>
              <a:t>Q4 Reporting: NHS Wales Performance Framework metrics   (none within Delivery Expectations and TI/EM Level 3 (aside from CAMHS which is reported in MH System slides)</a:t>
            </a:r>
            <a:endParaRPr kumimoji="0" lang="en-GB" sz="2968" b="0" i="0" u="none" strike="noStrike" kern="1200" cap="none" spc="0" normalizeH="0" baseline="0" noProof="0" dirty="0">
              <a:ln>
                <a:noFill/>
              </a:ln>
              <a:solidFill>
                <a:srgbClr val="FF0000"/>
              </a:solidFill>
              <a:effectLst/>
              <a:uLnTx/>
              <a:uFillTx/>
              <a:latin typeface="Arial" panose="020B0604020202020204"/>
              <a:ea typeface="+mn-ea"/>
              <a:cs typeface="+mn-cs"/>
            </a:endParaRPr>
          </a:p>
        </p:txBody>
      </p:sp>
      <p:graphicFrame>
        <p:nvGraphicFramePr>
          <p:cNvPr id="7" name="Table 6">
            <a:extLst>
              <a:ext uri="{FF2B5EF4-FFF2-40B4-BE49-F238E27FC236}">
                <a16:creationId xmlns:a16="http://schemas.microsoft.com/office/drawing/2014/main" id="{D104A705-3112-AC75-DFCF-D47E97D09DD4}"/>
              </a:ext>
            </a:extLst>
          </p:cNvPr>
          <p:cNvGraphicFramePr>
            <a:graphicFrameLocks noGrp="1"/>
          </p:cNvGraphicFramePr>
          <p:nvPr>
            <p:extLst>
              <p:ext uri="{D42A27DB-BD31-4B8C-83A1-F6EECF244321}">
                <p14:modId xmlns:p14="http://schemas.microsoft.com/office/powerpoint/2010/main" val="1761134422"/>
              </p:ext>
            </p:extLst>
          </p:nvPr>
        </p:nvGraphicFramePr>
        <p:xfrm>
          <a:off x="438546" y="1921789"/>
          <a:ext cx="19106755" cy="3417654"/>
        </p:xfrm>
        <a:graphic>
          <a:graphicData uri="http://schemas.openxmlformats.org/drawingml/2006/table">
            <a:tbl>
              <a:tblPr>
                <a:tableStyleId>{5C22544A-7EE6-4342-B048-85BDC9FD1C3A}</a:tableStyleId>
              </a:tblPr>
              <a:tblGrid>
                <a:gridCol w="10134439">
                  <a:extLst>
                    <a:ext uri="{9D8B030D-6E8A-4147-A177-3AD203B41FA5}">
                      <a16:colId xmlns:a16="http://schemas.microsoft.com/office/drawing/2014/main" val="668364540"/>
                    </a:ext>
                  </a:extLst>
                </a:gridCol>
                <a:gridCol w="2670984">
                  <a:extLst>
                    <a:ext uri="{9D8B030D-6E8A-4147-A177-3AD203B41FA5}">
                      <a16:colId xmlns:a16="http://schemas.microsoft.com/office/drawing/2014/main" val="1506383140"/>
                    </a:ext>
                  </a:extLst>
                </a:gridCol>
                <a:gridCol w="2100444">
                  <a:extLst>
                    <a:ext uri="{9D8B030D-6E8A-4147-A177-3AD203B41FA5}">
                      <a16:colId xmlns:a16="http://schemas.microsoft.com/office/drawing/2014/main" val="2584037070"/>
                    </a:ext>
                  </a:extLst>
                </a:gridCol>
                <a:gridCol w="2100444">
                  <a:extLst>
                    <a:ext uri="{9D8B030D-6E8A-4147-A177-3AD203B41FA5}">
                      <a16:colId xmlns:a16="http://schemas.microsoft.com/office/drawing/2014/main" val="3047569491"/>
                    </a:ext>
                  </a:extLst>
                </a:gridCol>
                <a:gridCol w="2100444">
                  <a:extLst>
                    <a:ext uri="{9D8B030D-6E8A-4147-A177-3AD203B41FA5}">
                      <a16:colId xmlns:a16="http://schemas.microsoft.com/office/drawing/2014/main" val="3534636197"/>
                    </a:ext>
                  </a:extLst>
                </a:gridCol>
              </a:tblGrid>
              <a:tr h="615024">
                <a:tc>
                  <a:txBody>
                    <a:bodyPr/>
                    <a:lstStyle/>
                    <a:p>
                      <a:pPr algn="l" fontAlgn="b"/>
                      <a:r>
                        <a:rPr lang="en-GB" sz="1800" b="1" u="none" strike="noStrike" kern="1200" dirty="0">
                          <a:solidFill>
                            <a:schemeClr val="bg1"/>
                          </a:solidFill>
                          <a:effectLst/>
                          <a:latin typeface="+mn-lt"/>
                          <a:ea typeface="Verdana" panose="020B0604030504040204" pitchFamily="34" charset="0"/>
                          <a:cs typeface="+mn-cs"/>
                        </a:rPr>
                        <a:t>CYP</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1600" b="1" u="none" strike="noStrike" kern="1200" dirty="0">
                          <a:solidFill>
                            <a:schemeClr val="bg1"/>
                          </a:solidFill>
                          <a:effectLst/>
                          <a:latin typeface="+mn-lt"/>
                          <a:ea typeface="Verdana" panose="020B0604030504040204" pitchFamily="34" charset="0"/>
                          <a:cs typeface="+mn-cs"/>
                        </a:rPr>
                        <a:t>Target</a:t>
                      </a:r>
                    </a:p>
                    <a:p>
                      <a:pPr algn="ctr" fontAlgn="b"/>
                      <a:endParaRPr lang="en-GB" sz="1600" b="1" u="none" strike="noStrike" kern="1200" dirty="0">
                        <a:solidFill>
                          <a:schemeClr val="bg1"/>
                        </a:solidFill>
                        <a:effectLst/>
                        <a:latin typeface="+mn-lt"/>
                        <a:ea typeface="Verdana" panose="020B0604030504040204" pitchFamily="34" charset="0"/>
                        <a:cs typeface="+mn-cs"/>
                      </a:endParaRP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white"/>
                          </a:solidFill>
                          <a:effectLst/>
                          <a:uLnTx/>
                          <a:uFillTx/>
                          <a:latin typeface="+mn-lt"/>
                          <a:ea typeface="Verdana" panose="020B0604030504040204" pitchFamily="34" charset="0"/>
                          <a:cs typeface="+mn-cs"/>
                        </a:rPr>
                        <a:t>Actual </a:t>
                      </a:r>
                    </a:p>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white"/>
                          </a:solidFill>
                          <a:effectLst/>
                          <a:uLnTx/>
                          <a:uFillTx/>
                          <a:latin typeface="+mn-lt"/>
                          <a:ea typeface="Verdana" panose="020B0604030504040204" pitchFamily="34" charset="0"/>
                          <a:cs typeface="+mn-cs"/>
                        </a:rPr>
                        <a:t>Jan 2026</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n-cs"/>
                        </a:rPr>
                        <a:t>Actual </a:t>
                      </a:r>
                    </a:p>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n-cs"/>
                        </a:rPr>
                        <a:t>Feb 2026</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n-cs"/>
                        </a:rPr>
                        <a:t>Actual </a:t>
                      </a:r>
                    </a:p>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n-cs"/>
                        </a:rPr>
                        <a:t>March 2026</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2842720693"/>
                  </a:ext>
                </a:extLst>
              </a:tr>
              <a:tr h="934210">
                <a:tc>
                  <a:txBody>
                    <a:bodyPr/>
                    <a:lstStyle/>
                    <a:p>
                      <a:pPr algn="l" fontAlgn="b"/>
                      <a:r>
                        <a:rPr lang="en-GB" sz="1600" b="0" i="0" u="none" strike="noStrike" dirty="0">
                          <a:solidFill>
                            <a:srgbClr val="000000"/>
                          </a:solidFill>
                          <a:effectLst/>
                          <a:latin typeface="+mn-lt"/>
                          <a:ea typeface="Verdana" panose="020B0604030504040204" pitchFamily="34" charset="0"/>
                        </a:rPr>
                        <a:t>Percentage of children (aged under 18 years) waiting 14 weeks or less for a specified Allied Health Professional therapy</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rgbClr val="000000"/>
                          </a:solidFill>
                          <a:effectLst/>
                          <a:latin typeface="+mn-lt"/>
                          <a:ea typeface="Verdana" panose="020B0604030504040204" pitchFamily="34" charset="0"/>
                          <a:cs typeface="+mn-cs"/>
                        </a:rPr>
                        <a:t>100%</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914413" rtl="0" eaLnBrk="1" fontAlgn="ctr"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B050"/>
                          </a:solidFill>
                          <a:effectLst/>
                          <a:uLnTx/>
                          <a:uFillTx/>
                          <a:latin typeface="Calibri" panose="020F0502020204030204" pitchFamily="34" charset="0"/>
                          <a:ea typeface="+mn-ea"/>
                          <a:cs typeface="+mn-cs"/>
                        </a:rPr>
                        <a:t>100%</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914413" rtl="0" eaLnBrk="1" fontAlgn="ctr"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B050"/>
                          </a:solidFill>
                          <a:effectLst/>
                          <a:uLnTx/>
                          <a:uFillTx/>
                          <a:latin typeface="Calibri" panose="020F0502020204030204" pitchFamily="34" charset="0"/>
                          <a:ea typeface="+mn-ea"/>
                          <a:cs typeface="+mn-cs"/>
                        </a:rPr>
                        <a:t>100%</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914413" rtl="0" eaLnBrk="1" fontAlgn="ctr"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B050"/>
                          </a:solidFill>
                          <a:effectLst/>
                          <a:uLnTx/>
                          <a:uFillTx/>
                          <a:latin typeface="Calibri" panose="020F0502020204030204" pitchFamily="34" charset="0"/>
                          <a:ea typeface="+mn-ea"/>
                          <a:cs typeface="+mn-cs"/>
                        </a:rPr>
                        <a:t>100%</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921691434"/>
                  </a:ext>
                </a:extLst>
              </a:tr>
              <a:tr h="934210">
                <a:tc>
                  <a:txBody>
                    <a:bodyPr/>
                    <a:lstStyle/>
                    <a:p>
                      <a:pPr algn="l" fontAlgn="b"/>
                      <a:r>
                        <a:rPr lang="en-GB" sz="1600" b="0" i="0" u="none" strike="noStrike" dirty="0">
                          <a:solidFill>
                            <a:srgbClr val="000000"/>
                          </a:solidFill>
                          <a:effectLst/>
                          <a:latin typeface="+mn-lt"/>
                          <a:ea typeface="Verdana" panose="020B0604030504040204" pitchFamily="34" charset="0"/>
                        </a:rPr>
                        <a:t>Number of children waiting more than 6 weeks for all audiology pathways (to include new assessment and intervention pathways)</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rgbClr val="000000"/>
                          </a:solidFill>
                          <a:effectLst/>
                          <a:latin typeface="+mn-lt"/>
                          <a:ea typeface="Verdana" panose="020B0604030504040204" pitchFamily="34" charset="0"/>
                          <a:cs typeface="+mn-cs"/>
                        </a:rPr>
                        <a:t>Month on Month reduction</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914413" rtl="0" eaLnBrk="1" fontAlgn="ctr"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139</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914413" rtl="0" eaLnBrk="1" fontAlgn="ctr"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B050"/>
                          </a:solidFill>
                          <a:effectLst/>
                          <a:uLnTx/>
                          <a:uFillTx/>
                          <a:latin typeface="Calibri" panose="020F0502020204030204" pitchFamily="34" charset="0"/>
                          <a:ea typeface="+mn-ea"/>
                          <a:cs typeface="+mn-cs"/>
                        </a:rPr>
                        <a:t>107</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914413" rtl="0" eaLnBrk="1" fontAlgn="ctr"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176</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801099369"/>
                  </a:ext>
                </a:extLst>
              </a:tr>
              <a:tr h="934210">
                <a:tc>
                  <a:txBody>
                    <a:bodyPr/>
                    <a:lstStyle/>
                    <a:p>
                      <a:pPr algn="l" fontAlgn="b"/>
                      <a:r>
                        <a:rPr lang="en-GB" sz="1600" b="0" i="0" u="none" strike="noStrike" dirty="0">
                          <a:solidFill>
                            <a:srgbClr val="000000"/>
                          </a:solidFill>
                          <a:effectLst/>
                          <a:latin typeface="+mn-lt"/>
                          <a:ea typeface="Verdana" panose="020B0604030504040204" pitchFamily="34" charset="0"/>
                        </a:rPr>
                        <a:t>Percentage of children and young people waiting less than 26 weeks to start an ADHD or ASD neurodevelopment assessment</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rgbClr val="000000"/>
                          </a:solidFill>
                          <a:effectLst/>
                          <a:latin typeface="+mn-lt"/>
                          <a:ea typeface="Verdana" panose="020B0604030504040204" pitchFamily="34" charset="0"/>
                          <a:cs typeface="+mn-cs"/>
                        </a:rPr>
                        <a:t>80%</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914413" rtl="0" eaLnBrk="1" fontAlgn="ctr"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33.2%</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914413" rtl="0" eaLnBrk="1" fontAlgn="ctr"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38.3%</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914413" rtl="0" eaLnBrk="1" fontAlgn="ctr"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43.6%</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009107924"/>
                  </a:ext>
                </a:extLst>
              </a:tr>
            </a:tbl>
          </a:graphicData>
        </a:graphic>
      </p:graphicFrame>
    </p:spTree>
    <p:extLst>
      <p:ext uri="{BB962C8B-B14F-4D97-AF65-F5344CB8AC3E}">
        <p14:creationId xmlns:p14="http://schemas.microsoft.com/office/powerpoint/2010/main" val="419315176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66310A-5837-071F-6022-7160BBA82D1F}"/>
            </a:ext>
          </a:extLst>
        </p:cNvPr>
        <p:cNvGrpSpPr/>
        <p:nvPr/>
      </p:nvGrpSpPr>
      <p:grpSpPr>
        <a:xfrm>
          <a:off x="0" y="0"/>
          <a:ext cx="0" cy="0"/>
          <a:chOff x="0" y="0"/>
          <a:chExt cx="0" cy="0"/>
        </a:xfrm>
      </p:grpSpPr>
      <p:sp>
        <p:nvSpPr>
          <p:cNvPr id="13" name="Rectangle 12">
            <a:extLst>
              <a:ext uri="{FF2B5EF4-FFF2-40B4-BE49-F238E27FC236}">
                <a16:creationId xmlns:a16="http://schemas.microsoft.com/office/drawing/2014/main" id="{0D5BEDC9-90D8-D54F-DBD6-D4F6519B3E6D}"/>
              </a:ext>
            </a:extLst>
          </p:cNvPr>
          <p:cNvSpPr/>
          <p:nvPr/>
        </p:nvSpPr>
        <p:spPr>
          <a:xfrm>
            <a:off x="-1" y="570706"/>
            <a:ext cx="20105689" cy="10738644"/>
          </a:xfrm>
          <a:prstGeom prst="rect">
            <a:avLst/>
          </a:prstGeom>
          <a:solidFill>
            <a:srgbClr val="EFF7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3" name="TextBox 2">
            <a:extLst>
              <a:ext uri="{FF2B5EF4-FFF2-40B4-BE49-F238E27FC236}">
                <a16:creationId xmlns:a16="http://schemas.microsoft.com/office/drawing/2014/main" id="{C2DF0317-0141-EFEB-FD38-AC6230CC5A6E}"/>
              </a:ext>
            </a:extLst>
          </p:cNvPr>
          <p:cNvSpPr txBox="1"/>
          <p:nvPr/>
        </p:nvSpPr>
        <p:spPr>
          <a:xfrm>
            <a:off x="0" y="-14068"/>
            <a:ext cx="20105688" cy="584775"/>
          </a:xfrm>
          <a:prstGeom prst="rect">
            <a:avLst/>
          </a:prstGeom>
          <a:solidFill>
            <a:schemeClr val="accent2">
              <a:lumMod val="50000"/>
            </a:schemeClr>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Aptos" panose="020B0004020202020204" pitchFamily="34" charset="0"/>
                <a:ea typeface="Verdana" panose="020B0604030504040204" pitchFamily="34" charset="0"/>
                <a:cs typeface="+mn-cs"/>
              </a:rPr>
              <a:t>CYP, WOMENS AND PERINATAL  </a:t>
            </a:r>
            <a:r>
              <a:rPr kumimoji="0" lang="en-GB" sz="3200" b="1" i="0" u="none" strike="noStrike" kern="1200" cap="none" spc="0" normalizeH="0" baseline="0" noProof="0" dirty="0">
                <a:ln>
                  <a:noFill/>
                </a:ln>
                <a:solidFill>
                  <a:prstClr val="white"/>
                </a:solidFill>
                <a:effectLst/>
                <a:uLnTx/>
                <a:uFillTx/>
                <a:latin typeface="Aptos" panose="020B0004020202020204" pitchFamily="34" charset="0"/>
                <a:ea typeface="+mn-ea"/>
                <a:cs typeface="+mn-cs"/>
              </a:rPr>
              <a:t>FORWARD LOOK</a:t>
            </a:r>
          </a:p>
        </p:txBody>
      </p:sp>
      <p:sp>
        <p:nvSpPr>
          <p:cNvPr id="4" name="Rectangle: Rounded Corners 3">
            <a:extLst>
              <a:ext uri="{FF2B5EF4-FFF2-40B4-BE49-F238E27FC236}">
                <a16:creationId xmlns:a16="http://schemas.microsoft.com/office/drawing/2014/main" id="{3233A4F0-B58F-53DD-9344-DCEED0FEC4B0}"/>
              </a:ext>
            </a:extLst>
          </p:cNvPr>
          <p:cNvSpPr/>
          <p:nvPr/>
        </p:nvSpPr>
        <p:spPr>
          <a:xfrm>
            <a:off x="6453300" y="1124890"/>
            <a:ext cx="7199085" cy="584775"/>
          </a:xfrm>
          <a:prstGeom prst="roundRect">
            <a:avLst/>
          </a:prstGeom>
          <a:solidFill>
            <a:schemeClr val="tx2"/>
          </a:solidFill>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white"/>
                </a:solidFill>
                <a:effectLst/>
                <a:uLnTx/>
                <a:uFillTx/>
                <a:latin typeface="Aptos" panose="020B0004020202020204" pitchFamily="34" charset="0"/>
                <a:ea typeface="+mn-ea"/>
                <a:cs typeface="+mn-cs"/>
              </a:rPr>
              <a:t>Opportunities and Focus for Q1</a:t>
            </a:r>
          </a:p>
        </p:txBody>
      </p:sp>
      <p:sp>
        <p:nvSpPr>
          <p:cNvPr id="5" name="Rectangle 4">
            <a:extLst>
              <a:ext uri="{FF2B5EF4-FFF2-40B4-BE49-F238E27FC236}">
                <a16:creationId xmlns:a16="http://schemas.microsoft.com/office/drawing/2014/main" id="{2CA46EFA-A34D-5281-4F3C-ABD22F763109}"/>
              </a:ext>
            </a:extLst>
          </p:cNvPr>
          <p:cNvSpPr/>
          <p:nvPr/>
        </p:nvSpPr>
        <p:spPr>
          <a:xfrm>
            <a:off x="449549" y="2456739"/>
            <a:ext cx="19206586" cy="5224207"/>
          </a:xfrm>
          <a:prstGeom prst="rect">
            <a:avLst/>
          </a:prstGeom>
          <a:solidFill>
            <a:schemeClr val="accent1">
              <a:lumMod val="20000"/>
              <a:lumOff val="80000"/>
            </a:schemeClr>
          </a:solidFill>
          <a:ln>
            <a:solidFill>
              <a:schemeClr val="accent1">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marR="0" lvl="0" indent="-34290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schemeClr val="tx1"/>
                </a:solidFill>
                <a:effectLst/>
                <a:uLnTx/>
                <a:uFillTx/>
                <a:latin typeface="Arial" panose="020B0604020202020204"/>
                <a:ea typeface="+mn-ea"/>
                <a:cs typeface="+mn-cs"/>
              </a:rPr>
              <a:t>Aim to achieve decision on suitable footprint for Paediatric in-patient services at Morriston Hospital</a:t>
            </a:r>
          </a:p>
          <a:p>
            <a:pPr marL="342900" marR="0" lvl="0" indent="-34290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schemeClr val="tx1"/>
                </a:solidFill>
                <a:effectLst/>
                <a:uLnTx/>
                <a:uFillTx/>
                <a:latin typeface="Arial" panose="020B0604020202020204"/>
                <a:ea typeface="+mn-ea"/>
                <a:cs typeface="+mn-cs"/>
              </a:rPr>
              <a:t>Establish the Womens Health, CYP and Babies Programme Board and CYP steering Group – Quarter 1</a:t>
            </a:r>
          </a:p>
          <a:p>
            <a:pPr marL="342900" marR="0" lvl="0" indent="-34290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schemeClr val="tx1"/>
                </a:solidFill>
                <a:effectLst/>
                <a:uLnTx/>
                <a:uFillTx/>
                <a:latin typeface="Aptos" panose="02110004020202020204"/>
                <a:ea typeface="+mn-ea"/>
                <a:cs typeface="+mn-cs"/>
              </a:rPr>
              <a:t>Wales Fertility institute workforce issues continue to be raised as concern regarding delivering of WJCC contract and also sustaining service, active recruitment plan in place and recovery plan agreed. Successful meeting held with WJCC further work to continue in 2026/27 - Recruitment and Recovery plan to get Wales Fertility Service back on track with service sustainability</a:t>
            </a:r>
          </a:p>
          <a:p>
            <a:pPr marL="342900" marR="0" lvl="0" indent="-34290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schemeClr val="tx1"/>
                </a:solidFill>
                <a:effectLst/>
                <a:uLnTx/>
                <a:uFillTx/>
                <a:latin typeface="Arial" panose="020B0604020202020204"/>
                <a:ea typeface="+mn-ea"/>
                <a:cs typeface="+mn-cs"/>
              </a:rPr>
              <a:t>Continue to embed badger into maternity services</a:t>
            </a:r>
          </a:p>
          <a:p>
            <a:pPr marL="342900" marR="0" lvl="0" indent="-34290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schemeClr val="tx1"/>
                </a:solidFill>
                <a:effectLst/>
                <a:uLnTx/>
                <a:uFillTx/>
                <a:latin typeface="Arial" panose="020B0604020202020204"/>
                <a:ea typeface="+mn-ea"/>
                <a:cs typeface="+mn-cs"/>
              </a:rPr>
              <a:t>Maintain no CYP waiting over 156 weeks for ND </a:t>
            </a:r>
            <a:r>
              <a:rPr kumimoji="0" lang="en-GB" sz="2400" b="0" i="0" u="none" strike="noStrike" kern="1200" cap="none" spc="0" normalizeH="0" baseline="0" noProof="0" dirty="0" err="1">
                <a:ln>
                  <a:noFill/>
                </a:ln>
                <a:solidFill>
                  <a:schemeClr val="tx1"/>
                </a:solidFill>
                <a:effectLst/>
                <a:uLnTx/>
                <a:uFillTx/>
                <a:latin typeface="Arial" panose="020B0604020202020204"/>
                <a:ea typeface="+mn-ea"/>
                <a:cs typeface="+mn-cs"/>
              </a:rPr>
              <a:t>assesment</a:t>
            </a:r>
            <a:r>
              <a:rPr kumimoji="0" lang="en-GB" sz="2400" b="0" i="0" u="none" strike="noStrike" kern="1200" cap="none" spc="0" normalizeH="0" baseline="0" noProof="0" dirty="0">
                <a:ln>
                  <a:noFill/>
                </a:ln>
                <a:solidFill>
                  <a:schemeClr val="tx1"/>
                </a:solidFill>
                <a:effectLst/>
                <a:uLnTx/>
                <a:uFillTx/>
                <a:latin typeface="Arial" panose="020B0604020202020204"/>
                <a:ea typeface="+mn-ea"/>
                <a:cs typeface="+mn-cs"/>
              </a:rPr>
              <a:t> and diagnosis and continue with recruitment and transformation plans</a:t>
            </a:r>
          </a:p>
        </p:txBody>
      </p:sp>
    </p:spTree>
    <p:extLst>
      <p:ext uri="{BB962C8B-B14F-4D97-AF65-F5344CB8AC3E}">
        <p14:creationId xmlns:p14="http://schemas.microsoft.com/office/powerpoint/2010/main" val="296482425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D91C32-7068-4C63-8A7F-088554B7BA77}"/>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AB3D9850-9015-5875-FFCE-13C331957BF4}"/>
              </a:ext>
            </a:extLst>
          </p:cNvPr>
          <p:cNvSpPr>
            <a:spLocks noGrp="1"/>
          </p:cNvSpPr>
          <p:nvPr>
            <p:ph type="body" sz="quarter" idx="10"/>
          </p:nvPr>
        </p:nvSpPr>
        <p:spPr>
          <a:xfrm>
            <a:off x="163286" y="3921896"/>
            <a:ext cx="15136585" cy="2810464"/>
          </a:xfrm>
        </p:spPr>
        <p:txBody>
          <a:bodyPr/>
          <a:lstStyle/>
          <a:p>
            <a:r>
              <a:rPr lang="pt-BR" sz="6000" b="1" dirty="0">
                <a:latin typeface="Verdana" panose="020B0604030504040204" pitchFamily="34" charset="0"/>
                <a:ea typeface="Verdana" panose="020B0604030504040204" pitchFamily="34" charset="0"/>
              </a:rPr>
              <a:t>Mental Health &amp; Learning Disabilities </a:t>
            </a:r>
          </a:p>
          <a:p>
            <a:endParaRPr lang="pt-BR" dirty="0"/>
          </a:p>
        </p:txBody>
      </p:sp>
      <p:sp>
        <p:nvSpPr>
          <p:cNvPr id="3" name="Arrow: Pentagon 2">
            <a:extLst>
              <a:ext uri="{FF2B5EF4-FFF2-40B4-BE49-F238E27FC236}">
                <a16:creationId xmlns:a16="http://schemas.microsoft.com/office/drawing/2014/main" id="{BB24B81E-8D53-1306-9B12-31AEAB2AE9DC}"/>
              </a:ext>
            </a:extLst>
          </p:cNvPr>
          <p:cNvSpPr/>
          <p:nvPr/>
        </p:nvSpPr>
        <p:spPr>
          <a:xfrm>
            <a:off x="-146957" y="669471"/>
            <a:ext cx="6547757" cy="1281793"/>
          </a:xfrm>
          <a:prstGeom prst="homePlate">
            <a:avLst/>
          </a:prstGeom>
          <a:solidFill>
            <a:srgbClr val="44546A"/>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40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Q4 Delivery </a:t>
            </a: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Tree>
    <p:extLst>
      <p:ext uri="{BB962C8B-B14F-4D97-AF65-F5344CB8AC3E}">
        <p14:creationId xmlns:p14="http://schemas.microsoft.com/office/powerpoint/2010/main" val="358089467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Picture 43">
            <a:extLst>
              <a:ext uri="{FF2B5EF4-FFF2-40B4-BE49-F238E27FC236}">
                <a16:creationId xmlns:a16="http://schemas.microsoft.com/office/drawing/2014/main" id="{46CC38EC-707A-2DD6-FCB0-D573430B52E9}"/>
              </a:ext>
            </a:extLst>
          </p:cNvPr>
          <p:cNvPicPr>
            <a:picLocks noChangeAspect="1"/>
          </p:cNvPicPr>
          <p:nvPr/>
        </p:nvPicPr>
        <p:blipFill>
          <a:blip r:embed="rId2">
            <a:alphaModFix amt="20000"/>
            <a:lum bright="40000" contrast="-40000"/>
          </a:blip>
          <a:srcRect l="39228" t="58256" r="-2"/>
          <a:stretch/>
        </p:blipFill>
        <p:spPr>
          <a:xfrm rot="10800000">
            <a:off x="9004344" y="5077873"/>
            <a:ext cx="11162858" cy="6259489"/>
          </a:xfrm>
          <a:prstGeom prst="rect">
            <a:avLst/>
          </a:prstGeom>
        </p:spPr>
      </p:pic>
      <p:sp>
        <p:nvSpPr>
          <p:cNvPr id="4" name="Slide Number Placeholder 3">
            <a:extLst>
              <a:ext uri="{FF2B5EF4-FFF2-40B4-BE49-F238E27FC236}">
                <a16:creationId xmlns:a16="http://schemas.microsoft.com/office/drawing/2014/main" id="{EF4CB3D2-FA39-1902-C1AE-BFF9FDED34CA}"/>
              </a:ext>
            </a:extLst>
          </p:cNvPr>
          <p:cNvSpPr>
            <a:spLocks noGrp="1"/>
          </p:cNvSpPr>
          <p:nvPr>
            <p:ph type="sldNum" sz="quarter" idx="12"/>
          </p:nvPr>
        </p:nvSpPr>
        <p:spPr/>
        <p:txBody>
          <a:bodyPr/>
          <a:lstStyle/>
          <a:p>
            <a:pPr marL="0" marR="0" lvl="0" indent="0" algn="r" defTabSz="753969" rtl="0" eaLnBrk="1" fontAlgn="auto" latinLnBrk="0" hangingPunct="1">
              <a:lnSpc>
                <a:spcPct val="100000"/>
              </a:lnSpc>
              <a:spcBef>
                <a:spcPts val="0"/>
              </a:spcBef>
              <a:spcAft>
                <a:spcPts val="0"/>
              </a:spcAft>
              <a:buClrTx/>
              <a:buSzTx/>
              <a:buFontTx/>
              <a:buNone/>
              <a:tabLst/>
              <a:defRPr/>
            </a:pPr>
            <a:r>
              <a:rPr kumimoji="0" lang="en-GB" sz="1484" b="0" i="0" u="none" strike="noStrike" kern="1200" cap="none" spc="0" normalizeH="0" baseline="0" noProof="0">
                <a:ln>
                  <a:noFill/>
                </a:ln>
                <a:solidFill>
                  <a:prstClr val="black">
                    <a:tint val="82000"/>
                  </a:prstClr>
                </a:solidFill>
                <a:effectLst/>
                <a:uLnTx/>
                <a:uFillTx/>
                <a:latin typeface="Aptos" panose="02110004020202020204"/>
                <a:ea typeface="+mn-ea"/>
                <a:cs typeface="+mn-cs"/>
              </a:rPr>
              <a:t>67</a:t>
            </a:r>
            <a:endParaRPr kumimoji="0" lang="en-US" sz="1484" b="0" i="0" u="none" strike="noStrike" kern="1200" cap="none" spc="0" normalizeH="0" baseline="0" noProof="0">
              <a:ln>
                <a:noFill/>
              </a:ln>
              <a:solidFill>
                <a:prstClr val="black">
                  <a:tint val="82000"/>
                </a:prstClr>
              </a:solidFill>
              <a:effectLst/>
              <a:uLnTx/>
              <a:uFillTx/>
              <a:latin typeface="Aptos" panose="02110004020202020204"/>
              <a:ea typeface="+mn-ea"/>
              <a:cs typeface="+mn-cs"/>
            </a:endParaRPr>
          </a:p>
        </p:txBody>
      </p:sp>
      <p:sp>
        <p:nvSpPr>
          <p:cNvPr id="8" name="Rectangle 7">
            <a:extLst>
              <a:ext uri="{FF2B5EF4-FFF2-40B4-BE49-F238E27FC236}">
                <a16:creationId xmlns:a16="http://schemas.microsoft.com/office/drawing/2014/main" id="{D6BAF839-165D-A408-D9E9-808828E2136C}"/>
              </a:ext>
            </a:extLst>
          </p:cNvPr>
          <p:cNvSpPr/>
          <p:nvPr/>
        </p:nvSpPr>
        <p:spPr>
          <a:xfrm>
            <a:off x="2158584" y="1109272"/>
            <a:ext cx="12599408" cy="9193708"/>
          </a:xfrm>
          <a:prstGeom prst="rect">
            <a:avLst/>
          </a:prstGeom>
          <a:solidFill>
            <a:sysClr val="window" lastClr="FFFFFF">
              <a:lumMod val="95000"/>
            </a:sysClr>
          </a:solidFill>
          <a:ln w="19050" cap="flat" cmpd="sng" algn="ctr">
            <a:solidFill>
              <a:srgbClr val="156082">
                <a:shade val="15000"/>
              </a:srgbClr>
            </a:solidFill>
            <a:prstDash val="lgDashDot"/>
            <a:miter lim="800000"/>
          </a:ln>
          <a:effectLst/>
        </p:spPr>
        <p:txBody>
          <a:bodyPr lIns="150791" tIns="75396" rIns="150791" bIns="75396" rtlCol="0" anchor="t"/>
          <a:lstStyle/>
          <a:p>
            <a:pPr marL="0" marR="0" lvl="0" indent="0" algn="ctr" defTabSz="753969" rtl="0" eaLnBrk="1" fontAlgn="auto" latinLnBrk="0" hangingPunct="1">
              <a:lnSpc>
                <a:spcPct val="100000"/>
              </a:lnSpc>
              <a:spcBef>
                <a:spcPts val="0"/>
              </a:spcBef>
              <a:spcAft>
                <a:spcPts val="0"/>
              </a:spcAft>
              <a:buClrTx/>
              <a:buSzTx/>
              <a:buFontTx/>
              <a:buNone/>
              <a:tabLst/>
              <a:defRPr/>
            </a:pPr>
            <a:r>
              <a:rPr kumimoji="0" lang="en-GB" sz="1649" b="1" i="0" u="none" strike="noStrike" kern="0" cap="none" spc="0" normalizeH="0" baseline="0" noProof="0">
                <a:ln>
                  <a:noFill/>
                </a:ln>
                <a:solidFill>
                  <a:prstClr val="black"/>
                </a:solidFill>
                <a:effectLst/>
                <a:uLnTx/>
                <a:uFillTx/>
                <a:latin typeface="Aptos" panose="02110004020202020204"/>
                <a:ea typeface="+mn-ea"/>
                <a:cs typeface="+mn-cs"/>
              </a:rPr>
              <a:t>2025/26</a:t>
            </a:r>
            <a:endParaRPr kumimoji="0" lang="en-GB" sz="1723" b="1" i="0" u="none" strike="noStrike" kern="0" cap="none" spc="0" normalizeH="0" baseline="0" noProof="0">
              <a:ln>
                <a:noFill/>
              </a:ln>
              <a:solidFill>
                <a:prstClr val="black"/>
              </a:solidFill>
              <a:effectLst/>
              <a:uLnTx/>
              <a:uFillTx/>
              <a:latin typeface="Aptos" panose="02110004020202020204"/>
              <a:ea typeface="+mn-ea"/>
              <a:cs typeface="+mn-cs"/>
            </a:endParaRPr>
          </a:p>
        </p:txBody>
      </p:sp>
      <p:sp>
        <p:nvSpPr>
          <p:cNvPr id="10" name="Hexagon 9">
            <a:extLst>
              <a:ext uri="{FF2B5EF4-FFF2-40B4-BE49-F238E27FC236}">
                <a16:creationId xmlns:a16="http://schemas.microsoft.com/office/drawing/2014/main" id="{AB92840D-4649-3429-3D15-A914EF3E7BF2}"/>
              </a:ext>
            </a:extLst>
          </p:cNvPr>
          <p:cNvSpPr/>
          <p:nvPr/>
        </p:nvSpPr>
        <p:spPr>
          <a:xfrm>
            <a:off x="10778621" y="2166982"/>
            <a:ext cx="3807152" cy="1140169"/>
          </a:xfrm>
          <a:prstGeom prst="hexagon">
            <a:avLst>
              <a:gd name="adj" fmla="val 16126"/>
              <a:gd name="vf" fmla="val 115470"/>
            </a:avLst>
          </a:prstGeom>
          <a:solidFill>
            <a:schemeClr val="accent4">
              <a:lumMod val="40000"/>
              <a:lumOff val="60000"/>
            </a:schemeClr>
          </a:solidFill>
          <a:ln w="19050" cap="flat" cmpd="sng" algn="ctr">
            <a:noFill/>
            <a:prstDash val="solid"/>
            <a:miter lim="800000"/>
          </a:ln>
          <a:effectLst/>
        </p:spPr>
        <p:txBody>
          <a:bodyPr lIns="150791" tIns="75396" rIns="150791" bIns="75396" rtlCol="0" anchor="ctr"/>
          <a:lstStyle/>
          <a:p>
            <a:pPr marL="0" marR="0" lvl="0" indent="0" algn="ctr" defTabSz="437580" rtl="0" eaLnBrk="1" fontAlgn="auto" latinLnBrk="0" hangingPunct="1">
              <a:lnSpc>
                <a:spcPts val="1979"/>
              </a:lnSpc>
              <a:spcBef>
                <a:spcPts val="0"/>
              </a:spcBef>
              <a:spcAft>
                <a:spcPts val="0"/>
              </a:spcAft>
              <a:buClrTx/>
              <a:buSzTx/>
              <a:buFontTx/>
              <a:buNone/>
              <a:tabLst/>
              <a:defRPr/>
            </a:pPr>
            <a:r>
              <a:rPr kumimoji="0" lang="en-GB" sz="1732" b="0" i="0" u="none" strike="noStrike" kern="0" cap="none" spc="0" normalizeH="0" baseline="0" noProof="0">
                <a:ln>
                  <a:noFill/>
                </a:ln>
                <a:solidFill>
                  <a:prstClr val="black"/>
                </a:solidFill>
                <a:effectLst/>
                <a:uLnTx/>
                <a:uFillTx/>
                <a:latin typeface="Univers Condensed Light"/>
                <a:ea typeface="+mn-ea"/>
                <a:cs typeface="+mn-cs"/>
              </a:rPr>
              <a:t>We will deliver Progress against the priority areas to improve the lives of people with learning disabilities</a:t>
            </a:r>
          </a:p>
        </p:txBody>
      </p:sp>
      <p:sp>
        <p:nvSpPr>
          <p:cNvPr id="12" name="Rectangle 11">
            <a:extLst>
              <a:ext uri="{FF2B5EF4-FFF2-40B4-BE49-F238E27FC236}">
                <a16:creationId xmlns:a16="http://schemas.microsoft.com/office/drawing/2014/main" id="{D0111524-7FDF-C883-778D-ABD04F7E0B2F}"/>
              </a:ext>
            </a:extLst>
          </p:cNvPr>
          <p:cNvSpPr/>
          <p:nvPr/>
        </p:nvSpPr>
        <p:spPr>
          <a:xfrm>
            <a:off x="14915317" y="1107825"/>
            <a:ext cx="3190611" cy="9193708"/>
          </a:xfrm>
          <a:prstGeom prst="rect">
            <a:avLst/>
          </a:prstGeom>
          <a:solidFill>
            <a:sysClr val="window" lastClr="FFFFFF">
              <a:lumMod val="95000"/>
            </a:sysClr>
          </a:solidFill>
          <a:ln w="19050" cap="flat" cmpd="sng" algn="ctr">
            <a:solidFill>
              <a:srgbClr val="156082">
                <a:shade val="15000"/>
              </a:srgbClr>
            </a:solidFill>
            <a:prstDash val="lgDashDot"/>
            <a:miter lim="800000"/>
          </a:ln>
          <a:effectLst/>
        </p:spPr>
        <p:txBody>
          <a:bodyPr rtlCol="0" anchor="t"/>
          <a:lstStyle/>
          <a:p>
            <a:pPr marL="0" marR="0" lvl="0" indent="0" algn="ctr" defTabSz="437580" rtl="0" eaLnBrk="1" fontAlgn="auto" latinLnBrk="0" hangingPunct="1">
              <a:lnSpc>
                <a:spcPct val="100000"/>
              </a:lnSpc>
              <a:spcBef>
                <a:spcPts val="0"/>
              </a:spcBef>
              <a:spcAft>
                <a:spcPts val="0"/>
              </a:spcAft>
              <a:buClrTx/>
              <a:buSzTx/>
              <a:buFontTx/>
              <a:buNone/>
              <a:tabLst/>
              <a:defRPr/>
            </a:pPr>
            <a:r>
              <a:rPr kumimoji="0" lang="en-GB" sz="1723" b="1" i="0" u="none" strike="noStrike" kern="0" cap="none" spc="0" normalizeH="0" baseline="0" noProof="0">
                <a:ln>
                  <a:noFill/>
                </a:ln>
                <a:solidFill>
                  <a:prstClr val="black"/>
                </a:solidFill>
                <a:effectLst/>
                <a:uLnTx/>
                <a:uFillTx/>
                <a:latin typeface="Aptos" panose="02110004020202020204"/>
                <a:ea typeface="+mn-ea"/>
                <a:cs typeface="+mn-cs"/>
              </a:rPr>
              <a:t>2026-2028</a:t>
            </a:r>
          </a:p>
        </p:txBody>
      </p:sp>
      <p:sp>
        <p:nvSpPr>
          <p:cNvPr id="14" name="Rectangle 13">
            <a:extLst>
              <a:ext uri="{FF2B5EF4-FFF2-40B4-BE49-F238E27FC236}">
                <a16:creationId xmlns:a16="http://schemas.microsoft.com/office/drawing/2014/main" id="{D378D399-0505-E48A-2F9D-580AE6A79C96}"/>
              </a:ext>
            </a:extLst>
          </p:cNvPr>
          <p:cNvSpPr/>
          <p:nvPr/>
        </p:nvSpPr>
        <p:spPr>
          <a:xfrm>
            <a:off x="3129377" y="2737067"/>
            <a:ext cx="1731683" cy="960423"/>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75396" rtlCol="0" anchor="ctr"/>
          <a:lstStyle/>
          <a:p>
            <a:pPr marL="0" marR="0" lvl="0" indent="0" algn="ctr" defTabSz="437580" rtl="0" eaLnBrk="1" fontAlgn="auto" latinLnBrk="0" hangingPunct="1">
              <a:lnSpc>
                <a:spcPct val="100000"/>
              </a:lnSpc>
              <a:spcBef>
                <a:spcPts val="0"/>
              </a:spcBef>
              <a:spcAft>
                <a:spcPts val="0"/>
              </a:spcAft>
              <a:buClrTx/>
              <a:buSzTx/>
              <a:buFontTx/>
              <a:buNone/>
              <a:tabLst/>
              <a:defRPr/>
            </a:pPr>
            <a:r>
              <a:rPr kumimoji="0" lang="en-GB" sz="1732" b="0" i="0" u="none" strike="noStrike" kern="0" cap="none" spc="0" normalizeH="0" baseline="0" noProof="0">
                <a:ln>
                  <a:noFill/>
                </a:ln>
                <a:solidFill>
                  <a:srgbClr val="000000"/>
                </a:solidFill>
                <a:effectLst/>
                <a:uLnTx/>
                <a:uFillTx/>
                <a:latin typeface="Aptos"/>
                <a:ea typeface="+mn-ea"/>
                <a:cs typeface="+mn-cs"/>
              </a:rPr>
              <a:t>Adult Inpatient and Community Modernisation</a:t>
            </a:r>
            <a:endParaRPr kumimoji="0" lang="en-GB" sz="1732" b="0" i="0" u="none" strike="noStrike" kern="0" cap="none" spc="0" normalizeH="0" baseline="0" noProof="0">
              <a:ln>
                <a:noFill/>
              </a:ln>
              <a:solidFill>
                <a:prstClr val="black"/>
              </a:solidFill>
              <a:effectLst/>
              <a:uLnTx/>
              <a:uFillTx/>
              <a:latin typeface="Aptos" panose="02110004020202020204"/>
              <a:ea typeface="+mn-ea"/>
              <a:cs typeface="+mn-cs"/>
            </a:endParaRPr>
          </a:p>
        </p:txBody>
      </p:sp>
      <p:sp>
        <p:nvSpPr>
          <p:cNvPr id="16" name="Arrow: Pentagon 15">
            <a:extLst>
              <a:ext uri="{FF2B5EF4-FFF2-40B4-BE49-F238E27FC236}">
                <a16:creationId xmlns:a16="http://schemas.microsoft.com/office/drawing/2014/main" id="{0288BF57-A939-A90C-8600-6A3500929CD0}"/>
              </a:ext>
            </a:extLst>
          </p:cNvPr>
          <p:cNvSpPr/>
          <p:nvPr/>
        </p:nvSpPr>
        <p:spPr>
          <a:xfrm>
            <a:off x="2417399" y="9002807"/>
            <a:ext cx="15001655" cy="203807"/>
          </a:xfrm>
          <a:prstGeom prst="homePlate">
            <a:avLst/>
          </a:prstGeom>
          <a:solidFill>
            <a:srgbClr val="77CFCF"/>
          </a:solidFill>
          <a:ln w="19050" cap="flat" cmpd="sng" algn="ctr">
            <a:solidFill>
              <a:srgbClr val="156082">
                <a:shade val="15000"/>
              </a:srgbClr>
            </a:solidFill>
            <a:prstDash val="solid"/>
            <a:miter lim="800000"/>
          </a:ln>
          <a:effectLst/>
        </p:spPr>
        <p:txBody>
          <a:bodyPr lIns="150791" tIns="75396" rIns="150791" bIns="75396" rtlCol="0" anchor="ctr"/>
          <a:lstStyle/>
          <a:p>
            <a:pPr marL="0" marR="0" lvl="0" indent="0" algn="ctr" defTabSz="437580" rtl="0" eaLnBrk="1" fontAlgn="auto" latinLnBrk="0" hangingPunct="1">
              <a:lnSpc>
                <a:spcPct val="100000"/>
              </a:lnSpc>
              <a:spcBef>
                <a:spcPts val="0"/>
              </a:spcBef>
              <a:spcAft>
                <a:spcPts val="0"/>
              </a:spcAft>
              <a:buClrTx/>
              <a:buSzTx/>
              <a:buFontTx/>
              <a:buNone/>
              <a:tabLst/>
              <a:defRPr/>
            </a:pPr>
            <a:r>
              <a:rPr kumimoji="0" lang="en-GB" sz="1402" b="0" i="0" u="none" strike="noStrike" kern="0" cap="none" spc="0" normalizeH="0" baseline="0" noProof="0">
                <a:ln>
                  <a:noFill/>
                </a:ln>
                <a:solidFill>
                  <a:srgbClr val="000000"/>
                </a:solidFill>
                <a:effectLst/>
                <a:uLnTx/>
                <a:uFillTx/>
                <a:latin typeface="Aptos" panose="02110004020202020204"/>
                <a:ea typeface="+mn-ea"/>
                <a:cs typeface="+mn-cs"/>
              </a:rPr>
              <a:t>UEC 6 Goals and D2RA</a:t>
            </a:r>
            <a:endParaRPr kumimoji="0" lang="en-US" sz="2968" b="0" i="0" u="none" strike="noStrike" kern="1200" cap="none" spc="0" normalizeH="0" baseline="0" noProof="0">
              <a:ln>
                <a:noFill/>
              </a:ln>
              <a:solidFill>
                <a:prstClr val="black"/>
              </a:solidFill>
              <a:effectLst/>
              <a:uLnTx/>
              <a:uFillTx/>
              <a:latin typeface="Aptos" panose="02110004020202020204"/>
              <a:ea typeface="+mn-ea"/>
              <a:cs typeface="+mn-cs"/>
            </a:endParaRPr>
          </a:p>
        </p:txBody>
      </p:sp>
      <p:sp>
        <p:nvSpPr>
          <p:cNvPr id="18" name="Arrow: Pentagon 17">
            <a:extLst>
              <a:ext uri="{FF2B5EF4-FFF2-40B4-BE49-F238E27FC236}">
                <a16:creationId xmlns:a16="http://schemas.microsoft.com/office/drawing/2014/main" id="{10F7D46D-C11C-45EB-48CF-67833A45C214}"/>
              </a:ext>
            </a:extLst>
          </p:cNvPr>
          <p:cNvSpPr/>
          <p:nvPr/>
        </p:nvSpPr>
        <p:spPr>
          <a:xfrm>
            <a:off x="2417399" y="9295526"/>
            <a:ext cx="15001655" cy="203807"/>
          </a:xfrm>
          <a:prstGeom prst="homePlate">
            <a:avLst/>
          </a:prstGeom>
          <a:solidFill>
            <a:srgbClr val="77CFCF"/>
          </a:solidFill>
          <a:ln w="19050" cap="flat" cmpd="sng" algn="ctr">
            <a:solidFill>
              <a:srgbClr val="156082">
                <a:shade val="15000"/>
              </a:srgbClr>
            </a:solidFill>
            <a:prstDash val="solid"/>
            <a:miter lim="800000"/>
          </a:ln>
          <a:effectLst/>
        </p:spPr>
        <p:txBody>
          <a:bodyPr lIns="150791" tIns="75396" rIns="150791" bIns="75396" rtlCol="0" anchor="ctr"/>
          <a:lstStyle/>
          <a:p>
            <a:pPr marL="0" marR="0" lvl="0" indent="0" algn="ctr" defTabSz="437580" rtl="0" eaLnBrk="1" fontAlgn="auto" latinLnBrk="0" hangingPunct="1">
              <a:lnSpc>
                <a:spcPct val="100000"/>
              </a:lnSpc>
              <a:spcBef>
                <a:spcPts val="0"/>
              </a:spcBef>
              <a:spcAft>
                <a:spcPts val="0"/>
              </a:spcAft>
              <a:buClrTx/>
              <a:buSzTx/>
              <a:buFontTx/>
              <a:buNone/>
              <a:tabLst/>
              <a:defRPr/>
            </a:pPr>
            <a:r>
              <a:rPr kumimoji="0" lang="en-GB" sz="1402" b="0" i="0" u="none" strike="noStrike" kern="0" cap="none" spc="0" normalizeH="0" baseline="0" noProof="0">
                <a:ln>
                  <a:noFill/>
                </a:ln>
                <a:solidFill>
                  <a:srgbClr val="000000"/>
                </a:solidFill>
                <a:effectLst/>
                <a:uLnTx/>
                <a:uFillTx/>
                <a:latin typeface="Aptos" panose="02110004020202020204"/>
                <a:ea typeface="+mn-ea"/>
                <a:cs typeface="+mn-cs"/>
              </a:rPr>
              <a:t>Mental Health ED /Older People's Mental Health</a:t>
            </a:r>
            <a:endParaRPr kumimoji="0" lang="en-US" sz="2968" b="0" i="0" u="none" strike="noStrike" kern="1200" cap="none" spc="0" normalizeH="0" baseline="0" noProof="0">
              <a:ln>
                <a:noFill/>
              </a:ln>
              <a:solidFill>
                <a:prstClr val="black"/>
              </a:solidFill>
              <a:effectLst/>
              <a:uLnTx/>
              <a:uFillTx/>
              <a:latin typeface="Aptos" panose="02110004020202020204"/>
              <a:ea typeface="+mn-ea"/>
              <a:cs typeface="+mn-cs"/>
            </a:endParaRPr>
          </a:p>
        </p:txBody>
      </p:sp>
      <p:sp>
        <p:nvSpPr>
          <p:cNvPr id="20" name="TextBox 19">
            <a:extLst>
              <a:ext uri="{FF2B5EF4-FFF2-40B4-BE49-F238E27FC236}">
                <a16:creationId xmlns:a16="http://schemas.microsoft.com/office/drawing/2014/main" id="{9BADC195-5743-5058-2E0D-1893D6C54F20}"/>
              </a:ext>
            </a:extLst>
          </p:cNvPr>
          <p:cNvSpPr txBox="1"/>
          <p:nvPr/>
        </p:nvSpPr>
        <p:spPr>
          <a:xfrm>
            <a:off x="2541390" y="8612704"/>
            <a:ext cx="5976307" cy="400110"/>
          </a:xfrm>
          <a:prstGeom prst="rect">
            <a:avLst/>
          </a:prstGeom>
          <a:noFill/>
        </p:spPr>
        <p:txBody>
          <a:bodyPr wrap="square" rtlCol="0">
            <a:spAutoFit/>
          </a:bodyPr>
          <a:lstStyle/>
          <a:p>
            <a:pPr marL="0" marR="0" lvl="0" indent="0" algn="l" defTabSz="43758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a:ln>
                  <a:noFill/>
                </a:ln>
                <a:solidFill>
                  <a:srgbClr val="000000"/>
                </a:solidFill>
                <a:effectLst/>
                <a:uLnTx/>
                <a:uFillTx/>
                <a:latin typeface="Univers Condensed Light" panose="020B0306020202040204" pitchFamily="34" charset="0"/>
                <a:ea typeface="+mn-ea"/>
                <a:cs typeface="+mn-cs"/>
              </a:rPr>
              <a:t>Interdependent Workstreams</a:t>
            </a:r>
          </a:p>
        </p:txBody>
      </p:sp>
      <p:sp>
        <p:nvSpPr>
          <p:cNvPr id="22" name="Arrow: Pentagon 21">
            <a:extLst>
              <a:ext uri="{FF2B5EF4-FFF2-40B4-BE49-F238E27FC236}">
                <a16:creationId xmlns:a16="http://schemas.microsoft.com/office/drawing/2014/main" id="{82F224DF-67F9-5E4E-DA00-AFF332EABB5C}"/>
              </a:ext>
            </a:extLst>
          </p:cNvPr>
          <p:cNvSpPr/>
          <p:nvPr/>
        </p:nvSpPr>
        <p:spPr>
          <a:xfrm>
            <a:off x="2417399" y="9569299"/>
            <a:ext cx="15001655" cy="203807"/>
          </a:xfrm>
          <a:prstGeom prst="homePlate">
            <a:avLst/>
          </a:prstGeom>
          <a:solidFill>
            <a:srgbClr val="77CFCF"/>
          </a:solidFill>
          <a:ln w="19050" cap="flat" cmpd="sng" algn="ctr">
            <a:solidFill>
              <a:srgbClr val="156082">
                <a:shade val="15000"/>
              </a:srgbClr>
            </a:solidFill>
            <a:prstDash val="solid"/>
            <a:miter lim="800000"/>
          </a:ln>
          <a:effectLst/>
        </p:spPr>
        <p:txBody>
          <a:bodyPr lIns="150791" tIns="75396" rIns="150791" bIns="75396" rtlCol="0" anchor="ctr"/>
          <a:lstStyle/>
          <a:p>
            <a:pPr marL="0" marR="0" lvl="0" indent="0" algn="ctr" defTabSz="437580" rtl="0" eaLnBrk="1" fontAlgn="auto" latinLnBrk="0" hangingPunct="1">
              <a:lnSpc>
                <a:spcPct val="100000"/>
              </a:lnSpc>
              <a:spcBef>
                <a:spcPts val="0"/>
              </a:spcBef>
              <a:spcAft>
                <a:spcPts val="0"/>
              </a:spcAft>
              <a:buClrTx/>
              <a:buSzTx/>
              <a:buFontTx/>
              <a:buNone/>
              <a:tabLst/>
              <a:defRPr/>
            </a:pPr>
            <a:r>
              <a:rPr kumimoji="0" lang="en-GB" sz="1402" b="0" i="0" u="none" strike="noStrike" kern="0" cap="none" spc="0" normalizeH="0" baseline="0" noProof="0">
                <a:ln>
                  <a:noFill/>
                </a:ln>
                <a:solidFill>
                  <a:prstClr val="black"/>
                </a:solidFill>
                <a:effectLst/>
                <a:uLnTx/>
                <a:uFillTx/>
                <a:latin typeface="Aptos" panose="02110004020202020204"/>
                <a:ea typeface="+mn-ea"/>
                <a:cs typeface="+mn-cs"/>
              </a:rPr>
              <a:t>CHC</a:t>
            </a:r>
          </a:p>
        </p:txBody>
      </p:sp>
      <p:sp>
        <p:nvSpPr>
          <p:cNvPr id="24" name="Arrow: Pentagon 23">
            <a:extLst>
              <a:ext uri="{FF2B5EF4-FFF2-40B4-BE49-F238E27FC236}">
                <a16:creationId xmlns:a16="http://schemas.microsoft.com/office/drawing/2014/main" id="{E33BBFD5-12D3-0662-C095-EABB66DC32F6}"/>
              </a:ext>
            </a:extLst>
          </p:cNvPr>
          <p:cNvSpPr/>
          <p:nvPr/>
        </p:nvSpPr>
        <p:spPr>
          <a:xfrm>
            <a:off x="2417399" y="9843073"/>
            <a:ext cx="15001655" cy="203807"/>
          </a:xfrm>
          <a:prstGeom prst="homePlate">
            <a:avLst/>
          </a:prstGeom>
          <a:solidFill>
            <a:srgbClr val="77CFCF"/>
          </a:solidFill>
          <a:ln w="19050" cap="flat" cmpd="sng" algn="ctr">
            <a:solidFill>
              <a:srgbClr val="156082">
                <a:shade val="15000"/>
              </a:srgbClr>
            </a:solidFill>
            <a:prstDash val="solid"/>
            <a:miter lim="800000"/>
          </a:ln>
          <a:effectLst/>
        </p:spPr>
        <p:txBody>
          <a:bodyPr rtlCol="0" anchor="ctr"/>
          <a:lstStyle/>
          <a:p>
            <a:pPr marL="0" marR="0" lvl="0" indent="0" algn="ctr" defTabSz="437580" rtl="0" eaLnBrk="1" fontAlgn="auto" latinLnBrk="0" hangingPunct="1">
              <a:lnSpc>
                <a:spcPct val="100000"/>
              </a:lnSpc>
              <a:spcBef>
                <a:spcPts val="0"/>
              </a:spcBef>
              <a:spcAft>
                <a:spcPts val="0"/>
              </a:spcAft>
              <a:buClrTx/>
              <a:buSzTx/>
              <a:buFontTx/>
              <a:buNone/>
              <a:tabLst/>
              <a:defRPr/>
            </a:pPr>
            <a:r>
              <a:rPr kumimoji="0" lang="en-GB" sz="1407" b="0" i="0" u="none" strike="noStrike" kern="0" cap="none" spc="0" normalizeH="0" baseline="0" noProof="0">
                <a:ln>
                  <a:noFill/>
                </a:ln>
                <a:solidFill>
                  <a:srgbClr val="000000"/>
                </a:solidFill>
                <a:effectLst/>
                <a:uLnTx/>
                <a:uFillTx/>
                <a:latin typeface="Aptos" panose="02110004020202020204"/>
                <a:ea typeface="+mn-ea"/>
                <a:cs typeface="+mn-cs"/>
              </a:rPr>
              <a:t>Digital </a:t>
            </a:r>
          </a:p>
        </p:txBody>
      </p:sp>
      <p:sp>
        <p:nvSpPr>
          <p:cNvPr id="26" name="TextBox 25">
            <a:extLst>
              <a:ext uri="{FF2B5EF4-FFF2-40B4-BE49-F238E27FC236}">
                <a16:creationId xmlns:a16="http://schemas.microsoft.com/office/drawing/2014/main" id="{8636107F-824F-4093-4CD1-6114688B9B99}"/>
              </a:ext>
            </a:extLst>
          </p:cNvPr>
          <p:cNvSpPr txBox="1"/>
          <p:nvPr/>
        </p:nvSpPr>
        <p:spPr>
          <a:xfrm>
            <a:off x="2381257" y="1604608"/>
            <a:ext cx="3189858" cy="368029"/>
          </a:xfrm>
          <a:prstGeom prst="rect">
            <a:avLst/>
          </a:prstGeom>
          <a:noFill/>
        </p:spPr>
        <p:txBody>
          <a:bodyPr wrap="square" lIns="150791" tIns="75396" rIns="150791" bIns="75396" rtlCol="0" anchor="t">
            <a:spAutoFit/>
          </a:bodyPr>
          <a:lstStyle/>
          <a:p>
            <a:pPr marL="0" marR="0" lvl="0" indent="0" algn="ctr" defTabSz="612599" rtl="0" eaLnBrk="1" fontAlgn="auto" latinLnBrk="0" hangingPunct="1">
              <a:lnSpc>
                <a:spcPct val="100000"/>
              </a:lnSpc>
              <a:spcBef>
                <a:spcPts val="0"/>
              </a:spcBef>
              <a:spcAft>
                <a:spcPts val="0"/>
              </a:spcAft>
              <a:buClrTx/>
              <a:buSzTx/>
              <a:buFontTx/>
              <a:buNone/>
              <a:tabLst/>
              <a:defRPr/>
            </a:pPr>
            <a:r>
              <a:rPr kumimoji="0" lang="en-GB" sz="1402" b="1" i="0" u="none" strike="noStrike" kern="1200" cap="none" spc="0" normalizeH="0" baseline="0" noProof="0">
                <a:ln>
                  <a:noFill/>
                </a:ln>
                <a:solidFill>
                  <a:prstClr val="white">
                    <a:lumMod val="50000"/>
                  </a:prstClr>
                </a:solidFill>
                <a:effectLst/>
                <a:uLnTx/>
                <a:uFillTx/>
                <a:latin typeface="Aptos" panose="02110004020202020204"/>
                <a:ea typeface="+mn-ea"/>
                <a:cs typeface="+mn-cs"/>
              </a:rPr>
              <a:t>System Priorities </a:t>
            </a:r>
            <a:endParaRPr kumimoji="0" lang="en-GB" sz="1474" b="1" i="0" u="none" strike="noStrike" kern="1200" cap="none" spc="0" normalizeH="0" baseline="0" noProof="0">
              <a:ln>
                <a:noFill/>
              </a:ln>
              <a:solidFill>
                <a:prstClr val="white">
                  <a:lumMod val="50000"/>
                </a:prstClr>
              </a:solidFill>
              <a:effectLst/>
              <a:uLnTx/>
              <a:uFillTx/>
              <a:latin typeface="Aptos" panose="02110004020202020204"/>
              <a:ea typeface="+mn-ea"/>
              <a:cs typeface="+mn-cs"/>
            </a:endParaRPr>
          </a:p>
        </p:txBody>
      </p:sp>
      <p:sp>
        <p:nvSpPr>
          <p:cNvPr id="28" name="TextBox 27">
            <a:extLst>
              <a:ext uri="{FF2B5EF4-FFF2-40B4-BE49-F238E27FC236}">
                <a16:creationId xmlns:a16="http://schemas.microsoft.com/office/drawing/2014/main" id="{54216D05-F8DA-4EDF-A4E3-DC54952CE138}"/>
              </a:ext>
            </a:extLst>
          </p:cNvPr>
          <p:cNvSpPr txBox="1"/>
          <p:nvPr/>
        </p:nvSpPr>
        <p:spPr>
          <a:xfrm>
            <a:off x="7380815" y="1594555"/>
            <a:ext cx="2083430" cy="368029"/>
          </a:xfrm>
          <a:prstGeom prst="rect">
            <a:avLst/>
          </a:prstGeom>
          <a:noFill/>
        </p:spPr>
        <p:txBody>
          <a:bodyPr wrap="square" lIns="150791" tIns="75396" rIns="150791" bIns="75396" rtlCol="0" anchor="t">
            <a:spAutoFit/>
          </a:bodyPr>
          <a:lstStyle/>
          <a:p>
            <a:pPr marL="0" marR="0" lvl="0" indent="0" algn="ctr" defTabSz="612599" rtl="0" eaLnBrk="1" fontAlgn="auto" latinLnBrk="0" hangingPunct="1">
              <a:lnSpc>
                <a:spcPct val="100000"/>
              </a:lnSpc>
              <a:spcBef>
                <a:spcPts val="0"/>
              </a:spcBef>
              <a:spcAft>
                <a:spcPts val="0"/>
              </a:spcAft>
              <a:buClrTx/>
              <a:buSzTx/>
              <a:buFontTx/>
              <a:buNone/>
              <a:tabLst/>
              <a:defRPr/>
            </a:pPr>
            <a:r>
              <a:rPr kumimoji="0" lang="en-GB" sz="1402" b="1" i="0" u="none" strike="noStrike" kern="1200" cap="none" spc="0" normalizeH="0" baseline="0" noProof="0">
                <a:ln>
                  <a:noFill/>
                </a:ln>
                <a:solidFill>
                  <a:prstClr val="white">
                    <a:lumMod val="50000"/>
                  </a:prstClr>
                </a:solidFill>
                <a:effectLst/>
                <a:uLnTx/>
                <a:uFillTx/>
                <a:latin typeface="Aptos" panose="02110004020202020204"/>
                <a:ea typeface="+mn-ea"/>
                <a:cs typeface="+mn-cs"/>
              </a:rPr>
              <a:t>Areas to Deliver </a:t>
            </a:r>
            <a:endParaRPr kumimoji="0" lang="en-GB" sz="1474" b="1" i="0" u="none" strike="noStrike" kern="1200" cap="none" spc="0" normalizeH="0" baseline="0" noProof="0">
              <a:ln>
                <a:noFill/>
              </a:ln>
              <a:solidFill>
                <a:prstClr val="white">
                  <a:lumMod val="50000"/>
                </a:prstClr>
              </a:solidFill>
              <a:effectLst/>
              <a:uLnTx/>
              <a:uFillTx/>
              <a:latin typeface="Aptos" panose="02110004020202020204"/>
              <a:ea typeface="+mn-ea"/>
              <a:cs typeface="+mn-cs"/>
            </a:endParaRPr>
          </a:p>
        </p:txBody>
      </p:sp>
      <p:sp>
        <p:nvSpPr>
          <p:cNvPr id="30" name="TextBox 29">
            <a:extLst>
              <a:ext uri="{FF2B5EF4-FFF2-40B4-BE49-F238E27FC236}">
                <a16:creationId xmlns:a16="http://schemas.microsoft.com/office/drawing/2014/main" id="{F53AA765-12F4-7F67-5631-26D6B0688776}"/>
              </a:ext>
            </a:extLst>
          </p:cNvPr>
          <p:cNvSpPr txBox="1"/>
          <p:nvPr/>
        </p:nvSpPr>
        <p:spPr>
          <a:xfrm>
            <a:off x="11566928" y="1604473"/>
            <a:ext cx="2179818" cy="368029"/>
          </a:xfrm>
          <a:prstGeom prst="rect">
            <a:avLst/>
          </a:prstGeom>
          <a:noFill/>
        </p:spPr>
        <p:txBody>
          <a:bodyPr wrap="square" lIns="150791" tIns="75396" rIns="150791" bIns="75396" rtlCol="0" anchor="t">
            <a:spAutoFit/>
          </a:bodyPr>
          <a:lstStyle/>
          <a:p>
            <a:pPr marL="0" marR="0" lvl="0" indent="0" algn="ctr" defTabSz="612599" rtl="0" eaLnBrk="1" fontAlgn="auto" latinLnBrk="0" hangingPunct="1">
              <a:lnSpc>
                <a:spcPct val="100000"/>
              </a:lnSpc>
              <a:spcBef>
                <a:spcPts val="0"/>
              </a:spcBef>
              <a:spcAft>
                <a:spcPts val="0"/>
              </a:spcAft>
              <a:buClrTx/>
              <a:buSzTx/>
              <a:buFontTx/>
              <a:buNone/>
              <a:tabLst/>
              <a:defRPr/>
            </a:pPr>
            <a:r>
              <a:rPr kumimoji="0" lang="en-GB" sz="1402" b="1" i="0" u="none" strike="noStrike" kern="1200" cap="none" spc="0" normalizeH="0" baseline="0" noProof="0">
                <a:ln>
                  <a:noFill/>
                </a:ln>
                <a:solidFill>
                  <a:prstClr val="white">
                    <a:lumMod val="50000"/>
                  </a:prstClr>
                </a:solidFill>
                <a:effectLst/>
                <a:uLnTx/>
                <a:uFillTx/>
                <a:latin typeface="Aptos" panose="02110004020202020204"/>
                <a:ea typeface="+mn-ea"/>
                <a:cs typeface="+mn-cs"/>
              </a:rPr>
              <a:t>Outputs</a:t>
            </a:r>
            <a:endParaRPr kumimoji="0" lang="en-GB" sz="1474" b="1" i="0" u="none" strike="noStrike" kern="1200" cap="none" spc="0" normalizeH="0" baseline="0" noProof="0">
              <a:ln>
                <a:noFill/>
              </a:ln>
              <a:solidFill>
                <a:prstClr val="white">
                  <a:lumMod val="50000"/>
                </a:prstClr>
              </a:solidFill>
              <a:effectLst/>
              <a:uLnTx/>
              <a:uFillTx/>
              <a:latin typeface="Aptos" panose="02110004020202020204"/>
              <a:ea typeface="+mn-ea"/>
              <a:cs typeface="+mn-cs"/>
            </a:endParaRPr>
          </a:p>
        </p:txBody>
      </p:sp>
      <p:sp>
        <p:nvSpPr>
          <p:cNvPr id="32" name="Rectangle 31">
            <a:extLst>
              <a:ext uri="{FF2B5EF4-FFF2-40B4-BE49-F238E27FC236}">
                <a16:creationId xmlns:a16="http://schemas.microsoft.com/office/drawing/2014/main" id="{A3D68106-BDE7-C733-5E07-CA2079E02E44}"/>
              </a:ext>
            </a:extLst>
          </p:cNvPr>
          <p:cNvSpPr/>
          <p:nvPr/>
        </p:nvSpPr>
        <p:spPr>
          <a:xfrm>
            <a:off x="15312463" y="4613884"/>
            <a:ext cx="2298139" cy="828447"/>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75396" rtlCol="0" anchor="ctr"/>
          <a:lstStyle/>
          <a:p>
            <a:pPr marL="0" marR="0" lvl="0" indent="0" algn="ctr" defTabSz="437580" rtl="0" eaLnBrk="1" fontAlgn="auto" latinLnBrk="0" hangingPunct="1">
              <a:lnSpc>
                <a:spcPct val="100000"/>
              </a:lnSpc>
              <a:spcBef>
                <a:spcPts val="0"/>
              </a:spcBef>
              <a:spcAft>
                <a:spcPts val="0"/>
              </a:spcAft>
              <a:buClrTx/>
              <a:buSzTx/>
              <a:buFontTx/>
              <a:buNone/>
              <a:tabLst/>
              <a:defRPr/>
            </a:pPr>
            <a:r>
              <a:rPr kumimoji="0" lang="en-GB" sz="1484" b="0" i="0" u="none" strike="noStrike" kern="0" cap="none" spc="0" normalizeH="0" baseline="0" noProof="0">
                <a:ln>
                  <a:noFill/>
                </a:ln>
                <a:solidFill>
                  <a:srgbClr val="000000"/>
                </a:solidFill>
                <a:effectLst/>
                <a:uLnTx/>
                <a:uFillTx/>
                <a:latin typeface="Aptos"/>
                <a:ea typeface="+mn-ea"/>
                <a:cs typeface="+mn-cs"/>
              </a:rPr>
              <a:t>Mental Health ED</a:t>
            </a:r>
            <a:endParaRPr kumimoji="0" lang="en-US" sz="2968" b="0" i="0" u="none" strike="noStrike" kern="1200" cap="none" spc="0" normalizeH="0" baseline="0" noProof="0">
              <a:ln>
                <a:noFill/>
              </a:ln>
              <a:solidFill>
                <a:prstClr val="black"/>
              </a:solidFill>
              <a:effectLst/>
              <a:uLnTx/>
              <a:uFillTx/>
              <a:latin typeface="Aptos" panose="02110004020202020204"/>
              <a:ea typeface="+mn-ea"/>
              <a:cs typeface="+mn-cs"/>
            </a:endParaRPr>
          </a:p>
        </p:txBody>
      </p:sp>
      <p:sp>
        <p:nvSpPr>
          <p:cNvPr id="34" name="Rectangle 33">
            <a:extLst>
              <a:ext uri="{FF2B5EF4-FFF2-40B4-BE49-F238E27FC236}">
                <a16:creationId xmlns:a16="http://schemas.microsoft.com/office/drawing/2014/main" id="{EF2B7966-FA9A-6A46-EEF6-6AC991501DB2}"/>
              </a:ext>
            </a:extLst>
          </p:cNvPr>
          <p:cNvSpPr/>
          <p:nvPr/>
        </p:nvSpPr>
        <p:spPr>
          <a:xfrm>
            <a:off x="15312464" y="2607336"/>
            <a:ext cx="2298138" cy="823838"/>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75396" rtlCol="0" anchor="ctr"/>
          <a:lstStyle/>
          <a:p>
            <a:pPr marL="0" marR="0" lvl="0" indent="0" algn="ctr" defTabSz="437580" rtl="0" eaLnBrk="1" fontAlgn="auto" latinLnBrk="0" hangingPunct="1">
              <a:lnSpc>
                <a:spcPct val="100000"/>
              </a:lnSpc>
              <a:spcBef>
                <a:spcPts val="0"/>
              </a:spcBef>
              <a:spcAft>
                <a:spcPts val="0"/>
              </a:spcAft>
              <a:buClrTx/>
              <a:buSzTx/>
              <a:buFontTx/>
              <a:buNone/>
              <a:tabLst/>
              <a:defRPr/>
            </a:pPr>
            <a:r>
              <a:rPr kumimoji="0" lang="en-GB" sz="1484" b="0" i="0" u="none" strike="noStrike" kern="0" cap="none" spc="0" normalizeH="0" baseline="0" noProof="0">
                <a:ln>
                  <a:noFill/>
                </a:ln>
                <a:solidFill>
                  <a:prstClr val="black"/>
                </a:solidFill>
                <a:effectLst/>
                <a:uLnTx/>
                <a:uFillTx/>
                <a:latin typeface="Aptos" panose="02110004020202020204"/>
                <a:ea typeface="+mn-ea"/>
                <a:cs typeface="+mn-cs"/>
              </a:rPr>
              <a:t>LD Inpatient service model and estate</a:t>
            </a:r>
          </a:p>
        </p:txBody>
      </p:sp>
      <p:sp>
        <p:nvSpPr>
          <p:cNvPr id="36" name="Hexagon 35">
            <a:extLst>
              <a:ext uri="{FF2B5EF4-FFF2-40B4-BE49-F238E27FC236}">
                <a16:creationId xmlns:a16="http://schemas.microsoft.com/office/drawing/2014/main" id="{1294EDA4-44E4-E63F-5445-4C3C161971F1}"/>
              </a:ext>
            </a:extLst>
          </p:cNvPr>
          <p:cNvSpPr/>
          <p:nvPr/>
        </p:nvSpPr>
        <p:spPr>
          <a:xfrm>
            <a:off x="10908465" y="4530395"/>
            <a:ext cx="3807152" cy="1140169"/>
          </a:xfrm>
          <a:prstGeom prst="hexagon">
            <a:avLst>
              <a:gd name="adj" fmla="val 16126"/>
              <a:gd name="vf" fmla="val 115470"/>
            </a:avLst>
          </a:prstGeom>
          <a:solidFill>
            <a:schemeClr val="accent4">
              <a:lumMod val="40000"/>
              <a:lumOff val="60000"/>
            </a:schemeClr>
          </a:solidFill>
          <a:ln w="19050" cap="flat" cmpd="sng" algn="ctr">
            <a:noFill/>
            <a:prstDash val="solid"/>
            <a:miter lim="800000"/>
          </a:ln>
          <a:effectLst/>
        </p:spPr>
        <p:txBody>
          <a:bodyPr lIns="150791" tIns="75396" rIns="150791" bIns="75396" rtlCol="0" anchor="ctr"/>
          <a:lstStyle/>
          <a:p>
            <a:pPr marL="0" marR="0" lvl="0" indent="0" algn="ctr" defTabSz="437580" rtl="0" eaLnBrk="1" fontAlgn="auto" latinLnBrk="0" hangingPunct="1">
              <a:lnSpc>
                <a:spcPts val="1979"/>
              </a:lnSpc>
              <a:spcBef>
                <a:spcPts val="0"/>
              </a:spcBef>
              <a:spcAft>
                <a:spcPts val="0"/>
              </a:spcAft>
              <a:buClrTx/>
              <a:buSzTx/>
              <a:buFontTx/>
              <a:buNone/>
              <a:tabLst/>
              <a:defRPr/>
            </a:pPr>
            <a:r>
              <a:rPr kumimoji="0" lang="en-GB" sz="1732" b="0" i="0" u="none" strike="noStrike" kern="0" cap="none" spc="0" normalizeH="0" baseline="0" noProof="0">
                <a:ln>
                  <a:noFill/>
                </a:ln>
                <a:solidFill>
                  <a:prstClr val="black"/>
                </a:solidFill>
                <a:effectLst/>
                <a:uLnTx/>
                <a:uFillTx/>
                <a:latin typeface="Univers Condensed Light"/>
                <a:ea typeface="+mn-ea"/>
                <a:cs typeface="+mn-cs"/>
              </a:rPr>
              <a:t>We will maintain the 80% target of mental health assessments undertaken within 28 days from receipt of referral</a:t>
            </a:r>
          </a:p>
        </p:txBody>
      </p:sp>
      <p:sp>
        <p:nvSpPr>
          <p:cNvPr id="38" name="Hexagon 37">
            <a:extLst>
              <a:ext uri="{FF2B5EF4-FFF2-40B4-BE49-F238E27FC236}">
                <a16:creationId xmlns:a16="http://schemas.microsoft.com/office/drawing/2014/main" id="{B94B4B19-3A9E-75C2-8A97-39E76F01DF41}"/>
              </a:ext>
            </a:extLst>
          </p:cNvPr>
          <p:cNvSpPr/>
          <p:nvPr/>
        </p:nvSpPr>
        <p:spPr>
          <a:xfrm>
            <a:off x="10778621" y="6604278"/>
            <a:ext cx="3807152" cy="1241925"/>
          </a:xfrm>
          <a:prstGeom prst="hexagon">
            <a:avLst>
              <a:gd name="adj" fmla="val 16126"/>
              <a:gd name="vf" fmla="val 115470"/>
            </a:avLst>
          </a:prstGeom>
          <a:solidFill>
            <a:schemeClr val="accent4">
              <a:lumMod val="40000"/>
              <a:lumOff val="60000"/>
            </a:schemeClr>
          </a:solidFill>
          <a:ln w="19050" cap="flat" cmpd="sng" algn="ctr">
            <a:noFill/>
            <a:prstDash val="solid"/>
            <a:miter lim="800000"/>
          </a:ln>
          <a:effectLst/>
        </p:spPr>
        <p:txBody>
          <a:bodyPr lIns="150791" tIns="75396" rIns="150791" bIns="75396" rtlCol="0" anchor="ctr"/>
          <a:lstStyle/>
          <a:p>
            <a:pPr marL="0" marR="0" lvl="0" indent="0" algn="ctr" defTabSz="437580" rtl="0" eaLnBrk="1" fontAlgn="auto" latinLnBrk="0" hangingPunct="1">
              <a:lnSpc>
                <a:spcPts val="1979"/>
              </a:lnSpc>
              <a:spcBef>
                <a:spcPts val="0"/>
              </a:spcBef>
              <a:spcAft>
                <a:spcPts val="0"/>
              </a:spcAft>
              <a:buClrTx/>
              <a:buSzTx/>
              <a:buFontTx/>
              <a:buNone/>
              <a:tabLst/>
              <a:defRPr/>
            </a:pPr>
            <a:r>
              <a:rPr kumimoji="0" lang="en-GB" sz="1732" b="0" i="0" u="none" strike="noStrike" kern="0" cap="none" spc="0" normalizeH="0" baseline="0" noProof="0">
                <a:ln>
                  <a:noFill/>
                </a:ln>
                <a:solidFill>
                  <a:prstClr val="black"/>
                </a:solidFill>
                <a:effectLst/>
                <a:uLnTx/>
                <a:uFillTx/>
                <a:latin typeface="Univers Condensed Light"/>
                <a:ea typeface="+mn-ea"/>
                <a:cs typeface="+mn-cs"/>
              </a:rPr>
              <a:t>We will maintain 80% target of therapeutic interventions started within 28 days following assessment by LPMHSS</a:t>
            </a:r>
          </a:p>
        </p:txBody>
      </p:sp>
      <p:graphicFrame>
        <p:nvGraphicFramePr>
          <p:cNvPr id="40" name="Table 39">
            <a:extLst>
              <a:ext uri="{FF2B5EF4-FFF2-40B4-BE49-F238E27FC236}">
                <a16:creationId xmlns:a16="http://schemas.microsoft.com/office/drawing/2014/main" id="{F57FD5C8-F977-7B2C-6F2F-098EEA692DCE}"/>
              </a:ext>
            </a:extLst>
          </p:cNvPr>
          <p:cNvGraphicFramePr>
            <a:graphicFrameLocks noGrp="1"/>
          </p:cNvGraphicFramePr>
          <p:nvPr/>
        </p:nvGraphicFramePr>
        <p:xfrm>
          <a:off x="5603992" y="2039724"/>
          <a:ext cx="5120918" cy="2170906"/>
        </p:xfrm>
        <a:graphic>
          <a:graphicData uri="http://schemas.openxmlformats.org/drawingml/2006/table">
            <a:tbl>
              <a:tblPr firstRow="1" bandRow="1">
                <a:tableStyleId>{16D9F66E-5EB9-4882-86FB-DCBF35E3C3E4}</a:tableStyleId>
              </a:tblPr>
              <a:tblGrid>
                <a:gridCol w="5120918">
                  <a:extLst>
                    <a:ext uri="{9D8B030D-6E8A-4147-A177-3AD203B41FA5}">
                      <a16:colId xmlns:a16="http://schemas.microsoft.com/office/drawing/2014/main" val="1369800438"/>
                    </a:ext>
                  </a:extLst>
                </a:gridCol>
              </a:tblGrid>
              <a:tr h="361819">
                <a:tc>
                  <a:txBody>
                    <a:bodyPr/>
                    <a:lstStyle/>
                    <a:p>
                      <a:pPr marL="0" marR="0" lvl="0" indent="0" algn="l" rtl="0" eaLnBrk="1" fontAlgn="auto" latinLnBrk="0" hangingPunct="1">
                        <a:lnSpc>
                          <a:spcPct val="100000"/>
                        </a:lnSpc>
                        <a:spcBef>
                          <a:spcPts val="0"/>
                        </a:spcBef>
                        <a:spcAft>
                          <a:spcPts val="0"/>
                        </a:spcAft>
                        <a:buClrTx/>
                        <a:buSzTx/>
                        <a:buFontTx/>
                        <a:buNone/>
                      </a:pPr>
                      <a:r>
                        <a:rPr lang="en-GB" sz="1500" b="0" kern="1200">
                          <a:solidFill>
                            <a:srgbClr val="000000"/>
                          </a:solidFill>
                        </a:rPr>
                        <a:t>L2 escalation support NHS Exec/Independent Consultant</a:t>
                      </a:r>
                    </a:p>
                  </a:txBody>
                  <a:tcPr marL="87513" marR="87513" marT="43757" marB="43757" anchor="ctr"/>
                </a:tc>
                <a:extLst>
                  <a:ext uri="{0D108BD9-81ED-4DB2-BD59-A6C34878D82A}">
                    <a16:rowId xmlns:a16="http://schemas.microsoft.com/office/drawing/2014/main" val="1790819238"/>
                  </a:ext>
                </a:extLst>
              </a:tr>
              <a:tr h="361819">
                <a:tc>
                  <a:txBody>
                    <a:bodyPr/>
                    <a:lstStyle/>
                    <a:p>
                      <a:pPr marL="0" marR="0" lvl="0" indent="0" algn="l" rtl="0" eaLnBrk="1" fontAlgn="auto" latinLnBrk="0" hangingPunct="1">
                        <a:lnSpc>
                          <a:spcPct val="100000"/>
                        </a:lnSpc>
                        <a:spcBef>
                          <a:spcPts val="0"/>
                        </a:spcBef>
                        <a:spcAft>
                          <a:spcPts val="0"/>
                        </a:spcAft>
                        <a:buClrTx/>
                        <a:buSzTx/>
                        <a:buFontTx/>
                        <a:buNone/>
                      </a:pPr>
                      <a:r>
                        <a:rPr lang="en-GB" sz="1500" b="0" kern="1200">
                          <a:solidFill>
                            <a:srgbClr val="000000"/>
                          </a:solidFill>
                        </a:rPr>
                        <a:t>Medical workforce review/service demand</a:t>
                      </a:r>
                    </a:p>
                  </a:txBody>
                  <a:tcPr marL="87513" marR="87513" marT="43757" marB="43757" anchor="ctr"/>
                </a:tc>
                <a:extLst>
                  <a:ext uri="{0D108BD9-81ED-4DB2-BD59-A6C34878D82A}">
                    <a16:rowId xmlns:a16="http://schemas.microsoft.com/office/drawing/2014/main" val="1532433617"/>
                  </a:ext>
                </a:extLst>
              </a:tr>
              <a:tr h="361817">
                <a:tc>
                  <a:txBody>
                    <a:bodyPr/>
                    <a:lstStyle/>
                    <a:p>
                      <a:pPr marL="0" lvl="0" indent="0" algn="l">
                        <a:lnSpc>
                          <a:spcPct val="100000"/>
                        </a:lnSpc>
                        <a:spcBef>
                          <a:spcPts val="0"/>
                        </a:spcBef>
                        <a:spcAft>
                          <a:spcPts val="0"/>
                        </a:spcAft>
                        <a:buNone/>
                      </a:pPr>
                      <a:r>
                        <a:rPr lang="en-GB" sz="1500" b="0" kern="1200">
                          <a:solidFill>
                            <a:srgbClr val="000000"/>
                          </a:solidFill>
                        </a:rPr>
                        <a:t>Outpatient Pathways /Single Point of Access</a:t>
                      </a:r>
                    </a:p>
                  </a:txBody>
                  <a:tcPr marL="87513" marR="87513" marT="43757" marB="43757" anchor="ctr"/>
                </a:tc>
                <a:extLst>
                  <a:ext uri="{0D108BD9-81ED-4DB2-BD59-A6C34878D82A}">
                    <a16:rowId xmlns:a16="http://schemas.microsoft.com/office/drawing/2014/main" val="3007262466"/>
                  </a:ext>
                </a:extLst>
              </a:tr>
              <a:tr h="361817">
                <a:tc>
                  <a:txBody>
                    <a:bodyPr/>
                    <a:lstStyle/>
                    <a:p>
                      <a:pPr marL="0" lvl="0" indent="0" algn="l">
                        <a:lnSpc>
                          <a:spcPct val="100000"/>
                        </a:lnSpc>
                        <a:spcBef>
                          <a:spcPts val="0"/>
                        </a:spcBef>
                        <a:spcAft>
                          <a:spcPts val="0"/>
                        </a:spcAft>
                        <a:buNone/>
                      </a:pPr>
                      <a:r>
                        <a:rPr lang="en-GB" sz="1500" b="0" kern="1200">
                          <a:solidFill>
                            <a:srgbClr val="000000"/>
                          </a:solidFill>
                        </a:rPr>
                        <a:t>Develop OPMHS enhanced assessment and Therapy Hub</a:t>
                      </a:r>
                    </a:p>
                  </a:txBody>
                  <a:tcPr marL="87513" marR="87513" marT="43757" marB="43757" anchor="ctr"/>
                </a:tc>
                <a:extLst>
                  <a:ext uri="{0D108BD9-81ED-4DB2-BD59-A6C34878D82A}">
                    <a16:rowId xmlns:a16="http://schemas.microsoft.com/office/drawing/2014/main" val="4165604900"/>
                  </a:ext>
                </a:extLst>
              </a:tr>
              <a:tr h="361817">
                <a:tc>
                  <a:txBody>
                    <a:bodyPr/>
                    <a:lstStyle/>
                    <a:p>
                      <a:pPr marL="0" lvl="0" indent="0" algn="l">
                        <a:lnSpc>
                          <a:spcPct val="100000"/>
                        </a:lnSpc>
                        <a:spcBef>
                          <a:spcPts val="0"/>
                        </a:spcBef>
                        <a:spcAft>
                          <a:spcPts val="0"/>
                        </a:spcAft>
                        <a:buNone/>
                      </a:pPr>
                      <a:r>
                        <a:rPr lang="en-GB" sz="1500" b="0" kern="1200">
                          <a:solidFill>
                            <a:srgbClr val="000000"/>
                          </a:solidFill>
                        </a:rPr>
                        <a:t>Review OPMHS bed model</a:t>
                      </a:r>
                    </a:p>
                  </a:txBody>
                  <a:tcPr marL="87513" marR="87513" marT="43757" marB="43757" anchor="ctr"/>
                </a:tc>
                <a:extLst>
                  <a:ext uri="{0D108BD9-81ED-4DB2-BD59-A6C34878D82A}">
                    <a16:rowId xmlns:a16="http://schemas.microsoft.com/office/drawing/2014/main" val="2928372551"/>
                  </a:ext>
                </a:extLst>
              </a:tr>
              <a:tr h="361817">
                <a:tc>
                  <a:txBody>
                    <a:bodyPr/>
                    <a:lstStyle/>
                    <a:p>
                      <a:pPr marL="0" lvl="0" indent="0" algn="l">
                        <a:lnSpc>
                          <a:spcPct val="100000"/>
                        </a:lnSpc>
                        <a:spcBef>
                          <a:spcPts val="0"/>
                        </a:spcBef>
                        <a:spcAft>
                          <a:spcPts val="0"/>
                        </a:spcAft>
                        <a:buNone/>
                      </a:pPr>
                      <a:r>
                        <a:rPr lang="en-GB" sz="1500" b="0" kern="1200">
                          <a:solidFill>
                            <a:srgbClr val="000000"/>
                          </a:solidFill>
                        </a:rPr>
                        <a:t>Continue to implement Community Psychology model</a:t>
                      </a:r>
                    </a:p>
                  </a:txBody>
                  <a:tcPr marL="87513" marR="87513" marT="43757" marB="43757" anchor="ctr"/>
                </a:tc>
                <a:extLst>
                  <a:ext uri="{0D108BD9-81ED-4DB2-BD59-A6C34878D82A}">
                    <a16:rowId xmlns:a16="http://schemas.microsoft.com/office/drawing/2014/main" val="2720379840"/>
                  </a:ext>
                </a:extLst>
              </a:tr>
            </a:tbl>
          </a:graphicData>
        </a:graphic>
      </p:graphicFrame>
      <p:sp>
        <p:nvSpPr>
          <p:cNvPr id="42" name="Rectangle 41">
            <a:extLst>
              <a:ext uri="{FF2B5EF4-FFF2-40B4-BE49-F238E27FC236}">
                <a16:creationId xmlns:a16="http://schemas.microsoft.com/office/drawing/2014/main" id="{18B2C953-33C2-C600-775C-809952DB85A7}"/>
              </a:ext>
            </a:extLst>
          </p:cNvPr>
          <p:cNvSpPr/>
          <p:nvPr/>
        </p:nvSpPr>
        <p:spPr>
          <a:xfrm>
            <a:off x="15305084" y="6740438"/>
            <a:ext cx="2298139" cy="828447"/>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75396" rtlCol="0" anchor="ctr"/>
          <a:lstStyle/>
          <a:p>
            <a:pPr marL="0" marR="0" lvl="0" indent="0" algn="ctr" defTabSz="437580" rtl="0" eaLnBrk="1" fontAlgn="auto" latinLnBrk="0" hangingPunct="1">
              <a:lnSpc>
                <a:spcPct val="100000"/>
              </a:lnSpc>
              <a:spcBef>
                <a:spcPts val="0"/>
              </a:spcBef>
              <a:spcAft>
                <a:spcPts val="0"/>
              </a:spcAft>
              <a:buClrTx/>
              <a:buSzTx/>
              <a:buFontTx/>
              <a:buNone/>
              <a:tabLst/>
              <a:defRPr/>
            </a:pPr>
            <a:r>
              <a:rPr kumimoji="0" lang="en-GB" sz="1484" b="0" i="0" u="none" strike="noStrike" kern="0" cap="none" spc="0" normalizeH="0" baseline="0" noProof="0">
                <a:ln>
                  <a:noFill/>
                </a:ln>
                <a:solidFill>
                  <a:prstClr val="black"/>
                </a:solidFill>
                <a:effectLst/>
                <a:uLnTx/>
                <a:uFillTx/>
                <a:latin typeface="Aptos" panose="02110004020202020204"/>
                <a:ea typeface="+mn-ea"/>
                <a:cs typeface="+mn-cs"/>
              </a:rPr>
              <a:t>Older People's Mental Health Service</a:t>
            </a:r>
          </a:p>
        </p:txBody>
      </p:sp>
      <p:sp>
        <p:nvSpPr>
          <p:cNvPr id="48" name="Rectangle 47">
            <a:extLst>
              <a:ext uri="{FF2B5EF4-FFF2-40B4-BE49-F238E27FC236}">
                <a16:creationId xmlns:a16="http://schemas.microsoft.com/office/drawing/2014/main" id="{D753EB51-ED6A-B545-92DB-5F3422658656}"/>
              </a:ext>
            </a:extLst>
          </p:cNvPr>
          <p:cNvSpPr/>
          <p:nvPr/>
        </p:nvSpPr>
        <p:spPr>
          <a:xfrm>
            <a:off x="3129576" y="4660968"/>
            <a:ext cx="1731683" cy="288836"/>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75396" rtlCol="0" anchor="ctr"/>
          <a:lstStyle/>
          <a:p>
            <a:pPr marL="0" marR="0" lvl="0" indent="0" algn="ctr" defTabSz="437580" rtl="0" eaLnBrk="1" fontAlgn="auto" latinLnBrk="0" hangingPunct="1">
              <a:lnSpc>
                <a:spcPct val="100000"/>
              </a:lnSpc>
              <a:spcBef>
                <a:spcPts val="0"/>
              </a:spcBef>
              <a:spcAft>
                <a:spcPts val="0"/>
              </a:spcAft>
              <a:buClrTx/>
              <a:buSzTx/>
              <a:buFontTx/>
              <a:buNone/>
              <a:tabLst/>
              <a:defRPr/>
            </a:pPr>
            <a:r>
              <a:rPr kumimoji="0" lang="en-GB" sz="1732" b="0" i="0" u="none" strike="noStrike" kern="0" cap="none" spc="0" normalizeH="0" baseline="0" noProof="0">
                <a:ln>
                  <a:noFill/>
                </a:ln>
                <a:solidFill>
                  <a:srgbClr val="000000"/>
                </a:solidFill>
                <a:effectLst/>
                <a:uLnTx/>
                <a:uFillTx/>
                <a:latin typeface="Aptos"/>
                <a:ea typeface="+mn-ea"/>
                <a:cs typeface="+mn-cs"/>
              </a:rPr>
              <a:t>CAMHS</a:t>
            </a:r>
            <a:endParaRPr kumimoji="0" lang="en-GB" sz="1732" b="0" i="0" u="none" strike="noStrike" kern="0" cap="none" spc="0" normalizeH="0" baseline="0" noProof="0">
              <a:ln>
                <a:noFill/>
              </a:ln>
              <a:solidFill>
                <a:prstClr val="black"/>
              </a:solidFill>
              <a:effectLst/>
              <a:uLnTx/>
              <a:uFillTx/>
              <a:latin typeface="Aptos" panose="02110004020202020204"/>
              <a:ea typeface="+mn-ea"/>
              <a:cs typeface="+mn-cs"/>
            </a:endParaRPr>
          </a:p>
        </p:txBody>
      </p:sp>
      <p:sp>
        <p:nvSpPr>
          <p:cNvPr id="49" name="Rectangle 48">
            <a:extLst>
              <a:ext uri="{FF2B5EF4-FFF2-40B4-BE49-F238E27FC236}">
                <a16:creationId xmlns:a16="http://schemas.microsoft.com/office/drawing/2014/main" id="{375E036E-CAF1-3623-D86D-C3CBF1D522EA}"/>
              </a:ext>
            </a:extLst>
          </p:cNvPr>
          <p:cNvSpPr/>
          <p:nvPr/>
        </p:nvSpPr>
        <p:spPr>
          <a:xfrm>
            <a:off x="3110345" y="5255795"/>
            <a:ext cx="1731683" cy="695858"/>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75396" rtlCol="0" anchor="ctr"/>
          <a:lstStyle/>
          <a:p>
            <a:pPr marL="0" marR="0" lvl="0" indent="0" algn="ctr" defTabSz="437580" rtl="0" eaLnBrk="1" fontAlgn="auto" latinLnBrk="0" hangingPunct="1">
              <a:lnSpc>
                <a:spcPct val="100000"/>
              </a:lnSpc>
              <a:spcBef>
                <a:spcPts val="0"/>
              </a:spcBef>
              <a:spcAft>
                <a:spcPts val="0"/>
              </a:spcAft>
              <a:buClrTx/>
              <a:buSzTx/>
              <a:buFontTx/>
              <a:buNone/>
              <a:tabLst/>
              <a:defRPr/>
            </a:pPr>
            <a:r>
              <a:rPr kumimoji="0" lang="en-GB" sz="1732" b="0" i="0" u="none" strike="noStrike" kern="0" cap="none" spc="0" normalizeH="0" baseline="0" noProof="0">
                <a:ln>
                  <a:noFill/>
                </a:ln>
                <a:solidFill>
                  <a:srgbClr val="000000"/>
                </a:solidFill>
                <a:effectLst/>
                <a:uLnTx/>
                <a:uFillTx/>
                <a:latin typeface="Aptos"/>
                <a:ea typeface="+mn-ea"/>
                <a:cs typeface="+mn-cs"/>
              </a:rPr>
              <a:t>Specialist Mental Health</a:t>
            </a:r>
            <a:endParaRPr kumimoji="0" lang="en-GB" sz="1732" b="0" i="0" u="none" strike="noStrike" kern="0" cap="none" spc="0" normalizeH="0" baseline="0" noProof="0">
              <a:ln>
                <a:noFill/>
              </a:ln>
              <a:solidFill>
                <a:prstClr val="black"/>
              </a:solidFill>
              <a:effectLst/>
              <a:uLnTx/>
              <a:uFillTx/>
              <a:latin typeface="Aptos" panose="02110004020202020204"/>
              <a:ea typeface="+mn-ea"/>
              <a:cs typeface="+mn-cs"/>
            </a:endParaRPr>
          </a:p>
        </p:txBody>
      </p:sp>
      <p:sp>
        <p:nvSpPr>
          <p:cNvPr id="50" name="Rectangle 49">
            <a:extLst>
              <a:ext uri="{FF2B5EF4-FFF2-40B4-BE49-F238E27FC236}">
                <a16:creationId xmlns:a16="http://schemas.microsoft.com/office/drawing/2014/main" id="{BE73B81C-0EF0-2A94-E696-965A2B29707C}"/>
              </a:ext>
            </a:extLst>
          </p:cNvPr>
          <p:cNvSpPr/>
          <p:nvPr/>
        </p:nvSpPr>
        <p:spPr>
          <a:xfrm>
            <a:off x="3129639" y="6392509"/>
            <a:ext cx="1731683" cy="695858"/>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75396" rtlCol="0" anchor="ctr"/>
          <a:lstStyle/>
          <a:p>
            <a:pPr marL="0" marR="0" lvl="0" indent="0" algn="ctr" defTabSz="437580" rtl="0" eaLnBrk="1" fontAlgn="auto" latinLnBrk="0" hangingPunct="1">
              <a:lnSpc>
                <a:spcPct val="100000"/>
              </a:lnSpc>
              <a:spcBef>
                <a:spcPts val="0"/>
              </a:spcBef>
              <a:spcAft>
                <a:spcPts val="0"/>
              </a:spcAft>
              <a:buClrTx/>
              <a:buSzTx/>
              <a:buFontTx/>
              <a:buNone/>
              <a:tabLst/>
              <a:defRPr/>
            </a:pPr>
            <a:r>
              <a:rPr kumimoji="0" lang="en-GB" sz="1732" b="0" i="0" u="none" strike="noStrike" kern="0" cap="none" spc="0" normalizeH="0" baseline="0" noProof="0">
                <a:ln>
                  <a:noFill/>
                </a:ln>
                <a:solidFill>
                  <a:srgbClr val="000000"/>
                </a:solidFill>
                <a:effectLst/>
                <a:uLnTx/>
                <a:uFillTx/>
                <a:latin typeface="Aptos"/>
                <a:ea typeface="+mn-ea"/>
                <a:cs typeface="+mn-cs"/>
              </a:rPr>
              <a:t>Mental Health Estate</a:t>
            </a:r>
            <a:endParaRPr kumimoji="0" lang="en-GB" sz="1732" b="0" i="0" u="none" strike="noStrike" kern="0" cap="none" spc="0" normalizeH="0" baseline="0" noProof="0">
              <a:ln>
                <a:noFill/>
              </a:ln>
              <a:solidFill>
                <a:prstClr val="black"/>
              </a:solidFill>
              <a:effectLst/>
              <a:uLnTx/>
              <a:uFillTx/>
              <a:latin typeface="Aptos" panose="02110004020202020204"/>
              <a:ea typeface="+mn-ea"/>
              <a:cs typeface="+mn-cs"/>
            </a:endParaRPr>
          </a:p>
        </p:txBody>
      </p:sp>
      <p:sp>
        <p:nvSpPr>
          <p:cNvPr id="51" name="Rectangle 50">
            <a:extLst>
              <a:ext uri="{FF2B5EF4-FFF2-40B4-BE49-F238E27FC236}">
                <a16:creationId xmlns:a16="http://schemas.microsoft.com/office/drawing/2014/main" id="{558F2D42-E7F3-48FB-0A89-272C2A7F245E}"/>
              </a:ext>
            </a:extLst>
          </p:cNvPr>
          <p:cNvSpPr/>
          <p:nvPr/>
        </p:nvSpPr>
        <p:spPr>
          <a:xfrm>
            <a:off x="3129375" y="7721888"/>
            <a:ext cx="1731683" cy="695858"/>
          </a:xfrm>
          <a:prstGeom prst="rect">
            <a:avLst/>
          </a:prstGeom>
          <a:solidFill>
            <a:schemeClr val="accent6">
              <a:lumMod val="20000"/>
              <a:lumOff val="80000"/>
            </a:schemeClr>
          </a:solidFill>
          <a:ln w="19050" cap="flat" cmpd="sng" algn="ctr">
            <a:solidFill>
              <a:schemeClr val="accent6"/>
            </a:solidFill>
            <a:prstDash val="solid"/>
            <a:miter lim="800000"/>
          </a:ln>
          <a:effectLst/>
        </p:spPr>
        <p:txBody>
          <a:bodyPr lIns="0" tIns="0" rIns="0" bIns="75396" rtlCol="0" anchor="ctr"/>
          <a:lstStyle/>
          <a:p>
            <a:pPr marL="0" marR="0" lvl="0" indent="0" algn="ctr" defTabSz="437580" rtl="0" eaLnBrk="1" fontAlgn="auto" latinLnBrk="0" hangingPunct="1">
              <a:lnSpc>
                <a:spcPct val="100000"/>
              </a:lnSpc>
              <a:spcBef>
                <a:spcPts val="0"/>
              </a:spcBef>
              <a:spcAft>
                <a:spcPts val="0"/>
              </a:spcAft>
              <a:buClrTx/>
              <a:buSzTx/>
              <a:buFontTx/>
              <a:buNone/>
              <a:tabLst/>
              <a:defRPr/>
            </a:pPr>
            <a:r>
              <a:rPr kumimoji="0" lang="en-GB" sz="1732" b="0" i="0" u="none" strike="noStrike" kern="0" cap="none" spc="0" normalizeH="0" baseline="0" noProof="0">
                <a:ln>
                  <a:noFill/>
                </a:ln>
                <a:solidFill>
                  <a:srgbClr val="000000"/>
                </a:solidFill>
                <a:effectLst/>
                <a:uLnTx/>
                <a:uFillTx/>
                <a:latin typeface="Aptos"/>
                <a:ea typeface="+mn-ea"/>
                <a:cs typeface="+mn-cs"/>
              </a:rPr>
              <a:t>LD Modernisation</a:t>
            </a:r>
            <a:endParaRPr kumimoji="0" lang="en-GB" sz="1732" b="0" i="0" u="none" strike="noStrike" kern="0" cap="none" spc="0" normalizeH="0" baseline="0" noProof="0">
              <a:ln>
                <a:noFill/>
              </a:ln>
              <a:solidFill>
                <a:prstClr val="black"/>
              </a:solidFill>
              <a:effectLst/>
              <a:uLnTx/>
              <a:uFillTx/>
              <a:latin typeface="Aptos" panose="02110004020202020204"/>
              <a:ea typeface="+mn-ea"/>
              <a:cs typeface="+mn-cs"/>
            </a:endParaRPr>
          </a:p>
        </p:txBody>
      </p:sp>
      <p:graphicFrame>
        <p:nvGraphicFramePr>
          <p:cNvPr id="53" name="Table 52">
            <a:extLst>
              <a:ext uri="{FF2B5EF4-FFF2-40B4-BE49-F238E27FC236}">
                <a16:creationId xmlns:a16="http://schemas.microsoft.com/office/drawing/2014/main" id="{8A068B4D-587A-8D31-1074-836F3C784828}"/>
              </a:ext>
            </a:extLst>
          </p:cNvPr>
          <p:cNvGraphicFramePr>
            <a:graphicFrameLocks noGrp="1"/>
          </p:cNvGraphicFramePr>
          <p:nvPr/>
        </p:nvGraphicFramePr>
        <p:xfrm>
          <a:off x="5608176" y="4516185"/>
          <a:ext cx="5120918" cy="575387"/>
        </p:xfrm>
        <a:graphic>
          <a:graphicData uri="http://schemas.openxmlformats.org/drawingml/2006/table">
            <a:tbl>
              <a:tblPr firstRow="1" bandRow="1">
                <a:tableStyleId>{16D9F66E-5EB9-4882-86FB-DCBF35E3C3E4}</a:tableStyleId>
              </a:tblPr>
              <a:tblGrid>
                <a:gridCol w="5120918">
                  <a:extLst>
                    <a:ext uri="{9D8B030D-6E8A-4147-A177-3AD203B41FA5}">
                      <a16:colId xmlns:a16="http://schemas.microsoft.com/office/drawing/2014/main" val="1369800438"/>
                    </a:ext>
                  </a:extLst>
                </a:gridCol>
              </a:tblGrid>
              <a:tr h="575387">
                <a:tc>
                  <a:txBody>
                    <a:bodyPr/>
                    <a:lstStyle/>
                    <a:p>
                      <a:pPr marL="0" marR="0" lvl="0" indent="0" algn="l" rtl="0" eaLnBrk="1" fontAlgn="auto" latinLnBrk="0" hangingPunct="1">
                        <a:lnSpc>
                          <a:spcPct val="100000"/>
                        </a:lnSpc>
                        <a:spcBef>
                          <a:spcPts val="0"/>
                        </a:spcBef>
                        <a:spcAft>
                          <a:spcPts val="0"/>
                        </a:spcAft>
                        <a:buClrTx/>
                        <a:buSzTx/>
                        <a:buFontTx/>
                        <a:buNone/>
                      </a:pPr>
                      <a:r>
                        <a:rPr lang="en-GB" sz="1500" b="0" kern="1200">
                          <a:solidFill>
                            <a:srgbClr val="000000"/>
                          </a:solidFill>
                        </a:rPr>
                        <a:t>Deliver RPB CYP Plan: No wrong door / Appropriate Placements / Transition Principles</a:t>
                      </a:r>
                    </a:p>
                  </a:txBody>
                  <a:tcPr marL="87513" marR="87513" marT="43757" marB="43757" anchor="ctr"/>
                </a:tc>
                <a:extLst>
                  <a:ext uri="{0D108BD9-81ED-4DB2-BD59-A6C34878D82A}">
                    <a16:rowId xmlns:a16="http://schemas.microsoft.com/office/drawing/2014/main" val="1790819238"/>
                  </a:ext>
                </a:extLst>
              </a:tr>
            </a:tbl>
          </a:graphicData>
        </a:graphic>
      </p:graphicFrame>
      <p:graphicFrame>
        <p:nvGraphicFramePr>
          <p:cNvPr id="56" name="Table 55">
            <a:extLst>
              <a:ext uri="{FF2B5EF4-FFF2-40B4-BE49-F238E27FC236}">
                <a16:creationId xmlns:a16="http://schemas.microsoft.com/office/drawing/2014/main" id="{341AD4C4-8B32-9275-D933-92BF60CA1FDA}"/>
              </a:ext>
            </a:extLst>
          </p:cNvPr>
          <p:cNvGraphicFramePr>
            <a:graphicFrameLocks noGrp="1"/>
          </p:cNvGraphicFramePr>
          <p:nvPr/>
        </p:nvGraphicFramePr>
        <p:xfrm>
          <a:off x="5608176" y="5259670"/>
          <a:ext cx="5120918" cy="723638"/>
        </p:xfrm>
        <a:graphic>
          <a:graphicData uri="http://schemas.openxmlformats.org/drawingml/2006/table">
            <a:tbl>
              <a:tblPr firstRow="1" bandRow="1">
                <a:tableStyleId>{16D9F66E-5EB9-4882-86FB-DCBF35E3C3E4}</a:tableStyleId>
              </a:tblPr>
              <a:tblGrid>
                <a:gridCol w="5120918">
                  <a:extLst>
                    <a:ext uri="{9D8B030D-6E8A-4147-A177-3AD203B41FA5}">
                      <a16:colId xmlns:a16="http://schemas.microsoft.com/office/drawing/2014/main" val="1369800438"/>
                    </a:ext>
                  </a:extLst>
                </a:gridCol>
              </a:tblGrid>
              <a:tr h="361819">
                <a:tc>
                  <a:txBody>
                    <a:bodyPr/>
                    <a:lstStyle/>
                    <a:p>
                      <a:pPr marL="0" marR="0" lvl="0" indent="0" algn="l" rtl="0" eaLnBrk="1" fontAlgn="auto" latinLnBrk="0" hangingPunct="1">
                        <a:lnSpc>
                          <a:spcPct val="100000"/>
                        </a:lnSpc>
                        <a:spcBef>
                          <a:spcPts val="0"/>
                        </a:spcBef>
                        <a:spcAft>
                          <a:spcPts val="0"/>
                        </a:spcAft>
                        <a:buClrTx/>
                        <a:buSzTx/>
                        <a:buFontTx/>
                        <a:buNone/>
                      </a:pPr>
                      <a:r>
                        <a:rPr lang="en-GB" sz="1500" b="0" kern="1200">
                          <a:solidFill>
                            <a:srgbClr val="000000"/>
                          </a:solidFill>
                        </a:rPr>
                        <a:t>Progress implementation of JCC MH Specialist Strategy</a:t>
                      </a:r>
                    </a:p>
                  </a:txBody>
                  <a:tcPr marL="87513" marR="87513" marT="43757" marB="43757" anchor="ctr"/>
                </a:tc>
                <a:extLst>
                  <a:ext uri="{0D108BD9-81ED-4DB2-BD59-A6C34878D82A}">
                    <a16:rowId xmlns:a16="http://schemas.microsoft.com/office/drawing/2014/main" val="1790819238"/>
                  </a:ext>
                </a:extLst>
              </a:tr>
              <a:tr h="361819">
                <a:tc>
                  <a:txBody>
                    <a:bodyPr/>
                    <a:lstStyle/>
                    <a:p>
                      <a:pPr marL="0" marR="0" lvl="0" indent="0" algn="l" rtl="0" eaLnBrk="1" fontAlgn="auto" latinLnBrk="0" hangingPunct="1">
                        <a:lnSpc>
                          <a:spcPct val="100000"/>
                        </a:lnSpc>
                        <a:spcBef>
                          <a:spcPts val="0"/>
                        </a:spcBef>
                        <a:spcAft>
                          <a:spcPts val="0"/>
                        </a:spcAft>
                        <a:buClrTx/>
                        <a:buSzTx/>
                        <a:buFontTx/>
                        <a:buNone/>
                      </a:pPr>
                      <a:r>
                        <a:rPr lang="en-GB" sz="1500" b="0" kern="1200">
                          <a:solidFill>
                            <a:srgbClr val="000000"/>
                          </a:solidFill>
                        </a:rPr>
                        <a:t>Develop HDU Facilities</a:t>
                      </a:r>
                    </a:p>
                  </a:txBody>
                  <a:tcPr marL="87513" marR="87513" marT="43757" marB="43757" anchor="ctr"/>
                </a:tc>
                <a:extLst>
                  <a:ext uri="{0D108BD9-81ED-4DB2-BD59-A6C34878D82A}">
                    <a16:rowId xmlns:a16="http://schemas.microsoft.com/office/drawing/2014/main" val="1532433617"/>
                  </a:ext>
                </a:extLst>
              </a:tr>
            </a:tbl>
          </a:graphicData>
        </a:graphic>
      </p:graphicFrame>
      <p:graphicFrame>
        <p:nvGraphicFramePr>
          <p:cNvPr id="57" name="Table 56">
            <a:extLst>
              <a:ext uri="{FF2B5EF4-FFF2-40B4-BE49-F238E27FC236}">
                <a16:creationId xmlns:a16="http://schemas.microsoft.com/office/drawing/2014/main" id="{CBA075F7-1944-B39B-9DC9-D05FA154DA2E}"/>
              </a:ext>
            </a:extLst>
          </p:cNvPr>
          <p:cNvGraphicFramePr>
            <a:graphicFrameLocks noGrp="1"/>
          </p:cNvGraphicFramePr>
          <p:nvPr/>
        </p:nvGraphicFramePr>
        <p:xfrm>
          <a:off x="5608206" y="7656579"/>
          <a:ext cx="5120918" cy="937207"/>
        </p:xfrm>
        <a:graphic>
          <a:graphicData uri="http://schemas.openxmlformats.org/drawingml/2006/table">
            <a:tbl>
              <a:tblPr firstRow="1" bandRow="1">
                <a:tableStyleId>{16D9F66E-5EB9-4882-86FB-DCBF35E3C3E4}</a:tableStyleId>
              </a:tblPr>
              <a:tblGrid>
                <a:gridCol w="5120918">
                  <a:extLst>
                    <a:ext uri="{9D8B030D-6E8A-4147-A177-3AD203B41FA5}">
                      <a16:colId xmlns:a16="http://schemas.microsoft.com/office/drawing/2014/main" val="1369800438"/>
                    </a:ext>
                  </a:extLst>
                </a:gridCol>
              </a:tblGrid>
              <a:tr h="361819">
                <a:tc>
                  <a:txBody>
                    <a:bodyPr/>
                    <a:lstStyle/>
                    <a:p>
                      <a:pPr marL="0" marR="0" lvl="0" indent="0" algn="l" rtl="0" eaLnBrk="1" fontAlgn="auto" latinLnBrk="0" hangingPunct="1">
                        <a:lnSpc>
                          <a:spcPct val="100000"/>
                        </a:lnSpc>
                        <a:spcBef>
                          <a:spcPts val="0"/>
                        </a:spcBef>
                        <a:spcAft>
                          <a:spcPts val="0"/>
                        </a:spcAft>
                        <a:buClrTx/>
                        <a:buSzTx/>
                        <a:buFontTx/>
                        <a:buNone/>
                      </a:pPr>
                      <a:r>
                        <a:rPr lang="en-GB" sz="1500" b="0" kern="1200">
                          <a:solidFill>
                            <a:srgbClr val="000000"/>
                          </a:solidFill>
                        </a:rPr>
                        <a:t>Reconfigure Dan Y Deri/submission of BC to RPB</a:t>
                      </a:r>
                    </a:p>
                  </a:txBody>
                  <a:tcPr marL="87513" marR="87513" marT="43757" marB="43757" anchor="ctr"/>
                </a:tc>
                <a:extLst>
                  <a:ext uri="{0D108BD9-81ED-4DB2-BD59-A6C34878D82A}">
                    <a16:rowId xmlns:a16="http://schemas.microsoft.com/office/drawing/2014/main" val="1790819238"/>
                  </a:ext>
                </a:extLst>
              </a:tr>
              <a:tr h="575388">
                <a:tc>
                  <a:txBody>
                    <a:bodyPr/>
                    <a:lstStyle/>
                    <a:p>
                      <a:pPr marL="0" marR="0" lvl="0" indent="0" algn="l" rtl="0" eaLnBrk="1" fontAlgn="auto" latinLnBrk="0" hangingPunct="1">
                        <a:lnSpc>
                          <a:spcPct val="100000"/>
                        </a:lnSpc>
                        <a:spcBef>
                          <a:spcPts val="0"/>
                        </a:spcBef>
                        <a:spcAft>
                          <a:spcPts val="0"/>
                        </a:spcAft>
                        <a:buClrTx/>
                        <a:buSzTx/>
                        <a:buFontTx/>
                        <a:buNone/>
                      </a:pPr>
                      <a:r>
                        <a:rPr lang="en-GB" sz="1500" b="0" kern="1200">
                          <a:solidFill>
                            <a:srgbClr val="000000"/>
                          </a:solidFill>
                        </a:rPr>
                        <a:t>Develop seclusion facilities LD acute assessment unit /submission of BC to RPB</a:t>
                      </a:r>
                    </a:p>
                  </a:txBody>
                  <a:tcPr marL="87513" marR="87513" marT="43757" marB="43757" anchor="ctr"/>
                </a:tc>
                <a:extLst>
                  <a:ext uri="{0D108BD9-81ED-4DB2-BD59-A6C34878D82A}">
                    <a16:rowId xmlns:a16="http://schemas.microsoft.com/office/drawing/2014/main" val="1532433617"/>
                  </a:ext>
                </a:extLst>
              </a:tr>
            </a:tbl>
          </a:graphicData>
        </a:graphic>
      </p:graphicFrame>
      <p:graphicFrame>
        <p:nvGraphicFramePr>
          <p:cNvPr id="58" name="Table 57">
            <a:extLst>
              <a:ext uri="{FF2B5EF4-FFF2-40B4-BE49-F238E27FC236}">
                <a16:creationId xmlns:a16="http://schemas.microsoft.com/office/drawing/2014/main" id="{C7F41C48-BFF9-97AF-8BC9-159D32EB8D35}"/>
              </a:ext>
            </a:extLst>
          </p:cNvPr>
          <p:cNvGraphicFramePr>
            <a:graphicFrameLocks noGrp="1"/>
          </p:cNvGraphicFramePr>
          <p:nvPr/>
        </p:nvGraphicFramePr>
        <p:xfrm>
          <a:off x="5608235" y="6126611"/>
          <a:ext cx="5120918" cy="1447272"/>
        </p:xfrm>
        <a:graphic>
          <a:graphicData uri="http://schemas.openxmlformats.org/drawingml/2006/table">
            <a:tbl>
              <a:tblPr firstRow="1" bandRow="1">
                <a:tableStyleId>{16D9F66E-5EB9-4882-86FB-DCBF35E3C3E4}</a:tableStyleId>
              </a:tblPr>
              <a:tblGrid>
                <a:gridCol w="5120918">
                  <a:extLst>
                    <a:ext uri="{9D8B030D-6E8A-4147-A177-3AD203B41FA5}">
                      <a16:colId xmlns:a16="http://schemas.microsoft.com/office/drawing/2014/main" val="1369800438"/>
                    </a:ext>
                  </a:extLst>
                </a:gridCol>
              </a:tblGrid>
              <a:tr h="361819">
                <a:tc>
                  <a:txBody>
                    <a:bodyPr/>
                    <a:lstStyle/>
                    <a:p>
                      <a:pPr marL="0" marR="0" lvl="0" indent="0" algn="l" rtl="0" eaLnBrk="1" fontAlgn="auto" latinLnBrk="0" hangingPunct="1">
                        <a:lnSpc>
                          <a:spcPct val="100000"/>
                        </a:lnSpc>
                        <a:spcBef>
                          <a:spcPts val="0"/>
                        </a:spcBef>
                        <a:spcAft>
                          <a:spcPts val="0"/>
                        </a:spcAft>
                        <a:buClrTx/>
                        <a:buSzTx/>
                        <a:buFontTx/>
                        <a:buNone/>
                      </a:pPr>
                      <a:r>
                        <a:rPr lang="en-GB" sz="1500" b="0" kern="1200">
                          <a:solidFill>
                            <a:srgbClr val="000000"/>
                          </a:solidFill>
                        </a:rPr>
                        <a:t>Relocation of CDAT base</a:t>
                      </a:r>
                    </a:p>
                  </a:txBody>
                  <a:tcPr marL="87513" marR="87513" marT="43757" marB="43757" anchor="ctr"/>
                </a:tc>
                <a:extLst>
                  <a:ext uri="{0D108BD9-81ED-4DB2-BD59-A6C34878D82A}">
                    <a16:rowId xmlns:a16="http://schemas.microsoft.com/office/drawing/2014/main" val="1790819238"/>
                  </a:ext>
                </a:extLst>
              </a:tr>
              <a:tr h="361819">
                <a:tc>
                  <a:txBody>
                    <a:bodyPr/>
                    <a:lstStyle/>
                    <a:p>
                      <a:pPr marL="0" marR="0" lvl="0" indent="0" algn="l" rtl="0" eaLnBrk="1" fontAlgn="auto" latinLnBrk="0" hangingPunct="1">
                        <a:lnSpc>
                          <a:spcPct val="100000"/>
                        </a:lnSpc>
                        <a:spcBef>
                          <a:spcPts val="0"/>
                        </a:spcBef>
                        <a:spcAft>
                          <a:spcPts val="0"/>
                        </a:spcAft>
                        <a:buClrTx/>
                        <a:buSzTx/>
                        <a:buFontTx/>
                        <a:buNone/>
                      </a:pPr>
                      <a:r>
                        <a:rPr lang="en-GB" sz="1500" b="0" kern="1200">
                          <a:solidFill>
                            <a:srgbClr val="000000"/>
                          </a:solidFill>
                        </a:rPr>
                        <a:t>Refurbishment of Ward F Seclusion Facility</a:t>
                      </a:r>
                    </a:p>
                  </a:txBody>
                  <a:tcPr marL="87513" marR="87513" marT="43757" marB="43757" anchor="ctr"/>
                </a:tc>
                <a:extLst>
                  <a:ext uri="{0D108BD9-81ED-4DB2-BD59-A6C34878D82A}">
                    <a16:rowId xmlns:a16="http://schemas.microsoft.com/office/drawing/2014/main" val="1532433617"/>
                  </a:ext>
                </a:extLst>
              </a:tr>
              <a:tr h="361817">
                <a:tc>
                  <a:txBody>
                    <a:bodyPr/>
                    <a:lstStyle/>
                    <a:p>
                      <a:pPr marL="0" lvl="0" indent="0" algn="l">
                        <a:lnSpc>
                          <a:spcPct val="100000"/>
                        </a:lnSpc>
                        <a:spcBef>
                          <a:spcPts val="0"/>
                        </a:spcBef>
                        <a:spcAft>
                          <a:spcPts val="0"/>
                        </a:spcAft>
                        <a:buNone/>
                      </a:pPr>
                      <a:r>
                        <a:rPr lang="en-GB" sz="1500" b="0" kern="1200">
                          <a:solidFill>
                            <a:srgbClr val="000000"/>
                          </a:solidFill>
                        </a:rPr>
                        <a:t>Progress Capital BC modernisation of Adult Inpatient</a:t>
                      </a:r>
                    </a:p>
                  </a:txBody>
                  <a:tcPr marL="87513" marR="87513" marT="43757" marB="43757" anchor="ctr"/>
                </a:tc>
                <a:extLst>
                  <a:ext uri="{0D108BD9-81ED-4DB2-BD59-A6C34878D82A}">
                    <a16:rowId xmlns:a16="http://schemas.microsoft.com/office/drawing/2014/main" val="3007262466"/>
                  </a:ext>
                </a:extLst>
              </a:tr>
              <a:tr h="361817">
                <a:tc>
                  <a:txBody>
                    <a:bodyPr/>
                    <a:lstStyle/>
                    <a:p>
                      <a:pPr marL="0" lvl="0" indent="0" algn="l">
                        <a:lnSpc>
                          <a:spcPct val="100000"/>
                        </a:lnSpc>
                        <a:spcBef>
                          <a:spcPts val="0"/>
                        </a:spcBef>
                        <a:spcAft>
                          <a:spcPts val="0"/>
                        </a:spcAft>
                        <a:buNone/>
                      </a:pPr>
                      <a:r>
                        <a:rPr lang="en-GB" sz="1500" b="0" kern="1200">
                          <a:solidFill>
                            <a:srgbClr val="000000"/>
                          </a:solidFill>
                        </a:rPr>
                        <a:t>Co-locate Community OPMHS</a:t>
                      </a:r>
                    </a:p>
                  </a:txBody>
                  <a:tcPr marL="87513" marR="87513" marT="43757" marB="43757" anchor="ctr"/>
                </a:tc>
                <a:extLst>
                  <a:ext uri="{0D108BD9-81ED-4DB2-BD59-A6C34878D82A}">
                    <a16:rowId xmlns:a16="http://schemas.microsoft.com/office/drawing/2014/main" val="4165604900"/>
                  </a:ext>
                </a:extLst>
              </a:tr>
            </a:tbl>
          </a:graphicData>
        </a:graphic>
      </p:graphicFrame>
      <p:sp>
        <p:nvSpPr>
          <p:cNvPr id="2" name="TextBox 1">
            <a:extLst>
              <a:ext uri="{FF2B5EF4-FFF2-40B4-BE49-F238E27FC236}">
                <a16:creationId xmlns:a16="http://schemas.microsoft.com/office/drawing/2014/main" id="{FEB3C4BF-1E0A-0FF1-1EE3-D1D0229B9595}"/>
              </a:ext>
            </a:extLst>
          </p:cNvPr>
          <p:cNvSpPr txBox="1"/>
          <p:nvPr/>
        </p:nvSpPr>
        <p:spPr>
          <a:xfrm>
            <a:off x="0" y="-14068"/>
            <a:ext cx="20105688" cy="584775"/>
          </a:xfrm>
          <a:prstGeom prst="rect">
            <a:avLst/>
          </a:prstGeom>
          <a:solidFill>
            <a:srgbClr val="44546A"/>
          </a:solidFill>
        </p:spPr>
        <p:txBody>
          <a:bodyPr wrap="square" rtlCol="0">
            <a:spAutoFit/>
          </a:bodyPr>
          <a:lstStyle/>
          <a:p>
            <a:pPr marL="0" marR="0" lvl="0" indent="0" algn="ctr" defTabSz="753969"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mn-cs"/>
              </a:rPr>
              <a:t>Mental Health and Learning Disabilities Plan on Page</a:t>
            </a:r>
          </a:p>
        </p:txBody>
      </p:sp>
    </p:spTree>
    <p:extLst>
      <p:ext uri="{BB962C8B-B14F-4D97-AF65-F5344CB8AC3E}">
        <p14:creationId xmlns:p14="http://schemas.microsoft.com/office/powerpoint/2010/main" val="248551341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BED214-49E2-8B49-49F0-8328D2991544}"/>
            </a:ext>
          </a:extLst>
        </p:cNvPr>
        <p:cNvGrpSpPr/>
        <p:nvPr/>
      </p:nvGrpSpPr>
      <p:grpSpPr>
        <a:xfrm>
          <a:off x="0" y="0"/>
          <a:ext cx="0" cy="0"/>
          <a:chOff x="0" y="0"/>
          <a:chExt cx="0" cy="0"/>
        </a:xfrm>
      </p:grpSpPr>
      <p:grpSp>
        <p:nvGrpSpPr>
          <p:cNvPr id="3" name="Group 2">
            <a:extLst>
              <a:ext uri="{FF2B5EF4-FFF2-40B4-BE49-F238E27FC236}">
                <a16:creationId xmlns:a16="http://schemas.microsoft.com/office/drawing/2014/main" id="{13B25B07-5895-7CD7-2EC7-51A687872B6B}"/>
              </a:ext>
            </a:extLst>
          </p:cNvPr>
          <p:cNvGrpSpPr/>
          <p:nvPr/>
        </p:nvGrpSpPr>
        <p:grpSpPr>
          <a:xfrm>
            <a:off x="-4225943" y="-801816"/>
            <a:ext cx="12459066" cy="8438398"/>
            <a:chOff x="-3160974" y="-469949"/>
            <a:chExt cx="8689395" cy="5885240"/>
          </a:xfrm>
        </p:grpSpPr>
        <p:graphicFrame>
          <p:nvGraphicFramePr>
            <p:cNvPr id="4" name="Chart 3">
              <a:extLst>
                <a:ext uri="{FF2B5EF4-FFF2-40B4-BE49-F238E27FC236}">
                  <a16:creationId xmlns:a16="http://schemas.microsoft.com/office/drawing/2014/main" id="{83404142-038C-9D47-86A2-4E8C92D63607}"/>
                </a:ext>
              </a:extLst>
            </p:cNvPr>
            <p:cNvGraphicFramePr/>
            <p:nvPr>
              <p:extLst>
                <p:ext uri="{D42A27DB-BD31-4B8C-83A1-F6EECF244321}">
                  <p14:modId xmlns:p14="http://schemas.microsoft.com/office/powerpoint/2010/main" val="605885150"/>
                </p:ext>
              </p:extLst>
            </p:nvPr>
          </p:nvGraphicFramePr>
          <p:xfrm>
            <a:off x="-3160974" y="-469949"/>
            <a:ext cx="8689395" cy="5885240"/>
          </p:xfrm>
          <a:graphic>
            <a:graphicData uri="http://schemas.openxmlformats.org/drawingml/2006/chart">
              <c:chart xmlns:c="http://schemas.openxmlformats.org/drawingml/2006/chart" xmlns:r="http://schemas.openxmlformats.org/officeDocument/2006/relationships" r:id="rId3"/>
            </a:graphicData>
          </a:graphic>
        </p:graphicFrame>
        <p:grpSp>
          <p:nvGrpSpPr>
            <p:cNvPr id="5" name="Group 4">
              <a:extLst>
                <a:ext uri="{FF2B5EF4-FFF2-40B4-BE49-F238E27FC236}">
                  <a16:creationId xmlns:a16="http://schemas.microsoft.com/office/drawing/2014/main" id="{861FBA43-37F8-823A-7504-B48F7DDF59A6}"/>
                </a:ext>
              </a:extLst>
            </p:cNvPr>
            <p:cNvGrpSpPr/>
            <p:nvPr/>
          </p:nvGrpSpPr>
          <p:grpSpPr>
            <a:xfrm>
              <a:off x="222796" y="1051568"/>
              <a:ext cx="3400216" cy="2480293"/>
              <a:chOff x="-970107" y="283583"/>
              <a:chExt cx="2884665" cy="1721734"/>
            </a:xfrm>
          </p:grpSpPr>
          <p:sp>
            <p:nvSpPr>
              <p:cNvPr id="7" name="TextBox 6">
                <a:extLst>
                  <a:ext uri="{FF2B5EF4-FFF2-40B4-BE49-F238E27FC236}">
                    <a16:creationId xmlns:a16="http://schemas.microsoft.com/office/drawing/2014/main" id="{25035A91-201B-38E7-E4FF-8159EBC12F39}"/>
                  </a:ext>
                </a:extLst>
              </p:cNvPr>
              <p:cNvSpPr txBox="1"/>
              <p:nvPr/>
            </p:nvSpPr>
            <p:spPr>
              <a:xfrm>
                <a:off x="-63485" y="979200"/>
                <a:ext cx="1061242" cy="782046"/>
              </a:xfrm>
              <a:prstGeom prst="rect">
                <a:avLst/>
              </a:prstGeom>
              <a:noFill/>
            </p:spPr>
            <p:txBody>
              <a:bodyPr wrap="square" rtlCol="0">
                <a:prstTxWarp prst="textArchDown">
                  <a:avLst>
                    <a:gd name="adj" fmla="val 518474"/>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a:ln>
                      <a:noFill/>
                    </a:ln>
                    <a:solidFill>
                      <a:prstClr val="black"/>
                    </a:solidFill>
                    <a:effectLst/>
                    <a:uLnTx/>
                    <a:uFillTx/>
                    <a:latin typeface="Calibri"/>
                    <a:ea typeface="+mn-ea"/>
                    <a:cs typeface="+mn-cs"/>
                  </a:rPr>
                  <a:t>Milestones</a:t>
                </a:r>
              </a:p>
            </p:txBody>
          </p:sp>
          <p:sp>
            <p:nvSpPr>
              <p:cNvPr id="8" name="TextBox 7">
                <a:extLst>
                  <a:ext uri="{FF2B5EF4-FFF2-40B4-BE49-F238E27FC236}">
                    <a16:creationId xmlns:a16="http://schemas.microsoft.com/office/drawing/2014/main" id="{680433DD-047F-8D9D-851A-36BBD8306F02}"/>
                  </a:ext>
                </a:extLst>
              </p:cNvPr>
              <p:cNvSpPr txBox="1"/>
              <p:nvPr/>
            </p:nvSpPr>
            <p:spPr>
              <a:xfrm>
                <a:off x="-219886" y="927237"/>
                <a:ext cx="1380124" cy="1078080"/>
              </a:xfrm>
              <a:prstGeom prst="rect">
                <a:avLst/>
              </a:prstGeom>
              <a:noFill/>
            </p:spPr>
            <p:txBody>
              <a:bodyPr wrap="square" rtlCol="0">
                <a:prstTxWarp prst="textArchDown">
                  <a:avLst>
                    <a:gd name="adj" fmla="val 2"/>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a:ln>
                      <a:noFill/>
                    </a:ln>
                    <a:solidFill>
                      <a:prstClr val="black"/>
                    </a:solidFill>
                    <a:effectLst/>
                    <a:uLnTx/>
                    <a:uFillTx/>
                    <a:latin typeface="Calibri"/>
                    <a:ea typeface="+mn-ea"/>
                    <a:cs typeface="+mn-cs"/>
                  </a:rPr>
                  <a:t>Measures</a:t>
                </a:r>
              </a:p>
            </p:txBody>
          </p:sp>
          <p:sp>
            <p:nvSpPr>
              <p:cNvPr id="9" name="TextBox 8">
                <a:extLst>
                  <a:ext uri="{FF2B5EF4-FFF2-40B4-BE49-F238E27FC236}">
                    <a16:creationId xmlns:a16="http://schemas.microsoft.com/office/drawing/2014/main" id="{7728504F-10C1-1D51-9D32-856613D07933}"/>
                  </a:ext>
                </a:extLst>
              </p:cNvPr>
              <p:cNvSpPr txBox="1"/>
              <p:nvPr/>
            </p:nvSpPr>
            <p:spPr>
              <a:xfrm>
                <a:off x="-970107" y="283583"/>
                <a:ext cx="2884665" cy="1788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MH &amp; LD</a:t>
                </a:r>
                <a:endParaRPr kumimoji="0" lang="en-GB" sz="1200" b="1" i="0" u="none" strike="noStrike" kern="1200" cap="none" spc="0" normalizeH="0" baseline="0" noProof="0" dirty="0">
                  <a:ln>
                    <a:noFill/>
                  </a:ln>
                  <a:solidFill>
                    <a:srgbClr val="FF0000"/>
                  </a:solidFill>
                  <a:effectLst/>
                  <a:uLnTx/>
                  <a:uFillTx/>
                  <a:latin typeface="Tahoma" panose="020B0604030504040204" pitchFamily="34" charset="0"/>
                  <a:ea typeface="Tahoma" panose="020B0604030504040204" pitchFamily="34" charset="0"/>
                  <a:cs typeface="Tahoma" panose="020B0604030504040204" pitchFamily="34" charset="0"/>
                </a:endParaRPr>
              </a:p>
            </p:txBody>
          </p:sp>
        </p:grpSp>
        <p:sp>
          <p:nvSpPr>
            <p:cNvPr id="6" name="Rounded Rectangle 5">
              <a:extLst>
                <a:ext uri="{FF2B5EF4-FFF2-40B4-BE49-F238E27FC236}">
                  <a16:creationId xmlns:a16="http://schemas.microsoft.com/office/drawing/2014/main" id="{645A2D39-3ADF-9B37-B94A-8A270A6122B6}"/>
                </a:ext>
              </a:extLst>
            </p:cNvPr>
            <p:cNvSpPr/>
            <p:nvPr/>
          </p:nvSpPr>
          <p:spPr>
            <a:xfrm>
              <a:off x="440904" y="933594"/>
              <a:ext cx="2909905" cy="2952000"/>
            </a:xfrm>
            <a:prstGeom prst="roundRect">
              <a:avLst>
                <a:gd name="adj" fmla="val 7014"/>
              </a:avLst>
            </a:prstGeom>
            <a:no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grpSp>
      <p:sp>
        <p:nvSpPr>
          <p:cNvPr id="2" name="Text Placeholder 1">
            <a:extLst>
              <a:ext uri="{FF2B5EF4-FFF2-40B4-BE49-F238E27FC236}">
                <a16:creationId xmlns:a16="http://schemas.microsoft.com/office/drawing/2014/main" id="{82C241AE-2E10-67AF-5ADB-AF49D2EE16A8}"/>
              </a:ext>
            </a:extLst>
          </p:cNvPr>
          <p:cNvSpPr>
            <a:spLocks noGrp="1"/>
          </p:cNvSpPr>
          <p:nvPr>
            <p:ph type="body" sz="quarter" idx="10"/>
          </p:nvPr>
        </p:nvSpPr>
        <p:spPr>
          <a:xfrm>
            <a:off x="219807" y="407841"/>
            <a:ext cx="8823158" cy="615553"/>
          </a:xfrm>
        </p:spPr>
        <p:txBody>
          <a:bodyPr>
            <a:normAutofit lnSpcReduction="10000"/>
          </a:bodyPr>
          <a:lstStyle/>
          <a:p>
            <a:r>
              <a:rPr lang="en-GB" sz="4000"/>
              <a:t>MH &amp; LD Summary Dashboard</a:t>
            </a:r>
          </a:p>
        </p:txBody>
      </p:sp>
      <p:graphicFrame>
        <p:nvGraphicFramePr>
          <p:cNvPr id="10" name="Chart 9">
            <a:extLst>
              <a:ext uri="{FF2B5EF4-FFF2-40B4-BE49-F238E27FC236}">
                <a16:creationId xmlns:a16="http://schemas.microsoft.com/office/drawing/2014/main" id="{FFD262F8-92EA-4193-EC7D-DCAFB634FE8E}"/>
              </a:ext>
            </a:extLst>
          </p:cNvPr>
          <p:cNvGraphicFramePr/>
          <p:nvPr>
            <p:extLst>
              <p:ext uri="{D42A27DB-BD31-4B8C-83A1-F6EECF244321}">
                <p14:modId xmlns:p14="http://schemas.microsoft.com/office/powerpoint/2010/main" val="2185644111"/>
              </p:ext>
            </p:extLst>
          </p:nvPr>
        </p:nvGraphicFramePr>
        <p:xfrm>
          <a:off x="1072227" y="5857648"/>
          <a:ext cx="3871600" cy="3335528"/>
        </p:xfrm>
        <a:graphic>
          <a:graphicData uri="http://schemas.openxmlformats.org/drawingml/2006/chart">
            <c:chart xmlns:c="http://schemas.openxmlformats.org/drawingml/2006/chart" xmlns:r="http://schemas.openxmlformats.org/officeDocument/2006/relationships" r:id="rId4"/>
          </a:graphicData>
        </a:graphic>
      </p:graphicFrame>
      <p:sp>
        <p:nvSpPr>
          <p:cNvPr id="11" name="Rounded Rectangle 10">
            <a:extLst>
              <a:ext uri="{FF2B5EF4-FFF2-40B4-BE49-F238E27FC236}">
                <a16:creationId xmlns:a16="http://schemas.microsoft.com/office/drawing/2014/main" id="{B3453E52-9840-3519-3754-D6D94A874485}"/>
              </a:ext>
            </a:extLst>
          </p:cNvPr>
          <p:cNvSpPr/>
          <p:nvPr/>
        </p:nvSpPr>
        <p:spPr>
          <a:xfrm>
            <a:off x="946444" y="5637653"/>
            <a:ext cx="4177909" cy="4466680"/>
          </a:xfrm>
          <a:prstGeom prst="roundRect">
            <a:avLst>
              <a:gd name="adj" fmla="val 6623"/>
            </a:avLst>
          </a:prstGeom>
          <a:no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13" name="Rounded Rectangle 12">
            <a:extLst>
              <a:ext uri="{FF2B5EF4-FFF2-40B4-BE49-F238E27FC236}">
                <a16:creationId xmlns:a16="http://schemas.microsoft.com/office/drawing/2014/main" id="{97A9AD6D-646A-5E04-95C6-AEF6E52D08C1}"/>
              </a:ext>
            </a:extLst>
          </p:cNvPr>
          <p:cNvSpPr/>
          <p:nvPr/>
        </p:nvSpPr>
        <p:spPr>
          <a:xfrm>
            <a:off x="5501101" y="2167498"/>
            <a:ext cx="6890727" cy="5989615"/>
          </a:xfrm>
          <a:prstGeom prst="roundRect">
            <a:avLst>
              <a:gd name="adj" fmla="val 3101"/>
            </a:avLst>
          </a:prstGeom>
          <a:no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20" name="TextBox 19">
            <a:extLst>
              <a:ext uri="{FF2B5EF4-FFF2-40B4-BE49-F238E27FC236}">
                <a16:creationId xmlns:a16="http://schemas.microsoft.com/office/drawing/2014/main" id="{01944647-3446-63AA-3491-8AE06110CBED}"/>
              </a:ext>
            </a:extLst>
          </p:cNvPr>
          <p:cNvSpPr txBox="1"/>
          <p:nvPr/>
        </p:nvSpPr>
        <p:spPr>
          <a:xfrm>
            <a:off x="5423538" y="2360097"/>
            <a:ext cx="8445080"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Key Outputs &amp; Measures</a:t>
            </a:r>
            <a:endParaRPr kumimoji="0" lang="en-GB" sz="1800" b="1" i="0" u="none" strike="noStrike" kern="1200" cap="none" spc="0" normalizeH="0" baseline="0" noProof="0" dirty="0">
              <a:ln>
                <a:noFill/>
              </a:ln>
              <a:solidFill>
                <a:srgbClr val="FF0000"/>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14" name="Rounded Rectangle 38">
            <a:extLst>
              <a:ext uri="{FF2B5EF4-FFF2-40B4-BE49-F238E27FC236}">
                <a16:creationId xmlns:a16="http://schemas.microsoft.com/office/drawing/2014/main" id="{DFF7AFCF-AD21-47C5-ADF9-28C566667E55}"/>
              </a:ext>
            </a:extLst>
          </p:cNvPr>
          <p:cNvSpPr/>
          <p:nvPr/>
        </p:nvSpPr>
        <p:spPr>
          <a:xfrm>
            <a:off x="12944084" y="2167498"/>
            <a:ext cx="6474959" cy="5022605"/>
          </a:xfrm>
          <a:prstGeom prst="roundRect">
            <a:avLst>
              <a:gd name="adj" fmla="val 5835"/>
            </a:avLst>
          </a:prstGeom>
          <a:no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15" name="TextBox 14">
            <a:extLst>
              <a:ext uri="{FF2B5EF4-FFF2-40B4-BE49-F238E27FC236}">
                <a16:creationId xmlns:a16="http://schemas.microsoft.com/office/drawing/2014/main" id="{B653E498-FCF8-AC57-18C2-1113FA5B5EFB}"/>
              </a:ext>
            </a:extLst>
          </p:cNvPr>
          <p:cNvSpPr txBox="1"/>
          <p:nvPr/>
        </p:nvSpPr>
        <p:spPr>
          <a:xfrm>
            <a:off x="13871310" y="2830783"/>
            <a:ext cx="373690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Q4  Delivery Headlines</a:t>
            </a:r>
          </a:p>
        </p:txBody>
      </p:sp>
      <p:sp>
        <p:nvSpPr>
          <p:cNvPr id="19" name="TextBox 18">
            <a:extLst>
              <a:ext uri="{FF2B5EF4-FFF2-40B4-BE49-F238E27FC236}">
                <a16:creationId xmlns:a16="http://schemas.microsoft.com/office/drawing/2014/main" id="{FB006AF8-B86C-C48B-E7C2-6B1791528B34}"/>
              </a:ext>
            </a:extLst>
          </p:cNvPr>
          <p:cNvSpPr txBox="1"/>
          <p:nvPr/>
        </p:nvSpPr>
        <p:spPr>
          <a:xfrm>
            <a:off x="13216169" y="3413088"/>
            <a:ext cx="5930791" cy="2585323"/>
          </a:xfrm>
          <a:prstGeom prst="rect">
            <a:avLst/>
          </a:prstGeom>
          <a:noFill/>
        </p:spPr>
        <p:txBody>
          <a:bodyPr wrap="square" lIns="91440" tIns="45720" rIns="91440" bIns="45720" anchor="t">
            <a:spAutoFit/>
          </a:bodyPr>
          <a:lstStyle/>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r>
              <a:rPr kumimoji="0" lang="en-GB" sz="1800" i="0" u="none" strike="noStrike" kern="1200" cap="none" spc="0" normalizeH="0" baseline="0" noProof="0" dirty="0">
                <a:ln>
                  <a:noFill/>
                </a:ln>
                <a:solidFill>
                  <a:prstClr val="black"/>
                </a:solidFill>
                <a:effectLst/>
                <a:uLnTx/>
                <a:uFillTx/>
                <a:latin typeface="Calibri"/>
                <a:ea typeface="Verdana"/>
                <a:cs typeface="Calibri"/>
              </a:rPr>
              <a:t>Temporary bed reduction in OPMHS Inpatient Ward</a:t>
            </a:r>
            <a:endParaRPr kumimoji="0" lang="en-US" sz="1800" i="0" u="none" strike="noStrike" kern="1200" cap="none" spc="0" normalizeH="0" baseline="0" noProof="0" dirty="0">
              <a:ln>
                <a:noFill/>
              </a:ln>
              <a:solidFill>
                <a:prstClr val="black"/>
              </a:solidFill>
              <a:effectLst/>
              <a:uLnTx/>
              <a:uFillTx/>
              <a:latin typeface="Calibri"/>
              <a:ea typeface="Verdana"/>
              <a:cs typeface="Calibri"/>
            </a:endParaRPr>
          </a:p>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r>
              <a:rPr kumimoji="0" lang="en-GB" sz="1800" i="0" u="none" strike="noStrike" kern="1200" cap="none" spc="0" normalizeH="0" baseline="0" noProof="0" dirty="0">
                <a:ln>
                  <a:noFill/>
                </a:ln>
                <a:solidFill>
                  <a:prstClr val="black"/>
                </a:solidFill>
                <a:effectLst/>
                <a:uLnTx/>
                <a:uFillTx/>
                <a:latin typeface="Calibri"/>
                <a:ea typeface="Verdana"/>
                <a:cs typeface="Calibri"/>
              </a:rPr>
              <a:t>Continued collaborative working with RPB to delivery CYP Plan: No wrong door </a:t>
            </a:r>
          </a:p>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r>
              <a:rPr kumimoji="0" lang="en-GB" sz="1800" i="0" u="none" strike="noStrike" kern="1200" cap="none" spc="0" normalizeH="0" baseline="0" noProof="0" dirty="0">
                <a:ln>
                  <a:noFill/>
                </a:ln>
                <a:solidFill>
                  <a:prstClr val="black"/>
                </a:solidFill>
                <a:effectLst/>
                <a:uLnTx/>
                <a:uFillTx/>
                <a:latin typeface="Calibri"/>
                <a:ea typeface="Verdana"/>
                <a:cs typeface="Calibri"/>
              </a:rPr>
              <a:t>Refurbishment of Ward F seclusion signed off</a:t>
            </a:r>
            <a:endParaRPr kumimoji="0" lang="en-GB" sz="1800" i="0" u="none" strike="noStrike" kern="1200" cap="none" spc="0" normalizeH="0" baseline="0" noProof="0" dirty="0">
              <a:ln>
                <a:noFill/>
              </a:ln>
              <a:solidFill>
                <a:prstClr val="black"/>
              </a:solidFill>
              <a:effectLst/>
              <a:uLnTx/>
              <a:uFillTx/>
              <a:latin typeface="Calibri"/>
              <a:ea typeface="Verdana" panose="020B0604030504040204" pitchFamily="34" charset="0"/>
              <a:cs typeface="Calibri"/>
            </a:endParaRPr>
          </a:p>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r>
              <a:rPr kumimoji="0" lang="en-GB" sz="1800" i="0" u="none" strike="noStrike" kern="1200" cap="none" spc="0" normalizeH="0" baseline="0" noProof="0" dirty="0">
                <a:ln>
                  <a:noFill/>
                </a:ln>
                <a:solidFill>
                  <a:prstClr val="black"/>
                </a:solidFill>
                <a:effectLst/>
                <a:uLnTx/>
                <a:uFillTx/>
                <a:latin typeface="Calibri"/>
                <a:ea typeface="Verdana"/>
                <a:cs typeface="Calibri"/>
              </a:rPr>
              <a:t>CDAT NPT Team relocated</a:t>
            </a:r>
            <a:endParaRPr kumimoji="0" lang="en-GB" sz="1800" i="0" u="none" strike="noStrike" kern="1200" cap="none" spc="0" normalizeH="0" baseline="0" noProof="0" dirty="0">
              <a:ln>
                <a:noFill/>
              </a:ln>
              <a:solidFill>
                <a:prstClr val="black"/>
              </a:solidFill>
              <a:effectLst/>
              <a:uLnTx/>
              <a:uFillTx/>
              <a:latin typeface="Calibri"/>
              <a:ea typeface="Verdana" panose="020B0604030504040204" pitchFamily="34" charset="0"/>
              <a:cs typeface="Calibri"/>
            </a:endParaRPr>
          </a:p>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r>
              <a:rPr kumimoji="0" lang="en-GB" sz="1800" i="0" u="none" strike="noStrike" kern="1200" cap="none" spc="0" normalizeH="0" baseline="0" noProof="0" dirty="0">
                <a:ln>
                  <a:noFill/>
                </a:ln>
                <a:solidFill>
                  <a:prstClr val="black"/>
                </a:solidFill>
                <a:effectLst/>
                <a:uLnTx/>
                <a:uFillTx/>
                <a:latin typeface="Calibri"/>
                <a:ea typeface="Verdana"/>
                <a:cs typeface="Calibri"/>
              </a:rPr>
              <a:t>Successful Go Live of Rio in Phase 1 to paper based services</a:t>
            </a:r>
            <a:endParaRPr kumimoji="0" lang="en-GB" sz="1800" i="0" u="none" strike="noStrike" kern="1200" cap="none" spc="0" normalizeH="0" baseline="0" noProof="0" dirty="0">
              <a:ln>
                <a:noFill/>
              </a:ln>
              <a:solidFill>
                <a:prstClr val="black"/>
              </a:solidFill>
              <a:effectLst/>
              <a:uLnTx/>
              <a:uFillTx/>
              <a:latin typeface="Calibri"/>
              <a:ea typeface="Verdana" panose="020B0604030504040204" pitchFamily="34" charset="0"/>
              <a:cs typeface="Calibri"/>
            </a:endParaRPr>
          </a:p>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r>
              <a:rPr kumimoji="0" lang="en-GB" sz="1800" i="0" u="none" strike="noStrike" kern="1200" cap="none" spc="0" normalizeH="0" baseline="0" noProof="0" dirty="0">
                <a:ln>
                  <a:noFill/>
                </a:ln>
                <a:solidFill>
                  <a:prstClr val="black"/>
                </a:solidFill>
                <a:effectLst/>
                <a:uLnTx/>
                <a:uFillTx/>
                <a:latin typeface="Calibri"/>
                <a:ea typeface="Verdana"/>
                <a:cs typeface="Calibri"/>
              </a:rPr>
              <a:t>Tawe Clinic works </a:t>
            </a:r>
            <a:r>
              <a:rPr kumimoji="0" lang="en-GB" sz="1800" i="0" u="none" strike="noStrike" kern="1200" cap="none" spc="0" normalizeH="0" baseline="0" noProof="0" dirty="0" err="1">
                <a:ln>
                  <a:noFill/>
                </a:ln>
                <a:solidFill>
                  <a:prstClr val="black"/>
                </a:solidFill>
                <a:effectLst/>
                <a:uLnTx/>
                <a:uFillTx/>
                <a:latin typeface="Calibri"/>
                <a:ea typeface="Verdana"/>
                <a:cs typeface="Calibri"/>
              </a:rPr>
              <a:t>underw</a:t>
            </a:r>
            <a:r>
              <a:rPr kumimoji="0" lang="en-GB" sz="1800" i="0" u="none" strike="noStrike" kern="1200" cap="none" spc="0" normalizeH="0" baseline="0" noProof="0" dirty="0">
                <a:ln>
                  <a:noFill/>
                </a:ln>
                <a:solidFill>
                  <a:prstClr val="black"/>
                </a:solidFill>
                <a:effectLst/>
                <a:uLnTx/>
                <a:uFillTx/>
                <a:latin typeface="Calibri"/>
                <a:ea typeface="Verdana"/>
                <a:cs typeface="Calibri"/>
              </a:rPr>
              <a:t>ay</a:t>
            </a:r>
            <a:endParaRPr kumimoji="0" lang="en-GB" sz="1800" i="0" u="none" strike="noStrike" kern="1200" cap="none" spc="0" normalizeH="0" baseline="0" noProof="0" dirty="0">
              <a:ln>
                <a:noFill/>
              </a:ln>
              <a:solidFill>
                <a:prstClr val="black"/>
              </a:solidFill>
              <a:effectLst/>
              <a:uLnTx/>
              <a:uFillTx/>
              <a:latin typeface="Calibri"/>
              <a:ea typeface="Verdana" panose="020B0604030504040204" pitchFamily="34" charset="0"/>
              <a:cs typeface="Calibri"/>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1" i="0" u="none" strike="noStrike" kern="1200" cap="none" spc="0" normalizeH="0" baseline="0" noProof="0" dirty="0">
              <a:ln>
                <a:noFill/>
              </a:ln>
              <a:solidFill>
                <a:srgbClr val="FF0000"/>
              </a:solidFill>
              <a:effectLst/>
              <a:uLnTx/>
              <a:uFillTx/>
              <a:latin typeface="Calibri"/>
              <a:ea typeface="Verdana" panose="020B0604030504040204" pitchFamily="34" charset="0"/>
              <a:cs typeface="Calibri"/>
            </a:endParaRPr>
          </a:p>
        </p:txBody>
      </p:sp>
      <p:sp>
        <p:nvSpPr>
          <p:cNvPr id="21" name="TextBox 20">
            <a:extLst>
              <a:ext uri="{FF2B5EF4-FFF2-40B4-BE49-F238E27FC236}">
                <a16:creationId xmlns:a16="http://schemas.microsoft.com/office/drawing/2014/main" id="{5FEE1B6D-CF88-DF42-1B65-6267797DCD1C}"/>
              </a:ext>
            </a:extLst>
          </p:cNvPr>
          <p:cNvSpPr txBox="1"/>
          <p:nvPr/>
        </p:nvSpPr>
        <p:spPr>
          <a:xfrm>
            <a:off x="18352169" y="268796"/>
            <a:ext cx="786064" cy="523220"/>
          </a:xfrm>
          <a:prstGeom prst="rect">
            <a:avLst/>
          </a:prstGeom>
          <a:solidFill>
            <a:schemeClr val="bg1">
              <a:lumMod val="75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a:ln>
                  <a:noFill/>
                </a:ln>
                <a:solidFill>
                  <a:prstClr val="white"/>
                </a:solidFill>
                <a:effectLst/>
                <a:uLnTx/>
                <a:uFillTx/>
                <a:latin typeface="Calibri"/>
                <a:ea typeface="+mn-ea"/>
                <a:cs typeface="+mn-cs"/>
              </a:rPr>
              <a:t>Q4</a:t>
            </a:r>
          </a:p>
        </p:txBody>
      </p:sp>
      <p:graphicFrame>
        <p:nvGraphicFramePr>
          <p:cNvPr id="16" name="Table 15">
            <a:extLst>
              <a:ext uri="{FF2B5EF4-FFF2-40B4-BE49-F238E27FC236}">
                <a16:creationId xmlns:a16="http://schemas.microsoft.com/office/drawing/2014/main" id="{35E0F77A-2EC4-A121-10D1-670CB7A22FD1}"/>
              </a:ext>
            </a:extLst>
          </p:cNvPr>
          <p:cNvGraphicFramePr>
            <a:graphicFrameLocks noGrp="1"/>
          </p:cNvGraphicFramePr>
          <p:nvPr>
            <p:extLst>
              <p:ext uri="{D42A27DB-BD31-4B8C-83A1-F6EECF244321}">
                <p14:modId xmlns:p14="http://schemas.microsoft.com/office/powerpoint/2010/main" val="1808747163"/>
              </p:ext>
            </p:extLst>
          </p:nvPr>
        </p:nvGraphicFramePr>
        <p:xfrm>
          <a:off x="5755626" y="2799690"/>
          <a:ext cx="6574678" cy="4831460"/>
        </p:xfrm>
        <a:graphic>
          <a:graphicData uri="http://schemas.openxmlformats.org/drawingml/2006/table">
            <a:tbl>
              <a:tblPr firstRow="1" bandRow="1"/>
              <a:tblGrid>
                <a:gridCol w="2173140">
                  <a:extLst>
                    <a:ext uri="{9D8B030D-6E8A-4147-A177-3AD203B41FA5}">
                      <a16:colId xmlns:a16="http://schemas.microsoft.com/office/drawing/2014/main" val="3542028571"/>
                    </a:ext>
                  </a:extLst>
                </a:gridCol>
                <a:gridCol w="1927766">
                  <a:extLst>
                    <a:ext uri="{9D8B030D-6E8A-4147-A177-3AD203B41FA5}">
                      <a16:colId xmlns:a16="http://schemas.microsoft.com/office/drawing/2014/main" val="542290647"/>
                    </a:ext>
                  </a:extLst>
                </a:gridCol>
                <a:gridCol w="618443">
                  <a:extLst>
                    <a:ext uri="{9D8B030D-6E8A-4147-A177-3AD203B41FA5}">
                      <a16:colId xmlns:a16="http://schemas.microsoft.com/office/drawing/2014/main" val="1480529380"/>
                    </a:ext>
                  </a:extLst>
                </a:gridCol>
                <a:gridCol w="618443">
                  <a:extLst>
                    <a:ext uri="{9D8B030D-6E8A-4147-A177-3AD203B41FA5}">
                      <a16:colId xmlns:a16="http://schemas.microsoft.com/office/drawing/2014/main" val="1243706671"/>
                    </a:ext>
                  </a:extLst>
                </a:gridCol>
                <a:gridCol w="618443">
                  <a:extLst>
                    <a:ext uri="{9D8B030D-6E8A-4147-A177-3AD203B41FA5}">
                      <a16:colId xmlns:a16="http://schemas.microsoft.com/office/drawing/2014/main" val="2140743675"/>
                    </a:ext>
                  </a:extLst>
                </a:gridCol>
                <a:gridCol w="618443">
                  <a:extLst>
                    <a:ext uri="{9D8B030D-6E8A-4147-A177-3AD203B41FA5}">
                      <a16:colId xmlns:a16="http://schemas.microsoft.com/office/drawing/2014/main" val="3400869359"/>
                    </a:ext>
                  </a:extLst>
                </a:gridCol>
              </a:tblGrid>
              <a:tr h="1100941">
                <a:tc>
                  <a:txBody>
                    <a:bodyPr/>
                    <a:lstStyle>
                      <a:lvl1pPr marL="0" algn="l" defTabSz="1507937" rtl="0" eaLnBrk="1" latinLnBrk="0" hangingPunct="1">
                        <a:defRPr sz="2968" b="1" kern="1200">
                          <a:solidFill>
                            <a:schemeClr val="lt1"/>
                          </a:solidFill>
                          <a:latin typeface="Calibri"/>
                        </a:defRPr>
                      </a:lvl1pPr>
                      <a:lvl2pPr marL="753969" algn="l" defTabSz="1507937" rtl="0" eaLnBrk="1" latinLnBrk="0" hangingPunct="1">
                        <a:defRPr sz="2968" b="1" kern="1200">
                          <a:solidFill>
                            <a:schemeClr val="lt1"/>
                          </a:solidFill>
                          <a:latin typeface="Calibri"/>
                        </a:defRPr>
                      </a:lvl2pPr>
                      <a:lvl3pPr marL="1507937" algn="l" defTabSz="1507937" rtl="0" eaLnBrk="1" latinLnBrk="0" hangingPunct="1">
                        <a:defRPr sz="2968" b="1" kern="1200">
                          <a:solidFill>
                            <a:schemeClr val="lt1"/>
                          </a:solidFill>
                          <a:latin typeface="Calibri"/>
                        </a:defRPr>
                      </a:lvl3pPr>
                      <a:lvl4pPr marL="2261906" algn="l" defTabSz="1507937" rtl="0" eaLnBrk="1" latinLnBrk="0" hangingPunct="1">
                        <a:defRPr sz="2968" b="1" kern="1200">
                          <a:solidFill>
                            <a:schemeClr val="lt1"/>
                          </a:solidFill>
                          <a:latin typeface="Calibri"/>
                        </a:defRPr>
                      </a:lvl4pPr>
                      <a:lvl5pPr marL="3015874" algn="l" defTabSz="1507937" rtl="0" eaLnBrk="1" latinLnBrk="0" hangingPunct="1">
                        <a:defRPr sz="2968" b="1" kern="1200">
                          <a:solidFill>
                            <a:schemeClr val="lt1"/>
                          </a:solidFill>
                          <a:latin typeface="Calibri"/>
                        </a:defRPr>
                      </a:lvl5pPr>
                      <a:lvl6pPr marL="3769843" algn="l" defTabSz="1507937" rtl="0" eaLnBrk="1" latinLnBrk="0" hangingPunct="1">
                        <a:defRPr sz="2968" b="1" kern="1200">
                          <a:solidFill>
                            <a:schemeClr val="lt1"/>
                          </a:solidFill>
                          <a:latin typeface="Calibri"/>
                        </a:defRPr>
                      </a:lvl6pPr>
                      <a:lvl7pPr marL="4523811" algn="l" defTabSz="1507937" rtl="0" eaLnBrk="1" latinLnBrk="0" hangingPunct="1">
                        <a:defRPr sz="2968" b="1" kern="1200">
                          <a:solidFill>
                            <a:schemeClr val="lt1"/>
                          </a:solidFill>
                          <a:latin typeface="Calibri"/>
                        </a:defRPr>
                      </a:lvl7pPr>
                      <a:lvl8pPr marL="5277780" algn="l" defTabSz="1507937" rtl="0" eaLnBrk="1" latinLnBrk="0" hangingPunct="1">
                        <a:defRPr sz="2968" b="1" kern="1200">
                          <a:solidFill>
                            <a:schemeClr val="lt1"/>
                          </a:solidFill>
                          <a:latin typeface="Calibri"/>
                        </a:defRPr>
                      </a:lvl8pPr>
                      <a:lvl9pPr marL="6031748" algn="l" defTabSz="1507937" rtl="0" eaLnBrk="1" latinLnBrk="0" hangingPunct="1">
                        <a:defRPr sz="2968" b="1" kern="1200">
                          <a:solidFill>
                            <a:schemeClr val="lt1"/>
                          </a:solidFill>
                          <a:latin typeface="Calibri"/>
                        </a:defRPr>
                      </a:lvl9pPr>
                    </a:lstStyle>
                    <a:p>
                      <a:pPr algn="ctr"/>
                      <a:r>
                        <a:rPr lang="en-GB" sz="1600" b="0" dirty="0">
                          <a:latin typeface="+mn-lt"/>
                        </a:rPr>
                        <a:t>Measure</a:t>
                      </a: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1507937" rtl="0" eaLnBrk="1" latinLnBrk="0" hangingPunct="1">
                        <a:defRPr sz="2968" b="1" kern="1200">
                          <a:solidFill>
                            <a:schemeClr val="lt1"/>
                          </a:solidFill>
                          <a:latin typeface="Calibri"/>
                        </a:defRPr>
                      </a:lvl1pPr>
                      <a:lvl2pPr marL="753969" algn="l" defTabSz="1507937" rtl="0" eaLnBrk="1" latinLnBrk="0" hangingPunct="1">
                        <a:defRPr sz="2968" b="1" kern="1200">
                          <a:solidFill>
                            <a:schemeClr val="lt1"/>
                          </a:solidFill>
                          <a:latin typeface="Calibri"/>
                        </a:defRPr>
                      </a:lvl2pPr>
                      <a:lvl3pPr marL="1507937" algn="l" defTabSz="1507937" rtl="0" eaLnBrk="1" latinLnBrk="0" hangingPunct="1">
                        <a:defRPr sz="2968" b="1" kern="1200">
                          <a:solidFill>
                            <a:schemeClr val="lt1"/>
                          </a:solidFill>
                          <a:latin typeface="Calibri"/>
                        </a:defRPr>
                      </a:lvl3pPr>
                      <a:lvl4pPr marL="2261906" algn="l" defTabSz="1507937" rtl="0" eaLnBrk="1" latinLnBrk="0" hangingPunct="1">
                        <a:defRPr sz="2968" b="1" kern="1200">
                          <a:solidFill>
                            <a:schemeClr val="lt1"/>
                          </a:solidFill>
                          <a:latin typeface="Calibri"/>
                        </a:defRPr>
                      </a:lvl4pPr>
                      <a:lvl5pPr marL="3015874" algn="l" defTabSz="1507937" rtl="0" eaLnBrk="1" latinLnBrk="0" hangingPunct="1">
                        <a:defRPr sz="2968" b="1" kern="1200">
                          <a:solidFill>
                            <a:schemeClr val="lt1"/>
                          </a:solidFill>
                          <a:latin typeface="Calibri"/>
                        </a:defRPr>
                      </a:lvl5pPr>
                      <a:lvl6pPr marL="3769843" algn="l" defTabSz="1507937" rtl="0" eaLnBrk="1" latinLnBrk="0" hangingPunct="1">
                        <a:defRPr sz="2968" b="1" kern="1200">
                          <a:solidFill>
                            <a:schemeClr val="lt1"/>
                          </a:solidFill>
                          <a:latin typeface="Calibri"/>
                        </a:defRPr>
                      </a:lvl6pPr>
                      <a:lvl7pPr marL="4523811" algn="l" defTabSz="1507937" rtl="0" eaLnBrk="1" latinLnBrk="0" hangingPunct="1">
                        <a:defRPr sz="2968" b="1" kern="1200">
                          <a:solidFill>
                            <a:schemeClr val="lt1"/>
                          </a:solidFill>
                          <a:latin typeface="Calibri"/>
                        </a:defRPr>
                      </a:lvl7pPr>
                      <a:lvl8pPr marL="5277780" algn="l" defTabSz="1507937" rtl="0" eaLnBrk="1" latinLnBrk="0" hangingPunct="1">
                        <a:defRPr sz="2968" b="1" kern="1200">
                          <a:solidFill>
                            <a:schemeClr val="lt1"/>
                          </a:solidFill>
                          <a:latin typeface="Calibri"/>
                        </a:defRPr>
                      </a:lvl8pPr>
                      <a:lvl9pPr marL="6031748" algn="l" defTabSz="1507937" rtl="0" eaLnBrk="1" latinLnBrk="0" hangingPunct="1">
                        <a:defRPr sz="2968" b="1" kern="1200">
                          <a:solidFill>
                            <a:schemeClr val="lt1"/>
                          </a:solidFill>
                          <a:latin typeface="Calibri"/>
                        </a:defRPr>
                      </a:lvl9pPr>
                    </a:lstStyle>
                    <a:p>
                      <a:pPr algn="ctr"/>
                      <a:r>
                        <a:rPr lang="en-GB" sz="1600" b="0" dirty="0">
                          <a:latin typeface="+mn-lt"/>
                        </a:rPr>
                        <a:t>HB Target</a:t>
                      </a: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1507937" rtl="0" eaLnBrk="1" latinLnBrk="0" hangingPunct="1">
                        <a:defRPr sz="2968" b="1" kern="1200">
                          <a:solidFill>
                            <a:schemeClr val="lt1"/>
                          </a:solidFill>
                          <a:latin typeface="Calibri"/>
                        </a:defRPr>
                      </a:lvl1pPr>
                      <a:lvl2pPr marL="753969" algn="l" defTabSz="1507937" rtl="0" eaLnBrk="1" latinLnBrk="0" hangingPunct="1">
                        <a:defRPr sz="2968" b="1" kern="1200">
                          <a:solidFill>
                            <a:schemeClr val="lt1"/>
                          </a:solidFill>
                          <a:latin typeface="Calibri"/>
                        </a:defRPr>
                      </a:lvl2pPr>
                      <a:lvl3pPr marL="1507937" algn="l" defTabSz="1507937" rtl="0" eaLnBrk="1" latinLnBrk="0" hangingPunct="1">
                        <a:defRPr sz="2968" b="1" kern="1200">
                          <a:solidFill>
                            <a:schemeClr val="lt1"/>
                          </a:solidFill>
                          <a:latin typeface="Calibri"/>
                        </a:defRPr>
                      </a:lvl3pPr>
                      <a:lvl4pPr marL="2261906" algn="l" defTabSz="1507937" rtl="0" eaLnBrk="1" latinLnBrk="0" hangingPunct="1">
                        <a:defRPr sz="2968" b="1" kern="1200">
                          <a:solidFill>
                            <a:schemeClr val="lt1"/>
                          </a:solidFill>
                          <a:latin typeface="Calibri"/>
                        </a:defRPr>
                      </a:lvl4pPr>
                      <a:lvl5pPr marL="3015874" algn="l" defTabSz="1507937" rtl="0" eaLnBrk="1" latinLnBrk="0" hangingPunct="1">
                        <a:defRPr sz="2968" b="1" kern="1200">
                          <a:solidFill>
                            <a:schemeClr val="lt1"/>
                          </a:solidFill>
                          <a:latin typeface="Calibri"/>
                        </a:defRPr>
                      </a:lvl5pPr>
                      <a:lvl6pPr marL="3769843" algn="l" defTabSz="1507937" rtl="0" eaLnBrk="1" latinLnBrk="0" hangingPunct="1">
                        <a:defRPr sz="2968" b="1" kern="1200">
                          <a:solidFill>
                            <a:schemeClr val="lt1"/>
                          </a:solidFill>
                          <a:latin typeface="Calibri"/>
                        </a:defRPr>
                      </a:lvl6pPr>
                      <a:lvl7pPr marL="4523811" algn="l" defTabSz="1507937" rtl="0" eaLnBrk="1" latinLnBrk="0" hangingPunct="1">
                        <a:defRPr sz="2968" b="1" kern="1200">
                          <a:solidFill>
                            <a:schemeClr val="lt1"/>
                          </a:solidFill>
                          <a:latin typeface="Calibri"/>
                        </a:defRPr>
                      </a:lvl7pPr>
                      <a:lvl8pPr marL="5277780" algn="l" defTabSz="1507937" rtl="0" eaLnBrk="1" latinLnBrk="0" hangingPunct="1">
                        <a:defRPr sz="2968" b="1" kern="1200">
                          <a:solidFill>
                            <a:schemeClr val="lt1"/>
                          </a:solidFill>
                          <a:latin typeface="Calibri"/>
                        </a:defRPr>
                      </a:lvl8pPr>
                      <a:lvl9pPr marL="6031748" algn="l" defTabSz="1507937" rtl="0" eaLnBrk="1" latinLnBrk="0" hangingPunct="1">
                        <a:defRPr sz="2968" b="1" kern="1200">
                          <a:solidFill>
                            <a:schemeClr val="lt1"/>
                          </a:solidFill>
                          <a:latin typeface="Calibri"/>
                        </a:defRPr>
                      </a:lvl9pPr>
                    </a:lstStyle>
                    <a:p>
                      <a:pPr algn="ctr"/>
                      <a:r>
                        <a:rPr lang="en-GB" sz="1600" b="0" dirty="0">
                          <a:latin typeface="+mn-lt"/>
                        </a:rPr>
                        <a:t>Q1</a:t>
                      </a: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1507937" rtl="0" eaLnBrk="1" latinLnBrk="0" hangingPunct="1">
                        <a:defRPr sz="2968" b="1" kern="1200">
                          <a:solidFill>
                            <a:schemeClr val="lt1"/>
                          </a:solidFill>
                          <a:latin typeface="Calibri"/>
                        </a:defRPr>
                      </a:lvl1pPr>
                      <a:lvl2pPr marL="753969" algn="l" defTabSz="1507937" rtl="0" eaLnBrk="1" latinLnBrk="0" hangingPunct="1">
                        <a:defRPr sz="2968" b="1" kern="1200">
                          <a:solidFill>
                            <a:schemeClr val="lt1"/>
                          </a:solidFill>
                          <a:latin typeface="Calibri"/>
                        </a:defRPr>
                      </a:lvl2pPr>
                      <a:lvl3pPr marL="1507937" algn="l" defTabSz="1507937" rtl="0" eaLnBrk="1" latinLnBrk="0" hangingPunct="1">
                        <a:defRPr sz="2968" b="1" kern="1200">
                          <a:solidFill>
                            <a:schemeClr val="lt1"/>
                          </a:solidFill>
                          <a:latin typeface="Calibri"/>
                        </a:defRPr>
                      </a:lvl3pPr>
                      <a:lvl4pPr marL="2261906" algn="l" defTabSz="1507937" rtl="0" eaLnBrk="1" latinLnBrk="0" hangingPunct="1">
                        <a:defRPr sz="2968" b="1" kern="1200">
                          <a:solidFill>
                            <a:schemeClr val="lt1"/>
                          </a:solidFill>
                          <a:latin typeface="Calibri"/>
                        </a:defRPr>
                      </a:lvl4pPr>
                      <a:lvl5pPr marL="3015874" algn="l" defTabSz="1507937" rtl="0" eaLnBrk="1" latinLnBrk="0" hangingPunct="1">
                        <a:defRPr sz="2968" b="1" kern="1200">
                          <a:solidFill>
                            <a:schemeClr val="lt1"/>
                          </a:solidFill>
                          <a:latin typeface="Calibri"/>
                        </a:defRPr>
                      </a:lvl5pPr>
                      <a:lvl6pPr marL="3769843" algn="l" defTabSz="1507937" rtl="0" eaLnBrk="1" latinLnBrk="0" hangingPunct="1">
                        <a:defRPr sz="2968" b="1" kern="1200">
                          <a:solidFill>
                            <a:schemeClr val="lt1"/>
                          </a:solidFill>
                          <a:latin typeface="Calibri"/>
                        </a:defRPr>
                      </a:lvl6pPr>
                      <a:lvl7pPr marL="4523811" algn="l" defTabSz="1507937" rtl="0" eaLnBrk="1" latinLnBrk="0" hangingPunct="1">
                        <a:defRPr sz="2968" b="1" kern="1200">
                          <a:solidFill>
                            <a:schemeClr val="lt1"/>
                          </a:solidFill>
                          <a:latin typeface="Calibri"/>
                        </a:defRPr>
                      </a:lvl7pPr>
                      <a:lvl8pPr marL="5277780" algn="l" defTabSz="1507937" rtl="0" eaLnBrk="1" latinLnBrk="0" hangingPunct="1">
                        <a:defRPr sz="2968" b="1" kern="1200">
                          <a:solidFill>
                            <a:schemeClr val="lt1"/>
                          </a:solidFill>
                          <a:latin typeface="Calibri"/>
                        </a:defRPr>
                      </a:lvl8pPr>
                      <a:lvl9pPr marL="6031748" algn="l" defTabSz="1507937" rtl="0" eaLnBrk="1" latinLnBrk="0" hangingPunct="1">
                        <a:defRPr sz="2968" b="1" kern="1200">
                          <a:solidFill>
                            <a:schemeClr val="lt1"/>
                          </a:solidFill>
                          <a:latin typeface="Calibri"/>
                        </a:defRPr>
                      </a:lvl9pPr>
                    </a:lstStyle>
                    <a:p>
                      <a:pPr algn="ctr"/>
                      <a:r>
                        <a:rPr lang="en-GB" sz="1600" b="0" dirty="0">
                          <a:latin typeface="+mn-lt"/>
                        </a:rPr>
                        <a:t>Q2</a:t>
                      </a: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1507937" rtl="0" eaLnBrk="1" latinLnBrk="0" hangingPunct="1">
                        <a:defRPr sz="2968" b="1" kern="1200">
                          <a:solidFill>
                            <a:schemeClr val="lt1"/>
                          </a:solidFill>
                          <a:latin typeface="Calibri"/>
                        </a:defRPr>
                      </a:lvl1pPr>
                      <a:lvl2pPr marL="753969" algn="l" defTabSz="1507937" rtl="0" eaLnBrk="1" latinLnBrk="0" hangingPunct="1">
                        <a:defRPr sz="2968" b="1" kern="1200">
                          <a:solidFill>
                            <a:schemeClr val="lt1"/>
                          </a:solidFill>
                          <a:latin typeface="Calibri"/>
                        </a:defRPr>
                      </a:lvl2pPr>
                      <a:lvl3pPr marL="1507937" algn="l" defTabSz="1507937" rtl="0" eaLnBrk="1" latinLnBrk="0" hangingPunct="1">
                        <a:defRPr sz="2968" b="1" kern="1200">
                          <a:solidFill>
                            <a:schemeClr val="lt1"/>
                          </a:solidFill>
                          <a:latin typeface="Calibri"/>
                        </a:defRPr>
                      </a:lvl3pPr>
                      <a:lvl4pPr marL="2261906" algn="l" defTabSz="1507937" rtl="0" eaLnBrk="1" latinLnBrk="0" hangingPunct="1">
                        <a:defRPr sz="2968" b="1" kern="1200">
                          <a:solidFill>
                            <a:schemeClr val="lt1"/>
                          </a:solidFill>
                          <a:latin typeface="Calibri"/>
                        </a:defRPr>
                      </a:lvl4pPr>
                      <a:lvl5pPr marL="3015874" algn="l" defTabSz="1507937" rtl="0" eaLnBrk="1" latinLnBrk="0" hangingPunct="1">
                        <a:defRPr sz="2968" b="1" kern="1200">
                          <a:solidFill>
                            <a:schemeClr val="lt1"/>
                          </a:solidFill>
                          <a:latin typeface="Calibri"/>
                        </a:defRPr>
                      </a:lvl5pPr>
                      <a:lvl6pPr marL="3769843" algn="l" defTabSz="1507937" rtl="0" eaLnBrk="1" latinLnBrk="0" hangingPunct="1">
                        <a:defRPr sz="2968" b="1" kern="1200">
                          <a:solidFill>
                            <a:schemeClr val="lt1"/>
                          </a:solidFill>
                          <a:latin typeface="Calibri"/>
                        </a:defRPr>
                      </a:lvl6pPr>
                      <a:lvl7pPr marL="4523811" algn="l" defTabSz="1507937" rtl="0" eaLnBrk="1" latinLnBrk="0" hangingPunct="1">
                        <a:defRPr sz="2968" b="1" kern="1200">
                          <a:solidFill>
                            <a:schemeClr val="lt1"/>
                          </a:solidFill>
                          <a:latin typeface="Calibri"/>
                        </a:defRPr>
                      </a:lvl7pPr>
                      <a:lvl8pPr marL="5277780" algn="l" defTabSz="1507937" rtl="0" eaLnBrk="1" latinLnBrk="0" hangingPunct="1">
                        <a:defRPr sz="2968" b="1" kern="1200">
                          <a:solidFill>
                            <a:schemeClr val="lt1"/>
                          </a:solidFill>
                          <a:latin typeface="Calibri"/>
                        </a:defRPr>
                      </a:lvl8pPr>
                      <a:lvl9pPr marL="6031748" algn="l" defTabSz="1507937" rtl="0" eaLnBrk="1" latinLnBrk="0" hangingPunct="1">
                        <a:defRPr sz="2968" b="1" kern="1200">
                          <a:solidFill>
                            <a:schemeClr val="lt1"/>
                          </a:solidFill>
                          <a:latin typeface="Calibri"/>
                        </a:defRPr>
                      </a:lvl9pPr>
                    </a:lstStyle>
                    <a:p>
                      <a:pPr algn="ctr"/>
                      <a:r>
                        <a:rPr lang="en-GB" sz="1600" b="0" dirty="0">
                          <a:latin typeface="+mn-lt"/>
                        </a:rPr>
                        <a:t>Q3</a:t>
                      </a: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L="0" algn="l" defTabSz="1507937" rtl="0" eaLnBrk="1" latinLnBrk="0" hangingPunct="1">
                        <a:defRPr sz="2968" b="1" kern="1200">
                          <a:solidFill>
                            <a:schemeClr val="lt1"/>
                          </a:solidFill>
                          <a:latin typeface="Calibri"/>
                        </a:defRPr>
                      </a:lvl1pPr>
                      <a:lvl2pPr marL="753969" algn="l" defTabSz="1507937" rtl="0" eaLnBrk="1" latinLnBrk="0" hangingPunct="1">
                        <a:defRPr sz="2968" b="1" kern="1200">
                          <a:solidFill>
                            <a:schemeClr val="lt1"/>
                          </a:solidFill>
                          <a:latin typeface="Calibri"/>
                        </a:defRPr>
                      </a:lvl2pPr>
                      <a:lvl3pPr marL="1507937" algn="l" defTabSz="1507937" rtl="0" eaLnBrk="1" latinLnBrk="0" hangingPunct="1">
                        <a:defRPr sz="2968" b="1" kern="1200">
                          <a:solidFill>
                            <a:schemeClr val="lt1"/>
                          </a:solidFill>
                          <a:latin typeface="Calibri"/>
                        </a:defRPr>
                      </a:lvl3pPr>
                      <a:lvl4pPr marL="2261906" algn="l" defTabSz="1507937" rtl="0" eaLnBrk="1" latinLnBrk="0" hangingPunct="1">
                        <a:defRPr sz="2968" b="1" kern="1200">
                          <a:solidFill>
                            <a:schemeClr val="lt1"/>
                          </a:solidFill>
                          <a:latin typeface="Calibri"/>
                        </a:defRPr>
                      </a:lvl4pPr>
                      <a:lvl5pPr marL="3015874" algn="l" defTabSz="1507937" rtl="0" eaLnBrk="1" latinLnBrk="0" hangingPunct="1">
                        <a:defRPr sz="2968" b="1" kern="1200">
                          <a:solidFill>
                            <a:schemeClr val="lt1"/>
                          </a:solidFill>
                          <a:latin typeface="Calibri"/>
                        </a:defRPr>
                      </a:lvl5pPr>
                      <a:lvl6pPr marL="3769843" algn="l" defTabSz="1507937" rtl="0" eaLnBrk="1" latinLnBrk="0" hangingPunct="1">
                        <a:defRPr sz="2968" b="1" kern="1200">
                          <a:solidFill>
                            <a:schemeClr val="lt1"/>
                          </a:solidFill>
                          <a:latin typeface="Calibri"/>
                        </a:defRPr>
                      </a:lvl6pPr>
                      <a:lvl7pPr marL="4523811" algn="l" defTabSz="1507937" rtl="0" eaLnBrk="1" latinLnBrk="0" hangingPunct="1">
                        <a:defRPr sz="2968" b="1" kern="1200">
                          <a:solidFill>
                            <a:schemeClr val="lt1"/>
                          </a:solidFill>
                          <a:latin typeface="Calibri"/>
                        </a:defRPr>
                      </a:lvl7pPr>
                      <a:lvl8pPr marL="5277780" algn="l" defTabSz="1507937" rtl="0" eaLnBrk="1" latinLnBrk="0" hangingPunct="1">
                        <a:defRPr sz="2968" b="1" kern="1200">
                          <a:solidFill>
                            <a:schemeClr val="lt1"/>
                          </a:solidFill>
                          <a:latin typeface="Calibri"/>
                        </a:defRPr>
                      </a:lvl8pPr>
                      <a:lvl9pPr marL="6031748" algn="l" defTabSz="1507937" rtl="0" eaLnBrk="1" latinLnBrk="0" hangingPunct="1">
                        <a:defRPr sz="2968" b="1" kern="1200">
                          <a:solidFill>
                            <a:schemeClr val="lt1"/>
                          </a:solidFill>
                          <a:latin typeface="Calibri"/>
                        </a:defRPr>
                      </a:lvl9pPr>
                    </a:lstStyle>
                    <a:p>
                      <a:pPr algn="ctr"/>
                      <a:r>
                        <a:rPr lang="en-GB" sz="1600" b="0" dirty="0">
                          <a:latin typeface="+mn-lt"/>
                        </a:rPr>
                        <a:t>Q4</a:t>
                      </a: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extLst>
                  <a:ext uri="{0D108BD9-81ED-4DB2-BD59-A6C34878D82A}">
                    <a16:rowId xmlns:a16="http://schemas.microsoft.com/office/drawing/2014/main" val="2078467722"/>
                  </a:ext>
                </a:extLst>
              </a:tr>
              <a:tr h="703874">
                <a:tc gridSpan="6">
                  <a:txBody>
                    <a:bodyPr/>
                    <a:lstStyle>
                      <a:lvl1pPr marL="0" algn="l" defTabSz="1507937" rtl="0" eaLnBrk="1" latinLnBrk="0" hangingPunct="1">
                        <a:defRPr sz="2968" kern="1200">
                          <a:solidFill>
                            <a:schemeClr val="dk1"/>
                          </a:solidFill>
                          <a:latin typeface="Calibri"/>
                        </a:defRPr>
                      </a:lvl1pPr>
                      <a:lvl2pPr marL="753969" algn="l" defTabSz="1507937" rtl="0" eaLnBrk="1" latinLnBrk="0" hangingPunct="1">
                        <a:defRPr sz="2968" kern="1200">
                          <a:solidFill>
                            <a:schemeClr val="dk1"/>
                          </a:solidFill>
                          <a:latin typeface="Calibri"/>
                        </a:defRPr>
                      </a:lvl2pPr>
                      <a:lvl3pPr marL="1507937" algn="l" defTabSz="1507937" rtl="0" eaLnBrk="1" latinLnBrk="0" hangingPunct="1">
                        <a:defRPr sz="2968" kern="1200">
                          <a:solidFill>
                            <a:schemeClr val="dk1"/>
                          </a:solidFill>
                          <a:latin typeface="Calibri"/>
                        </a:defRPr>
                      </a:lvl3pPr>
                      <a:lvl4pPr marL="2261906" algn="l" defTabSz="1507937" rtl="0" eaLnBrk="1" latinLnBrk="0" hangingPunct="1">
                        <a:defRPr sz="2968" kern="1200">
                          <a:solidFill>
                            <a:schemeClr val="dk1"/>
                          </a:solidFill>
                          <a:latin typeface="Calibri"/>
                        </a:defRPr>
                      </a:lvl4pPr>
                      <a:lvl5pPr marL="3015874" algn="l" defTabSz="1507937" rtl="0" eaLnBrk="1" latinLnBrk="0" hangingPunct="1">
                        <a:defRPr sz="2968" kern="1200">
                          <a:solidFill>
                            <a:schemeClr val="dk1"/>
                          </a:solidFill>
                          <a:latin typeface="Calibri"/>
                        </a:defRPr>
                      </a:lvl5pPr>
                      <a:lvl6pPr marL="3769843" algn="l" defTabSz="1507937" rtl="0" eaLnBrk="1" latinLnBrk="0" hangingPunct="1">
                        <a:defRPr sz="2968" kern="1200">
                          <a:solidFill>
                            <a:schemeClr val="dk1"/>
                          </a:solidFill>
                          <a:latin typeface="Calibri"/>
                        </a:defRPr>
                      </a:lvl6pPr>
                      <a:lvl7pPr marL="4523811" algn="l" defTabSz="1507937" rtl="0" eaLnBrk="1" latinLnBrk="0" hangingPunct="1">
                        <a:defRPr sz="2968" kern="1200">
                          <a:solidFill>
                            <a:schemeClr val="dk1"/>
                          </a:solidFill>
                          <a:latin typeface="Calibri"/>
                        </a:defRPr>
                      </a:lvl7pPr>
                      <a:lvl8pPr marL="5277780" algn="l" defTabSz="1507937" rtl="0" eaLnBrk="1" latinLnBrk="0" hangingPunct="1">
                        <a:defRPr sz="2968" kern="1200">
                          <a:solidFill>
                            <a:schemeClr val="dk1"/>
                          </a:solidFill>
                          <a:latin typeface="Calibri"/>
                        </a:defRPr>
                      </a:lvl8pPr>
                      <a:lvl9pPr marL="6031748" algn="l" defTabSz="1507937" rtl="0" eaLnBrk="1" latinLnBrk="0" hangingPunct="1">
                        <a:defRPr sz="2968" kern="1200">
                          <a:solidFill>
                            <a:schemeClr val="dk1"/>
                          </a:solidFill>
                          <a:latin typeface="Calibri"/>
                        </a:defRPr>
                      </a:lvl9pPr>
                    </a:lstStyle>
                    <a:p>
                      <a:pPr algn="ctr" defTabSz="437580">
                        <a:lnSpc>
                          <a:spcPts val="1979"/>
                        </a:lnSpc>
                        <a:defRPr/>
                      </a:pPr>
                      <a:r>
                        <a:rPr lang="en-GB" sz="1600" kern="0" dirty="0">
                          <a:solidFill>
                            <a:prstClr val="black"/>
                          </a:solidFill>
                          <a:latin typeface="Univers Condensed Light"/>
                        </a:rPr>
                        <a:t>We will deliver Progress against the priority areas to improve the lives of people with learning disabilities</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lang="en-GB" sz="1800" kern="0" dirty="0">
                        <a:solidFill>
                          <a:prstClr val="black"/>
                        </a:solidFill>
                        <a:latin typeface="Univers Condensed Light"/>
                      </a:endParaRPr>
                    </a:p>
                  </a:txBody>
                  <a:tcPr/>
                </a:tc>
                <a:extLst>
                  <a:ext uri="{0D108BD9-81ED-4DB2-BD59-A6C34878D82A}">
                    <a16:rowId xmlns:a16="http://schemas.microsoft.com/office/drawing/2014/main" val="1258362918"/>
                  </a:ext>
                </a:extLst>
              </a:tr>
              <a:tr h="385949">
                <a:tc>
                  <a:txBody>
                    <a:bodyPr/>
                    <a:lstStyle>
                      <a:lvl1pPr marL="0" algn="l" defTabSz="1507937" rtl="0" eaLnBrk="1" latinLnBrk="0" hangingPunct="1">
                        <a:defRPr sz="2968" kern="1200">
                          <a:solidFill>
                            <a:schemeClr val="dk1"/>
                          </a:solidFill>
                          <a:latin typeface="Calibri"/>
                        </a:defRPr>
                      </a:lvl1pPr>
                      <a:lvl2pPr marL="753969" algn="l" defTabSz="1507937" rtl="0" eaLnBrk="1" latinLnBrk="0" hangingPunct="1">
                        <a:defRPr sz="2968" kern="1200">
                          <a:solidFill>
                            <a:schemeClr val="dk1"/>
                          </a:solidFill>
                          <a:latin typeface="Calibri"/>
                        </a:defRPr>
                      </a:lvl2pPr>
                      <a:lvl3pPr marL="1507937" algn="l" defTabSz="1507937" rtl="0" eaLnBrk="1" latinLnBrk="0" hangingPunct="1">
                        <a:defRPr sz="2968" kern="1200">
                          <a:solidFill>
                            <a:schemeClr val="dk1"/>
                          </a:solidFill>
                          <a:latin typeface="Calibri"/>
                        </a:defRPr>
                      </a:lvl3pPr>
                      <a:lvl4pPr marL="2261906" algn="l" defTabSz="1507937" rtl="0" eaLnBrk="1" latinLnBrk="0" hangingPunct="1">
                        <a:defRPr sz="2968" kern="1200">
                          <a:solidFill>
                            <a:schemeClr val="dk1"/>
                          </a:solidFill>
                          <a:latin typeface="Calibri"/>
                        </a:defRPr>
                      </a:lvl4pPr>
                      <a:lvl5pPr marL="3015874" algn="l" defTabSz="1507937" rtl="0" eaLnBrk="1" latinLnBrk="0" hangingPunct="1">
                        <a:defRPr sz="2968" kern="1200">
                          <a:solidFill>
                            <a:schemeClr val="dk1"/>
                          </a:solidFill>
                          <a:latin typeface="Calibri"/>
                        </a:defRPr>
                      </a:lvl5pPr>
                      <a:lvl6pPr marL="3769843" algn="l" defTabSz="1507937" rtl="0" eaLnBrk="1" latinLnBrk="0" hangingPunct="1">
                        <a:defRPr sz="2968" kern="1200">
                          <a:solidFill>
                            <a:schemeClr val="dk1"/>
                          </a:solidFill>
                          <a:latin typeface="Calibri"/>
                        </a:defRPr>
                      </a:lvl6pPr>
                      <a:lvl7pPr marL="4523811" algn="l" defTabSz="1507937" rtl="0" eaLnBrk="1" latinLnBrk="0" hangingPunct="1">
                        <a:defRPr sz="2968" kern="1200">
                          <a:solidFill>
                            <a:schemeClr val="dk1"/>
                          </a:solidFill>
                          <a:latin typeface="Calibri"/>
                        </a:defRPr>
                      </a:lvl7pPr>
                      <a:lvl8pPr marL="5277780" algn="l" defTabSz="1507937" rtl="0" eaLnBrk="1" latinLnBrk="0" hangingPunct="1">
                        <a:defRPr sz="2968" kern="1200">
                          <a:solidFill>
                            <a:schemeClr val="dk1"/>
                          </a:solidFill>
                          <a:latin typeface="Calibri"/>
                        </a:defRPr>
                      </a:lvl8pPr>
                      <a:lvl9pPr marL="6031748" algn="l" defTabSz="1507937" rtl="0" eaLnBrk="1" latinLnBrk="0" hangingPunct="1">
                        <a:defRPr sz="2968" kern="1200">
                          <a:solidFill>
                            <a:schemeClr val="dk1"/>
                          </a:solidFill>
                          <a:latin typeface="Calibri"/>
                        </a:defRPr>
                      </a:lvl9pPr>
                    </a:lstStyle>
                    <a:p>
                      <a:endParaRPr lang="en-GB" sz="1600" dirty="0">
                        <a:latin typeface="+mn-lt"/>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1507937" rtl="0" eaLnBrk="1" latinLnBrk="0" hangingPunct="1">
                        <a:defRPr sz="2968" kern="1200">
                          <a:solidFill>
                            <a:schemeClr val="dk1"/>
                          </a:solidFill>
                          <a:latin typeface="Calibri"/>
                        </a:defRPr>
                      </a:lvl1pPr>
                      <a:lvl2pPr marL="753969" algn="l" defTabSz="1507937" rtl="0" eaLnBrk="1" latinLnBrk="0" hangingPunct="1">
                        <a:defRPr sz="2968" kern="1200">
                          <a:solidFill>
                            <a:schemeClr val="dk1"/>
                          </a:solidFill>
                          <a:latin typeface="Calibri"/>
                        </a:defRPr>
                      </a:lvl2pPr>
                      <a:lvl3pPr marL="1507937" algn="l" defTabSz="1507937" rtl="0" eaLnBrk="1" latinLnBrk="0" hangingPunct="1">
                        <a:defRPr sz="2968" kern="1200">
                          <a:solidFill>
                            <a:schemeClr val="dk1"/>
                          </a:solidFill>
                          <a:latin typeface="Calibri"/>
                        </a:defRPr>
                      </a:lvl3pPr>
                      <a:lvl4pPr marL="2261906" algn="l" defTabSz="1507937" rtl="0" eaLnBrk="1" latinLnBrk="0" hangingPunct="1">
                        <a:defRPr sz="2968" kern="1200">
                          <a:solidFill>
                            <a:schemeClr val="dk1"/>
                          </a:solidFill>
                          <a:latin typeface="Calibri"/>
                        </a:defRPr>
                      </a:lvl4pPr>
                      <a:lvl5pPr marL="3015874" algn="l" defTabSz="1507937" rtl="0" eaLnBrk="1" latinLnBrk="0" hangingPunct="1">
                        <a:defRPr sz="2968" kern="1200">
                          <a:solidFill>
                            <a:schemeClr val="dk1"/>
                          </a:solidFill>
                          <a:latin typeface="Calibri"/>
                        </a:defRPr>
                      </a:lvl5pPr>
                      <a:lvl6pPr marL="3769843" algn="l" defTabSz="1507937" rtl="0" eaLnBrk="1" latinLnBrk="0" hangingPunct="1">
                        <a:defRPr sz="2968" kern="1200">
                          <a:solidFill>
                            <a:schemeClr val="dk1"/>
                          </a:solidFill>
                          <a:latin typeface="Calibri"/>
                        </a:defRPr>
                      </a:lvl6pPr>
                      <a:lvl7pPr marL="4523811" algn="l" defTabSz="1507937" rtl="0" eaLnBrk="1" latinLnBrk="0" hangingPunct="1">
                        <a:defRPr sz="2968" kern="1200">
                          <a:solidFill>
                            <a:schemeClr val="dk1"/>
                          </a:solidFill>
                          <a:latin typeface="Calibri"/>
                        </a:defRPr>
                      </a:lvl7pPr>
                      <a:lvl8pPr marL="5277780" algn="l" defTabSz="1507937" rtl="0" eaLnBrk="1" latinLnBrk="0" hangingPunct="1">
                        <a:defRPr sz="2968" kern="1200">
                          <a:solidFill>
                            <a:schemeClr val="dk1"/>
                          </a:solidFill>
                          <a:latin typeface="Calibri"/>
                        </a:defRPr>
                      </a:lvl8pPr>
                      <a:lvl9pPr marL="6031748" algn="l" defTabSz="1507937" rtl="0" eaLnBrk="1" latinLnBrk="0" hangingPunct="1">
                        <a:defRPr sz="2968" kern="1200">
                          <a:solidFill>
                            <a:schemeClr val="dk1"/>
                          </a:solidFill>
                          <a:latin typeface="Calibri"/>
                        </a:defRPr>
                      </a:lvl9pPr>
                    </a:lstStyle>
                    <a:p>
                      <a:r>
                        <a:rPr lang="en-GB" sz="1600" dirty="0">
                          <a:latin typeface="+mn-lt"/>
                        </a:rPr>
                        <a:t>Unable to measure</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1507937" rtl="0" eaLnBrk="1" latinLnBrk="0" hangingPunct="1">
                        <a:defRPr sz="2968" kern="1200">
                          <a:solidFill>
                            <a:schemeClr val="dk1"/>
                          </a:solidFill>
                          <a:latin typeface="Calibri"/>
                        </a:defRPr>
                      </a:lvl1pPr>
                      <a:lvl2pPr marL="753969" algn="l" defTabSz="1507937" rtl="0" eaLnBrk="1" latinLnBrk="0" hangingPunct="1">
                        <a:defRPr sz="2968" kern="1200">
                          <a:solidFill>
                            <a:schemeClr val="dk1"/>
                          </a:solidFill>
                          <a:latin typeface="Calibri"/>
                        </a:defRPr>
                      </a:lvl2pPr>
                      <a:lvl3pPr marL="1507937" algn="l" defTabSz="1507937" rtl="0" eaLnBrk="1" latinLnBrk="0" hangingPunct="1">
                        <a:defRPr sz="2968" kern="1200">
                          <a:solidFill>
                            <a:schemeClr val="dk1"/>
                          </a:solidFill>
                          <a:latin typeface="Calibri"/>
                        </a:defRPr>
                      </a:lvl3pPr>
                      <a:lvl4pPr marL="2261906" algn="l" defTabSz="1507937" rtl="0" eaLnBrk="1" latinLnBrk="0" hangingPunct="1">
                        <a:defRPr sz="2968" kern="1200">
                          <a:solidFill>
                            <a:schemeClr val="dk1"/>
                          </a:solidFill>
                          <a:latin typeface="Calibri"/>
                        </a:defRPr>
                      </a:lvl4pPr>
                      <a:lvl5pPr marL="3015874" algn="l" defTabSz="1507937" rtl="0" eaLnBrk="1" latinLnBrk="0" hangingPunct="1">
                        <a:defRPr sz="2968" kern="1200">
                          <a:solidFill>
                            <a:schemeClr val="dk1"/>
                          </a:solidFill>
                          <a:latin typeface="Calibri"/>
                        </a:defRPr>
                      </a:lvl5pPr>
                      <a:lvl6pPr marL="3769843" algn="l" defTabSz="1507937" rtl="0" eaLnBrk="1" latinLnBrk="0" hangingPunct="1">
                        <a:defRPr sz="2968" kern="1200">
                          <a:solidFill>
                            <a:schemeClr val="dk1"/>
                          </a:solidFill>
                          <a:latin typeface="Calibri"/>
                        </a:defRPr>
                      </a:lvl6pPr>
                      <a:lvl7pPr marL="4523811" algn="l" defTabSz="1507937" rtl="0" eaLnBrk="1" latinLnBrk="0" hangingPunct="1">
                        <a:defRPr sz="2968" kern="1200">
                          <a:solidFill>
                            <a:schemeClr val="dk1"/>
                          </a:solidFill>
                          <a:latin typeface="Calibri"/>
                        </a:defRPr>
                      </a:lvl7pPr>
                      <a:lvl8pPr marL="5277780" algn="l" defTabSz="1507937" rtl="0" eaLnBrk="1" latinLnBrk="0" hangingPunct="1">
                        <a:defRPr sz="2968" kern="1200">
                          <a:solidFill>
                            <a:schemeClr val="dk1"/>
                          </a:solidFill>
                          <a:latin typeface="Calibri"/>
                        </a:defRPr>
                      </a:lvl8pPr>
                      <a:lvl9pPr marL="6031748" algn="l" defTabSz="1507937" rtl="0" eaLnBrk="1" latinLnBrk="0" hangingPunct="1">
                        <a:defRPr sz="2968" kern="1200">
                          <a:solidFill>
                            <a:schemeClr val="dk1"/>
                          </a:solidFill>
                          <a:latin typeface="Calibri"/>
                        </a:defRPr>
                      </a:lvl9pPr>
                    </a:lstStyle>
                    <a:p>
                      <a:pPr algn="ctr"/>
                      <a:endParaRPr lang="en-GB" sz="1600" dirty="0">
                        <a:latin typeface="+mn-lt"/>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1507937" rtl="0" eaLnBrk="1" latinLnBrk="0" hangingPunct="1">
                        <a:defRPr sz="2968" kern="1200">
                          <a:solidFill>
                            <a:schemeClr val="dk1"/>
                          </a:solidFill>
                          <a:latin typeface="Calibri"/>
                        </a:defRPr>
                      </a:lvl1pPr>
                      <a:lvl2pPr marL="753969" algn="l" defTabSz="1507937" rtl="0" eaLnBrk="1" latinLnBrk="0" hangingPunct="1">
                        <a:defRPr sz="2968" kern="1200">
                          <a:solidFill>
                            <a:schemeClr val="dk1"/>
                          </a:solidFill>
                          <a:latin typeface="Calibri"/>
                        </a:defRPr>
                      </a:lvl2pPr>
                      <a:lvl3pPr marL="1507937" algn="l" defTabSz="1507937" rtl="0" eaLnBrk="1" latinLnBrk="0" hangingPunct="1">
                        <a:defRPr sz="2968" kern="1200">
                          <a:solidFill>
                            <a:schemeClr val="dk1"/>
                          </a:solidFill>
                          <a:latin typeface="Calibri"/>
                        </a:defRPr>
                      </a:lvl3pPr>
                      <a:lvl4pPr marL="2261906" algn="l" defTabSz="1507937" rtl="0" eaLnBrk="1" latinLnBrk="0" hangingPunct="1">
                        <a:defRPr sz="2968" kern="1200">
                          <a:solidFill>
                            <a:schemeClr val="dk1"/>
                          </a:solidFill>
                          <a:latin typeface="Calibri"/>
                        </a:defRPr>
                      </a:lvl4pPr>
                      <a:lvl5pPr marL="3015874" algn="l" defTabSz="1507937" rtl="0" eaLnBrk="1" latinLnBrk="0" hangingPunct="1">
                        <a:defRPr sz="2968" kern="1200">
                          <a:solidFill>
                            <a:schemeClr val="dk1"/>
                          </a:solidFill>
                          <a:latin typeface="Calibri"/>
                        </a:defRPr>
                      </a:lvl5pPr>
                      <a:lvl6pPr marL="3769843" algn="l" defTabSz="1507937" rtl="0" eaLnBrk="1" latinLnBrk="0" hangingPunct="1">
                        <a:defRPr sz="2968" kern="1200">
                          <a:solidFill>
                            <a:schemeClr val="dk1"/>
                          </a:solidFill>
                          <a:latin typeface="Calibri"/>
                        </a:defRPr>
                      </a:lvl6pPr>
                      <a:lvl7pPr marL="4523811" algn="l" defTabSz="1507937" rtl="0" eaLnBrk="1" latinLnBrk="0" hangingPunct="1">
                        <a:defRPr sz="2968" kern="1200">
                          <a:solidFill>
                            <a:schemeClr val="dk1"/>
                          </a:solidFill>
                          <a:latin typeface="Calibri"/>
                        </a:defRPr>
                      </a:lvl7pPr>
                      <a:lvl8pPr marL="5277780" algn="l" defTabSz="1507937" rtl="0" eaLnBrk="1" latinLnBrk="0" hangingPunct="1">
                        <a:defRPr sz="2968" kern="1200">
                          <a:solidFill>
                            <a:schemeClr val="dk1"/>
                          </a:solidFill>
                          <a:latin typeface="Calibri"/>
                        </a:defRPr>
                      </a:lvl8pPr>
                      <a:lvl9pPr marL="6031748" algn="l" defTabSz="1507937" rtl="0" eaLnBrk="1" latinLnBrk="0" hangingPunct="1">
                        <a:defRPr sz="2968" kern="1200">
                          <a:solidFill>
                            <a:schemeClr val="dk1"/>
                          </a:solidFill>
                          <a:latin typeface="Calibri"/>
                        </a:defRPr>
                      </a:lvl9pPr>
                    </a:lstStyle>
                    <a:p>
                      <a:pPr algn="ctr"/>
                      <a:endParaRPr lang="en-GB" sz="1600" dirty="0">
                        <a:latin typeface="+mn-lt"/>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1507937" rtl="0" eaLnBrk="1" latinLnBrk="0" hangingPunct="1">
                        <a:defRPr sz="2968" kern="1200">
                          <a:solidFill>
                            <a:schemeClr val="dk1"/>
                          </a:solidFill>
                          <a:latin typeface="Calibri"/>
                        </a:defRPr>
                      </a:lvl1pPr>
                      <a:lvl2pPr marL="753969" algn="l" defTabSz="1507937" rtl="0" eaLnBrk="1" latinLnBrk="0" hangingPunct="1">
                        <a:defRPr sz="2968" kern="1200">
                          <a:solidFill>
                            <a:schemeClr val="dk1"/>
                          </a:solidFill>
                          <a:latin typeface="Calibri"/>
                        </a:defRPr>
                      </a:lvl2pPr>
                      <a:lvl3pPr marL="1507937" algn="l" defTabSz="1507937" rtl="0" eaLnBrk="1" latinLnBrk="0" hangingPunct="1">
                        <a:defRPr sz="2968" kern="1200">
                          <a:solidFill>
                            <a:schemeClr val="dk1"/>
                          </a:solidFill>
                          <a:latin typeface="Calibri"/>
                        </a:defRPr>
                      </a:lvl3pPr>
                      <a:lvl4pPr marL="2261906" algn="l" defTabSz="1507937" rtl="0" eaLnBrk="1" latinLnBrk="0" hangingPunct="1">
                        <a:defRPr sz="2968" kern="1200">
                          <a:solidFill>
                            <a:schemeClr val="dk1"/>
                          </a:solidFill>
                          <a:latin typeface="Calibri"/>
                        </a:defRPr>
                      </a:lvl4pPr>
                      <a:lvl5pPr marL="3015874" algn="l" defTabSz="1507937" rtl="0" eaLnBrk="1" latinLnBrk="0" hangingPunct="1">
                        <a:defRPr sz="2968" kern="1200">
                          <a:solidFill>
                            <a:schemeClr val="dk1"/>
                          </a:solidFill>
                          <a:latin typeface="Calibri"/>
                        </a:defRPr>
                      </a:lvl5pPr>
                      <a:lvl6pPr marL="3769843" algn="l" defTabSz="1507937" rtl="0" eaLnBrk="1" latinLnBrk="0" hangingPunct="1">
                        <a:defRPr sz="2968" kern="1200">
                          <a:solidFill>
                            <a:schemeClr val="dk1"/>
                          </a:solidFill>
                          <a:latin typeface="Calibri"/>
                        </a:defRPr>
                      </a:lvl6pPr>
                      <a:lvl7pPr marL="4523811" algn="l" defTabSz="1507937" rtl="0" eaLnBrk="1" latinLnBrk="0" hangingPunct="1">
                        <a:defRPr sz="2968" kern="1200">
                          <a:solidFill>
                            <a:schemeClr val="dk1"/>
                          </a:solidFill>
                          <a:latin typeface="Calibri"/>
                        </a:defRPr>
                      </a:lvl7pPr>
                      <a:lvl8pPr marL="5277780" algn="l" defTabSz="1507937" rtl="0" eaLnBrk="1" latinLnBrk="0" hangingPunct="1">
                        <a:defRPr sz="2968" kern="1200">
                          <a:solidFill>
                            <a:schemeClr val="dk1"/>
                          </a:solidFill>
                          <a:latin typeface="Calibri"/>
                        </a:defRPr>
                      </a:lvl8pPr>
                      <a:lvl9pPr marL="6031748" algn="l" defTabSz="1507937" rtl="0" eaLnBrk="1" latinLnBrk="0" hangingPunct="1">
                        <a:defRPr sz="2968" kern="1200">
                          <a:solidFill>
                            <a:schemeClr val="dk1"/>
                          </a:solidFill>
                          <a:latin typeface="Calibri"/>
                        </a:defRPr>
                      </a:lvl9pPr>
                    </a:lstStyle>
                    <a:p>
                      <a:pPr algn="ctr"/>
                      <a:endParaRPr lang="en-GB" sz="1600" dirty="0">
                        <a:latin typeface="+mn-lt"/>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1507937" rtl="0" eaLnBrk="1" latinLnBrk="0" hangingPunct="1">
                        <a:defRPr sz="2968" kern="1200">
                          <a:solidFill>
                            <a:schemeClr val="dk1"/>
                          </a:solidFill>
                          <a:latin typeface="Calibri"/>
                        </a:defRPr>
                      </a:lvl1pPr>
                      <a:lvl2pPr marL="753969" algn="l" defTabSz="1507937" rtl="0" eaLnBrk="1" latinLnBrk="0" hangingPunct="1">
                        <a:defRPr sz="2968" kern="1200">
                          <a:solidFill>
                            <a:schemeClr val="dk1"/>
                          </a:solidFill>
                          <a:latin typeface="Calibri"/>
                        </a:defRPr>
                      </a:lvl2pPr>
                      <a:lvl3pPr marL="1507937" algn="l" defTabSz="1507937" rtl="0" eaLnBrk="1" latinLnBrk="0" hangingPunct="1">
                        <a:defRPr sz="2968" kern="1200">
                          <a:solidFill>
                            <a:schemeClr val="dk1"/>
                          </a:solidFill>
                          <a:latin typeface="Calibri"/>
                        </a:defRPr>
                      </a:lvl3pPr>
                      <a:lvl4pPr marL="2261906" algn="l" defTabSz="1507937" rtl="0" eaLnBrk="1" latinLnBrk="0" hangingPunct="1">
                        <a:defRPr sz="2968" kern="1200">
                          <a:solidFill>
                            <a:schemeClr val="dk1"/>
                          </a:solidFill>
                          <a:latin typeface="Calibri"/>
                        </a:defRPr>
                      </a:lvl4pPr>
                      <a:lvl5pPr marL="3015874" algn="l" defTabSz="1507937" rtl="0" eaLnBrk="1" latinLnBrk="0" hangingPunct="1">
                        <a:defRPr sz="2968" kern="1200">
                          <a:solidFill>
                            <a:schemeClr val="dk1"/>
                          </a:solidFill>
                          <a:latin typeface="Calibri"/>
                        </a:defRPr>
                      </a:lvl5pPr>
                      <a:lvl6pPr marL="3769843" algn="l" defTabSz="1507937" rtl="0" eaLnBrk="1" latinLnBrk="0" hangingPunct="1">
                        <a:defRPr sz="2968" kern="1200">
                          <a:solidFill>
                            <a:schemeClr val="dk1"/>
                          </a:solidFill>
                          <a:latin typeface="Calibri"/>
                        </a:defRPr>
                      </a:lvl6pPr>
                      <a:lvl7pPr marL="4523811" algn="l" defTabSz="1507937" rtl="0" eaLnBrk="1" latinLnBrk="0" hangingPunct="1">
                        <a:defRPr sz="2968" kern="1200">
                          <a:solidFill>
                            <a:schemeClr val="dk1"/>
                          </a:solidFill>
                          <a:latin typeface="Calibri"/>
                        </a:defRPr>
                      </a:lvl7pPr>
                      <a:lvl8pPr marL="5277780" algn="l" defTabSz="1507937" rtl="0" eaLnBrk="1" latinLnBrk="0" hangingPunct="1">
                        <a:defRPr sz="2968" kern="1200">
                          <a:solidFill>
                            <a:schemeClr val="dk1"/>
                          </a:solidFill>
                          <a:latin typeface="Calibri"/>
                        </a:defRPr>
                      </a:lvl8pPr>
                      <a:lvl9pPr marL="6031748" algn="l" defTabSz="1507937" rtl="0" eaLnBrk="1" latinLnBrk="0" hangingPunct="1">
                        <a:defRPr sz="2968" kern="1200">
                          <a:solidFill>
                            <a:schemeClr val="dk1"/>
                          </a:solidFill>
                          <a:latin typeface="Calibri"/>
                        </a:defRPr>
                      </a:lvl9pPr>
                    </a:lstStyle>
                    <a:p>
                      <a:pPr algn="ctr"/>
                      <a:endParaRPr lang="en-GB" sz="1600" dirty="0">
                        <a:latin typeface="+mn-lt"/>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1522313999"/>
                  </a:ext>
                </a:extLst>
              </a:tr>
              <a:tr h="622590">
                <a:tc gridSpan="6">
                  <a:txBody>
                    <a:bodyPr/>
                    <a:lstStyle>
                      <a:lvl1pPr marL="0" algn="l" defTabSz="1507937" rtl="0" eaLnBrk="1" latinLnBrk="0" hangingPunct="1">
                        <a:defRPr sz="2968" kern="1200">
                          <a:solidFill>
                            <a:schemeClr val="dk1"/>
                          </a:solidFill>
                          <a:latin typeface="Calibri"/>
                        </a:defRPr>
                      </a:lvl1pPr>
                      <a:lvl2pPr marL="753969" algn="l" defTabSz="1507937" rtl="0" eaLnBrk="1" latinLnBrk="0" hangingPunct="1">
                        <a:defRPr sz="2968" kern="1200">
                          <a:solidFill>
                            <a:schemeClr val="dk1"/>
                          </a:solidFill>
                          <a:latin typeface="Calibri"/>
                        </a:defRPr>
                      </a:lvl2pPr>
                      <a:lvl3pPr marL="1507937" algn="l" defTabSz="1507937" rtl="0" eaLnBrk="1" latinLnBrk="0" hangingPunct="1">
                        <a:defRPr sz="2968" kern="1200">
                          <a:solidFill>
                            <a:schemeClr val="dk1"/>
                          </a:solidFill>
                          <a:latin typeface="Calibri"/>
                        </a:defRPr>
                      </a:lvl3pPr>
                      <a:lvl4pPr marL="2261906" algn="l" defTabSz="1507937" rtl="0" eaLnBrk="1" latinLnBrk="0" hangingPunct="1">
                        <a:defRPr sz="2968" kern="1200">
                          <a:solidFill>
                            <a:schemeClr val="dk1"/>
                          </a:solidFill>
                          <a:latin typeface="Calibri"/>
                        </a:defRPr>
                      </a:lvl4pPr>
                      <a:lvl5pPr marL="3015874" algn="l" defTabSz="1507937" rtl="0" eaLnBrk="1" latinLnBrk="0" hangingPunct="1">
                        <a:defRPr sz="2968" kern="1200">
                          <a:solidFill>
                            <a:schemeClr val="dk1"/>
                          </a:solidFill>
                          <a:latin typeface="Calibri"/>
                        </a:defRPr>
                      </a:lvl5pPr>
                      <a:lvl6pPr marL="3769843" algn="l" defTabSz="1507937" rtl="0" eaLnBrk="1" latinLnBrk="0" hangingPunct="1">
                        <a:defRPr sz="2968" kern="1200">
                          <a:solidFill>
                            <a:schemeClr val="dk1"/>
                          </a:solidFill>
                          <a:latin typeface="Calibri"/>
                        </a:defRPr>
                      </a:lvl6pPr>
                      <a:lvl7pPr marL="4523811" algn="l" defTabSz="1507937" rtl="0" eaLnBrk="1" latinLnBrk="0" hangingPunct="1">
                        <a:defRPr sz="2968" kern="1200">
                          <a:solidFill>
                            <a:schemeClr val="dk1"/>
                          </a:solidFill>
                          <a:latin typeface="Calibri"/>
                        </a:defRPr>
                      </a:lvl7pPr>
                      <a:lvl8pPr marL="5277780" algn="l" defTabSz="1507937" rtl="0" eaLnBrk="1" latinLnBrk="0" hangingPunct="1">
                        <a:defRPr sz="2968" kern="1200">
                          <a:solidFill>
                            <a:schemeClr val="dk1"/>
                          </a:solidFill>
                          <a:latin typeface="Calibri"/>
                        </a:defRPr>
                      </a:lvl8pPr>
                      <a:lvl9pPr marL="6031748" algn="l" defTabSz="1507937" rtl="0" eaLnBrk="1" latinLnBrk="0" hangingPunct="1">
                        <a:defRPr sz="2968" kern="1200">
                          <a:solidFill>
                            <a:schemeClr val="dk1"/>
                          </a:solidFill>
                          <a:latin typeface="Calibri"/>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600" kern="0" dirty="0">
                          <a:solidFill>
                            <a:prstClr val="black"/>
                          </a:solidFill>
                          <a:latin typeface="Univers Condensed Light"/>
                        </a:rPr>
                        <a:t>We will maintain the 80% target of mental health assessments undertaken within 28 days from receipt of referral</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hMerge="1">
                  <a:txBody>
                    <a:bodyPr/>
                    <a:lstStyle/>
                    <a:p>
                      <a:endParaRPr lang="en-GB" dirty="0"/>
                    </a:p>
                  </a:txBody>
                  <a:tcPr/>
                </a:tc>
                <a:tc hMerge="1">
                  <a:txBody>
                    <a:bodyPr/>
                    <a:lstStyle/>
                    <a:p>
                      <a:endParaRPr lang="en-GB"/>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3611348282"/>
                  </a:ext>
                </a:extLst>
              </a:tr>
              <a:tr h="780920">
                <a:tc>
                  <a:txBody>
                    <a:bodyPr/>
                    <a:lstStyle>
                      <a:lvl1pPr marL="0" algn="l" defTabSz="1507937" rtl="0" eaLnBrk="1" latinLnBrk="0" hangingPunct="1">
                        <a:defRPr sz="2968" kern="1200">
                          <a:solidFill>
                            <a:schemeClr val="dk1"/>
                          </a:solidFill>
                          <a:latin typeface="Calibri"/>
                        </a:defRPr>
                      </a:lvl1pPr>
                      <a:lvl2pPr marL="753969" algn="l" defTabSz="1507937" rtl="0" eaLnBrk="1" latinLnBrk="0" hangingPunct="1">
                        <a:defRPr sz="2968" kern="1200">
                          <a:solidFill>
                            <a:schemeClr val="dk1"/>
                          </a:solidFill>
                          <a:latin typeface="Calibri"/>
                        </a:defRPr>
                      </a:lvl2pPr>
                      <a:lvl3pPr marL="1507937" algn="l" defTabSz="1507937" rtl="0" eaLnBrk="1" latinLnBrk="0" hangingPunct="1">
                        <a:defRPr sz="2968" kern="1200">
                          <a:solidFill>
                            <a:schemeClr val="dk1"/>
                          </a:solidFill>
                          <a:latin typeface="Calibri"/>
                        </a:defRPr>
                      </a:lvl3pPr>
                      <a:lvl4pPr marL="2261906" algn="l" defTabSz="1507937" rtl="0" eaLnBrk="1" latinLnBrk="0" hangingPunct="1">
                        <a:defRPr sz="2968" kern="1200">
                          <a:solidFill>
                            <a:schemeClr val="dk1"/>
                          </a:solidFill>
                          <a:latin typeface="Calibri"/>
                        </a:defRPr>
                      </a:lvl4pPr>
                      <a:lvl5pPr marL="3015874" algn="l" defTabSz="1507937" rtl="0" eaLnBrk="1" latinLnBrk="0" hangingPunct="1">
                        <a:defRPr sz="2968" kern="1200">
                          <a:solidFill>
                            <a:schemeClr val="dk1"/>
                          </a:solidFill>
                          <a:latin typeface="Calibri"/>
                        </a:defRPr>
                      </a:lvl5pPr>
                      <a:lvl6pPr marL="3769843" algn="l" defTabSz="1507937" rtl="0" eaLnBrk="1" latinLnBrk="0" hangingPunct="1">
                        <a:defRPr sz="2968" kern="1200">
                          <a:solidFill>
                            <a:schemeClr val="dk1"/>
                          </a:solidFill>
                          <a:latin typeface="Calibri"/>
                        </a:defRPr>
                      </a:lvl6pPr>
                      <a:lvl7pPr marL="4523811" algn="l" defTabSz="1507937" rtl="0" eaLnBrk="1" latinLnBrk="0" hangingPunct="1">
                        <a:defRPr sz="2968" kern="1200">
                          <a:solidFill>
                            <a:schemeClr val="dk1"/>
                          </a:solidFill>
                          <a:latin typeface="Calibri"/>
                        </a:defRPr>
                      </a:lvl7pPr>
                      <a:lvl8pPr marL="5277780" algn="l" defTabSz="1507937" rtl="0" eaLnBrk="1" latinLnBrk="0" hangingPunct="1">
                        <a:defRPr sz="2968" kern="1200">
                          <a:solidFill>
                            <a:schemeClr val="dk1"/>
                          </a:solidFill>
                          <a:latin typeface="Calibri"/>
                        </a:defRPr>
                      </a:lvl8pPr>
                      <a:lvl9pPr marL="6031748" algn="l" defTabSz="1507937" rtl="0" eaLnBrk="1" latinLnBrk="0" hangingPunct="1">
                        <a:defRPr sz="2968" kern="1200">
                          <a:solidFill>
                            <a:schemeClr val="dk1"/>
                          </a:solidFill>
                          <a:latin typeface="Calibri"/>
                        </a:defRPr>
                      </a:lvl9pPr>
                    </a:lstStyle>
                    <a:p>
                      <a:endParaRPr lang="en-GB" sz="1600" dirty="0">
                        <a:latin typeface="+mn-lt"/>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1507937" rtl="0" eaLnBrk="1" latinLnBrk="0" hangingPunct="1">
                        <a:defRPr sz="2968" kern="1200">
                          <a:solidFill>
                            <a:schemeClr val="dk1"/>
                          </a:solidFill>
                          <a:latin typeface="Calibri"/>
                        </a:defRPr>
                      </a:lvl1pPr>
                      <a:lvl2pPr marL="753969" algn="l" defTabSz="1507937" rtl="0" eaLnBrk="1" latinLnBrk="0" hangingPunct="1">
                        <a:defRPr sz="2968" kern="1200">
                          <a:solidFill>
                            <a:schemeClr val="dk1"/>
                          </a:solidFill>
                          <a:latin typeface="Calibri"/>
                        </a:defRPr>
                      </a:lvl2pPr>
                      <a:lvl3pPr marL="1507937" algn="l" defTabSz="1507937" rtl="0" eaLnBrk="1" latinLnBrk="0" hangingPunct="1">
                        <a:defRPr sz="2968" kern="1200">
                          <a:solidFill>
                            <a:schemeClr val="dk1"/>
                          </a:solidFill>
                          <a:latin typeface="Calibri"/>
                        </a:defRPr>
                      </a:lvl3pPr>
                      <a:lvl4pPr marL="2261906" algn="l" defTabSz="1507937" rtl="0" eaLnBrk="1" latinLnBrk="0" hangingPunct="1">
                        <a:defRPr sz="2968" kern="1200">
                          <a:solidFill>
                            <a:schemeClr val="dk1"/>
                          </a:solidFill>
                          <a:latin typeface="Calibri"/>
                        </a:defRPr>
                      </a:lvl4pPr>
                      <a:lvl5pPr marL="3015874" algn="l" defTabSz="1507937" rtl="0" eaLnBrk="1" latinLnBrk="0" hangingPunct="1">
                        <a:defRPr sz="2968" kern="1200">
                          <a:solidFill>
                            <a:schemeClr val="dk1"/>
                          </a:solidFill>
                          <a:latin typeface="Calibri"/>
                        </a:defRPr>
                      </a:lvl5pPr>
                      <a:lvl6pPr marL="3769843" algn="l" defTabSz="1507937" rtl="0" eaLnBrk="1" latinLnBrk="0" hangingPunct="1">
                        <a:defRPr sz="2968" kern="1200">
                          <a:solidFill>
                            <a:schemeClr val="dk1"/>
                          </a:solidFill>
                          <a:latin typeface="Calibri"/>
                        </a:defRPr>
                      </a:lvl6pPr>
                      <a:lvl7pPr marL="4523811" algn="l" defTabSz="1507937" rtl="0" eaLnBrk="1" latinLnBrk="0" hangingPunct="1">
                        <a:defRPr sz="2968" kern="1200">
                          <a:solidFill>
                            <a:schemeClr val="dk1"/>
                          </a:solidFill>
                          <a:latin typeface="Calibri"/>
                        </a:defRPr>
                      </a:lvl7pPr>
                      <a:lvl8pPr marL="5277780" algn="l" defTabSz="1507937" rtl="0" eaLnBrk="1" latinLnBrk="0" hangingPunct="1">
                        <a:defRPr sz="2968" kern="1200">
                          <a:solidFill>
                            <a:schemeClr val="dk1"/>
                          </a:solidFill>
                          <a:latin typeface="Calibri"/>
                        </a:defRPr>
                      </a:lvl8pPr>
                      <a:lvl9pPr marL="6031748" algn="l" defTabSz="1507937" rtl="0" eaLnBrk="1" latinLnBrk="0" hangingPunct="1">
                        <a:defRPr sz="2968" kern="1200">
                          <a:solidFill>
                            <a:schemeClr val="dk1"/>
                          </a:solidFill>
                          <a:latin typeface="Calibri"/>
                        </a:defRPr>
                      </a:lvl9pPr>
                    </a:lstStyle>
                    <a:p>
                      <a:pPr algn="ctr"/>
                      <a:r>
                        <a:rPr lang="en-GB" sz="1600" dirty="0">
                          <a:latin typeface="+mn-lt"/>
                        </a:rPr>
                        <a:t>80%</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1507937" rtl="0" eaLnBrk="1" latinLnBrk="0" hangingPunct="1">
                        <a:defRPr sz="2968" kern="1200">
                          <a:solidFill>
                            <a:schemeClr val="dk1"/>
                          </a:solidFill>
                          <a:latin typeface="Calibri"/>
                        </a:defRPr>
                      </a:lvl1pPr>
                      <a:lvl2pPr marL="753969" algn="l" defTabSz="1507937" rtl="0" eaLnBrk="1" latinLnBrk="0" hangingPunct="1">
                        <a:defRPr sz="2968" kern="1200">
                          <a:solidFill>
                            <a:schemeClr val="dk1"/>
                          </a:solidFill>
                          <a:latin typeface="Calibri"/>
                        </a:defRPr>
                      </a:lvl2pPr>
                      <a:lvl3pPr marL="1507937" algn="l" defTabSz="1507937" rtl="0" eaLnBrk="1" latinLnBrk="0" hangingPunct="1">
                        <a:defRPr sz="2968" kern="1200">
                          <a:solidFill>
                            <a:schemeClr val="dk1"/>
                          </a:solidFill>
                          <a:latin typeface="Calibri"/>
                        </a:defRPr>
                      </a:lvl3pPr>
                      <a:lvl4pPr marL="2261906" algn="l" defTabSz="1507937" rtl="0" eaLnBrk="1" latinLnBrk="0" hangingPunct="1">
                        <a:defRPr sz="2968" kern="1200">
                          <a:solidFill>
                            <a:schemeClr val="dk1"/>
                          </a:solidFill>
                          <a:latin typeface="Calibri"/>
                        </a:defRPr>
                      </a:lvl4pPr>
                      <a:lvl5pPr marL="3015874" algn="l" defTabSz="1507937" rtl="0" eaLnBrk="1" latinLnBrk="0" hangingPunct="1">
                        <a:defRPr sz="2968" kern="1200">
                          <a:solidFill>
                            <a:schemeClr val="dk1"/>
                          </a:solidFill>
                          <a:latin typeface="Calibri"/>
                        </a:defRPr>
                      </a:lvl5pPr>
                      <a:lvl6pPr marL="3769843" algn="l" defTabSz="1507937" rtl="0" eaLnBrk="1" latinLnBrk="0" hangingPunct="1">
                        <a:defRPr sz="2968" kern="1200">
                          <a:solidFill>
                            <a:schemeClr val="dk1"/>
                          </a:solidFill>
                          <a:latin typeface="Calibri"/>
                        </a:defRPr>
                      </a:lvl6pPr>
                      <a:lvl7pPr marL="4523811" algn="l" defTabSz="1507937" rtl="0" eaLnBrk="1" latinLnBrk="0" hangingPunct="1">
                        <a:defRPr sz="2968" kern="1200">
                          <a:solidFill>
                            <a:schemeClr val="dk1"/>
                          </a:solidFill>
                          <a:latin typeface="Calibri"/>
                        </a:defRPr>
                      </a:lvl7pPr>
                      <a:lvl8pPr marL="5277780" algn="l" defTabSz="1507937" rtl="0" eaLnBrk="1" latinLnBrk="0" hangingPunct="1">
                        <a:defRPr sz="2968" kern="1200">
                          <a:solidFill>
                            <a:schemeClr val="dk1"/>
                          </a:solidFill>
                          <a:latin typeface="Calibri"/>
                        </a:defRPr>
                      </a:lvl8pPr>
                      <a:lvl9pPr marL="6031748" algn="l" defTabSz="1507937" rtl="0" eaLnBrk="1" latinLnBrk="0" hangingPunct="1">
                        <a:defRPr sz="2968" kern="1200">
                          <a:solidFill>
                            <a:schemeClr val="dk1"/>
                          </a:solidFill>
                          <a:latin typeface="Calibri"/>
                        </a:defRPr>
                      </a:lvl9pPr>
                    </a:lstStyle>
                    <a:p>
                      <a:pPr algn="ctr"/>
                      <a:r>
                        <a:rPr lang="en-GB" sz="1600" b="0" dirty="0">
                          <a:solidFill>
                            <a:schemeClr val="tx1"/>
                          </a:solidFill>
                          <a:latin typeface="+mn-lt"/>
                        </a:rPr>
                        <a:t>98%</a:t>
                      </a:r>
                    </a:p>
                    <a:p>
                      <a:pPr algn="ctr"/>
                      <a:r>
                        <a:rPr lang="en-GB" sz="1600" b="0" i="1" dirty="0">
                          <a:solidFill>
                            <a:schemeClr val="tx1"/>
                          </a:solidFill>
                          <a:latin typeface="+mn-lt"/>
                        </a:rPr>
                        <a:t>Jun</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B050"/>
                    </a:solidFill>
                  </a:tcPr>
                </a:tc>
                <a:tc>
                  <a:txBody>
                    <a:bodyPr/>
                    <a:lstStyle>
                      <a:lvl1pPr marL="0" algn="l" defTabSz="1507937" rtl="0" eaLnBrk="1" latinLnBrk="0" hangingPunct="1">
                        <a:defRPr sz="2968" kern="1200">
                          <a:solidFill>
                            <a:schemeClr val="dk1"/>
                          </a:solidFill>
                          <a:latin typeface="Calibri"/>
                        </a:defRPr>
                      </a:lvl1pPr>
                      <a:lvl2pPr marL="753969" algn="l" defTabSz="1507937" rtl="0" eaLnBrk="1" latinLnBrk="0" hangingPunct="1">
                        <a:defRPr sz="2968" kern="1200">
                          <a:solidFill>
                            <a:schemeClr val="dk1"/>
                          </a:solidFill>
                          <a:latin typeface="Calibri"/>
                        </a:defRPr>
                      </a:lvl2pPr>
                      <a:lvl3pPr marL="1507937" algn="l" defTabSz="1507937" rtl="0" eaLnBrk="1" latinLnBrk="0" hangingPunct="1">
                        <a:defRPr sz="2968" kern="1200">
                          <a:solidFill>
                            <a:schemeClr val="dk1"/>
                          </a:solidFill>
                          <a:latin typeface="Calibri"/>
                        </a:defRPr>
                      </a:lvl3pPr>
                      <a:lvl4pPr marL="2261906" algn="l" defTabSz="1507937" rtl="0" eaLnBrk="1" latinLnBrk="0" hangingPunct="1">
                        <a:defRPr sz="2968" kern="1200">
                          <a:solidFill>
                            <a:schemeClr val="dk1"/>
                          </a:solidFill>
                          <a:latin typeface="Calibri"/>
                        </a:defRPr>
                      </a:lvl4pPr>
                      <a:lvl5pPr marL="3015874" algn="l" defTabSz="1507937" rtl="0" eaLnBrk="1" latinLnBrk="0" hangingPunct="1">
                        <a:defRPr sz="2968" kern="1200">
                          <a:solidFill>
                            <a:schemeClr val="dk1"/>
                          </a:solidFill>
                          <a:latin typeface="Calibri"/>
                        </a:defRPr>
                      </a:lvl5pPr>
                      <a:lvl6pPr marL="3769843" algn="l" defTabSz="1507937" rtl="0" eaLnBrk="1" latinLnBrk="0" hangingPunct="1">
                        <a:defRPr sz="2968" kern="1200">
                          <a:solidFill>
                            <a:schemeClr val="dk1"/>
                          </a:solidFill>
                          <a:latin typeface="Calibri"/>
                        </a:defRPr>
                      </a:lvl6pPr>
                      <a:lvl7pPr marL="4523811" algn="l" defTabSz="1507937" rtl="0" eaLnBrk="1" latinLnBrk="0" hangingPunct="1">
                        <a:defRPr sz="2968" kern="1200">
                          <a:solidFill>
                            <a:schemeClr val="dk1"/>
                          </a:solidFill>
                          <a:latin typeface="Calibri"/>
                        </a:defRPr>
                      </a:lvl7pPr>
                      <a:lvl8pPr marL="5277780" algn="l" defTabSz="1507937" rtl="0" eaLnBrk="1" latinLnBrk="0" hangingPunct="1">
                        <a:defRPr sz="2968" kern="1200">
                          <a:solidFill>
                            <a:schemeClr val="dk1"/>
                          </a:solidFill>
                          <a:latin typeface="Calibri"/>
                        </a:defRPr>
                      </a:lvl8pPr>
                      <a:lvl9pPr marL="6031748" algn="l" defTabSz="1507937" rtl="0" eaLnBrk="1" latinLnBrk="0" hangingPunct="1">
                        <a:defRPr sz="2968" kern="1200">
                          <a:solidFill>
                            <a:schemeClr val="dk1"/>
                          </a:solidFill>
                          <a:latin typeface="Calibri"/>
                        </a:defRPr>
                      </a:lvl9pPr>
                    </a:lstStyle>
                    <a:p>
                      <a:pPr algn="ctr"/>
                      <a:r>
                        <a:rPr lang="en-GB" sz="1600" b="0" dirty="0">
                          <a:solidFill>
                            <a:schemeClr val="tx1"/>
                          </a:solidFill>
                          <a:latin typeface="+mn-lt"/>
                        </a:rPr>
                        <a:t>93%</a:t>
                      </a:r>
                    </a:p>
                    <a:p>
                      <a:pPr algn="ctr"/>
                      <a:r>
                        <a:rPr lang="en-GB" sz="1600" b="0" i="1" dirty="0">
                          <a:solidFill>
                            <a:schemeClr val="tx1"/>
                          </a:solidFill>
                          <a:latin typeface="+mn-lt"/>
                        </a:rPr>
                        <a:t>Sep</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B050"/>
                    </a:solidFill>
                  </a:tcPr>
                </a:tc>
                <a:tc>
                  <a:txBody>
                    <a:bodyPr/>
                    <a:lstStyle>
                      <a:lvl1pPr marL="0" algn="l" defTabSz="1507937" rtl="0" eaLnBrk="1" latinLnBrk="0" hangingPunct="1">
                        <a:defRPr sz="2968" kern="1200">
                          <a:solidFill>
                            <a:schemeClr val="dk1"/>
                          </a:solidFill>
                          <a:latin typeface="Calibri"/>
                        </a:defRPr>
                      </a:lvl1pPr>
                      <a:lvl2pPr marL="753969" algn="l" defTabSz="1507937" rtl="0" eaLnBrk="1" latinLnBrk="0" hangingPunct="1">
                        <a:defRPr sz="2968" kern="1200">
                          <a:solidFill>
                            <a:schemeClr val="dk1"/>
                          </a:solidFill>
                          <a:latin typeface="Calibri"/>
                        </a:defRPr>
                      </a:lvl2pPr>
                      <a:lvl3pPr marL="1507937" algn="l" defTabSz="1507937" rtl="0" eaLnBrk="1" latinLnBrk="0" hangingPunct="1">
                        <a:defRPr sz="2968" kern="1200">
                          <a:solidFill>
                            <a:schemeClr val="dk1"/>
                          </a:solidFill>
                          <a:latin typeface="Calibri"/>
                        </a:defRPr>
                      </a:lvl3pPr>
                      <a:lvl4pPr marL="2261906" algn="l" defTabSz="1507937" rtl="0" eaLnBrk="1" latinLnBrk="0" hangingPunct="1">
                        <a:defRPr sz="2968" kern="1200">
                          <a:solidFill>
                            <a:schemeClr val="dk1"/>
                          </a:solidFill>
                          <a:latin typeface="Calibri"/>
                        </a:defRPr>
                      </a:lvl4pPr>
                      <a:lvl5pPr marL="3015874" algn="l" defTabSz="1507937" rtl="0" eaLnBrk="1" latinLnBrk="0" hangingPunct="1">
                        <a:defRPr sz="2968" kern="1200">
                          <a:solidFill>
                            <a:schemeClr val="dk1"/>
                          </a:solidFill>
                          <a:latin typeface="Calibri"/>
                        </a:defRPr>
                      </a:lvl5pPr>
                      <a:lvl6pPr marL="3769843" algn="l" defTabSz="1507937" rtl="0" eaLnBrk="1" latinLnBrk="0" hangingPunct="1">
                        <a:defRPr sz="2968" kern="1200">
                          <a:solidFill>
                            <a:schemeClr val="dk1"/>
                          </a:solidFill>
                          <a:latin typeface="Calibri"/>
                        </a:defRPr>
                      </a:lvl6pPr>
                      <a:lvl7pPr marL="4523811" algn="l" defTabSz="1507937" rtl="0" eaLnBrk="1" latinLnBrk="0" hangingPunct="1">
                        <a:defRPr sz="2968" kern="1200">
                          <a:solidFill>
                            <a:schemeClr val="dk1"/>
                          </a:solidFill>
                          <a:latin typeface="Calibri"/>
                        </a:defRPr>
                      </a:lvl7pPr>
                      <a:lvl8pPr marL="5277780" algn="l" defTabSz="1507937" rtl="0" eaLnBrk="1" latinLnBrk="0" hangingPunct="1">
                        <a:defRPr sz="2968" kern="1200">
                          <a:solidFill>
                            <a:schemeClr val="dk1"/>
                          </a:solidFill>
                          <a:latin typeface="Calibri"/>
                        </a:defRPr>
                      </a:lvl8pPr>
                      <a:lvl9pPr marL="6031748" algn="l" defTabSz="1507937" rtl="0" eaLnBrk="1" latinLnBrk="0" hangingPunct="1">
                        <a:defRPr sz="2968" kern="1200">
                          <a:solidFill>
                            <a:schemeClr val="dk1"/>
                          </a:solidFill>
                          <a:latin typeface="Calibri"/>
                        </a:defRPr>
                      </a:lvl9pPr>
                    </a:lstStyle>
                    <a:p>
                      <a:pPr algn="ctr"/>
                      <a:r>
                        <a:rPr lang="en-GB" sz="1600" b="0" dirty="0">
                          <a:solidFill>
                            <a:schemeClr val="tx1"/>
                          </a:solidFill>
                          <a:latin typeface="+mn-lt"/>
                        </a:rPr>
                        <a:t>98%</a:t>
                      </a:r>
                    </a:p>
                    <a:p>
                      <a:pPr algn="ctr"/>
                      <a:r>
                        <a:rPr lang="en-GB" sz="1600" b="0" i="1" dirty="0">
                          <a:solidFill>
                            <a:schemeClr val="tx1"/>
                          </a:solidFill>
                          <a:latin typeface="+mn-lt"/>
                        </a:rPr>
                        <a:t>Dec</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B050"/>
                    </a:solidFill>
                  </a:tcPr>
                </a:tc>
                <a:tc>
                  <a:txBody>
                    <a:bodyPr/>
                    <a:lstStyle>
                      <a:lvl1pPr marL="0" algn="l" defTabSz="1507937" rtl="0" eaLnBrk="1" latinLnBrk="0" hangingPunct="1">
                        <a:defRPr sz="2968" kern="1200">
                          <a:solidFill>
                            <a:schemeClr val="dk1"/>
                          </a:solidFill>
                          <a:latin typeface="Calibri"/>
                        </a:defRPr>
                      </a:lvl1pPr>
                      <a:lvl2pPr marL="753969" algn="l" defTabSz="1507937" rtl="0" eaLnBrk="1" latinLnBrk="0" hangingPunct="1">
                        <a:defRPr sz="2968" kern="1200">
                          <a:solidFill>
                            <a:schemeClr val="dk1"/>
                          </a:solidFill>
                          <a:latin typeface="Calibri"/>
                        </a:defRPr>
                      </a:lvl2pPr>
                      <a:lvl3pPr marL="1507937" algn="l" defTabSz="1507937" rtl="0" eaLnBrk="1" latinLnBrk="0" hangingPunct="1">
                        <a:defRPr sz="2968" kern="1200">
                          <a:solidFill>
                            <a:schemeClr val="dk1"/>
                          </a:solidFill>
                          <a:latin typeface="Calibri"/>
                        </a:defRPr>
                      </a:lvl3pPr>
                      <a:lvl4pPr marL="2261906" algn="l" defTabSz="1507937" rtl="0" eaLnBrk="1" latinLnBrk="0" hangingPunct="1">
                        <a:defRPr sz="2968" kern="1200">
                          <a:solidFill>
                            <a:schemeClr val="dk1"/>
                          </a:solidFill>
                          <a:latin typeface="Calibri"/>
                        </a:defRPr>
                      </a:lvl4pPr>
                      <a:lvl5pPr marL="3015874" algn="l" defTabSz="1507937" rtl="0" eaLnBrk="1" latinLnBrk="0" hangingPunct="1">
                        <a:defRPr sz="2968" kern="1200">
                          <a:solidFill>
                            <a:schemeClr val="dk1"/>
                          </a:solidFill>
                          <a:latin typeface="Calibri"/>
                        </a:defRPr>
                      </a:lvl5pPr>
                      <a:lvl6pPr marL="3769843" algn="l" defTabSz="1507937" rtl="0" eaLnBrk="1" latinLnBrk="0" hangingPunct="1">
                        <a:defRPr sz="2968" kern="1200">
                          <a:solidFill>
                            <a:schemeClr val="dk1"/>
                          </a:solidFill>
                          <a:latin typeface="Calibri"/>
                        </a:defRPr>
                      </a:lvl6pPr>
                      <a:lvl7pPr marL="4523811" algn="l" defTabSz="1507937" rtl="0" eaLnBrk="1" latinLnBrk="0" hangingPunct="1">
                        <a:defRPr sz="2968" kern="1200">
                          <a:solidFill>
                            <a:schemeClr val="dk1"/>
                          </a:solidFill>
                          <a:latin typeface="Calibri"/>
                        </a:defRPr>
                      </a:lvl7pPr>
                      <a:lvl8pPr marL="5277780" algn="l" defTabSz="1507937" rtl="0" eaLnBrk="1" latinLnBrk="0" hangingPunct="1">
                        <a:defRPr sz="2968" kern="1200">
                          <a:solidFill>
                            <a:schemeClr val="dk1"/>
                          </a:solidFill>
                          <a:latin typeface="Calibri"/>
                        </a:defRPr>
                      </a:lvl8pPr>
                      <a:lvl9pPr marL="6031748" algn="l" defTabSz="1507937" rtl="0" eaLnBrk="1" latinLnBrk="0" hangingPunct="1">
                        <a:defRPr sz="2968" kern="1200">
                          <a:solidFill>
                            <a:schemeClr val="dk1"/>
                          </a:solidFill>
                          <a:latin typeface="Calibri"/>
                        </a:defRPr>
                      </a:lvl9pPr>
                    </a:lstStyle>
                    <a:p>
                      <a:pPr algn="ctr"/>
                      <a:r>
                        <a:rPr lang="en-GB" sz="1600" b="0" dirty="0">
                          <a:solidFill>
                            <a:schemeClr val="tx1"/>
                          </a:solidFill>
                          <a:latin typeface="+mn-lt"/>
                        </a:rPr>
                        <a:t>93%</a:t>
                      </a:r>
                    </a:p>
                    <a:p>
                      <a:pPr algn="ctr"/>
                      <a:r>
                        <a:rPr lang="en-GB" sz="1600" b="0" i="1" dirty="0">
                          <a:solidFill>
                            <a:schemeClr val="tx1"/>
                          </a:solidFill>
                          <a:latin typeface="+mn-lt"/>
                        </a:rPr>
                        <a:t>Mar</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B050"/>
                    </a:solidFill>
                  </a:tcPr>
                </a:tc>
                <a:extLst>
                  <a:ext uri="{0D108BD9-81ED-4DB2-BD59-A6C34878D82A}">
                    <a16:rowId xmlns:a16="http://schemas.microsoft.com/office/drawing/2014/main" val="3596652997"/>
                  </a:ext>
                </a:extLst>
              </a:tr>
              <a:tr h="614596">
                <a:tc gridSpan="6">
                  <a:txBody>
                    <a:bodyPr/>
                    <a:lstStyle>
                      <a:lvl1pPr marL="0" algn="l" defTabSz="1507937" rtl="0" eaLnBrk="1" latinLnBrk="0" hangingPunct="1">
                        <a:defRPr sz="2968" kern="1200">
                          <a:solidFill>
                            <a:schemeClr val="dk1"/>
                          </a:solidFill>
                          <a:latin typeface="Calibri"/>
                        </a:defRPr>
                      </a:lvl1pPr>
                      <a:lvl2pPr marL="753969" algn="l" defTabSz="1507937" rtl="0" eaLnBrk="1" latinLnBrk="0" hangingPunct="1">
                        <a:defRPr sz="2968" kern="1200">
                          <a:solidFill>
                            <a:schemeClr val="dk1"/>
                          </a:solidFill>
                          <a:latin typeface="Calibri"/>
                        </a:defRPr>
                      </a:lvl2pPr>
                      <a:lvl3pPr marL="1507937" algn="l" defTabSz="1507937" rtl="0" eaLnBrk="1" latinLnBrk="0" hangingPunct="1">
                        <a:defRPr sz="2968" kern="1200">
                          <a:solidFill>
                            <a:schemeClr val="dk1"/>
                          </a:solidFill>
                          <a:latin typeface="Calibri"/>
                        </a:defRPr>
                      </a:lvl3pPr>
                      <a:lvl4pPr marL="2261906" algn="l" defTabSz="1507937" rtl="0" eaLnBrk="1" latinLnBrk="0" hangingPunct="1">
                        <a:defRPr sz="2968" kern="1200">
                          <a:solidFill>
                            <a:schemeClr val="dk1"/>
                          </a:solidFill>
                          <a:latin typeface="Calibri"/>
                        </a:defRPr>
                      </a:lvl4pPr>
                      <a:lvl5pPr marL="3015874" algn="l" defTabSz="1507937" rtl="0" eaLnBrk="1" latinLnBrk="0" hangingPunct="1">
                        <a:defRPr sz="2968" kern="1200">
                          <a:solidFill>
                            <a:schemeClr val="dk1"/>
                          </a:solidFill>
                          <a:latin typeface="Calibri"/>
                        </a:defRPr>
                      </a:lvl5pPr>
                      <a:lvl6pPr marL="3769843" algn="l" defTabSz="1507937" rtl="0" eaLnBrk="1" latinLnBrk="0" hangingPunct="1">
                        <a:defRPr sz="2968" kern="1200">
                          <a:solidFill>
                            <a:schemeClr val="dk1"/>
                          </a:solidFill>
                          <a:latin typeface="Calibri"/>
                        </a:defRPr>
                      </a:lvl6pPr>
                      <a:lvl7pPr marL="4523811" algn="l" defTabSz="1507937" rtl="0" eaLnBrk="1" latinLnBrk="0" hangingPunct="1">
                        <a:defRPr sz="2968" kern="1200">
                          <a:solidFill>
                            <a:schemeClr val="dk1"/>
                          </a:solidFill>
                          <a:latin typeface="Calibri"/>
                        </a:defRPr>
                      </a:lvl7pPr>
                      <a:lvl8pPr marL="5277780" algn="l" defTabSz="1507937" rtl="0" eaLnBrk="1" latinLnBrk="0" hangingPunct="1">
                        <a:defRPr sz="2968" kern="1200">
                          <a:solidFill>
                            <a:schemeClr val="dk1"/>
                          </a:solidFill>
                          <a:latin typeface="Calibri"/>
                        </a:defRPr>
                      </a:lvl8pPr>
                      <a:lvl9pPr marL="6031748" algn="l" defTabSz="1507937" rtl="0" eaLnBrk="1" latinLnBrk="0" hangingPunct="1">
                        <a:defRPr sz="2968" kern="1200">
                          <a:solidFill>
                            <a:schemeClr val="dk1"/>
                          </a:solidFill>
                          <a:latin typeface="Calibri"/>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600" kern="0" dirty="0">
                          <a:solidFill>
                            <a:prstClr val="black"/>
                          </a:solidFill>
                          <a:latin typeface="Univers Condensed Light"/>
                          <a:ea typeface="+mn-ea"/>
                          <a:cs typeface="+mn-cs"/>
                        </a:rPr>
                        <a:t>We will maintain 80% target of therapeutic interventions started within 28 days following assessment by LPMHSS</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2008526863"/>
                  </a:ext>
                </a:extLst>
              </a:tr>
              <a:tr h="622590">
                <a:tc>
                  <a:txBody>
                    <a:bodyPr/>
                    <a:lstStyle>
                      <a:lvl1pPr marL="0" algn="l" defTabSz="1507937" rtl="0" eaLnBrk="1" latinLnBrk="0" hangingPunct="1">
                        <a:defRPr sz="2968" kern="1200">
                          <a:solidFill>
                            <a:schemeClr val="dk1"/>
                          </a:solidFill>
                          <a:latin typeface="Calibri"/>
                        </a:defRPr>
                      </a:lvl1pPr>
                      <a:lvl2pPr marL="753969" algn="l" defTabSz="1507937" rtl="0" eaLnBrk="1" latinLnBrk="0" hangingPunct="1">
                        <a:defRPr sz="2968" kern="1200">
                          <a:solidFill>
                            <a:schemeClr val="dk1"/>
                          </a:solidFill>
                          <a:latin typeface="Calibri"/>
                        </a:defRPr>
                      </a:lvl2pPr>
                      <a:lvl3pPr marL="1507937" algn="l" defTabSz="1507937" rtl="0" eaLnBrk="1" latinLnBrk="0" hangingPunct="1">
                        <a:defRPr sz="2968" kern="1200">
                          <a:solidFill>
                            <a:schemeClr val="dk1"/>
                          </a:solidFill>
                          <a:latin typeface="Calibri"/>
                        </a:defRPr>
                      </a:lvl3pPr>
                      <a:lvl4pPr marL="2261906" algn="l" defTabSz="1507937" rtl="0" eaLnBrk="1" latinLnBrk="0" hangingPunct="1">
                        <a:defRPr sz="2968" kern="1200">
                          <a:solidFill>
                            <a:schemeClr val="dk1"/>
                          </a:solidFill>
                          <a:latin typeface="Calibri"/>
                        </a:defRPr>
                      </a:lvl4pPr>
                      <a:lvl5pPr marL="3015874" algn="l" defTabSz="1507937" rtl="0" eaLnBrk="1" latinLnBrk="0" hangingPunct="1">
                        <a:defRPr sz="2968" kern="1200">
                          <a:solidFill>
                            <a:schemeClr val="dk1"/>
                          </a:solidFill>
                          <a:latin typeface="Calibri"/>
                        </a:defRPr>
                      </a:lvl5pPr>
                      <a:lvl6pPr marL="3769843" algn="l" defTabSz="1507937" rtl="0" eaLnBrk="1" latinLnBrk="0" hangingPunct="1">
                        <a:defRPr sz="2968" kern="1200">
                          <a:solidFill>
                            <a:schemeClr val="dk1"/>
                          </a:solidFill>
                          <a:latin typeface="Calibri"/>
                        </a:defRPr>
                      </a:lvl6pPr>
                      <a:lvl7pPr marL="4523811" algn="l" defTabSz="1507937" rtl="0" eaLnBrk="1" latinLnBrk="0" hangingPunct="1">
                        <a:defRPr sz="2968" kern="1200">
                          <a:solidFill>
                            <a:schemeClr val="dk1"/>
                          </a:solidFill>
                          <a:latin typeface="Calibri"/>
                        </a:defRPr>
                      </a:lvl7pPr>
                      <a:lvl8pPr marL="5277780" algn="l" defTabSz="1507937" rtl="0" eaLnBrk="1" latinLnBrk="0" hangingPunct="1">
                        <a:defRPr sz="2968" kern="1200">
                          <a:solidFill>
                            <a:schemeClr val="dk1"/>
                          </a:solidFill>
                          <a:latin typeface="Calibri"/>
                        </a:defRPr>
                      </a:lvl8pPr>
                      <a:lvl9pPr marL="6031748" algn="l" defTabSz="1507937" rtl="0" eaLnBrk="1" latinLnBrk="0" hangingPunct="1">
                        <a:defRPr sz="2968" kern="1200">
                          <a:solidFill>
                            <a:schemeClr val="dk1"/>
                          </a:solidFill>
                          <a:latin typeface="Calibri"/>
                        </a:defRPr>
                      </a:lvl9pPr>
                    </a:lstStyle>
                    <a:p>
                      <a:endParaRPr lang="en-GB" sz="1600" dirty="0">
                        <a:latin typeface="+mn-lt"/>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1507937" rtl="0" eaLnBrk="1" latinLnBrk="0" hangingPunct="1">
                        <a:defRPr sz="2968" kern="1200">
                          <a:solidFill>
                            <a:schemeClr val="dk1"/>
                          </a:solidFill>
                          <a:latin typeface="Calibri"/>
                        </a:defRPr>
                      </a:lvl1pPr>
                      <a:lvl2pPr marL="753969" algn="l" defTabSz="1507937" rtl="0" eaLnBrk="1" latinLnBrk="0" hangingPunct="1">
                        <a:defRPr sz="2968" kern="1200">
                          <a:solidFill>
                            <a:schemeClr val="dk1"/>
                          </a:solidFill>
                          <a:latin typeface="Calibri"/>
                        </a:defRPr>
                      </a:lvl2pPr>
                      <a:lvl3pPr marL="1507937" algn="l" defTabSz="1507937" rtl="0" eaLnBrk="1" latinLnBrk="0" hangingPunct="1">
                        <a:defRPr sz="2968" kern="1200">
                          <a:solidFill>
                            <a:schemeClr val="dk1"/>
                          </a:solidFill>
                          <a:latin typeface="Calibri"/>
                        </a:defRPr>
                      </a:lvl3pPr>
                      <a:lvl4pPr marL="2261906" algn="l" defTabSz="1507937" rtl="0" eaLnBrk="1" latinLnBrk="0" hangingPunct="1">
                        <a:defRPr sz="2968" kern="1200">
                          <a:solidFill>
                            <a:schemeClr val="dk1"/>
                          </a:solidFill>
                          <a:latin typeface="Calibri"/>
                        </a:defRPr>
                      </a:lvl4pPr>
                      <a:lvl5pPr marL="3015874" algn="l" defTabSz="1507937" rtl="0" eaLnBrk="1" latinLnBrk="0" hangingPunct="1">
                        <a:defRPr sz="2968" kern="1200">
                          <a:solidFill>
                            <a:schemeClr val="dk1"/>
                          </a:solidFill>
                          <a:latin typeface="Calibri"/>
                        </a:defRPr>
                      </a:lvl5pPr>
                      <a:lvl6pPr marL="3769843" algn="l" defTabSz="1507937" rtl="0" eaLnBrk="1" latinLnBrk="0" hangingPunct="1">
                        <a:defRPr sz="2968" kern="1200">
                          <a:solidFill>
                            <a:schemeClr val="dk1"/>
                          </a:solidFill>
                          <a:latin typeface="Calibri"/>
                        </a:defRPr>
                      </a:lvl6pPr>
                      <a:lvl7pPr marL="4523811" algn="l" defTabSz="1507937" rtl="0" eaLnBrk="1" latinLnBrk="0" hangingPunct="1">
                        <a:defRPr sz="2968" kern="1200">
                          <a:solidFill>
                            <a:schemeClr val="dk1"/>
                          </a:solidFill>
                          <a:latin typeface="Calibri"/>
                        </a:defRPr>
                      </a:lvl7pPr>
                      <a:lvl8pPr marL="5277780" algn="l" defTabSz="1507937" rtl="0" eaLnBrk="1" latinLnBrk="0" hangingPunct="1">
                        <a:defRPr sz="2968" kern="1200">
                          <a:solidFill>
                            <a:schemeClr val="dk1"/>
                          </a:solidFill>
                          <a:latin typeface="Calibri"/>
                        </a:defRPr>
                      </a:lvl8pPr>
                      <a:lvl9pPr marL="6031748" algn="l" defTabSz="1507937" rtl="0" eaLnBrk="1" latinLnBrk="0" hangingPunct="1">
                        <a:defRPr sz="2968" kern="1200">
                          <a:solidFill>
                            <a:schemeClr val="dk1"/>
                          </a:solidFill>
                          <a:latin typeface="Calibri"/>
                        </a:defRPr>
                      </a:lvl9pPr>
                    </a:lstStyle>
                    <a:p>
                      <a:pPr algn="ctr"/>
                      <a:r>
                        <a:rPr lang="en-GB" sz="1600" dirty="0">
                          <a:latin typeface="+mn-lt"/>
                        </a:rPr>
                        <a:t>80%</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1507937" rtl="0" eaLnBrk="1" latinLnBrk="0" hangingPunct="1">
                        <a:defRPr sz="2968" kern="1200">
                          <a:solidFill>
                            <a:schemeClr val="dk1"/>
                          </a:solidFill>
                          <a:latin typeface="Calibri"/>
                        </a:defRPr>
                      </a:lvl1pPr>
                      <a:lvl2pPr marL="753969" algn="l" defTabSz="1507937" rtl="0" eaLnBrk="1" latinLnBrk="0" hangingPunct="1">
                        <a:defRPr sz="2968" kern="1200">
                          <a:solidFill>
                            <a:schemeClr val="dk1"/>
                          </a:solidFill>
                          <a:latin typeface="Calibri"/>
                        </a:defRPr>
                      </a:lvl2pPr>
                      <a:lvl3pPr marL="1507937" algn="l" defTabSz="1507937" rtl="0" eaLnBrk="1" latinLnBrk="0" hangingPunct="1">
                        <a:defRPr sz="2968" kern="1200">
                          <a:solidFill>
                            <a:schemeClr val="dk1"/>
                          </a:solidFill>
                          <a:latin typeface="Calibri"/>
                        </a:defRPr>
                      </a:lvl3pPr>
                      <a:lvl4pPr marL="2261906" algn="l" defTabSz="1507937" rtl="0" eaLnBrk="1" latinLnBrk="0" hangingPunct="1">
                        <a:defRPr sz="2968" kern="1200">
                          <a:solidFill>
                            <a:schemeClr val="dk1"/>
                          </a:solidFill>
                          <a:latin typeface="Calibri"/>
                        </a:defRPr>
                      </a:lvl4pPr>
                      <a:lvl5pPr marL="3015874" algn="l" defTabSz="1507937" rtl="0" eaLnBrk="1" latinLnBrk="0" hangingPunct="1">
                        <a:defRPr sz="2968" kern="1200">
                          <a:solidFill>
                            <a:schemeClr val="dk1"/>
                          </a:solidFill>
                          <a:latin typeface="Calibri"/>
                        </a:defRPr>
                      </a:lvl5pPr>
                      <a:lvl6pPr marL="3769843" algn="l" defTabSz="1507937" rtl="0" eaLnBrk="1" latinLnBrk="0" hangingPunct="1">
                        <a:defRPr sz="2968" kern="1200">
                          <a:solidFill>
                            <a:schemeClr val="dk1"/>
                          </a:solidFill>
                          <a:latin typeface="Calibri"/>
                        </a:defRPr>
                      </a:lvl6pPr>
                      <a:lvl7pPr marL="4523811" algn="l" defTabSz="1507937" rtl="0" eaLnBrk="1" latinLnBrk="0" hangingPunct="1">
                        <a:defRPr sz="2968" kern="1200">
                          <a:solidFill>
                            <a:schemeClr val="dk1"/>
                          </a:solidFill>
                          <a:latin typeface="Calibri"/>
                        </a:defRPr>
                      </a:lvl7pPr>
                      <a:lvl8pPr marL="5277780" algn="l" defTabSz="1507937" rtl="0" eaLnBrk="1" latinLnBrk="0" hangingPunct="1">
                        <a:defRPr sz="2968" kern="1200">
                          <a:solidFill>
                            <a:schemeClr val="dk1"/>
                          </a:solidFill>
                          <a:latin typeface="Calibri"/>
                        </a:defRPr>
                      </a:lvl8pPr>
                      <a:lvl9pPr marL="6031748" algn="l" defTabSz="1507937" rtl="0" eaLnBrk="1" latinLnBrk="0" hangingPunct="1">
                        <a:defRPr sz="2968" kern="1200">
                          <a:solidFill>
                            <a:schemeClr val="dk1"/>
                          </a:solidFill>
                          <a:latin typeface="Calibri"/>
                        </a:defRPr>
                      </a:lvl9pPr>
                    </a:lstStyle>
                    <a:p>
                      <a:pPr algn="ctr"/>
                      <a:r>
                        <a:rPr lang="en-GB" sz="1600" b="0" dirty="0">
                          <a:solidFill>
                            <a:schemeClr val="tx1"/>
                          </a:solidFill>
                          <a:latin typeface="+mn-lt"/>
                        </a:rPr>
                        <a:t>76%</a:t>
                      </a:r>
                    </a:p>
                    <a:p>
                      <a:pPr algn="ctr"/>
                      <a:r>
                        <a:rPr lang="en-GB" sz="1600" b="0" i="1" dirty="0">
                          <a:solidFill>
                            <a:schemeClr val="tx1"/>
                          </a:solidFill>
                          <a:latin typeface="+mn-lt"/>
                        </a:rPr>
                        <a:t>Jun</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EA900"/>
                    </a:solidFill>
                  </a:tcPr>
                </a:tc>
                <a:tc>
                  <a:txBody>
                    <a:bodyPr/>
                    <a:lstStyle>
                      <a:lvl1pPr marL="0" algn="l" defTabSz="1507937" rtl="0" eaLnBrk="1" latinLnBrk="0" hangingPunct="1">
                        <a:defRPr sz="2968" kern="1200">
                          <a:solidFill>
                            <a:schemeClr val="dk1"/>
                          </a:solidFill>
                          <a:latin typeface="Calibri"/>
                        </a:defRPr>
                      </a:lvl1pPr>
                      <a:lvl2pPr marL="753969" algn="l" defTabSz="1507937" rtl="0" eaLnBrk="1" latinLnBrk="0" hangingPunct="1">
                        <a:defRPr sz="2968" kern="1200">
                          <a:solidFill>
                            <a:schemeClr val="dk1"/>
                          </a:solidFill>
                          <a:latin typeface="Calibri"/>
                        </a:defRPr>
                      </a:lvl2pPr>
                      <a:lvl3pPr marL="1507937" algn="l" defTabSz="1507937" rtl="0" eaLnBrk="1" latinLnBrk="0" hangingPunct="1">
                        <a:defRPr sz="2968" kern="1200">
                          <a:solidFill>
                            <a:schemeClr val="dk1"/>
                          </a:solidFill>
                          <a:latin typeface="Calibri"/>
                        </a:defRPr>
                      </a:lvl3pPr>
                      <a:lvl4pPr marL="2261906" algn="l" defTabSz="1507937" rtl="0" eaLnBrk="1" latinLnBrk="0" hangingPunct="1">
                        <a:defRPr sz="2968" kern="1200">
                          <a:solidFill>
                            <a:schemeClr val="dk1"/>
                          </a:solidFill>
                          <a:latin typeface="Calibri"/>
                        </a:defRPr>
                      </a:lvl4pPr>
                      <a:lvl5pPr marL="3015874" algn="l" defTabSz="1507937" rtl="0" eaLnBrk="1" latinLnBrk="0" hangingPunct="1">
                        <a:defRPr sz="2968" kern="1200">
                          <a:solidFill>
                            <a:schemeClr val="dk1"/>
                          </a:solidFill>
                          <a:latin typeface="Calibri"/>
                        </a:defRPr>
                      </a:lvl5pPr>
                      <a:lvl6pPr marL="3769843" algn="l" defTabSz="1507937" rtl="0" eaLnBrk="1" latinLnBrk="0" hangingPunct="1">
                        <a:defRPr sz="2968" kern="1200">
                          <a:solidFill>
                            <a:schemeClr val="dk1"/>
                          </a:solidFill>
                          <a:latin typeface="Calibri"/>
                        </a:defRPr>
                      </a:lvl6pPr>
                      <a:lvl7pPr marL="4523811" algn="l" defTabSz="1507937" rtl="0" eaLnBrk="1" latinLnBrk="0" hangingPunct="1">
                        <a:defRPr sz="2968" kern="1200">
                          <a:solidFill>
                            <a:schemeClr val="dk1"/>
                          </a:solidFill>
                          <a:latin typeface="Calibri"/>
                        </a:defRPr>
                      </a:lvl7pPr>
                      <a:lvl8pPr marL="5277780" algn="l" defTabSz="1507937" rtl="0" eaLnBrk="1" latinLnBrk="0" hangingPunct="1">
                        <a:defRPr sz="2968" kern="1200">
                          <a:solidFill>
                            <a:schemeClr val="dk1"/>
                          </a:solidFill>
                          <a:latin typeface="Calibri"/>
                        </a:defRPr>
                      </a:lvl8pPr>
                      <a:lvl9pPr marL="6031748" algn="l" defTabSz="1507937" rtl="0" eaLnBrk="1" latinLnBrk="0" hangingPunct="1">
                        <a:defRPr sz="2968" kern="1200">
                          <a:solidFill>
                            <a:schemeClr val="dk1"/>
                          </a:solidFill>
                          <a:latin typeface="Calibri"/>
                        </a:defRPr>
                      </a:lvl9pPr>
                    </a:lstStyle>
                    <a:p>
                      <a:pPr algn="ctr"/>
                      <a:r>
                        <a:rPr lang="en-GB" sz="1600" b="0" dirty="0">
                          <a:solidFill>
                            <a:schemeClr val="bg1"/>
                          </a:solidFill>
                          <a:latin typeface="+mn-lt"/>
                        </a:rPr>
                        <a:t>52%</a:t>
                      </a:r>
                    </a:p>
                    <a:p>
                      <a:pPr algn="ctr"/>
                      <a:r>
                        <a:rPr lang="en-GB" sz="1600" b="0" i="1" dirty="0">
                          <a:solidFill>
                            <a:schemeClr val="bg1"/>
                          </a:solidFill>
                          <a:latin typeface="+mn-lt"/>
                        </a:rPr>
                        <a:t>Sep</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C00000"/>
                    </a:solidFill>
                  </a:tcPr>
                </a:tc>
                <a:tc>
                  <a:txBody>
                    <a:bodyPr/>
                    <a:lstStyle>
                      <a:lvl1pPr marL="0" algn="l" defTabSz="1507937" rtl="0" eaLnBrk="1" latinLnBrk="0" hangingPunct="1">
                        <a:defRPr sz="2968" kern="1200">
                          <a:solidFill>
                            <a:schemeClr val="dk1"/>
                          </a:solidFill>
                          <a:latin typeface="Calibri"/>
                        </a:defRPr>
                      </a:lvl1pPr>
                      <a:lvl2pPr marL="753969" algn="l" defTabSz="1507937" rtl="0" eaLnBrk="1" latinLnBrk="0" hangingPunct="1">
                        <a:defRPr sz="2968" kern="1200">
                          <a:solidFill>
                            <a:schemeClr val="dk1"/>
                          </a:solidFill>
                          <a:latin typeface="Calibri"/>
                        </a:defRPr>
                      </a:lvl2pPr>
                      <a:lvl3pPr marL="1507937" algn="l" defTabSz="1507937" rtl="0" eaLnBrk="1" latinLnBrk="0" hangingPunct="1">
                        <a:defRPr sz="2968" kern="1200">
                          <a:solidFill>
                            <a:schemeClr val="dk1"/>
                          </a:solidFill>
                          <a:latin typeface="Calibri"/>
                        </a:defRPr>
                      </a:lvl3pPr>
                      <a:lvl4pPr marL="2261906" algn="l" defTabSz="1507937" rtl="0" eaLnBrk="1" latinLnBrk="0" hangingPunct="1">
                        <a:defRPr sz="2968" kern="1200">
                          <a:solidFill>
                            <a:schemeClr val="dk1"/>
                          </a:solidFill>
                          <a:latin typeface="Calibri"/>
                        </a:defRPr>
                      </a:lvl4pPr>
                      <a:lvl5pPr marL="3015874" algn="l" defTabSz="1507937" rtl="0" eaLnBrk="1" latinLnBrk="0" hangingPunct="1">
                        <a:defRPr sz="2968" kern="1200">
                          <a:solidFill>
                            <a:schemeClr val="dk1"/>
                          </a:solidFill>
                          <a:latin typeface="Calibri"/>
                        </a:defRPr>
                      </a:lvl5pPr>
                      <a:lvl6pPr marL="3769843" algn="l" defTabSz="1507937" rtl="0" eaLnBrk="1" latinLnBrk="0" hangingPunct="1">
                        <a:defRPr sz="2968" kern="1200">
                          <a:solidFill>
                            <a:schemeClr val="dk1"/>
                          </a:solidFill>
                          <a:latin typeface="Calibri"/>
                        </a:defRPr>
                      </a:lvl6pPr>
                      <a:lvl7pPr marL="4523811" algn="l" defTabSz="1507937" rtl="0" eaLnBrk="1" latinLnBrk="0" hangingPunct="1">
                        <a:defRPr sz="2968" kern="1200">
                          <a:solidFill>
                            <a:schemeClr val="dk1"/>
                          </a:solidFill>
                          <a:latin typeface="Calibri"/>
                        </a:defRPr>
                      </a:lvl7pPr>
                      <a:lvl8pPr marL="5277780" algn="l" defTabSz="1507937" rtl="0" eaLnBrk="1" latinLnBrk="0" hangingPunct="1">
                        <a:defRPr sz="2968" kern="1200">
                          <a:solidFill>
                            <a:schemeClr val="dk1"/>
                          </a:solidFill>
                          <a:latin typeface="Calibri"/>
                        </a:defRPr>
                      </a:lvl8pPr>
                      <a:lvl9pPr marL="6031748" algn="l" defTabSz="1507937" rtl="0" eaLnBrk="1" latinLnBrk="0" hangingPunct="1">
                        <a:defRPr sz="2968" kern="1200">
                          <a:solidFill>
                            <a:schemeClr val="dk1"/>
                          </a:solidFill>
                          <a:latin typeface="Calibri"/>
                        </a:defRPr>
                      </a:lvl9pPr>
                    </a:lstStyle>
                    <a:p>
                      <a:pPr algn="ctr"/>
                      <a:r>
                        <a:rPr lang="en-GB" sz="1600" b="0" dirty="0">
                          <a:solidFill>
                            <a:schemeClr val="tx1"/>
                          </a:solidFill>
                          <a:latin typeface="+mn-lt"/>
                        </a:rPr>
                        <a:t>89%</a:t>
                      </a:r>
                    </a:p>
                    <a:p>
                      <a:pPr algn="ctr"/>
                      <a:r>
                        <a:rPr lang="en-GB" sz="1600" b="0" i="1" dirty="0">
                          <a:solidFill>
                            <a:schemeClr val="tx1"/>
                          </a:solidFill>
                          <a:latin typeface="+mn-lt"/>
                        </a:rPr>
                        <a:t>Dec</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B050"/>
                    </a:solidFill>
                  </a:tcPr>
                </a:tc>
                <a:tc>
                  <a:txBody>
                    <a:bodyPr/>
                    <a:lstStyle>
                      <a:lvl1pPr marL="0" algn="l" defTabSz="1507937" rtl="0" eaLnBrk="1" latinLnBrk="0" hangingPunct="1">
                        <a:defRPr sz="2968" kern="1200">
                          <a:solidFill>
                            <a:schemeClr val="dk1"/>
                          </a:solidFill>
                          <a:latin typeface="Calibri"/>
                        </a:defRPr>
                      </a:lvl1pPr>
                      <a:lvl2pPr marL="753969" algn="l" defTabSz="1507937" rtl="0" eaLnBrk="1" latinLnBrk="0" hangingPunct="1">
                        <a:defRPr sz="2968" kern="1200">
                          <a:solidFill>
                            <a:schemeClr val="dk1"/>
                          </a:solidFill>
                          <a:latin typeface="Calibri"/>
                        </a:defRPr>
                      </a:lvl2pPr>
                      <a:lvl3pPr marL="1507937" algn="l" defTabSz="1507937" rtl="0" eaLnBrk="1" latinLnBrk="0" hangingPunct="1">
                        <a:defRPr sz="2968" kern="1200">
                          <a:solidFill>
                            <a:schemeClr val="dk1"/>
                          </a:solidFill>
                          <a:latin typeface="Calibri"/>
                        </a:defRPr>
                      </a:lvl3pPr>
                      <a:lvl4pPr marL="2261906" algn="l" defTabSz="1507937" rtl="0" eaLnBrk="1" latinLnBrk="0" hangingPunct="1">
                        <a:defRPr sz="2968" kern="1200">
                          <a:solidFill>
                            <a:schemeClr val="dk1"/>
                          </a:solidFill>
                          <a:latin typeface="Calibri"/>
                        </a:defRPr>
                      </a:lvl4pPr>
                      <a:lvl5pPr marL="3015874" algn="l" defTabSz="1507937" rtl="0" eaLnBrk="1" latinLnBrk="0" hangingPunct="1">
                        <a:defRPr sz="2968" kern="1200">
                          <a:solidFill>
                            <a:schemeClr val="dk1"/>
                          </a:solidFill>
                          <a:latin typeface="Calibri"/>
                        </a:defRPr>
                      </a:lvl5pPr>
                      <a:lvl6pPr marL="3769843" algn="l" defTabSz="1507937" rtl="0" eaLnBrk="1" latinLnBrk="0" hangingPunct="1">
                        <a:defRPr sz="2968" kern="1200">
                          <a:solidFill>
                            <a:schemeClr val="dk1"/>
                          </a:solidFill>
                          <a:latin typeface="Calibri"/>
                        </a:defRPr>
                      </a:lvl6pPr>
                      <a:lvl7pPr marL="4523811" algn="l" defTabSz="1507937" rtl="0" eaLnBrk="1" latinLnBrk="0" hangingPunct="1">
                        <a:defRPr sz="2968" kern="1200">
                          <a:solidFill>
                            <a:schemeClr val="dk1"/>
                          </a:solidFill>
                          <a:latin typeface="Calibri"/>
                        </a:defRPr>
                      </a:lvl7pPr>
                      <a:lvl8pPr marL="5277780" algn="l" defTabSz="1507937" rtl="0" eaLnBrk="1" latinLnBrk="0" hangingPunct="1">
                        <a:defRPr sz="2968" kern="1200">
                          <a:solidFill>
                            <a:schemeClr val="dk1"/>
                          </a:solidFill>
                          <a:latin typeface="Calibri"/>
                        </a:defRPr>
                      </a:lvl8pPr>
                      <a:lvl9pPr marL="6031748" algn="l" defTabSz="1507937" rtl="0" eaLnBrk="1" latinLnBrk="0" hangingPunct="1">
                        <a:defRPr sz="2968" kern="1200">
                          <a:solidFill>
                            <a:schemeClr val="dk1"/>
                          </a:solidFill>
                          <a:latin typeface="Calibri"/>
                        </a:defRPr>
                      </a:lvl9pPr>
                    </a:lstStyle>
                    <a:p>
                      <a:pPr algn="ctr"/>
                      <a:r>
                        <a:rPr lang="en-GB" sz="1600" b="0" dirty="0">
                          <a:solidFill>
                            <a:schemeClr val="tx1"/>
                          </a:solidFill>
                          <a:latin typeface="+mn-lt"/>
                        </a:rPr>
                        <a:t>87%</a:t>
                      </a:r>
                    </a:p>
                    <a:p>
                      <a:pPr algn="ctr"/>
                      <a:r>
                        <a:rPr lang="en-GB" sz="1600" b="0" i="1" dirty="0">
                          <a:solidFill>
                            <a:schemeClr val="tx1"/>
                          </a:solidFill>
                          <a:latin typeface="+mn-lt"/>
                        </a:rPr>
                        <a:t>Mar</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B050"/>
                    </a:solidFill>
                  </a:tcPr>
                </a:tc>
                <a:extLst>
                  <a:ext uri="{0D108BD9-81ED-4DB2-BD59-A6C34878D82A}">
                    <a16:rowId xmlns:a16="http://schemas.microsoft.com/office/drawing/2014/main" val="4286653261"/>
                  </a:ext>
                </a:extLst>
              </a:tr>
            </a:tbl>
          </a:graphicData>
        </a:graphic>
      </p:graphicFrame>
    </p:spTree>
    <p:extLst>
      <p:ext uri="{BB962C8B-B14F-4D97-AF65-F5344CB8AC3E}">
        <p14:creationId xmlns:p14="http://schemas.microsoft.com/office/powerpoint/2010/main" val="425080167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5BA976F-2415-0297-9753-DF2451AECD0F}"/>
              </a:ext>
            </a:extLst>
          </p:cNvPr>
          <p:cNvSpPr>
            <a:spLocks noGrp="1"/>
          </p:cNvSpPr>
          <p:nvPr>
            <p:ph type="body" sz="quarter" idx="10"/>
          </p:nvPr>
        </p:nvSpPr>
        <p:spPr>
          <a:xfrm>
            <a:off x="20233" y="350840"/>
            <a:ext cx="16800917" cy="677108"/>
          </a:xfrm>
        </p:spPr>
        <p:txBody>
          <a:bodyPr wrap="square" lIns="0" tIns="0" rIns="0" bIns="0" anchor="t">
            <a:spAutoFit/>
          </a:bodyPr>
          <a:lstStyle/>
          <a:p>
            <a:r>
              <a:rPr lang="en-GB" dirty="0">
                <a:ea typeface="Calibri"/>
                <a:cs typeface="Calibri"/>
              </a:rPr>
              <a:t>High Risks Quarter 4</a:t>
            </a:r>
            <a:endParaRPr lang="en-GB" dirty="0">
              <a:solidFill>
                <a:srgbClr val="FF0000"/>
              </a:solidFill>
            </a:endParaRPr>
          </a:p>
        </p:txBody>
      </p:sp>
      <p:graphicFrame>
        <p:nvGraphicFramePr>
          <p:cNvPr id="4" name="Table 3">
            <a:extLst>
              <a:ext uri="{FF2B5EF4-FFF2-40B4-BE49-F238E27FC236}">
                <a16:creationId xmlns:a16="http://schemas.microsoft.com/office/drawing/2014/main" id="{F1BFF7AE-9781-47E1-8D7D-050D83F4B296}"/>
              </a:ext>
            </a:extLst>
          </p:cNvPr>
          <p:cNvGraphicFramePr>
            <a:graphicFrameLocks noGrp="1"/>
          </p:cNvGraphicFramePr>
          <p:nvPr/>
        </p:nvGraphicFramePr>
        <p:xfrm>
          <a:off x="449370" y="1203430"/>
          <a:ext cx="19342848" cy="9066927"/>
        </p:xfrm>
        <a:graphic>
          <a:graphicData uri="http://schemas.openxmlformats.org/drawingml/2006/table">
            <a:tbl>
              <a:tblPr bandRow="1">
                <a:tableStyleId>{5C22544A-7EE6-4342-B048-85BDC9FD1C3A}</a:tableStyleId>
              </a:tblPr>
              <a:tblGrid>
                <a:gridCol w="996197">
                  <a:extLst>
                    <a:ext uri="{9D8B030D-6E8A-4147-A177-3AD203B41FA5}">
                      <a16:colId xmlns:a16="http://schemas.microsoft.com/office/drawing/2014/main" val="2901516869"/>
                    </a:ext>
                  </a:extLst>
                </a:gridCol>
                <a:gridCol w="2678961">
                  <a:extLst>
                    <a:ext uri="{9D8B030D-6E8A-4147-A177-3AD203B41FA5}">
                      <a16:colId xmlns:a16="http://schemas.microsoft.com/office/drawing/2014/main" val="1304849155"/>
                    </a:ext>
                  </a:extLst>
                </a:gridCol>
                <a:gridCol w="12388542">
                  <a:extLst>
                    <a:ext uri="{9D8B030D-6E8A-4147-A177-3AD203B41FA5}">
                      <a16:colId xmlns:a16="http://schemas.microsoft.com/office/drawing/2014/main" val="3759721923"/>
                    </a:ext>
                  </a:extLst>
                </a:gridCol>
                <a:gridCol w="1639574">
                  <a:extLst>
                    <a:ext uri="{9D8B030D-6E8A-4147-A177-3AD203B41FA5}">
                      <a16:colId xmlns:a16="http://schemas.microsoft.com/office/drawing/2014/main" val="3666712992"/>
                    </a:ext>
                  </a:extLst>
                </a:gridCol>
                <a:gridCol w="1639574">
                  <a:extLst>
                    <a:ext uri="{9D8B030D-6E8A-4147-A177-3AD203B41FA5}">
                      <a16:colId xmlns:a16="http://schemas.microsoft.com/office/drawing/2014/main" val="2448808121"/>
                    </a:ext>
                  </a:extLst>
                </a:gridCol>
              </a:tblGrid>
              <a:tr h="973290">
                <a:tc>
                  <a:txBody>
                    <a:bodyPr/>
                    <a:lstStyle/>
                    <a:p>
                      <a:pPr algn="ctr">
                        <a:buNone/>
                      </a:pPr>
                      <a:r>
                        <a:rPr lang="en-GB" sz="1800" b="1">
                          <a:effectLst/>
                        </a:rPr>
                        <a:t>No</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65000"/>
                      </a:schemeClr>
                    </a:solidFill>
                  </a:tcPr>
                </a:tc>
                <a:tc>
                  <a:txBody>
                    <a:bodyPr/>
                    <a:lstStyle/>
                    <a:p>
                      <a:pPr algn="ctr">
                        <a:buNone/>
                      </a:pPr>
                      <a:r>
                        <a:rPr lang="en-GB" sz="1800" b="1">
                          <a:effectLst/>
                        </a:rPr>
                        <a:t>Ref</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65000"/>
                      </a:schemeClr>
                    </a:solidFill>
                  </a:tcPr>
                </a:tc>
                <a:tc>
                  <a:txBody>
                    <a:bodyPr/>
                    <a:lstStyle/>
                    <a:p>
                      <a:pPr algn="ctr">
                        <a:buNone/>
                      </a:pPr>
                      <a:r>
                        <a:rPr lang="en-GB" sz="1800" b="1">
                          <a:effectLst/>
                        </a:rPr>
                        <a:t>Title</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65000"/>
                      </a:schemeClr>
                    </a:solidFill>
                  </a:tcPr>
                </a:tc>
                <a:tc>
                  <a:txBody>
                    <a:bodyPr/>
                    <a:lstStyle/>
                    <a:p>
                      <a:pPr algn="ctr">
                        <a:buNone/>
                      </a:pPr>
                      <a:r>
                        <a:rPr lang="en-GB" sz="1800" b="1">
                          <a:effectLst/>
                        </a:rPr>
                        <a:t>Rating </a:t>
                      </a:r>
                      <a:br>
                        <a:rPr lang="en-GB" sz="1800" b="1">
                          <a:effectLst/>
                        </a:rPr>
                      </a:br>
                      <a:r>
                        <a:rPr lang="en-GB" sz="1800" b="1">
                          <a:effectLst/>
                        </a:rPr>
                        <a:t>(Q3 previous)</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65000"/>
                      </a:schemeClr>
                    </a:solidFill>
                  </a:tcPr>
                </a:tc>
                <a:tc>
                  <a:txBody>
                    <a:bodyPr/>
                    <a:lstStyle/>
                    <a:p>
                      <a:pPr algn="ctr">
                        <a:buNone/>
                      </a:pPr>
                      <a:r>
                        <a:rPr lang="en-GB" sz="1800" b="1">
                          <a:effectLst/>
                        </a:rPr>
                        <a:t>Rating Q4</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65000"/>
                      </a:schemeClr>
                    </a:solidFill>
                  </a:tcPr>
                </a:tc>
                <a:extLst>
                  <a:ext uri="{0D108BD9-81ED-4DB2-BD59-A6C34878D82A}">
                    <a16:rowId xmlns:a16="http://schemas.microsoft.com/office/drawing/2014/main" val="796059523"/>
                  </a:ext>
                </a:extLst>
              </a:tr>
              <a:tr h="500103">
                <a:tc>
                  <a:txBody>
                    <a:bodyPr/>
                    <a:lstStyle/>
                    <a:p>
                      <a:pPr algn="ctr">
                        <a:buNone/>
                      </a:pPr>
                      <a:r>
                        <a:rPr lang="en-GB" sz="2400" dirty="0">
                          <a:effectLst/>
                        </a:rPr>
                        <a:t>1</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a:buNone/>
                      </a:pPr>
                      <a:r>
                        <a:rPr lang="en-GB" sz="2400" dirty="0">
                          <a:effectLst/>
                        </a:rPr>
                        <a:t>Learning Disabilities</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a:buNone/>
                      </a:pPr>
                      <a:r>
                        <a:rPr lang="en-GB" sz="2400" dirty="0">
                          <a:effectLst/>
                        </a:rPr>
                        <a:t>Poor Standard of LD Complex Care Unit Environments</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algn="ctr">
                        <a:buNone/>
                      </a:pPr>
                      <a:r>
                        <a:rPr lang="en-GB" sz="2400" b="1" dirty="0">
                          <a:solidFill>
                            <a:schemeClr val="bg1"/>
                          </a:solidFill>
                          <a:effectLst/>
                        </a:rPr>
                        <a:t>20</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lvl="0" algn="ctr">
                        <a:buNone/>
                      </a:pPr>
                      <a:r>
                        <a:rPr lang="en-US" sz="2400" b="1" dirty="0">
                          <a:solidFill>
                            <a:schemeClr val="bg1"/>
                          </a:solidFill>
                        </a:rPr>
                        <a:t>20</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extLst>
                  <a:ext uri="{0D108BD9-81ED-4DB2-BD59-A6C34878D82A}">
                    <a16:rowId xmlns:a16="http://schemas.microsoft.com/office/drawing/2014/main" val="2274550193"/>
                  </a:ext>
                </a:extLst>
              </a:tr>
              <a:tr h="500103">
                <a:tc>
                  <a:txBody>
                    <a:bodyPr/>
                    <a:lstStyle/>
                    <a:p>
                      <a:pPr algn="ctr">
                        <a:buNone/>
                      </a:pPr>
                      <a:r>
                        <a:rPr lang="en-GB" sz="2400" dirty="0">
                          <a:effectLst/>
                        </a:rPr>
                        <a:t>2</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a:buNone/>
                      </a:pPr>
                      <a:r>
                        <a:rPr lang="en-GB" sz="2400" dirty="0">
                          <a:effectLst/>
                        </a:rPr>
                        <a:t>Adult Mental Health</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a:buNone/>
                      </a:pPr>
                      <a:r>
                        <a:rPr lang="en-GB" sz="2400" dirty="0">
                          <a:effectLst/>
                        </a:rPr>
                        <a:t>CRR 69 – Adolescents being admitted to adult mental health wards</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algn="ctr">
                        <a:buNone/>
                      </a:pPr>
                      <a:r>
                        <a:rPr lang="en-GB" sz="2400" b="1" dirty="0">
                          <a:solidFill>
                            <a:schemeClr val="bg1"/>
                          </a:solidFill>
                          <a:effectLst/>
                        </a:rPr>
                        <a:t>20</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lvl="0" algn="ctr">
                        <a:buNone/>
                      </a:pPr>
                      <a:r>
                        <a:rPr lang="en-US" sz="2400" b="1" i="0" u="none" strike="noStrike" dirty="0">
                          <a:solidFill>
                            <a:schemeClr val="bg1"/>
                          </a:solidFill>
                          <a:effectLst/>
                          <a:latin typeface="Calibri"/>
                          <a:ea typeface="Calibri"/>
                          <a:cs typeface="Calibri"/>
                        </a:rPr>
                        <a:t>20</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extLst>
                  <a:ext uri="{0D108BD9-81ED-4DB2-BD59-A6C34878D82A}">
                    <a16:rowId xmlns:a16="http://schemas.microsoft.com/office/drawing/2014/main" val="2867881190"/>
                  </a:ext>
                </a:extLst>
              </a:tr>
              <a:tr h="860778">
                <a:tc>
                  <a:txBody>
                    <a:bodyPr/>
                    <a:lstStyle/>
                    <a:p>
                      <a:pPr algn="ctr">
                        <a:buNone/>
                      </a:pPr>
                      <a:r>
                        <a:rPr lang="en-GB" sz="2400" dirty="0">
                          <a:effectLst/>
                        </a:rPr>
                        <a:t>3</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a:buNone/>
                      </a:pPr>
                      <a:r>
                        <a:rPr lang="en-GB" sz="2400" dirty="0">
                          <a:effectLst/>
                        </a:rPr>
                        <a:t>Adult Mental Health</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a:buNone/>
                      </a:pPr>
                      <a:r>
                        <a:rPr lang="en-GB" sz="2400" dirty="0">
                          <a:effectLst/>
                        </a:rPr>
                        <a:t>Clinical Risk - Typing Backlog for consultants and in CMHT's due to workload and lack of workforce capacity</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algn="ctr">
                        <a:buNone/>
                      </a:pPr>
                      <a:r>
                        <a:rPr lang="en-GB" sz="2400" b="1">
                          <a:solidFill>
                            <a:schemeClr val="bg1"/>
                          </a:solidFill>
                          <a:effectLst/>
                        </a:rPr>
                        <a:t>20</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lvl="0" algn="ctr">
                        <a:buNone/>
                      </a:pPr>
                      <a:r>
                        <a:rPr lang="en-GB" sz="2400" b="1" i="0" u="none" strike="noStrike" noProof="0" dirty="0">
                          <a:solidFill>
                            <a:schemeClr val="bg1"/>
                          </a:solidFill>
                          <a:effectLst/>
                          <a:latin typeface="Calibri"/>
                          <a:ea typeface="Calibri"/>
                          <a:cs typeface="Calibri"/>
                        </a:rPr>
                        <a:t>20</a:t>
                      </a:r>
                      <a:endParaRPr lang="en-US" sz="2400" dirty="0"/>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extLst>
                  <a:ext uri="{0D108BD9-81ED-4DB2-BD59-A6C34878D82A}">
                    <a16:rowId xmlns:a16="http://schemas.microsoft.com/office/drawing/2014/main" val="4112911663"/>
                  </a:ext>
                </a:extLst>
              </a:tr>
              <a:tr h="500103">
                <a:tc>
                  <a:txBody>
                    <a:bodyPr/>
                    <a:lstStyle/>
                    <a:p>
                      <a:pPr algn="ctr">
                        <a:buNone/>
                      </a:pPr>
                      <a:r>
                        <a:rPr lang="en-GB" sz="2400" dirty="0">
                          <a:effectLst/>
                        </a:rPr>
                        <a:t>4</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buNone/>
                      </a:pPr>
                      <a:r>
                        <a:rPr lang="en-GB" sz="2400">
                          <a:effectLst/>
                        </a:rPr>
                        <a:t>Adult Mental Health</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buNone/>
                      </a:pPr>
                      <a:r>
                        <a:rPr lang="en-GB" sz="2400">
                          <a:effectLst/>
                        </a:rPr>
                        <a:t>Ward F Seclusion Facility Non-Compliant with Standards</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buNone/>
                      </a:pPr>
                      <a:r>
                        <a:rPr lang="en-GB" sz="2400" b="1">
                          <a:solidFill>
                            <a:schemeClr val="bg1"/>
                          </a:solidFill>
                          <a:effectLst/>
                        </a:rPr>
                        <a:t>20</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lvl="0" algn="ctr">
                        <a:buNone/>
                      </a:pPr>
                      <a:r>
                        <a:rPr lang="en-GB" sz="2400" b="1" i="0" u="none" strike="noStrike" noProof="0">
                          <a:solidFill>
                            <a:srgbClr val="FFFFFF"/>
                          </a:solidFill>
                          <a:effectLst/>
                          <a:highlight>
                            <a:srgbClr val="C00000"/>
                          </a:highlight>
                          <a:latin typeface="Calibri"/>
                          <a:ea typeface="Calibri"/>
                          <a:cs typeface="Calibri"/>
                        </a:rPr>
                        <a:t>20</a:t>
                      </a:r>
                      <a:endParaRPr lang="en-US" sz="2400"/>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extLst>
                  <a:ext uri="{0D108BD9-81ED-4DB2-BD59-A6C34878D82A}">
                    <a16:rowId xmlns:a16="http://schemas.microsoft.com/office/drawing/2014/main" val="934444637"/>
                  </a:ext>
                </a:extLst>
              </a:tr>
              <a:tr h="500103">
                <a:tc>
                  <a:txBody>
                    <a:bodyPr/>
                    <a:lstStyle/>
                    <a:p>
                      <a:pPr algn="ctr">
                        <a:buNone/>
                      </a:pPr>
                      <a:r>
                        <a:rPr lang="en-GB" sz="2400" dirty="0">
                          <a:effectLst/>
                        </a:rPr>
                        <a:t>5</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a:buNone/>
                      </a:pPr>
                      <a:r>
                        <a:rPr lang="en-GB" sz="2400">
                          <a:effectLst/>
                        </a:rPr>
                        <a:t>Adult Mental Health</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a:buNone/>
                      </a:pPr>
                      <a:r>
                        <a:rPr lang="en-GB" sz="2400">
                          <a:effectLst/>
                        </a:rPr>
                        <a:t>Deficits in administrative cover across adult mental health services</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algn="ctr">
                        <a:buNone/>
                      </a:pPr>
                      <a:r>
                        <a:rPr lang="en-GB" sz="2400" b="1">
                          <a:solidFill>
                            <a:schemeClr val="bg1"/>
                          </a:solidFill>
                          <a:effectLst/>
                        </a:rPr>
                        <a:t>20</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lvl="0" algn="ctr">
                        <a:buNone/>
                      </a:pPr>
                      <a:r>
                        <a:rPr lang="en-GB" sz="2400" b="1" i="0" u="none" strike="noStrike" noProof="0">
                          <a:solidFill>
                            <a:srgbClr val="FFFFFF"/>
                          </a:solidFill>
                          <a:effectLst/>
                          <a:highlight>
                            <a:srgbClr val="C00000"/>
                          </a:highlight>
                          <a:latin typeface="Calibri"/>
                          <a:ea typeface="Calibri"/>
                          <a:cs typeface="Calibri"/>
                        </a:rPr>
                        <a:t>20</a:t>
                      </a:r>
                      <a:endParaRPr lang="en-US" sz="2400"/>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extLst>
                  <a:ext uri="{0D108BD9-81ED-4DB2-BD59-A6C34878D82A}">
                    <a16:rowId xmlns:a16="http://schemas.microsoft.com/office/drawing/2014/main" val="1524104018"/>
                  </a:ext>
                </a:extLst>
              </a:tr>
              <a:tr h="500103">
                <a:tc>
                  <a:txBody>
                    <a:bodyPr/>
                    <a:lstStyle/>
                    <a:p>
                      <a:pPr algn="ctr">
                        <a:buNone/>
                      </a:pPr>
                      <a:r>
                        <a:rPr lang="en-GB" sz="2400" dirty="0">
                          <a:effectLst/>
                        </a:rPr>
                        <a:t>6</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buNone/>
                      </a:pPr>
                      <a:r>
                        <a:rPr lang="en-GB" sz="2400">
                          <a:effectLst/>
                        </a:rPr>
                        <a:t>Psychology </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buNone/>
                      </a:pPr>
                      <a:r>
                        <a:rPr lang="en-GB" sz="2400">
                          <a:effectLst/>
                        </a:rPr>
                        <a:t>Psychological Therapies Waiting List Position </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buNone/>
                      </a:pPr>
                      <a:r>
                        <a:rPr lang="en-GB" sz="2400" b="1">
                          <a:solidFill>
                            <a:schemeClr val="bg1"/>
                          </a:solidFill>
                          <a:effectLst/>
                        </a:rPr>
                        <a:t>20</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lvl="0" algn="ctr">
                        <a:buNone/>
                      </a:pPr>
                      <a:r>
                        <a:rPr lang="en-GB" sz="2400" b="1" i="0" u="none" strike="noStrike" noProof="0">
                          <a:solidFill>
                            <a:srgbClr val="FFFFFF"/>
                          </a:solidFill>
                          <a:effectLst/>
                          <a:highlight>
                            <a:srgbClr val="C00000"/>
                          </a:highlight>
                          <a:latin typeface="Calibri"/>
                          <a:ea typeface="Calibri"/>
                          <a:cs typeface="Calibri"/>
                        </a:rPr>
                        <a:t>20</a:t>
                      </a:r>
                      <a:endParaRPr lang="en-US" sz="2400"/>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extLst>
                  <a:ext uri="{0D108BD9-81ED-4DB2-BD59-A6C34878D82A}">
                    <a16:rowId xmlns:a16="http://schemas.microsoft.com/office/drawing/2014/main" val="2144601131"/>
                  </a:ext>
                </a:extLst>
              </a:tr>
              <a:tr h="500103">
                <a:tc>
                  <a:txBody>
                    <a:bodyPr/>
                    <a:lstStyle/>
                    <a:p>
                      <a:pPr algn="ctr">
                        <a:buNone/>
                      </a:pPr>
                      <a:r>
                        <a:rPr lang="en-GB" sz="2400" dirty="0">
                          <a:effectLst/>
                        </a:rPr>
                        <a:t>7</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a:buNone/>
                      </a:pPr>
                      <a:r>
                        <a:rPr lang="en-GB" sz="2400">
                          <a:effectLst/>
                        </a:rPr>
                        <a:t>Service Group </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a:buNone/>
                      </a:pPr>
                      <a:r>
                        <a:rPr lang="en-GB" sz="2400">
                          <a:effectLst/>
                        </a:rPr>
                        <a:t>MH &amp; LD Nursing workforce/Safe Staffing levels in accordance with the Nurse Staffing Act </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algn="ctr">
                        <a:buNone/>
                      </a:pPr>
                      <a:r>
                        <a:rPr lang="en-GB" sz="2400" b="1">
                          <a:solidFill>
                            <a:schemeClr val="bg1"/>
                          </a:solidFill>
                          <a:effectLst/>
                        </a:rPr>
                        <a:t>20</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lvl="0" algn="ctr">
                        <a:buNone/>
                      </a:pPr>
                      <a:r>
                        <a:rPr lang="en-GB" sz="2400" b="1" i="0" u="none" strike="noStrike" noProof="0">
                          <a:solidFill>
                            <a:srgbClr val="FFFFFF"/>
                          </a:solidFill>
                          <a:effectLst/>
                          <a:highlight>
                            <a:srgbClr val="C00000"/>
                          </a:highlight>
                          <a:latin typeface="Calibri"/>
                          <a:ea typeface="Calibri"/>
                          <a:cs typeface="Calibri"/>
                        </a:rPr>
                        <a:t>20</a:t>
                      </a:r>
                      <a:endParaRPr lang="en-US" sz="2400"/>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extLst>
                  <a:ext uri="{0D108BD9-81ED-4DB2-BD59-A6C34878D82A}">
                    <a16:rowId xmlns:a16="http://schemas.microsoft.com/office/drawing/2014/main" val="2866293721"/>
                  </a:ext>
                </a:extLst>
              </a:tr>
              <a:tr h="500103">
                <a:tc>
                  <a:txBody>
                    <a:bodyPr/>
                    <a:lstStyle/>
                    <a:p>
                      <a:pPr algn="ctr">
                        <a:buNone/>
                      </a:pPr>
                      <a:r>
                        <a:rPr lang="en-GB" sz="2400" dirty="0">
                          <a:effectLst/>
                        </a:rPr>
                        <a:t>8</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buNone/>
                      </a:pPr>
                      <a:r>
                        <a:rPr lang="en-GB" sz="2400" dirty="0">
                          <a:effectLst/>
                        </a:rPr>
                        <a:t>Adult Mental Health</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buNone/>
                      </a:pPr>
                      <a:r>
                        <a:rPr lang="en-GB" sz="2400" err="1">
                          <a:effectLst/>
                        </a:rPr>
                        <a:t>Cefn</a:t>
                      </a:r>
                      <a:r>
                        <a:rPr lang="en-GB" sz="2400">
                          <a:effectLst/>
                        </a:rPr>
                        <a:t> </a:t>
                      </a:r>
                      <a:r>
                        <a:rPr lang="en-GB" sz="2400" err="1">
                          <a:effectLst/>
                        </a:rPr>
                        <a:t>Coed</a:t>
                      </a:r>
                      <a:r>
                        <a:rPr lang="en-GB" sz="2400">
                          <a:effectLst/>
                        </a:rPr>
                        <a:t> Environments of Care - </a:t>
                      </a:r>
                      <a:r>
                        <a:rPr lang="en-GB" sz="2400" err="1">
                          <a:effectLst/>
                        </a:rPr>
                        <a:t>Fendrod</a:t>
                      </a:r>
                      <a:r>
                        <a:rPr lang="en-GB" sz="2400">
                          <a:effectLst/>
                        </a:rPr>
                        <a:t> &amp; Clyne Wards </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buNone/>
                      </a:pPr>
                      <a:r>
                        <a:rPr lang="en-GB" sz="2400" b="1">
                          <a:solidFill>
                            <a:schemeClr val="bg1"/>
                          </a:solidFill>
                          <a:effectLst/>
                        </a:rPr>
                        <a:t>20</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lvl="0" algn="ctr">
                        <a:buNone/>
                      </a:pPr>
                      <a:r>
                        <a:rPr lang="en-GB" sz="2400" b="1" i="0" u="none" strike="noStrike" noProof="0">
                          <a:solidFill>
                            <a:srgbClr val="FFFFFF"/>
                          </a:solidFill>
                          <a:effectLst/>
                          <a:highlight>
                            <a:srgbClr val="C00000"/>
                          </a:highlight>
                          <a:latin typeface="Calibri"/>
                          <a:ea typeface="Calibri"/>
                          <a:cs typeface="Calibri"/>
                        </a:rPr>
                        <a:t>20</a:t>
                      </a:r>
                      <a:endParaRPr lang="en-US" sz="2400"/>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extLst>
                  <a:ext uri="{0D108BD9-81ED-4DB2-BD59-A6C34878D82A}">
                    <a16:rowId xmlns:a16="http://schemas.microsoft.com/office/drawing/2014/main" val="2068474069"/>
                  </a:ext>
                </a:extLst>
              </a:tr>
              <a:tr h="500103">
                <a:tc>
                  <a:txBody>
                    <a:bodyPr/>
                    <a:lstStyle/>
                    <a:p>
                      <a:pPr algn="ctr">
                        <a:buNone/>
                      </a:pPr>
                      <a:r>
                        <a:rPr lang="en-GB" sz="2400" dirty="0">
                          <a:effectLst/>
                        </a:rPr>
                        <a:t>9</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a:buNone/>
                      </a:pPr>
                      <a:r>
                        <a:rPr lang="en-GB" sz="2400" dirty="0">
                          <a:effectLst/>
                        </a:rPr>
                        <a:t>MH Division  </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a:buNone/>
                      </a:pPr>
                      <a:r>
                        <a:rPr lang="en-GB" sz="2400">
                          <a:effectLst/>
                        </a:rPr>
                        <a:t>Mental Health Site Security Issues (</a:t>
                      </a:r>
                      <a:r>
                        <a:rPr lang="en-GB" sz="2400" err="1">
                          <a:effectLst/>
                        </a:rPr>
                        <a:t>Cefn</a:t>
                      </a:r>
                      <a:r>
                        <a:rPr lang="en-GB" sz="2400">
                          <a:effectLst/>
                        </a:rPr>
                        <a:t> </a:t>
                      </a:r>
                      <a:r>
                        <a:rPr lang="en-GB" sz="2400" err="1">
                          <a:effectLst/>
                        </a:rPr>
                        <a:t>Coed</a:t>
                      </a:r>
                      <a:r>
                        <a:rPr lang="en-GB" sz="2400">
                          <a:effectLst/>
                        </a:rPr>
                        <a:t> &amp; </a:t>
                      </a:r>
                      <a:r>
                        <a:rPr lang="en-GB" sz="2400" err="1">
                          <a:effectLst/>
                        </a:rPr>
                        <a:t>Garngoch</a:t>
                      </a:r>
                      <a:r>
                        <a:rPr lang="en-GB" sz="2400">
                          <a:effectLst/>
                        </a:rPr>
                        <a:t>)  </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algn="ctr">
                        <a:buNone/>
                      </a:pPr>
                      <a:r>
                        <a:rPr lang="en-GB" sz="2400" b="1">
                          <a:solidFill>
                            <a:schemeClr val="bg1"/>
                          </a:solidFill>
                          <a:effectLst/>
                        </a:rPr>
                        <a:t>20</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lvl="0" algn="ctr">
                        <a:buNone/>
                      </a:pPr>
                      <a:r>
                        <a:rPr lang="en-GB" sz="2400" b="1" i="0" u="none" strike="noStrike" noProof="0">
                          <a:solidFill>
                            <a:srgbClr val="FFFFFF"/>
                          </a:solidFill>
                          <a:effectLst/>
                          <a:highlight>
                            <a:srgbClr val="C00000"/>
                          </a:highlight>
                          <a:latin typeface="Calibri"/>
                          <a:ea typeface="Calibri"/>
                          <a:cs typeface="Calibri"/>
                        </a:rPr>
                        <a:t>20</a:t>
                      </a:r>
                      <a:endParaRPr lang="en-US" sz="2400"/>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extLst>
                  <a:ext uri="{0D108BD9-81ED-4DB2-BD59-A6C34878D82A}">
                    <a16:rowId xmlns:a16="http://schemas.microsoft.com/office/drawing/2014/main" val="3572874063"/>
                  </a:ext>
                </a:extLst>
              </a:tr>
              <a:tr h="500103">
                <a:tc>
                  <a:txBody>
                    <a:bodyPr/>
                    <a:lstStyle/>
                    <a:p>
                      <a:pPr algn="ctr">
                        <a:buNone/>
                      </a:pPr>
                      <a:r>
                        <a:rPr lang="en-GB" sz="2400" dirty="0">
                          <a:effectLst/>
                        </a:rPr>
                        <a:t>10</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buNone/>
                      </a:pPr>
                      <a:r>
                        <a:rPr lang="en-GB" sz="2400">
                          <a:effectLst/>
                        </a:rPr>
                        <a:t>Forensic</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buNone/>
                      </a:pPr>
                      <a:r>
                        <a:rPr lang="en-GB" sz="2400">
                          <a:effectLst/>
                        </a:rPr>
                        <a:t>Inadequate Seclusion Facilities at Caswell Clinic</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buNone/>
                      </a:pPr>
                      <a:r>
                        <a:rPr lang="en-GB" sz="2400" b="1">
                          <a:solidFill>
                            <a:schemeClr val="bg1"/>
                          </a:solidFill>
                          <a:effectLst/>
                        </a:rPr>
                        <a:t>20</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lvl="0" algn="ctr">
                        <a:buNone/>
                      </a:pPr>
                      <a:r>
                        <a:rPr lang="en-GB" sz="2400" b="1" i="0" u="none" strike="noStrike" noProof="0">
                          <a:solidFill>
                            <a:srgbClr val="FFFFFF"/>
                          </a:solidFill>
                          <a:effectLst/>
                          <a:highlight>
                            <a:srgbClr val="C00000"/>
                          </a:highlight>
                          <a:latin typeface="Calibri"/>
                          <a:ea typeface="Calibri"/>
                          <a:cs typeface="Calibri"/>
                        </a:rPr>
                        <a:t>20</a:t>
                      </a:r>
                      <a:endParaRPr lang="en-US" sz="2400"/>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extLst>
                  <a:ext uri="{0D108BD9-81ED-4DB2-BD59-A6C34878D82A}">
                    <a16:rowId xmlns:a16="http://schemas.microsoft.com/office/drawing/2014/main" val="1312767045"/>
                  </a:ext>
                </a:extLst>
              </a:tr>
              <a:tr h="500103">
                <a:tc>
                  <a:txBody>
                    <a:bodyPr/>
                    <a:lstStyle/>
                    <a:p>
                      <a:pPr algn="ctr">
                        <a:buNone/>
                      </a:pPr>
                      <a:r>
                        <a:rPr lang="en-GB" sz="2400" dirty="0">
                          <a:effectLst/>
                        </a:rPr>
                        <a:t>11</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a:buNone/>
                      </a:pPr>
                      <a:r>
                        <a:rPr lang="en-GB" sz="2400">
                          <a:effectLst/>
                        </a:rPr>
                        <a:t>Forensic</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a:buNone/>
                      </a:pPr>
                      <a:r>
                        <a:rPr lang="en-GB" sz="2400">
                          <a:effectLst/>
                        </a:rPr>
                        <a:t>Implementation of an Electronic Patient Record System</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algn="ctr">
                        <a:buNone/>
                      </a:pPr>
                      <a:r>
                        <a:rPr lang="en-GB" sz="2400" b="1">
                          <a:solidFill>
                            <a:schemeClr val="bg1"/>
                          </a:solidFill>
                          <a:effectLst/>
                        </a:rPr>
                        <a:t>20</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lvl="0" algn="ctr">
                        <a:buNone/>
                      </a:pPr>
                      <a:r>
                        <a:rPr lang="en-GB" sz="2400" b="1" i="0" u="none" strike="noStrike" noProof="0">
                          <a:solidFill>
                            <a:srgbClr val="FFFFFF"/>
                          </a:solidFill>
                          <a:effectLst/>
                          <a:highlight>
                            <a:srgbClr val="C00000"/>
                          </a:highlight>
                          <a:latin typeface="Calibri"/>
                          <a:ea typeface="Calibri"/>
                          <a:cs typeface="Calibri"/>
                        </a:rPr>
                        <a:t>20</a:t>
                      </a:r>
                      <a:endParaRPr lang="en-US" sz="2400"/>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extLst>
                  <a:ext uri="{0D108BD9-81ED-4DB2-BD59-A6C34878D82A}">
                    <a16:rowId xmlns:a16="http://schemas.microsoft.com/office/drawing/2014/main" val="1951026079"/>
                  </a:ext>
                </a:extLst>
              </a:tr>
              <a:tr h="500103">
                <a:tc>
                  <a:txBody>
                    <a:bodyPr/>
                    <a:lstStyle/>
                    <a:p>
                      <a:pPr algn="ctr">
                        <a:buNone/>
                      </a:pPr>
                      <a:r>
                        <a:rPr lang="en-GB" sz="2400" dirty="0">
                          <a:effectLst/>
                        </a:rPr>
                        <a:t>12</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buNone/>
                      </a:pPr>
                      <a:r>
                        <a:rPr lang="en-GB" sz="2400">
                          <a:effectLst/>
                        </a:rPr>
                        <a:t>Adult Mental Health </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buNone/>
                      </a:pPr>
                      <a:r>
                        <a:rPr lang="en-GB" sz="2400">
                          <a:effectLst/>
                        </a:rPr>
                        <a:t>Increased use of adult private provision</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buNone/>
                      </a:pPr>
                      <a:r>
                        <a:rPr lang="en-GB" sz="2400" b="1">
                          <a:solidFill>
                            <a:schemeClr val="bg1"/>
                          </a:solidFill>
                          <a:effectLst/>
                        </a:rPr>
                        <a:t>20</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lvl="0" algn="ctr">
                        <a:buNone/>
                      </a:pPr>
                      <a:r>
                        <a:rPr lang="en-GB" sz="2400" b="1" i="0" u="none" strike="noStrike" noProof="0">
                          <a:solidFill>
                            <a:srgbClr val="FFFFFF"/>
                          </a:solidFill>
                          <a:effectLst/>
                          <a:highlight>
                            <a:srgbClr val="C00000"/>
                          </a:highlight>
                          <a:latin typeface="Calibri"/>
                          <a:ea typeface="Calibri"/>
                          <a:cs typeface="Calibri"/>
                        </a:rPr>
                        <a:t>20</a:t>
                      </a:r>
                      <a:endParaRPr lang="en-US" sz="2400"/>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extLst>
                  <a:ext uri="{0D108BD9-81ED-4DB2-BD59-A6C34878D82A}">
                    <a16:rowId xmlns:a16="http://schemas.microsoft.com/office/drawing/2014/main" val="3104814458"/>
                  </a:ext>
                </a:extLst>
              </a:tr>
              <a:tr h="500103">
                <a:tc>
                  <a:txBody>
                    <a:bodyPr/>
                    <a:lstStyle/>
                    <a:p>
                      <a:pPr algn="ctr">
                        <a:buNone/>
                      </a:pPr>
                      <a:r>
                        <a:rPr lang="en-GB" sz="2400" dirty="0">
                          <a:effectLst/>
                        </a:rPr>
                        <a:t>13</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a:buNone/>
                      </a:pPr>
                      <a:r>
                        <a:rPr lang="en-GB" sz="2400">
                          <a:effectLst/>
                        </a:rPr>
                        <a:t>Low Secure</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a:buNone/>
                      </a:pPr>
                      <a:r>
                        <a:rPr lang="en-GB" sz="2400" dirty="0">
                          <a:effectLst/>
                        </a:rPr>
                        <a:t>Absence of an Electronic Patient Record System</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algn="ctr">
                        <a:buNone/>
                      </a:pPr>
                      <a:r>
                        <a:rPr lang="en-GB" sz="2400" b="1">
                          <a:solidFill>
                            <a:schemeClr val="bg1"/>
                          </a:solidFill>
                          <a:effectLst/>
                        </a:rPr>
                        <a:t>20</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lvl="0" algn="ctr">
                        <a:buNone/>
                      </a:pPr>
                      <a:r>
                        <a:rPr lang="en-GB" sz="2400" b="1" i="0" u="none" strike="noStrike" noProof="0" dirty="0">
                          <a:solidFill>
                            <a:srgbClr val="FFFFFF"/>
                          </a:solidFill>
                          <a:effectLst/>
                          <a:highlight>
                            <a:srgbClr val="C00000"/>
                          </a:highlight>
                          <a:latin typeface="Calibri"/>
                          <a:ea typeface="Calibri"/>
                          <a:cs typeface="Calibri"/>
                        </a:rPr>
                        <a:t>20</a:t>
                      </a:r>
                      <a:endParaRPr lang="en-US" sz="2400" dirty="0"/>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extLst>
                  <a:ext uri="{0D108BD9-81ED-4DB2-BD59-A6C34878D82A}">
                    <a16:rowId xmlns:a16="http://schemas.microsoft.com/office/drawing/2014/main" val="1345421196"/>
                  </a:ext>
                </a:extLst>
              </a:tr>
              <a:tr h="500103">
                <a:tc>
                  <a:txBody>
                    <a:bodyPr/>
                    <a:lstStyle/>
                    <a:p>
                      <a:pPr algn="ctr">
                        <a:buNone/>
                      </a:pPr>
                      <a:r>
                        <a:rPr lang="en-GB" sz="2400" dirty="0">
                          <a:effectLst/>
                        </a:rPr>
                        <a:t>14</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a:buNone/>
                      </a:pPr>
                      <a:r>
                        <a:rPr lang="en-GB" sz="2400" dirty="0">
                          <a:effectLst/>
                        </a:rPr>
                        <a:t>Low Secure</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a:buNone/>
                      </a:pPr>
                      <a:r>
                        <a:rPr lang="en-GB" sz="2400" dirty="0">
                          <a:effectLst/>
                        </a:rPr>
                        <a:t>Reduced MSU Admission Capacity following Taith Newydd Fire</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algn="ctr">
                        <a:buNone/>
                      </a:pPr>
                      <a:r>
                        <a:rPr lang="en-GB" sz="2400" b="1" dirty="0">
                          <a:solidFill>
                            <a:schemeClr val="bg1"/>
                          </a:solidFill>
                          <a:effectLst/>
                        </a:rPr>
                        <a:t>20</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lvl="0" algn="ctr">
                        <a:buNone/>
                      </a:pPr>
                      <a:r>
                        <a:rPr lang="en-GB" sz="2400" b="1" i="0" u="none" strike="noStrike" noProof="0" dirty="0">
                          <a:solidFill>
                            <a:srgbClr val="FFFFFF"/>
                          </a:solidFill>
                          <a:effectLst/>
                          <a:highlight>
                            <a:srgbClr val="C00000"/>
                          </a:highlight>
                          <a:latin typeface="Calibri"/>
                          <a:ea typeface="Calibri"/>
                          <a:cs typeface="Calibri"/>
                        </a:rPr>
                        <a:t>20</a:t>
                      </a:r>
                      <a:endParaRPr lang="en-US" sz="2400" dirty="0"/>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extLst>
                  <a:ext uri="{0D108BD9-81ED-4DB2-BD59-A6C34878D82A}">
                    <a16:rowId xmlns:a16="http://schemas.microsoft.com/office/drawing/2014/main" val="2669979711"/>
                  </a:ext>
                </a:extLst>
              </a:tr>
              <a:tr h="500103">
                <a:tc>
                  <a:txBody>
                    <a:bodyPr/>
                    <a:lstStyle/>
                    <a:p>
                      <a:pPr algn="ctr">
                        <a:buNone/>
                      </a:pPr>
                      <a:r>
                        <a:rPr lang="en-GB" sz="2400" dirty="0">
                          <a:effectLst/>
                        </a:rPr>
                        <a:t>15</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a:buNone/>
                      </a:pPr>
                      <a:r>
                        <a:rPr lang="en-GB" sz="2400" dirty="0">
                          <a:effectLst/>
                        </a:rPr>
                        <a:t>CDAT</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a:buNone/>
                      </a:pPr>
                      <a:r>
                        <a:rPr lang="en-GB" sz="2400">
                          <a:effectLst/>
                        </a:rPr>
                        <a:t>lack of access to </a:t>
                      </a:r>
                      <a:r>
                        <a:rPr lang="en-GB" sz="2400" err="1">
                          <a:effectLst/>
                        </a:rPr>
                        <a:t>Dyfodol</a:t>
                      </a:r>
                      <a:r>
                        <a:rPr lang="en-GB" sz="2400">
                          <a:effectLst/>
                        </a:rPr>
                        <a:t> criminal justice electronic records</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algn="ctr">
                        <a:buNone/>
                      </a:pPr>
                      <a:r>
                        <a:rPr lang="en-GB" sz="2400" b="1">
                          <a:solidFill>
                            <a:schemeClr val="bg1"/>
                          </a:solidFill>
                          <a:effectLst/>
                        </a:rPr>
                        <a:t>20</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lvl="0" algn="ctr">
                        <a:buNone/>
                      </a:pPr>
                      <a:r>
                        <a:rPr lang="en-GB" sz="2400" b="1" i="0" u="none" strike="noStrike" noProof="0" dirty="0">
                          <a:solidFill>
                            <a:srgbClr val="FFFFFF"/>
                          </a:solidFill>
                          <a:effectLst/>
                          <a:highlight>
                            <a:srgbClr val="C00000"/>
                          </a:highlight>
                          <a:latin typeface="Calibri"/>
                          <a:ea typeface="Calibri"/>
                          <a:cs typeface="Calibri"/>
                        </a:rPr>
                        <a:t>20</a:t>
                      </a:r>
                      <a:endParaRPr lang="en-US" sz="2400" dirty="0"/>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extLst>
                  <a:ext uri="{0D108BD9-81ED-4DB2-BD59-A6C34878D82A}">
                    <a16:rowId xmlns:a16="http://schemas.microsoft.com/office/drawing/2014/main" val="2826431720"/>
                  </a:ext>
                </a:extLst>
              </a:tr>
            </a:tbl>
          </a:graphicData>
        </a:graphic>
      </p:graphicFrame>
      <p:sp>
        <p:nvSpPr>
          <p:cNvPr id="5" name="Rectangle 4">
            <a:extLst>
              <a:ext uri="{FF2B5EF4-FFF2-40B4-BE49-F238E27FC236}">
                <a16:creationId xmlns:a16="http://schemas.microsoft.com/office/drawing/2014/main" id="{CB8A43DA-E605-B09A-6CF2-40033FD0CE76}"/>
              </a:ext>
            </a:extLst>
          </p:cNvPr>
          <p:cNvSpPr/>
          <p:nvPr/>
        </p:nvSpPr>
        <p:spPr>
          <a:xfrm>
            <a:off x="17925144" y="0"/>
            <a:ext cx="2160312" cy="111568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a:ea typeface="+mn-ea"/>
              <a:cs typeface="+mn-cs"/>
            </a:endParaRPr>
          </a:p>
        </p:txBody>
      </p:sp>
    </p:spTree>
    <p:extLst>
      <p:ext uri="{BB962C8B-B14F-4D97-AF65-F5344CB8AC3E}">
        <p14:creationId xmlns:p14="http://schemas.microsoft.com/office/powerpoint/2010/main" val="30358133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C9984F-E70D-5A97-BA9E-0F683124F7E6}"/>
            </a:ext>
          </a:extLst>
        </p:cNvPr>
        <p:cNvGrpSpPr/>
        <p:nvPr/>
      </p:nvGrpSpPr>
      <p:grpSpPr>
        <a:xfrm>
          <a:off x="0" y="0"/>
          <a:ext cx="0" cy="0"/>
          <a:chOff x="0" y="0"/>
          <a:chExt cx="0" cy="0"/>
        </a:xfrm>
      </p:grpSpPr>
      <p:grpSp>
        <p:nvGrpSpPr>
          <p:cNvPr id="3" name="Group 2">
            <a:extLst>
              <a:ext uri="{FF2B5EF4-FFF2-40B4-BE49-F238E27FC236}">
                <a16:creationId xmlns:a16="http://schemas.microsoft.com/office/drawing/2014/main" id="{D32AFF7A-ECFD-F930-B70D-144DB7C44474}"/>
              </a:ext>
            </a:extLst>
          </p:cNvPr>
          <p:cNvGrpSpPr/>
          <p:nvPr/>
        </p:nvGrpSpPr>
        <p:grpSpPr>
          <a:xfrm>
            <a:off x="-4225818" y="-820808"/>
            <a:ext cx="12458957" cy="8438324"/>
            <a:chOff x="-3160974" y="-469949"/>
            <a:chExt cx="8689395" cy="5885240"/>
          </a:xfrm>
        </p:grpSpPr>
        <p:graphicFrame>
          <p:nvGraphicFramePr>
            <p:cNvPr id="4" name="Chart 3">
              <a:extLst>
                <a:ext uri="{FF2B5EF4-FFF2-40B4-BE49-F238E27FC236}">
                  <a16:creationId xmlns:a16="http://schemas.microsoft.com/office/drawing/2014/main" id="{56E46A1D-CB54-ABB7-5514-B53EEE60B314}"/>
                </a:ext>
              </a:extLst>
            </p:cNvPr>
            <p:cNvGraphicFramePr/>
            <p:nvPr>
              <p:extLst>
                <p:ext uri="{D42A27DB-BD31-4B8C-83A1-F6EECF244321}">
                  <p14:modId xmlns:p14="http://schemas.microsoft.com/office/powerpoint/2010/main" val="3159998122"/>
                </p:ext>
              </p:extLst>
            </p:nvPr>
          </p:nvGraphicFramePr>
          <p:xfrm>
            <a:off x="-3160974" y="-469949"/>
            <a:ext cx="8689395" cy="5885240"/>
          </p:xfrm>
          <a:graphic>
            <a:graphicData uri="http://schemas.openxmlformats.org/drawingml/2006/chart">
              <c:chart xmlns:c="http://schemas.openxmlformats.org/drawingml/2006/chart" xmlns:r="http://schemas.openxmlformats.org/officeDocument/2006/relationships" r:id="rId3"/>
            </a:graphicData>
          </a:graphic>
        </p:graphicFrame>
        <p:grpSp>
          <p:nvGrpSpPr>
            <p:cNvPr id="5" name="Group 4">
              <a:extLst>
                <a:ext uri="{FF2B5EF4-FFF2-40B4-BE49-F238E27FC236}">
                  <a16:creationId xmlns:a16="http://schemas.microsoft.com/office/drawing/2014/main" id="{BC5A9B5D-2AE2-2F30-5E78-8C191609AE46}"/>
                </a:ext>
              </a:extLst>
            </p:cNvPr>
            <p:cNvGrpSpPr/>
            <p:nvPr/>
          </p:nvGrpSpPr>
          <p:grpSpPr>
            <a:xfrm>
              <a:off x="216795" y="1114242"/>
              <a:ext cx="3400216" cy="2503465"/>
              <a:chOff x="-975198" y="327089"/>
              <a:chExt cx="2884665" cy="1737819"/>
            </a:xfrm>
          </p:grpSpPr>
          <p:sp>
            <p:nvSpPr>
              <p:cNvPr id="7" name="TextBox 6">
                <a:extLst>
                  <a:ext uri="{FF2B5EF4-FFF2-40B4-BE49-F238E27FC236}">
                    <a16:creationId xmlns:a16="http://schemas.microsoft.com/office/drawing/2014/main" id="{3AE277CC-EB25-53DE-12FF-45B9CDB858B9}"/>
                  </a:ext>
                </a:extLst>
              </p:cNvPr>
              <p:cNvSpPr txBox="1"/>
              <p:nvPr/>
            </p:nvSpPr>
            <p:spPr>
              <a:xfrm>
                <a:off x="-63485" y="979200"/>
                <a:ext cx="1061242" cy="782046"/>
              </a:xfrm>
              <a:prstGeom prst="rect">
                <a:avLst/>
              </a:prstGeom>
              <a:noFill/>
            </p:spPr>
            <p:txBody>
              <a:bodyPr wrap="square" rtlCol="0">
                <a:prstTxWarp prst="textArchDown">
                  <a:avLst>
                    <a:gd name="adj" fmla="val 518474"/>
                  </a:avLst>
                </a:prstTxWarp>
                <a:spAutoFit/>
              </a:bodyPr>
              <a:lstStyle/>
              <a:p>
                <a:pPr marL="0" marR="0" lvl="0" indent="0" algn="ctr" defTabSz="914413"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prstClr val="black"/>
                    </a:solidFill>
                    <a:effectLst/>
                    <a:uLnTx/>
                    <a:uFillTx/>
                    <a:latin typeface="Calibri"/>
                    <a:ea typeface="+mn-ea"/>
                    <a:cs typeface="+mn-cs"/>
                  </a:rPr>
                  <a:t>Milestones</a:t>
                </a:r>
              </a:p>
            </p:txBody>
          </p:sp>
          <p:sp>
            <p:nvSpPr>
              <p:cNvPr id="8" name="TextBox 7">
                <a:extLst>
                  <a:ext uri="{FF2B5EF4-FFF2-40B4-BE49-F238E27FC236}">
                    <a16:creationId xmlns:a16="http://schemas.microsoft.com/office/drawing/2014/main" id="{A8B412C5-3817-5DAD-07D0-C61C515DD1B5}"/>
                  </a:ext>
                </a:extLst>
              </p:cNvPr>
              <p:cNvSpPr txBox="1"/>
              <p:nvPr/>
            </p:nvSpPr>
            <p:spPr>
              <a:xfrm>
                <a:off x="-191287" y="986828"/>
                <a:ext cx="1380124" cy="1078080"/>
              </a:xfrm>
              <a:prstGeom prst="rect">
                <a:avLst/>
              </a:prstGeom>
              <a:noFill/>
            </p:spPr>
            <p:txBody>
              <a:bodyPr wrap="square" rtlCol="0">
                <a:prstTxWarp prst="textArchDown">
                  <a:avLst>
                    <a:gd name="adj" fmla="val 2"/>
                  </a:avLst>
                </a:prstTxWarp>
                <a:spAutoFit/>
              </a:bodyPr>
              <a:lstStyle/>
              <a:p>
                <a:pPr marL="0" marR="0" lvl="0" indent="0" algn="ctr" defTabSz="914413"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prstClr val="black"/>
                    </a:solidFill>
                    <a:effectLst/>
                    <a:uLnTx/>
                    <a:uFillTx/>
                    <a:latin typeface="Calibri"/>
                    <a:ea typeface="+mn-ea"/>
                    <a:cs typeface="+mn-cs"/>
                  </a:rPr>
                  <a:t>Measures</a:t>
                </a:r>
              </a:p>
            </p:txBody>
          </p:sp>
          <p:sp>
            <p:nvSpPr>
              <p:cNvPr id="9" name="TextBox 8">
                <a:extLst>
                  <a:ext uri="{FF2B5EF4-FFF2-40B4-BE49-F238E27FC236}">
                    <a16:creationId xmlns:a16="http://schemas.microsoft.com/office/drawing/2014/main" id="{E8D39A2E-FE23-D210-5381-F0B4DE7257C6}"/>
                  </a:ext>
                </a:extLst>
              </p:cNvPr>
              <p:cNvSpPr txBox="1"/>
              <p:nvPr/>
            </p:nvSpPr>
            <p:spPr>
              <a:xfrm>
                <a:off x="-975198" y="327089"/>
                <a:ext cx="2884665" cy="178870"/>
              </a:xfrm>
              <a:prstGeom prst="rect">
                <a:avLst/>
              </a:prstGeom>
              <a:noFill/>
            </p:spPr>
            <p:txBody>
              <a:bodyPr wrap="square" rtlCol="0">
                <a:spAutoFit/>
              </a:bodyPr>
              <a:lstStyle/>
              <a:p>
                <a:pPr marL="0" marR="0" lvl="0" indent="0" algn="ctr" defTabSz="914413" rtl="0" eaLnBrk="1" fontAlgn="auto" latinLnBrk="0" hangingPunct="1">
                  <a:lnSpc>
                    <a:spcPct val="100000"/>
                  </a:lnSpc>
                  <a:spcBef>
                    <a:spcPts val="0"/>
                  </a:spcBef>
                  <a:spcAft>
                    <a:spcPts val="0"/>
                  </a:spcAft>
                  <a:buClrTx/>
                  <a:buSzTx/>
                  <a:buFontTx/>
                  <a:buNone/>
                  <a:tabLst/>
                  <a:defRPr/>
                </a:pPr>
                <a:r>
                  <a:rPr kumimoji="0" lang="en-GB" sz="1801" b="1"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UEC </a:t>
                </a:r>
                <a:r>
                  <a:rPr kumimoji="0" lang="en-GB" sz="1201" b="1"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 </a:t>
                </a:r>
                <a:r>
                  <a:rPr kumimoji="0" lang="en-GB" sz="1801" b="1"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Delivery Plan on a Page</a:t>
                </a:r>
                <a:endParaRPr kumimoji="0" lang="en-GB" sz="1201" b="1" i="0" u="none" strike="noStrike" kern="1200" cap="none" spc="0" normalizeH="0" baseline="0" noProof="0" dirty="0">
                  <a:ln>
                    <a:noFill/>
                  </a:ln>
                  <a:solidFill>
                    <a:srgbClr val="FF0000"/>
                  </a:solidFill>
                  <a:effectLst/>
                  <a:uLnTx/>
                  <a:uFillTx/>
                  <a:latin typeface="Tahoma" panose="020B0604030504040204" pitchFamily="34" charset="0"/>
                  <a:ea typeface="Tahoma" panose="020B0604030504040204" pitchFamily="34" charset="0"/>
                  <a:cs typeface="Tahoma" panose="020B0604030504040204" pitchFamily="34" charset="0"/>
                </a:endParaRPr>
              </a:p>
            </p:txBody>
          </p:sp>
        </p:grpSp>
        <p:sp>
          <p:nvSpPr>
            <p:cNvPr id="6" name="Rounded Rectangle 5">
              <a:extLst>
                <a:ext uri="{FF2B5EF4-FFF2-40B4-BE49-F238E27FC236}">
                  <a16:creationId xmlns:a16="http://schemas.microsoft.com/office/drawing/2014/main" id="{EEC0955C-049F-97AA-2521-856A0E5D84BB}"/>
                </a:ext>
              </a:extLst>
            </p:cNvPr>
            <p:cNvSpPr/>
            <p:nvPr/>
          </p:nvSpPr>
          <p:spPr>
            <a:xfrm>
              <a:off x="440904" y="933594"/>
              <a:ext cx="2909905" cy="2952000"/>
            </a:xfrm>
            <a:prstGeom prst="roundRect">
              <a:avLst>
                <a:gd name="adj" fmla="val 7014"/>
              </a:avLst>
            </a:prstGeom>
            <a:no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13" rtl="0" eaLnBrk="1" fontAlgn="auto" latinLnBrk="0" hangingPunct="1">
                <a:lnSpc>
                  <a:spcPct val="100000"/>
                </a:lnSpc>
                <a:spcBef>
                  <a:spcPts val="0"/>
                </a:spcBef>
                <a:spcAft>
                  <a:spcPts val="0"/>
                </a:spcAft>
                <a:buClrTx/>
                <a:buSzTx/>
                <a:buFontTx/>
                <a:buNone/>
                <a:tabLst/>
                <a:defRPr/>
              </a:pPr>
              <a:endParaRPr kumimoji="0" lang="en-GB" sz="1801" b="0" i="0" u="none" strike="noStrike" kern="1200" cap="none" spc="0" normalizeH="0" baseline="0" noProof="0">
                <a:ln>
                  <a:noFill/>
                </a:ln>
                <a:solidFill>
                  <a:prstClr val="white"/>
                </a:solidFill>
                <a:effectLst/>
                <a:uLnTx/>
                <a:uFillTx/>
                <a:latin typeface="Calibri"/>
                <a:ea typeface="+mn-ea"/>
                <a:cs typeface="+mn-cs"/>
              </a:endParaRPr>
            </a:p>
          </p:txBody>
        </p:sp>
      </p:grpSp>
      <p:sp>
        <p:nvSpPr>
          <p:cNvPr id="2" name="Text Placeholder 1">
            <a:extLst>
              <a:ext uri="{FF2B5EF4-FFF2-40B4-BE49-F238E27FC236}">
                <a16:creationId xmlns:a16="http://schemas.microsoft.com/office/drawing/2014/main" id="{1EC783BF-46FE-36D3-D9FF-A8120E0F52C1}"/>
              </a:ext>
            </a:extLst>
          </p:cNvPr>
          <p:cNvSpPr>
            <a:spLocks noGrp="1"/>
          </p:cNvSpPr>
          <p:nvPr>
            <p:ph type="body" sz="quarter" idx="10"/>
          </p:nvPr>
        </p:nvSpPr>
        <p:spPr>
          <a:xfrm>
            <a:off x="723946" y="325455"/>
            <a:ext cx="7891060" cy="677102"/>
          </a:xfrm>
        </p:spPr>
        <p:txBody>
          <a:bodyPr/>
          <a:lstStyle/>
          <a:p>
            <a:r>
              <a:rPr lang="en-GB" dirty="0"/>
              <a:t>UEC Summary Dashboard</a:t>
            </a:r>
          </a:p>
        </p:txBody>
      </p:sp>
      <p:graphicFrame>
        <p:nvGraphicFramePr>
          <p:cNvPr id="10" name="Chart 9">
            <a:extLst>
              <a:ext uri="{FF2B5EF4-FFF2-40B4-BE49-F238E27FC236}">
                <a16:creationId xmlns:a16="http://schemas.microsoft.com/office/drawing/2014/main" id="{7EB17FB3-10A9-FA05-136B-2298B220841C}"/>
              </a:ext>
            </a:extLst>
          </p:cNvPr>
          <p:cNvGraphicFramePr/>
          <p:nvPr>
            <p:extLst>
              <p:ext uri="{D42A27DB-BD31-4B8C-83A1-F6EECF244321}">
                <p14:modId xmlns:p14="http://schemas.microsoft.com/office/powerpoint/2010/main" val="9998348"/>
              </p:ext>
            </p:extLst>
          </p:nvPr>
        </p:nvGraphicFramePr>
        <p:xfrm>
          <a:off x="987061" y="5974586"/>
          <a:ext cx="4356707" cy="3733926"/>
        </p:xfrm>
        <a:graphic>
          <a:graphicData uri="http://schemas.openxmlformats.org/drawingml/2006/chart">
            <c:chart xmlns:c="http://schemas.openxmlformats.org/drawingml/2006/chart" xmlns:r="http://schemas.openxmlformats.org/officeDocument/2006/relationships" r:id="rId4"/>
          </a:graphicData>
        </a:graphic>
      </p:graphicFrame>
      <p:sp>
        <p:nvSpPr>
          <p:cNvPr id="11" name="Rounded Rectangle 10">
            <a:extLst>
              <a:ext uri="{FF2B5EF4-FFF2-40B4-BE49-F238E27FC236}">
                <a16:creationId xmlns:a16="http://schemas.microsoft.com/office/drawing/2014/main" id="{8A01C9C1-0B71-0936-1ECC-08D10B9FBEAF}"/>
              </a:ext>
            </a:extLst>
          </p:cNvPr>
          <p:cNvSpPr/>
          <p:nvPr/>
        </p:nvSpPr>
        <p:spPr>
          <a:xfrm>
            <a:off x="946523" y="5637654"/>
            <a:ext cx="4302205" cy="4466641"/>
          </a:xfrm>
          <a:prstGeom prst="roundRect">
            <a:avLst>
              <a:gd name="adj" fmla="val 6623"/>
            </a:avLst>
          </a:prstGeom>
          <a:no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13" rtl="0" eaLnBrk="1" fontAlgn="auto" latinLnBrk="0" hangingPunct="1">
              <a:lnSpc>
                <a:spcPct val="100000"/>
              </a:lnSpc>
              <a:spcBef>
                <a:spcPts val="0"/>
              </a:spcBef>
              <a:spcAft>
                <a:spcPts val="0"/>
              </a:spcAft>
              <a:buClrTx/>
              <a:buSzTx/>
              <a:buFontTx/>
              <a:buNone/>
              <a:tabLst/>
              <a:defRPr/>
            </a:pPr>
            <a:endParaRPr kumimoji="0" lang="en-GB" sz="1801" b="0" i="0" u="none" strike="noStrike" kern="1200" cap="none" spc="0" normalizeH="0" baseline="0" noProof="0">
              <a:ln>
                <a:noFill/>
              </a:ln>
              <a:solidFill>
                <a:prstClr val="white"/>
              </a:solidFill>
              <a:effectLst/>
              <a:uLnTx/>
              <a:uFillTx/>
              <a:latin typeface="Calibri"/>
              <a:ea typeface="+mn-ea"/>
              <a:cs typeface="+mn-cs"/>
            </a:endParaRPr>
          </a:p>
        </p:txBody>
      </p:sp>
      <p:sp>
        <p:nvSpPr>
          <p:cNvPr id="13" name="Rounded Rectangle 12">
            <a:extLst>
              <a:ext uri="{FF2B5EF4-FFF2-40B4-BE49-F238E27FC236}">
                <a16:creationId xmlns:a16="http://schemas.microsoft.com/office/drawing/2014/main" id="{364A2138-A4DD-AB16-E148-EE138E13EAB6}"/>
              </a:ext>
            </a:extLst>
          </p:cNvPr>
          <p:cNvSpPr/>
          <p:nvPr/>
        </p:nvSpPr>
        <p:spPr>
          <a:xfrm>
            <a:off x="5415470" y="1286383"/>
            <a:ext cx="6523659" cy="5606445"/>
          </a:xfrm>
          <a:prstGeom prst="roundRect">
            <a:avLst>
              <a:gd name="adj" fmla="val 3101"/>
            </a:avLst>
          </a:prstGeom>
          <a:no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13" rtl="0" eaLnBrk="1" fontAlgn="auto" latinLnBrk="0" hangingPunct="1">
              <a:lnSpc>
                <a:spcPct val="100000"/>
              </a:lnSpc>
              <a:spcBef>
                <a:spcPts val="0"/>
              </a:spcBef>
              <a:spcAft>
                <a:spcPts val="0"/>
              </a:spcAft>
              <a:buClrTx/>
              <a:buSzTx/>
              <a:buFontTx/>
              <a:buNone/>
              <a:tabLst/>
              <a:defRPr/>
            </a:pPr>
            <a:endParaRPr kumimoji="0" lang="en-GB" sz="1801" b="0" i="0" u="none" strike="noStrike" kern="1200" cap="none" spc="0" normalizeH="0" baseline="0" noProof="0">
              <a:ln>
                <a:noFill/>
              </a:ln>
              <a:solidFill>
                <a:prstClr val="white"/>
              </a:solidFill>
              <a:effectLst/>
              <a:uLnTx/>
              <a:uFillTx/>
              <a:latin typeface="Calibri"/>
              <a:ea typeface="+mn-ea"/>
              <a:cs typeface="+mn-cs"/>
            </a:endParaRPr>
          </a:p>
        </p:txBody>
      </p:sp>
      <p:sp>
        <p:nvSpPr>
          <p:cNvPr id="38" name="TextBox 37">
            <a:extLst>
              <a:ext uri="{FF2B5EF4-FFF2-40B4-BE49-F238E27FC236}">
                <a16:creationId xmlns:a16="http://schemas.microsoft.com/office/drawing/2014/main" id="{EA53C8B5-788F-59C2-3493-F74DFE4A4649}"/>
              </a:ext>
            </a:extLst>
          </p:cNvPr>
          <p:cNvSpPr txBox="1"/>
          <p:nvPr/>
        </p:nvSpPr>
        <p:spPr>
          <a:xfrm>
            <a:off x="5492537" y="7138759"/>
            <a:ext cx="5232290" cy="369460"/>
          </a:xfrm>
          <a:prstGeom prst="rect">
            <a:avLst/>
          </a:prstGeom>
          <a:noFill/>
        </p:spPr>
        <p:txBody>
          <a:bodyPr wrap="square" rtlCol="0">
            <a:spAutoFit/>
          </a:bodyPr>
          <a:lstStyle/>
          <a:p>
            <a:pPr marL="0" marR="0" lvl="0" indent="0" algn="l" defTabSz="914413" rtl="0" eaLnBrk="1" fontAlgn="auto" latinLnBrk="0" hangingPunct="1">
              <a:lnSpc>
                <a:spcPct val="100000"/>
              </a:lnSpc>
              <a:spcBef>
                <a:spcPts val="0"/>
              </a:spcBef>
              <a:spcAft>
                <a:spcPts val="0"/>
              </a:spcAft>
              <a:buClrTx/>
              <a:buSzTx/>
              <a:buFontTx/>
              <a:buNone/>
              <a:tabLst/>
              <a:defRPr/>
            </a:pPr>
            <a:r>
              <a:rPr kumimoji="0" lang="en-GB" sz="1801" b="1"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Highest Risks</a:t>
            </a:r>
            <a:r>
              <a:rPr kumimoji="0" lang="en-GB" sz="1801" b="1" i="0" u="none" strike="noStrike" kern="1200" cap="none" spc="0" normalizeH="0" baseline="0" noProof="0" dirty="0">
                <a:ln>
                  <a:noFill/>
                </a:ln>
                <a:solidFill>
                  <a:srgbClr val="FF0000"/>
                </a:solidFill>
                <a:effectLst/>
                <a:uLnTx/>
                <a:uFillTx/>
                <a:latin typeface="Tahoma" panose="020B0604030504040204" pitchFamily="34" charset="0"/>
                <a:ea typeface="Tahoma" panose="020B0604030504040204" pitchFamily="34" charset="0"/>
                <a:cs typeface="Tahoma" panose="020B0604030504040204" pitchFamily="34" charset="0"/>
              </a:rPr>
              <a:t>  </a:t>
            </a:r>
          </a:p>
        </p:txBody>
      </p:sp>
      <p:sp>
        <p:nvSpPr>
          <p:cNvPr id="39" name="Rounded Rectangle 38">
            <a:extLst>
              <a:ext uri="{FF2B5EF4-FFF2-40B4-BE49-F238E27FC236}">
                <a16:creationId xmlns:a16="http://schemas.microsoft.com/office/drawing/2014/main" id="{4406E62B-B6A5-ECAD-F1CE-7E4D64FB279E}"/>
              </a:ext>
            </a:extLst>
          </p:cNvPr>
          <p:cNvSpPr/>
          <p:nvPr/>
        </p:nvSpPr>
        <p:spPr>
          <a:xfrm>
            <a:off x="5313681" y="7061087"/>
            <a:ext cx="6753133" cy="2777540"/>
          </a:xfrm>
          <a:prstGeom prst="roundRect">
            <a:avLst>
              <a:gd name="adj" fmla="val 10553"/>
            </a:avLst>
          </a:prstGeom>
          <a:no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13" rtl="0" eaLnBrk="1" fontAlgn="auto" latinLnBrk="0" hangingPunct="1">
              <a:lnSpc>
                <a:spcPct val="100000"/>
              </a:lnSpc>
              <a:spcBef>
                <a:spcPts val="0"/>
              </a:spcBef>
              <a:spcAft>
                <a:spcPts val="0"/>
              </a:spcAft>
              <a:buClrTx/>
              <a:buSzTx/>
              <a:buFontTx/>
              <a:buNone/>
              <a:tabLst/>
              <a:defRPr/>
            </a:pPr>
            <a:endParaRPr kumimoji="0" lang="en-GB" sz="1801" b="0" i="0" u="none" strike="noStrike" kern="1200" cap="none" spc="0" normalizeH="0" baseline="0" noProof="0">
              <a:ln>
                <a:noFill/>
              </a:ln>
              <a:solidFill>
                <a:prstClr val="white"/>
              </a:solidFill>
              <a:effectLst/>
              <a:uLnTx/>
              <a:uFillTx/>
              <a:latin typeface="Calibri"/>
              <a:ea typeface="+mn-ea"/>
              <a:cs typeface="+mn-cs"/>
            </a:endParaRPr>
          </a:p>
        </p:txBody>
      </p:sp>
      <p:graphicFrame>
        <p:nvGraphicFramePr>
          <p:cNvPr id="40" name="Table 39">
            <a:extLst>
              <a:ext uri="{FF2B5EF4-FFF2-40B4-BE49-F238E27FC236}">
                <a16:creationId xmlns:a16="http://schemas.microsoft.com/office/drawing/2014/main" id="{6AFF9BED-7701-1E1F-C913-9BC50BC9A1D0}"/>
              </a:ext>
            </a:extLst>
          </p:cNvPr>
          <p:cNvGraphicFramePr>
            <a:graphicFrameLocks noGrp="1"/>
          </p:cNvGraphicFramePr>
          <p:nvPr>
            <p:extLst>
              <p:ext uri="{D42A27DB-BD31-4B8C-83A1-F6EECF244321}">
                <p14:modId xmlns:p14="http://schemas.microsoft.com/office/powerpoint/2010/main" val="1805824890"/>
              </p:ext>
            </p:extLst>
          </p:nvPr>
        </p:nvGraphicFramePr>
        <p:xfrm>
          <a:off x="5478203" y="7151843"/>
          <a:ext cx="6523658" cy="2656970"/>
        </p:xfrm>
        <a:graphic>
          <a:graphicData uri="http://schemas.openxmlformats.org/drawingml/2006/table">
            <a:tbl>
              <a:tblPr firstRow="1" bandRow="1">
                <a:tableStyleId>{5C22544A-7EE6-4342-B048-85BDC9FD1C3A}</a:tableStyleId>
              </a:tblPr>
              <a:tblGrid>
                <a:gridCol w="4807242">
                  <a:extLst>
                    <a:ext uri="{9D8B030D-6E8A-4147-A177-3AD203B41FA5}">
                      <a16:colId xmlns:a16="http://schemas.microsoft.com/office/drawing/2014/main" val="1399772483"/>
                    </a:ext>
                  </a:extLst>
                </a:gridCol>
                <a:gridCol w="858208">
                  <a:extLst>
                    <a:ext uri="{9D8B030D-6E8A-4147-A177-3AD203B41FA5}">
                      <a16:colId xmlns:a16="http://schemas.microsoft.com/office/drawing/2014/main" val="874215703"/>
                    </a:ext>
                  </a:extLst>
                </a:gridCol>
                <a:gridCol w="858208">
                  <a:extLst>
                    <a:ext uri="{9D8B030D-6E8A-4147-A177-3AD203B41FA5}">
                      <a16:colId xmlns:a16="http://schemas.microsoft.com/office/drawing/2014/main" val="4191186272"/>
                    </a:ext>
                  </a:extLst>
                </a:gridCol>
              </a:tblGrid>
              <a:tr h="396422">
                <a:tc>
                  <a:txBody>
                    <a:bodyPr/>
                    <a:lstStyle/>
                    <a:p>
                      <a:pPr lvl="2"/>
                      <a:endParaRPr lang="en-GB" sz="1600" dirty="0"/>
                    </a:p>
                  </a:txBody>
                  <a:tcPr marT="45719" marB="45719">
                    <a:lnL w="19050" cap="flat" cmpd="sng" algn="ctr">
                      <a:noFill/>
                      <a:prstDash val="solid"/>
                      <a:round/>
                      <a:headEnd type="none" w="med" len="med"/>
                      <a:tailEnd type="none" w="med" len="med"/>
                    </a:lnL>
                    <a:lnR w="19050" cap="flat" cmpd="sng" algn="ctr">
                      <a:solidFill>
                        <a:schemeClr val="bg1">
                          <a:lumMod val="85000"/>
                        </a:schemeClr>
                      </a:solidFill>
                      <a:prstDash val="solid"/>
                      <a:round/>
                      <a:headEnd type="none" w="med" len="med"/>
                      <a:tailEnd type="none" w="med" len="med"/>
                    </a:lnR>
                    <a:lnT w="19050" cap="flat" cmpd="sng" algn="ctr">
                      <a:noFill/>
                      <a:prstDash val="solid"/>
                      <a:round/>
                      <a:headEnd type="none" w="med" len="med"/>
                      <a:tailEnd type="none" w="med" len="med"/>
                    </a:lnT>
                    <a:lnB w="19050" cap="flat" cmpd="sng" algn="ctr">
                      <a:solidFill>
                        <a:schemeClr val="bg1">
                          <a:lumMod val="85000"/>
                        </a:schemeClr>
                      </a:solidFill>
                      <a:prstDash val="solid"/>
                      <a:round/>
                      <a:headEnd type="none" w="med" len="med"/>
                      <a:tailEnd type="none" w="med" len="med"/>
                    </a:lnB>
                    <a:noFill/>
                  </a:tcPr>
                </a:tc>
                <a:tc>
                  <a:txBody>
                    <a:bodyPr/>
                    <a:lstStyle/>
                    <a:p>
                      <a:r>
                        <a:rPr lang="en-GB" sz="1600" dirty="0">
                          <a:solidFill>
                            <a:schemeClr val="bg1">
                              <a:lumMod val="50000"/>
                            </a:schemeClr>
                          </a:solidFill>
                        </a:rPr>
                        <a:t>Previous </a:t>
                      </a:r>
                      <a:endParaRPr lang="en-GB" dirty="0"/>
                    </a:p>
                  </a:txBody>
                  <a:tcPr marL="0" marR="0" marT="0" marB="0" anchor="ctr">
                    <a:lnL w="19050" cap="flat" cmpd="sng" algn="ctr">
                      <a:solidFill>
                        <a:schemeClr val="bg1">
                          <a:lumMod val="85000"/>
                        </a:schemeClr>
                      </a:solidFill>
                      <a:prstDash val="solid"/>
                      <a:round/>
                      <a:headEnd type="none" w="med" len="med"/>
                      <a:tailEnd type="none" w="med" len="med"/>
                    </a:lnL>
                    <a:lnR w="19050" cap="flat" cmpd="sng" algn="ctr">
                      <a:solidFill>
                        <a:schemeClr val="bg1">
                          <a:lumMod val="85000"/>
                        </a:schemeClr>
                      </a:solidFill>
                      <a:prstDash val="solid"/>
                      <a:round/>
                      <a:headEnd type="none" w="med" len="med"/>
                      <a:tailEnd type="none" w="med" len="med"/>
                    </a:lnR>
                    <a:lnT w="19050" cap="flat" cmpd="sng" algn="ctr">
                      <a:noFill/>
                      <a:prstDash val="solid"/>
                      <a:round/>
                      <a:headEnd type="none" w="med" len="med"/>
                      <a:tailEnd type="none" w="med" len="med"/>
                    </a:lnT>
                    <a:lnB w="1905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lumMod val="50000"/>
                            </a:prstClr>
                          </a:solidFill>
                          <a:effectLst/>
                          <a:uLnTx/>
                          <a:uFillTx/>
                          <a:latin typeface="Arial" panose="020B0604020202020204"/>
                          <a:ea typeface="+mn-ea"/>
                          <a:cs typeface="+mn-cs"/>
                        </a:rPr>
                        <a:t>Q4</a:t>
                      </a:r>
                    </a:p>
                  </a:txBody>
                  <a:tcPr marL="0" marR="0" marT="0" marB="0" anchor="ctr">
                    <a:lnL w="19050" cap="flat" cmpd="sng" algn="ctr">
                      <a:solidFill>
                        <a:schemeClr val="bg1">
                          <a:lumMod val="85000"/>
                        </a:schemeClr>
                      </a:solidFill>
                      <a:prstDash val="solid"/>
                      <a:round/>
                      <a:headEnd type="none" w="med" len="med"/>
                      <a:tailEnd type="none" w="med" len="med"/>
                    </a:lnL>
                    <a:lnR w="19050" cap="flat" cmpd="sng" algn="ctr">
                      <a:solidFill>
                        <a:schemeClr val="bg1">
                          <a:lumMod val="85000"/>
                        </a:schemeClr>
                      </a:solidFill>
                      <a:prstDash val="solid"/>
                      <a:round/>
                      <a:headEnd type="none" w="med" len="med"/>
                      <a:tailEnd type="none" w="med" len="med"/>
                    </a:lnR>
                    <a:lnT w="19050" cap="flat" cmpd="sng" algn="ctr">
                      <a:noFill/>
                      <a:prstDash val="solid"/>
                      <a:round/>
                      <a:headEnd type="none" w="med" len="med"/>
                      <a:tailEnd type="none" w="med" len="med"/>
                    </a:lnT>
                    <a:lnB w="19050" cap="flat" cmpd="sng" algn="ctr">
                      <a:solidFill>
                        <a:schemeClr val="bg1">
                          <a:lumMod val="8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317918564"/>
                  </a:ext>
                </a:extLst>
              </a:tr>
              <a:tr h="656132">
                <a:tc>
                  <a:txBody>
                    <a:bodyPr/>
                    <a:lstStyle/>
                    <a:p>
                      <a:r>
                        <a:rPr lang="en-GB" sz="1400" dirty="0"/>
                        <a:t>Risk that we fail to significantly reduce the number of  clinically optimised patients in hospital beds</a:t>
                      </a:r>
                    </a:p>
                  </a:txBody>
                  <a:tcPr marL="55449" marR="55449" marT="27724" marB="27724" anchor="ctr">
                    <a:lnL w="19050" cap="flat" cmpd="sng" algn="ctr">
                      <a:noFill/>
                      <a:prstDash val="solid"/>
                      <a:round/>
                      <a:headEnd type="none" w="med" len="med"/>
                      <a:tailEnd type="none" w="med" len="med"/>
                    </a:lnL>
                    <a:lnR w="19050" cap="flat" cmpd="sng" algn="ctr">
                      <a:solidFill>
                        <a:schemeClr val="bg1">
                          <a:lumMod val="85000"/>
                        </a:schemeClr>
                      </a:solidFill>
                      <a:prstDash val="solid"/>
                      <a:round/>
                      <a:headEnd type="none" w="med" len="med"/>
                      <a:tailEnd type="none" w="med" len="med"/>
                    </a:lnR>
                    <a:lnT w="19050" cap="flat" cmpd="sng" algn="ctr">
                      <a:solidFill>
                        <a:schemeClr val="bg1">
                          <a:lumMod val="85000"/>
                        </a:schemeClr>
                      </a:solidFill>
                      <a:prstDash val="solid"/>
                      <a:round/>
                      <a:headEnd type="none" w="med" len="med"/>
                      <a:tailEnd type="none" w="med" len="med"/>
                    </a:lnT>
                    <a:lnB w="9525" cap="flat" cmpd="sng" algn="ctr">
                      <a:solidFill>
                        <a:schemeClr val="tx2">
                          <a:lumMod val="40000"/>
                          <a:lumOff val="60000"/>
                        </a:schemeClr>
                      </a:solidFill>
                      <a:prstDash val="solid"/>
                      <a:round/>
                      <a:headEnd type="none" w="med" len="med"/>
                      <a:tailEnd type="none" w="med" len="med"/>
                    </a:lnB>
                    <a:solidFill>
                      <a:schemeClr val="bg1">
                        <a:lumMod val="95000"/>
                      </a:schemeClr>
                    </a:solidFill>
                  </a:tcPr>
                </a:tc>
                <a:tc>
                  <a:txBody>
                    <a:bodyPr/>
                    <a:lstStyle/>
                    <a:p>
                      <a:pPr algn="ctr"/>
                      <a:r>
                        <a:rPr lang="en-GB" sz="1400" b="1" dirty="0">
                          <a:solidFill>
                            <a:srgbClr val="C00000"/>
                          </a:solidFill>
                        </a:rPr>
                        <a:t>25</a:t>
                      </a:r>
                    </a:p>
                  </a:txBody>
                  <a:tcPr marL="0" marR="0" marT="0" marB="0" anchor="ctr">
                    <a:lnL w="19050" cap="flat" cmpd="sng" algn="ctr">
                      <a:solidFill>
                        <a:schemeClr val="bg1">
                          <a:lumMod val="85000"/>
                        </a:schemeClr>
                      </a:solidFill>
                      <a:prstDash val="solid"/>
                      <a:round/>
                      <a:headEnd type="none" w="med" len="med"/>
                      <a:tailEnd type="none" w="med" len="med"/>
                    </a:lnL>
                    <a:lnR w="19050" cap="flat" cmpd="sng" algn="ctr">
                      <a:solidFill>
                        <a:schemeClr val="bg1">
                          <a:lumMod val="85000"/>
                        </a:schemeClr>
                      </a:solidFill>
                      <a:prstDash val="solid"/>
                      <a:round/>
                      <a:headEnd type="none" w="med" len="med"/>
                      <a:tailEnd type="none" w="med" len="med"/>
                    </a:lnR>
                    <a:lnT w="19050" cap="flat" cmpd="sng" algn="ctr">
                      <a:solidFill>
                        <a:schemeClr val="bg1">
                          <a:lumMod val="85000"/>
                        </a:schemeClr>
                      </a:solidFill>
                      <a:prstDash val="solid"/>
                      <a:round/>
                      <a:headEnd type="none" w="med" len="med"/>
                      <a:tailEnd type="none" w="med" len="med"/>
                    </a:lnT>
                    <a:lnB w="1905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algn="ctr"/>
                      <a:r>
                        <a:rPr lang="en-GB" sz="2000" b="1" dirty="0">
                          <a:solidFill>
                            <a:srgbClr val="C00000"/>
                          </a:solidFill>
                          <a:sym typeface="Webdings" panose="05030102010509060703" pitchFamily="18" charset="2"/>
                        </a:rPr>
                        <a:t></a:t>
                      </a:r>
                      <a:r>
                        <a:rPr lang="en-GB" sz="1400" b="1" dirty="0">
                          <a:solidFill>
                            <a:srgbClr val="C00000"/>
                          </a:solidFill>
                        </a:rPr>
                        <a:t>25</a:t>
                      </a:r>
                    </a:p>
                  </a:txBody>
                  <a:tcPr marL="0" marR="0" marT="0" marB="0" anchor="ctr">
                    <a:lnL w="19050" cap="flat" cmpd="sng" algn="ctr">
                      <a:solidFill>
                        <a:schemeClr val="bg1">
                          <a:lumMod val="85000"/>
                        </a:schemeClr>
                      </a:solidFill>
                      <a:prstDash val="solid"/>
                      <a:round/>
                      <a:headEnd type="none" w="med" len="med"/>
                      <a:tailEnd type="none" w="med" len="med"/>
                    </a:lnL>
                    <a:lnR w="19050" cap="flat" cmpd="sng" algn="ctr">
                      <a:solidFill>
                        <a:schemeClr val="bg1">
                          <a:lumMod val="85000"/>
                        </a:schemeClr>
                      </a:solidFill>
                      <a:prstDash val="solid"/>
                      <a:round/>
                      <a:headEnd type="none" w="med" len="med"/>
                      <a:tailEnd type="none" w="med" len="med"/>
                    </a:lnR>
                    <a:lnT w="19050" cap="flat" cmpd="sng" algn="ctr">
                      <a:solidFill>
                        <a:schemeClr val="bg1">
                          <a:lumMod val="85000"/>
                        </a:schemeClr>
                      </a:solidFill>
                      <a:prstDash val="solid"/>
                      <a:round/>
                      <a:headEnd type="none" w="med" len="med"/>
                      <a:tailEnd type="none" w="med" len="med"/>
                    </a:lnT>
                    <a:lnB w="19050" cap="flat" cmpd="sng" algn="ctr">
                      <a:solidFill>
                        <a:schemeClr val="bg1">
                          <a:lumMod val="8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183802803"/>
                  </a:ext>
                </a:extLst>
              </a:tr>
              <a:tr h="83016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Risk that  patient safety concerns related to lengthy Chair and Trolley waits at our front door(s) (ED, AMU, SDEC, OPAU) are not mitigated and these negatively impact patient outcomes/ experience (and health board performance measures)</a:t>
                      </a:r>
                    </a:p>
                  </a:txBody>
                  <a:tcPr marL="55449" marR="55449" marT="27724" marB="27724" anchor="ctr">
                    <a:lnL w="19050" cap="flat" cmpd="sng" algn="ctr">
                      <a:noFill/>
                      <a:prstDash val="solid"/>
                      <a:round/>
                      <a:headEnd type="none" w="med" len="med"/>
                      <a:tailEnd type="none" w="med" len="med"/>
                    </a:lnL>
                    <a:lnR w="19050" cap="flat" cmpd="sng" algn="ctr">
                      <a:solidFill>
                        <a:schemeClr val="bg1">
                          <a:lumMod val="85000"/>
                        </a:schemeClr>
                      </a:solidFill>
                      <a:prstDash val="solid"/>
                      <a:round/>
                      <a:headEnd type="none" w="med" len="med"/>
                      <a:tailEnd type="none" w="med" len="med"/>
                    </a:lnR>
                    <a:lnT w="9525" cap="flat" cmpd="sng" algn="ctr">
                      <a:solidFill>
                        <a:schemeClr val="tx2">
                          <a:lumMod val="40000"/>
                          <a:lumOff val="60000"/>
                        </a:schemeClr>
                      </a:solidFill>
                      <a:prstDash val="solid"/>
                      <a:round/>
                      <a:headEnd type="none" w="med" len="med"/>
                      <a:tailEnd type="none" w="med" len="med"/>
                    </a:lnT>
                    <a:lnB w="9525" cap="flat" cmpd="sng" algn="ctr">
                      <a:solidFill>
                        <a:schemeClr val="tx2">
                          <a:lumMod val="40000"/>
                          <a:lumOff val="60000"/>
                        </a:schemeClr>
                      </a:solidFill>
                      <a:prstDash val="solid"/>
                      <a:round/>
                      <a:headEnd type="none" w="med" len="med"/>
                      <a:tailEnd type="none" w="med" len="med"/>
                    </a:lnB>
                    <a:solidFill>
                      <a:schemeClr val="bg1">
                        <a:lumMod val="95000"/>
                      </a:schemeClr>
                    </a:solidFill>
                  </a:tcPr>
                </a:tc>
                <a:tc>
                  <a:txBody>
                    <a:bodyPr/>
                    <a:lstStyle/>
                    <a:p>
                      <a:pPr algn="ctr"/>
                      <a:r>
                        <a:rPr lang="en-GB" sz="1400" b="1" dirty="0">
                          <a:solidFill>
                            <a:srgbClr val="C00000"/>
                          </a:solidFill>
                        </a:rPr>
                        <a:t>20</a:t>
                      </a:r>
                    </a:p>
                  </a:txBody>
                  <a:tcPr marL="0" marR="0" marT="0" marB="0" anchor="ctr">
                    <a:lnL w="19050" cap="flat" cmpd="sng" algn="ctr">
                      <a:solidFill>
                        <a:schemeClr val="bg1">
                          <a:lumMod val="85000"/>
                        </a:schemeClr>
                      </a:solidFill>
                      <a:prstDash val="solid"/>
                      <a:round/>
                      <a:headEnd type="none" w="med" len="med"/>
                      <a:tailEnd type="none" w="med" len="med"/>
                    </a:lnL>
                    <a:lnR w="19050" cap="flat" cmpd="sng" algn="ctr">
                      <a:solidFill>
                        <a:schemeClr val="bg1">
                          <a:lumMod val="85000"/>
                        </a:schemeClr>
                      </a:solidFill>
                      <a:prstDash val="solid"/>
                      <a:round/>
                      <a:headEnd type="none" w="med" len="med"/>
                      <a:tailEnd type="none" w="med" len="med"/>
                    </a:lnR>
                    <a:lnT w="19050" cap="flat" cmpd="sng" algn="ctr">
                      <a:solidFill>
                        <a:schemeClr val="bg1">
                          <a:lumMod val="85000"/>
                        </a:schemeClr>
                      </a:solidFill>
                      <a:prstDash val="solid"/>
                      <a:round/>
                      <a:headEnd type="none" w="med" len="med"/>
                      <a:tailEnd type="none" w="med" len="med"/>
                    </a:lnT>
                    <a:lnB w="1905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algn="ctr"/>
                      <a:r>
                        <a:rPr lang="en-GB" sz="2000" b="1" dirty="0">
                          <a:solidFill>
                            <a:srgbClr val="C00000"/>
                          </a:solidFill>
                          <a:sym typeface="Webdings" panose="05030102010509060703" pitchFamily="18" charset="2"/>
                        </a:rPr>
                        <a:t></a:t>
                      </a:r>
                      <a:r>
                        <a:rPr lang="en-GB" sz="1400" b="1" dirty="0">
                          <a:solidFill>
                            <a:srgbClr val="C00000"/>
                          </a:solidFill>
                        </a:rPr>
                        <a:t>20</a:t>
                      </a:r>
                    </a:p>
                  </a:txBody>
                  <a:tcPr marL="0" marR="0" marT="0" marB="0" anchor="ctr">
                    <a:lnL w="19050" cap="flat" cmpd="sng" algn="ctr">
                      <a:solidFill>
                        <a:schemeClr val="bg1">
                          <a:lumMod val="85000"/>
                        </a:schemeClr>
                      </a:solidFill>
                      <a:prstDash val="solid"/>
                      <a:round/>
                      <a:headEnd type="none" w="med" len="med"/>
                      <a:tailEnd type="none" w="med" len="med"/>
                    </a:lnL>
                    <a:lnR w="19050" cap="flat" cmpd="sng" algn="ctr">
                      <a:solidFill>
                        <a:schemeClr val="bg1">
                          <a:lumMod val="85000"/>
                        </a:schemeClr>
                      </a:solidFill>
                      <a:prstDash val="solid"/>
                      <a:round/>
                      <a:headEnd type="none" w="med" len="med"/>
                      <a:tailEnd type="none" w="med" len="med"/>
                    </a:lnR>
                    <a:lnT w="19050" cap="flat" cmpd="sng" algn="ctr">
                      <a:solidFill>
                        <a:schemeClr val="bg1">
                          <a:lumMod val="85000"/>
                        </a:schemeClr>
                      </a:solidFill>
                      <a:prstDash val="solid"/>
                      <a:round/>
                      <a:headEnd type="none" w="med" len="med"/>
                      <a:tailEnd type="none" w="med" len="med"/>
                    </a:lnT>
                    <a:lnB w="19050" cap="flat" cmpd="sng" algn="ctr">
                      <a:solidFill>
                        <a:schemeClr val="bg1">
                          <a:lumMod val="8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351654093"/>
                  </a:ext>
                </a:extLst>
              </a:tr>
              <a:tr h="635284">
                <a:tc>
                  <a:txBody>
                    <a:bodyPr/>
                    <a:lstStyle/>
                    <a:p>
                      <a:endParaRPr lang="en-GB" sz="1400" dirty="0"/>
                    </a:p>
                    <a:p>
                      <a:r>
                        <a:rPr lang="en-GB" sz="1400" b="0" dirty="0"/>
                        <a:t>Risk that we fail to improve ambulance handovers (hrs lost) and ED 4/12 hrs performance </a:t>
                      </a:r>
                    </a:p>
                  </a:txBody>
                  <a:tcPr marL="55449" marR="55449" marT="27724" marB="27724" anchor="ctr">
                    <a:lnL w="19050" cap="flat" cmpd="sng" algn="ctr">
                      <a:noFill/>
                      <a:prstDash val="solid"/>
                      <a:round/>
                      <a:headEnd type="none" w="med" len="med"/>
                      <a:tailEnd type="none" w="med" len="med"/>
                    </a:lnL>
                    <a:lnR w="19050" cap="flat" cmpd="sng" algn="ctr">
                      <a:solidFill>
                        <a:schemeClr val="bg1">
                          <a:lumMod val="85000"/>
                        </a:schemeClr>
                      </a:solidFill>
                      <a:prstDash val="solid"/>
                      <a:round/>
                      <a:headEnd type="none" w="med" len="med"/>
                      <a:tailEnd type="none" w="med" len="med"/>
                    </a:lnR>
                    <a:lnT w="9525" cap="flat" cmpd="sng" algn="ctr">
                      <a:solidFill>
                        <a:schemeClr val="tx2">
                          <a:lumMod val="40000"/>
                          <a:lumOff val="60000"/>
                        </a:schemeClr>
                      </a:solidFill>
                      <a:prstDash val="solid"/>
                      <a:round/>
                      <a:headEnd type="none" w="med" len="med"/>
                      <a:tailEnd type="none" w="med" len="med"/>
                    </a:lnT>
                    <a:lnB w="9525" cap="flat" cmpd="sng" algn="ctr">
                      <a:solidFill>
                        <a:schemeClr val="tx2">
                          <a:lumMod val="40000"/>
                          <a:lumOff val="60000"/>
                        </a:schemeClr>
                      </a:solidFill>
                      <a:prstDash val="solid"/>
                      <a:round/>
                      <a:headEnd type="none" w="med" len="med"/>
                      <a:tailEnd type="none" w="med" len="med"/>
                    </a:lnB>
                    <a:solidFill>
                      <a:schemeClr val="bg1">
                        <a:lumMod val="95000"/>
                      </a:schemeClr>
                    </a:solidFill>
                  </a:tcPr>
                </a:tc>
                <a:tc>
                  <a:txBody>
                    <a:bodyPr/>
                    <a:lstStyle/>
                    <a:p>
                      <a:pPr algn="ctr"/>
                      <a:r>
                        <a:rPr lang="en-GB" sz="1400" b="1" dirty="0">
                          <a:solidFill>
                            <a:srgbClr val="C00000"/>
                          </a:solidFill>
                        </a:rPr>
                        <a:t>16</a:t>
                      </a:r>
                    </a:p>
                  </a:txBody>
                  <a:tcPr marL="0" marR="0" marT="0" marB="0" anchor="ctr">
                    <a:lnL w="19050" cap="flat" cmpd="sng" algn="ctr">
                      <a:solidFill>
                        <a:schemeClr val="bg1">
                          <a:lumMod val="85000"/>
                        </a:schemeClr>
                      </a:solidFill>
                      <a:prstDash val="solid"/>
                      <a:round/>
                      <a:headEnd type="none" w="med" len="med"/>
                      <a:tailEnd type="none" w="med" len="med"/>
                    </a:lnL>
                    <a:lnR w="19050" cap="flat" cmpd="sng" algn="ctr">
                      <a:solidFill>
                        <a:schemeClr val="bg1">
                          <a:lumMod val="85000"/>
                        </a:schemeClr>
                      </a:solidFill>
                      <a:prstDash val="solid"/>
                      <a:round/>
                      <a:headEnd type="none" w="med" len="med"/>
                      <a:tailEnd type="none" w="med" len="med"/>
                    </a:lnR>
                    <a:lnT w="19050" cap="flat" cmpd="sng" algn="ctr">
                      <a:solidFill>
                        <a:schemeClr val="bg1">
                          <a:lumMod val="85000"/>
                        </a:schemeClr>
                      </a:solidFill>
                      <a:prstDash val="solid"/>
                      <a:round/>
                      <a:headEnd type="none" w="med" len="med"/>
                      <a:tailEnd type="none" w="med" len="med"/>
                    </a:lnT>
                    <a:lnB w="1905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algn="ctr"/>
                      <a:r>
                        <a:rPr lang="en-GB" sz="2400" b="1" dirty="0">
                          <a:solidFill>
                            <a:srgbClr val="C00000"/>
                          </a:solidFill>
                          <a:sym typeface="Webdings" panose="05030102010509060703" pitchFamily="18" charset="2"/>
                        </a:rPr>
                        <a:t></a:t>
                      </a:r>
                      <a:r>
                        <a:rPr lang="en-GB" sz="1400" b="1" dirty="0">
                          <a:solidFill>
                            <a:srgbClr val="C00000"/>
                          </a:solidFill>
                        </a:rPr>
                        <a:t>20</a:t>
                      </a:r>
                    </a:p>
                  </a:txBody>
                  <a:tcPr marL="0" marR="0" marT="0" marB="0" anchor="ctr">
                    <a:lnL w="19050" cap="flat" cmpd="sng" algn="ctr">
                      <a:solidFill>
                        <a:schemeClr val="bg1">
                          <a:lumMod val="85000"/>
                        </a:schemeClr>
                      </a:solidFill>
                      <a:prstDash val="solid"/>
                      <a:round/>
                      <a:headEnd type="none" w="med" len="med"/>
                      <a:tailEnd type="none" w="med" len="med"/>
                    </a:lnL>
                    <a:lnR w="19050" cap="flat" cmpd="sng" algn="ctr">
                      <a:solidFill>
                        <a:schemeClr val="bg1">
                          <a:lumMod val="85000"/>
                        </a:schemeClr>
                      </a:solidFill>
                      <a:prstDash val="solid"/>
                      <a:round/>
                      <a:headEnd type="none" w="med" len="med"/>
                      <a:tailEnd type="none" w="med" len="med"/>
                    </a:lnR>
                    <a:lnT w="19050" cap="flat" cmpd="sng" algn="ctr">
                      <a:solidFill>
                        <a:schemeClr val="bg1">
                          <a:lumMod val="85000"/>
                        </a:schemeClr>
                      </a:solidFill>
                      <a:prstDash val="solid"/>
                      <a:round/>
                      <a:headEnd type="none" w="med" len="med"/>
                      <a:tailEnd type="none" w="med" len="med"/>
                    </a:lnT>
                    <a:lnB w="19050" cap="flat" cmpd="sng" algn="ctr">
                      <a:solidFill>
                        <a:schemeClr val="bg1">
                          <a:lumMod val="8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4077022950"/>
                  </a:ext>
                </a:extLst>
              </a:tr>
            </a:tbl>
          </a:graphicData>
        </a:graphic>
      </p:graphicFrame>
      <p:sp>
        <p:nvSpPr>
          <p:cNvPr id="20" name="TextBox 19">
            <a:extLst>
              <a:ext uri="{FF2B5EF4-FFF2-40B4-BE49-F238E27FC236}">
                <a16:creationId xmlns:a16="http://schemas.microsoft.com/office/drawing/2014/main" id="{3B671DA2-F658-733A-7E23-CACD6E7EC77C}"/>
              </a:ext>
            </a:extLst>
          </p:cNvPr>
          <p:cNvSpPr txBox="1"/>
          <p:nvPr/>
        </p:nvSpPr>
        <p:spPr>
          <a:xfrm>
            <a:off x="5284502" y="1339432"/>
            <a:ext cx="6225410" cy="369460"/>
          </a:xfrm>
          <a:prstGeom prst="rect">
            <a:avLst/>
          </a:prstGeom>
          <a:noFill/>
        </p:spPr>
        <p:txBody>
          <a:bodyPr wrap="square" rtlCol="0">
            <a:spAutoFit/>
          </a:bodyPr>
          <a:lstStyle/>
          <a:p>
            <a:pPr marL="0" marR="0" lvl="0" indent="0" algn="ctr" defTabSz="914413" rtl="0" eaLnBrk="1" fontAlgn="auto" latinLnBrk="0" hangingPunct="1">
              <a:lnSpc>
                <a:spcPct val="100000"/>
              </a:lnSpc>
              <a:spcBef>
                <a:spcPts val="0"/>
              </a:spcBef>
              <a:spcAft>
                <a:spcPts val="0"/>
              </a:spcAft>
              <a:buClrTx/>
              <a:buSzTx/>
              <a:buFontTx/>
              <a:buNone/>
              <a:tabLst/>
              <a:defRPr/>
            </a:pPr>
            <a:r>
              <a:rPr kumimoji="0" lang="en-GB" sz="1801" b="1"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Key Outputs &amp; Measures</a:t>
            </a:r>
            <a:endParaRPr kumimoji="0" lang="en-GB" sz="1801" b="1" i="0" u="none" strike="noStrike" kern="1200" cap="none" spc="0" normalizeH="0" baseline="0" noProof="0" dirty="0">
              <a:ln>
                <a:noFill/>
              </a:ln>
              <a:solidFill>
                <a:srgbClr val="FF0000"/>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14" name="Rounded Rectangle 38">
            <a:extLst>
              <a:ext uri="{FF2B5EF4-FFF2-40B4-BE49-F238E27FC236}">
                <a16:creationId xmlns:a16="http://schemas.microsoft.com/office/drawing/2014/main" id="{738998D6-414F-DE42-B0B0-E056AC74490E}"/>
              </a:ext>
            </a:extLst>
          </p:cNvPr>
          <p:cNvSpPr/>
          <p:nvPr/>
        </p:nvSpPr>
        <p:spPr>
          <a:xfrm>
            <a:off x="12357888" y="1166017"/>
            <a:ext cx="7363679" cy="8950978"/>
          </a:xfrm>
          <a:prstGeom prst="roundRect">
            <a:avLst>
              <a:gd name="adj" fmla="val 5835"/>
            </a:avLst>
          </a:prstGeom>
          <a:no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13" rtl="0" eaLnBrk="1" fontAlgn="auto" latinLnBrk="0" hangingPunct="1">
              <a:lnSpc>
                <a:spcPct val="100000"/>
              </a:lnSpc>
              <a:spcBef>
                <a:spcPts val="0"/>
              </a:spcBef>
              <a:spcAft>
                <a:spcPts val="0"/>
              </a:spcAft>
              <a:buClrTx/>
              <a:buSzTx/>
              <a:buFontTx/>
              <a:buNone/>
              <a:tabLst/>
              <a:defRPr/>
            </a:pPr>
            <a:endParaRPr kumimoji="0" lang="en-GB" sz="1801" b="0" i="0" u="none" strike="noStrike" kern="1200" cap="none" spc="0" normalizeH="0" baseline="0" noProof="0" dirty="0">
              <a:ln>
                <a:noFill/>
              </a:ln>
              <a:solidFill>
                <a:prstClr val="white"/>
              </a:solidFill>
              <a:effectLst/>
              <a:uLnTx/>
              <a:uFillTx/>
              <a:latin typeface="Calibri"/>
              <a:ea typeface="+mn-ea"/>
              <a:cs typeface="+mn-cs"/>
            </a:endParaRPr>
          </a:p>
        </p:txBody>
      </p:sp>
      <p:sp>
        <p:nvSpPr>
          <p:cNvPr id="15" name="TextBox 14">
            <a:extLst>
              <a:ext uri="{FF2B5EF4-FFF2-40B4-BE49-F238E27FC236}">
                <a16:creationId xmlns:a16="http://schemas.microsoft.com/office/drawing/2014/main" id="{184570D7-743F-1F85-1F01-4DD2C2E57214}"/>
              </a:ext>
            </a:extLst>
          </p:cNvPr>
          <p:cNvSpPr txBox="1"/>
          <p:nvPr/>
        </p:nvSpPr>
        <p:spPr>
          <a:xfrm>
            <a:off x="12371431" y="1166017"/>
            <a:ext cx="7363679" cy="8925649"/>
          </a:xfrm>
          <a:prstGeom prst="rect">
            <a:avLst/>
          </a:prstGeom>
          <a:noFill/>
        </p:spPr>
        <p:txBody>
          <a:bodyPr wrap="square" rtlCol="0">
            <a:spAutoFit/>
          </a:bodyPr>
          <a:lstStyle/>
          <a:p>
            <a:pPr marL="0" marR="0" lvl="0" indent="0" algn="ctr" defTabSz="914413" rtl="0" eaLnBrk="1" fontAlgn="auto" latinLnBrk="0" hangingPunct="1">
              <a:lnSpc>
                <a:spcPct val="100000"/>
              </a:lnSpc>
              <a:spcBef>
                <a:spcPts val="0"/>
              </a:spcBef>
              <a:spcAft>
                <a:spcPts val="0"/>
              </a:spcAft>
              <a:buClrTx/>
              <a:buSzTx/>
              <a:buFontTx/>
              <a:buNone/>
              <a:tabLst/>
              <a:defRPr/>
            </a:pPr>
            <a:r>
              <a:rPr kumimoji="0" lang="en-GB" sz="1801" b="1" i="0" u="none" strike="noStrike" kern="1200" cap="none" spc="0" normalizeH="0" baseline="0" noProof="0" dirty="0">
                <a:ln>
                  <a:noFill/>
                </a:ln>
                <a:solidFill>
                  <a:prstClr val="black"/>
                </a:solidFill>
                <a:effectLst/>
                <a:uLnTx/>
                <a:uFillTx/>
                <a:latin typeface="Calibri"/>
                <a:ea typeface="Tahoma" panose="020B0604030504040204" pitchFamily="34" charset="0"/>
                <a:cs typeface="Tahoma" panose="020B0604030504040204" pitchFamily="34" charset="0"/>
              </a:rPr>
              <a:t>Q4 Delivery Headlines</a:t>
            </a:r>
          </a:p>
          <a:p>
            <a:pPr marL="0" marR="0" lvl="0" indent="0" algn="ctr" defTabSz="914413" rtl="0" eaLnBrk="1" fontAlgn="auto" latinLnBrk="0" hangingPunct="1">
              <a:lnSpc>
                <a:spcPct val="100000"/>
              </a:lnSpc>
              <a:spcBef>
                <a:spcPts val="0"/>
              </a:spcBef>
              <a:spcAft>
                <a:spcPts val="0"/>
              </a:spcAft>
              <a:buClrTx/>
              <a:buSzTx/>
              <a:buFontTx/>
              <a:buNone/>
              <a:tabLst/>
              <a:defRPr/>
            </a:pPr>
            <a:endParaRPr kumimoji="0" lang="en-GB" sz="800" b="1" i="0" u="none" strike="noStrike" kern="1200" cap="none" spc="0" normalizeH="0" baseline="0" noProof="0" dirty="0">
              <a:ln>
                <a:noFill/>
              </a:ln>
              <a:solidFill>
                <a:prstClr val="black"/>
              </a:solidFill>
              <a:effectLst/>
              <a:uLnTx/>
              <a:uFillTx/>
              <a:latin typeface="Calibri"/>
              <a:ea typeface="Tahoma" panose="020B0604030504040204" pitchFamily="34" charset="0"/>
              <a:cs typeface="Tahom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sng"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Ambulance Demand</a:t>
            </a:r>
            <a:endParaRPr kumimoji="0" lang="en-GB" sz="1200" b="0" i="0" u="sng"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a:p>
            <a:pPr marL="17145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Ambulance attendances appear lower in the most recent period, but </a:t>
            </a:r>
            <a:r>
              <a:rPr kumimoji="0" lang="en-GB" sz="12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this does </a:t>
            </a:r>
            <a:r>
              <a:rPr kumimoji="0" lang="en-GB" sz="1200" b="1" i="1"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not</a:t>
            </a:r>
            <a:r>
              <a:rPr kumimoji="0" lang="en-GB" sz="12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 reflect reduced community demand </a:t>
            </a:r>
            <a:r>
              <a:rPr kumimoji="0" lang="en-GB"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as large numbers of </a:t>
            </a:r>
            <a:r>
              <a:rPr kumimoji="0" lang="en-GB" sz="12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vehicles have been stranded outside ED </a:t>
            </a:r>
            <a:r>
              <a:rPr kumimoji="0" lang="en-GB"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for prolonged periods, unable to offload</a:t>
            </a:r>
          </a:p>
          <a:p>
            <a:pPr marL="17145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This has </a:t>
            </a:r>
            <a:r>
              <a:rPr kumimoji="0" lang="en-GB" sz="12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reduced the rolling stock available to respond to 999 calls</a:t>
            </a:r>
            <a:r>
              <a:rPr kumimoji="0" lang="en-GB"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 artificially suppressing the number of conveyances reaching the hospital. </a:t>
            </a:r>
          </a:p>
          <a:p>
            <a:pPr marL="17145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The data therefore masks a </a:t>
            </a:r>
            <a:r>
              <a:rPr kumimoji="0" lang="en-GB" sz="12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front‑door capacity failure</a:t>
            </a:r>
            <a:r>
              <a:rPr kumimoji="0" lang="en-GB"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 not a demand reduction—community risk is rising while ED congestion prevents recovery.</a:t>
            </a:r>
          </a:p>
          <a:p>
            <a:pPr marL="0" marR="0" lvl="0" indent="0" algn="l" defTabSz="914400" rtl="0" eaLnBrk="1" fontAlgn="t"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sng"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ED new attends </a:t>
            </a:r>
          </a:p>
          <a:p>
            <a:pPr marL="17145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Earlier in the period demand fluctuated significantly day to day - there were clear </a:t>
            </a:r>
            <a:r>
              <a:rPr kumimoji="0" lang="en-GB" sz="12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low‑demand days</a:t>
            </a:r>
            <a:r>
              <a:rPr kumimoji="0" lang="en-GB"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 that naturally created breathing space for the system - peaks were </a:t>
            </a:r>
            <a:r>
              <a:rPr kumimoji="0" lang="en-GB" sz="12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isolated events</a:t>
            </a:r>
            <a:r>
              <a:rPr kumimoji="0" lang="en-GB"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 not clusters.</a:t>
            </a:r>
          </a:p>
          <a:p>
            <a:pPr marL="17145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kumimoji="0" lang="en-GB" sz="12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In the most recent period, t</a:t>
            </a:r>
            <a:r>
              <a:rPr kumimoji="0" lang="en-GB"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he peaks are </a:t>
            </a:r>
            <a:r>
              <a:rPr kumimoji="0" lang="en-GB" sz="12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stacked back‑to‑back </a:t>
            </a:r>
            <a:r>
              <a:rPr kumimoji="0" lang="en-GB"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and there are </a:t>
            </a:r>
            <a:r>
              <a:rPr kumimoji="0" lang="en-GB" sz="12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no low days at all </a:t>
            </a:r>
            <a:r>
              <a:rPr kumimoji="0" lang="en-GB"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and attendance levels have remained in the </a:t>
            </a:r>
            <a:r>
              <a:rPr kumimoji="0" lang="en-GB" sz="12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upper decile band</a:t>
            </a:r>
            <a:r>
              <a:rPr kumimoji="0" lang="en-GB"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 for more than a week.</a:t>
            </a:r>
          </a:p>
          <a:p>
            <a:pPr marL="0" marR="0" lvl="0" indent="0" algn="l" defTabSz="914400" rtl="0" eaLnBrk="1" fontAlgn="t" latinLnBrk="0" hangingPunct="1">
              <a:lnSpc>
                <a:spcPct val="100000"/>
              </a:lnSpc>
              <a:spcBef>
                <a:spcPts val="0"/>
              </a:spcBef>
              <a:spcAft>
                <a:spcPts val="0"/>
              </a:spcAft>
              <a:buClrTx/>
              <a:buSzTx/>
              <a:buFontTx/>
              <a:buNone/>
              <a:tabLst/>
              <a:defRPr/>
            </a:pPr>
            <a:endParaRPr kumimoji="0" lang="en-GB" sz="8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200" b="1" i="0" u="sng"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Ambulance Handover &lt;45 mins:</a:t>
            </a:r>
            <a:r>
              <a:rPr kumimoji="0" lang="en-GB" sz="1200" b="0" i="0" u="sng"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 </a:t>
            </a:r>
          </a:p>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Recent values have dropped sharply below the long‑run average, meaning </a:t>
            </a:r>
            <a:r>
              <a:rPr kumimoji="0" lang="en-GB" sz="12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fewer ambulances are being released within 45 minutes</a:t>
            </a:r>
            <a:r>
              <a:rPr kumimoji="0" lang="en-GB"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 This is a </a:t>
            </a:r>
            <a:r>
              <a:rPr kumimoji="0" lang="en-GB" sz="1200" b="0" i="1"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negative</a:t>
            </a:r>
            <a:r>
              <a:rPr kumimoji="0" lang="en-GB"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 trend, indicating worsening offload delays, reduced fleet circulation, and growing risk in the community due to unavailable vehicles.</a:t>
            </a:r>
          </a:p>
          <a:p>
            <a:pPr marL="0" marR="0" lvl="0" indent="0" algn="l" defTabSz="914400" rtl="0" eaLnBrk="1" fontAlgn="t" latinLnBrk="0" hangingPunct="1">
              <a:lnSpc>
                <a:spcPct val="100000"/>
              </a:lnSpc>
              <a:spcBef>
                <a:spcPts val="0"/>
              </a:spcBef>
              <a:spcAft>
                <a:spcPts val="0"/>
              </a:spcAft>
              <a:buClrTx/>
              <a:buSzTx/>
              <a:buFontTx/>
              <a:buNone/>
              <a:tabLst/>
              <a:defRPr/>
            </a:pPr>
            <a:endParaRPr kumimoji="0" lang="en-GB" sz="800" b="1" i="0" u="sng"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200" b="1" i="0" u="sng"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ED Attendances Waiting &gt;4 Hours:</a:t>
            </a:r>
            <a:br>
              <a:rPr kumimoji="0" lang="en-GB"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br>
            <a:r>
              <a:rPr kumimoji="0" lang="en-GB"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Sustained elevation above the average, with several days nearing or exceeding the </a:t>
            </a:r>
            <a:r>
              <a:rPr kumimoji="0" lang="en-GB" sz="12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90th percentile (~133 patients)</a:t>
            </a:r>
            <a:r>
              <a:rPr kumimoji="0" lang="en-GB"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 demonstrating entrenched flow block and inability to progress patients through the department.</a:t>
            </a:r>
          </a:p>
          <a:p>
            <a:pPr marL="0" marR="0" lvl="0" indent="0" algn="l" defTabSz="914400" rtl="0" eaLnBrk="1" fontAlgn="t" latinLnBrk="0" hangingPunct="1">
              <a:lnSpc>
                <a:spcPct val="100000"/>
              </a:lnSpc>
              <a:spcBef>
                <a:spcPts val="0"/>
              </a:spcBef>
              <a:spcAft>
                <a:spcPts val="0"/>
              </a:spcAft>
              <a:buClrTx/>
              <a:buSzTx/>
              <a:buFontTx/>
              <a:buNone/>
              <a:tabLst/>
              <a:defRPr/>
            </a:pPr>
            <a:endParaRPr kumimoji="0" lang="en-GB" sz="800" b="1" i="0" u="sng"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200" b="1" i="0" u="sng"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ED Attendances Waiting &gt;12 Hours:</a:t>
            </a:r>
            <a:br>
              <a:rPr kumimoji="0" lang="en-GB" sz="1200" b="0" i="0" u="sng"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br>
            <a:r>
              <a:rPr kumimoji="0" lang="en-GB"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Persistent high numbers, frequently around or above the </a:t>
            </a:r>
            <a:r>
              <a:rPr kumimoji="0" lang="en-GB" sz="12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90th percentile (~51 patients)</a:t>
            </a:r>
            <a:r>
              <a:rPr kumimoji="0" lang="en-GB"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 signalling severe downstream bed delays, exit block, and an overwhelmed internal system unable to decompress.</a:t>
            </a:r>
            <a:endParaRPr kumimoji="0" lang="en-GB" sz="12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a:p>
            <a:pPr marL="0" marR="0" lvl="0" indent="0" algn="l" defTabSz="914400" rtl="0" eaLnBrk="1" fontAlgn="t" latinLnBrk="0" hangingPunct="1">
              <a:lnSpc>
                <a:spcPct val="100000"/>
              </a:lnSpc>
              <a:spcBef>
                <a:spcPts val="0"/>
              </a:spcBef>
              <a:spcAft>
                <a:spcPts val="0"/>
              </a:spcAft>
              <a:buClrTx/>
              <a:buSzTx/>
              <a:buFontTx/>
              <a:buNone/>
              <a:tabLst/>
              <a:defRPr/>
            </a:pPr>
            <a:endParaRPr kumimoji="0" lang="en-GB" sz="8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Emergency bed-day consumption shows a clear upward trend</a:t>
            </a:r>
            <a:r>
              <a:rPr kumimoji="0" lang="en-GB"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 with values rising from ~4,200 in mid‑2025 to ~4,500–4,650 by early 2026. </a:t>
            </a:r>
          </a:p>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To end of Q4 sit at the highest levels in the entire series</a:t>
            </a:r>
            <a:r>
              <a:rPr kumimoji="0" lang="en-GB"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 indicating sustained pressure with no meaningful periods of relief. </a:t>
            </a:r>
            <a:r>
              <a:rPr kumimoji="0" lang="en-GB" sz="12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Volatility persists but around a higher baseline</a:t>
            </a:r>
            <a:r>
              <a:rPr kumimoji="0" lang="en-GB"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 meaning even the “low” weeks are now materially higher than six months ago. </a:t>
            </a:r>
            <a:r>
              <a:rPr kumimoji="0" lang="en-GB" sz="12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The system is carrying a structurally larger emergency inpatient load</a:t>
            </a:r>
            <a:r>
              <a:rPr kumimoji="0" lang="en-GB"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 reflecting entrenched exit block and reduced throughput, combined with recent </a:t>
            </a:r>
            <a:r>
              <a:rPr kumimoji="0" lang="en-GB" sz="12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increases in the demand profile.</a:t>
            </a:r>
            <a:endParaRPr kumimoji="0" lang="en-GB"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a:p>
            <a:pPr marL="0" marR="0" lvl="0" indent="0" algn="l" defTabSz="914400" rtl="0" eaLnBrk="1" fontAlgn="t"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Clinically optimised bed‑days and patient numbers have risen steadily</a:t>
            </a:r>
            <a:r>
              <a:rPr kumimoji="0" lang="en-GB"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 sitting consistently </a:t>
            </a:r>
            <a:r>
              <a:rPr kumimoji="0" lang="en-GB" sz="12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above previous baselines</a:t>
            </a:r>
            <a:r>
              <a:rPr kumimoji="0" lang="en-GB"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 meaning a growing proportion of beds remain occupied by patients who no longer require acute inpatient care. </a:t>
            </a:r>
          </a:p>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COP Patients at end of Q4 account for a higher share of total occupancy</a:t>
            </a:r>
            <a:r>
              <a:rPr kumimoji="0" lang="en-GB"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 (frequently </a:t>
            </a:r>
            <a:r>
              <a:rPr kumimoji="0" lang="en-GB" sz="12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15–18%</a:t>
            </a:r>
            <a:r>
              <a:rPr kumimoji="0" lang="en-GB"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 pushing the hospital into chronic over‑occupancy and removing the flexibility needed to respond to surges. </a:t>
            </a:r>
          </a:p>
        </p:txBody>
      </p:sp>
      <p:sp>
        <p:nvSpPr>
          <p:cNvPr id="16" name="TextBox 15">
            <a:extLst>
              <a:ext uri="{FF2B5EF4-FFF2-40B4-BE49-F238E27FC236}">
                <a16:creationId xmlns:a16="http://schemas.microsoft.com/office/drawing/2014/main" id="{E87A8108-BB75-297D-0620-178FF0C2244C}"/>
              </a:ext>
            </a:extLst>
          </p:cNvPr>
          <p:cNvSpPr txBox="1"/>
          <p:nvPr/>
        </p:nvSpPr>
        <p:spPr>
          <a:xfrm>
            <a:off x="18352096" y="268844"/>
            <a:ext cx="786058" cy="523220"/>
          </a:xfrm>
          <a:prstGeom prst="rect">
            <a:avLst/>
          </a:prstGeom>
          <a:solidFill>
            <a:schemeClr val="bg1">
              <a:lumMod val="75000"/>
            </a:schemeClr>
          </a:solidFill>
        </p:spPr>
        <p:txBody>
          <a:bodyPr wrap="square" rtlCol="0">
            <a:spAutoFit/>
          </a:bodyPr>
          <a:lstStyle/>
          <a:p>
            <a:pPr marL="0" marR="0" lvl="0" indent="0" algn="l" defTabSz="914413"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prstClr val="white"/>
                </a:solidFill>
                <a:effectLst/>
                <a:uLnTx/>
                <a:uFillTx/>
                <a:latin typeface="Calibri"/>
                <a:ea typeface="+mn-ea"/>
                <a:cs typeface="+mn-cs"/>
              </a:rPr>
              <a:t>Q4</a:t>
            </a:r>
          </a:p>
        </p:txBody>
      </p:sp>
      <p:graphicFrame>
        <p:nvGraphicFramePr>
          <p:cNvPr id="17" name="Table 16">
            <a:extLst>
              <a:ext uri="{FF2B5EF4-FFF2-40B4-BE49-F238E27FC236}">
                <a16:creationId xmlns:a16="http://schemas.microsoft.com/office/drawing/2014/main" id="{EDA4948B-1EAF-1A60-5706-9F57BE8D0DC6}"/>
              </a:ext>
            </a:extLst>
          </p:cNvPr>
          <p:cNvGraphicFramePr>
            <a:graphicFrameLocks noGrp="1"/>
          </p:cNvGraphicFramePr>
          <p:nvPr>
            <p:extLst>
              <p:ext uri="{D42A27DB-BD31-4B8C-83A1-F6EECF244321}">
                <p14:modId xmlns:p14="http://schemas.microsoft.com/office/powerpoint/2010/main" val="2645865280"/>
              </p:ext>
            </p:extLst>
          </p:nvPr>
        </p:nvGraphicFramePr>
        <p:xfrm>
          <a:off x="5558873" y="1662725"/>
          <a:ext cx="6380257" cy="4993570"/>
        </p:xfrm>
        <a:graphic>
          <a:graphicData uri="http://schemas.openxmlformats.org/drawingml/2006/table">
            <a:tbl>
              <a:tblPr firstRow="1" bandRow="1">
                <a:tableStyleId>{5C22544A-7EE6-4342-B048-85BDC9FD1C3A}</a:tableStyleId>
              </a:tblPr>
              <a:tblGrid>
                <a:gridCol w="3813727">
                  <a:extLst>
                    <a:ext uri="{9D8B030D-6E8A-4147-A177-3AD203B41FA5}">
                      <a16:colId xmlns:a16="http://schemas.microsoft.com/office/drawing/2014/main" val="3542028571"/>
                    </a:ext>
                  </a:extLst>
                </a:gridCol>
                <a:gridCol w="153954">
                  <a:extLst>
                    <a:ext uri="{9D8B030D-6E8A-4147-A177-3AD203B41FA5}">
                      <a16:colId xmlns:a16="http://schemas.microsoft.com/office/drawing/2014/main" val="1849278944"/>
                    </a:ext>
                  </a:extLst>
                </a:gridCol>
                <a:gridCol w="612108">
                  <a:extLst>
                    <a:ext uri="{9D8B030D-6E8A-4147-A177-3AD203B41FA5}">
                      <a16:colId xmlns:a16="http://schemas.microsoft.com/office/drawing/2014/main" val="2433260244"/>
                    </a:ext>
                  </a:extLst>
                </a:gridCol>
                <a:gridCol w="600156">
                  <a:extLst>
                    <a:ext uri="{9D8B030D-6E8A-4147-A177-3AD203B41FA5}">
                      <a16:colId xmlns:a16="http://schemas.microsoft.com/office/drawing/2014/main" val="1243706671"/>
                    </a:ext>
                  </a:extLst>
                </a:gridCol>
                <a:gridCol w="600156">
                  <a:extLst>
                    <a:ext uri="{9D8B030D-6E8A-4147-A177-3AD203B41FA5}">
                      <a16:colId xmlns:a16="http://schemas.microsoft.com/office/drawing/2014/main" val="2140743675"/>
                    </a:ext>
                  </a:extLst>
                </a:gridCol>
                <a:gridCol w="600156">
                  <a:extLst>
                    <a:ext uri="{9D8B030D-6E8A-4147-A177-3AD203B41FA5}">
                      <a16:colId xmlns:a16="http://schemas.microsoft.com/office/drawing/2014/main" val="3400869359"/>
                    </a:ext>
                  </a:extLst>
                </a:gridCol>
              </a:tblGrid>
              <a:tr h="394210">
                <a:tc>
                  <a:txBody>
                    <a:bodyPr/>
                    <a:lstStyle/>
                    <a:p>
                      <a:pPr algn="ctr"/>
                      <a:r>
                        <a:rPr lang="en-GB" sz="1600" dirty="0"/>
                        <a:t>Measure &amp; Target </a:t>
                      </a:r>
                    </a:p>
                  </a:txBody>
                  <a:tcPr marT="45719" marB="45719" anchor="ctr"/>
                </a:tc>
                <a:tc gridSpan="2">
                  <a:txBody>
                    <a:bodyPr/>
                    <a:lstStyle/>
                    <a:p>
                      <a:pPr algn="ctr"/>
                      <a:r>
                        <a:rPr lang="en-GB" sz="1600" dirty="0"/>
                        <a:t>Q1</a:t>
                      </a:r>
                    </a:p>
                  </a:txBody>
                  <a:tcPr marT="45719" marB="45719" anchor="ctr"/>
                </a:tc>
                <a:tc hMerge="1">
                  <a:txBody>
                    <a:bodyPr/>
                    <a:lstStyle/>
                    <a:p>
                      <a:pPr algn="ctr"/>
                      <a:r>
                        <a:rPr lang="en-GB" sz="1600" dirty="0"/>
                        <a:t>Q1</a:t>
                      </a:r>
                    </a:p>
                  </a:txBody>
                  <a:tcPr marT="45719" marB="45719" anchor="ctr"/>
                </a:tc>
                <a:tc>
                  <a:txBody>
                    <a:bodyPr/>
                    <a:lstStyle/>
                    <a:p>
                      <a:pPr algn="ctr"/>
                      <a:r>
                        <a:rPr lang="en-GB" sz="1600" dirty="0"/>
                        <a:t>Q2</a:t>
                      </a:r>
                    </a:p>
                  </a:txBody>
                  <a:tcPr marT="45719" marB="45719" anchor="ctr"/>
                </a:tc>
                <a:tc>
                  <a:txBody>
                    <a:bodyPr/>
                    <a:lstStyle/>
                    <a:p>
                      <a:pPr algn="ctr"/>
                      <a:r>
                        <a:rPr lang="en-GB" sz="1600" dirty="0"/>
                        <a:t>Q3</a:t>
                      </a:r>
                    </a:p>
                  </a:txBody>
                  <a:tcPr marT="45719" marB="45719" anchor="ctr"/>
                </a:tc>
                <a:tc>
                  <a:txBody>
                    <a:bodyPr/>
                    <a:lstStyle/>
                    <a:p>
                      <a:pPr algn="ctr"/>
                      <a:r>
                        <a:rPr lang="en-GB" sz="1600" dirty="0"/>
                        <a:t>Q4</a:t>
                      </a:r>
                    </a:p>
                  </a:txBody>
                  <a:tcPr marT="45719" marB="45719" anchor="ctr"/>
                </a:tc>
                <a:extLst>
                  <a:ext uri="{0D108BD9-81ED-4DB2-BD59-A6C34878D82A}">
                    <a16:rowId xmlns:a16="http://schemas.microsoft.com/office/drawing/2014/main" val="2078467722"/>
                  </a:ext>
                </a:extLst>
              </a:tr>
              <a:tr h="304396">
                <a:tc gridSpan="6">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200" b="0" i="0" dirty="0">
                          <a:solidFill>
                            <a:schemeClr val="dk1"/>
                          </a:solidFill>
                          <a:effectLst/>
                          <a:latin typeface="Verdana" panose="020B0604030504040204" pitchFamily="34" charset="0"/>
                          <a:ea typeface="Verdana" panose="020B0604030504040204" pitchFamily="34" charset="0"/>
                          <a:cs typeface="+mn-cs"/>
                        </a:rPr>
                        <a:t>We will reduce admissions</a:t>
                      </a:r>
                    </a:p>
                  </a:txBody>
                  <a:tcPr marT="45719" marB="45719"/>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lang="en-GB" sz="1800" kern="0" dirty="0">
                        <a:solidFill>
                          <a:prstClr val="black"/>
                        </a:solidFill>
                        <a:latin typeface="Univers Condensed Light"/>
                      </a:endParaRPr>
                    </a:p>
                  </a:txBody>
                  <a:tcPr/>
                </a:tc>
                <a:extLst>
                  <a:ext uri="{0D108BD9-81ED-4DB2-BD59-A6C34878D82A}">
                    <a16:rowId xmlns:a16="http://schemas.microsoft.com/office/drawing/2014/main" val="1258362918"/>
                  </a:ext>
                </a:extLst>
              </a:tr>
              <a:tr h="492765">
                <a:tc gridSpan="2">
                  <a:txBody>
                    <a:bodyPr/>
                    <a:lstStyle/>
                    <a:p>
                      <a:r>
                        <a:rPr lang="en-GB" sz="1200" b="0" i="0" dirty="0">
                          <a:solidFill>
                            <a:schemeClr val="dk1"/>
                          </a:solidFill>
                          <a:effectLst/>
                          <a:latin typeface="Verdana" panose="020B0604030504040204" pitchFamily="34" charset="0"/>
                          <a:ea typeface="Verdana" panose="020B0604030504040204" pitchFamily="34" charset="0"/>
                          <a:cs typeface="+mn-cs"/>
                        </a:rPr>
                        <a:t>Total number of emergency admissions from Type 1 ED </a:t>
                      </a:r>
                      <a:r>
                        <a:rPr lang="en-GB" sz="1200" b="0" i="1" dirty="0">
                          <a:solidFill>
                            <a:schemeClr val="dk1"/>
                          </a:solidFill>
                          <a:effectLst/>
                          <a:latin typeface="Verdana" panose="020B0604030504040204" pitchFamily="34" charset="0"/>
                          <a:ea typeface="Verdana" panose="020B0604030504040204" pitchFamily="34" charset="0"/>
                          <a:cs typeface="+mn-cs"/>
                        </a:rPr>
                        <a:t>(MDS)</a:t>
                      </a:r>
                      <a:endParaRPr lang="en-GB" sz="1200" b="0" i="0" dirty="0">
                        <a:solidFill>
                          <a:schemeClr val="dk1"/>
                        </a:solidFill>
                        <a:effectLst/>
                        <a:latin typeface="Verdana" panose="020B0604030504040204" pitchFamily="34" charset="0"/>
                        <a:ea typeface="Verdana" panose="020B0604030504040204" pitchFamily="34" charset="0"/>
                        <a:cs typeface="+mn-cs"/>
                      </a:endParaRPr>
                    </a:p>
                  </a:txBody>
                  <a:tcPr marT="45719" marB="45719"/>
                </a:tc>
                <a:tc hMerge="1">
                  <a:txBody>
                    <a:bodyPr/>
                    <a:lstStyle/>
                    <a:p>
                      <a:endParaRPr lang="en-GB" sz="1200" b="0" i="0" dirty="0">
                        <a:solidFill>
                          <a:schemeClr val="dk1"/>
                        </a:solidFill>
                        <a:effectLst/>
                        <a:latin typeface="Verdana" panose="020B0604030504040204" pitchFamily="34" charset="0"/>
                        <a:ea typeface="Verdana" panose="020B0604030504040204" pitchFamily="34" charset="0"/>
                        <a:cs typeface="+mn-cs"/>
                      </a:endParaRPr>
                    </a:p>
                  </a:txBody>
                  <a:tcPr marT="45719" marB="45719"/>
                </a:tc>
                <a:tc>
                  <a:txBody>
                    <a:bodyPr/>
                    <a:lstStyle/>
                    <a:p>
                      <a:r>
                        <a:rPr lang="en-GB" sz="1200" b="0" i="0" dirty="0">
                          <a:solidFill>
                            <a:schemeClr val="dk1"/>
                          </a:solidFill>
                          <a:effectLst/>
                          <a:latin typeface="Verdana" panose="020B0604030504040204" pitchFamily="34" charset="0"/>
                          <a:ea typeface="Verdana" panose="020B0604030504040204" pitchFamily="34" charset="0"/>
                          <a:cs typeface="+mn-cs"/>
                        </a:rPr>
                        <a:t>5745</a:t>
                      </a:r>
                    </a:p>
                  </a:txBody>
                  <a:tcPr marT="45719" marB="45719">
                    <a:solidFill>
                      <a:srgbClr val="FFC000"/>
                    </a:solidFill>
                  </a:tcPr>
                </a:tc>
                <a:tc>
                  <a:txBody>
                    <a:bodyPr/>
                    <a:lstStyle/>
                    <a:p>
                      <a:r>
                        <a:rPr lang="en-GB" sz="1200" b="0" i="0" dirty="0">
                          <a:solidFill>
                            <a:schemeClr val="bg1"/>
                          </a:solidFill>
                          <a:effectLst/>
                          <a:latin typeface="Verdana" panose="020B0604030504040204" pitchFamily="34" charset="0"/>
                          <a:ea typeface="Verdana" panose="020B0604030504040204" pitchFamily="34" charset="0"/>
                          <a:cs typeface="+mn-cs"/>
                        </a:rPr>
                        <a:t>6437</a:t>
                      </a:r>
                    </a:p>
                  </a:txBody>
                  <a:tcPr marT="45719" marB="45719">
                    <a:solidFill>
                      <a:srgbClr val="C00000"/>
                    </a:solidFill>
                  </a:tcPr>
                </a:tc>
                <a:tc>
                  <a:txBody>
                    <a:bodyPr/>
                    <a:lstStyle/>
                    <a:p>
                      <a:r>
                        <a:rPr lang="en-GB" sz="1200" b="0" i="0" dirty="0">
                          <a:solidFill>
                            <a:schemeClr val="bg1"/>
                          </a:solidFill>
                          <a:effectLst/>
                          <a:latin typeface="Verdana" panose="020B0604030504040204" pitchFamily="34" charset="0"/>
                          <a:ea typeface="Verdana" panose="020B0604030504040204" pitchFamily="34" charset="0"/>
                          <a:cs typeface="+mn-cs"/>
                        </a:rPr>
                        <a:t>6743</a:t>
                      </a:r>
                    </a:p>
                  </a:txBody>
                  <a:tcPr marT="45719" marB="45719">
                    <a:solidFill>
                      <a:srgbClr val="C00000"/>
                    </a:solidFill>
                  </a:tcPr>
                </a:tc>
                <a:tc>
                  <a:txBody>
                    <a:bodyPr/>
                    <a:lstStyle/>
                    <a:p>
                      <a:r>
                        <a:rPr lang="en-GB" sz="1200" b="0" i="0" dirty="0">
                          <a:solidFill>
                            <a:schemeClr val="bg1"/>
                          </a:solidFill>
                          <a:effectLst/>
                          <a:latin typeface="Verdana" panose="020B0604030504040204" pitchFamily="34" charset="0"/>
                          <a:ea typeface="Verdana" panose="020B0604030504040204" pitchFamily="34" charset="0"/>
                          <a:cs typeface="+mn-cs"/>
                        </a:rPr>
                        <a:t>6159</a:t>
                      </a:r>
                    </a:p>
                  </a:txBody>
                  <a:tcPr marT="45719" marB="45719">
                    <a:solidFill>
                      <a:srgbClr val="C00000"/>
                    </a:solidFill>
                  </a:tcPr>
                </a:tc>
                <a:extLst>
                  <a:ext uri="{0D108BD9-81ED-4DB2-BD59-A6C34878D82A}">
                    <a16:rowId xmlns:a16="http://schemas.microsoft.com/office/drawing/2014/main" val="1522313999"/>
                  </a:ext>
                </a:extLst>
              </a:tr>
              <a:tr h="302996">
                <a:tc gridSpan="6">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200" b="0" i="0" dirty="0">
                          <a:solidFill>
                            <a:schemeClr val="dk1"/>
                          </a:solidFill>
                          <a:effectLst/>
                          <a:latin typeface="Verdana" panose="020B0604030504040204" pitchFamily="34" charset="0"/>
                          <a:ea typeface="Verdana" panose="020B0604030504040204" pitchFamily="34" charset="0"/>
                          <a:cs typeface="+mn-cs"/>
                        </a:rPr>
                        <a:t>We will reduce ambulance patient handovers to &lt;45 mins</a:t>
                      </a:r>
                    </a:p>
                  </a:txBody>
                  <a:tcPr marT="45719" marB="45719"/>
                </a:tc>
                <a:tc hMerge="1">
                  <a:txBody>
                    <a:bodyPr/>
                    <a:lstStyle/>
                    <a:p>
                      <a:endParaRPr lang="en-GB"/>
                    </a:p>
                  </a:txBody>
                  <a:tcPr/>
                </a:tc>
                <a:tc hMerge="1">
                  <a:txBody>
                    <a:bodyPr/>
                    <a:lstStyle/>
                    <a:p>
                      <a:endParaRPr lang="en-GB"/>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3611348282"/>
                  </a:ext>
                </a:extLst>
              </a:tr>
              <a:tr h="492765">
                <a:tc gridSpan="2">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GB" sz="1200" b="0" i="0" dirty="0">
                          <a:solidFill>
                            <a:schemeClr val="dk1"/>
                          </a:solidFill>
                          <a:effectLst/>
                          <a:latin typeface="Verdana" panose="020B0604030504040204" pitchFamily="34" charset="0"/>
                          <a:ea typeface="Verdana" panose="020B0604030504040204" pitchFamily="34" charset="0"/>
                          <a:cs typeface="+mn-cs"/>
                        </a:rPr>
                        <a:t>Continuous reduction of ambulance handovers over 1hr</a:t>
                      </a:r>
                    </a:p>
                  </a:txBody>
                  <a:tcPr marT="45719" marB="45719"/>
                </a:tc>
                <a:tc hMerge="1">
                  <a:txBody>
                    <a:bodyPr/>
                    <a:lstStyle/>
                    <a:p>
                      <a:pPr marL="0" marR="0" lvl="0" indent="0" algn="l" defTabSz="914400" eaLnBrk="1" fontAlgn="auto" latinLnBrk="0" hangingPunct="1">
                        <a:lnSpc>
                          <a:spcPct val="100000"/>
                        </a:lnSpc>
                        <a:spcBef>
                          <a:spcPts val="0"/>
                        </a:spcBef>
                        <a:spcAft>
                          <a:spcPts val="0"/>
                        </a:spcAft>
                        <a:buClrTx/>
                        <a:buSzTx/>
                        <a:buFontTx/>
                        <a:buNone/>
                        <a:tabLst/>
                        <a:defRPr/>
                      </a:pPr>
                      <a:endParaRPr lang="en-GB" sz="1200" b="0" i="0" dirty="0">
                        <a:solidFill>
                          <a:schemeClr val="dk1"/>
                        </a:solidFill>
                        <a:effectLst/>
                        <a:latin typeface="Verdana" panose="020B0604030504040204" pitchFamily="34" charset="0"/>
                        <a:ea typeface="Verdana" panose="020B0604030504040204" pitchFamily="34" charset="0"/>
                        <a:cs typeface="+mn-cs"/>
                      </a:endParaRPr>
                    </a:p>
                  </a:txBody>
                  <a:tcPr marT="45719" marB="45719"/>
                </a:tc>
                <a:tc>
                  <a:txBody>
                    <a:bodyPr/>
                    <a:lstStyle/>
                    <a:p>
                      <a:r>
                        <a:rPr lang="en-GB" sz="1200" b="0" i="0" dirty="0">
                          <a:solidFill>
                            <a:schemeClr val="dk1"/>
                          </a:solidFill>
                          <a:effectLst/>
                          <a:latin typeface="Verdana" panose="020B0604030504040204" pitchFamily="34" charset="0"/>
                          <a:ea typeface="Verdana" panose="020B0604030504040204" pitchFamily="34" charset="0"/>
                          <a:cs typeface="+mn-cs"/>
                        </a:rPr>
                        <a:t>1477</a:t>
                      </a:r>
                    </a:p>
                  </a:txBody>
                  <a:tcPr marT="45719" marB="45719"/>
                </a:tc>
                <a:tc>
                  <a:txBody>
                    <a:bodyPr/>
                    <a:lstStyle/>
                    <a:p>
                      <a:r>
                        <a:rPr lang="en-GB" sz="1200" b="0" i="0" dirty="0">
                          <a:solidFill>
                            <a:schemeClr val="dk1"/>
                          </a:solidFill>
                          <a:effectLst/>
                          <a:latin typeface="Verdana" panose="020B0604030504040204" pitchFamily="34" charset="0"/>
                          <a:ea typeface="Verdana" panose="020B0604030504040204" pitchFamily="34" charset="0"/>
                          <a:cs typeface="+mn-cs"/>
                        </a:rPr>
                        <a:t>400</a:t>
                      </a:r>
                    </a:p>
                  </a:txBody>
                  <a:tcPr marT="45719" marB="45719">
                    <a:solidFill>
                      <a:srgbClr val="00BC62"/>
                    </a:solidFill>
                  </a:tcPr>
                </a:tc>
                <a:tc>
                  <a:txBody>
                    <a:bodyPr/>
                    <a:lstStyle/>
                    <a:p>
                      <a:r>
                        <a:rPr lang="en-GB" sz="1200" b="0" i="0" dirty="0">
                          <a:solidFill>
                            <a:schemeClr val="dk1"/>
                          </a:solidFill>
                          <a:effectLst/>
                          <a:latin typeface="Verdana" panose="020B0604030504040204" pitchFamily="34" charset="0"/>
                          <a:ea typeface="Verdana" panose="020B0604030504040204" pitchFamily="34" charset="0"/>
                          <a:cs typeface="+mn-cs"/>
                        </a:rPr>
                        <a:t>664</a:t>
                      </a:r>
                    </a:p>
                  </a:txBody>
                  <a:tcPr marT="45719" marB="45719">
                    <a:solidFill>
                      <a:srgbClr val="FFC000"/>
                    </a:solidFill>
                  </a:tcPr>
                </a:tc>
                <a:tc>
                  <a:txBody>
                    <a:bodyPr/>
                    <a:lstStyle/>
                    <a:p>
                      <a:r>
                        <a:rPr lang="en-GB" sz="1200" b="0" i="0" dirty="0">
                          <a:solidFill>
                            <a:schemeClr val="bg1"/>
                          </a:solidFill>
                          <a:effectLst/>
                          <a:latin typeface="Verdana" panose="020B0604030504040204" pitchFamily="34" charset="0"/>
                          <a:ea typeface="Verdana" panose="020B0604030504040204" pitchFamily="34" charset="0"/>
                          <a:cs typeface="+mn-cs"/>
                        </a:rPr>
                        <a:t>595</a:t>
                      </a:r>
                    </a:p>
                  </a:txBody>
                  <a:tcPr marT="45719" marB="45719">
                    <a:solidFill>
                      <a:srgbClr val="C00000"/>
                    </a:solidFill>
                  </a:tcPr>
                </a:tc>
                <a:extLst>
                  <a:ext uri="{0D108BD9-81ED-4DB2-BD59-A6C34878D82A}">
                    <a16:rowId xmlns:a16="http://schemas.microsoft.com/office/drawing/2014/main" val="3596652997"/>
                  </a:ext>
                </a:extLst>
              </a:tr>
              <a:tr h="326345">
                <a:tc gridSpan="6">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200" b="0" i="0" dirty="0">
                          <a:solidFill>
                            <a:schemeClr val="dk1"/>
                          </a:solidFill>
                          <a:effectLst/>
                          <a:latin typeface="Verdana" panose="020B0604030504040204" pitchFamily="34" charset="0"/>
                          <a:ea typeface="Verdana" panose="020B0604030504040204" pitchFamily="34" charset="0"/>
                          <a:cs typeface="+mn-cs"/>
                        </a:rPr>
                        <a:t>We will reduce ED waits &gt;12 hrs </a:t>
                      </a:r>
                      <a:endParaRPr lang="en-US" sz="1200" b="0" i="0" dirty="0">
                        <a:solidFill>
                          <a:schemeClr val="dk1"/>
                        </a:solidFill>
                        <a:effectLst/>
                        <a:latin typeface="Verdana" panose="020B0604030504040204" pitchFamily="34" charset="0"/>
                        <a:ea typeface="Verdana" panose="020B0604030504040204" pitchFamily="34" charset="0"/>
                        <a:cs typeface="+mn-cs"/>
                      </a:endParaRPr>
                    </a:p>
                  </a:txBody>
                  <a:tcPr marT="45719" marB="45719"/>
                </a:tc>
                <a:tc hMerge="1">
                  <a:txBody>
                    <a:bodyPr/>
                    <a:lstStyle/>
                    <a:p>
                      <a:endParaRPr lang="en-GB"/>
                    </a:p>
                  </a:txBody>
                  <a:tcPr/>
                </a:tc>
                <a:tc hMerge="1">
                  <a:txBody>
                    <a:bodyPr/>
                    <a:lstStyle/>
                    <a:p>
                      <a:endParaRPr lang="en-GB"/>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2008526863"/>
                  </a:ext>
                </a:extLst>
              </a:tr>
              <a:tr h="595798">
                <a:tc gridSpan="2">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GB" sz="1200" b="0" i="0" dirty="0">
                          <a:solidFill>
                            <a:schemeClr val="dk1"/>
                          </a:solidFill>
                          <a:effectLst/>
                          <a:latin typeface="Verdana" panose="020B0604030504040204" pitchFamily="34" charset="0"/>
                          <a:ea typeface="Verdana" panose="020B0604030504040204" pitchFamily="34" charset="0"/>
                          <a:cs typeface="+mn-cs"/>
                        </a:rPr>
                        <a:t>Continuous improvement towards no more than 7% of patients waiting over 12 hours</a:t>
                      </a:r>
                    </a:p>
                  </a:txBody>
                  <a:tcPr marT="45719" marB="45719"/>
                </a:tc>
                <a:tc hMerge="1">
                  <a:txBody>
                    <a:bodyPr/>
                    <a:lstStyle/>
                    <a:p>
                      <a:pPr marL="0" marR="0" lvl="0" indent="0" algn="l" defTabSz="914400" eaLnBrk="1" fontAlgn="auto" latinLnBrk="0" hangingPunct="1">
                        <a:lnSpc>
                          <a:spcPct val="100000"/>
                        </a:lnSpc>
                        <a:spcBef>
                          <a:spcPts val="0"/>
                        </a:spcBef>
                        <a:spcAft>
                          <a:spcPts val="0"/>
                        </a:spcAft>
                        <a:buClrTx/>
                        <a:buSzTx/>
                        <a:buFontTx/>
                        <a:buNone/>
                        <a:tabLst/>
                        <a:defRPr/>
                      </a:pPr>
                      <a:endParaRPr lang="en-GB" sz="1200" b="0" i="0" dirty="0">
                        <a:solidFill>
                          <a:schemeClr val="dk1"/>
                        </a:solidFill>
                        <a:effectLst/>
                        <a:latin typeface="Verdana" panose="020B0604030504040204" pitchFamily="34" charset="0"/>
                        <a:ea typeface="Verdana" panose="020B0604030504040204" pitchFamily="34" charset="0"/>
                        <a:cs typeface="+mn-cs"/>
                      </a:endParaRPr>
                    </a:p>
                  </a:txBody>
                  <a:tcPr marT="45719" marB="45719"/>
                </a:tc>
                <a:tc>
                  <a:txBody>
                    <a:bodyPr/>
                    <a:lstStyle/>
                    <a:p>
                      <a:r>
                        <a:rPr lang="en-GB" sz="1200" b="0" i="0" dirty="0">
                          <a:solidFill>
                            <a:schemeClr val="dk1"/>
                          </a:solidFill>
                          <a:effectLst/>
                          <a:latin typeface="Verdana" panose="020B0604030504040204" pitchFamily="34" charset="0"/>
                          <a:ea typeface="Verdana" panose="020B0604030504040204" pitchFamily="34" charset="0"/>
                          <a:cs typeface="+mn-cs"/>
                        </a:rPr>
                        <a:t>10.88%</a:t>
                      </a:r>
                    </a:p>
                    <a:p>
                      <a:r>
                        <a:rPr lang="en-GB" sz="1200" b="0" i="1" dirty="0">
                          <a:solidFill>
                            <a:schemeClr val="dk1"/>
                          </a:solidFill>
                          <a:effectLst/>
                          <a:latin typeface="Verdana" panose="020B0604030504040204" pitchFamily="34" charset="0"/>
                          <a:ea typeface="Verdana" panose="020B0604030504040204" pitchFamily="34" charset="0"/>
                          <a:cs typeface="+mn-cs"/>
                        </a:rPr>
                        <a:t>June</a:t>
                      </a:r>
                    </a:p>
                    <a:p>
                      <a:endParaRPr lang="en-GB" sz="1050" b="0" i="1" dirty="0">
                        <a:solidFill>
                          <a:schemeClr val="dk1"/>
                        </a:solidFill>
                        <a:effectLst/>
                        <a:latin typeface="Verdana" panose="020B0604030504040204" pitchFamily="34" charset="0"/>
                        <a:ea typeface="Verdana" panose="020B0604030504040204" pitchFamily="34" charset="0"/>
                        <a:cs typeface="+mn-cs"/>
                      </a:endParaRPr>
                    </a:p>
                  </a:txBody>
                  <a:tcPr marT="45719" marB="45719">
                    <a:solidFill>
                      <a:srgbClr val="FFC000"/>
                    </a:solidFill>
                  </a:tcPr>
                </a:tc>
                <a:tc>
                  <a:txBody>
                    <a:bodyPr/>
                    <a:lstStyle/>
                    <a:p>
                      <a:r>
                        <a:rPr lang="en-GB" sz="1100" b="0" i="0" dirty="0">
                          <a:solidFill>
                            <a:schemeClr val="dk1"/>
                          </a:solidFill>
                          <a:effectLst/>
                          <a:latin typeface="Verdana" panose="020B0604030504040204" pitchFamily="34" charset="0"/>
                          <a:ea typeface="Verdana" panose="020B0604030504040204" pitchFamily="34" charset="0"/>
                          <a:cs typeface="+mn-cs"/>
                        </a:rPr>
                        <a:t>9.39% </a:t>
                      </a:r>
                    </a:p>
                    <a:p>
                      <a:r>
                        <a:rPr lang="en-GB" sz="1200" b="0" i="1" dirty="0">
                          <a:solidFill>
                            <a:schemeClr val="dk1"/>
                          </a:solidFill>
                          <a:effectLst/>
                          <a:latin typeface="Verdana" panose="020B0604030504040204" pitchFamily="34" charset="0"/>
                          <a:ea typeface="Verdana" panose="020B0604030504040204" pitchFamily="34" charset="0"/>
                          <a:cs typeface="+mn-cs"/>
                        </a:rPr>
                        <a:t>Sept</a:t>
                      </a:r>
                    </a:p>
                  </a:txBody>
                  <a:tcPr marT="45719" marB="45719">
                    <a:solidFill>
                      <a:srgbClr val="FFC000"/>
                    </a:solidFill>
                  </a:tcPr>
                </a:tc>
                <a:tc>
                  <a:txBody>
                    <a:bodyPr/>
                    <a:lstStyle/>
                    <a:p>
                      <a:r>
                        <a:rPr lang="en-GB" sz="1200" b="0" i="0" dirty="0">
                          <a:solidFill>
                            <a:schemeClr val="dk1"/>
                          </a:solidFill>
                          <a:effectLst/>
                          <a:latin typeface="Verdana" panose="020B0604030504040204" pitchFamily="34" charset="0"/>
                          <a:ea typeface="Verdana" panose="020B0604030504040204" pitchFamily="34" charset="0"/>
                          <a:cs typeface="+mn-cs"/>
                        </a:rPr>
                        <a:t>9.95%</a:t>
                      </a:r>
                    </a:p>
                    <a:p>
                      <a:r>
                        <a:rPr lang="en-GB" sz="1200" b="0" i="1" dirty="0">
                          <a:solidFill>
                            <a:schemeClr val="dk1"/>
                          </a:solidFill>
                          <a:effectLst/>
                          <a:latin typeface="Verdana" panose="020B0604030504040204" pitchFamily="34" charset="0"/>
                          <a:ea typeface="Verdana" panose="020B0604030504040204" pitchFamily="34" charset="0"/>
                          <a:cs typeface="+mn-cs"/>
                        </a:rPr>
                        <a:t>Dec</a:t>
                      </a:r>
                    </a:p>
                    <a:p>
                      <a:endParaRPr lang="en-GB" sz="1200" b="0" i="0" dirty="0">
                        <a:solidFill>
                          <a:schemeClr val="dk1"/>
                        </a:solidFill>
                        <a:effectLst/>
                        <a:latin typeface="Verdana" panose="020B0604030504040204" pitchFamily="34" charset="0"/>
                        <a:ea typeface="Verdana" panose="020B0604030504040204" pitchFamily="34" charset="0"/>
                        <a:cs typeface="+mn-cs"/>
                      </a:endParaRPr>
                    </a:p>
                  </a:txBody>
                  <a:tcPr marT="45719" marB="45719">
                    <a:solidFill>
                      <a:srgbClr val="FFC000"/>
                    </a:solidFill>
                  </a:tcPr>
                </a:tc>
                <a:tc>
                  <a:txBody>
                    <a:bodyPr/>
                    <a:lstStyle/>
                    <a:p>
                      <a:r>
                        <a:rPr lang="en-GB" sz="1200" b="0" i="0" dirty="0">
                          <a:solidFill>
                            <a:schemeClr val="bg1"/>
                          </a:solidFill>
                          <a:effectLst/>
                          <a:latin typeface="Verdana" panose="020B0604030504040204" pitchFamily="34" charset="0"/>
                          <a:ea typeface="Verdana" panose="020B0604030504040204" pitchFamily="34" charset="0"/>
                          <a:cs typeface="+mn-cs"/>
                        </a:rPr>
                        <a:t>11.26%</a:t>
                      </a:r>
                    </a:p>
                    <a:p>
                      <a:r>
                        <a:rPr lang="en-GB" sz="1200" b="0" i="1" dirty="0">
                          <a:solidFill>
                            <a:schemeClr val="bg1"/>
                          </a:solidFill>
                          <a:effectLst/>
                          <a:latin typeface="Verdana" panose="020B0604030504040204" pitchFamily="34" charset="0"/>
                          <a:ea typeface="Verdana" panose="020B0604030504040204" pitchFamily="34" charset="0"/>
                          <a:cs typeface="+mn-cs"/>
                        </a:rPr>
                        <a:t>Mar</a:t>
                      </a:r>
                    </a:p>
                  </a:txBody>
                  <a:tcPr marT="45719" marB="45719">
                    <a:solidFill>
                      <a:srgbClr val="C00000"/>
                    </a:solidFill>
                  </a:tcPr>
                </a:tc>
                <a:extLst>
                  <a:ext uri="{0D108BD9-81ED-4DB2-BD59-A6C34878D82A}">
                    <a16:rowId xmlns:a16="http://schemas.microsoft.com/office/drawing/2014/main" val="4286653261"/>
                  </a:ext>
                </a:extLst>
              </a:tr>
              <a:tr h="530687">
                <a:tc gridSpan="6">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200" b="0" i="0" dirty="0">
                          <a:solidFill>
                            <a:schemeClr val="dk1"/>
                          </a:solidFill>
                          <a:effectLst/>
                          <a:latin typeface="Verdana" panose="020B0604030504040204" pitchFamily="34" charset="0"/>
                          <a:ea typeface="Verdana" panose="020B0604030504040204" pitchFamily="34" charset="0"/>
                          <a:cs typeface="+mn-cs"/>
                        </a:rPr>
                        <a:t>We will deliver a 12-month reduction trend in the number of people who are delayed in hospital</a:t>
                      </a:r>
                      <a:endParaRPr lang="en-US" sz="1200" b="0" i="0" dirty="0">
                        <a:solidFill>
                          <a:schemeClr val="dk1"/>
                        </a:solidFill>
                        <a:effectLst/>
                        <a:latin typeface="Verdana" panose="020B0604030504040204" pitchFamily="34" charset="0"/>
                        <a:ea typeface="Verdana" panose="020B0604030504040204" pitchFamily="34" charset="0"/>
                        <a:cs typeface="+mn-cs"/>
                      </a:endParaRPr>
                    </a:p>
                  </a:txBody>
                  <a:tcPr marT="45719" marB="45719"/>
                </a:tc>
                <a:tc hMerge="1">
                  <a:txBody>
                    <a:bodyPr/>
                    <a:lstStyle/>
                    <a:p>
                      <a:endParaRPr lang="en-GB"/>
                    </a:p>
                  </a:txBody>
                  <a:tcPr/>
                </a:tc>
                <a:tc hMerge="1">
                  <a:txBody>
                    <a:bodyPr/>
                    <a:lstStyle/>
                    <a:p>
                      <a:endParaRPr lang="en-GB"/>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3792996256"/>
                  </a:ext>
                </a:extLst>
              </a:tr>
              <a:tr h="492765">
                <a:tc gridSpan="2">
                  <a:txBody>
                    <a:bodyPr/>
                    <a:lstStyle/>
                    <a:p>
                      <a:r>
                        <a:rPr lang="en-GB" sz="1200" b="0" i="0" dirty="0">
                          <a:solidFill>
                            <a:schemeClr val="dk1"/>
                          </a:solidFill>
                          <a:effectLst/>
                          <a:latin typeface="Verdana" panose="020B0604030504040204" pitchFamily="34" charset="0"/>
                          <a:ea typeface="Verdana" panose="020B0604030504040204" pitchFamily="34" charset="0"/>
                          <a:cs typeface="+mn-cs"/>
                        </a:rPr>
                        <a:t>Continuous reduction in delayed pathways of care</a:t>
                      </a:r>
                    </a:p>
                  </a:txBody>
                  <a:tcPr marT="45719" marB="45719"/>
                </a:tc>
                <a:tc hMerge="1">
                  <a:txBody>
                    <a:bodyPr/>
                    <a:lstStyle/>
                    <a:p>
                      <a:endParaRPr lang="en-GB" sz="1200" b="0" i="0" dirty="0">
                        <a:solidFill>
                          <a:schemeClr val="dk1"/>
                        </a:solidFill>
                        <a:effectLst/>
                        <a:latin typeface="Verdana" panose="020B0604030504040204" pitchFamily="34" charset="0"/>
                        <a:ea typeface="Verdana" panose="020B0604030504040204" pitchFamily="34" charset="0"/>
                        <a:cs typeface="+mn-cs"/>
                      </a:endParaRPr>
                    </a:p>
                  </a:txBody>
                  <a:tcPr marT="45719" marB="45719"/>
                </a:tc>
                <a:tc>
                  <a:txBody>
                    <a:bodyPr/>
                    <a:lstStyle/>
                    <a:p>
                      <a:r>
                        <a:rPr lang="en-GB" sz="1200" b="0" i="0" dirty="0">
                          <a:solidFill>
                            <a:schemeClr val="dk1"/>
                          </a:solidFill>
                          <a:effectLst/>
                          <a:latin typeface="Verdana" panose="020B0604030504040204" pitchFamily="34" charset="0"/>
                          <a:ea typeface="Verdana" panose="020B0604030504040204" pitchFamily="34" charset="0"/>
                          <a:cs typeface="+mn-cs"/>
                        </a:rPr>
                        <a:t>192</a:t>
                      </a:r>
                    </a:p>
                    <a:p>
                      <a:r>
                        <a:rPr lang="en-GB" sz="1050" b="0" i="1" dirty="0">
                          <a:solidFill>
                            <a:schemeClr val="dk1"/>
                          </a:solidFill>
                          <a:effectLst/>
                          <a:latin typeface="Verdana" panose="020B0604030504040204" pitchFamily="34" charset="0"/>
                          <a:ea typeface="Verdana" panose="020B0604030504040204" pitchFamily="34" charset="0"/>
                          <a:cs typeface="+mn-cs"/>
                        </a:rPr>
                        <a:t>June</a:t>
                      </a:r>
                      <a:endParaRPr lang="en-GB" sz="1200" b="0" i="1" dirty="0">
                        <a:solidFill>
                          <a:schemeClr val="dk1"/>
                        </a:solidFill>
                        <a:effectLst/>
                        <a:latin typeface="Verdana" panose="020B0604030504040204" pitchFamily="34" charset="0"/>
                        <a:ea typeface="Verdana" panose="020B0604030504040204" pitchFamily="34" charset="0"/>
                        <a:cs typeface="+mn-cs"/>
                      </a:endParaRPr>
                    </a:p>
                  </a:txBody>
                  <a:tcPr marT="45719" marB="45719">
                    <a:solidFill>
                      <a:srgbClr val="FFC000"/>
                    </a:solidFill>
                  </a:tcPr>
                </a:tc>
                <a:tc>
                  <a:txBody>
                    <a:bodyPr/>
                    <a:lstStyle/>
                    <a:p>
                      <a:r>
                        <a:rPr lang="en-GB" sz="1200" b="0" i="0" dirty="0">
                          <a:solidFill>
                            <a:schemeClr val="dk1"/>
                          </a:solidFill>
                          <a:effectLst/>
                          <a:latin typeface="Verdana" panose="020B0604030504040204" pitchFamily="34" charset="0"/>
                          <a:ea typeface="Verdana" panose="020B0604030504040204" pitchFamily="34" charset="0"/>
                          <a:cs typeface="+mn-cs"/>
                        </a:rPr>
                        <a:t>191</a:t>
                      </a:r>
                    </a:p>
                    <a:p>
                      <a:r>
                        <a:rPr lang="en-GB" sz="1050" b="0" i="1" dirty="0">
                          <a:solidFill>
                            <a:schemeClr val="dk1"/>
                          </a:solidFill>
                          <a:effectLst/>
                          <a:latin typeface="Verdana" panose="020B0604030504040204" pitchFamily="34" charset="0"/>
                          <a:ea typeface="Verdana" panose="020B0604030504040204" pitchFamily="34" charset="0"/>
                          <a:cs typeface="+mn-cs"/>
                        </a:rPr>
                        <a:t>Sept</a:t>
                      </a:r>
                      <a:r>
                        <a:rPr lang="en-GB" sz="1200" b="0" i="1" dirty="0">
                          <a:solidFill>
                            <a:schemeClr val="dk1"/>
                          </a:solidFill>
                          <a:effectLst/>
                          <a:latin typeface="Verdana" panose="020B0604030504040204" pitchFamily="34" charset="0"/>
                          <a:ea typeface="Verdana" panose="020B0604030504040204" pitchFamily="34" charset="0"/>
                          <a:cs typeface="+mn-cs"/>
                        </a:rPr>
                        <a:t> </a:t>
                      </a:r>
                    </a:p>
                  </a:txBody>
                  <a:tcPr marT="45719" marB="45719">
                    <a:solidFill>
                      <a:srgbClr val="FFC000"/>
                    </a:solidFill>
                  </a:tcPr>
                </a:tc>
                <a:tc>
                  <a:txBody>
                    <a:bodyPr/>
                    <a:lstStyle/>
                    <a:p>
                      <a:r>
                        <a:rPr lang="en-GB" sz="1200" b="0" i="0" dirty="0">
                          <a:solidFill>
                            <a:schemeClr val="dk1"/>
                          </a:solidFill>
                          <a:effectLst/>
                          <a:latin typeface="Verdana" panose="020B0604030504040204" pitchFamily="34" charset="0"/>
                          <a:ea typeface="Verdana" panose="020B0604030504040204" pitchFamily="34" charset="0"/>
                          <a:cs typeface="+mn-cs"/>
                        </a:rPr>
                        <a:t>169</a:t>
                      </a:r>
                    </a:p>
                    <a:p>
                      <a:r>
                        <a:rPr lang="en-GB" sz="1200" b="0" i="1" dirty="0">
                          <a:solidFill>
                            <a:schemeClr val="dk1"/>
                          </a:solidFill>
                          <a:effectLst/>
                          <a:latin typeface="Verdana" panose="020B0604030504040204" pitchFamily="34" charset="0"/>
                          <a:ea typeface="Verdana" panose="020B0604030504040204" pitchFamily="34" charset="0"/>
                          <a:cs typeface="+mn-cs"/>
                        </a:rPr>
                        <a:t>Dec</a:t>
                      </a:r>
                    </a:p>
                  </a:txBody>
                  <a:tcPr marT="45719" marB="45719">
                    <a:solidFill>
                      <a:srgbClr val="00B050"/>
                    </a:solidFill>
                  </a:tcPr>
                </a:tc>
                <a:tc>
                  <a:txBody>
                    <a:bodyPr/>
                    <a:lstStyle/>
                    <a:p>
                      <a:r>
                        <a:rPr lang="en-GB" sz="1200" b="0" i="0" dirty="0">
                          <a:solidFill>
                            <a:schemeClr val="bg1"/>
                          </a:solidFill>
                          <a:effectLst/>
                          <a:latin typeface="Verdana" panose="020B0604030504040204" pitchFamily="34" charset="0"/>
                          <a:ea typeface="Verdana" panose="020B0604030504040204" pitchFamily="34" charset="0"/>
                          <a:cs typeface="+mn-cs"/>
                        </a:rPr>
                        <a:t>223</a:t>
                      </a:r>
                    </a:p>
                    <a:p>
                      <a:r>
                        <a:rPr lang="en-GB" sz="1200" b="0" i="1" dirty="0">
                          <a:solidFill>
                            <a:schemeClr val="bg1"/>
                          </a:solidFill>
                          <a:effectLst/>
                          <a:latin typeface="Verdana" panose="020B0604030504040204" pitchFamily="34" charset="0"/>
                          <a:ea typeface="Verdana" panose="020B0604030504040204" pitchFamily="34" charset="0"/>
                          <a:cs typeface="+mn-cs"/>
                        </a:rPr>
                        <a:t>Mar</a:t>
                      </a:r>
                    </a:p>
                  </a:txBody>
                  <a:tcPr marT="45719" marB="45719">
                    <a:solidFill>
                      <a:srgbClr val="C00000"/>
                    </a:solidFill>
                  </a:tcPr>
                </a:tc>
                <a:extLst>
                  <a:ext uri="{0D108BD9-81ED-4DB2-BD59-A6C34878D82A}">
                    <a16:rowId xmlns:a16="http://schemas.microsoft.com/office/drawing/2014/main" val="555428080"/>
                  </a:ext>
                </a:extLst>
              </a:tr>
              <a:tr h="530687">
                <a:tc gridSpan="6">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200" b="0" i="0" dirty="0">
                          <a:solidFill>
                            <a:schemeClr val="dk1"/>
                          </a:solidFill>
                          <a:effectLst/>
                          <a:latin typeface="Verdana" panose="020B0604030504040204" pitchFamily="34" charset="0"/>
                          <a:ea typeface="Verdana" panose="020B0604030504040204" pitchFamily="34" charset="0"/>
                          <a:cs typeface="+mn-cs"/>
                        </a:rPr>
                        <a:t>We will decrease assessments in hospital and increase assessments in a patients place of residence</a:t>
                      </a:r>
                      <a:endParaRPr lang="en-US" sz="1200" b="0" i="0" dirty="0">
                        <a:solidFill>
                          <a:schemeClr val="dk1"/>
                        </a:solidFill>
                        <a:effectLst/>
                        <a:latin typeface="Verdana" panose="020B0604030504040204" pitchFamily="34" charset="0"/>
                        <a:ea typeface="Verdana" panose="020B0604030504040204" pitchFamily="34" charset="0"/>
                        <a:cs typeface="+mn-cs"/>
                      </a:endParaRPr>
                    </a:p>
                  </a:txBody>
                  <a:tcPr marT="45719" marB="45719"/>
                </a:tc>
                <a:tc hMerge="1">
                  <a:txBody>
                    <a:bodyPr/>
                    <a:lstStyle/>
                    <a:p>
                      <a:endParaRPr lang="en-GB"/>
                    </a:p>
                  </a:txBody>
                  <a:tcPr/>
                </a:tc>
                <a:tc hMerge="1">
                  <a:txBody>
                    <a:bodyPr/>
                    <a:lstStyle/>
                    <a:p>
                      <a:endParaRPr lang="en-GB"/>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841508009"/>
                  </a:ext>
                </a:extLst>
              </a:tr>
              <a:tr h="302996">
                <a:tc gridSpan="6">
                  <a:txBody>
                    <a:bodyPr/>
                    <a:lstStyle/>
                    <a:p>
                      <a:r>
                        <a:rPr lang="en-GB" sz="1200" b="1" i="0" dirty="0">
                          <a:solidFill>
                            <a:schemeClr val="dk1"/>
                          </a:solidFill>
                          <a:effectLst/>
                          <a:latin typeface="Verdana" panose="020B0604030504040204" pitchFamily="34" charset="0"/>
                          <a:ea typeface="Verdana" panose="020B0604030504040204" pitchFamily="34" charset="0"/>
                          <a:cs typeface="+mn-cs"/>
                        </a:rPr>
                        <a:t>Measure not confirmed / available </a:t>
                      </a:r>
                    </a:p>
                  </a:txBody>
                  <a:tcPr marT="45719" marB="45719"/>
                </a:tc>
                <a:tc hMerge="1">
                  <a:txBody>
                    <a:bodyPr/>
                    <a:lstStyle/>
                    <a:p>
                      <a:endParaRPr lang="en-GB"/>
                    </a:p>
                  </a:txBody>
                  <a:tcPr/>
                </a:tc>
                <a:tc hMerge="1">
                  <a:txBody>
                    <a:bodyPr/>
                    <a:lstStyle/>
                    <a:p>
                      <a:endParaRPr lang="en-GB" sz="1100" dirty="0"/>
                    </a:p>
                  </a:txBody>
                  <a:tcPr marL="55449" marR="55449" marT="27724" marB="27724"/>
                </a:tc>
                <a:tc hMerge="1">
                  <a:txBody>
                    <a:bodyPr/>
                    <a:lstStyle/>
                    <a:p>
                      <a:endParaRPr lang="en-GB" sz="1200" b="0" i="0" dirty="0">
                        <a:solidFill>
                          <a:schemeClr val="dk1"/>
                        </a:solidFill>
                        <a:effectLst/>
                        <a:latin typeface="Verdana" panose="020B0604030504040204" pitchFamily="34" charset="0"/>
                        <a:ea typeface="Verdana" panose="020B0604030504040204" pitchFamily="34" charset="0"/>
                        <a:cs typeface="+mn-cs"/>
                      </a:endParaRPr>
                    </a:p>
                  </a:txBody>
                  <a:tcPr marT="45719" marB="45719"/>
                </a:tc>
                <a:tc hMerge="1">
                  <a:txBody>
                    <a:bodyPr/>
                    <a:lstStyle/>
                    <a:p>
                      <a:endParaRPr lang="en-GB" sz="1200" b="0" i="0" dirty="0">
                        <a:solidFill>
                          <a:schemeClr val="dk1"/>
                        </a:solidFill>
                        <a:effectLst/>
                        <a:latin typeface="Verdana" panose="020B0604030504040204" pitchFamily="34" charset="0"/>
                        <a:ea typeface="Verdana" panose="020B0604030504040204" pitchFamily="34" charset="0"/>
                        <a:cs typeface="+mn-cs"/>
                      </a:endParaRPr>
                    </a:p>
                  </a:txBody>
                  <a:tcPr marT="45719" marB="45719"/>
                </a:tc>
                <a:tc hMerge="1">
                  <a:txBody>
                    <a:bodyPr/>
                    <a:lstStyle/>
                    <a:p>
                      <a:endParaRPr lang="en-GB" sz="1200" b="0" i="0" dirty="0">
                        <a:solidFill>
                          <a:schemeClr val="dk1"/>
                        </a:solidFill>
                        <a:effectLst/>
                        <a:latin typeface="Verdana" panose="020B0604030504040204" pitchFamily="34" charset="0"/>
                        <a:ea typeface="Verdana" panose="020B0604030504040204" pitchFamily="34" charset="0"/>
                        <a:cs typeface="+mn-cs"/>
                      </a:endParaRPr>
                    </a:p>
                  </a:txBody>
                  <a:tcPr marT="45719" marB="45719"/>
                </a:tc>
                <a:extLst>
                  <a:ext uri="{0D108BD9-81ED-4DB2-BD59-A6C34878D82A}">
                    <a16:rowId xmlns:a16="http://schemas.microsoft.com/office/drawing/2014/main" val="2029654841"/>
                  </a:ext>
                </a:extLst>
              </a:tr>
            </a:tbl>
          </a:graphicData>
        </a:graphic>
      </p:graphicFrame>
    </p:spTree>
    <p:extLst>
      <p:ext uri="{BB962C8B-B14F-4D97-AF65-F5344CB8AC3E}">
        <p14:creationId xmlns:p14="http://schemas.microsoft.com/office/powerpoint/2010/main" val="253672347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E55981-FB9C-A111-7811-7894ABD5B67D}"/>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F4CB16E6-4EE2-95A7-695F-3036B9252329}"/>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312546A7-2269-5003-CBCA-600747803C4D}"/>
              </a:ext>
            </a:extLst>
          </p:cNvPr>
          <p:cNvSpPr>
            <a:spLocks noGrp="1"/>
          </p:cNvSpPr>
          <p:nvPr>
            <p:ph type="sldNum" sz="quarter" idx="12"/>
          </p:nvPr>
        </p:nvSpPr>
        <p:spPr>
          <a:xfrm>
            <a:off x="16047204" y="10590281"/>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40</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7A5E098A-67D0-A7A7-92EB-3BD703DA01BF}"/>
              </a:ext>
            </a:extLst>
          </p:cNvPr>
          <p:cNvSpPr txBox="1"/>
          <p:nvPr/>
        </p:nvSpPr>
        <p:spPr>
          <a:xfrm>
            <a:off x="0" y="-34669"/>
            <a:ext cx="20105688" cy="523220"/>
          </a:xfrm>
          <a:prstGeom prst="rect">
            <a:avLst/>
          </a:prstGeom>
          <a:solidFill>
            <a:srgbClr val="44546A"/>
          </a:solidFill>
        </p:spPr>
        <p:txBody>
          <a:bodyPr wrap="square" rtlCol="0">
            <a:spAutoFit/>
          </a:bodyPr>
          <a:lstStyle/>
          <a:p>
            <a:pPr marL="0" marR="0" lvl="0" indent="0" algn="l" defTabSz="1507937" rtl="0" eaLnBrk="1" fontAlgn="auto" latinLnBrk="0" hangingPunct="1">
              <a:lnSpc>
                <a:spcPct val="100000"/>
              </a:lnSpc>
              <a:spcBef>
                <a:spcPts val="0"/>
              </a:spcBef>
              <a:spcAft>
                <a:spcPts val="1979"/>
              </a:spcAft>
              <a:buClrTx/>
              <a:buSzTx/>
              <a:buFontTx/>
              <a:buNone/>
              <a:tabLst/>
              <a:defRPr/>
            </a:pPr>
            <a:r>
              <a:rPr kumimoji="0" lang="en-GB" sz="28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MH &amp; LD Q4 DELIVERY</a:t>
            </a:r>
            <a:endParaRPr kumimoji="0" lang="en-GB" sz="2800" b="1"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p:graphicFrame>
        <p:nvGraphicFramePr>
          <p:cNvPr id="8" name="Table 7">
            <a:extLst>
              <a:ext uri="{FF2B5EF4-FFF2-40B4-BE49-F238E27FC236}">
                <a16:creationId xmlns:a16="http://schemas.microsoft.com/office/drawing/2014/main" id="{F96D5F92-A7FA-0ADF-E4CD-EA2C5A126CE5}"/>
              </a:ext>
            </a:extLst>
          </p:cNvPr>
          <p:cNvGraphicFramePr>
            <a:graphicFrameLocks noGrp="1"/>
          </p:cNvGraphicFramePr>
          <p:nvPr>
            <p:extLst>
              <p:ext uri="{D42A27DB-BD31-4B8C-83A1-F6EECF244321}">
                <p14:modId xmlns:p14="http://schemas.microsoft.com/office/powerpoint/2010/main" val="2750612570"/>
              </p:ext>
            </p:extLst>
          </p:nvPr>
        </p:nvGraphicFramePr>
        <p:xfrm>
          <a:off x="317724" y="739434"/>
          <a:ext cx="19470240" cy="10107091"/>
        </p:xfrm>
        <a:graphic>
          <a:graphicData uri="http://schemas.openxmlformats.org/drawingml/2006/table">
            <a:tbl>
              <a:tblPr firstRow="1" bandRow="1">
                <a:tableStyleId>{5C22544A-7EE6-4342-B048-85BDC9FD1C3A}</a:tableStyleId>
              </a:tblPr>
              <a:tblGrid>
                <a:gridCol w="2180917">
                  <a:extLst>
                    <a:ext uri="{9D8B030D-6E8A-4147-A177-3AD203B41FA5}">
                      <a16:colId xmlns:a16="http://schemas.microsoft.com/office/drawing/2014/main" val="823049110"/>
                    </a:ext>
                  </a:extLst>
                </a:gridCol>
                <a:gridCol w="5327829">
                  <a:extLst>
                    <a:ext uri="{9D8B030D-6E8A-4147-A177-3AD203B41FA5}">
                      <a16:colId xmlns:a16="http://schemas.microsoft.com/office/drawing/2014/main" val="3525046927"/>
                    </a:ext>
                  </a:extLst>
                </a:gridCol>
                <a:gridCol w="1601403">
                  <a:extLst>
                    <a:ext uri="{9D8B030D-6E8A-4147-A177-3AD203B41FA5}">
                      <a16:colId xmlns:a16="http://schemas.microsoft.com/office/drawing/2014/main" val="1197901702"/>
                    </a:ext>
                  </a:extLst>
                </a:gridCol>
                <a:gridCol w="1601403">
                  <a:extLst>
                    <a:ext uri="{9D8B030D-6E8A-4147-A177-3AD203B41FA5}">
                      <a16:colId xmlns:a16="http://schemas.microsoft.com/office/drawing/2014/main" val="4017522870"/>
                    </a:ext>
                  </a:extLst>
                </a:gridCol>
                <a:gridCol w="1601403">
                  <a:extLst>
                    <a:ext uri="{9D8B030D-6E8A-4147-A177-3AD203B41FA5}">
                      <a16:colId xmlns:a16="http://schemas.microsoft.com/office/drawing/2014/main" val="3402268947"/>
                    </a:ext>
                  </a:extLst>
                </a:gridCol>
                <a:gridCol w="7157285">
                  <a:extLst>
                    <a:ext uri="{9D8B030D-6E8A-4147-A177-3AD203B41FA5}">
                      <a16:colId xmlns:a16="http://schemas.microsoft.com/office/drawing/2014/main" val="734035894"/>
                    </a:ext>
                  </a:extLst>
                </a:gridCol>
              </a:tblGrid>
              <a:tr h="534031">
                <a:tc>
                  <a:txBody>
                    <a:bodyPr/>
                    <a:lstStyle/>
                    <a:p>
                      <a:pPr algn="ctr"/>
                      <a:r>
                        <a:rPr lang="en-GB" sz="1600" b="1"/>
                        <a:t>System Priority</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50000"/>
                      </a:schemeClr>
                    </a:solidFill>
                  </a:tcPr>
                </a:tc>
                <a:tc>
                  <a:txBody>
                    <a:bodyPr/>
                    <a:lstStyle/>
                    <a:p>
                      <a:pPr algn="ctr"/>
                      <a:r>
                        <a:rPr lang="en-GB" sz="1600" b="1"/>
                        <a:t>Work programme</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50000"/>
                      </a:schemeClr>
                    </a:solidFill>
                  </a:tcPr>
                </a:tc>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600" b="1"/>
                        <a:t>Q1 Milestone</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50000"/>
                      </a:schemeClr>
                    </a:solidFill>
                  </a:tcPr>
                </a:tc>
                <a:tc>
                  <a:txBody>
                    <a:bodyPr/>
                    <a:lstStyle/>
                    <a:p>
                      <a:pPr algn="ctr"/>
                      <a:r>
                        <a:rPr lang="en-GB" sz="1600" b="1"/>
                        <a:t>Q2 Milestone</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50000"/>
                      </a:schemeClr>
                    </a:solidFill>
                  </a:tcPr>
                </a:tc>
                <a:tc>
                  <a:txBody>
                    <a:bodyPr/>
                    <a:lstStyle/>
                    <a:p>
                      <a:pPr algn="ctr"/>
                      <a:r>
                        <a:rPr lang="en-GB" sz="1600" b="1">
                          <a:solidFill>
                            <a:schemeClr val="bg1"/>
                          </a:solidFill>
                        </a:rPr>
                        <a:t>Q3 Milestone</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50000"/>
                      </a:schemeClr>
                    </a:solidFill>
                  </a:tcPr>
                </a:tc>
                <a:tc>
                  <a:txBody>
                    <a:bodyPr/>
                    <a:lstStyle/>
                    <a:p>
                      <a:pPr algn="ctr"/>
                      <a:r>
                        <a:rPr lang="en-GB" sz="1600" b="1"/>
                        <a:t>Q4 Milestone</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50000"/>
                      </a:schemeClr>
                    </a:solidFill>
                  </a:tcPr>
                </a:tc>
                <a:extLst>
                  <a:ext uri="{0D108BD9-81ED-4DB2-BD59-A6C34878D82A}">
                    <a16:rowId xmlns:a16="http://schemas.microsoft.com/office/drawing/2014/main" val="2471906208"/>
                  </a:ext>
                </a:extLst>
              </a:tr>
              <a:tr h="696274">
                <a:tc rowSpan="6">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400" b="1" kern="0">
                          <a:solidFill>
                            <a:srgbClr val="000000"/>
                          </a:solidFill>
                          <a:latin typeface="+mn-lt"/>
                        </a:rPr>
                        <a:t>Adult Inpatient and Community Modernisation</a:t>
                      </a:r>
                    </a:p>
                  </a:txBody>
                  <a:tcPr marL="72000" marR="4572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60000"/>
                        <a:lumOff val="40000"/>
                      </a:schemeClr>
                    </a:solidFill>
                  </a:tcPr>
                </a:tc>
                <a:tc>
                  <a:txBody>
                    <a:bodyPr/>
                    <a:lstStyle/>
                    <a:p>
                      <a:pPr marL="0" marR="0" lvl="0" indent="0" algn="l" rtl="0" eaLnBrk="1" fontAlgn="auto" latinLnBrk="0" hangingPunct="1">
                        <a:lnSpc>
                          <a:spcPct val="100000"/>
                        </a:lnSpc>
                        <a:spcBef>
                          <a:spcPts val="0"/>
                        </a:spcBef>
                        <a:spcAft>
                          <a:spcPts val="0"/>
                        </a:spcAft>
                        <a:buClrTx/>
                        <a:buSzTx/>
                        <a:buFontTx/>
                        <a:buNone/>
                      </a:pPr>
                      <a:r>
                        <a:rPr lang="en-GB" sz="1400" b="0" kern="1200">
                          <a:solidFill>
                            <a:srgbClr val="000000"/>
                          </a:solidFill>
                          <a:latin typeface="+mn-lt"/>
                        </a:rPr>
                        <a:t>L2 escalation support NHS Exec / Independent Consultant </a:t>
                      </a:r>
                    </a:p>
                  </a:txBody>
                  <a:tcPr marL="72000" marR="4572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endParaRPr lang="en-GB" sz="1400">
                        <a:latin typeface="+mn-lt"/>
                      </a:endParaRP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nSpc>
                          <a:spcPct val="115000"/>
                        </a:lnSpc>
                        <a:spcAft>
                          <a:spcPts val="800"/>
                        </a:spcAft>
                        <a:buNone/>
                      </a:pPr>
                      <a:endParaRPr lang="en-GB" sz="1400" b="0" kern="100">
                        <a:effectLst/>
                        <a:latin typeface="+mn-lt"/>
                        <a:ea typeface="Aptos" panose="020B0004020202020204" pitchFamily="34" charset="0"/>
                        <a:cs typeface="Times New Roman" panose="02020603050405020304" pitchFamily="18" charset="0"/>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algn="ctr"/>
                      <a:endParaRPr lang="en-GB" sz="1400" b="0">
                        <a:solidFill>
                          <a:srgbClr val="FF0000"/>
                        </a:solidFill>
                        <a:latin typeface="+mn-lt"/>
                      </a:endParaRPr>
                    </a:p>
                  </a:txBody>
                  <a:tcPr marL="72000" marR="4572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a:r>
                        <a:rPr lang="en-GB" sz="1400" b="0" dirty="0">
                          <a:latin typeface="+mn-lt"/>
                        </a:rPr>
                        <a:t>Conduct review of progress against key performance</a:t>
                      </a:r>
                      <a:r>
                        <a:rPr lang="en-GB" sz="1400" b="0" dirty="0">
                          <a:solidFill>
                            <a:schemeClr val="tx1"/>
                          </a:solidFill>
                          <a:latin typeface="+mn-lt"/>
                        </a:rPr>
                        <a:t> indicators </a:t>
                      </a:r>
                      <a:r>
                        <a:rPr lang="en-GB" sz="1400" b="0" dirty="0">
                          <a:latin typeface="+mn-lt"/>
                        </a:rPr>
                        <a:t>as per the measures outlined and produce a highlight report to summarise next steps.</a:t>
                      </a:r>
                    </a:p>
                  </a:txBody>
                  <a:tcPr marL="72000" marR="4572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2819115883"/>
                  </a:ext>
                </a:extLst>
              </a:tr>
              <a:tr h="596806">
                <a:tc vMerge="1">
                  <a:txBody>
                    <a:bodyPr/>
                    <a:lstStyle/>
                    <a:p>
                      <a:endParaRPr lang="en-GB"/>
                    </a:p>
                  </a:txBody>
                  <a:tcPr/>
                </a:tc>
                <a:tc>
                  <a:txBody>
                    <a:bodyPr/>
                    <a:lstStyle/>
                    <a:p>
                      <a:pPr marL="0" marR="0" lvl="0" indent="0" algn="l" rtl="0" eaLnBrk="1" fontAlgn="auto" latinLnBrk="0" hangingPunct="1">
                        <a:lnSpc>
                          <a:spcPct val="100000"/>
                        </a:lnSpc>
                        <a:spcBef>
                          <a:spcPts val="0"/>
                        </a:spcBef>
                        <a:spcAft>
                          <a:spcPts val="0"/>
                        </a:spcAft>
                        <a:buClrTx/>
                        <a:buSzTx/>
                        <a:buFontTx/>
                        <a:buNone/>
                      </a:pPr>
                      <a:r>
                        <a:rPr lang="en-GB" sz="1400" b="0" strike="noStrike" kern="1200">
                          <a:solidFill>
                            <a:schemeClr val="tx1"/>
                          </a:solidFill>
                          <a:latin typeface="+mn-lt"/>
                        </a:rPr>
                        <a:t>Medical workforce review / service demand </a:t>
                      </a:r>
                    </a:p>
                  </a:txBody>
                  <a:tcPr marL="72000" marR="4572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60000"/>
                        <a:lumOff val="40000"/>
                      </a:schemeClr>
                    </a:solidFill>
                  </a:tcPr>
                </a:tc>
                <a:tc>
                  <a:txBody>
                    <a:bodyPr/>
                    <a:lstStyle/>
                    <a:p>
                      <a:endParaRPr lang="en-GB" sz="1400">
                        <a:latin typeface="+mn-lt"/>
                      </a:endParaRP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nSpc>
                          <a:spcPct val="115000"/>
                        </a:lnSpc>
                        <a:spcAft>
                          <a:spcPts val="800"/>
                        </a:spcAft>
                        <a:buNone/>
                      </a:pPr>
                      <a:endParaRPr lang="en-GB" sz="1400" b="0" kern="100">
                        <a:effectLst/>
                        <a:latin typeface="+mn-lt"/>
                        <a:ea typeface="Aptos" panose="020B0004020202020204" pitchFamily="34" charset="0"/>
                        <a:cs typeface="Times New Roman" panose="02020603050405020304" pitchFamily="18" charset="0"/>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algn="ctr"/>
                      <a:endParaRPr lang="en-GB" sz="1400" b="0">
                        <a:latin typeface="+mn-lt"/>
                      </a:endParaRPr>
                    </a:p>
                  </a:txBody>
                  <a:tcPr marL="72000" marR="4572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a:r>
                        <a:rPr lang="en-GB" sz="1400" b="0" dirty="0">
                          <a:latin typeface="+mn-lt"/>
                        </a:rPr>
                        <a:t>End of year review, advocate for any necessary funding and support required to enhance and sustain medical workforce model. This is now part of the workforce workstream un the MH Transformation Program</a:t>
                      </a:r>
                    </a:p>
                  </a:txBody>
                  <a:tcPr marL="72000" marR="4572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2850356448"/>
                  </a:ext>
                </a:extLst>
              </a:tr>
              <a:tr h="447605">
                <a:tc vMerge="1">
                  <a:txBody>
                    <a:bodyPr/>
                    <a:lstStyle/>
                    <a:p>
                      <a:endParaRPr lang="en-GB"/>
                    </a:p>
                  </a:txBody>
                  <a:tcPr/>
                </a:tc>
                <a:tc>
                  <a:txBody>
                    <a:bodyPr/>
                    <a:lstStyle>
                      <a:lvl1pPr marL="0" algn="l" defTabSz="685772" rtl="0" eaLnBrk="1" latinLnBrk="0" hangingPunct="1">
                        <a:defRPr sz="1350" b="1" kern="1200">
                          <a:solidFill>
                            <a:schemeClr val="dk1"/>
                          </a:solidFill>
                          <a:latin typeface="Aptos" panose="02110004020202020204"/>
                        </a:defRPr>
                      </a:lvl1pPr>
                      <a:lvl2pPr marL="342886" algn="l" defTabSz="685772" rtl="0" eaLnBrk="1" latinLnBrk="0" hangingPunct="1">
                        <a:defRPr sz="1350" b="1" kern="1200">
                          <a:solidFill>
                            <a:schemeClr val="dk1"/>
                          </a:solidFill>
                          <a:latin typeface="Aptos" panose="02110004020202020204"/>
                        </a:defRPr>
                      </a:lvl2pPr>
                      <a:lvl3pPr marL="685772" algn="l" defTabSz="685772" rtl="0" eaLnBrk="1" latinLnBrk="0" hangingPunct="1">
                        <a:defRPr sz="1350" b="1" kern="1200">
                          <a:solidFill>
                            <a:schemeClr val="dk1"/>
                          </a:solidFill>
                          <a:latin typeface="Aptos" panose="02110004020202020204"/>
                        </a:defRPr>
                      </a:lvl3pPr>
                      <a:lvl4pPr marL="1028657" algn="l" defTabSz="685772" rtl="0" eaLnBrk="1" latinLnBrk="0" hangingPunct="1">
                        <a:defRPr sz="1350" b="1" kern="1200">
                          <a:solidFill>
                            <a:schemeClr val="dk1"/>
                          </a:solidFill>
                          <a:latin typeface="Aptos" panose="02110004020202020204"/>
                        </a:defRPr>
                      </a:lvl4pPr>
                      <a:lvl5pPr marL="1371543" algn="l" defTabSz="685772" rtl="0" eaLnBrk="1" latinLnBrk="0" hangingPunct="1">
                        <a:defRPr sz="1350" b="1" kern="1200">
                          <a:solidFill>
                            <a:schemeClr val="dk1"/>
                          </a:solidFill>
                          <a:latin typeface="Aptos" panose="02110004020202020204"/>
                        </a:defRPr>
                      </a:lvl5pPr>
                      <a:lvl6pPr marL="1714428" algn="l" defTabSz="685772" rtl="0" eaLnBrk="1" latinLnBrk="0" hangingPunct="1">
                        <a:defRPr sz="1350" b="1" kern="1200">
                          <a:solidFill>
                            <a:schemeClr val="dk1"/>
                          </a:solidFill>
                          <a:latin typeface="Aptos" panose="02110004020202020204"/>
                        </a:defRPr>
                      </a:lvl6pPr>
                      <a:lvl7pPr marL="2057314" algn="l" defTabSz="685772" rtl="0" eaLnBrk="1" latinLnBrk="0" hangingPunct="1">
                        <a:defRPr sz="1350" b="1" kern="1200">
                          <a:solidFill>
                            <a:schemeClr val="dk1"/>
                          </a:solidFill>
                          <a:latin typeface="Aptos" panose="02110004020202020204"/>
                        </a:defRPr>
                      </a:lvl7pPr>
                      <a:lvl8pPr marL="2400199" algn="l" defTabSz="685772" rtl="0" eaLnBrk="1" latinLnBrk="0" hangingPunct="1">
                        <a:defRPr sz="1350" b="1" kern="1200">
                          <a:solidFill>
                            <a:schemeClr val="dk1"/>
                          </a:solidFill>
                          <a:latin typeface="Aptos" panose="02110004020202020204"/>
                        </a:defRPr>
                      </a:lvl8pPr>
                      <a:lvl9pPr marL="2743085" algn="l" defTabSz="685772" rtl="0" eaLnBrk="1" latinLnBrk="0" hangingPunct="1">
                        <a:defRPr sz="1350" b="1" kern="1200">
                          <a:solidFill>
                            <a:schemeClr val="dk1"/>
                          </a:solidFill>
                          <a:latin typeface="Aptos" panose="02110004020202020204"/>
                        </a:defRPr>
                      </a:lvl9pPr>
                    </a:lstStyle>
                    <a:p>
                      <a:pPr marL="0" marR="0" lvl="0" indent="0" algn="l" rtl="0" eaLnBrk="1" fontAlgn="auto" latinLnBrk="0" hangingPunct="1">
                        <a:lnSpc>
                          <a:spcPct val="100000"/>
                        </a:lnSpc>
                        <a:spcBef>
                          <a:spcPts val="0"/>
                        </a:spcBef>
                        <a:spcAft>
                          <a:spcPts val="0"/>
                        </a:spcAft>
                        <a:buClrTx/>
                        <a:buSzTx/>
                        <a:buFontTx/>
                        <a:buNone/>
                      </a:pPr>
                      <a:r>
                        <a:rPr lang="en-GB" sz="1400" b="0" kern="1200">
                          <a:solidFill>
                            <a:srgbClr val="000000"/>
                          </a:solidFill>
                          <a:latin typeface="+mn-lt"/>
                        </a:rPr>
                        <a:t>Outpatient Pathways / Single Point of Access</a:t>
                      </a:r>
                    </a:p>
                  </a:txBody>
                  <a:tcPr marL="72000" marR="4572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endParaRPr lang="en-GB" sz="1400">
                        <a:latin typeface="+mn-lt"/>
                      </a:endParaRP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nSpc>
                          <a:spcPct val="115000"/>
                        </a:lnSpc>
                        <a:spcAft>
                          <a:spcPts val="800"/>
                        </a:spcAft>
                        <a:buNone/>
                      </a:pPr>
                      <a:endParaRPr lang="en-GB" sz="1400" b="0" kern="100">
                        <a:effectLst/>
                        <a:highlight>
                          <a:srgbClr val="FFFF00"/>
                        </a:highlight>
                        <a:latin typeface="+mn-lt"/>
                        <a:ea typeface="Aptos" panose="020B0004020202020204" pitchFamily="34" charset="0"/>
                        <a:cs typeface="Times New Roman" panose="02020603050405020304" pitchFamily="18" charset="0"/>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t">
                        <a:buNone/>
                      </a:pPr>
                      <a:endParaRPr lang="en-GB" sz="1400" b="0" i="0" u="none" strike="noStrike">
                        <a:solidFill>
                          <a:srgbClr val="000000"/>
                        </a:solidFill>
                        <a:effectLst/>
                        <a:latin typeface="+mn-lt"/>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algn="ctr" fontAlgn="t">
                        <a:buNone/>
                      </a:pPr>
                      <a:r>
                        <a:rPr lang="en-GB" sz="1400" b="0" i="0" u="none" strike="noStrike" dirty="0">
                          <a:solidFill>
                            <a:srgbClr val="000000"/>
                          </a:solidFill>
                          <a:effectLst/>
                          <a:latin typeface="+mn-lt"/>
                        </a:rPr>
                        <a:t>Centralised booking system in place. Part of the Health Boards review of all its outpatients review.</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extLst>
                  <a:ext uri="{0D108BD9-81ED-4DB2-BD59-A6C34878D82A}">
                    <a16:rowId xmlns:a16="http://schemas.microsoft.com/office/drawing/2014/main" val="1455657725"/>
                  </a:ext>
                </a:extLst>
              </a:tr>
              <a:tr h="381293">
                <a:tc vMerge="1">
                  <a:txBody>
                    <a:bodyPr/>
                    <a:lstStyle/>
                    <a:p>
                      <a:endParaRPr lang="en-GB"/>
                    </a:p>
                  </a:txBody>
                  <a:tcPr/>
                </a:tc>
                <a:tc>
                  <a:txBody>
                    <a:bodyPr/>
                    <a:lstStyle>
                      <a:lvl1pPr marL="0" algn="l" defTabSz="685772" rtl="0" eaLnBrk="1" latinLnBrk="0" hangingPunct="1">
                        <a:defRPr sz="1350" kern="1200">
                          <a:solidFill>
                            <a:schemeClr val="dk1"/>
                          </a:solidFill>
                          <a:latin typeface="Aptos" panose="02110004020202020204"/>
                        </a:defRPr>
                      </a:lvl1pPr>
                      <a:lvl2pPr marL="342886" algn="l" defTabSz="685772" rtl="0" eaLnBrk="1" latinLnBrk="0" hangingPunct="1">
                        <a:defRPr sz="1350" kern="1200">
                          <a:solidFill>
                            <a:schemeClr val="dk1"/>
                          </a:solidFill>
                          <a:latin typeface="Aptos" panose="02110004020202020204"/>
                        </a:defRPr>
                      </a:lvl2pPr>
                      <a:lvl3pPr marL="685772" algn="l" defTabSz="685772" rtl="0" eaLnBrk="1" latinLnBrk="0" hangingPunct="1">
                        <a:defRPr sz="1350" kern="1200">
                          <a:solidFill>
                            <a:schemeClr val="dk1"/>
                          </a:solidFill>
                          <a:latin typeface="Aptos" panose="02110004020202020204"/>
                        </a:defRPr>
                      </a:lvl3pPr>
                      <a:lvl4pPr marL="1028657" algn="l" defTabSz="685772" rtl="0" eaLnBrk="1" latinLnBrk="0" hangingPunct="1">
                        <a:defRPr sz="1350" kern="1200">
                          <a:solidFill>
                            <a:schemeClr val="dk1"/>
                          </a:solidFill>
                          <a:latin typeface="Aptos" panose="02110004020202020204"/>
                        </a:defRPr>
                      </a:lvl4pPr>
                      <a:lvl5pPr marL="1371543" algn="l" defTabSz="685772" rtl="0" eaLnBrk="1" latinLnBrk="0" hangingPunct="1">
                        <a:defRPr sz="1350" kern="1200">
                          <a:solidFill>
                            <a:schemeClr val="dk1"/>
                          </a:solidFill>
                          <a:latin typeface="Aptos" panose="02110004020202020204"/>
                        </a:defRPr>
                      </a:lvl5pPr>
                      <a:lvl6pPr marL="1714428" algn="l" defTabSz="685772" rtl="0" eaLnBrk="1" latinLnBrk="0" hangingPunct="1">
                        <a:defRPr sz="1350" kern="1200">
                          <a:solidFill>
                            <a:schemeClr val="dk1"/>
                          </a:solidFill>
                          <a:latin typeface="Aptos" panose="02110004020202020204"/>
                        </a:defRPr>
                      </a:lvl6pPr>
                      <a:lvl7pPr marL="2057314" algn="l" defTabSz="685772" rtl="0" eaLnBrk="1" latinLnBrk="0" hangingPunct="1">
                        <a:defRPr sz="1350" kern="1200">
                          <a:solidFill>
                            <a:schemeClr val="dk1"/>
                          </a:solidFill>
                          <a:latin typeface="Aptos" panose="02110004020202020204"/>
                        </a:defRPr>
                      </a:lvl7pPr>
                      <a:lvl8pPr marL="2400199" algn="l" defTabSz="685772" rtl="0" eaLnBrk="1" latinLnBrk="0" hangingPunct="1">
                        <a:defRPr sz="1350" kern="1200">
                          <a:solidFill>
                            <a:schemeClr val="dk1"/>
                          </a:solidFill>
                          <a:latin typeface="Aptos" panose="02110004020202020204"/>
                        </a:defRPr>
                      </a:lvl8pPr>
                      <a:lvl9pPr marL="2743085" algn="l" defTabSz="685772" rtl="0" eaLnBrk="1" latinLnBrk="0" hangingPunct="1">
                        <a:defRPr sz="1350" kern="1200">
                          <a:solidFill>
                            <a:schemeClr val="dk1"/>
                          </a:solidFill>
                          <a:latin typeface="Aptos" panose="02110004020202020204"/>
                        </a:defRPr>
                      </a:lvl9pPr>
                    </a:lstStyle>
                    <a:p>
                      <a:pPr marL="0" marR="0" lvl="0" indent="0" algn="l" rtl="0" eaLnBrk="1" fontAlgn="auto" latinLnBrk="0" hangingPunct="1">
                        <a:lnSpc>
                          <a:spcPct val="100000"/>
                        </a:lnSpc>
                        <a:spcBef>
                          <a:spcPts val="0"/>
                        </a:spcBef>
                        <a:spcAft>
                          <a:spcPts val="0"/>
                        </a:spcAft>
                        <a:buClrTx/>
                        <a:buSzTx/>
                        <a:buFontTx/>
                        <a:buNone/>
                      </a:pPr>
                      <a:r>
                        <a:rPr lang="en-GB" sz="1400" b="0" kern="1200">
                          <a:solidFill>
                            <a:srgbClr val="000000"/>
                          </a:solidFill>
                          <a:latin typeface="+mn-lt"/>
                        </a:rPr>
                        <a:t>Develop OPMHS enhanced assessment and Therapy Hub </a:t>
                      </a:r>
                    </a:p>
                  </a:txBody>
                  <a:tcPr marL="72000" marR="4572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60000"/>
                        <a:lumOff val="40000"/>
                      </a:schemeClr>
                    </a:solidFill>
                  </a:tcPr>
                </a:tc>
                <a:tc>
                  <a:txBody>
                    <a:bodyPr/>
                    <a:lstStyle/>
                    <a:p>
                      <a:endParaRPr lang="en-GB" sz="1400">
                        <a:latin typeface="+mn-lt"/>
                      </a:endParaRP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a:lnSpc>
                          <a:spcPct val="100000"/>
                        </a:lnSpc>
                        <a:spcAft>
                          <a:spcPts val="800"/>
                        </a:spcAft>
                        <a:buNone/>
                      </a:pPr>
                      <a:endParaRPr lang="en-GB" sz="1400" b="0" kern="100">
                        <a:effectLst/>
                        <a:latin typeface="+mn-lt"/>
                        <a:ea typeface="Aptos" panose="020B0004020202020204" pitchFamily="34" charset="0"/>
                        <a:cs typeface="Times New Roman" panose="02020603050405020304" pitchFamily="18" charset="0"/>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algn="ctr">
                        <a:lnSpc>
                          <a:spcPct val="115000"/>
                        </a:lnSpc>
                        <a:spcAft>
                          <a:spcPts val="800"/>
                        </a:spcAft>
                        <a:buNone/>
                      </a:pPr>
                      <a:endParaRPr lang="en-GB" sz="1400" b="0" kern="100">
                        <a:effectLst/>
                        <a:latin typeface="+mn-lt"/>
                        <a:ea typeface="Aptos" panose="020B0004020202020204" pitchFamily="34" charset="0"/>
                        <a:cs typeface="Times New Roman" panose="02020603050405020304" pitchFamily="18"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algn="ctr">
                        <a:lnSpc>
                          <a:spcPct val="115000"/>
                        </a:lnSpc>
                        <a:spcAft>
                          <a:spcPts val="800"/>
                        </a:spcAft>
                        <a:buNone/>
                      </a:pPr>
                      <a:r>
                        <a:rPr lang="en-GB" sz="1400" b="0" kern="100" dirty="0">
                          <a:effectLst/>
                          <a:latin typeface="+mn-lt"/>
                          <a:ea typeface="Aptos" panose="020B0004020202020204" pitchFamily="34" charset="0"/>
                          <a:cs typeface="Times New Roman" panose="02020603050405020304" pitchFamily="18" charset="0"/>
                        </a:rPr>
                        <a:t>Develop plan for the reinstatement of OPMHS day support services</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extLst>
                  <a:ext uri="{0D108BD9-81ED-4DB2-BD59-A6C34878D82A}">
                    <a16:rowId xmlns:a16="http://schemas.microsoft.com/office/drawing/2014/main" val="3921445962"/>
                  </a:ext>
                </a:extLst>
              </a:tr>
              <a:tr h="497339">
                <a:tc vMerge="1">
                  <a:txBody>
                    <a:bodyPr/>
                    <a:lstStyle/>
                    <a:p>
                      <a:endParaRPr lang="en-GB"/>
                    </a:p>
                  </a:txBody>
                  <a:tcPr/>
                </a:tc>
                <a:tc>
                  <a:txBody>
                    <a:bodyPr/>
                    <a:lstStyle>
                      <a:lvl1pPr marL="0" algn="l" defTabSz="685772" rtl="0" eaLnBrk="1" latinLnBrk="0" hangingPunct="1">
                        <a:defRPr sz="1350" kern="1200">
                          <a:solidFill>
                            <a:schemeClr val="dk1"/>
                          </a:solidFill>
                          <a:latin typeface="Aptos" panose="02110004020202020204"/>
                        </a:defRPr>
                      </a:lvl1pPr>
                      <a:lvl2pPr marL="342886" algn="l" defTabSz="685772" rtl="0" eaLnBrk="1" latinLnBrk="0" hangingPunct="1">
                        <a:defRPr sz="1350" kern="1200">
                          <a:solidFill>
                            <a:schemeClr val="dk1"/>
                          </a:solidFill>
                          <a:latin typeface="Aptos" panose="02110004020202020204"/>
                        </a:defRPr>
                      </a:lvl2pPr>
                      <a:lvl3pPr marL="685772" algn="l" defTabSz="685772" rtl="0" eaLnBrk="1" latinLnBrk="0" hangingPunct="1">
                        <a:defRPr sz="1350" kern="1200">
                          <a:solidFill>
                            <a:schemeClr val="dk1"/>
                          </a:solidFill>
                          <a:latin typeface="Aptos" panose="02110004020202020204"/>
                        </a:defRPr>
                      </a:lvl3pPr>
                      <a:lvl4pPr marL="1028657" algn="l" defTabSz="685772" rtl="0" eaLnBrk="1" latinLnBrk="0" hangingPunct="1">
                        <a:defRPr sz="1350" kern="1200">
                          <a:solidFill>
                            <a:schemeClr val="dk1"/>
                          </a:solidFill>
                          <a:latin typeface="Aptos" panose="02110004020202020204"/>
                        </a:defRPr>
                      </a:lvl4pPr>
                      <a:lvl5pPr marL="1371543" algn="l" defTabSz="685772" rtl="0" eaLnBrk="1" latinLnBrk="0" hangingPunct="1">
                        <a:defRPr sz="1350" kern="1200">
                          <a:solidFill>
                            <a:schemeClr val="dk1"/>
                          </a:solidFill>
                          <a:latin typeface="Aptos" panose="02110004020202020204"/>
                        </a:defRPr>
                      </a:lvl5pPr>
                      <a:lvl6pPr marL="1714428" algn="l" defTabSz="685772" rtl="0" eaLnBrk="1" latinLnBrk="0" hangingPunct="1">
                        <a:defRPr sz="1350" kern="1200">
                          <a:solidFill>
                            <a:schemeClr val="dk1"/>
                          </a:solidFill>
                          <a:latin typeface="Aptos" panose="02110004020202020204"/>
                        </a:defRPr>
                      </a:lvl6pPr>
                      <a:lvl7pPr marL="2057314" algn="l" defTabSz="685772" rtl="0" eaLnBrk="1" latinLnBrk="0" hangingPunct="1">
                        <a:defRPr sz="1350" kern="1200">
                          <a:solidFill>
                            <a:schemeClr val="dk1"/>
                          </a:solidFill>
                          <a:latin typeface="Aptos" panose="02110004020202020204"/>
                        </a:defRPr>
                      </a:lvl7pPr>
                      <a:lvl8pPr marL="2400199" algn="l" defTabSz="685772" rtl="0" eaLnBrk="1" latinLnBrk="0" hangingPunct="1">
                        <a:defRPr sz="1350" kern="1200">
                          <a:solidFill>
                            <a:schemeClr val="dk1"/>
                          </a:solidFill>
                          <a:latin typeface="Aptos" panose="02110004020202020204"/>
                        </a:defRPr>
                      </a:lvl8pPr>
                      <a:lvl9pPr marL="2743085" algn="l" defTabSz="685772" rtl="0" eaLnBrk="1" latinLnBrk="0" hangingPunct="1">
                        <a:defRPr sz="1350" kern="1200">
                          <a:solidFill>
                            <a:schemeClr val="dk1"/>
                          </a:solidFill>
                          <a:latin typeface="Aptos" panose="02110004020202020204"/>
                        </a:defRPr>
                      </a:lvl9pPr>
                    </a:lstStyle>
                    <a:p>
                      <a:pPr marL="0" marR="0" lvl="0" indent="0" algn="l" rtl="0" eaLnBrk="1" fontAlgn="auto" latinLnBrk="0" hangingPunct="1">
                        <a:lnSpc>
                          <a:spcPct val="100000"/>
                        </a:lnSpc>
                        <a:spcBef>
                          <a:spcPts val="0"/>
                        </a:spcBef>
                        <a:spcAft>
                          <a:spcPts val="0"/>
                        </a:spcAft>
                        <a:buClrTx/>
                        <a:buSzTx/>
                        <a:buFontTx/>
                        <a:buNone/>
                      </a:pPr>
                      <a:r>
                        <a:rPr lang="en-GB" sz="1400" b="0" kern="1200">
                          <a:solidFill>
                            <a:srgbClr val="000000"/>
                          </a:solidFill>
                          <a:latin typeface="+mn-lt"/>
                        </a:rPr>
                        <a:t>Review OPMHS bed model</a:t>
                      </a:r>
                    </a:p>
                  </a:txBody>
                  <a:tcPr marL="72000" marR="4572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endParaRPr lang="en-GB" sz="1400">
                        <a:latin typeface="+mn-lt"/>
                      </a:endParaRP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a:lnSpc>
                          <a:spcPct val="115000"/>
                        </a:lnSpc>
                        <a:spcAft>
                          <a:spcPts val="800"/>
                        </a:spcAft>
                        <a:buNone/>
                      </a:pPr>
                      <a:endParaRPr lang="en-GB" sz="1400" b="0" kern="100">
                        <a:effectLst/>
                        <a:latin typeface="+mn-lt"/>
                        <a:ea typeface="Aptos" panose="020B0004020202020204" pitchFamily="34" charset="0"/>
                        <a:cs typeface="Times New Roman" panose="02020603050405020304" pitchFamily="18" charset="0"/>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algn="ctr"/>
                      <a:endParaRPr lang="en-GB" sz="1400" b="0">
                        <a:latin typeface="+mn-lt"/>
                      </a:endParaRPr>
                    </a:p>
                  </a:txBody>
                  <a:tcPr marL="72000" marR="4572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a:r>
                        <a:rPr lang="en-GB" sz="1400" b="0" dirty="0">
                          <a:latin typeface="+mn-lt"/>
                        </a:rPr>
                        <a:t>Continue with OPMHS bed reduction on a temporary basis</a:t>
                      </a:r>
                    </a:p>
                  </a:txBody>
                  <a:tcPr marL="72000" marR="4572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3529851087"/>
                  </a:ext>
                </a:extLst>
              </a:tr>
              <a:tr h="563650">
                <a:tc vMerge="1">
                  <a:txBody>
                    <a:bodyPr/>
                    <a:lstStyle/>
                    <a:p>
                      <a:endParaRPr lang="en-GB"/>
                    </a:p>
                  </a:txBody>
                  <a:tcPr/>
                </a:tc>
                <a:tc>
                  <a:txBody>
                    <a:bodyPr/>
                    <a:lstStyle/>
                    <a:p>
                      <a:pPr marL="0" marR="0" lvl="0" indent="0" algn="l" rtl="0" eaLnBrk="1" fontAlgn="auto" latinLnBrk="0" hangingPunct="1">
                        <a:lnSpc>
                          <a:spcPct val="100000"/>
                        </a:lnSpc>
                        <a:spcBef>
                          <a:spcPts val="0"/>
                        </a:spcBef>
                        <a:spcAft>
                          <a:spcPts val="0"/>
                        </a:spcAft>
                        <a:buClrTx/>
                        <a:buSzTx/>
                        <a:buFontTx/>
                        <a:buNone/>
                      </a:pPr>
                      <a:r>
                        <a:rPr lang="en-GB" sz="1400" b="0" kern="1200" dirty="0">
                          <a:solidFill>
                            <a:schemeClr val="tx1"/>
                          </a:solidFill>
                          <a:latin typeface="+mn-lt"/>
                        </a:rPr>
                        <a:t>Continue to implement Community Psychology model</a:t>
                      </a:r>
                    </a:p>
                  </a:txBody>
                  <a:tcPr marL="72000" marR="4572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60000"/>
                        <a:lumOff val="40000"/>
                      </a:schemeClr>
                    </a:solidFill>
                  </a:tcPr>
                </a:tc>
                <a:tc>
                  <a:txBody>
                    <a:bodyPr/>
                    <a:lstStyle/>
                    <a:p>
                      <a:pPr algn="ctr"/>
                      <a:endParaRPr lang="en-GB" sz="1400" b="1">
                        <a:highlight>
                          <a:srgbClr val="FFFF00"/>
                        </a:highlight>
                        <a:latin typeface="+mn-lt"/>
                      </a:endParaRP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endParaRPr kumimoji="0" lang="en-GB" sz="1400" b="1" i="0" u="none" strike="noStrike" kern="1200" cap="none" spc="0" normalizeH="0" baseline="0" noProof="0">
                        <a:ln>
                          <a:noFill/>
                        </a:ln>
                        <a:solidFill>
                          <a:prstClr val="black"/>
                        </a:solidFill>
                        <a:effectLst/>
                        <a:highlight>
                          <a:srgbClr val="FFFF00"/>
                        </a:highlight>
                        <a:uLnTx/>
                        <a:uFillTx/>
                        <a:latin typeface="Arial" panose="020B0604020202020204"/>
                        <a:ea typeface="+mn-ea"/>
                        <a:cs typeface="+mn-cs"/>
                      </a:endParaRP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endParaRPr kumimoji="0" lang="en-GB" sz="1400" b="1" i="0" u="none" strike="noStrike" kern="1200" cap="none" spc="0" normalizeH="0" baseline="0" noProof="0">
                        <a:ln>
                          <a:noFill/>
                        </a:ln>
                        <a:solidFill>
                          <a:prstClr val="black"/>
                        </a:solidFill>
                        <a:effectLst/>
                        <a:highlight>
                          <a:srgbClr val="FFFF00"/>
                        </a:highlight>
                        <a:uLnTx/>
                        <a:uFillTx/>
                        <a:latin typeface="Arial" panose="020B0604020202020204"/>
                        <a:ea typeface="+mn-ea"/>
                        <a:cs typeface="+mn-cs"/>
                      </a:endParaRP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marL="0" marR="0" lvl="0" indent="0" algn="ctr" rtl="0" eaLnBrk="1" fontAlgn="auto" latinLnBrk="0" hangingPunct="1">
                        <a:lnSpc>
                          <a:spcPct val="100000"/>
                        </a:lnSpc>
                        <a:spcBef>
                          <a:spcPts val="0"/>
                        </a:spcBef>
                        <a:spcAft>
                          <a:spcPts val="0"/>
                        </a:spcAft>
                        <a:buClrTx/>
                        <a:buSzTx/>
                        <a:buFontTx/>
                        <a:buNone/>
                      </a:pPr>
                      <a:endParaRPr kumimoji="0" lang="en-GB" sz="1400" b="1" i="0" u="none" strike="noStrike" kern="1200" cap="none" spc="0" normalizeH="0" baseline="0" noProof="0" dirty="0">
                        <a:ln>
                          <a:noFill/>
                        </a:ln>
                        <a:solidFill>
                          <a:prstClr val="black"/>
                        </a:solidFill>
                        <a:effectLst/>
                        <a:highlight>
                          <a:srgbClr val="FFFF00"/>
                        </a:highlight>
                        <a:uLnTx/>
                        <a:uFillTx/>
                        <a:latin typeface="Arial" panose="020B0604020202020204"/>
                        <a:ea typeface="+mn-ea"/>
                        <a:cs typeface="+mn-cs"/>
                      </a:endParaRPr>
                    </a:p>
                  </a:txBody>
                  <a:tcPr marL="72000" marR="4572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2391505648"/>
                  </a:ext>
                </a:extLst>
              </a:tr>
              <a:tr h="1027834">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400" b="1" kern="0">
                          <a:solidFill>
                            <a:srgbClr val="000000"/>
                          </a:solidFill>
                          <a:latin typeface="+mn-lt"/>
                        </a:rPr>
                        <a:t>CAMHS</a:t>
                      </a:r>
                    </a:p>
                  </a:txBody>
                  <a:tcPr marL="72000" marR="4572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marL="0" marR="0" lvl="0" indent="0" algn="l" rtl="0" eaLnBrk="1" fontAlgn="auto" latinLnBrk="0" hangingPunct="1">
                        <a:lnSpc>
                          <a:spcPct val="100000"/>
                        </a:lnSpc>
                        <a:spcBef>
                          <a:spcPts val="0"/>
                        </a:spcBef>
                        <a:spcAft>
                          <a:spcPts val="0"/>
                        </a:spcAft>
                        <a:buClrTx/>
                        <a:buSzTx/>
                        <a:buFontTx/>
                        <a:buNone/>
                      </a:pPr>
                      <a:r>
                        <a:rPr lang="en-GB" sz="1400" b="0" kern="1200" dirty="0">
                          <a:solidFill>
                            <a:srgbClr val="000000"/>
                          </a:solidFill>
                          <a:latin typeface="+mn-lt"/>
                        </a:rPr>
                        <a:t>Deliver RPB CYP Plan: No wrong door, appropriate placements, transition principles </a:t>
                      </a:r>
                    </a:p>
                  </a:txBody>
                  <a:tcPr marL="72000" marR="4572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endParaRPr lang="en-GB" sz="1400">
                        <a:latin typeface="+mn-lt"/>
                      </a:endParaRP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a:lnSpc>
                          <a:spcPct val="100000"/>
                        </a:lnSpc>
                        <a:spcAft>
                          <a:spcPts val="800"/>
                        </a:spcAft>
                        <a:buNone/>
                      </a:pPr>
                      <a:endParaRPr lang="en-GB" sz="1400" b="0" kern="100">
                        <a:effectLst/>
                        <a:latin typeface="+mn-lt"/>
                        <a:ea typeface="Aptos" panose="020B0004020202020204" pitchFamily="34" charset="0"/>
                        <a:cs typeface="Times New Roman" panose="02020603050405020304" pitchFamily="18" charset="0"/>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algn="ctr">
                        <a:lnSpc>
                          <a:spcPct val="115000"/>
                        </a:lnSpc>
                        <a:spcAft>
                          <a:spcPts val="800"/>
                        </a:spcAft>
                        <a:buNone/>
                      </a:pPr>
                      <a:endParaRPr lang="en-GB" sz="1400" b="0" kern="100">
                        <a:effectLst/>
                        <a:latin typeface="+mn-lt"/>
                        <a:ea typeface="Aptos" panose="020B0004020202020204" pitchFamily="34" charset="0"/>
                        <a:cs typeface="Times New Roman" panose="02020603050405020304" pitchFamily="18"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algn="ctr">
                        <a:lnSpc>
                          <a:spcPct val="115000"/>
                        </a:lnSpc>
                        <a:spcAft>
                          <a:spcPts val="800"/>
                        </a:spcAft>
                        <a:buNone/>
                      </a:pPr>
                      <a:r>
                        <a:rPr lang="en-GB" sz="1400" b="0" kern="100">
                          <a:solidFill>
                            <a:schemeClr val="tx1"/>
                          </a:solidFill>
                          <a:effectLst/>
                          <a:latin typeface="+mn-lt"/>
                          <a:ea typeface="Aptos" panose="020B0004020202020204" pitchFamily="34" charset="0"/>
                          <a:cs typeface="Times New Roman" panose="02020603050405020304" pitchFamily="18" charset="0"/>
                        </a:rPr>
                        <a:t>Data evaluation and written benefits analysis</a:t>
                      </a:r>
                    </a:p>
                    <a:p>
                      <a:pPr algn="ctr">
                        <a:lnSpc>
                          <a:spcPct val="115000"/>
                        </a:lnSpc>
                        <a:spcAft>
                          <a:spcPts val="800"/>
                        </a:spcAft>
                        <a:buNone/>
                      </a:pPr>
                      <a:r>
                        <a:rPr lang="en-GB" sz="1400" b="0" kern="100">
                          <a:solidFill>
                            <a:schemeClr val="tx1"/>
                          </a:solidFill>
                          <a:effectLst/>
                          <a:latin typeface="+mn-lt"/>
                          <a:ea typeface="Aptos" panose="020B0004020202020204" pitchFamily="34" charset="0"/>
                          <a:cs typeface="Times New Roman"/>
                        </a:rPr>
                        <a:t>Attend and contribute to the CYP Board ad relevant local workstreams/ subgroups</a:t>
                      </a:r>
                    </a:p>
                    <a:p>
                      <a:pPr lvl="0" algn="ctr">
                        <a:lnSpc>
                          <a:spcPct val="114999"/>
                        </a:lnSpc>
                        <a:spcAft>
                          <a:spcPts val="800"/>
                        </a:spcAft>
                        <a:buNone/>
                      </a:pPr>
                      <a:r>
                        <a:rPr lang="en-GB" sz="1400" b="0" kern="100" dirty="0">
                          <a:solidFill>
                            <a:schemeClr val="tx1"/>
                          </a:solidFill>
                          <a:effectLst/>
                          <a:latin typeface="+mn-lt"/>
                          <a:ea typeface="Aptos" panose="020B0004020202020204" pitchFamily="34" charset="0"/>
                          <a:cs typeface="Times New Roman"/>
                        </a:rPr>
                        <a:t>LA have  advertised a lead for this and will be taking forwards it implementation with CAMHs input</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801237402"/>
                  </a:ext>
                </a:extLst>
              </a:tr>
              <a:tr h="779164">
                <a:tc rowSpan="2">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400" b="1" kern="0">
                          <a:solidFill>
                            <a:srgbClr val="000000"/>
                          </a:solidFill>
                          <a:latin typeface="+mn-lt"/>
                        </a:rPr>
                        <a:t>Specialist Mental Health </a:t>
                      </a:r>
                    </a:p>
                  </a:txBody>
                  <a:tcPr marL="72000" marR="4572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60000"/>
                        <a:lumOff val="40000"/>
                      </a:schemeClr>
                    </a:solidFill>
                  </a:tcPr>
                </a:tc>
                <a:tc>
                  <a:txBody>
                    <a:bodyPr/>
                    <a:lstStyle/>
                    <a:p>
                      <a:pPr marL="0" marR="0" lvl="0" indent="0" algn="l" rtl="0" eaLnBrk="1" fontAlgn="auto" latinLnBrk="0" hangingPunct="1">
                        <a:lnSpc>
                          <a:spcPct val="100000"/>
                        </a:lnSpc>
                        <a:spcBef>
                          <a:spcPts val="0"/>
                        </a:spcBef>
                        <a:spcAft>
                          <a:spcPts val="0"/>
                        </a:spcAft>
                        <a:buClrTx/>
                        <a:buSzTx/>
                        <a:buFontTx/>
                        <a:buNone/>
                      </a:pPr>
                      <a:r>
                        <a:rPr lang="en-GB" sz="1400" b="0" kern="1200">
                          <a:solidFill>
                            <a:srgbClr val="000000"/>
                          </a:solidFill>
                          <a:latin typeface="+mn-lt"/>
                        </a:rPr>
                        <a:t>Progress implementation of JCC MH Specialist Strategy </a:t>
                      </a:r>
                    </a:p>
                  </a:txBody>
                  <a:tcPr marL="72000" marR="4572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60000"/>
                        <a:lumOff val="40000"/>
                      </a:schemeClr>
                    </a:solidFill>
                  </a:tcPr>
                </a:tc>
                <a:tc>
                  <a:txBody>
                    <a:bodyPr/>
                    <a:lstStyle/>
                    <a:p>
                      <a:endParaRPr lang="en-GB" sz="1400">
                        <a:latin typeface="+mn-lt"/>
                      </a:endParaRP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nSpc>
                          <a:spcPct val="100000"/>
                        </a:lnSpc>
                        <a:spcAft>
                          <a:spcPts val="800"/>
                        </a:spcAft>
                        <a:buNone/>
                      </a:pPr>
                      <a:endParaRPr lang="en-GB" sz="1400" b="0" kern="100">
                        <a:effectLst/>
                        <a:latin typeface="+mn-lt"/>
                        <a:ea typeface="Aptos" panose="020B0004020202020204" pitchFamily="34" charset="0"/>
                        <a:cs typeface="Times New Roman" panose="02020603050405020304" pitchFamily="18" charset="0"/>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algn="ctr">
                        <a:lnSpc>
                          <a:spcPct val="115000"/>
                        </a:lnSpc>
                        <a:spcAft>
                          <a:spcPts val="800"/>
                        </a:spcAft>
                        <a:buNone/>
                      </a:pPr>
                      <a:endParaRPr lang="en-GB" sz="1400" b="0" kern="100">
                        <a:effectLst/>
                        <a:latin typeface="+mn-lt"/>
                        <a:ea typeface="Aptos" panose="020B0004020202020204" pitchFamily="34" charset="0"/>
                        <a:cs typeface="Times New Roman" panose="02020603050405020304" pitchFamily="18"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algn="ctr">
                        <a:lnSpc>
                          <a:spcPct val="115000"/>
                        </a:lnSpc>
                        <a:spcAft>
                          <a:spcPts val="800"/>
                        </a:spcAft>
                        <a:buNone/>
                      </a:pPr>
                      <a:r>
                        <a:rPr lang="en-GB" sz="1400" b="0" kern="100" dirty="0">
                          <a:effectLst/>
                          <a:latin typeface="+mn-lt"/>
                          <a:ea typeface="Aptos" panose="020B0004020202020204" pitchFamily="34" charset="0"/>
                          <a:cs typeface="Times New Roman"/>
                        </a:rPr>
                        <a:t>Continue to progress local improvement plans until steer from JCC received regarding MH Specialist Services Strategy</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extLst>
                  <a:ext uri="{0D108BD9-81ED-4DB2-BD59-A6C34878D82A}">
                    <a16:rowId xmlns:a16="http://schemas.microsoft.com/office/drawing/2014/main" val="3648609501"/>
                  </a:ext>
                </a:extLst>
              </a:tr>
              <a:tr h="550612">
                <a:tc vMerge="1">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endParaRPr lang="en-GB" sz="1200" b="1" kern="0">
                        <a:solidFill>
                          <a:srgbClr val="000000"/>
                        </a:solidFill>
                        <a:latin typeface="+mn-lt"/>
                      </a:endParaRPr>
                    </a:p>
                  </a:txBody>
                  <a:tcPr marL="72000" marR="45720" marT="36000" marB="36000" anchor="ctr">
                    <a:lnR w="3175" cap="flat" cmpd="sng" algn="ctr">
                      <a:solidFill>
                        <a:schemeClr val="tx1"/>
                      </a:solidFill>
                      <a:prstDash val="solid"/>
                      <a:round/>
                      <a:headEnd type="none" w="med" len="med"/>
                      <a:tailEnd type="none" w="med" len="med"/>
                    </a:lnR>
                    <a:solidFill>
                      <a:schemeClr val="accent5">
                        <a:lumMod val="60000"/>
                        <a:lumOff val="40000"/>
                      </a:schemeClr>
                    </a:solidFill>
                  </a:tcPr>
                </a:tc>
                <a:tc>
                  <a:txBody>
                    <a:bodyPr/>
                    <a:lstStyle/>
                    <a:p>
                      <a:pPr marL="0" marR="0" lvl="0" indent="0" algn="l" rtl="0" eaLnBrk="1" fontAlgn="auto" latinLnBrk="0" hangingPunct="1">
                        <a:lnSpc>
                          <a:spcPct val="100000"/>
                        </a:lnSpc>
                        <a:spcBef>
                          <a:spcPts val="0"/>
                        </a:spcBef>
                        <a:spcAft>
                          <a:spcPts val="0"/>
                        </a:spcAft>
                        <a:buClrTx/>
                        <a:buSzTx/>
                        <a:buFontTx/>
                        <a:buNone/>
                      </a:pPr>
                      <a:r>
                        <a:rPr lang="en-GB" sz="1400" b="0" kern="1200">
                          <a:solidFill>
                            <a:srgbClr val="000000"/>
                          </a:solidFill>
                          <a:latin typeface="+mn-lt"/>
                        </a:rPr>
                        <a:t>Develop HDU facilities </a:t>
                      </a:r>
                    </a:p>
                  </a:txBody>
                  <a:tcPr marL="72000" marR="4572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endParaRPr lang="en-GB" sz="1400">
                        <a:latin typeface="+mn-lt"/>
                      </a:endParaRP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nSpc>
                          <a:spcPct val="100000"/>
                        </a:lnSpc>
                        <a:spcAft>
                          <a:spcPts val="800"/>
                        </a:spcAft>
                        <a:buNone/>
                      </a:pPr>
                      <a:endParaRPr lang="en-GB" sz="1400" b="0" kern="100">
                        <a:effectLst/>
                        <a:latin typeface="+mn-lt"/>
                        <a:ea typeface="Aptos" panose="020B0004020202020204" pitchFamily="34" charset="0"/>
                        <a:cs typeface="Times New Roman" panose="02020603050405020304" pitchFamily="18" charset="0"/>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algn="ctr">
                        <a:lnSpc>
                          <a:spcPct val="115000"/>
                        </a:lnSpc>
                        <a:spcAft>
                          <a:spcPts val="800"/>
                        </a:spcAft>
                        <a:buNone/>
                      </a:pPr>
                      <a:endParaRPr lang="en-GB" sz="1400" b="0" kern="100" baseline="0">
                        <a:solidFill>
                          <a:srgbClr val="FFC000"/>
                        </a:solidFill>
                        <a:effectLst/>
                        <a:latin typeface="+mn-lt"/>
                        <a:ea typeface="Aptos" panose="020B0004020202020204" pitchFamily="34" charset="0"/>
                        <a:cs typeface="Times New Roman" panose="02020603050405020304" pitchFamily="18"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algn="ctr">
                        <a:lnSpc>
                          <a:spcPct val="115000"/>
                        </a:lnSpc>
                        <a:spcAft>
                          <a:spcPts val="800"/>
                        </a:spcAft>
                        <a:buNone/>
                      </a:pPr>
                      <a:r>
                        <a:rPr lang="en-GB" sz="1400" b="0" kern="100">
                          <a:effectLst/>
                          <a:latin typeface="+mn-lt"/>
                          <a:ea typeface="Aptos" panose="020B0004020202020204" pitchFamily="34" charset="0"/>
                          <a:cs typeface="Times New Roman"/>
                        </a:rPr>
                        <a:t>BJC approved by HB in March – now with WG for final approval. </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extLst>
                  <a:ext uri="{0D108BD9-81ED-4DB2-BD59-A6C34878D82A}">
                    <a16:rowId xmlns:a16="http://schemas.microsoft.com/office/drawing/2014/main" val="2907817574"/>
                  </a:ext>
                </a:extLst>
              </a:tr>
              <a:tr h="696274">
                <a:tc rowSpan="4">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400" b="1" kern="0">
                          <a:solidFill>
                            <a:srgbClr val="000000"/>
                          </a:solidFill>
                          <a:latin typeface="+mn-lt"/>
                        </a:rPr>
                        <a:t>Mental Health Estate </a:t>
                      </a:r>
                    </a:p>
                  </a:txBody>
                  <a:tcPr marL="72000" marR="4572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marL="0" marR="0" lvl="0" indent="0" algn="l" rtl="0" eaLnBrk="1" fontAlgn="auto" latinLnBrk="0" hangingPunct="1">
                        <a:lnSpc>
                          <a:spcPct val="100000"/>
                        </a:lnSpc>
                        <a:spcBef>
                          <a:spcPts val="0"/>
                        </a:spcBef>
                        <a:spcAft>
                          <a:spcPts val="0"/>
                        </a:spcAft>
                        <a:buClrTx/>
                        <a:buSzTx/>
                        <a:buFontTx/>
                        <a:buNone/>
                      </a:pPr>
                      <a:r>
                        <a:rPr lang="en-GB" sz="1400" b="0" kern="1200">
                          <a:solidFill>
                            <a:srgbClr val="000000"/>
                          </a:solidFill>
                          <a:latin typeface="+mn-lt"/>
                        </a:rPr>
                        <a:t>Relocation of CDAT base</a:t>
                      </a:r>
                    </a:p>
                  </a:txBody>
                  <a:tcPr marL="72000" marR="4572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60000"/>
                        <a:lumOff val="40000"/>
                      </a:schemeClr>
                    </a:solidFill>
                  </a:tcPr>
                </a:tc>
                <a:tc>
                  <a:txBody>
                    <a:bodyPr/>
                    <a:lstStyle/>
                    <a:p>
                      <a:endParaRPr lang="en-GB" sz="1400">
                        <a:latin typeface="+mn-lt"/>
                      </a:endParaRP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a:lnSpc>
                          <a:spcPct val="100000"/>
                        </a:lnSpc>
                        <a:spcAft>
                          <a:spcPts val="800"/>
                        </a:spcAft>
                        <a:buNone/>
                      </a:pPr>
                      <a:endParaRPr lang="en-GB" sz="1400" b="0" kern="100">
                        <a:effectLst/>
                        <a:latin typeface="+mn-lt"/>
                        <a:ea typeface="Aptos" panose="020B0004020202020204" pitchFamily="34" charset="0"/>
                        <a:cs typeface="Times New Roman" panose="02020603050405020304" pitchFamily="18" charset="0"/>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algn="ctr">
                        <a:lnSpc>
                          <a:spcPct val="115000"/>
                        </a:lnSpc>
                        <a:spcAft>
                          <a:spcPts val="800"/>
                        </a:spcAft>
                        <a:buNone/>
                      </a:pPr>
                      <a:endParaRPr lang="en-GB" sz="1400" b="0" kern="100">
                        <a:effectLst/>
                        <a:latin typeface="+mn-lt"/>
                        <a:ea typeface="Aptos" panose="020B0004020202020204" pitchFamily="34" charset="0"/>
                        <a:cs typeface="Times New Roman" panose="02020603050405020304" pitchFamily="18"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algn="ctr">
                        <a:lnSpc>
                          <a:spcPct val="115000"/>
                        </a:lnSpc>
                        <a:spcAft>
                          <a:spcPts val="800"/>
                        </a:spcAft>
                        <a:buNone/>
                      </a:pPr>
                      <a:r>
                        <a:rPr lang="en-GB" sz="1400" b="0" kern="100" dirty="0">
                          <a:effectLst/>
                          <a:latin typeface="+mn-lt"/>
                          <a:ea typeface="Aptos" panose="020B0004020202020204" pitchFamily="34" charset="0"/>
                          <a:cs typeface="Times New Roman"/>
                        </a:rPr>
                        <a:t>Move teams to a new base. Operationalise teams in their new base.</a:t>
                      </a:r>
                    </a:p>
                    <a:p>
                      <a:pPr lvl="0" algn="ctr">
                        <a:lnSpc>
                          <a:spcPct val="114999"/>
                        </a:lnSpc>
                        <a:spcAft>
                          <a:spcPts val="800"/>
                        </a:spcAft>
                        <a:buNone/>
                      </a:pPr>
                      <a:r>
                        <a:rPr lang="en-GB" sz="1400" b="0" kern="100" dirty="0">
                          <a:effectLst/>
                          <a:latin typeface="+mn-lt"/>
                          <a:ea typeface="Aptos" panose="020B0004020202020204" pitchFamily="34" charset="0"/>
                          <a:cs typeface="Times New Roman"/>
                        </a:rPr>
                        <a:t>Neath teams have moved to </a:t>
                      </a:r>
                      <a:r>
                        <a:rPr lang="en-GB" sz="1400" b="0" kern="100" dirty="0" err="1">
                          <a:effectLst/>
                          <a:latin typeface="+mn-lt"/>
                          <a:ea typeface="Aptos" panose="020B0004020202020204" pitchFamily="34" charset="0"/>
                          <a:cs typeface="Times New Roman"/>
                        </a:rPr>
                        <a:t>Cimla</a:t>
                      </a:r>
                      <a:r>
                        <a:rPr lang="en-GB" sz="1400" b="0" kern="100" dirty="0">
                          <a:effectLst/>
                          <a:latin typeface="+mn-lt"/>
                          <a:ea typeface="Aptos" panose="020B0004020202020204" pitchFamily="34" charset="0"/>
                          <a:cs typeface="Times New Roman"/>
                        </a:rPr>
                        <a:t>, Swansea teams remain in third sector buildings. </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extLst>
                  <a:ext uri="{0D108BD9-81ED-4DB2-BD59-A6C34878D82A}">
                    <a16:rowId xmlns:a16="http://schemas.microsoft.com/office/drawing/2014/main" val="1128527274"/>
                  </a:ext>
                </a:extLst>
              </a:tr>
              <a:tr h="712852">
                <a:tc vMerge="1">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endParaRPr lang="en-GB" sz="1200" b="1" kern="0">
                        <a:solidFill>
                          <a:srgbClr val="000000"/>
                        </a:solidFill>
                        <a:latin typeface="+mn-lt"/>
                      </a:endParaRP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marR="0" lvl="0" indent="0" algn="l" rtl="0" eaLnBrk="1" fontAlgn="auto" latinLnBrk="0" hangingPunct="1">
                        <a:lnSpc>
                          <a:spcPct val="100000"/>
                        </a:lnSpc>
                        <a:spcBef>
                          <a:spcPts val="0"/>
                        </a:spcBef>
                        <a:spcAft>
                          <a:spcPts val="0"/>
                        </a:spcAft>
                        <a:buClrTx/>
                        <a:buSzTx/>
                        <a:buFontTx/>
                        <a:buNone/>
                      </a:pPr>
                      <a:r>
                        <a:rPr lang="en-GB" sz="1400" b="0" kern="1200" dirty="0">
                          <a:solidFill>
                            <a:srgbClr val="000000"/>
                          </a:solidFill>
                          <a:latin typeface="+mn-lt"/>
                        </a:rPr>
                        <a:t>Refurbishment of Ward F Seclusion facility </a:t>
                      </a:r>
                    </a:p>
                  </a:txBody>
                  <a:tcPr marL="72000" marR="4572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endParaRPr lang="en-GB" sz="1400">
                        <a:latin typeface="+mn-lt"/>
                      </a:endParaRP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C62"/>
                    </a:solidFill>
                  </a:tcPr>
                </a:tc>
                <a:tc>
                  <a:txBody>
                    <a:bodyPr/>
                    <a:lstStyle/>
                    <a:p>
                      <a:pPr>
                        <a:lnSpc>
                          <a:spcPct val="100000"/>
                        </a:lnSpc>
                        <a:spcAft>
                          <a:spcPts val="800"/>
                        </a:spcAft>
                        <a:buNone/>
                      </a:pPr>
                      <a:endParaRPr lang="en-GB" sz="1400" b="0" kern="100">
                        <a:effectLst/>
                        <a:latin typeface="+mn-lt"/>
                        <a:ea typeface="Aptos" panose="020B0004020202020204" pitchFamily="34" charset="0"/>
                        <a:cs typeface="Times New Roman" panose="02020603050405020304" pitchFamily="18" charset="0"/>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C62"/>
                    </a:solidFill>
                  </a:tcPr>
                </a:tc>
                <a:tc>
                  <a:txBody>
                    <a:bodyPr/>
                    <a:lstStyle/>
                    <a:p>
                      <a:pPr algn="ctr">
                        <a:lnSpc>
                          <a:spcPct val="115000"/>
                        </a:lnSpc>
                        <a:spcAft>
                          <a:spcPts val="800"/>
                        </a:spcAft>
                        <a:buNone/>
                      </a:pPr>
                      <a:endParaRPr lang="en-GB" sz="1400" b="0" kern="100">
                        <a:effectLst/>
                        <a:latin typeface="+mn-lt"/>
                        <a:ea typeface="Aptos" panose="020B0004020202020204" pitchFamily="34" charset="0"/>
                        <a:cs typeface="Times New Roman" panose="02020603050405020304" pitchFamily="18"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algn="ctr">
                        <a:lnSpc>
                          <a:spcPct val="115000"/>
                        </a:lnSpc>
                        <a:spcAft>
                          <a:spcPts val="800"/>
                        </a:spcAft>
                        <a:buNone/>
                      </a:pPr>
                      <a:r>
                        <a:rPr lang="en-GB" sz="1400" b="0" kern="100" dirty="0">
                          <a:effectLst/>
                          <a:latin typeface="+mn-lt"/>
                          <a:ea typeface="Aptos" panose="020B0004020202020204" pitchFamily="34" charset="0"/>
                          <a:cs typeface="Times New Roman" panose="02020603050405020304" pitchFamily="18" charset="0"/>
                        </a:rPr>
                        <a:t>Completion of refurbishment work and review outcomes against performance measures.</a:t>
                      </a:r>
                    </a:p>
                    <a:p>
                      <a:pPr lvl="0" algn="ctr">
                        <a:lnSpc>
                          <a:spcPct val="114999"/>
                        </a:lnSpc>
                        <a:spcAft>
                          <a:spcPts val="800"/>
                        </a:spcAft>
                        <a:buNone/>
                      </a:pPr>
                      <a:r>
                        <a:rPr lang="en-GB" sz="1400" b="0" kern="100" dirty="0">
                          <a:effectLst/>
                          <a:latin typeface="+mn-lt"/>
                          <a:cs typeface="Times New Roman"/>
                        </a:rPr>
                        <a:t>Desings signed off and now with PFI. Building will start in 26/27</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1002761512"/>
                  </a:ext>
                </a:extLst>
              </a:tr>
              <a:tr h="679696">
                <a:tc vMerge="1">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endParaRPr lang="en-GB" sz="1200" b="1" kern="0">
                        <a:solidFill>
                          <a:srgbClr val="000000"/>
                        </a:solidFill>
                        <a:latin typeface="+mn-lt"/>
                      </a:endParaRP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marR="0" lvl="0" indent="0" algn="l" rtl="0" eaLnBrk="1" fontAlgn="auto" latinLnBrk="0" hangingPunct="1">
                        <a:lnSpc>
                          <a:spcPct val="100000"/>
                        </a:lnSpc>
                        <a:spcBef>
                          <a:spcPts val="0"/>
                        </a:spcBef>
                        <a:spcAft>
                          <a:spcPts val="0"/>
                        </a:spcAft>
                        <a:buClrTx/>
                        <a:buSzTx/>
                        <a:buFontTx/>
                        <a:buNone/>
                      </a:pPr>
                      <a:r>
                        <a:rPr lang="en-GB" sz="1400" b="0" kern="1200">
                          <a:solidFill>
                            <a:srgbClr val="000000"/>
                          </a:solidFill>
                          <a:latin typeface="+mn-lt"/>
                        </a:rPr>
                        <a:t>Progress Capital BC modernisation of Adult Inpatient </a:t>
                      </a:r>
                    </a:p>
                  </a:txBody>
                  <a:tcPr marL="72000" marR="4572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60000"/>
                        <a:lumOff val="40000"/>
                      </a:schemeClr>
                    </a:solidFill>
                  </a:tcPr>
                </a:tc>
                <a:tc>
                  <a:txBody>
                    <a:bodyPr/>
                    <a:lstStyle/>
                    <a:p>
                      <a:endParaRPr lang="en-GB" sz="1400">
                        <a:solidFill>
                          <a:schemeClr val="bg1"/>
                        </a:solidFill>
                        <a:latin typeface="+mn-lt"/>
                      </a:endParaRP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nSpc>
                          <a:spcPct val="100000"/>
                        </a:lnSpc>
                        <a:spcAft>
                          <a:spcPts val="800"/>
                        </a:spcAft>
                        <a:buNone/>
                      </a:pPr>
                      <a:endParaRPr lang="en-GB" sz="1400" b="0" kern="100">
                        <a:solidFill>
                          <a:schemeClr val="bg1"/>
                        </a:solidFill>
                        <a:effectLst/>
                        <a:latin typeface="+mn-lt"/>
                        <a:ea typeface="Aptos" panose="020B0004020202020204" pitchFamily="34" charset="0"/>
                        <a:cs typeface="Times New Roman" panose="02020603050405020304" pitchFamily="18" charset="0"/>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a:lnSpc>
                          <a:spcPct val="115000"/>
                        </a:lnSpc>
                        <a:spcAft>
                          <a:spcPts val="800"/>
                        </a:spcAft>
                        <a:buNone/>
                      </a:pPr>
                      <a:endParaRPr lang="en-GB" sz="1400" b="0" kern="100">
                        <a:effectLst/>
                        <a:latin typeface="+mn-lt"/>
                        <a:ea typeface="Aptos" panose="020B0004020202020204" pitchFamily="34" charset="0"/>
                        <a:cs typeface="Times New Roman" panose="02020603050405020304" pitchFamily="18"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a:lnSpc>
                          <a:spcPct val="115000"/>
                        </a:lnSpc>
                        <a:spcAft>
                          <a:spcPts val="800"/>
                        </a:spcAft>
                        <a:buNone/>
                      </a:pPr>
                      <a:r>
                        <a:rPr lang="en-GB" sz="1400" b="0" kern="100" dirty="0">
                          <a:solidFill>
                            <a:schemeClr val="bg1"/>
                          </a:solidFill>
                          <a:effectLst/>
                          <a:latin typeface="+mn-lt"/>
                          <a:ea typeface="Aptos" panose="020B0004020202020204" pitchFamily="34" charset="0"/>
                          <a:cs typeface="Times New Roman"/>
                        </a:rPr>
                        <a:t>Awaiting decision by WG. All milestones are dependent on this decision. Once approved timeframes and milestones will be reset and project board reinstated to oversee work.</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extLst>
                  <a:ext uri="{0D108BD9-81ED-4DB2-BD59-A6C34878D82A}">
                    <a16:rowId xmlns:a16="http://schemas.microsoft.com/office/drawing/2014/main" val="4114411232"/>
                  </a:ext>
                </a:extLst>
              </a:tr>
              <a:tr h="550612">
                <a:tc vMerge="1">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endParaRPr lang="en-GB" sz="1200" b="1" kern="0">
                        <a:solidFill>
                          <a:srgbClr val="000000"/>
                        </a:solidFill>
                        <a:latin typeface="+mn-lt"/>
                      </a:endParaRP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marR="0" lvl="0" indent="0" algn="l" rtl="0" eaLnBrk="1" fontAlgn="auto" latinLnBrk="0" hangingPunct="1">
                        <a:lnSpc>
                          <a:spcPct val="100000"/>
                        </a:lnSpc>
                        <a:spcBef>
                          <a:spcPts val="0"/>
                        </a:spcBef>
                        <a:spcAft>
                          <a:spcPts val="0"/>
                        </a:spcAft>
                        <a:buClrTx/>
                        <a:buSzTx/>
                        <a:buFontTx/>
                        <a:buNone/>
                      </a:pPr>
                      <a:r>
                        <a:rPr lang="en-GB" sz="1400" b="0" kern="1200">
                          <a:solidFill>
                            <a:srgbClr val="000000"/>
                          </a:solidFill>
                          <a:latin typeface="+mn-lt"/>
                        </a:rPr>
                        <a:t>Co-locate Community OPMHS </a:t>
                      </a:r>
                    </a:p>
                  </a:txBody>
                  <a:tcPr marL="72000" marR="4572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endParaRPr lang="en-GB" sz="1400">
                        <a:solidFill>
                          <a:schemeClr val="bg1"/>
                        </a:solidFill>
                        <a:latin typeface="+mn-lt"/>
                      </a:endParaRP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nSpc>
                          <a:spcPct val="100000"/>
                        </a:lnSpc>
                        <a:spcAft>
                          <a:spcPts val="800"/>
                        </a:spcAft>
                        <a:buNone/>
                      </a:pPr>
                      <a:endParaRPr lang="en-GB" sz="1400" b="0" kern="100">
                        <a:solidFill>
                          <a:schemeClr val="bg1"/>
                        </a:solidFill>
                        <a:effectLst/>
                        <a:latin typeface="+mn-lt"/>
                        <a:ea typeface="Aptos" panose="020B0004020202020204" pitchFamily="34" charset="0"/>
                        <a:cs typeface="Times New Roman" panose="02020603050405020304" pitchFamily="18" charset="0"/>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a:lnSpc>
                          <a:spcPct val="115000"/>
                        </a:lnSpc>
                        <a:spcAft>
                          <a:spcPts val="800"/>
                        </a:spcAft>
                        <a:buNone/>
                      </a:pPr>
                      <a:endParaRPr lang="en-GB" sz="1400" b="0" kern="100">
                        <a:effectLst/>
                        <a:latin typeface="+mn-lt"/>
                        <a:ea typeface="Aptos" panose="020B0004020202020204" pitchFamily="34" charset="0"/>
                        <a:cs typeface="Times New Roman" panose="02020603050405020304" pitchFamily="18"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a:lnSpc>
                          <a:spcPct val="115000"/>
                        </a:lnSpc>
                        <a:spcAft>
                          <a:spcPts val="800"/>
                        </a:spcAft>
                        <a:buNone/>
                      </a:pPr>
                      <a:r>
                        <a:rPr lang="en-GB" sz="1400" b="0" kern="100" dirty="0">
                          <a:solidFill>
                            <a:schemeClr val="bg1"/>
                          </a:solidFill>
                          <a:effectLst/>
                          <a:latin typeface="+mn-lt"/>
                          <a:ea typeface="Aptos" panose="020B0004020202020204" pitchFamily="34" charset="0"/>
                          <a:cs typeface="Times New Roman"/>
                        </a:rPr>
                        <a:t>Continue to look at relocation options with capital planning.</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extLst>
                  <a:ext uri="{0D108BD9-81ED-4DB2-BD59-A6C34878D82A}">
                    <a16:rowId xmlns:a16="http://schemas.microsoft.com/office/drawing/2014/main" val="866813151"/>
                  </a:ext>
                </a:extLst>
              </a:tr>
              <a:tr h="550612">
                <a:tc rowSpan="2">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400" b="1" kern="0">
                          <a:solidFill>
                            <a:srgbClr val="000000"/>
                          </a:solidFill>
                          <a:latin typeface="+mn-lt"/>
                        </a:rPr>
                        <a:t>LD Modernisation</a:t>
                      </a:r>
                    </a:p>
                  </a:txBody>
                  <a:tcPr marL="72000" marR="4572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60000"/>
                        <a:lumOff val="40000"/>
                      </a:schemeClr>
                    </a:solidFill>
                  </a:tcPr>
                </a:tc>
                <a:tc>
                  <a:txBody>
                    <a:bodyPr/>
                    <a:lstStyle/>
                    <a:p>
                      <a:pPr marL="0" marR="0" lvl="0" indent="0" algn="l" rtl="0" eaLnBrk="1" fontAlgn="auto" latinLnBrk="0" hangingPunct="1">
                        <a:lnSpc>
                          <a:spcPct val="100000"/>
                        </a:lnSpc>
                        <a:spcBef>
                          <a:spcPts val="0"/>
                        </a:spcBef>
                        <a:spcAft>
                          <a:spcPts val="0"/>
                        </a:spcAft>
                        <a:buClrTx/>
                        <a:buSzTx/>
                        <a:buFontTx/>
                        <a:buNone/>
                      </a:pPr>
                      <a:r>
                        <a:rPr lang="en-GB" sz="1400" b="0" kern="1200">
                          <a:solidFill>
                            <a:srgbClr val="000000"/>
                          </a:solidFill>
                          <a:latin typeface="+mn-lt"/>
                        </a:rPr>
                        <a:t>Reconfigure Dan Y Deri / submission to BC to RPB </a:t>
                      </a:r>
                    </a:p>
                  </a:txBody>
                  <a:tcPr marL="72000" marR="4572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60000"/>
                        <a:lumOff val="40000"/>
                      </a:schemeClr>
                    </a:solidFill>
                  </a:tcPr>
                </a:tc>
                <a:tc>
                  <a:txBody>
                    <a:bodyPr/>
                    <a:lstStyle/>
                    <a:p>
                      <a:endParaRPr lang="en-GB" sz="1400">
                        <a:latin typeface="+mn-lt"/>
                      </a:endParaRP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C62"/>
                    </a:solidFill>
                  </a:tcPr>
                </a:tc>
                <a:tc>
                  <a:txBody>
                    <a:bodyPr/>
                    <a:lstStyle/>
                    <a:p>
                      <a:pPr>
                        <a:lnSpc>
                          <a:spcPct val="100000"/>
                        </a:lnSpc>
                        <a:spcAft>
                          <a:spcPts val="800"/>
                        </a:spcAft>
                        <a:buNone/>
                      </a:pPr>
                      <a:endParaRPr lang="en-GB" sz="1400" b="0" kern="100">
                        <a:effectLst/>
                        <a:latin typeface="+mn-lt"/>
                        <a:ea typeface="Aptos" panose="020B0004020202020204" pitchFamily="34" charset="0"/>
                        <a:cs typeface="Times New Roman" panose="02020603050405020304" pitchFamily="18" charset="0"/>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C62"/>
                    </a:solidFill>
                  </a:tcPr>
                </a:tc>
                <a:tc>
                  <a:txBody>
                    <a:bodyPr/>
                    <a:lstStyle/>
                    <a:p>
                      <a:pPr algn="ctr">
                        <a:lnSpc>
                          <a:spcPct val="115000"/>
                        </a:lnSpc>
                        <a:spcAft>
                          <a:spcPts val="800"/>
                        </a:spcAft>
                        <a:buNone/>
                      </a:pPr>
                      <a:endParaRPr lang="en-GB" sz="1400" b="0" kern="100">
                        <a:effectLst/>
                        <a:latin typeface="+mn-lt"/>
                        <a:ea typeface="Aptos" panose="020B0004020202020204" pitchFamily="34" charset="0"/>
                        <a:cs typeface="Times New Roman" panose="02020603050405020304" pitchFamily="18"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C62"/>
                    </a:solidFill>
                  </a:tcPr>
                </a:tc>
                <a:tc>
                  <a:txBody>
                    <a:bodyPr/>
                    <a:lstStyle/>
                    <a:p>
                      <a:pPr algn="ctr">
                        <a:lnSpc>
                          <a:spcPct val="115000"/>
                        </a:lnSpc>
                        <a:spcAft>
                          <a:spcPts val="800"/>
                        </a:spcAft>
                        <a:buNone/>
                      </a:pPr>
                      <a:r>
                        <a:rPr lang="en-GB" sz="1400" b="0" kern="100" dirty="0">
                          <a:effectLst/>
                          <a:latin typeface="+mn-lt"/>
                          <a:ea typeface="Aptos" panose="020B0004020202020204" pitchFamily="34" charset="0"/>
                          <a:cs typeface="Times New Roman"/>
                        </a:rPr>
                        <a:t>Business Case approved by WG and implementation of the changes will commence in June 2026</a:t>
                      </a:r>
                      <a:endParaRPr lang="en-GB" sz="1400" b="0" kern="100" dirty="0">
                        <a:effectLst/>
                        <a:latin typeface="+mn-lt"/>
                        <a:ea typeface="Aptos" panose="020B0004020202020204" pitchFamily="34" charset="0"/>
                        <a:cs typeface="Times New Roman" panose="02020603050405020304" pitchFamily="18"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extLst>
                  <a:ext uri="{0D108BD9-81ED-4DB2-BD59-A6C34878D82A}">
                    <a16:rowId xmlns:a16="http://schemas.microsoft.com/office/drawing/2014/main" val="892898567"/>
                  </a:ext>
                </a:extLst>
              </a:tr>
              <a:tr h="591232">
                <a:tc vMerge="1">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endParaRPr lang="en-GB" sz="1200" b="1" kern="0">
                        <a:solidFill>
                          <a:srgbClr val="000000"/>
                        </a:solidFill>
                        <a:latin typeface="+mn-lt"/>
                      </a:endParaRP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marR="0" lvl="0" indent="0" algn="l" rtl="0" eaLnBrk="1" fontAlgn="auto" latinLnBrk="0" hangingPunct="1">
                        <a:lnSpc>
                          <a:spcPct val="100000"/>
                        </a:lnSpc>
                        <a:spcBef>
                          <a:spcPts val="0"/>
                        </a:spcBef>
                        <a:spcAft>
                          <a:spcPts val="0"/>
                        </a:spcAft>
                        <a:buClrTx/>
                        <a:buSzTx/>
                        <a:buFontTx/>
                        <a:buNone/>
                      </a:pPr>
                      <a:r>
                        <a:rPr lang="en-GB" sz="1400" b="0" strike="sngStrike" kern="1200" dirty="0">
                          <a:solidFill>
                            <a:srgbClr val="000000"/>
                          </a:solidFill>
                          <a:latin typeface="+mn-lt"/>
                        </a:rPr>
                        <a:t>Develop seclusion facilities LD acute assessment unit / submission of BC to RPB </a:t>
                      </a:r>
                    </a:p>
                  </a:txBody>
                  <a:tcPr marL="72000" marR="4572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endParaRPr lang="en-GB" sz="1400">
                        <a:latin typeface="+mn-lt"/>
                      </a:endParaRP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a:lnSpc>
                          <a:spcPct val="100000"/>
                        </a:lnSpc>
                        <a:spcAft>
                          <a:spcPts val="800"/>
                        </a:spcAft>
                        <a:buNone/>
                      </a:pPr>
                      <a:endParaRPr lang="en-GB" sz="1400" b="0" kern="100">
                        <a:effectLst/>
                        <a:latin typeface="+mn-lt"/>
                        <a:ea typeface="Aptos" panose="020B0004020202020204" pitchFamily="34" charset="0"/>
                        <a:cs typeface="Times New Roman" panose="02020603050405020304" pitchFamily="18" charset="0"/>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algn="ctr">
                        <a:lnSpc>
                          <a:spcPct val="115000"/>
                        </a:lnSpc>
                        <a:spcAft>
                          <a:spcPts val="800"/>
                        </a:spcAft>
                        <a:buNone/>
                      </a:pPr>
                      <a:endParaRPr lang="en-GB" sz="1400" b="0" kern="100">
                        <a:effectLst/>
                        <a:latin typeface="+mn-lt"/>
                        <a:ea typeface="Aptos" panose="020B0004020202020204" pitchFamily="34" charset="0"/>
                        <a:cs typeface="Times New Roman" panose="02020603050405020304" pitchFamily="18"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algn="ctr">
                        <a:lnSpc>
                          <a:spcPct val="115000"/>
                        </a:lnSpc>
                        <a:spcAft>
                          <a:spcPts val="800"/>
                        </a:spcAft>
                        <a:buNone/>
                      </a:pPr>
                      <a:r>
                        <a:rPr lang="en-GB" sz="1400" b="0" kern="100" dirty="0">
                          <a:effectLst/>
                          <a:latin typeface="+mn-lt"/>
                          <a:ea typeface="Aptos" panose="020B0004020202020204" pitchFamily="34" charset="0"/>
                          <a:cs typeface="Times New Roman"/>
                        </a:rPr>
                        <a:t>Q4 Action was removed from 25/26 plan in Q3. </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988693536"/>
                  </a:ext>
                </a:extLst>
              </a:tr>
            </a:tbl>
          </a:graphicData>
        </a:graphic>
      </p:graphicFrame>
      <p:graphicFrame>
        <p:nvGraphicFramePr>
          <p:cNvPr id="6" name="Table 5">
            <a:extLst>
              <a:ext uri="{FF2B5EF4-FFF2-40B4-BE49-F238E27FC236}">
                <a16:creationId xmlns:a16="http://schemas.microsoft.com/office/drawing/2014/main" id="{BEFD77C3-4035-B65C-9127-CBE584DE9690}"/>
              </a:ext>
            </a:extLst>
          </p:cNvPr>
          <p:cNvGraphicFramePr>
            <a:graphicFrameLocks noGrp="1"/>
          </p:cNvGraphicFramePr>
          <p:nvPr/>
        </p:nvGraphicFramePr>
        <p:xfrm>
          <a:off x="11741892" y="-31469"/>
          <a:ext cx="8363796" cy="584771"/>
        </p:xfrm>
        <a:graphic>
          <a:graphicData uri="http://schemas.openxmlformats.org/drawingml/2006/table">
            <a:tbl>
              <a:tblPr firstRow="1" bandRow="1">
                <a:tableStyleId>{5C22544A-7EE6-4342-B048-85BDC9FD1C3A}</a:tableStyleId>
              </a:tblPr>
              <a:tblGrid>
                <a:gridCol w="1916682">
                  <a:extLst>
                    <a:ext uri="{9D8B030D-6E8A-4147-A177-3AD203B41FA5}">
                      <a16:colId xmlns:a16="http://schemas.microsoft.com/office/drawing/2014/main" val="404879202"/>
                    </a:ext>
                  </a:extLst>
                </a:gridCol>
                <a:gridCol w="3133513">
                  <a:extLst>
                    <a:ext uri="{9D8B030D-6E8A-4147-A177-3AD203B41FA5}">
                      <a16:colId xmlns:a16="http://schemas.microsoft.com/office/drawing/2014/main" val="3884276214"/>
                    </a:ext>
                  </a:extLst>
                </a:gridCol>
                <a:gridCol w="3313601">
                  <a:extLst>
                    <a:ext uri="{9D8B030D-6E8A-4147-A177-3AD203B41FA5}">
                      <a16:colId xmlns:a16="http://schemas.microsoft.com/office/drawing/2014/main" val="2106253938"/>
                    </a:ext>
                  </a:extLst>
                </a:gridCol>
              </a:tblGrid>
              <a:tr h="584771">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000" b="1"/>
                        <a:t>ON TRACK – Action progressing as planned &amp; agreed timelines </a:t>
                      </a:r>
                    </a:p>
                  </a:txBody>
                  <a:tcPr>
                    <a:solidFill>
                      <a:schemeClr val="accent4"/>
                    </a:solidFill>
                  </a:tcPr>
                </a:tc>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000" b="1">
                          <a:solidFill>
                            <a:schemeClr val="tx1"/>
                          </a:solidFill>
                        </a:rPr>
                        <a:t>OFF TRACK – Action not progressing as planned / to original timelines, however, management &amp; mitigating actions are in place </a:t>
                      </a:r>
                    </a:p>
                  </a:txBody>
                  <a:tcPr>
                    <a:solidFill>
                      <a:srgbClr val="FFC000"/>
                    </a:solidFill>
                  </a:tcPr>
                </a:tc>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000" b="1">
                          <a:solidFill>
                            <a:schemeClr val="bg1"/>
                          </a:solidFill>
                        </a:rPr>
                        <a:t>OFF TRACK – Action not progressing as planned / to original timelines, there is significant issue which require escalating</a:t>
                      </a:r>
                    </a:p>
                  </a:txBody>
                  <a:tcPr>
                    <a:solidFill>
                      <a:srgbClr val="C00000"/>
                    </a:solidFill>
                  </a:tcPr>
                </a:tc>
                <a:extLst>
                  <a:ext uri="{0D108BD9-81ED-4DB2-BD59-A6C34878D82A}">
                    <a16:rowId xmlns:a16="http://schemas.microsoft.com/office/drawing/2014/main" val="19659496"/>
                  </a:ext>
                </a:extLst>
              </a:tr>
            </a:tbl>
          </a:graphicData>
        </a:graphic>
      </p:graphicFrame>
    </p:spTree>
    <p:extLst>
      <p:ext uri="{BB962C8B-B14F-4D97-AF65-F5344CB8AC3E}">
        <p14:creationId xmlns:p14="http://schemas.microsoft.com/office/powerpoint/2010/main" val="217814030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450192-0830-0250-5EDE-A25FF805BF7A}"/>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4AD639A1-0843-E200-9275-EF4E166F9025}"/>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3735584B-26E9-B391-95DD-5F0136E7B82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41</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E1C108F6-6FD8-3367-7694-8E68967CBC76}"/>
              </a:ext>
            </a:extLst>
          </p:cNvPr>
          <p:cNvSpPr txBox="1"/>
          <p:nvPr/>
        </p:nvSpPr>
        <p:spPr>
          <a:xfrm>
            <a:off x="0" y="-14068"/>
            <a:ext cx="20105688" cy="584775"/>
          </a:xfrm>
          <a:prstGeom prst="rect">
            <a:avLst/>
          </a:prstGeom>
          <a:solidFill>
            <a:srgbClr val="44546A"/>
          </a:solidFill>
        </p:spPr>
        <p:txBody>
          <a:bodyPr wrap="square" lIns="91440" tIns="45720" rIns="91440" bIns="45720" rtlCol="0" anchor="t">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Verdana"/>
                <a:ea typeface="Verdana"/>
                <a:cs typeface="+mn-cs"/>
              </a:rPr>
              <a:t>MENTAL HEALTH &amp; LEARNING DISABILITIES – </a:t>
            </a:r>
            <a:r>
              <a:rPr kumimoji="0" lang="en-GB" sz="3200" b="1" i="0" u="none" strike="noStrike" kern="1200" cap="none" spc="0" normalizeH="0" baseline="0" noProof="0">
                <a:ln>
                  <a:noFill/>
                </a:ln>
                <a:solidFill>
                  <a:prstClr val="white"/>
                </a:solidFill>
                <a:effectLst/>
                <a:uLnTx/>
                <a:uFillTx/>
                <a:latin typeface="Verdana"/>
                <a:ea typeface="Verdana"/>
                <a:cs typeface="+mn-cs"/>
              </a:rPr>
              <a:t>OFF TRACK</a:t>
            </a:r>
          </a:p>
        </p:txBody>
      </p:sp>
      <p:graphicFrame>
        <p:nvGraphicFramePr>
          <p:cNvPr id="12" name="Table 11">
            <a:extLst>
              <a:ext uri="{FF2B5EF4-FFF2-40B4-BE49-F238E27FC236}">
                <a16:creationId xmlns:a16="http://schemas.microsoft.com/office/drawing/2014/main" id="{8B23DD81-3104-E8C9-16F7-ADE8FEB7016E}"/>
              </a:ext>
            </a:extLst>
          </p:cNvPr>
          <p:cNvGraphicFramePr>
            <a:graphicFrameLocks noGrp="1"/>
          </p:cNvGraphicFramePr>
          <p:nvPr>
            <p:extLst>
              <p:ext uri="{D42A27DB-BD31-4B8C-83A1-F6EECF244321}">
                <p14:modId xmlns:p14="http://schemas.microsoft.com/office/powerpoint/2010/main" val="2219182662"/>
              </p:ext>
            </p:extLst>
          </p:nvPr>
        </p:nvGraphicFramePr>
        <p:xfrm>
          <a:off x="706635" y="849050"/>
          <a:ext cx="18867723" cy="10017540"/>
        </p:xfrm>
        <a:graphic>
          <a:graphicData uri="http://schemas.openxmlformats.org/drawingml/2006/table">
            <a:tbl>
              <a:tblPr firstRow="1" bandRow="1"/>
              <a:tblGrid>
                <a:gridCol w="1501003">
                  <a:extLst>
                    <a:ext uri="{9D8B030D-6E8A-4147-A177-3AD203B41FA5}">
                      <a16:colId xmlns:a16="http://schemas.microsoft.com/office/drawing/2014/main" val="3513716832"/>
                    </a:ext>
                  </a:extLst>
                </a:gridCol>
                <a:gridCol w="3426023">
                  <a:extLst>
                    <a:ext uri="{9D8B030D-6E8A-4147-A177-3AD203B41FA5}">
                      <a16:colId xmlns:a16="http://schemas.microsoft.com/office/drawing/2014/main" val="478946555"/>
                    </a:ext>
                  </a:extLst>
                </a:gridCol>
                <a:gridCol w="3120177">
                  <a:extLst>
                    <a:ext uri="{9D8B030D-6E8A-4147-A177-3AD203B41FA5}">
                      <a16:colId xmlns:a16="http://schemas.microsoft.com/office/drawing/2014/main" val="2472157173"/>
                    </a:ext>
                  </a:extLst>
                </a:gridCol>
                <a:gridCol w="3624677">
                  <a:extLst>
                    <a:ext uri="{9D8B030D-6E8A-4147-A177-3AD203B41FA5}">
                      <a16:colId xmlns:a16="http://schemas.microsoft.com/office/drawing/2014/main" val="3831349505"/>
                    </a:ext>
                  </a:extLst>
                </a:gridCol>
                <a:gridCol w="4063793">
                  <a:extLst>
                    <a:ext uri="{9D8B030D-6E8A-4147-A177-3AD203B41FA5}">
                      <a16:colId xmlns:a16="http://schemas.microsoft.com/office/drawing/2014/main" val="2146603789"/>
                    </a:ext>
                  </a:extLst>
                </a:gridCol>
                <a:gridCol w="3132050">
                  <a:extLst>
                    <a:ext uri="{9D8B030D-6E8A-4147-A177-3AD203B41FA5}">
                      <a16:colId xmlns:a16="http://schemas.microsoft.com/office/drawing/2014/main" val="3823855966"/>
                    </a:ext>
                  </a:extLst>
                </a:gridCol>
              </a:tblGrid>
              <a:tr h="551172">
                <a:tc>
                  <a:txBody>
                    <a:bodyPr/>
                    <a:lstStyle>
                      <a:lvl1pPr marL="0" algn="l" defTabSz="914400" rtl="0" eaLnBrk="1" latinLnBrk="0" hangingPunct="1">
                        <a:defRPr sz="1800" b="1" kern="1200">
                          <a:solidFill>
                            <a:schemeClr val="lt1"/>
                          </a:solidFill>
                          <a:latin typeface="Arial" panose="020B0604020202020204"/>
                        </a:defRPr>
                      </a:lvl1pPr>
                      <a:lvl2pPr marL="457200" algn="l" defTabSz="914400" rtl="0" eaLnBrk="1" latinLnBrk="0" hangingPunct="1">
                        <a:defRPr sz="1800" b="1" kern="1200">
                          <a:solidFill>
                            <a:schemeClr val="lt1"/>
                          </a:solidFill>
                          <a:latin typeface="Arial" panose="020B0604020202020204"/>
                        </a:defRPr>
                      </a:lvl2pPr>
                      <a:lvl3pPr marL="914400" algn="l" defTabSz="914400" rtl="0" eaLnBrk="1" latinLnBrk="0" hangingPunct="1">
                        <a:defRPr sz="1800" b="1" kern="1200">
                          <a:solidFill>
                            <a:schemeClr val="lt1"/>
                          </a:solidFill>
                          <a:latin typeface="Arial" panose="020B0604020202020204"/>
                        </a:defRPr>
                      </a:lvl3pPr>
                      <a:lvl4pPr marL="1371600" algn="l" defTabSz="914400" rtl="0" eaLnBrk="1" latinLnBrk="0" hangingPunct="1">
                        <a:defRPr sz="1800" b="1" kern="1200">
                          <a:solidFill>
                            <a:schemeClr val="lt1"/>
                          </a:solidFill>
                          <a:latin typeface="Arial" panose="020B0604020202020204"/>
                        </a:defRPr>
                      </a:lvl4pPr>
                      <a:lvl5pPr marL="1828800" algn="l" defTabSz="914400" rtl="0" eaLnBrk="1" latinLnBrk="0" hangingPunct="1">
                        <a:defRPr sz="1800" b="1" kern="1200">
                          <a:solidFill>
                            <a:schemeClr val="lt1"/>
                          </a:solidFill>
                          <a:latin typeface="Arial" panose="020B0604020202020204"/>
                        </a:defRPr>
                      </a:lvl5pPr>
                      <a:lvl6pPr marL="2286000" algn="l" defTabSz="914400" rtl="0" eaLnBrk="1" latinLnBrk="0" hangingPunct="1">
                        <a:defRPr sz="1800" b="1" kern="1200">
                          <a:solidFill>
                            <a:schemeClr val="lt1"/>
                          </a:solidFill>
                          <a:latin typeface="Arial" panose="020B0604020202020204"/>
                        </a:defRPr>
                      </a:lvl6pPr>
                      <a:lvl7pPr marL="2743200" algn="l" defTabSz="914400" rtl="0" eaLnBrk="1" latinLnBrk="0" hangingPunct="1">
                        <a:defRPr sz="1800" b="1" kern="1200">
                          <a:solidFill>
                            <a:schemeClr val="lt1"/>
                          </a:solidFill>
                          <a:latin typeface="Arial" panose="020B0604020202020204"/>
                        </a:defRPr>
                      </a:lvl7pPr>
                      <a:lvl8pPr marL="3200400" algn="l" defTabSz="914400" rtl="0" eaLnBrk="1" latinLnBrk="0" hangingPunct="1">
                        <a:defRPr sz="1800" b="1" kern="1200">
                          <a:solidFill>
                            <a:schemeClr val="lt1"/>
                          </a:solidFill>
                          <a:latin typeface="Arial" panose="020B0604020202020204"/>
                        </a:defRPr>
                      </a:lvl8pPr>
                      <a:lvl9pPr marL="3657600" algn="l" defTabSz="914400" rtl="0" eaLnBrk="1" latinLnBrk="0" hangingPunct="1">
                        <a:defRPr sz="1800" b="1" kern="1200">
                          <a:solidFill>
                            <a:schemeClr val="lt1"/>
                          </a:solidFill>
                          <a:latin typeface="Arial" panose="020B0604020202020204"/>
                        </a:defRPr>
                      </a:lvl9pPr>
                    </a:lstStyle>
                    <a:p>
                      <a:pPr algn="ctr"/>
                      <a:r>
                        <a:rPr lang="en-GB" sz="1300" b="1">
                          <a:latin typeface="+mn-lt"/>
                        </a:rPr>
                        <a:t>System Priority</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AEAAD4">
                        <a:lumMod val="50000"/>
                      </a:srgbClr>
                    </a:solidFill>
                  </a:tcPr>
                </a:tc>
                <a:tc>
                  <a:txBody>
                    <a:bodyPr/>
                    <a:lstStyle>
                      <a:lvl1pPr marL="0" algn="l" defTabSz="914400" rtl="0" eaLnBrk="1" latinLnBrk="0" hangingPunct="1">
                        <a:defRPr sz="1800" b="1" kern="1200">
                          <a:solidFill>
                            <a:schemeClr val="lt1"/>
                          </a:solidFill>
                          <a:latin typeface="Arial" panose="020B0604020202020204"/>
                        </a:defRPr>
                      </a:lvl1pPr>
                      <a:lvl2pPr marL="457200" algn="l" defTabSz="914400" rtl="0" eaLnBrk="1" latinLnBrk="0" hangingPunct="1">
                        <a:defRPr sz="1800" b="1" kern="1200">
                          <a:solidFill>
                            <a:schemeClr val="lt1"/>
                          </a:solidFill>
                          <a:latin typeface="Arial" panose="020B0604020202020204"/>
                        </a:defRPr>
                      </a:lvl2pPr>
                      <a:lvl3pPr marL="914400" algn="l" defTabSz="914400" rtl="0" eaLnBrk="1" latinLnBrk="0" hangingPunct="1">
                        <a:defRPr sz="1800" b="1" kern="1200">
                          <a:solidFill>
                            <a:schemeClr val="lt1"/>
                          </a:solidFill>
                          <a:latin typeface="Arial" panose="020B0604020202020204"/>
                        </a:defRPr>
                      </a:lvl3pPr>
                      <a:lvl4pPr marL="1371600" algn="l" defTabSz="914400" rtl="0" eaLnBrk="1" latinLnBrk="0" hangingPunct="1">
                        <a:defRPr sz="1800" b="1" kern="1200">
                          <a:solidFill>
                            <a:schemeClr val="lt1"/>
                          </a:solidFill>
                          <a:latin typeface="Arial" panose="020B0604020202020204"/>
                        </a:defRPr>
                      </a:lvl4pPr>
                      <a:lvl5pPr marL="1828800" algn="l" defTabSz="914400" rtl="0" eaLnBrk="1" latinLnBrk="0" hangingPunct="1">
                        <a:defRPr sz="1800" b="1" kern="1200">
                          <a:solidFill>
                            <a:schemeClr val="lt1"/>
                          </a:solidFill>
                          <a:latin typeface="Arial" panose="020B0604020202020204"/>
                        </a:defRPr>
                      </a:lvl5pPr>
                      <a:lvl6pPr marL="2286000" algn="l" defTabSz="914400" rtl="0" eaLnBrk="1" latinLnBrk="0" hangingPunct="1">
                        <a:defRPr sz="1800" b="1" kern="1200">
                          <a:solidFill>
                            <a:schemeClr val="lt1"/>
                          </a:solidFill>
                          <a:latin typeface="Arial" panose="020B0604020202020204"/>
                        </a:defRPr>
                      </a:lvl6pPr>
                      <a:lvl7pPr marL="2743200" algn="l" defTabSz="914400" rtl="0" eaLnBrk="1" latinLnBrk="0" hangingPunct="1">
                        <a:defRPr sz="1800" b="1" kern="1200">
                          <a:solidFill>
                            <a:schemeClr val="lt1"/>
                          </a:solidFill>
                          <a:latin typeface="Arial" panose="020B0604020202020204"/>
                        </a:defRPr>
                      </a:lvl7pPr>
                      <a:lvl8pPr marL="3200400" algn="l" defTabSz="914400" rtl="0" eaLnBrk="1" latinLnBrk="0" hangingPunct="1">
                        <a:defRPr sz="1800" b="1" kern="1200">
                          <a:solidFill>
                            <a:schemeClr val="lt1"/>
                          </a:solidFill>
                          <a:latin typeface="Arial" panose="020B0604020202020204"/>
                        </a:defRPr>
                      </a:lvl8pPr>
                      <a:lvl9pPr marL="3657600" algn="l" defTabSz="914400" rtl="0" eaLnBrk="1" latinLnBrk="0" hangingPunct="1">
                        <a:defRPr sz="1800" b="1" kern="1200">
                          <a:solidFill>
                            <a:schemeClr val="lt1"/>
                          </a:solidFill>
                          <a:latin typeface="Arial" panose="020B0604020202020204"/>
                        </a:defRPr>
                      </a:lvl9pPr>
                    </a:lstStyle>
                    <a:p>
                      <a:pPr algn="ctr"/>
                      <a:r>
                        <a:rPr lang="en-GB" sz="1300" b="1">
                          <a:latin typeface="+mn-lt"/>
                        </a:rPr>
                        <a:t>Work Programme</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AEAAD4">
                        <a:lumMod val="50000"/>
                      </a:srgbClr>
                    </a:solidFill>
                  </a:tcPr>
                </a:tc>
                <a:tc>
                  <a:txBody>
                    <a:bodyPr/>
                    <a:lstStyle>
                      <a:lvl1pPr marL="0" algn="l" defTabSz="914400" rtl="0" eaLnBrk="1" latinLnBrk="0" hangingPunct="1">
                        <a:defRPr sz="1800" b="1" kern="1200">
                          <a:solidFill>
                            <a:schemeClr val="lt1"/>
                          </a:solidFill>
                          <a:latin typeface="Arial" panose="020B0604020202020204"/>
                        </a:defRPr>
                      </a:lvl1pPr>
                      <a:lvl2pPr marL="457200" algn="l" defTabSz="914400" rtl="0" eaLnBrk="1" latinLnBrk="0" hangingPunct="1">
                        <a:defRPr sz="1800" b="1" kern="1200">
                          <a:solidFill>
                            <a:schemeClr val="lt1"/>
                          </a:solidFill>
                          <a:latin typeface="Arial" panose="020B0604020202020204"/>
                        </a:defRPr>
                      </a:lvl2pPr>
                      <a:lvl3pPr marL="914400" algn="l" defTabSz="914400" rtl="0" eaLnBrk="1" latinLnBrk="0" hangingPunct="1">
                        <a:defRPr sz="1800" b="1" kern="1200">
                          <a:solidFill>
                            <a:schemeClr val="lt1"/>
                          </a:solidFill>
                          <a:latin typeface="Arial" panose="020B0604020202020204"/>
                        </a:defRPr>
                      </a:lvl3pPr>
                      <a:lvl4pPr marL="1371600" algn="l" defTabSz="914400" rtl="0" eaLnBrk="1" latinLnBrk="0" hangingPunct="1">
                        <a:defRPr sz="1800" b="1" kern="1200">
                          <a:solidFill>
                            <a:schemeClr val="lt1"/>
                          </a:solidFill>
                          <a:latin typeface="Arial" panose="020B0604020202020204"/>
                        </a:defRPr>
                      </a:lvl4pPr>
                      <a:lvl5pPr marL="1828800" algn="l" defTabSz="914400" rtl="0" eaLnBrk="1" latinLnBrk="0" hangingPunct="1">
                        <a:defRPr sz="1800" b="1" kern="1200">
                          <a:solidFill>
                            <a:schemeClr val="lt1"/>
                          </a:solidFill>
                          <a:latin typeface="Arial" panose="020B0604020202020204"/>
                        </a:defRPr>
                      </a:lvl5pPr>
                      <a:lvl6pPr marL="2286000" algn="l" defTabSz="914400" rtl="0" eaLnBrk="1" latinLnBrk="0" hangingPunct="1">
                        <a:defRPr sz="1800" b="1" kern="1200">
                          <a:solidFill>
                            <a:schemeClr val="lt1"/>
                          </a:solidFill>
                          <a:latin typeface="Arial" panose="020B0604020202020204"/>
                        </a:defRPr>
                      </a:lvl6pPr>
                      <a:lvl7pPr marL="2743200" algn="l" defTabSz="914400" rtl="0" eaLnBrk="1" latinLnBrk="0" hangingPunct="1">
                        <a:defRPr sz="1800" b="1" kern="1200">
                          <a:solidFill>
                            <a:schemeClr val="lt1"/>
                          </a:solidFill>
                          <a:latin typeface="Arial" panose="020B0604020202020204"/>
                        </a:defRPr>
                      </a:lvl7pPr>
                      <a:lvl8pPr marL="3200400" algn="l" defTabSz="914400" rtl="0" eaLnBrk="1" latinLnBrk="0" hangingPunct="1">
                        <a:defRPr sz="1800" b="1" kern="1200">
                          <a:solidFill>
                            <a:schemeClr val="lt1"/>
                          </a:solidFill>
                          <a:latin typeface="Arial" panose="020B0604020202020204"/>
                        </a:defRPr>
                      </a:lvl8pPr>
                      <a:lvl9pPr marL="3657600" algn="l" defTabSz="914400" rtl="0" eaLnBrk="1" latinLnBrk="0" hangingPunct="1">
                        <a:defRPr sz="1800" b="1" kern="1200">
                          <a:solidFill>
                            <a:schemeClr val="lt1"/>
                          </a:solidFill>
                          <a:latin typeface="Arial" panose="020B0604020202020204"/>
                        </a:defRPr>
                      </a:lvl9p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300" b="1">
                          <a:latin typeface="+mn-lt"/>
                        </a:rPr>
                        <a:t>Q4 Milestone Off track</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AEAAD4">
                        <a:lumMod val="50000"/>
                      </a:srgbClr>
                    </a:solidFill>
                  </a:tcPr>
                </a:tc>
                <a:tc>
                  <a:txBody>
                    <a:bodyPr/>
                    <a:lstStyle>
                      <a:lvl1pPr marL="0" algn="l" defTabSz="914400" rtl="0" eaLnBrk="1" latinLnBrk="0" hangingPunct="1">
                        <a:defRPr sz="1800" b="1" kern="1200">
                          <a:solidFill>
                            <a:schemeClr val="lt1"/>
                          </a:solidFill>
                          <a:latin typeface="Arial" panose="020B0604020202020204"/>
                        </a:defRPr>
                      </a:lvl1pPr>
                      <a:lvl2pPr marL="457200" algn="l" defTabSz="914400" rtl="0" eaLnBrk="1" latinLnBrk="0" hangingPunct="1">
                        <a:defRPr sz="1800" b="1" kern="1200">
                          <a:solidFill>
                            <a:schemeClr val="lt1"/>
                          </a:solidFill>
                          <a:latin typeface="Arial" panose="020B0604020202020204"/>
                        </a:defRPr>
                      </a:lvl2pPr>
                      <a:lvl3pPr marL="914400" algn="l" defTabSz="914400" rtl="0" eaLnBrk="1" latinLnBrk="0" hangingPunct="1">
                        <a:defRPr sz="1800" b="1" kern="1200">
                          <a:solidFill>
                            <a:schemeClr val="lt1"/>
                          </a:solidFill>
                          <a:latin typeface="Arial" panose="020B0604020202020204"/>
                        </a:defRPr>
                      </a:lvl3pPr>
                      <a:lvl4pPr marL="1371600" algn="l" defTabSz="914400" rtl="0" eaLnBrk="1" latinLnBrk="0" hangingPunct="1">
                        <a:defRPr sz="1800" b="1" kern="1200">
                          <a:solidFill>
                            <a:schemeClr val="lt1"/>
                          </a:solidFill>
                          <a:latin typeface="Arial" panose="020B0604020202020204"/>
                        </a:defRPr>
                      </a:lvl4pPr>
                      <a:lvl5pPr marL="1828800" algn="l" defTabSz="914400" rtl="0" eaLnBrk="1" latinLnBrk="0" hangingPunct="1">
                        <a:defRPr sz="1800" b="1" kern="1200">
                          <a:solidFill>
                            <a:schemeClr val="lt1"/>
                          </a:solidFill>
                          <a:latin typeface="Arial" panose="020B0604020202020204"/>
                        </a:defRPr>
                      </a:lvl5pPr>
                      <a:lvl6pPr marL="2286000" algn="l" defTabSz="914400" rtl="0" eaLnBrk="1" latinLnBrk="0" hangingPunct="1">
                        <a:defRPr sz="1800" b="1" kern="1200">
                          <a:solidFill>
                            <a:schemeClr val="lt1"/>
                          </a:solidFill>
                          <a:latin typeface="Arial" panose="020B0604020202020204"/>
                        </a:defRPr>
                      </a:lvl6pPr>
                      <a:lvl7pPr marL="2743200" algn="l" defTabSz="914400" rtl="0" eaLnBrk="1" latinLnBrk="0" hangingPunct="1">
                        <a:defRPr sz="1800" b="1" kern="1200">
                          <a:solidFill>
                            <a:schemeClr val="lt1"/>
                          </a:solidFill>
                          <a:latin typeface="Arial" panose="020B0604020202020204"/>
                        </a:defRPr>
                      </a:lvl7pPr>
                      <a:lvl8pPr marL="3200400" algn="l" defTabSz="914400" rtl="0" eaLnBrk="1" latinLnBrk="0" hangingPunct="1">
                        <a:defRPr sz="1800" b="1" kern="1200">
                          <a:solidFill>
                            <a:schemeClr val="lt1"/>
                          </a:solidFill>
                          <a:latin typeface="Arial" panose="020B0604020202020204"/>
                        </a:defRPr>
                      </a:lvl8pPr>
                      <a:lvl9pPr marL="3657600" algn="l" defTabSz="914400" rtl="0" eaLnBrk="1" latinLnBrk="0" hangingPunct="1">
                        <a:defRPr sz="1800" b="1" kern="1200">
                          <a:solidFill>
                            <a:schemeClr val="lt1"/>
                          </a:solidFill>
                          <a:latin typeface="Arial" panose="020B0604020202020204"/>
                        </a:defRPr>
                      </a:lvl9pPr>
                    </a:lstStyle>
                    <a:p>
                      <a:pPr algn="ctr"/>
                      <a:r>
                        <a:rPr lang="en-GB" sz="1300" b="1">
                          <a:latin typeface="+mn-lt"/>
                        </a:rPr>
                        <a:t>Reason</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AEAAD4">
                        <a:lumMod val="50000"/>
                      </a:srgbClr>
                    </a:solidFill>
                  </a:tcPr>
                </a:tc>
                <a:tc>
                  <a:txBody>
                    <a:bodyPr/>
                    <a:lstStyle>
                      <a:lvl1pPr marL="0" algn="l" defTabSz="914400" rtl="0" eaLnBrk="1" latinLnBrk="0" hangingPunct="1">
                        <a:defRPr sz="1800" b="1" kern="1200">
                          <a:solidFill>
                            <a:schemeClr val="lt1"/>
                          </a:solidFill>
                          <a:latin typeface="Arial" panose="020B0604020202020204"/>
                        </a:defRPr>
                      </a:lvl1pPr>
                      <a:lvl2pPr marL="457200" algn="l" defTabSz="914400" rtl="0" eaLnBrk="1" latinLnBrk="0" hangingPunct="1">
                        <a:defRPr sz="1800" b="1" kern="1200">
                          <a:solidFill>
                            <a:schemeClr val="lt1"/>
                          </a:solidFill>
                          <a:latin typeface="Arial" panose="020B0604020202020204"/>
                        </a:defRPr>
                      </a:lvl2pPr>
                      <a:lvl3pPr marL="914400" algn="l" defTabSz="914400" rtl="0" eaLnBrk="1" latinLnBrk="0" hangingPunct="1">
                        <a:defRPr sz="1800" b="1" kern="1200">
                          <a:solidFill>
                            <a:schemeClr val="lt1"/>
                          </a:solidFill>
                          <a:latin typeface="Arial" panose="020B0604020202020204"/>
                        </a:defRPr>
                      </a:lvl3pPr>
                      <a:lvl4pPr marL="1371600" algn="l" defTabSz="914400" rtl="0" eaLnBrk="1" latinLnBrk="0" hangingPunct="1">
                        <a:defRPr sz="1800" b="1" kern="1200">
                          <a:solidFill>
                            <a:schemeClr val="lt1"/>
                          </a:solidFill>
                          <a:latin typeface="Arial" panose="020B0604020202020204"/>
                        </a:defRPr>
                      </a:lvl4pPr>
                      <a:lvl5pPr marL="1828800" algn="l" defTabSz="914400" rtl="0" eaLnBrk="1" latinLnBrk="0" hangingPunct="1">
                        <a:defRPr sz="1800" b="1" kern="1200">
                          <a:solidFill>
                            <a:schemeClr val="lt1"/>
                          </a:solidFill>
                          <a:latin typeface="Arial" panose="020B0604020202020204"/>
                        </a:defRPr>
                      </a:lvl5pPr>
                      <a:lvl6pPr marL="2286000" algn="l" defTabSz="914400" rtl="0" eaLnBrk="1" latinLnBrk="0" hangingPunct="1">
                        <a:defRPr sz="1800" b="1" kern="1200">
                          <a:solidFill>
                            <a:schemeClr val="lt1"/>
                          </a:solidFill>
                          <a:latin typeface="Arial" panose="020B0604020202020204"/>
                        </a:defRPr>
                      </a:lvl6pPr>
                      <a:lvl7pPr marL="2743200" algn="l" defTabSz="914400" rtl="0" eaLnBrk="1" latinLnBrk="0" hangingPunct="1">
                        <a:defRPr sz="1800" b="1" kern="1200">
                          <a:solidFill>
                            <a:schemeClr val="lt1"/>
                          </a:solidFill>
                          <a:latin typeface="Arial" panose="020B0604020202020204"/>
                        </a:defRPr>
                      </a:lvl7pPr>
                      <a:lvl8pPr marL="3200400" algn="l" defTabSz="914400" rtl="0" eaLnBrk="1" latinLnBrk="0" hangingPunct="1">
                        <a:defRPr sz="1800" b="1" kern="1200">
                          <a:solidFill>
                            <a:schemeClr val="lt1"/>
                          </a:solidFill>
                          <a:latin typeface="Arial" panose="020B0604020202020204"/>
                        </a:defRPr>
                      </a:lvl8pPr>
                      <a:lvl9pPr marL="3657600" algn="l" defTabSz="914400" rtl="0" eaLnBrk="1" latinLnBrk="0" hangingPunct="1">
                        <a:defRPr sz="1800" b="1" kern="1200">
                          <a:solidFill>
                            <a:schemeClr val="lt1"/>
                          </a:solidFill>
                          <a:latin typeface="Arial" panose="020B0604020202020204"/>
                        </a:defRPr>
                      </a:lvl9pPr>
                    </a:lstStyle>
                    <a:p>
                      <a:pPr algn="ctr"/>
                      <a:r>
                        <a:rPr lang="en-GB" sz="1300" b="1">
                          <a:latin typeface="+mn-lt"/>
                        </a:rPr>
                        <a:t>Mitigating Actions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AEAAD4">
                        <a:lumMod val="50000"/>
                      </a:srgbClr>
                    </a:solidFill>
                  </a:tcPr>
                </a:tc>
                <a:tc>
                  <a:txBody>
                    <a:bodyPr/>
                    <a:lstStyle>
                      <a:lvl1pPr marL="0" algn="l" defTabSz="914400" rtl="0" eaLnBrk="1" latinLnBrk="0" hangingPunct="1">
                        <a:defRPr sz="1800" b="1" kern="1200">
                          <a:solidFill>
                            <a:schemeClr val="lt1"/>
                          </a:solidFill>
                          <a:latin typeface="Arial" panose="020B0604020202020204"/>
                        </a:defRPr>
                      </a:lvl1pPr>
                      <a:lvl2pPr marL="457200" algn="l" defTabSz="914400" rtl="0" eaLnBrk="1" latinLnBrk="0" hangingPunct="1">
                        <a:defRPr sz="1800" b="1" kern="1200">
                          <a:solidFill>
                            <a:schemeClr val="lt1"/>
                          </a:solidFill>
                          <a:latin typeface="Arial" panose="020B0604020202020204"/>
                        </a:defRPr>
                      </a:lvl2pPr>
                      <a:lvl3pPr marL="914400" algn="l" defTabSz="914400" rtl="0" eaLnBrk="1" latinLnBrk="0" hangingPunct="1">
                        <a:defRPr sz="1800" b="1" kern="1200">
                          <a:solidFill>
                            <a:schemeClr val="lt1"/>
                          </a:solidFill>
                          <a:latin typeface="Arial" panose="020B0604020202020204"/>
                        </a:defRPr>
                      </a:lvl3pPr>
                      <a:lvl4pPr marL="1371600" algn="l" defTabSz="914400" rtl="0" eaLnBrk="1" latinLnBrk="0" hangingPunct="1">
                        <a:defRPr sz="1800" b="1" kern="1200">
                          <a:solidFill>
                            <a:schemeClr val="lt1"/>
                          </a:solidFill>
                          <a:latin typeface="Arial" panose="020B0604020202020204"/>
                        </a:defRPr>
                      </a:lvl4pPr>
                      <a:lvl5pPr marL="1828800" algn="l" defTabSz="914400" rtl="0" eaLnBrk="1" latinLnBrk="0" hangingPunct="1">
                        <a:defRPr sz="1800" b="1" kern="1200">
                          <a:solidFill>
                            <a:schemeClr val="lt1"/>
                          </a:solidFill>
                          <a:latin typeface="Arial" panose="020B0604020202020204"/>
                        </a:defRPr>
                      </a:lvl5pPr>
                      <a:lvl6pPr marL="2286000" algn="l" defTabSz="914400" rtl="0" eaLnBrk="1" latinLnBrk="0" hangingPunct="1">
                        <a:defRPr sz="1800" b="1" kern="1200">
                          <a:solidFill>
                            <a:schemeClr val="lt1"/>
                          </a:solidFill>
                          <a:latin typeface="Arial" panose="020B0604020202020204"/>
                        </a:defRPr>
                      </a:lvl6pPr>
                      <a:lvl7pPr marL="2743200" algn="l" defTabSz="914400" rtl="0" eaLnBrk="1" latinLnBrk="0" hangingPunct="1">
                        <a:defRPr sz="1800" b="1" kern="1200">
                          <a:solidFill>
                            <a:schemeClr val="lt1"/>
                          </a:solidFill>
                          <a:latin typeface="Arial" panose="020B0604020202020204"/>
                        </a:defRPr>
                      </a:lvl7pPr>
                      <a:lvl8pPr marL="3200400" algn="l" defTabSz="914400" rtl="0" eaLnBrk="1" latinLnBrk="0" hangingPunct="1">
                        <a:defRPr sz="1800" b="1" kern="1200">
                          <a:solidFill>
                            <a:schemeClr val="lt1"/>
                          </a:solidFill>
                          <a:latin typeface="Arial" panose="020B0604020202020204"/>
                        </a:defRPr>
                      </a:lvl8pPr>
                      <a:lvl9pPr marL="3657600" algn="l" defTabSz="914400" rtl="0" eaLnBrk="1" latinLnBrk="0" hangingPunct="1">
                        <a:defRPr sz="1800" b="1" kern="1200">
                          <a:solidFill>
                            <a:schemeClr val="lt1"/>
                          </a:solidFill>
                          <a:latin typeface="Arial" panose="020B0604020202020204"/>
                        </a:defRPr>
                      </a:lvl9pPr>
                    </a:lstStyle>
                    <a:p>
                      <a:pPr algn="ctr"/>
                      <a:r>
                        <a:rPr lang="en-GB" sz="1300" b="1">
                          <a:latin typeface="+mn-lt"/>
                        </a:rPr>
                        <a:t>When on track</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AEAAD4">
                        <a:lumMod val="50000"/>
                      </a:srgbClr>
                    </a:solidFill>
                  </a:tcPr>
                </a:tc>
                <a:extLst>
                  <a:ext uri="{0D108BD9-81ED-4DB2-BD59-A6C34878D82A}">
                    <a16:rowId xmlns:a16="http://schemas.microsoft.com/office/drawing/2014/main" val="2668459177"/>
                  </a:ext>
                </a:extLst>
              </a:tr>
              <a:tr h="1226769">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marL="0" marR="0" lvl="0" indent="0" algn="l" rtl="0" eaLnBrk="1" fontAlgn="auto" latinLnBrk="0" hangingPunct="1">
                        <a:lnSpc>
                          <a:spcPct val="100000"/>
                        </a:lnSpc>
                        <a:spcBef>
                          <a:spcPts val="0"/>
                        </a:spcBef>
                        <a:spcAft>
                          <a:spcPts val="0"/>
                        </a:spcAft>
                        <a:buClrTx/>
                        <a:buSzTx/>
                        <a:buFontTx/>
                        <a:buNone/>
                      </a:pPr>
                      <a:r>
                        <a:rPr lang="en-GB" sz="1400" b="1" kern="0" dirty="0">
                          <a:solidFill>
                            <a:srgbClr val="000000"/>
                          </a:solidFill>
                          <a:latin typeface="Arial" panose="020B0604020202020204"/>
                          <a:ea typeface="+mn-ea"/>
                          <a:cs typeface="+mn-cs"/>
                        </a:rPr>
                        <a:t>Adult Inpatient &amp; Community Modernisation</a:t>
                      </a:r>
                    </a:p>
                    <a:p>
                      <a:pPr marL="0" marR="0" lvl="0" indent="0" algn="l" defTabSz="1507937" rtl="0" eaLnBrk="1" fontAlgn="auto" latinLnBrk="0" hangingPunct="1">
                        <a:lnSpc>
                          <a:spcPct val="100000"/>
                        </a:lnSpc>
                        <a:spcBef>
                          <a:spcPts val="0"/>
                        </a:spcBef>
                        <a:spcAft>
                          <a:spcPts val="0"/>
                        </a:spcAft>
                        <a:buClrTx/>
                        <a:buSzTx/>
                        <a:buFontTx/>
                        <a:buNone/>
                        <a:tabLst/>
                        <a:defRPr/>
                      </a:pPr>
                      <a:endParaRPr lang="en-GB" sz="1400" b="1" kern="0" dirty="0">
                        <a:solidFill>
                          <a:srgbClr val="000000"/>
                        </a:solidFill>
                        <a:latin typeface="+mn-lt"/>
                      </a:endParaRP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lvl1pPr marL="0" algn="l" defTabSz="685772" rtl="0" eaLnBrk="1" latinLnBrk="0" hangingPunct="1">
                        <a:defRPr sz="1350" b="1" kern="1200">
                          <a:solidFill>
                            <a:schemeClr val="dk1"/>
                          </a:solidFill>
                          <a:latin typeface="Aptos" panose="02110004020202020204"/>
                        </a:defRPr>
                      </a:lvl1pPr>
                      <a:lvl2pPr marL="342886" algn="l" defTabSz="685772" rtl="0" eaLnBrk="1" latinLnBrk="0" hangingPunct="1">
                        <a:defRPr sz="1350" b="1" kern="1200">
                          <a:solidFill>
                            <a:schemeClr val="dk1"/>
                          </a:solidFill>
                          <a:latin typeface="Aptos" panose="02110004020202020204"/>
                        </a:defRPr>
                      </a:lvl2pPr>
                      <a:lvl3pPr marL="685772" algn="l" defTabSz="685772" rtl="0" eaLnBrk="1" latinLnBrk="0" hangingPunct="1">
                        <a:defRPr sz="1350" b="1" kern="1200">
                          <a:solidFill>
                            <a:schemeClr val="dk1"/>
                          </a:solidFill>
                          <a:latin typeface="Aptos" panose="02110004020202020204"/>
                        </a:defRPr>
                      </a:lvl3pPr>
                      <a:lvl4pPr marL="1028657" algn="l" defTabSz="685772" rtl="0" eaLnBrk="1" latinLnBrk="0" hangingPunct="1">
                        <a:defRPr sz="1350" b="1" kern="1200">
                          <a:solidFill>
                            <a:schemeClr val="dk1"/>
                          </a:solidFill>
                          <a:latin typeface="Aptos" panose="02110004020202020204"/>
                        </a:defRPr>
                      </a:lvl4pPr>
                      <a:lvl5pPr marL="1371543" algn="l" defTabSz="685772" rtl="0" eaLnBrk="1" latinLnBrk="0" hangingPunct="1">
                        <a:defRPr sz="1350" b="1" kern="1200">
                          <a:solidFill>
                            <a:schemeClr val="dk1"/>
                          </a:solidFill>
                          <a:latin typeface="Aptos" panose="02110004020202020204"/>
                        </a:defRPr>
                      </a:lvl5pPr>
                      <a:lvl6pPr marL="1714428" algn="l" defTabSz="685772" rtl="0" eaLnBrk="1" latinLnBrk="0" hangingPunct="1">
                        <a:defRPr sz="1350" b="1" kern="1200">
                          <a:solidFill>
                            <a:schemeClr val="dk1"/>
                          </a:solidFill>
                          <a:latin typeface="Aptos" panose="02110004020202020204"/>
                        </a:defRPr>
                      </a:lvl6pPr>
                      <a:lvl7pPr marL="2057314" algn="l" defTabSz="685772" rtl="0" eaLnBrk="1" latinLnBrk="0" hangingPunct="1">
                        <a:defRPr sz="1350" b="1" kern="1200">
                          <a:solidFill>
                            <a:schemeClr val="dk1"/>
                          </a:solidFill>
                          <a:latin typeface="Aptos" panose="02110004020202020204"/>
                        </a:defRPr>
                      </a:lvl7pPr>
                      <a:lvl8pPr marL="2400199" algn="l" defTabSz="685772" rtl="0" eaLnBrk="1" latinLnBrk="0" hangingPunct="1">
                        <a:defRPr sz="1350" b="1" kern="1200">
                          <a:solidFill>
                            <a:schemeClr val="dk1"/>
                          </a:solidFill>
                          <a:latin typeface="Aptos" panose="02110004020202020204"/>
                        </a:defRPr>
                      </a:lvl8pPr>
                      <a:lvl9pPr marL="2743085" algn="l" defTabSz="685772" rtl="0" eaLnBrk="1" latinLnBrk="0" hangingPunct="1">
                        <a:defRPr sz="1350" b="1" kern="1200">
                          <a:solidFill>
                            <a:schemeClr val="dk1"/>
                          </a:solidFill>
                          <a:latin typeface="Aptos" panose="02110004020202020204"/>
                        </a:defRPr>
                      </a:lvl9pPr>
                    </a:lstStyle>
                    <a:p>
                      <a:pPr marL="0" marR="0" lvl="0" indent="0" algn="l" defTabSz="685772" rtl="0" eaLnBrk="1" fontAlgn="auto" latinLnBrk="0" hangingPunct="1">
                        <a:lnSpc>
                          <a:spcPct val="115000"/>
                        </a:lnSpc>
                        <a:spcBef>
                          <a:spcPts val="0"/>
                        </a:spcBef>
                        <a:spcAft>
                          <a:spcPts val="800"/>
                        </a:spcAft>
                        <a:buClrTx/>
                        <a:buSzTx/>
                        <a:buFontTx/>
                        <a:buNone/>
                        <a:tabLst/>
                        <a:defRPr/>
                      </a:pPr>
                      <a:r>
                        <a:rPr lang="en-GB" sz="1400" b="0" kern="1200" dirty="0">
                          <a:solidFill>
                            <a:srgbClr val="000000"/>
                          </a:solidFill>
                          <a:latin typeface="+mn-lt"/>
                          <a:ea typeface="+mn-ea"/>
                          <a:cs typeface="+mn-cs"/>
                        </a:rPr>
                        <a:t>Develop OPMHS enhanced assessment and Therapy Hub </a:t>
                      </a:r>
                    </a:p>
                    <a:p>
                      <a:pPr algn="l">
                        <a:lnSpc>
                          <a:spcPct val="115000"/>
                        </a:lnSpc>
                        <a:spcAft>
                          <a:spcPts val="800"/>
                        </a:spcAft>
                        <a:buNone/>
                      </a:pPr>
                      <a:endParaRPr lang="en-GB" sz="1400" b="0" kern="100" dirty="0">
                        <a:solidFill>
                          <a:schemeClr val="dk1"/>
                        </a:solidFill>
                        <a:effectLst/>
                        <a:latin typeface="Aptos"/>
                        <a:ea typeface="Aptos" panose="020B0004020202020204" pitchFamily="34" charset="0"/>
                        <a:cs typeface="Times New Roman"/>
                      </a:endParaRP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schemeClr>
                    </a:solidFill>
                  </a:tcPr>
                </a:tc>
                <a:tc>
                  <a:txBody>
                    <a:bodyPr/>
                    <a:lstStyle>
                      <a:lvl1pPr marL="0" algn="l" defTabSz="1507937" rtl="0" eaLnBrk="1" latinLnBrk="0" hangingPunct="1">
                        <a:defRPr sz="2968" kern="1200">
                          <a:solidFill>
                            <a:schemeClr val="tx1"/>
                          </a:solidFill>
                          <a:latin typeface="Aptos" panose="02110004020202020204"/>
                        </a:defRPr>
                      </a:lvl1pPr>
                      <a:lvl2pPr marL="753969" algn="l" defTabSz="1507937" rtl="0" eaLnBrk="1" latinLnBrk="0" hangingPunct="1">
                        <a:defRPr sz="2968" kern="1200">
                          <a:solidFill>
                            <a:schemeClr val="tx1"/>
                          </a:solidFill>
                          <a:latin typeface="Aptos" panose="02110004020202020204"/>
                        </a:defRPr>
                      </a:lvl2pPr>
                      <a:lvl3pPr marL="1507937" algn="l" defTabSz="1507937" rtl="0" eaLnBrk="1" latinLnBrk="0" hangingPunct="1">
                        <a:defRPr sz="2968" kern="1200">
                          <a:solidFill>
                            <a:schemeClr val="tx1"/>
                          </a:solidFill>
                          <a:latin typeface="Aptos" panose="02110004020202020204"/>
                        </a:defRPr>
                      </a:lvl3pPr>
                      <a:lvl4pPr marL="2261906" algn="l" defTabSz="1507937" rtl="0" eaLnBrk="1" latinLnBrk="0" hangingPunct="1">
                        <a:defRPr sz="2968" kern="1200">
                          <a:solidFill>
                            <a:schemeClr val="tx1"/>
                          </a:solidFill>
                          <a:latin typeface="Aptos" panose="02110004020202020204"/>
                        </a:defRPr>
                      </a:lvl4pPr>
                      <a:lvl5pPr marL="3015874" algn="l" defTabSz="1507937" rtl="0" eaLnBrk="1" latinLnBrk="0" hangingPunct="1">
                        <a:defRPr sz="2968" kern="1200">
                          <a:solidFill>
                            <a:schemeClr val="tx1"/>
                          </a:solidFill>
                          <a:latin typeface="Aptos" panose="02110004020202020204"/>
                        </a:defRPr>
                      </a:lvl5pPr>
                      <a:lvl6pPr marL="3769843" algn="l" defTabSz="1507937" rtl="0" eaLnBrk="1" latinLnBrk="0" hangingPunct="1">
                        <a:defRPr sz="2968" kern="1200">
                          <a:solidFill>
                            <a:schemeClr val="tx1"/>
                          </a:solidFill>
                          <a:latin typeface="Aptos" panose="02110004020202020204"/>
                        </a:defRPr>
                      </a:lvl6pPr>
                      <a:lvl7pPr marL="4523811" algn="l" defTabSz="1507937" rtl="0" eaLnBrk="1" latinLnBrk="0" hangingPunct="1">
                        <a:defRPr sz="2968" kern="1200">
                          <a:solidFill>
                            <a:schemeClr val="tx1"/>
                          </a:solidFill>
                          <a:latin typeface="Aptos" panose="02110004020202020204"/>
                        </a:defRPr>
                      </a:lvl7pPr>
                      <a:lvl8pPr marL="5277780" algn="l" defTabSz="1507937" rtl="0" eaLnBrk="1" latinLnBrk="0" hangingPunct="1">
                        <a:defRPr sz="2968" kern="1200">
                          <a:solidFill>
                            <a:schemeClr val="tx1"/>
                          </a:solidFill>
                          <a:latin typeface="Aptos" panose="02110004020202020204"/>
                        </a:defRPr>
                      </a:lvl8pPr>
                      <a:lvl9pPr marL="6031748" algn="l" defTabSz="1507937" rtl="0" eaLnBrk="1" latinLnBrk="0" hangingPunct="1">
                        <a:defRPr sz="2968" kern="1200">
                          <a:solidFill>
                            <a:schemeClr val="tx1"/>
                          </a:solidFill>
                          <a:latin typeface="Aptos" panose="02110004020202020204"/>
                        </a:defRPr>
                      </a:lvl9pPr>
                    </a:lstStyle>
                    <a:p>
                      <a:pPr lvl="0" algn="l">
                        <a:buNone/>
                      </a:pPr>
                      <a:r>
                        <a:rPr lang="en-GB" sz="1400" b="0" i="0" u="none" strike="noStrike" noProof="0">
                          <a:solidFill>
                            <a:srgbClr val="000000"/>
                          </a:solidFill>
                          <a:effectLst/>
                          <a:latin typeface="Arial"/>
                          <a:cs typeface="Arial"/>
                        </a:rPr>
                        <a:t>Develop plan for the reinstatement of OPMHS day support services</a:t>
                      </a:r>
                      <a:endParaRPr lang="en-US" sz="1400"/>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l"/>
                      <a:r>
                        <a:rPr lang="en-GB" sz="1400" b="0">
                          <a:latin typeface="+mn-lt"/>
                        </a:rPr>
                        <a:t>Tonna day hospital vacated as well as Onnen ward at present. </a:t>
                      </a:r>
                    </a:p>
                    <a:p>
                      <a:pPr algn="l"/>
                      <a:endParaRPr lang="en-GB" sz="1400" b="0">
                        <a:latin typeface="+mn-lt"/>
                      </a:endParaRPr>
                    </a:p>
                    <a:p>
                      <a:pPr algn="l"/>
                      <a:r>
                        <a:rPr lang="en-GB" sz="1400" b="0">
                          <a:latin typeface="+mn-lt"/>
                        </a:rPr>
                        <a:t>Options being worked up by clinical teams to look at what initiatives they want. </a:t>
                      </a: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scheme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marL="0" marR="0" lvl="0" indent="0" algn="l" defTabSz="1507937" rtl="0" eaLnBrk="1" fontAlgn="auto" latinLnBrk="0" hangingPunct="1">
                        <a:lnSpc>
                          <a:spcPct val="100000"/>
                        </a:lnSpc>
                        <a:spcBef>
                          <a:spcPts val="0"/>
                        </a:spcBef>
                        <a:spcAft>
                          <a:spcPts val="0"/>
                        </a:spcAft>
                        <a:buClrTx/>
                        <a:buSzTx/>
                        <a:buFontTx/>
                        <a:buNone/>
                        <a:tabLst/>
                        <a:defRPr/>
                      </a:pPr>
                      <a:r>
                        <a:rPr lang="en-GB" sz="1400" b="0" kern="1200">
                          <a:solidFill>
                            <a:schemeClr val="dk1"/>
                          </a:solidFill>
                          <a:effectLst/>
                          <a:latin typeface="+mn-lt"/>
                          <a:ea typeface="+mn-ea"/>
                          <a:cs typeface="+mn-cs"/>
                        </a:rPr>
                        <a:t>Services continue as they are at present with reinvestment long term being scoped</a:t>
                      </a: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scheme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l"/>
                      <a:r>
                        <a:rPr lang="en-GB" sz="1400" b="0">
                          <a:solidFill>
                            <a:schemeClr val="tx1"/>
                          </a:solidFill>
                          <a:latin typeface="+mn-lt"/>
                        </a:rPr>
                        <a:t>Q1 26/27 </a:t>
                      </a: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schemeClr>
                    </a:solidFill>
                  </a:tcPr>
                </a:tc>
                <a:extLst>
                  <a:ext uri="{0D108BD9-81ED-4DB2-BD59-A6C34878D82A}">
                    <a16:rowId xmlns:a16="http://schemas.microsoft.com/office/drawing/2014/main" val="3488585809"/>
                  </a:ext>
                </a:extLst>
              </a:tr>
              <a:tr h="878632">
                <a:tc>
                  <a:txBody>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lang="en-GB" sz="1400" b="1" kern="0">
                          <a:solidFill>
                            <a:srgbClr val="000000"/>
                          </a:solidFill>
                          <a:latin typeface="+mn-lt"/>
                        </a:rPr>
                        <a:t>Mental Health Estate </a:t>
                      </a:r>
                    </a:p>
                    <a:p>
                      <a:pPr marL="0" marR="0" lvl="0" indent="0" algn="l" defTabSz="1507937" rtl="0" eaLnBrk="1" fontAlgn="auto" latinLnBrk="0" hangingPunct="1">
                        <a:lnSpc>
                          <a:spcPct val="100000"/>
                        </a:lnSpc>
                        <a:spcBef>
                          <a:spcPts val="0"/>
                        </a:spcBef>
                        <a:spcAft>
                          <a:spcPts val="0"/>
                        </a:spcAft>
                        <a:buClrTx/>
                        <a:buSzTx/>
                        <a:buFontTx/>
                        <a:buNone/>
                        <a:tabLst/>
                        <a:defRPr/>
                      </a:pPr>
                      <a:endParaRPr lang="en-GB" sz="1400" b="1" kern="0">
                        <a:solidFill>
                          <a:srgbClr val="000000"/>
                        </a:solidFill>
                        <a:latin typeface="+mn-lt"/>
                      </a:endParaRP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lang="en-GB" sz="1400" b="0" kern="1200">
                          <a:solidFill>
                            <a:srgbClr val="000000"/>
                          </a:solidFill>
                          <a:latin typeface="+mn-lt"/>
                        </a:rPr>
                        <a:t>Relocation of CDAT base</a:t>
                      </a:r>
                    </a:p>
                    <a:p>
                      <a:pPr marL="0" marR="0" lvl="0" indent="0" algn="l">
                        <a:lnSpc>
                          <a:spcPct val="100000"/>
                        </a:lnSpc>
                        <a:spcBef>
                          <a:spcPts val="0"/>
                        </a:spcBef>
                        <a:spcAft>
                          <a:spcPts val="0"/>
                        </a:spcAft>
                        <a:buNone/>
                      </a:pPr>
                      <a:endParaRPr lang="en-US" sz="1400" dirty="0">
                        <a:latin typeface="Aptos"/>
                      </a:endParaRP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schemeClr>
                    </a:solidFill>
                  </a:tcPr>
                </a:tc>
                <a:tc>
                  <a:txBody>
                    <a:bodyPr/>
                    <a:lstStyle/>
                    <a:p>
                      <a:pPr algn="l" fontAlgn="t">
                        <a:buNone/>
                      </a:pPr>
                      <a:r>
                        <a:rPr lang="en-GB" sz="1400" b="0" kern="100">
                          <a:effectLst/>
                          <a:latin typeface="+mn-lt"/>
                          <a:ea typeface="Aptos" panose="020B0004020202020204" pitchFamily="34" charset="0"/>
                          <a:cs typeface="Times New Roman"/>
                        </a:rPr>
                        <a:t>Move teams to a new base</a:t>
                      </a:r>
                      <a:endParaRPr lang="en-GB" sz="1400" b="0" i="0" u="none" strike="noStrike">
                        <a:solidFill>
                          <a:srgbClr val="000000"/>
                        </a:solidFill>
                        <a:effectLst/>
                        <a:latin typeface="+mn-lt"/>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lvl="0" algn="l">
                        <a:lnSpc>
                          <a:spcPct val="114999"/>
                        </a:lnSpc>
                        <a:spcAft>
                          <a:spcPts val="800"/>
                        </a:spcAft>
                        <a:buNone/>
                      </a:pPr>
                      <a:r>
                        <a:rPr lang="en-GB" sz="1400" b="0" kern="100" dirty="0">
                          <a:effectLst/>
                          <a:latin typeface="+mn-lt"/>
                          <a:ea typeface="Aptos" panose="020B0004020202020204" pitchFamily="34" charset="0"/>
                          <a:cs typeface="Times New Roman"/>
                        </a:rPr>
                        <a:t>Neath teams have moved to </a:t>
                      </a:r>
                      <a:r>
                        <a:rPr lang="en-GB" sz="1400" b="0" kern="100" dirty="0" err="1">
                          <a:effectLst/>
                          <a:latin typeface="+mn-lt"/>
                          <a:ea typeface="Aptos" panose="020B0004020202020204" pitchFamily="34" charset="0"/>
                          <a:cs typeface="Times New Roman"/>
                        </a:rPr>
                        <a:t>Cimla</a:t>
                      </a:r>
                      <a:r>
                        <a:rPr lang="en-GB" sz="1400" b="0" kern="100" dirty="0">
                          <a:effectLst/>
                          <a:latin typeface="+mn-lt"/>
                          <a:ea typeface="Aptos" panose="020B0004020202020204" pitchFamily="34" charset="0"/>
                          <a:cs typeface="Times New Roman"/>
                        </a:rPr>
                        <a:t>, Swansea teams remain in third sector buildings. </a:t>
                      </a:r>
                    </a:p>
                    <a:p>
                      <a:pPr algn="l"/>
                      <a:endParaRPr lang="en-GB" sz="1400" b="0" dirty="0">
                        <a:latin typeface="+mn-lt"/>
                      </a:endParaRP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schemeClr>
                    </a:solidFill>
                  </a:tcPr>
                </a:tc>
                <a:tc>
                  <a:txBody>
                    <a:bodyPr/>
                    <a:lstStyle/>
                    <a:p>
                      <a:pPr marL="0" marR="0" lvl="0" indent="0" algn="l" rtl="0" eaLnBrk="1" fontAlgn="auto" latinLnBrk="0" hangingPunct="1">
                        <a:lnSpc>
                          <a:spcPct val="100000"/>
                        </a:lnSpc>
                        <a:spcBef>
                          <a:spcPts val="0"/>
                        </a:spcBef>
                        <a:spcAft>
                          <a:spcPts val="0"/>
                        </a:spcAft>
                        <a:buClrTx/>
                        <a:buSzTx/>
                        <a:buFontTx/>
                        <a:buNone/>
                      </a:pPr>
                      <a:r>
                        <a:rPr lang="en-GB" sz="1400" b="0" kern="1200">
                          <a:solidFill>
                            <a:schemeClr val="dk1"/>
                          </a:solidFill>
                          <a:effectLst/>
                          <a:latin typeface="+mn-lt"/>
                          <a:ea typeface="+mn-ea"/>
                          <a:cs typeface="+mn-cs"/>
                        </a:rPr>
                        <a:t>Options for Swansea bases continue to be explored in line with APB partners </a:t>
                      </a: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schemeClr>
                    </a:solidFill>
                  </a:tcPr>
                </a:tc>
                <a:tc>
                  <a:txBody>
                    <a:bodyPr/>
                    <a:lstStyle/>
                    <a:p>
                      <a:pPr algn="l"/>
                      <a:r>
                        <a:rPr lang="en-GB" sz="1400" b="0" dirty="0">
                          <a:solidFill>
                            <a:schemeClr val="tx1"/>
                          </a:solidFill>
                          <a:latin typeface="+mn-lt"/>
                        </a:rPr>
                        <a:t>Q1 26/27 </a:t>
                      </a: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schemeClr>
                    </a:solidFill>
                  </a:tcPr>
                </a:tc>
                <a:extLst>
                  <a:ext uri="{0D108BD9-81ED-4DB2-BD59-A6C34878D82A}">
                    <a16:rowId xmlns:a16="http://schemas.microsoft.com/office/drawing/2014/main" val="3789018954"/>
                  </a:ext>
                </a:extLst>
              </a:tr>
              <a:tr h="1259925">
                <a:tc>
                  <a:txBody>
                    <a:bodyPr/>
                    <a:lstStyle/>
                    <a:p>
                      <a:pPr marL="0" marR="0" lvl="0" indent="0" algn="l" rtl="0" eaLnBrk="1" fontAlgn="auto" latinLnBrk="0" hangingPunct="1">
                        <a:lnSpc>
                          <a:spcPct val="100000"/>
                        </a:lnSpc>
                        <a:spcBef>
                          <a:spcPts val="0"/>
                        </a:spcBef>
                        <a:spcAft>
                          <a:spcPts val="0"/>
                        </a:spcAft>
                        <a:buClrTx/>
                        <a:buSzTx/>
                        <a:buFontTx/>
                        <a:buNone/>
                      </a:pPr>
                      <a:r>
                        <a:rPr lang="en-GB" sz="1400" b="1" kern="0">
                          <a:solidFill>
                            <a:srgbClr val="000000"/>
                          </a:solidFill>
                          <a:latin typeface="+mn-lt"/>
                        </a:rPr>
                        <a:t>Adult Inpatient &amp; Community Modernisation</a:t>
                      </a:r>
                    </a:p>
                    <a:p>
                      <a:pPr marL="0" marR="0" lvl="0" indent="0" algn="l" defTabSz="1507937" rtl="0" eaLnBrk="1" fontAlgn="auto" latinLnBrk="0" hangingPunct="1">
                        <a:lnSpc>
                          <a:spcPct val="100000"/>
                        </a:lnSpc>
                        <a:spcBef>
                          <a:spcPts val="0"/>
                        </a:spcBef>
                        <a:spcAft>
                          <a:spcPts val="0"/>
                        </a:spcAft>
                        <a:buClrTx/>
                        <a:buSzTx/>
                        <a:buFontTx/>
                        <a:buNone/>
                        <a:tabLst/>
                        <a:defRPr/>
                      </a:pPr>
                      <a:endParaRPr lang="en-GB" sz="1400" b="1" kern="0" dirty="0">
                        <a:solidFill>
                          <a:srgbClr val="000000"/>
                        </a:solidFill>
                        <a:latin typeface="+mn-lt"/>
                      </a:endParaRP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lang="en-GB" sz="1400" b="0" kern="1200">
                          <a:solidFill>
                            <a:srgbClr val="000000"/>
                          </a:solidFill>
                          <a:latin typeface="+mn-lt"/>
                        </a:rPr>
                        <a:t>Outpatient Pathways / Single Point of Access</a:t>
                      </a:r>
                    </a:p>
                    <a:p>
                      <a:pPr marL="0" marR="0" lvl="0" indent="0" algn="l" rtl="0" eaLnBrk="1" fontAlgn="auto" latinLnBrk="0" hangingPunct="1">
                        <a:lnSpc>
                          <a:spcPct val="100000"/>
                        </a:lnSpc>
                        <a:spcBef>
                          <a:spcPts val="0"/>
                        </a:spcBef>
                        <a:spcAft>
                          <a:spcPts val="0"/>
                        </a:spcAft>
                        <a:buClrTx/>
                        <a:buSzTx/>
                        <a:buFontTx/>
                        <a:buNone/>
                      </a:pPr>
                      <a:endParaRPr lang="en-GB" sz="1400" b="0" kern="1200">
                        <a:solidFill>
                          <a:srgbClr val="000000"/>
                        </a:solidFill>
                        <a:latin typeface="+mn-lt"/>
                      </a:endParaRP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schemeClr>
                    </a:solidFill>
                  </a:tcPr>
                </a:tc>
                <a:tc>
                  <a:txBody>
                    <a:bodyPr/>
                    <a:lstStyle/>
                    <a:p>
                      <a:pPr marL="0" marR="0" lvl="0" indent="0" algn="l" defTabSz="1507937" rtl="0" eaLnBrk="1" fontAlgn="t" latinLnBrk="0" hangingPunct="1">
                        <a:lnSpc>
                          <a:spcPct val="100000"/>
                        </a:lnSpc>
                        <a:spcBef>
                          <a:spcPts val="0"/>
                        </a:spcBef>
                        <a:spcAft>
                          <a:spcPts val="0"/>
                        </a:spcAft>
                        <a:buClrTx/>
                        <a:buSzTx/>
                        <a:buFontTx/>
                        <a:buNone/>
                        <a:tabLst/>
                        <a:defRPr/>
                      </a:pPr>
                      <a:r>
                        <a:rPr lang="en-GB" sz="1400" b="0" i="0" u="none" strike="noStrike">
                          <a:solidFill>
                            <a:srgbClr val="000000"/>
                          </a:solidFill>
                          <a:effectLst/>
                          <a:latin typeface="+mn-lt"/>
                        </a:rPr>
                        <a:t>Centralised booking system in place</a:t>
                      </a:r>
                      <a:endParaRPr lang="en-GB" sz="1400" b="0" kern="1200">
                        <a:solidFill>
                          <a:srgbClr val="000000"/>
                        </a:solidFill>
                        <a:latin typeface="+mn-lt"/>
                      </a:endParaRPr>
                    </a:p>
                    <a:p>
                      <a:pPr algn="l" fontAlgn="t">
                        <a:buNone/>
                      </a:pPr>
                      <a:endParaRPr lang="en-GB" sz="1400" b="0" i="0" u="none" strike="noStrike">
                        <a:solidFill>
                          <a:srgbClr val="000000"/>
                        </a:solidFill>
                        <a:effectLst/>
                        <a:latin typeface="+mn-lt"/>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algn="l"/>
                      <a:r>
                        <a:rPr lang="en-GB" sz="1400" b="0">
                          <a:latin typeface="+mn-lt"/>
                        </a:rPr>
                        <a:t>Centralised booking remains an aim for MH&amp;LD.</a:t>
                      </a:r>
                    </a:p>
                    <a:p>
                      <a:pPr algn="l"/>
                      <a:endParaRPr lang="en-GB" sz="1400" b="0">
                        <a:latin typeface="+mn-lt"/>
                      </a:endParaRPr>
                    </a:p>
                    <a:p>
                      <a:pPr algn="l"/>
                      <a:r>
                        <a:rPr lang="en-GB" sz="1400" b="0">
                          <a:latin typeface="+mn-lt"/>
                        </a:rPr>
                        <a:t>Deloitte are leading a piece of work around A&amp;C use and MH&amp;LD will be tied into this </a:t>
                      </a: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schemeClr>
                    </a:solidFill>
                  </a:tcPr>
                </a:tc>
                <a:tc>
                  <a:txBody>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lang="en-GB" sz="1400" b="0" kern="1200" dirty="0">
                          <a:solidFill>
                            <a:schemeClr val="dk1"/>
                          </a:solidFill>
                          <a:effectLst/>
                          <a:latin typeface="+mn-lt"/>
                          <a:ea typeface="+mn-ea"/>
                          <a:cs typeface="+mn-cs"/>
                        </a:rPr>
                        <a:t>Raised to leads for planned care. Medical secretaries continue to book. </a:t>
                      </a: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schemeClr>
                    </a:solidFill>
                  </a:tcPr>
                </a:tc>
                <a:tc>
                  <a:txBody>
                    <a:bodyPr/>
                    <a:lstStyle/>
                    <a:p>
                      <a:pPr algn="l"/>
                      <a:r>
                        <a:rPr lang="en-GB" sz="1400" b="0">
                          <a:solidFill>
                            <a:schemeClr val="tx1"/>
                          </a:solidFill>
                          <a:latin typeface="+mn-lt"/>
                        </a:rPr>
                        <a:t>Q2 26/27</a:t>
                      </a: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schemeClr>
                    </a:solidFill>
                  </a:tcPr>
                </a:tc>
                <a:extLst>
                  <a:ext uri="{0D108BD9-81ED-4DB2-BD59-A6C34878D82A}">
                    <a16:rowId xmlns:a16="http://schemas.microsoft.com/office/drawing/2014/main" val="2060203095"/>
                  </a:ext>
                </a:extLst>
              </a:tr>
              <a:tr h="1011256">
                <a:tc>
                  <a:txBody>
                    <a:bodyPr/>
                    <a:lstStyle/>
                    <a:p>
                      <a:pPr marL="0" marR="0" lvl="0" indent="0" algn="l">
                        <a:lnSpc>
                          <a:spcPct val="100000"/>
                        </a:lnSpc>
                        <a:spcBef>
                          <a:spcPts val="0"/>
                        </a:spcBef>
                        <a:spcAft>
                          <a:spcPts val="0"/>
                        </a:spcAft>
                        <a:buNone/>
                      </a:pPr>
                      <a:r>
                        <a:rPr lang="en-GB" sz="1400" b="1" i="0" u="none" strike="noStrike" kern="0" noProof="0">
                          <a:solidFill>
                            <a:srgbClr val="000000"/>
                          </a:solidFill>
                          <a:latin typeface="Arial"/>
                          <a:cs typeface="Arial"/>
                        </a:rPr>
                        <a:t>Mental Health Estate</a:t>
                      </a:r>
                      <a:endParaRPr lang="en-US" sz="1400"/>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marL="0" marR="0" lvl="0" indent="0" algn="l">
                        <a:lnSpc>
                          <a:spcPct val="100000"/>
                        </a:lnSpc>
                        <a:spcBef>
                          <a:spcPts val="0"/>
                        </a:spcBef>
                        <a:spcAft>
                          <a:spcPts val="0"/>
                        </a:spcAft>
                        <a:buNone/>
                      </a:pPr>
                      <a:r>
                        <a:rPr lang="en-GB" sz="1400" b="0" i="0" u="none" strike="noStrike" kern="1200" noProof="0">
                          <a:solidFill>
                            <a:srgbClr val="000000"/>
                          </a:solidFill>
                          <a:latin typeface="Arial"/>
                          <a:cs typeface="Arial"/>
                        </a:rPr>
                        <a:t>Progress Capital BC modernisation of Adult Inpatient </a:t>
                      </a:r>
                      <a:endParaRPr lang="en-US" sz="1400"/>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schemeClr>
                    </a:solidFill>
                  </a:tcPr>
                </a:tc>
                <a:tc>
                  <a:txBody>
                    <a:bodyPr/>
                    <a:lstStyle/>
                    <a:p>
                      <a:pPr lvl="0" algn="ctr">
                        <a:lnSpc>
                          <a:spcPct val="114999"/>
                        </a:lnSpc>
                        <a:spcAft>
                          <a:spcPts val="800"/>
                        </a:spcAft>
                        <a:buNone/>
                      </a:pPr>
                      <a:r>
                        <a:rPr lang="en-GB" sz="1400" b="0" kern="100">
                          <a:solidFill>
                            <a:schemeClr val="tx1"/>
                          </a:solidFill>
                          <a:effectLst/>
                          <a:latin typeface="+mn-lt"/>
                          <a:cs typeface="Times New Roman"/>
                        </a:rPr>
                        <a:t>Awaiting decision by WG. All milestones are dependent on this decision. Once approved timeframes and milestones will be reset and project board reinstated to oversee work.</a:t>
                      </a:r>
                    </a:p>
                    <a:p>
                      <a:pPr lvl="0" algn="ctr">
                        <a:lnSpc>
                          <a:spcPct val="114999"/>
                        </a:lnSpc>
                        <a:spcAft>
                          <a:spcPts val="800"/>
                        </a:spcAft>
                        <a:buNone/>
                      </a:pPr>
                      <a:endParaRPr lang="en-GB" sz="1400" b="0" kern="100" dirty="0">
                        <a:solidFill>
                          <a:schemeClr val="tx1"/>
                        </a:solidFill>
                        <a:effectLst/>
                        <a:latin typeface="+mn-lt"/>
                        <a:cs typeface="Times New Roma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l"/>
                      <a:r>
                        <a:rPr lang="en-GB" sz="1400" b="0">
                          <a:latin typeface="+mn-lt"/>
                        </a:rPr>
                        <a:t>WG have not approved capital plans for interim model. </a:t>
                      </a:r>
                    </a:p>
                    <a:p>
                      <a:pPr lvl="0" algn="l">
                        <a:buNone/>
                      </a:pPr>
                      <a:endParaRPr lang="en-GB" sz="1400" b="0">
                        <a:latin typeface="+mn-lt"/>
                      </a:endParaRPr>
                    </a:p>
                    <a:p>
                      <a:pPr lvl="0" algn="l">
                        <a:buNone/>
                      </a:pPr>
                      <a:r>
                        <a:rPr lang="en-GB" sz="1400" b="0">
                          <a:latin typeface="+mn-lt"/>
                        </a:rPr>
                        <a:t>A regional scoping is currently underway </a:t>
                      </a: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schemeClr>
                    </a:solidFill>
                  </a:tcPr>
                </a:tc>
                <a:tc>
                  <a:txBody>
                    <a:bodyPr/>
                    <a:lstStyle/>
                    <a:p>
                      <a:pPr marL="0" marR="0" lvl="0" indent="0" algn="l" rtl="0" eaLnBrk="1" fontAlgn="auto" latinLnBrk="0" hangingPunct="1">
                        <a:lnSpc>
                          <a:spcPct val="100000"/>
                        </a:lnSpc>
                        <a:spcBef>
                          <a:spcPts val="0"/>
                        </a:spcBef>
                        <a:spcAft>
                          <a:spcPts val="0"/>
                        </a:spcAft>
                        <a:buClrTx/>
                        <a:buSzTx/>
                        <a:buFontTx/>
                        <a:buNone/>
                      </a:pPr>
                      <a:r>
                        <a:rPr lang="en-GB" sz="1400" b="0" kern="1200" dirty="0">
                          <a:solidFill>
                            <a:schemeClr val="dk1"/>
                          </a:solidFill>
                          <a:effectLst/>
                          <a:latin typeface="+mn-lt"/>
                          <a:ea typeface="+mn-ea"/>
                          <a:cs typeface="+mn-cs"/>
                        </a:rPr>
                        <a:t>£2.4million refurbishment of Tawe clinic and assessment of regional options is underway</a:t>
                      </a: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schemeClr>
                    </a:solidFill>
                  </a:tcPr>
                </a:tc>
                <a:tc>
                  <a:txBody>
                    <a:bodyPr/>
                    <a:lstStyle/>
                    <a:p>
                      <a:pPr algn="l"/>
                      <a:r>
                        <a:rPr lang="en-GB" sz="1400" b="0" dirty="0">
                          <a:solidFill>
                            <a:schemeClr val="tx1"/>
                          </a:solidFill>
                          <a:latin typeface="+mn-lt"/>
                        </a:rPr>
                        <a:t>Q2 26/27</a:t>
                      </a: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schemeClr>
                    </a:solidFill>
                  </a:tcPr>
                </a:tc>
                <a:extLst>
                  <a:ext uri="{0D108BD9-81ED-4DB2-BD59-A6C34878D82A}">
                    <a16:rowId xmlns:a16="http://schemas.microsoft.com/office/drawing/2014/main" val="3063448930"/>
                  </a:ext>
                </a:extLst>
              </a:tr>
              <a:tr h="828898">
                <a:tc>
                  <a:txBody>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lang="en-GB" sz="1400" b="1" i="0" u="none" strike="noStrike" kern="0" noProof="0">
                          <a:solidFill>
                            <a:srgbClr val="000000"/>
                          </a:solidFill>
                          <a:latin typeface="+mn-lt"/>
                          <a:cs typeface="Arial"/>
                        </a:rPr>
                        <a:t>Mental Health Estate</a:t>
                      </a:r>
                      <a:endParaRPr lang="en-US" sz="1400"/>
                    </a:p>
                    <a:p>
                      <a:pPr marL="0" marR="0" lvl="0" indent="0" algn="l" defTabSz="1507937" rtl="0" eaLnBrk="1" fontAlgn="auto" latinLnBrk="0" hangingPunct="1">
                        <a:lnSpc>
                          <a:spcPct val="100000"/>
                        </a:lnSpc>
                        <a:spcBef>
                          <a:spcPts val="0"/>
                        </a:spcBef>
                        <a:spcAft>
                          <a:spcPts val="0"/>
                        </a:spcAft>
                        <a:buClrTx/>
                        <a:buSzTx/>
                        <a:buFontTx/>
                        <a:buNone/>
                        <a:tabLst/>
                        <a:defRPr/>
                      </a:pPr>
                      <a:endParaRPr lang="en-GB" sz="1400" b="1" kern="0">
                        <a:solidFill>
                          <a:srgbClr val="000000"/>
                        </a:solidFill>
                        <a:latin typeface="+mn-lt"/>
                      </a:endParaRP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marL="0" marR="0" lvl="0" indent="0" algn="l">
                        <a:lnSpc>
                          <a:spcPct val="100000"/>
                        </a:lnSpc>
                        <a:spcBef>
                          <a:spcPts val="0"/>
                        </a:spcBef>
                        <a:spcAft>
                          <a:spcPts val="0"/>
                        </a:spcAft>
                        <a:buNone/>
                      </a:pPr>
                      <a:r>
                        <a:rPr lang="en-GB" sz="1400" b="0" i="0" u="none" strike="noStrike" kern="1200" noProof="0">
                          <a:solidFill>
                            <a:srgbClr val="000000"/>
                          </a:solidFill>
                          <a:latin typeface="Arial"/>
                          <a:cs typeface="Arial"/>
                        </a:rPr>
                        <a:t>Co-locate Community OPMHS </a:t>
                      </a:r>
                      <a:endParaRPr lang="en-US" sz="1400"/>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schemeClr>
                    </a:solidFill>
                  </a:tcPr>
                </a:tc>
                <a:tc>
                  <a:txBody>
                    <a:bodyPr/>
                    <a:lstStyle/>
                    <a:p>
                      <a:pPr lvl="0" algn="ctr">
                        <a:lnSpc>
                          <a:spcPct val="114999"/>
                        </a:lnSpc>
                        <a:spcAft>
                          <a:spcPts val="800"/>
                        </a:spcAft>
                        <a:buNone/>
                      </a:pPr>
                      <a:r>
                        <a:rPr lang="en-GB" sz="1400" b="0" kern="100">
                          <a:solidFill>
                            <a:schemeClr val="tx1"/>
                          </a:solidFill>
                          <a:effectLst/>
                          <a:latin typeface="+mn-lt"/>
                          <a:ea typeface="+mn-ea"/>
                          <a:cs typeface="Times New Roman"/>
                        </a:rPr>
                        <a:t>Continue to look at relocation options with capital planning.</a:t>
                      </a:r>
                      <a:endParaRPr lang="en-US"/>
                    </a:p>
                    <a:p>
                      <a:pPr lvl="0" algn="ctr">
                        <a:lnSpc>
                          <a:spcPct val="114999"/>
                        </a:lnSpc>
                        <a:spcAft>
                          <a:spcPts val="800"/>
                        </a:spcAft>
                        <a:buNone/>
                      </a:pPr>
                      <a:endParaRPr lang="en-GB" sz="1400" b="0" kern="100" dirty="0">
                        <a:solidFill>
                          <a:schemeClr val="tx1"/>
                        </a:solidFill>
                        <a:effectLst/>
                        <a:latin typeface="+mn-lt"/>
                        <a:ea typeface="+mn-ea"/>
                        <a:cs typeface="Times New Roma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l"/>
                      <a:r>
                        <a:rPr lang="en-GB" sz="1400" b="0">
                          <a:latin typeface="+mn-lt"/>
                        </a:rPr>
                        <a:t>OPMHS remain in aging estate and were being factored into potential new build in Swansea City Centre. </a:t>
                      </a: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schemeClr>
                    </a:solidFill>
                  </a:tcPr>
                </a:tc>
                <a:tc>
                  <a:txBody>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lang="en-GB" sz="1400" b="0" kern="1200">
                          <a:solidFill>
                            <a:schemeClr val="dk1"/>
                          </a:solidFill>
                          <a:effectLst/>
                          <a:latin typeface="+mn-lt"/>
                          <a:ea typeface="+mn-ea"/>
                          <a:cs typeface="+mn-cs"/>
                        </a:rPr>
                        <a:t>Review internal options in line with potential use of Central clinic as well as options on CCH site </a:t>
                      </a: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schemeClr>
                    </a:solidFill>
                  </a:tcPr>
                </a:tc>
                <a:tc>
                  <a:txBody>
                    <a:bodyPr/>
                    <a:lstStyle/>
                    <a:p>
                      <a:pPr algn="l"/>
                      <a:r>
                        <a:rPr lang="en-GB" sz="1400" b="0">
                          <a:solidFill>
                            <a:schemeClr val="tx1"/>
                          </a:solidFill>
                          <a:latin typeface="+mn-lt"/>
                        </a:rPr>
                        <a:t>Q2 26/27 </a:t>
                      </a: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schemeClr>
                    </a:solidFill>
                  </a:tcPr>
                </a:tc>
                <a:extLst>
                  <a:ext uri="{0D108BD9-81ED-4DB2-BD59-A6C34878D82A}">
                    <a16:rowId xmlns:a16="http://schemas.microsoft.com/office/drawing/2014/main" val="75033038"/>
                  </a:ext>
                </a:extLst>
              </a:tr>
              <a:tr h="1011256">
                <a:tc>
                  <a:txBody>
                    <a:bodyPr/>
                    <a:lstStyle/>
                    <a:p>
                      <a:pPr lvl="0" algn="l">
                        <a:lnSpc>
                          <a:spcPct val="100000"/>
                        </a:lnSpc>
                        <a:spcBef>
                          <a:spcPts val="0"/>
                        </a:spcBef>
                        <a:spcAft>
                          <a:spcPts val="0"/>
                        </a:spcAft>
                        <a:buNone/>
                      </a:pPr>
                      <a:r>
                        <a:rPr lang="en-GB" sz="1400" b="1" i="0" u="none" strike="noStrike" kern="0" noProof="0">
                          <a:solidFill>
                            <a:srgbClr val="000000"/>
                          </a:solidFill>
                          <a:latin typeface="Arial"/>
                          <a:cs typeface="Arial"/>
                        </a:rPr>
                        <a:t>LD Modernisation</a:t>
                      </a:r>
                      <a:endParaRPr lang="en-GB" sz="1400" b="0" i="0" u="none" strike="noStrike" kern="0" noProof="0">
                        <a:solidFill>
                          <a:srgbClr val="000000"/>
                        </a:solidFill>
                        <a:latin typeface="Arial"/>
                        <a:cs typeface="Arial"/>
                      </a:endParaRPr>
                    </a:p>
                    <a:p>
                      <a:pPr marL="0" marR="0" lvl="0" indent="0" algn="l" defTabSz="1507937">
                        <a:lnSpc>
                          <a:spcPct val="100000"/>
                        </a:lnSpc>
                        <a:spcBef>
                          <a:spcPts val="0"/>
                        </a:spcBef>
                        <a:spcAft>
                          <a:spcPts val="0"/>
                        </a:spcAft>
                        <a:buClrTx/>
                        <a:buSzTx/>
                        <a:buFontTx/>
                        <a:buNone/>
                        <a:tabLst/>
                        <a:defRPr/>
                      </a:pPr>
                      <a:endParaRPr lang="en-GB" sz="1400" b="1" kern="0" dirty="0">
                        <a:solidFill>
                          <a:srgbClr val="000000"/>
                        </a:solidFill>
                        <a:latin typeface="+mn-lt"/>
                      </a:endParaRP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marL="0" marR="0" lvl="0" indent="0" algn="l">
                        <a:lnSpc>
                          <a:spcPct val="100000"/>
                        </a:lnSpc>
                        <a:spcBef>
                          <a:spcPts val="0"/>
                        </a:spcBef>
                        <a:spcAft>
                          <a:spcPts val="0"/>
                        </a:spcAft>
                        <a:buNone/>
                      </a:pPr>
                      <a:r>
                        <a:rPr lang="en-GB" sz="1400" b="0" i="0" u="none" strike="noStrike" kern="1200" noProof="0">
                          <a:solidFill>
                            <a:srgbClr val="000000"/>
                          </a:solidFill>
                          <a:latin typeface="Arial"/>
                          <a:cs typeface="Arial"/>
                        </a:rPr>
                        <a:t>Reconfigure Dan Y Deri / submission to BC to RPB </a:t>
                      </a:r>
                      <a:endParaRPr lang="en-US" sz="1400"/>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schemeClr>
                    </a:solidFill>
                  </a:tcPr>
                </a:tc>
                <a:tc>
                  <a:txBody>
                    <a:bodyPr/>
                    <a:lstStyle/>
                    <a:p>
                      <a:pPr lvl="0" algn="l">
                        <a:buNone/>
                      </a:pPr>
                      <a:r>
                        <a:rPr lang="en-GB" sz="1400" b="0" i="0" u="none" strike="noStrike" noProof="0">
                          <a:solidFill>
                            <a:srgbClr val="000000"/>
                          </a:solidFill>
                          <a:effectLst/>
                          <a:latin typeface="Arial"/>
                          <a:cs typeface="Arial"/>
                        </a:rPr>
                        <a:t>Continue with Organisational change process.</a:t>
                      </a:r>
                      <a:endParaRPr lang="en-US" sz="1400"/>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algn="l"/>
                      <a:r>
                        <a:rPr lang="en-GB" sz="1400" b="0">
                          <a:latin typeface="+mn-lt"/>
                        </a:rPr>
                        <a:t>Decision on capital funding by Welsh Government has not been communicated. Unlikely this will take place until after Senedd elections now. </a:t>
                      </a: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schemeClr>
                    </a:solidFill>
                  </a:tcPr>
                </a:tc>
                <a:tc>
                  <a:txBody>
                    <a:bodyPr/>
                    <a:lstStyle/>
                    <a:p>
                      <a:pPr marL="0" marR="0" lvl="0" indent="0" algn="l" rtl="0" eaLnBrk="1" fontAlgn="auto" latinLnBrk="0" hangingPunct="1">
                        <a:lnSpc>
                          <a:spcPct val="100000"/>
                        </a:lnSpc>
                        <a:spcBef>
                          <a:spcPts val="0"/>
                        </a:spcBef>
                        <a:spcAft>
                          <a:spcPts val="0"/>
                        </a:spcAft>
                        <a:buClrTx/>
                        <a:buSzTx/>
                        <a:buFontTx/>
                        <a:buNone/>
                      </a:pPr>
                      <a:r>
                        <a:rPr lang="en-GB" sz="1400" b="0" kern="1200" dirty="0">
                          <a:solidFill>
                            <a:schemeClr val="dk1"/>
                          </a:solidFill>
                          <a:effectLst/>
                          <a:latin typeface="+mn-lt"/>
                          <a:ea typeface="+mn-ea"/>
                          <a:cs typeface="+mn-cs"/>
                        </a:rPr>
                        <a:t>Project board continues to meet to review risk log.</a:t>
                      </a: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schemeClr>
                    </a:solidFill>
                  </a:tcPr>
                </a:tc>
                <a:tc>
                  <a:txBody>
                    <a:bodyPr/>
                    <a:lstStyle/>
                    <a:p>
                      <a:pPr algn="l"/>
                      <a:r>
                        <a:rPr lang="en-GB" sz="1400" b="0">
                          <a:solidFill>
                            <a:schemeClr val="tx1"/>
                          </a:solidFill>
                          <a:latin typeface="+mn-lt"/>
                        </a:rPr>
                        <a:t>Q2 26/27</a:t>
                      </a:r>
                      <a:endParaRPr lang="en-GB" sz="1400" b="0" dirty="0">
                        <a:solidFill>
                          <a:schemeClr val="tx1"/>
                        </a:solidFill>
                        <a:latin typeface="+mn-lt"/>
                      </a:endParaRP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schemeClr>
                    </a:solidFill>
                  </a:tcPr>
                </a:tc>
                <a:extLst>
                  <a:ext uri="{0D108BD9-81ED-4DB2-BD59-A6C34878D82A}">
                    <a16:rowId xmlns:a16="http://schemas.microsoft.com/office/drawing/2014/main" val="3804784658"/>
                  </a:ext>
                </a:extLst>
              </a:tr>
              <a:tr h="916395">
                <a:tc>
                  <a:txBody>
                    <a:bodyPr/>
                    <a:lstStyle/>
                    <a:p>
                      <a:pPr marL="0" lvl="0" indent="0" algn="l" defTabSz="1507937">
                        <a:lnSpc>
                          <a:spcPct val="100000"/>
                        </a:lnSpc>
                        <a:spcBef>
                          <a:spcPts val="0"/>
                        </a:spcBef>
                        <a:spcAft>
                          <a:spcPts val="0"/>
                        </a:spcAft>
                        <a:buNone/>
                        <a:tabLst/>
                        <a:defRPr/>
                      </a:pPr>
                      <a:r>
                        <a:rPr lang="en-GB" sz="1400" b="1" kern="0">
                          <a:solidFill>
                            <a:srgbClr val="000000"/>
                          </a:solidFill>
                          <a:latin typeface="+mn-lt"/>
                        </a:rPr>
                        <a:t>MH Specialist Services </a:t>
                      </a:r>
                    </a:p>
                    <a:p>
                      <a:pPr marL="0" lvl="0" indent="0" algn="l">
                        <a:lnSpc>
                          <a:spcPct val="100000"/>
                        </a:lnSpc>
                        <a:spcBef>
                          <a:spcPts val="0"/>
                        </a:spcBef>
                        <a:spcAft>
                          <a:spcPts val="0"/>
                        </a:spcAft>
                        <a:buNone/>
                      </a:pPr>
                      <a:endParaRPr lang="en-GB" sz="1400" b="1" kern="0">
                        <a:solidFill>
                          <a:srgbClr val="000000"/>
                        </a:solidFill>
                        <a:latin typeface="+mn-lt"/>
                      </a:endParaRPr>
                    </a:p>
                    <a:p>
                      <a:pPr marL="0" lvl="0" indent="0" algn="l">
                        <a:lnSpc>
                          <a:spcPct val="100000"/>
                        </a:lnSpc>
                        <a:spcBef>
                          <a:spcPts val="0"/>
                        </a:spcBef>
                        <a:spcAft>
                          <a:spcPts val="0"/>
                        </a:spcAft>
                        <a:buNone/>
                      </a:pPr>
                      <a:endParaRPr lang="en-GB" sz="1400" b="1" kern="0" dirty="0">
                        <a:solidFill>
                          <a:srgbClr val="000000"/>
                        </a:solidFill>
                        <a:latin typeface="+mn-lt"/>
                      </a:endParaRPr>
                    </a:p>
                  </a:txBody>
                  <a:tcPr marL="72000" marR="45720" marT="36000" marB="36000">
                    <a:lnL w="12700">
                      <a:solidFill>
                        <a:schemeClr val="bg1"/>
                      </a:solidFill>
                    </a:lnL>
                    <a:lnR w="12700">
                      <a:solidFill>
                        <a:schemeClr val="bg1"/>
                      </a:solidFill>
                    </a:lnR>
                    <a:lnT w="12700">
                      <a:solidFill>
                        <a:schemeClr val="bg1"/>
                      </a:solidFill>
                    </a:lnT>
                    <a:lnB w="12700" cap="flat" cmpd="sng" algn="ctr">
                      <a:solidFill>
                        <a:schemeClr val="bg1"/>
                      </a:solidFill>
                      <a:prstDash val="solid"/>
                      <a:round/>
                      <a:headEnd type="none" w="med" len="med"/>
                      <a:tailEnd type="none" w="med" len="med"/>
                    </a:lnB>
                    <a:lnTlToBr w="0">
                      <a:noFill/>
                    </a:lnTlToBr>
                    <a:lnBlToTr w="0">
                      <a:noFill/>
                    </a:lnBlToTr>
                    <a:solidFill>
                      <a:schemeClr val="accent5">
                        <a:lumMod val="20000"/>
                        <a:lumOff val="80000"/>
                      </a:schemeClr>
                    </a:solidFill>
                  </a:tcPr>
                </a:tc>
                <a:tc>
                  <a:txBody>
                    <a:bodyPr/>
                    <a:lstStyle/>
                    <a:p>
                      <a:pPr marL="0" lvl="0" indent="0" algn="l">
                        <a:lnSpc>
                          <a:spcPct val="100000"/>
                        </a:lnSpc>
                        <a:spcBef>
                          <a:spcPts val="0"/>
                        </a:spcBef>
                        <a:spcAft>
                          <a:spcPts val="0"/>
                        </a:spcAft>
                        <a:buNone/>
                      </a:pPr>
                      <a:r>
                        <a:rPr lang="en-GB" sz="1400" b="0" kern="1200">
                          <a:solidFill>
                            <a:srgbClr val="000000"/>
                          </a:solidFill>
                          <a:latin typeface="+mn-lt"/>
                        </a:rPr>
                        <a:t>HDU Development</a:t>
                      </a:r>
                    </a:p>
                    <a:p>
                      <a:pPr marL="0" lvl="0" indent="0" algn="l">
                        <a:lnSpc>
                          <a:spcPct val="100000"/>
                        </a:lnSpc>
                        <a:spcBef>
                          <a:spcPts val="0"/>
                        </a:spcBef>
                        <a:spcAft>
                          <a:spcPts val="0"/>
                        </a:spcAft>
                        <a:buNone/>
                      </a:pPr>
                      <a:endParaRPr lang="en-GB" sz="1400" b="0" kern="1200" dirty="0">
                        <a:solidFill>
                          <a:srgbClr val="000000"/>
                        </a:solidFill>
                        <a:latin typeface="+mn-lt"/>
                      </a:endParaRPr>
                    </a:p>
                  </a:txBody>
                  <a:tcPr marL="72000" marR="45720" marT="36000" marB="36000">
                    <a:lnL w="12700">
                      <a:solidFill>
                        <a:schemeClr val="bg1"/>
                      </a:solidFill>
                    </a:lnL>
                    <a:lnR w="12700">
                      <a:solidFill>
                        <a:schemeClr val="bg1"/>
                      </a:solidFill>
                    </a:lnR>
                    <a:lnT w="12700">
                      <a:solidFill>
                        <a:schemeClr val="bg1"/>
                      </a:solidFill>
                    </a:lnT>
                    <a:lnB w="12700" cap="flat" cmpd="sng" algn="ctr">
                      <a:solidFill>
                        <a:schemeClr val="bg1"/>
                      </a:solidFill>
                      <a:prstDash val="solid"/>
                      <a:round/>
                      <a:headEnd type="none" w="med" len="med"/>
                      <a:tailEnd type="none" w="med" len="med"/>
                    </a:lnB>
                    <a:lnTlToBr w="0">
                      <a:noFill/>
                    </a:lnTlToBr>
                    <a:lnBlToTr w="0">
                      <a:noFill/>
                    </a:lnBlToTr>
                    <a:solidFill>
                      <a:schemeClr val="accent5">
                        <a:lumMod val="60000"/>
                        <a:lumOff val="40000"/>
                      </a:schemeClr>
                    </a:solidFill>
                  </a:tcPr>
                </a:tc>
                <a:tc>
                  <a:txBody>
                    <a:bodyPr/>
                    <a:lstStyle/>
                    <a:p>
                      <a:pPr lvl="0" algn="l">
                        <a:buNone/>
                      </a:pPr>
                      <a:r>
                        <a:rPr lang="en-GB" sz="1400" b="0" i="0" u="none" strike="noStrike">
                          <a:solidFill>
                            <a:srgbClr val="000000"/>
                          </a:solidFill>
                          <a:effectLst/>
                          <a:latin typeface="+mn-lt"/>
                        </a:rPr>
                        <a:t>Business Case awaiting approval by Welsh Government</a:t>
                      </a:r>
                    </a:p>
                    <a:p>
                      <a:pPr lvl="0" algn="l">
                        <a:buNone/>
                      </a:pPr>
                      <a:endParaRPr lang="en-GB" sz="1400" b="0" i="0" u="none" strike="noStrike" dirty="0">
                        <a:solidFill>
                          <a:srgbClr val="000000"/>
                        </a:solidFill>
                        <a:effectLst/>
                        <a:latin typeface="+mn-lt"/>
                      </a:endParaRPr>
                    </a:p>
                  </a:txBody>
                  <a:tcPr marL="0" marR="0" marT="0" marB="0">
                    <a:lnL w="12700">
                      <a:solidFill>
                        <a:schemeClr val="bg1"/>
                      </a:solidFill>
                    </a:lnL>
                    <a:lnR w="12700">
                      <a:solidFill>
                        <a:schemeClr val="bg1"/>
                      </a:solidFill>
                    </a:lnR>
                    <a:lnT w="12700">
                      <a:solidFill>
                        <a:schemeClr val="bg1"/>
                      </a:solidFill>
                    </a:lnT>
                    <a:lnB w="12700" cap="flat" cmpd="sng" algn="ctr">
                      <a:solidFill>
                        <a:schemeClr val="bg1"/>
                      </a:solidFill>
                      <a:prstDash val="solid"/>
                      <a:round/>
                      <a:headEnd type="none" w="med" len="med"/>
                      <a:tailEnd type="none" w="med" len="med"/>
                    </a:lnB>
                    <a:lnTlToBr w="0">
                      <a:noFill/>
                    </a:lnTlToBr>
                    <a:lnBlToTr w="0">
                      <a:noFill/>
                    </a:lnBlToTr>
                    <a:solidFill>
                      <a:srgbClr val="FFC000"/>
                    </a:solidFill>
                  </a:tcPr>
                </a:tc>
                <a:tc>
                  <a:txBody>
                    <a:bodyPr/>
                    <a:lstStyle/>
                    <a:p>
                      <a:pPr lvl="0" algn="l">
                        <a:buNone/>
                      </a:pPr>
                      <a:r>
                        <a:rPr lang="en-GB" sz="1400" b="0">
                          <a:latin typeface="+mn-lt"/>
                        </a:rPr>
                        <a:t>Awaiting funding decision</a:t>
                      </a:r>
                    </a:p>
                    <a:p>
                      <a:pPr lvl="0" algn="l">
                        <a:buNone/>
                      </a:pPr>
                      <a:endParaRPr lang="en-GB" sz="1400" b="0">
                        <a:latin typeface="+mn-lt"/>
                      </a:endParaRPr>
                    </a:p>
                    <a:p>
                      <a:pPr lvl="0" algn="l">
                        <a:buNone/>
                      </a:pPr>
                      <a:endParaRPr lang="en-GB" sz="1400" b="0" dirty="0">
                        <a:latin typeface="+mn-lt"/>
                      </a:endParaRPr>
                    </a:p>
                  </a:txBody>
                  <a:tcPr marL="72000" marR="45720" marT="36000" marB="36000">
                    <a:lnL w="12700">
                      <a:solidFill>
                        <a:schemeClr val="bg1"/>
                      </a:solidFill>
                    </a:lnL>
                    <a:lnR w="12700">
                      <a:solidFill>
                        <a:schemeClr val="bg1"/>
                      </a:solidFill>
                    </a:lnR>
                    <a:lnT w="12700">
                      <a:solidFill>
                        <a:schemeClr val="bg1"/>
                      </a:solidFill>
                    </a:lnT>
                    <a:lnB w="12700" cap="flat" cmpd="sng" algn="ctr">
                      <a:solidFill>
                        <a:schemeClr val="bg1"/>
                      </a:solidFill>
                      <a:prstDash val="solid"/>
                      <a:round/>
                      <a:headEnd type="none" w="med" len="med"/>
                      <a:tailEnd type="none" w="med" len="med"/>
                    </a:lnB>
                    <a:lnTlToBr w="0">
                      <a:noFill/>
                    </a:lnTlToBr>
                    <a:lnBlToTr w="0">
                      <a:noFill/>
                    </a:lnBlToTr>
                    <a:solidFill>
                      <a:schemeClr val="accent5">
                        <a:lumMod val="60000"/>
                        <a:lumOff val="40000"/>
                      </a:schemeClr>
                    </a:solidFill>
                  </a:tcPr>
                </a:tc>
                <a:tc>
                  <a:txBody>
                    <a:bodyPr/>
                    <a:lstStyle/>
                    <a:p>
                      <a:pPr marL="0" lvl="0" indent="0" algn="l" defTabSz="1507937">
                        <a:lnSpc>
                          <a:spcPct val="100000"/>
                        </a:lnSpc>
                        <a:spcBef>
                          <a:spcPts val="0"/>
                        </a:spcBef>
                        <a:spcAft>
                          <a:spcPts val="0"/>
                        </a:spcAft>
                        <a:buNone/>
                        <a:tabLst/>
                        <a:defRPr/>
                      </a:pPr>
                      <a:r>
                        <a:rPr lang="en-GB" sz="1400" b="0" kern="1200" dirty="0">
                          <a:solidFill>
                            <a:schemeClr val="dk1"/>
                          </a:solidFill>
                          <a:effectLst/>
                          <a:latin typeface="+mn-lt"/>
                          <a:ea typeface="+mn-ea"/>
                          <a:cs typeface="+mn-cs"/>
                        </a:rPr>
                        <a:t>Ongoing absence of these  facilities will require further use of private sector placements (at cost to commissioners)</a:t>
                      </a:r>
                    </a:p>
                    <a:p>
                      <a:pPr marL="0" lvl="0" indent="0" algn="l" defTabSz="1507937">
                        <a:lnSpc>
                          <a:spcPct val="100000"/>
                        </a:lnSpc>
                        <a:spcBef>
                          <a:spcPts val="0"/>
                        </a:spcBef>
                        <a:spcAft>
                          <a:spcPts val="0"/>
                        </a:spcAft>
                        <a:buNone/>
                        <a:tabLst/>
                        <a:defRPr/>
                      </a:pPr>
                      <a:endParaRPr lang="en-GB" sz="1400" b="0" kern="1200" dirty="0">
                        <a:solidFill>
                          <a:schemeClr val="dk1"/>
                        </a:solidFill>
                        <a:effectLst/>
                        <a:latin typeface="+mn-lt"/>
                        <a:ea typeface="+mn-ea"/>
                        <a:cs typeface="+mn-cs"/>
                      </a:endParaRPr>
                    </a:p>
                  </a:txBody>
                  <a:tcPr marL="72000" marR="45720" marT="36000" marB="36000">
                    <a:lnL w="12700">
                      <a:solidFill>
                        <a:schemeClr val="bg1"/>
                      </a:solidFill>
                    </a:lnL>
                    <a:lnR w="12700">
                      <a:solidFill>
                        <a:schemeClr val="bg1"/>
                      </a:solidFill>
                    </a:lnR>
                    <a:lnT w="12700">
                      <a:solidFill>
                        <a:schemeClr val="bg1"/>
                      </a:solidFill>
                    </a:lnT>
                    <a:lnB w="12700" cap="flat" cmpd="sng" algn="ctr">
                      <a:solidFill>
                        <a:schemeClr val="bg1"/>
                      </a:solidFill>
                      <a:prstDash val="solid"/>
                      <a:round/>
                      <a:headEnd type="none" w="med" len="med"/>
                      <a:tailEnd type="none" w="med" len="med"/>
                    </a:lnB>
                    <a:lnTlToBr w="0">
                      <a:noFill/>
                    </a:lnTlToBr>
                    <a:lnBlToTr w="0">
                      <a:noFill/>
                    </a:lnBlToTr>
                    <a:solidFill>
                      <a:schemeClr val="accent5">
                        <a:lumMod val="60000"/>
                        <a:lumOff val="40000"/>
                      </a:schemeClr>
                    </a:solidFill>
                  </a:tcPr>
                </a:tc>
                <a:tc>
                  <a:txBody>
                    <a:bodyPr/>
                    <a:lstStyle/>
                    <a:p>
                      <a:pPr lvl="0" algn="l">
                        <a:buNone/>
                      </a:pPr>
                      <a:r>
                        <a:rPr lang="en-GB" sz="1400" b="0" dirty="0" err="1">
                          <a:solidFill>
                            <a:schemeClr val="tx1"/>
                          </a:solidFill>
                          <a:latin typeface="+mn-lt"/>
                        </a:rPr>
                        <a:t>Qtr</a:t>
                      </a:r>
                      <a:r>
                        <a:rPr lang="en-GB" sz="1400" b="0" dirty="0">
                          <a:solidFill>
                            <a:schemeClr val="tx1"/>
                          </a:solidFill>
                          <a:latin typeface="+mn-lt"/>
                        </a:rPr>
                        <a:t> 1 26/27 (if funding is approved)</a:t>
                      </a:r>
                    </a:p>
                    <a:p>
                      <a:pPr lvl="0" algn="l">
                        <a:buNone/>
                      </a:pPr>
                      <a:endParaRPr lang="en-GB" sz="1400" b="0" dirty="0">
                        <a:solidFill>
                          <a:schemeClr val="tx1"/>
                        </a:solidFill>
                        <a:latin typeface="+mn-lt"/>
                      </a:endParaRPr>
                    </a:p>
                  </a:txBody>
                  <a:tcPr marL="72000" marR="45720" marT="36000" marB="36000">
                    <a:lnL w="12700">
                      <a:solidFill>
                        <a:schemeClr val="bg1"/>
                      </a:solidFill>
                    </a:lnL>
                    <a:lnR w="12700">
                      <a:solidFill>
                        <a:schemeClr val="bg1"/>
                      </a:solidFill>
                    </a:lnR>
                    <a:lnT w="12700">
                      <a:solidFill>
                        <a:schemeClr val="bg1"/>
                      </a:solidFill>
                    </a:lnT>
                    <a:lnB w="12700" cap="flat" cmpd="sng" algn="ctr">
                      <a:solidFill>
                        <a:schemeClr val="bg1"/>
                      </a:solidFill>
                      <a:prstDash val="solid"/>
                      <a:round/>
                      <a:headEnd type="none" w="med" len="med"/>
                      <a:tailEnd type="none" w="med" len="med"/>
                    </a:lnB>
                    <a:lnTlToBr w="0">
                      <a:noFill/>
                    </a:lnTlToBr>
                    <a:lnBlToTr w="0">
                      <a:noFill/>
                    </a:lnBlToTr>
                    <a:solidFill>
                      <a:schemeClr val="accent5">
                        <a:lumMod val="60000"/>
                        <a:lumOff val="40000"/>
                      </a:schemeClr>
                    </a:solidFill>
                  </a:tcPr>
                </a:tc>
                <a:extLst>
                  <a:ext uri="{0D108BD9-81ED-4DB2-BD59-A6C34878D82A}">
                    <a16:rowId xmlns:a16="http://schemas.microsoft.com/office/drawing/2014/main" val="542045779"/>
                  </a:ext>
                </a:extLst>
              </a:tr>
              <a:tr h="1292771">
                <a:tc>
                  <a:txBody>
                    <a:bodyPr/>
                    <a:lstStyle/>
                    <a:p>
                      <a:pPr marL="0" lvl="0" indent="0" algn="l">
                        <a:lnSpc>
                          <a:spcPct val="100000"/>
                        </a:lnSpc>
                        <a:spcBef>
                          <a:spcPts val="0"/>
                        </a:spcBef>
                        <a:spcAft>
                          <a:spcPts val="0"/>
                        </a:spcAft>
                        <a:buNone/>
                      </a:pPr>
                      <a:r>
                        <a:rPr lang="en-GB" sz="1400" b="1" i="0" u="none" strike="noStrike" kern="0" noProof="0">
                          <a:solidFill>
                            <a:srgbClr val="000000"/>
                          </a:solidFill>
                          <a:latin typeface="Arial"/>
                          <a:cs typeface="Arial"/>
                        </a:rPr>
                        <a:t>MH Specialist Services </a:t>
                      </a:r>
                      <a:endParaRPr lang="en-US" sz="1400"/>
                    </a:p>
                  </a:txBody>
                  <a:tcPr marL="72000" marR="45720" marT="36000" marB="36000">
                    <a:lnL w="12700">
                      <a:solidFill>
                        <a:schemeClr val="bg1"/>
                      </a:solidFill>
                    </a:lnL>
                    <a:lnR w="12700">
                      <a:solidFill>
                        <a:schemeClr val="bg1"/>
                      </a:solidFill>
                    </a:lnR>
                    <a:lnT w="12700">
                      <a:solidFill>
                        <a:schemeClr val="bg1"/>
                      </a:solidFill>
                    </a:lnT>
                    <a:lnB w="12700">
                      <a:solidFill>
                        <a:schemeClr val="bg1"/>
                      </a:solidFill>
                    </a:lnB>
                    <a:lnTlToBr w="0">
                      <a:noFill/>
                    </a:lnTlToBr>
                    <a:lnBlToTr w="0">
                      <a:noFill/>
                    </a:lnBlToTr>
                    <a:solidFill>
                      <a:schemeClr val="accent5">
                        <a:lumMod val="20000"/>
                        <a:lumOff val="80000"/>
                      </a:schemeClr>
                    </a:solidFill>
                  </a:tcPr>
                </a:tc>
                <a:tc>
                  <a:txBody>
                    <a:bodyPr/>
                    <a:lstStyle/>
                    <a:p>
                      <a:pPr marL="0" lvl="0" indent="0" algn="l">
                        <a:lnSpc>
                          <a:spcPct val="100000"/>
                        </a:lnSpc>
                        <a:spcBef>
                          <a:spcPts val="0"/>
                        </a:spcBef>
                        <a:spcAft>
                          <a:spcPts val="0"/>
                        </a:spcAft>
                        <a:buNone/>
                      </a:pPr>
                      <a:r>
                        <a:rPr lang="en-GB" sz="1400" b="0" i="0" u="none" strike="noStrike" kern="1200" noProof="0">
                          <a:solidFill>
                            <a:srgbClr val="000000"/>
                          </a:solidFill>
                          <a:latin typeface="Arial"/>
                          <a:cs typeface="Arial"/>
                        </a:rPr>
                        <a:t>Progress implementation of JCC MH Specialist Strategy </a:t>
                      </a:r>
                      <a:endParaRPr lang="en-US" sz="1400"/>
                    </a:p>
                  </a:txBody>
                  <a:tcPr marL="72000" marR="45720" marT="36000" marB="36000">
                    <a:lnL w="12700">
                      <a:solidFill>
                        <a:schemeClr val="bg1"/>
                      </a:solidFill>
                    </a:lnL>
                    <a:lnR w="12700">
                      <a:solidFill>
                        <a:schemeClr val="bg1"/>
                      </a:solidFill>
                    </a:lnR>
                    <a:lnT w="12700">
                      <a:solidFill>
                        <a:schemeClr val="bg1"/>
                      </a:solidFill>
                    </a:lnT>
                    <a:lnB w="12700">
                      <a:solidFill>
                        <a:schemeClr val="bg1"/>
                      </a:solidFill>
                    </a:lnB>
                    <a:lnTlToBr w="0">
                      <a:noFill/>
                    </a:lnTlToBr>
                    <a:lnBlToTr w="0">
                      <a:noFill/>
                    </a:lnBlToTr>
                    <a:solidFill>
                      <a:schemeClr val="accent5">
                        <a:lumMod val="60000"/>
                        <a:lumOff val="40000"/>
                      </a:schemeClr>
                    </a:solidFill>
                  </a:tcPr>
                </a:tc>
                <a:tc>
                  <a:txBody>
                    <a:bodyPr/>
                    <a:lstStyle/>
                    <a:p>
                      <a:pPr lvl="0" algn="l">
                        <a:buNone/>
                      </a:pPr>
                      <a:endParaRPr lang="en-GB" sz="1400" b="0" i="0" u="none" strike="noStrike" noProof="0">
                        <a:solidFill>
                          <a:srgbClr val="000000"/>
                        </a:solidFill>
                        <a:effectLst/>
                        <a:latin typeface="Arial"/>
                        <a:cs typeface="Arial"/>
                      </a:endParaRPr>
                    </a:p>
                    <a:p>
                      <a:pPr lvl="0" algn="l">
                        <a:buNone/>
                      </a:pPr>
                      <a:r>
                        <a:rPr lang="en-GB" sz="1400" b="0" i="0" u="none" strike="noStrike" noProof="0">
                          <a:solidFill>
                            <a:srgbClr val="000000"/>
                          </a:solidFill>
                          <a:effectLst/>
                          <a:latin typeface="Arial"/>
                          <a:cs typeface="Arial"/>
                        </a:rPr>
                        <a:t>Modernisation strategy sits with the JCC</a:t>
                      </a:r>
                      <a:endParaRPr lang="en-GB" sz="1400"/>
                    </a:p>
                  </a:txBody>
                  <a:tcPr marL="0" marR="0" marT="0" marB="0">
                    <a:lnL w="12700">
                      <a:solidFill>
                        <a:schemeClr val="bg1"/>
                      </a:solidFill>
                    </a:lnL>
                    <a:lnR w="12700">
                      <a:solidFill>
                        <a:schemeClr val="bg1"/>
                      </a:solidFill>
                    </a:lnR>
                    <a:lnT w="12700">
                      <a:solidFill>
                        <a:schemeClr val="bg1"/>
                      </a:solidFill>
                    </a:lnT>
                    <a:lnB w="12700">
                      <a:solidFill>
                        <a:schemeClr val="bg1"/>
                      </a:solidFill>
                    </a:lnB>
                    <a:lnTlToBr w="0">
                      <a:noFill/>
                    </a:lnTlToBr>
                    <a:lnBlToTr w="0">
                      <a:noFill/>
                    </a:lnBlToTr>
                    <a:solidFill>
                      <a:srgbClr val="FFC000"/>
                    </a:solidFill>
                  </a:tcPr>
                </a:tc>
                <a:tc>
                  <a:txBody>
                    <a:bodyPr/>
                    <a:lstStyle/>
                    <a:p>
                      <a:pPr lvl="0" algn="l">
                        <a:buNone/>
                      </a:pPr>
                      <a:r>
                        <a:rPr lang="en-GB" sz="1400" b="0" i="0" u="none" strike="noStrike" noProof="0">
                          <a:solidFill>
                            <a:srgbClr val="000000"/>
                          </a:solidFill>
                          <a:latin typeface="Arial"/>
                          <a:cs typeface="Arial"/>
                        </a:rPr>
                        <a:t>JCC decided not to progress with the strategy however they are indicated this will be picked back up this financial year.</a:t>
                      </a:r>
                      <a:endParaRPr lang="en-US" sz="1400"/>
                    </a:p>
                  </a:txBody>
                  <a:tcPr marL="72000" marR="45720" marT="36000" marB="36000">
                    <a:lnL w="12700">
                      <a:solidFill>
                        <a:schemeClr val="bg1"/>
                      </a:solidFill>
                    </a:lnL>
                    <a:lnR w="12700">
                      <a:solidFill>
                        <a:schemeClr val="bg1"/>
                      </a:solidFill>
                    </a:lnR>
                    <a:lnT w="12700">
                      <a:solidFill>
                        <a:schemeClr val="bg1"/>
                      </a:solidFill>
                    </a:lnT>
                    <a:lnB w="12700">
                      <a:solidFill>
                        <a:schemeClr val="bg1"/>
                      </a:solidFill>
                    </a:lnB>
                    <a:lnTlToBr w="0">
                      <a:noFill/>
                    </a:lnTlToBr>
                    <a:lnBlToTr w="0">
                      <a:noFill/>
                    </a:lnBlToTr>
                    <a:solidFill>
                      <a:schemeClr val="accent5">
                        <a:lumMod val="60000"/>
                        <a:lumOff val="40000"/>
                      </a:schemeClr>
                    </a:solidFill>
                  </a:tcPr>
                </a:tc>
                <a:tc>
                  <a:txBody>
                    <a:bodyPr/>
                    <a:lstStyle/>
                    <a:p>
                      <a:pPr marL="0" lvl="0" indent="0" algn="l">
                        <a:lnSpc>
                          <a:spcPct val="100000"/>
                        </a:lnSpc>
                        <a:spcBef>
                          <a:spcPts val="0"/>
                        </a:spcBef>
                        <a:spcAft>
                          <a:spcPts val="0"/>
                        </a:spcAft>
                        <a:buNone/>
                      </a:pPr>
                      <a:r>
                        <a:rPr lang="en-GB" sz="1400" b="0" i="0" u="none" strike="noStrike" kern="1200" noProof="0">
                          <a:solidFill>
                            <a:schemeClr val="dk1"/>
                          </a:solidFill>
                          <a:effectLst/>
                          <a:latin typeface="Arial"/>
                          <a:ea typeface="+mn-ea"/>
                          <a:cs typeface="Arial"/>
                        </a:rPr>
                        <a:t>Various aspects of environmental and service improvement continues in collaboration with the JCC</a:t>
                      </a:r>
                      <a:endParaRPr lang="en-US" sz="1400"/>
                    </a:p>
                  </a:txBody>
                  <a:tcPr marL="72000" marR="45720" marT="36000" marB="36000">
                    <a:lnL w="12700">
                      <a:solidFill>
                        <a:schemeClr val="bg1"/>
                      </a:solidFill>
                    </a:lnL>
                    <a:lnR w="12700">
                      <a:solidFill>
                        <a:schemeClr val="bg1"/>
                      </a:solidFill>
                    </a:lnR>
                    <a:lnT w="12700">
                      <a:solidFill>
                        <a:schemeClr val="bg1"/>
                      </a:solidFill>
                    </a:lnT>
                    <a:lnB w="12700">
                      <a:solidFill>
                        <a:schemeClr val="bg1"/>
                      </a:solidFill>
                    </a:lnB>
                    <a:lnTlToBr w="0">
                      <a:noFill/>
                    </a:lnTlToBr>
                    <a:lnBlToTr w="0">
                      <a:noFill/>
                    </a:lnBlToTr>
                    <a:solidFill>
                      <a:schemeClr val="accent5">
                        <a:lumMod val="60000"/>
                        <a:lumOff val="40000"/>
                      </a:schemeClr>
                    </a:solidFill>
                  </a:tcPr>
                </a:tc>
                <a:tc>
                  <a:txBody>
                    <a:bodyPr/>
                    <a:lstStyle/>
                    <a:p>
                      <a:pPr lvl="0" algn="l">
                        <a:buNone/>
                      </a:pPr>
                      <a:endParaRPr lang="en-GB" sz="1400" b="0" i="0" u="none" strike="noStrike" noProof="0" dirty="0">
                        <a:solidFill>
                          <a:srgbClr val="000000"/>
                        </a:solidFill>
                        <a:latin typeface="Arial"/>
                        <a:cs typeface="Arial"/>
                      </a:endParaRPr>
                    </a:p>
                    <a:p>
                      <a:pPr lvl="0" algn="l">
                        <a:buNone/>
                      </a:pPr>
                      <a:r>
                        <a:rPr lang="en-GB" sz="1400" b="0" i="0" u="none" strike="noStrike" noProof="0" dirty="0" err="1">
                          <a:solidFill>
                            <a:schemeClr val="tx1"/>
                          </a:solidFill>
                          <a:latin typeface="Arial"/>
                          <a:cs typeface="Arial"/>
                        </a:rPr>
                        <a:t>Qtr</a:t>
                      </a:r>
                      <a:r>
                        <a:rPr lang="en-GB" sz="1400" b="0" i="0" u="none" strike="noStrike" noProof="0" dirty="0">
                          <a:solidFill>
                            <a:schemeClr val="tx1"/>
                          </a:solidFill>
                          <a:latin typeface="Arial"/>
                          <a:cs typeface="Arial"/>
                        </a:rPr>
                        <a:t> 3 26/27</a:t>
                      </a:r>
                      <a:endParaRPr lang="en-GB" sz="1400" dirty="0"/>
                    </a:p>
                  </a:txBody>
                  <a:tcPr marL="72000" marR="45720" marT="36000" marB="36000">
                    <a:lnL w="12700">
                      <a:solidFill>
                        <a:schemeClr val="bg1"/>
                      </a:solidFill>
                    </a:lnL>
                    <a:lnR w="12700">
                      <a:solidFill>
                        <a:schemeClr val="bg1"/>
                      </a:solidFill>
                    </a:lnR>
                    <a:lnT w="12700">
                      <a:solidFill>
                        <a:schemeClr val="bg1"/>
                      </a:solidFill>
                    </a:lnT>
                    <a:lnB w="12700">
                      <a:solidFill>
                        <a:schemeClr val="bg1"/>
                      </a:solidFill>
                    </a:lnB>
                    <a:lnTlToBr w="0">
                      <a:noFill/>
                    </a:lnTlToBr>
                    <a:lnBlToTr w="0">
                      <a:noFill/>
                    </a:lnBlToTr>
                    <a:solidFill>
                      <a:schemeClr val="accent5">
                        <a:lumMod val="60000"/>
                        <a:lumOff val="40000"/>
                      </a:schemeClr>
                    </a:solidFill>
                  </a:tcPr>
                </a:tc>
                <a:extLst>
                  <a:ext uri="{0D108BD9-81ED-4DB2-BD59-A6C34878D82A}">
                    <a16:rowId xmlns:a16="http://schemas.microsoft.com/office/drawing/2014/main" val="2325719887"/>
                  </a:ext>
                </a:extLst>
              </a:tr>
            </a:tbl>
          </a:graphicData>
        </a:graphic>
      </p:graphicFrame>
    </p:spTree>
    <p:extLst>
      <p:ext uri="{BB962C8B-B14F-4D97-AF65-F5344CB8AC3E}">
        <p14:creationId xmlns:p14="http://schemas.microsoft.com/office/powerpoint/2010/main" val="354770224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915592-5699-8296-0400-53C5E4989276}"/>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8346B148-91E7-0CC9-2537-2DD07797ACA3}"/>
              </a:ext>
            </a:extLst>
          </p:cNvPr>
          <p:cNvSpPr>
            <a:spLocks noChangeArrowheads="1"/>
          </p:cNvSpPr>
          <p:nvPr/>
        </p:nvSpPr>
        <p:spPr bwMode="auto">
          <a:xfrm>
            <a:off x="2089247" y="1323425"/>
            <a:ext cx="247490"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6" tIns="61258" rIns="122516" bIns="61258" numCol="1" anchor="ctr" anchorCtr="0" compatLnSpc="1">
            <a:prstTxWarp prst="textNoShape">
              <a:avLst/>
            </a:prstTxWarp>
            <a:spAutoFit/>
          </a:bodyPr>
          <a:lstStyle/>
          <a:p>
            <a:pPr marL="0" marR="0" lvl="0" indent="0" algn="l" defTabSz="1225161"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CDDF261D-7674-ADC4-30F0-3AD2667F4C8A}"/>
              </a:ext>
            </a:extLst>
          </p:cNvPr>
          <p:cNvSpPr>
            <a:spLocks noGrp="1"/>
          </p:cNvSpPr>
          <p:nvPr>
            <p:ph type="sldNum" sz="quarter" idx="12"/>
          </p:nvPr>
        </p:nvSpPr>
        <p:spPr>
          <a:xfrm>
            <a:off x="11537185" y="10482056"/>
            <a:ext cx="3675507" cy="602113"/>
          </a:xfrm>
          <a:prstGeom prst="rect">
            <a:avLst/>
          </a:prstGeom>
        </p:spPr>
        <p:txBody>
          <a:bodyPr vert="horz" lIns="150790" tIns="75396" rIns="150790" bIns="75396" rtlCol="0" anchor="ctr"/>
          <a:lstStyle>
            <a:defPPr>
              <a:defRPr lang="en-US"/>
            </a:defPPr>
            <a:lvl1pPr marL="0" algn="r" defTabSz="753980" rtl="0" eaLnBrk="1" latinLnBrk="0" hangingPunct="1">
              <a:defRPr sz="1484" kern="1200">
                <a:solidFill>
                  <a:schemeClr val="tx1">
                    <a:tint val="82000"/>
                  </a:schemeClr>
                </a:solidFill>
                <a:latin typeface="+mn-lt"/>
                <a:ea typeface="+mn-ea"/>
                <a:cs typeface="+mn-cs"/>
              </a:defRPr>
            </a:lvl1pPr>
            <a:lvl2pPr marL="753980" algn="l" defTabSz="753980" rtl="0" eaLnBrk="1" latinLnBrk="0" hangingPunct="1">
              <a:defRPr sz="2968" kern="1200">
                <a:solidFill>
                  <a:schemeClr val="tx1"/>
                </a:solidFill>
                <a:latin typeface="+mn-lt"/>
                <a:ea typeface="+mn-ea"/>
                <a:cs typeface="+mn-cs"/>
              </a:defRPr>
            </a:lvl2pPr>
            <a:lvl3pPr marL="1507958" algn="l" defTabSz="753980" rtl="0" eaLnBrk="1" latinLnBrk="0" hangingPunct="1">
              <a:defRPr sz="2968" kern="1200">
                <a:solidFill>
                  <a:schemeClr val="tx1"/>
                </a:solidFill>
                <a:latin typeface="+mn-lt"/>
                <a:ea typeface="+mn-ea"/>
                <a:cs typeface="+mn-cs"/>
              </a:defRPr>
            </a:lvl3pPr>
            <a:lvl4pPr marL="2261939" algn="l" defTabSz="753980" rtl="0" eaLnBrk="1" latinLnBrk="0" hangingPunct="1">
              <a:defRPr sz="2968" kern="1200">
                <a:solidFill>
                  <a:schemeClr val="tx1"/>
                </a:solidFill>
                <a:latin typeface="+mn-lt"/>
                <a:ea typeface="+mn-ea"/>
                <a:cs typeface="+mn-cs"/>
              </a:defRPr>
            </a:lvl4pPr>
            <a:lvl5pPr marL="3015917" algn="l" defTabSz="753980" rtl="0" eaLnBrk="1" latinLnBrk="0" hangingPunct="1">
              <a:defRPr sz="2968" kern="1200">
                <a:solidFill>
                  <a:schemeClr val="tx1"/>
                </a:solidFill>
                <a:latin typeface="+mn-lt"/>
                <a:ea typeface="+mn-ea"/>
                <a:cs typeface="+mn-cs"/>
              </a:defRPr>
            </a:lvl5pPr>
            <a:lvl6pPr marL="3769897" algn="l" defTabSz="753980" rtl="0" eaLnBrk="1" latinLnBrk="0" hangingPunct="1">
              <a:defRPr sz="2968" kern="1200">
                <a:solidFill>
                  <a:schemeClr val="tx1"/>
                </a:solidFill>
                <a:latin typeface="+mn-lt"/>
                <a:ea typeface="+mn-ea"/>
                <a:cs typeface="+mn-cs"/>
              </a:defRPr>
            </a:lvl6pPr>
            <a:lvl7pPr marL="4523875" algn="l" defTabSz="753980" rtl="0" eaLnBrk="1" latinLnBrk="0" hangingPunct="1">
              <a:defRPr sz="2968" kern="1200">
                <a:solidFill>
                  <a:schemeClr val="tx1"/>
                </a:solidFill>
                <a:latin typeface="+mn-lt"/>
                <a:ea typeface="+mn-ea"/>
                <a:cs typeface="+mn-cs"/>
              </a:defRPr>
            </a:lvl7pPr>
            <a:lvl8pPr marL="5277855" algn="l" defTabSz="753980" rtl="0" eaLnBrk="1" latinLnBrk="0" hangingPunct="1">
              <a:defRPr sz="2968" kern="1200">
                <a:solidFill>
                  <a:schemeClr val="tx1"/>
                </a:solidFill>
                <a:latin typeface="+mn-lt"/>
                <a:ea typeface="+mn-ea"/>
                <a:cs typeface="+mn-cs"/>
              </a:defRPr>
            </a:lvl8pPr>
            <a:lvl9pPr marL="6031834" algn="l" defTabSz="753980" rtl="0" eaLnBrk="1" latinLnBrk="0" hangingPunct="1">
              <a:defRPr sz="2968" kern="1200">
                <a:solidFill>
                  <a:schemeClr val="tx1"/>
                </a:solidFill>
                <a:latin typeface="+mn-lt"/>
                <a:ea typeface="+mn-ea"/>
                <a:cs typeface="+mn-cs"/>
              </a:defRPr>
            </a:lvl9pPr>
          </a:lstStyle>
          <a:p>
            <a:pPr marL="0" marR="0" lvl="0" indent="0" algn="r" defTabSz="753980"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rPr>
              <a:pPr marL="0" marR="0" lvl="0" indent="0" algn="r" defTabSz="753980" rtl="0" eaLnBrk="1" fontAlgn="auto" latinLnBrk="0" hangingPunct="1">
                <a:lnSpc>
                  <a:spcPct val="100000"/>
                </a:lnSpc>
                <a:spcBef>
                  <a:spcPts val="0"/>
                </a:spcBef>
                <a:spcAft>
                  <a:spcPts val="0"/>
                </a:spcAft>
                <a:buClrTx/>
                <a:buSzTx/>
                <a:buFontTx/>
                <a:buNone/>
                <a:tabLst/>
                <a:defRPr/>
              </a:pPr>
              <a:t>42</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BBB24785-15DF-7071-37C1-8D476FB72ABD}"/>
              </a:ext>
            </a:extLst>
          </p:cNvPr>
          <p:cNvSpPr txBox="1"/>
          <p:nvPr/>
        </p:nvSpPr>
        <p:spPr>
          <a:xfrm>
            <a:off x="89" y="-14016"/>
            <a:ext cx="20105511" cy="584647"/>
          </a:xfrm>
          <a:prstGeom prst="rect">
            <a:avLst/>
          </a:prstGeom>
          <a:solidFill>
            <a:srgbClr val="44546A"/>
          </a:solidFill>
        </p:spPr>
        <p:txBody>
          <a:bodyPr wrap="square" rtlCol="0">
            <a:spAutoFit/>
          </a:bodyPr>
          <a:lstStyle/>
          <a:p>
            <a:pPr marL="0" marR="0" lvl="0" indent="0" algn="ctr" defTabSz="1507958" rtl="0" eaLnBrk="1" fontAlgn="auto" latinLnBrk="0" hangingPunct="1">
              <a:lnSpc>
                <a:spcPct val="100000"/>
              </a:lnSpc>
              <a:spcBef>
                <a:spcPts val="0"/>
              </a:spcBef>
              <a:spcAft>
                <a:spcPts val="1979"/>
              </a:spcAft>
              <a:buClrTx/>
              <a:buSzTx/>
              <a:buFontTx/>
              <a:buNone/>
              <a:tabLst/>
              <a:defRPr/>
            </a:pPr>
            <a:r>
              <a:rPr kumimoji="0" lang="en-GB" sz="3199"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MENTAL HEALTH Q4 DELIVERY</a:t>
            </a:r>
            <a:endParaRPr kumimoji="0" lang="en-GB" sz="3199" b="1"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EAAFE1BB-BAE9-078F-697F-FD6530076180}"/>
              </a:ext>
            </a:extLst>
          </p:cNvPr>
          <p:cNvSpPr txBox="1"/>
          <p:nvPr/>
        </p:nvSpPr>
        <p:spPr>
          <a:xfrm>
            <a:off x="438548" y="747606"/>
            <a:ext cx="19450738" cy="549061"/>
          </a:xfrm>
          <a:prstGeom prst="rect">
            <a:avLst/>
          </a:prstGeom>
          <a:noFill/>
        </p:spPr>
        <p:txBody>
          <a:bodyPr wrap="square">
            <a:spAutoFit/>
          </a:bodyPr>
          <a:lstStyle/>
          <a:p>
            <a:pPr marL="0" marR="0" lvl="0" indent="0" algn="l" defTabSz="914413" rtl="0" eaLnBrk="1" fontAlgn="auto" latinLnBrk="0" hangingPunct="1">
              <a:lnSpc>
                <a:spcPct val="100000"/>
              </a:lnSpc>
              <a:spcBef>
                <a:spcPts val="0"/>
              </a:spcBef>
              <a:spcAft>
                <a:spcPts val="0"/>
              </a:spcAft>
              <a:buClrTx/>
              <a:buSzTx/>
              <a:buFontTx/>
              <a:buNone/>
              <a:tabLst/>
              <a:defRPr/>
            </a:pPr>
            <a:r>
              <a:rPr kumimoji="0" lang="en-GB" sz="2968" b="1" i="0" u="none" strike="noStrike" kern="1200" cap="none" spc="0" normalizeH="0" baseline="0" noProof="0">
                <a:ln>
                  <a:noFill/>
                </a:ln>
                <a:solidFill>
                  <a:prstClr val="black"/>
                </a:solidFill>
                <a:effectLst/>
                <a:uLnTx/>
                <a:uFillTx/>
                <a:latin typeface="Aptos" panose="02110004020202020204"/>
                <a:ea typeface="+mn-ea"/>
                <a:cs typeface="+mn-cs"/>
              </a:rPr>
              <a:t>Q4 Reporting: Delivery Expectations        , Level 3        and NHS Wales Performance Framework metrics</a:t>
            </a:r>
            <a:endParaRPr kumimoji="0" lang="en-GB" sz="2968" b="0" i="0" u="none" strike="noStrike" kern="1200" cap="none" spc="0" normalizeH="0" baseline="0" noProof="0">
              <a:ln>
                <a:noFill/>
              </a:ln>
              <a:solidFill>
                <a:prstClr val="black"/>
              </a:solidFill>
              <a:effectLst/>
              <a:uLnTx/>
              <a:uFillTx/>
              <a:latin typeface="Arial" panose="020B0604020202020204"/>
              <a:ea typeface="+mn-ea"/>
              <a:cs typeface="+mn-cs"/>
            </a:endParaRPr>
          </a:p>
        </p:txBody>
      </p:sp>
      <p:graphicFrame>
        <p:nvGraphicFramePr>
          <p:cNvPr id="5" name="Table 4">
            <a:extLst>
              <a:ext uri="{FF2B5EF4-FFF2-40B4-BE49-F238E27FC236}">
                <a16:creationId xmlns:a16="http://schemas.microsoft.com/office/drawing/2014/main" id="{DABA6FCC-68E6-0ABC-B774-34766830FBC9}"/>
              </a:ext>
            </a:extLst>
          </p:cNvPr>
          <p:cNvGraphicFramePr>
            <a:graphicFrameLocks noGrp="1"/>
          </p:cNvGraphicFramePr>
          <p:nvPr/>
        </p:nvGraphicFramePr>
        <p:xfrm>
          <a:off x="438546" y="1447671"/>
          <a:ext cx="18993774" cy="2986492"/>
        </p:xfrm>
        <a:graphic>
          <a:graphicData uri="http://schemas.openxmlformats.org/drawingml/2006/table">
            <a:tbl>
              <a:tblPr>
                <a:tableStyleId>{5C22544A-7EE6-4342-B048-85BDC9FD1C3A}</a:tableStyleId>
              </a:tblPr>
              <a:tblGrid>
                <a:gridCol w="10534254">
                  <a:extLst>
                    <a:ext uri="{9D8B030D-6E8A-4147-A177-3AD203B41FA5}">
                      <a16:colId xmlns:a16="http://schemas.microsoft.com/office/drawing/2014/main" val="668364540"/>
                    </a:ext>
                  </a:extLst>
                </a:gridCol>
                <a:gridCol w="2195448">
                  <a:extLst>
                    <a:ext uri="{9D8B030D-6E8A-4147-A177-3AD203B41FA5}">
                      <a16:colId xmlns:a16="http://schemas.microsoft.com/office/drawing/2014/main" val="1506383140"/>
                    </a:ext>
                  </a:extLst>
                </a:gridCol>
                <a:gridCol w="2088024">
                  <a:extLst>
                    <a:ext uri="{9D8B030D-6E8A-4147-A177-3AD203B41FA5}">
                      <a16:colId xmlns:a16="http://schemas.microsoft.com/office/drawing/2014/main" val="2584037070"/>
                    </a:ext>
                  </a:extLst>
                </a:gridCol>
                <a:gridCol w="2088024">
                  <a:extLst>
                    <a:ext uri="{9D8B030D-6E8A-4147-A177-3AD203B41FA5}">
                      <a16:colId xmlns:a16="http://schemas.microsoft.com/office/drawing/2014/main" val="3047569491"/>
                    </a:ext>
                  </a:extLst>
                </a:gridCol>
                <a:gridCol w="2088024">
                  <a:extLst>
                    <a:ext uri="{9D8B030D-6E8A-4147-A177-3AD203B41FA5}">
                      <a16:colId xmlns:a16="http://schemas.microsoft.com/office/drawing/2014/main" val="3534636197"/>
                    </a:ext>
                  </a:extLst>
                </a:gridCol>
              </a:tblGrid>
              <a:tr h="746623">
                <a:tc>
                  <a:txBody>
                    <a:bodyPr/>
                    <a:lstStyle/>
                    <a:p>
                      <a:pPr algn="l" fontAlgn="b"/>
                      <a:r>
                        <a:rPr lang="en-GB" sz="1800" b="1" u="none" strike="noStrike" kern="1200">
                          <a:solidFill>
                            <a:schemeClr val="bg1"/>
                          </a:solidFill>
                          <a:effectLst/>
                          <a:latin typeface="+mn-lt"/>
                          <a:ea typeface="Verdana" panose="020B0604030504040204" pitchFamily="34" charset="0"/>
                          <a:cs typeface="+mn-cs"/>
                        </a:rPr>
                        <a:t>Mental Health &amp; Learning Disabilities</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1600" b="1" u="none" strike="noStrike" kern="1200">
                          <a:solidFill>
                            <a:schemeClr val="bg1"/>
                          </a:solidFill>
                          <a:effectLst/>
                          <a:latin typeface="+mn-lt"/>
                          <a:ea typeface="Verdana" panose="020B0604030504040204" pitchFamily="34" charset="0"/>
                          <a:cs typeface="+mn-cs"/>
                        </a:rPr>
                        <a:t>Target</a:t>
                      </a:r>
                    </a:p>
                    <a:p>
                      <a:pPr algn="ctr" fontAlgn="b"/>
                      <a:endParaRPr lang="en-GB" sz="1600" b="1" u="none" strike="noStrike" kern="1200">
                        <a:solidFill>
                          <a:schemeClr val="bg1"/>
                        </a:solidFill>
                        <a:effectLst/>
                        <a:latin typeface="+mn-lt"/>
                        <a:ea typeface="Verdana" panose="020B0604030504040204" pitchFamily="34" charset="0"/>
                        <a:cs typeface="+mn-cs"/>
                      </a:endParaRP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a:ln>
                            <a:noFill/>
                          </a:ln>
                          <a:solidFill>
                            <a:prstClr val="white"/>
                          </a:solidFill>
                          <a:effectLst/>
                          <a:uLnTx/>
                          <a:uFillTx/>
                          <a:latin typeface="+mn-lt"/>
                          <a:ea typeface="Verdana" panose="020B0604030504040204" pitchFamily="34" charset="0"/>
                          <a:cs typeface="+mn-cs"/>
                        </a:rPr>
                        <a:t>Jan 26</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algn="ctr" defTabSz="1507937" rtl="0" eaLnBrk="1" fontAlgn="b" latinLnBrk="0" hangingPunct="1"/>
                      <a:r>
                        <a:rPr lang="en-GB" sz="1600" b="1" u="none" strike="noStrike" kern="1200">
                          <a:solidFill>
                            <a:schemeClr val="bg1"/>
                          </a:solidFill>
                          <a:effectLst/>
                          <a:latin typeface="+mn-lt"/>
                          <a:ea typeface="Verdana" panose="020B0604030504040204" pitchFamily="34" charset="0"/>
                          <a:cs typeface="+mn-cs"/>
                        </a:rPr>
                        <a:t>Feb 26</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a:ln>
                            <a:noFill/>
                          </a:ln>
                          <a:solidFill>
                            <a:prstClr val="white"/>
                          </a:solidFill>
                          <a:effectLst/>
                          <a:uLnTx/>
                          <a:uFillTx/>
                          <a:latin typeface="+mn-lt"/>
                          <a:ea typeface="Verdana" panose="020B0604030504040204" pitchFamily="34" charset="0"/>
                          <a:cs typeface="+mn-cs"/>
                        </a:rPr>
                        <a:t>Mar 26</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2842720693"/>
                  </a:ext>
                </a:extLst>
              </a:tr>
              <a:tr h="746623">
                <a:tc>
                  <a:txBody>
                    <a:bodyPr/>
                    <a:lstStyle/>
                    <a:p>
                      <a:pPr algn="l" fontAlgn="b"/>
                      <a:r>
                        <a:rPr lang="en-GB" sz="1600" b="0" i="0" u="none" strike="noStrike">
                          <a:solidFill>
                            <a:srgbClr val="000000"/>
                          </a:solidFill>
                          <a:effectLst/>
                          <a:latin typeface="+mn-lt"/>
                          <a:ea typeface="Verdana" panose="020B0604030504040204" pitchFamily="34" charset="0"/>
                        </a:rPr>
                        <a:t>Percentage of mental health assessments undertaken within (up to and including) 28 days from the date of receipt of referral</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a:solidFill>
                            <a:srgbClr val="000000"/>
                          </a:solidFill>
                          <a:effectLst/>
                          <a:latin typeface="+mn-lt"/>
                          <a:ea typeface="Verdana" panose="020B0604030504040204" pitchFamily="34" charset="0"/>
                          <a:cs typeface="+mn-cs"/>
                        </a:rPr>
                        <a:t>80%</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a:solidFill>
                            <a:srgbClr val="00B050"/>
                          </a:solidFill>
                          <a:effectLst/>
                          <a:latin typeface="+mn-lt"/>
                          <a:ea typeface="Verdana" panose="020B0604030504040204" pitchFamily="34" charset="0"/>
                          <a:cs typeface="+mn-cs"/>
                        </a:rPr>
                        <a:t>90%</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a:solidFill>
                            <a:srgbClr val="00B050"/>
                          </a:solidFill>
                          <a:effectLst/>
                          <a:latin typeface="+mn-lt"/>
                          <a:ea typeface="Verdana" panose="020B0604030504040204" pitchFamily="34" charset="0"/>
                          <a:cs typeface="+mn-cs"/>
                        </a:rPr>
                        <a:t>98%</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914413" rtl="0" eaLnBrk="1" fontAlgn="auto" latinLnBrk="0" hangingPunct="1">
                        <a:lnSpc>
                          <a:spcPct val="100000"/>
                        </a:lnSpc>
                        <a:spcBef>
                          <a:spcPts val="0"/>
                        </a:spcBef>
                        <a:spcAft>
                          <a:spcPts val="0"/>
                        </a:spcAft>
                        <a:buClrTx/>
                        <a:buSzTx/>
                        <a:buFontTx/>
                        <a:buNone/>
                        <a:tabLst/>
                        <a:defRPr/>
                      </a:pPr>
                      <a:r>
                        <a:rPr lang="en-GB" sz="1600" b="1" i="0" u="none" strike="noStrike" kern="1200" cap="none" spc="0" normalizeH="0" baseline="0" noProof="0">
                          <a:ln>
                            <a:noFill/>
                          </a:ln>
                          <a:solidFill>
                            <a:srgbClr val="00B050"/>
                          </a:solidFill>
                          <a:effectLst/>
                          <a:uLnTx/>
                          <a:uFillTx/>
                          <a:latin typeface="Arial" panose="020B0604020202020204"/>
                          <a:ea typeface="Verdana"/>
                          <a:cs typeface="+mn-cs"/>
                        </a:rPr>
                        <a:t>93%</a:t>
                      </a:r>
                      <a:endParaRPr kumimoji="0" lang="en-GB" sz="1600" b="1" i="0" u="none" strike="noStrike" kern="1200" cap="none" spc="0" normalizeH="0" baseline="0" noProof="0">
                        <a:ln>
                          <a:noFill/>
                        </a:ln>
                        <a:solidFill>
                          <a:srgbClr val="00B050"/>
                        </a:solidFill>
                        <a:effectLst/>
                        <a:uLnTx/>
                        <a:uFillTx/>
                        <a:latin typeface="Arial" panose="020B0604020202020204"/>
                        <a:ea typeface="Verdana" panose="020B0604030504040204" pitchFamily="34" charset="0"/>
                        <a:cs typeface="+mn-cs"/>
                      </a:endParaRP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921691434"/>
                  </a:ext>
                </a:extLst>
              </a:tr>
              <a:tr h="746623">
                <a:tc>
                  <a:txBody>
                    <a:bodyPr/>
                    <a:lstStyle/>
                    <a:p>
                      <a:pPr algn="l" fontAlgn="b"/>
                      <a:r>
                        <a:rPr lang="en-GB" sz="1600" b="0" i="0" u="none" strike="noStrike">
                          <a:solidFill>
                            <a:srgbClr val="000000"/>
                          </a:solidFill>
                          <a:effectLst/>
                          <a:latin typeface="+mn-lt"/>
                          <a:ea typeface="Verdana" panose="020B0604030504040204" pitchFamily="34" charset="0"/>
                        </a:rPr>
                        <a:t>Percentage of therapeutic interventions started within (up to and including) 28 days following an assessment by LPMHSS </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a:solidFill>
                            <a:srgbClr val="000000"/>
                          </a:solidFill>
                          <a:effectLst/>
                          <a:latin typeface="+mn-lt"/>
                          <a:ea typeface="Verdana" panose="020B0604030504040204" pitchFamily="34" charset="0"/>
                          <a:cs typeface="+mn-cs"/>
                        </a:rPr>
                        <a:t>80%</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a:solidFill>
                            <a:srgbClr val="00B050"/>
                          </a:solidFill>
                          <a:effectLst/>
                          <a:latin typeface="+mn-lt"/>
                          <a:ea typeface="Verdana" panose="020B0604030504040204" pitchFamily="34" charset="0"/>
                          <a:cs typeface="+mn-cs"/>
                        </a:rPr>
                        <a:t>80%</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a:solidFill>
                            <a:srgbClr val="00B050"/>
                          </a:solidFill>
                          <a:effectLst/>
                          <a:latin typeface="+mn-lt"/>
                          <a:ea typeface="Verdana" panose="020B0604030504040204" pitchFamily="34" charset="0"/>
                          <a:cs typeface="+mn-cs"/>
                        </a:rPr>
                        <a:t>84%</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914413" rtl="0" eaLnBrk="1" fontAlgn="auto" latinLnBrk="0" hangingPunct="1">
                        <a:lnSpc>
                          <a:spcPct val="100000"/>
                        </a:lnSpc>
                        <a:spcBef>
                          <a:spcPts val="0"/>
                        </a:spcBef>
                        <a:spcAft>
                          <a:spcPts val="0"/>
                        </a:spcAft>
                        <a:buClrTx/>
                        <a:buSzTx/>
                        <a:buFontTx/>
                        <a:buNone/>
                        <a:tabLst/>
                        <a:defRPr/>
                      </a:pPr>
                      <a:r>
                        <a:rPr lang="en-GB" sz="1600" b="1" i="0" u="none" strike="noStrike" kern="1200" cap="none" spc="0" normalizeH="0" baseline="0" noProof="0">
                          <a:ln>
                            <a:noFill/>
                          </a:ln>
                          <a:solidFill>
                            <a:srgbClr val="00B050"/>
                          </a:solidFill>
                          <a:effectLst/>
                          <a:uLnTx/>
                          <a:uFillTx/>
                          <a:latin typeface="Arial" panose="020B0604020202020204"/>
                          <a:ea typeface="Verdana"/>
                          <a:cs typeface="+mn-cs"/>
                        </a:rPr>
                        <a:t>87%</a:t>
                      </a:r>
                      <a:endParaRPr kumimoji="0" lang="en-GB" sz="1600" b="1" i="0" u="none" strike="noStrike" kern="1200" cap="none" spc="0" normalizeH="0" baseline="0" noProof="0">
                        <a:ln>
                          <a:noFill/>
                        </a:ln>
                        <a:solidFill>
                          <a:srgbClr val="00B050"/>
                        </a:solidFill>
                        <a:effectLst/>
                        <a:uLnTx/>
                        <a:uFillTx/>
                        <a:latin typeface="Arial" panose="020B0604020202020204"/>
                        <a:ea typeface="Verdana" panose="020B0604030504040204" pitchFamily="34" charset="0"/>
                        <a:cs typeface="+mn-cs"/>
                      </a:endParaRP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801099369"/>
                  </a:ext>
                </a:extLst>
              </a:tr>
              <a:tr h="746623">
                <a:tc>
                  <a:txBody>
                    <a:bodyPr/>
                    <a:lstStyle/>
                    <a:p>
                      <a:pPr algn="l" fontAlgn="b"/>
                      <a:r>
                        <a:rPr lang="en-GB" sz="1600" b="0" i="0" u="none" strike="noStrike">
                          <a:solidFill>
                            <a:srgbClr val="000000"/>
                          </a:solidFill>
                          <a:effectLst/>
                          <a:latin typeface="+mn-lt"/>
                          <a:ea typeface="Verdana" panose="020B0604030504040204" pitchFamily="34" charset="0"/>
                        </a:rPr>
                        <a:t>Percentage of patients waiting less than 26 weeks to start a psychological therapy in Specialist Adult Mental Health</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a:solidFill>
                            <a:srgbClr val="000000"/>
                          </a:solidFill>
                          <a:effectLst/>
                          <a:latin typeface="+mn-lt"/>
                          <a:ea typeface="Verdana" panose="020B0604030504040204" pitchFamily="34" charset="0"/>
                          <a:cs typeface="+mn-cs"/>
                        </a:rPr>
                        <a:t>80%</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a:solidFill>
                            <a:srgbClr val="C00000"/>
                          </a:solidFill>
                          <a:effectLst/>
                          <a:latin typeface="+mn-lt"/>
                          <a:ea typeface="Verdana" panose="020B0604030504040204" pitchFamily="34" charset="0"/>
                          <a:cs typeface="+mn-cs"/>
                        </a:rPr>
                        <a:t>40%</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a:solidFill>
                            <a:srgbClr val="C00000"/>
                          </a:solidFill>
                          <a:effectLst/>
                          <a:latin typeface="+mn-lt"/>
                          <a:ea typeface="Verdana" panose="020B0604030504040204" pitchFamily="34" charset="0"/>
                          <a:cs typeface="+mn-cs"/>
                        </a:rPr>
                        <a:t>40%</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914413" rtl="0" eaLnBrk="1" fontAlgn="auto" latinLnBrk="0" hangingPunct="1">
                        <a:lnSpc>
                          <a:spcPct val="100000"/>
                        </a:lnSpc>
                        <a:spcBef>
                          <a:spcPts val="0"/>
                        </a:spcBef>
                        <a:spcAft>
                          <a:spcPts val="0"/>
                        </a:spcAft>
                        <a:buClrTx/>
                        <a:buSzTx/>
                        <a:buFontTx/>
                        <a:buNone/>
                        <a:tabLst/>
                        <a:defRPr/>
                      </a:pPr>
                      <a:r>
                        <a:rPr lang="en-GB" sz="1600" b="1" i="0" u="none" strike="noStrike" kern="1200" cap="none" spc="0" normalizeH="0" baseline="0" noProof="0">
                          <a:ln>
                            <a:noFill/>
                          </a:ln>
                          <a:solidFill>
                            <a:srgbClr val="C00000"/>
                          </a:solidFill>
                          <a:effectLst/>
                          <a:uLnTx/>
                          <a:uFillTx/>
                          <a:latin typeface="Arial" panose="020B0604020202020204"/>
                          <a:ea typeface="Verdana"/>
                          <a:cs typeface="+mn-cs"/>
                        </a:rPr>
                        <a:t>39%</a:t>
                      </a:r>
                      <a:endParaRPr kumimoji="0" lang="en-GB" sz="1600" b="1" i="0" u="none" strike="noStrike" kern="1200" cap="none" spc="0" normalizeH="0" baseline="0" noProof="0">
                        <a:ln>
                          <a:noFill/>
                        </a:ln>
                        <a:solidFill>
                          <a:srgbClr val="C00000"/>
                        </a:solidFill>
                        <a:effectLst/>
                        <a:uLnTx/>
                        <a:uFillTx/>
                        <a:latin typeface="Arial" panose="020B0604020202020204"/>
                        <a:ea typeface="Verdana" panose="020B0604030504040204" pitchFamily="34" charset="0"/>
                        <a:cs typeface="+mn-cs"/>
                      </a:endParaRP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009107924"/>
                  </a:ext>
                </a:extLst>
              </a:tr>
            </a:tbl>
          </a:graphicData>
        </a:graphic>
      </p:graphicFrame>
      <p:sp>
        <p:nvSpPr>
          <p:cNvPr id="9" name="Oval 8">
            <a:extLst>
              <a:ext uri="{FF2B5EF4-FFF2-40B4-BE49-F238E27FC236}">
                <a16:creationId xmlns:a16="http://schemas.microsoft.com/office/drawing/2014/main" id="{63DCB4D8-DFBF-D783-7DFD-81E1F1876B12}"/>
              </a:ext>
            </a:extLst>
          </p:cNvPr>
          <p:cNvSpPr/>
          <p:nvPr/>
        </p:nvSpPr>
        <p:spPr>
          <a:xfrm>
            <a:off x="10386136" y="3150277"/>
            <a:ext cx="489658" cy="438908"/>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1507937"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Arial" panose="020B0604020202020204"/>
                <a:ea typeface="+mn-ea"/>
                <a:cs typeface="+mn-cs"/>
              </a:rPr>
              <a:t>DE</a:t>
            </a:r>
            <a:endParaRPr kumimoji="0" lang="en-GB" sz="1201"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8" name="Oval 7">
            <a:extLst>
              <a:ext uri="{FF2B5EF4-FFF2-40B4-BE49-F238E27FC236}">
                <a16:creationId xmlns:a16="http://schemas.microsoft.com/office/drawing/2014/main" id="{E5CE43CE-266C-30AE-2D37-C4B0D4B7201D}"/>
              </a:ext>
            </a:extLst>
          </p:cNvPr>
          <p:cNvSpPr/>
          <p:nvPr/>
        </p:nvSpPr>
        <p:spPr>
          <a:xfrm>
            <a:off x="6800661" y="810457"/>
            <a:ext cx="489658" cy="438908"/>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1507937"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Arial" panose="020B0604020202020204"/>
                <a:ea typeface="+mn-ea"/>
                <a:cs typeface="+mn-cs"/>
              </a:rPr>
              <a:t>DE</a:t>
            </a:r>
            <a:endParaRPr kumimoji="0" lang="en-GB" sz="1201"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12" name="Oval 11">
            <a:extLst>
              <a:ext uri="{FF2B5EF4-FFF2-40B4-BE49-F238E27FC236}">
                <a16:creationId xmlns:a16="http://schemas.microsoft.com/office/drawing/2014/main" id="{986B89D3-D692-DCC4-E228-DC545F967719}"/>
              </a:ext>
            </a:extLst>
          </p:cNvPr>
          <p:cNvSpPr/>
          <p:nvPr/>
        </p:nvSpPr>
        <p:spPr>
          <a:xfrm>
            <a:off x="8708735" y="747606"/>
            <a:ext cx="491211" cy="43890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1507937"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Arial" panose="020B0604020202020204"/>
                <a:ea typeface="+mn-ea"/>
                <a:cs typeface="+mn-cs"/>
              </a:rPr>
              <a:t>L3</a:t>
            </a:r>
          </a:p>
        </p:txBody>
      </p:sp>
      <p:graphicFrame>
        <p:nvGraphicFramePr>
          <p:cNvPr id="10" name="Table 9">
            <a:extLst>
              <a:ext uri="{FF2B5EF4-FFF2-40B4-BE49-F238E27FC236}">
                <a16:creationId xmlns:a16="http://schemas.microsoft.com/office/drawing/2014/main" id="{632FE10D-1C76-D45B-90C1-8FB7164597BF}"/>
              </a:ext>
            </a:extLst>
          </p:cNvPr>
          <p:cNvGraphicFramePr>
            <a:graphicFrameLocks noGrp="1"/>
          </p:cNvGraphicFramePr>
          <p:nvPr/>
        </p:nvGraphicFramePr>
        <p:xfrm>
          <a:off x="535115" y="4865816"/>
          <a:ext cx="18897204" cy="5616240"/>
        </p:xfrm>
        <a:graphic>
          <a:graphicData uri="http://schemas.openxmlformats.org/drawingml/2006/table">
            <a:tbl>
              <a:tblPr>
                <a:tableStyleId>{5C22544A-7EE6-4342-B048-85BDC9FD1C3A}</a:tableStyleId>
              </a:tblPr>
              <a:tblGrid>
                <a:gridCol w="3605586">
                  <a:extLst>
                    <a:ext uri="{9D8B030D-6E8A-4147-A177-3AD203B41FA5}">
                      <a16:colId xmlns:a16="http://schemas.microsoft.com/office/drawing/2014/main" val="668364540"/>
                    </a:ext>
                  </a:extLst>
                </a:gridCol>
                <a:gridCol w="6815770">
                  <a:extLst>
                    <a:ext uri="{9D8B030D-6E8A-4147-A177-3AD203B41FA5}">
                      <a16:colId xmlns:a16="http://schemas.microsoft.com/office/drawing/2014/main" val="1506383140"/>
                    </a:ext>
                  </a:extLst>
                </a:gridCol>
                <a:gridCol w="2118962">
                  <a:extLst>
                    <a:ext uri="{9D8B030D-6E8A-4147-A177-3AD203B41FA5}">
                      <a16:colId xmlns:a16="http://schemas.microsoft.com/office/drawing/2014/main" val="1593856849"/>
                    </a:ext>
                  </a:extLst>
                </a:gridCol>
                <a:gridCol w="2118962">
                  <a:extLst>
                    <a:ext uri="{9D8B030D-6E8A-4147-A177-3AD203B41FA5}">
                      <a16:colId xmlns:a16="http://schemas.microsoft.com/office/drawing/2014/main" val="2584037070"/>
                    </a:ext>
                  </a:extLst>
                </a:gridCol>
                <a:gridCol w="2118962">
                  <a:extLst>
                    <a:ext uri="{9D8B030D-6E8A-4147-A177-3AD203B41FA5}">
                      <a16:colId xmlns:a16="http://schemas.microsoft.com/office/drawing/2014/main" val="3047569491"/>
                    </a:ext>
                  </a:extLst>
                </a:gridCol>
                <a:gridCol w="2118962">
                  <a:extLst>
                    <a:ext uri="{9D8B030D-6E8A-4147-A177-3AD203B41FA5}">
                      <a16:colId xmlns:a16="http://schemas.microsoft.com/office/drawing/2014/main" val="3534636197"/>
                    </a:ext>
                  </a:extLst>
                </a:gridCol>
              </a:tblGrid>
              <a:tr h="566868">
                <a:tc>
                  <a:txBody>
                    <a:bodyPr/>
                    <a:lstStyle/>
                    <a:p>
                      <a:pPr algn="ctr">
                        <a:lnSpc>
                          <a:spcPts val="800"/>
                        </a:lnSpc>
                      </a:pPr>
                      <a:r>
                        <a:rPr lang="en-GB" sz="1600" b="1">
                          <a:solidFill>
                            <a:schemeClr val="bg1"/>
                          </a:solidFill>
                          <a:latin typeface="+mn-lt"/>
                          <a:ea typeface="Verdana" panose="020B0604030504040204" pitchFamily="34" charset="0"/>
                        </a:rPr>
                        <a:t>Escalation Area   (Level 3)</a:t>
                      </a:r>
                    </a:p>
                  </a:txBody>
                  <a:tcPr marL="122516" marR="122516" marT="61258" marB="61258"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accent1">
                        <a:lumMod val="40000"/>
                        <a:lumOff val="60000"/>
                      </a:schemeClr>
                    </a:solidFill>
                  </a:tcPr>
                </a:tc>
                <a:tc>
                  <a:txBody>
                    <a:bodyPr/>
                    <a:lstStyle/>
                    <a:p>
                      <a:pPr algn="ctr">
                        <a:lnSpc>
                          <a:spcPts val="800"/>
                        </a:lnSpc>
                      </a:pPr>
                      <a:r>
                        <a:rPr lang="en-GB" sz="1600" b="1">
                          <a:solidFill>
                            <a:schemeClr val="bg1"/>
                          </a:solidFill>
                          <a:latin typeface="+mn-lt"/>
                          <a:ea typeface="Verdana" panose="020B0604030504040204" pitchFamily="34" charset="0"/>
                        </a:rPr>
                        <a:t>Criteria to achieve</a:t>
                      </a:r>
                    </a:p>
                  </a:txBody>
                  <a:tcPr marL="122516" marR="122516" marT="61258" marB="61258"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accent1">
                        <a:lumMod val="40000"/>
                        <a:lumOff val="60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a:ln>
                            <a:noFill/>
                          </a:ln>
                          <a:solidFill>
                            <a:prstClr val="white"/>
                          </a:solidFill>
                          <a:effectLst/>
                          <a:uLnTx/>
                          <a:uFillTx/>
                          <a:latin typeface="+mn-lt"/>
                          <a:ea typeface="Verdana" panose="020B0604030504040204" pitchFamily="34" charset="0"/>
                          <a:cs typeface="+mn-cs"/>
                        </a:rPr>
                        <a:t>Target</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accent1">
                        <a:lumMod val="40000"/>
                        <a:lumOff val="60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a:ln>
                            <a:noFill/>
                          </a:ln>
                          <a:solidFill>
                            <a:prstClr val="white"/>
                          </a:solidFill>
                          <a:effectLst/>
                          <a:uLnTx/>
                          <a:uFillTx/>
                          <a:latin typeface="+mn-lt"/>
                          <a:ea typeface="Verdana" panose="020B0604030504040204" pitchFamily="34" charset="0"/>
                          <a:cs typeface="+mn-cs"/>
                        </a:rPr>
                        <a:t>Jan 26</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accent1">
                        <a:lumMod val="40000"/>
                        <a:lumOff val="60000"/>
                      </a:schemeClr>
                    </a:solidFill>
                  </a:tcPr>
                </a:tc>
                <a:tc>
                  <a:txBody>
                    <a:bodyPr/>
                    <a:lstStyle/>
                    <a:p>
                      <a:pPr marL="0" algn="ctr" defTabSz="1507937" rtl="0" eaLnBrk="1" fontAlgn="b" latinLnBrk="0" hangingPunct="1"/>
                      <a:r>
                        <a:rPr lang="en-GB" sz="1600" b="1" u="none" strike="noStrike" kern="1200">
                          <a:solidFill>
                            <a:schemeClr val="bg1"/>
                          </a:solidFill>
                          <a:effectLst/>
                          <a:latin typeface="+mn-lt"/>
                          <a:ea typeface="Verdana" panose="020B0604030504040204" pitchFamily="34" charset="0"/>
                          <a:cs typeface="+mn-cs"/>
                        </a:rPr>
                        <a:t>Feb 26</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accent1">
                        <a:lumMod val="40000"/>
                        <a:lumOff val="60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a:ln>
                            <a:noFill/>
                          </a:ln>
                          <a:solidFill>
                            <a:prstClr val="white"/>
                          </a:solidFill>
                          <a:effectLst/>
                          <a:uLnTx/>
                          <a:uFillTx/>
                          <a:latin typeface="+mn-lt"/>
                          <a:ea typeface="Verdana" panose="020B0604030504040204" pitchFamily="34" charset="0"/>
                          <a:cs typeface="+mn-cs"/>
                        </a:rPr>
                        <a:t>Mar 26</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623669698"/>
                  </a:ext>
                </a:extLst>
              </a:tr>
              <a:tr h="1850670">
                <a:tc rowSpan="3">
                  <a:txBody>
                    <a:bodyPr/>
                    <a:lstStyle/>
                    <a:p>
                      <a:pPr algn="ctr"/>
                      <a:r>
                        <a:rPr lang="en-GB" sz="1600" b="1">
                          <a:latin typeface="+mn-lt"/>
                          <a:ea typeface="Verdana" panose="020B0604030504040204" pitchFamily="34" charset="0"/>
                        </a:rPr>
                        <a:t>CAMHS </a:t>
                      </a: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accent5">
                        <a:lumMod val="20000"/>
                        <a:lumOff val="80000"/>
                      </a:schemeClr>
                    </a:solidFill>
                  </a:tcPr>
                </a:tc>
                <a:tc>
                  <a:txBody>
                    <a:bodyPr/>
                    <a:lstStyle/>
                    <a:p>
                      <a:r>
                        <a:rPr lang="en-GB" sz="1600" b="0" i="0">
                          <a:solidFill>
                            <a:schemeClr val="dk1"/>
                          </a:solidFill>
                          <a:effectLst/>
                          <a:latin typeface="+mn-lt"/>
                          <a:ea typeface="Verdana" panose="020B0604030504040204" pitchFamily="34" charset="0"/>
                          <a:cs typeface="+mn-cs"/>
                        </a:rPr>
                        <a:t>80% of LPMHSS mental health assessments undertaken within 28 days from the date of receipt of referral</a:t>
                      </a: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r>
                        <a:rPr lang="en-GB" sz="1600" b="1">
                          <a:solidFill>
                            <a:schemeClr val="tx1"/>
                          </a:solidFill>
                          <a:latin typeface="+mn-lt"/>
                          <a:ea typeface="Verdana" panose="020B0604030504040204" pitchFamily="34" charset="0"/>
                        </a:rPr>
                        <a:t>80%</a:t>
                      </a: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r>
                        <a:rPr lang="en-GB" sz="1600" b="1">
                          <a:solidFill>
                            <a:srgbClr val="00B050"/>
                          </a:solidFill>
                          <a:latin typeface="+mn-lt"/>
                          <a:ea typeface="Verdana" panose="020B0604030504040204" pitchFamily="34" charset="0"/>
                        </a:rPr>
                        <a:t>94%</a:t>
                      </a: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r>
                        <a:rPr lang="en-GB" sz="1600" b="1">
                          <a:solidFill>
                            <a:srgbClr val="00B050"/>
                          </a:solidFill>
                          <a:latin typeface="+mn-lt"/>
                          <a:ea typeface="Verdana" panose="020B0604030504040204" pitchFamily="34" charset="0"/>
                        </a:rPr>
                        <a:t>94%</a:t>
                      </a: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r>
                        <a:rPr lang="en-GB" sz="1600" b="1">
                          <a:solidFill>
                            <a:srgbClr val="00B050"/>
                          </a:solidFill>
                          <a:latin typeface="+mn-lt"/>
                          <a:ea typeface="Verdana"/>
                        </a:rPr>
                        <a:t>82%</a:t>
                      </a:r>
                      <a:endParaRPr lang="en-GB" sz="1600" b="1">
                        <a:solidFill>
                          <a:srgbClr val="00B050"/>
                        </a:solidFill>
                        <a:latin typeface="+mn-lt"/>
                        <a:ea typeface="Verdana" panose="020B0604030504040204" pitchFamily="34" charset="0"/>
                      </a:endParaRP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189976015"/>
                  </a:ext>
                </a:extLst>
              </a:tr>
              <a:tr h="1599351">
                <a:tc vMerge="1">
                  <a:txBody>
                    <a:bodyPr/>
                    <a:lstStyle/>
                    <a:p>
                      <a:endParaRPr lang="en-GB" sz="1000" b="1"/>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r>
                        <a:rPr lang="en-GB" sz="1600" b="0" i="0">
                          <a:solidFill>
                            <a:schemeClr val="dk1"/>
                          </a:solidFill>
                          <a:effectLst/>
                          <a:latin typeface="+mn-lt"/>
                          <a:ea typeface="Verdana" panose="020B0604030504040204" pitchFamily="34" charset="0"/>
                          <a:cs typeface="+mn-cs"/>
                        </a:rPr>
                        <a:t>70% of therapeutic interventions started within 28 days following an assessment by LPMHS</a:t>
                      </a: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r>
                        <a:rPr lang="en-GB" sz="1600" b="1">
                          <a:solidFill>
                            <a:schemeClr val="tx1"/>
                          </a:solidFill>
                          <a:latin typeface="+mn-lt"/>
                          <a:ea typeface="Verdana" panose="020B0604030504040204" pitchFamily="34" charset="0"/>
                        </a:rPr>
                        <a:t>70%</a:t>
                      </a: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r>
                        <a:rPr lang="en-GB" sz="1600" b="1">
                          <a:solidFill>
                            <a:srgbClr val="DEA900"/>
                          </a:solidFill>
                          <a:latin typeface="+mn-lt"/>
                          <a:ea typeface="Verdana" panose="020B0604030504040204" pitchFamily="34" charset="0"/>
                        </a:rPr>
                        <a:t>76%</a:t>
                      </a: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r>
                        <a:rPr lang="en-GB" sz="1600" b="1">
                          <a:solidFill>
                            <a:srgbClr val="DEA900"/>
                          </a:solidFill>
                          <a:latin typeface="+mn-lt"/>
                          <a:ea typeface="Verdana" panose="020B0604030504040204" pitchFamily="34" charset="0"/>
                        </a:rPr>
                        <a:t>75%</a:t>
                      </a: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914413" rtl="0" eaLnBrk="1" fontAlgn="auto" latinLnBrk="0" hangingPunct="1">
                        <a:lnSpc>
                          <a:spcPct val="100000"/>
                        </a:lnSpc>
                        <a:spcBef>
                          <a:spcPts val="0"/>
                        </a:spcBef>
                        <a:spcAft>
                          <a:spcPts val="0"/>
                        </a:spcAft>
                        <a:buClrTx/>
                        <a:buSzTx/>
                        <a:buFontTx/>
                        <a:buNone/>
                        <a:tabLst/>
                        <a:defRPr/>
                      </a:pPr>
                      <a:r>
                        <a:rPr lang="en-GB" sz="1600" b="1" i="0" u="none" strike="noStrike" kern="1200" cap="none" spc="0" normalizeH="0" baseline="0" noProof="0">
                          <a:ln>
                            <a:noFill/>
                          </a:ln>
                          <a:solidFill>
                            <a:srgbClr val="00B050"/>
                          </a:solidFill>
                          <a:effectLst/>
                          <a:uLnTx/>
                          <a:uFillTx/>
                          <a:latin typeface="Arial" panose="020B0604020202020204"/>
                          <a:ea typeface="Verdana"/>
                          <a:cs typeface="+mn-cs"/>
                        </a:rPr>
                        <a:t>81%</a:t>
                      </a:r>
                      <a:endParaRPr kumimoji="0" lang="en-GB" sz="1600" b="1" i="0" u="none" strike="noStrike" kern="1200" cap="none" spc="0" normalizeH="0" baseline="0" noProof="0">
                        <a:ln>
                          <a:noFill/>
                        </a:ln>
                        <a:solidFill>
                          <a:srgbClr val="00B050"/>
                        </a:solidFill>
                        <a:effectLst/>
                        <a:uLnTx/>
                        <a:uFillTx/>
                        <a:latin typeface="Arial" panose="020B0604020202020204"/>
                        <a:ea typeface="Verdana" panose="020B0604030504040204" pitchFamily="34" charset="0"/>
                        <a:cs typeface="+mn-cs"/>
                      </a:endParaRP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742105693"/>
                  </a:ext>
                </a:extLst>
              </a:tr>
              <a:tr h="1599351">
                <a:tc vMerge="1">
                  <a:txBody>
                    <a:bodyPr/>
                    <a:lstStyle/>
                    <a:p>
                      <a:endParaRPr lang="en-GB" sz="1000" b="1"/>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r>
                        <a:rPr lang="en-GB" sz="1600" b="0" i="0">
                          <a:solidFill>
                            <a:schemeClr val="dk1"/>
                          </a:solidFill>
                          <a:effectLst/>
                          <a:latin typeface="+mn-lt"/>
                          <a:ea typeface="Verdana" panose="020B0604030504040204" pitchFamily="34" charset="0"/>
                          <a:cs typeface="+mn-cs"/>
                        </a:rPr>
                        <a:t>85% of HB residents in receipt of secondary mental health services who have a valid care and treatment plan</a:t>
                      </a: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r>
                        <a:rPr lang="en-GB" sz="1600" b="1">
                          <a:solidFill>
                            <a:schemeClr val="tx1"/>
                          </a:solidFill>
                          <a:latin typeface="+mn-lt"/>
                          <a:ea typeface="Verdana" panose="020B0604030504040204" pitchFamily="34" charset="0"/>
                        </a:rPr>
                        <a:t>85%</a:t>
                      </a: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r>
                        <a:rPr lang="en-GB" sz="1600" b="1">
                          <a:solidFill>
                            <a:srgbClr val="00B050"/>
                          </a:solidFill>
                          <a:latin typeface="+mn-lt"/>
                          <a:ea typeface="Verdana" panose="020B0604030504040204" pitchFamily="34" charset="0"/>
                        </a:rPr>
                        <a:t>97%</a:t>
                      </a: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r>
                        <a:rPr lang="en-GB" sz="1600" b="1">
                          <a:solidFill>
                            <a:srgbClr val="00B050"/>
                          </a:solidFill>
                          <a:latin typeface="+mn-lt"/>
                          <a:ea typeface="Verdana" panose="020B0604030504040204" pitchFamily="34" charset="0"/>
                        </a:rPr>
                        <a:t>95%</a:t>
                      </a: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914413"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a:ln>
                            <a:noFill/>
                          </a:ln>
                          <a:solidFill>
                            <a:srgbClr val="00B050"/>
                          </a:solidFill>
                          <a:effectLst/>
                          <a:uLnTx/>
                          <a:uFillTx/>
                          <a:latin typeface="Arial" panose="020B0604020202020204"/>
                          <a:ea typeface="Verdana" panose="020B0604030504040204" pitchFamily="34" charset="0"/>
                          <a:cs typeface="+mn-cs"/>
                        </a:rPr>
                        <a:t>90% </a:t>
                      </a:r>
                    </a:p>
                  </a:txBody>
                  <a:tcPr marL="45719" marR="45719" marT="45719" marB="45719"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50632836"/>
                  </a:ext>
                </a:extLst>
              </a:tr>
            </a:tbl>
          </a:graphicData>
        </a:graphic>
      </p:graphicFrame>
    </p:spTree>
    <p:extLst>
      <p:ext uri="{BB962C8B-B14F-4D97-AF65-F5344CB8AC3E}">
        <p14:creationId xmlns:p14="http://schemas.microsoft.com/office/powerpoint/2010/main" val="287350130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8147C9-51BF-677E-0200-36ABAA1A2716}"/>
            </a:ext>
          </a:extLst>
        </p:cNvPr>
        <p:cNvGrpSpPr/>
        <p:nvPr/>
      </p:nvGrpSpPr>
      <p:grpSpPr>
        <a:xfrm>
          <a:off x="0" y="0"/>
          <a:ext cx="0" cy="0"/>
          <a:chOff x="0" y="0"/>
          <a:chExt cx="0" cy="0"/>
        </a:xfrm>
      </p:grpSpPr>
      <p:sp>
        <p:nvSpPr>
          <p:cNvPr id="13" name="Rectangle 12">
            <a:extLst>
              <a:ext uri="{FF2B5EF4-FFF2-40B4-BE49-F238E27FC236}">
                <a16:creationId xmlns:a16="http://schemas.microsoft.com/office/drawing/2014/main" id="{84EC6D72-F9A6-898D-23DD-91B748BE670B}"/>
              </a:ext>
            </a:extLst>
          </p:cNvPr>
          <p:cNvSpPr/>
          <p:nvPr/>
        </p:nvSpPr>
        <p:spPr>
          <a:xfrm>
            <a:off x="0" y="570706"/>
            <a:ext cx="20105689" cy="10738644"/>
          </a:xfrm>
          <a:prstGeom prst="rect">
            <a:avLst/>
          </a:prstGeom>
          <a:solidFill>
            <a:srgbClr val="EFF7F3"/>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a:ea typeface="+mn-ea"/>
              <a:cs typeface="Arial"/>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white"/>
                </a:solidFill>
                <a:effectLst/>
                <a:uLnTx/>
                <a:uFillTx/>
                <a:latin typeface="Arial" panose="020B0604020202020204"/>
                <a:ea typeface="+mn-ea"/>
                <a:cs typeface="Arial"/>
              </a:rPr>
              <a:t>c</a:t>
            </a:r>
          </a:p>
        </p:txBody>
      </p:sp>
      <p:sp>
        <p:nvSpPr>
          <p:cNvPr id="3" name="TextBox 2">
            <a:extLst>
              <a:ext uri="{FF2B5EF4-FFF2-40B4-BE49-F238E27FC236}">
                <a16:creationId xmlns:a16="http://schemas.microsoft.com/office/drawing/2014/main" id="{7B5BA9C6-141E-7A20-AC38-CA737D6D8896}"/>
              </a:ext>
            </a:extLst>
          </p:cNvPr>
          <p:cNvSpPr txBox="1"/>
          <p:nvPr/>
        </p:nvSpPr>
        <p:spPr>
          <a:xfrm>
            <a:off x="0" y="-14068"/>
            <a:ext cx="20105688" cy="584775"/>
          </a:xfrm>
          <a:prstGeom prst="rect">
            <a:avLst/>
          </a:prstGeom>
          <a:solidFill>
            <a:schemeClr val="accent2">
              <a:lumMod val="50000"/>
            </a:schemeClr>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a:ln>
                  <a:noFill/>
                </a:ln>
                <a:solidFill>
                  <a:prstClr val="white"/>
                </a:solidFill>
                <a:effectLst/>
                <a:uLnTx/>
                <a:uFillTx/>
                <a:latin typeface="Aptos" panose="020B0004020202020204" pitchFamily="34" charset="0"/>
                <a:ea typeface="+mn-ea"/>
                <a:cs typeface="+mn-cs"/>
              </a:rPr>
              <a:t>MENTAL HEALTH &amp; LEARNING DISABILITIES FORWARD LOOK</a:t>
            </a:r>
          </a:p>
        </p:txBody>
      </p:sp>
      <p:sp>
        <p:nvSpPr>
          <p:cNvPr id="4" name="Rectangle: Rounded Corners 3">
            <a:extLst>
              <a:ext uri="{FF2B5EF4-FFF2-40B4-BE49-F238E27FC236}">
                <a16:creationId xmlns:a16="http://schemas.microsoft.com/office/drawing/2014/main" id="{89AE3BA4-AC60-4AA2-18D6-4BD9B74A58A9}"/>
              </a:ext>
            </a:extLst>
          </p:cNvPr>
          <p:cNvSpPr/>
          <p:nvPr/>
        </p:nvSpPr>
        <p:spPr>
          <a:xfrm>
            <a:off x="6373615" y="998553"/>
            <a:ext cx="7199085" cy="584775"/>
          </a:xfrm>
          <a:prstGeom prst="roundRect">
            <a:avLst/>
          </a:prstGeom>
          <a:solidFill>
            <a:schemeClr val="tx2"/>
          </a:solidFill>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a:ln>
                  <a:noFill/>
                </a:ln>
                <a:solidFill>
                  <a:prstClr val="white"/>
                </a:solidFill>
                <a:effectLst/>
                <a:uLnTx/>
                <a:uFillTx/>
                <a:latin typeface="Aptos" panose="020B0004020202020204" pitchFamily="34" charset="0"/>
                <a:ea typeface="+mn-ea"/>
                <a:cs typeface="+mn-cs"/>
              </a:rPr>
              <a:t>Opportunities and Focus for Q1</a:t>
            </a:r>
          </a:p>
        </p:txBody>
      </p:sp>
      <p:sp>
        <p:nvSpPr>
          <p:cNvPr id="5" name="Rectangle 4">
            <a:extLst>
              <a:ext uri="{FF2B5EF4-FFF2-40B4-BE49-F238E27FC236}">
                <a16:creationId xmlns:a16="http://schemas.microsoft.com/office/drawing/2014/main" id="{9627D1FC-D5D3-2070-611E-07F81050697D}"/>
              </a:ext>
            </a:extLst>
          </p:cNvPr>
          <p:cNvSpPr/>
          <p:nvPr/>
        </p:nvSpPr>
        <p:spPr>
          <a:xfrm>
            <a:off x="1147864" y="1809345"/>
            <a:ext cx="18073991" cy="9319097"/>
          </a:xfrm>
          <a:prstGeom prst="rect">
            <a:avLst/>
          </a:prstGeom>
          <a:solidFill>
            <a:schemeClr val="accent1">
              <a:lumMod val="20000"/>
              <a:lumOff val="80000"/>
            </a:schemeClr>
          </a:solidFill>
          <a:ln>
            <a:solidFill>
              <a:schemeClr val="accent1">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457200" marR="0" lvl="1" indent="0" algn="l" defTabSz="914400" rtl="0" eaLnBrk="1" fontAlgn="auto" latinLnBrk="0" hangingPunct="1">
              <a:lnSpc>
                <a:spcPct val="150000"/>
              </a:lnSpc>
              <a:spcBef>
                <a:spcPts val="0"/>
              </a:spcBef>
              <a:spcAft>
                <a:spcPts val="0"/>
              </a:spcAft>
              <a:buClrTx/>
              <a:buSzTx/>
              <a:buFontTx/>
              <a:buNone/>
              <a:tabLst/>
              <a:defRPr/>
            </a:pPr>
            <a:r>
              <a:rPr kumimoji="0" lang="en-GB" sz="2000" b="0" i="0" u="none" strike="noStrike" kern="1200" cap="none" spc="0" normalizeH="0" baseline="0" noProof="0">
                <a:ln>
                  <a:noFill/>
                </a:ln>
                <a:solidFill>
                  <a:prstClr val="black"/>
                </a:solidFill>
                <a:effectLst/>
                <a:uLnTx/>
                <a:uFillTx/>
                <a:latin typeface="Calibri"/>
                <a:ea typeface="Calibri"/>
                <a:cs typeface="Calibri"/>
              </a:rPr>
              <a:t>MENTAL HEALTH </a:t>
            </a:r>
          </a:p>
          <a:p>
            <a:pPr marL="742950" marR="0" lvl="1" indent="-2857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Calibri"/>
                <a:ea typeface="Calibri"/>
                <a:cs typeface="Calibri"/>
              </a:rPr>
              <a:t>Continue with the </a:t>
            </a:r>
            <a:r>
              <a:rPr kumimoji="0" lang="en-GB" sz="2000" b="0" i="0" u="none" strike="noStrike" kern="1200" cap="none" spc="0" normalizeH="0" baseline="0" noProof="0">
                <a:ln>
                  <a:noFill/>
                </a:ln>
                <a:solidFill>
                  <a:prstClr val="black"/>
                </a:solidFill>
                <a:effectLst/>
                <a:uLnTx/>
                <a:uFillTx/>
                <a:latin typeface="Calibri"/>
                <a:ea typeface="Calibri"/>
                <a:cs typeface="Calibri"/>
              </a:rPr>
              <a:t>Mental</a:t>
            </a:r>
            <a:r>
              <a:rPr kumimoji="0" lang="en-GB" sz="2000" b="0" i="0" u="none" strike="noStrike" kern="1200" cap="none" spc="0" normalizeH="0" baseline="0" noProof="0" dirty="0">
                <a:ln>
                  <a:noFill/>
                </a:ln>
                <a:solidFill>
                  <a:prstClr val="black"/>
                </a:solidFill>
                <a:effectLst/>
                <a:uLnTx/>
                <a:uFillTx/>
                <a:latin typeface="Calibri"/>
                <a:ea typeface="Calibri"/>
                <a:cs typeface="Calibri"/>
              </a:rPr>
              <a:t> Health </a:t>
            </a:r>
            <a:r>
              <a:rPr kumimoji="0" lang="en-GB" sz="2000" b="0" i="0" u="none" strike="noStrike" kern="1200" cap="none" spc="0" normalizeH="0" baseline="0" noProof="0">
                <a:ln>
                  <a:noFill/>
                </a:ln>
                <a:solidFill>
                  <a:prstClr val="black"/>
                </a:solidFill>
                <a:effectLst/>
                <a:uLnTx/>
                <a:uFillTx/>
                <a:latin typeface="Calibri"/>
                <a:ea typeface="Calibri"/>
                <a:cs typeface="Calibri"/>
              </a:rPr>
              <a:t>Transformation</a:t>
            </a:r>
            <a:r>
              <a:rPr kumimoji="0" lang="en-GB" sz="2000" b="0" i="0" u="none" strike="noStrike" kern="1200" cap="none" spc="0" normalizeH="0" baseline="0" noProof="0" dirty="0">
                <a:ln>
                  <a:noFill/>
                </a:ln>
                <a:solidFill>
                  <a:prstClr val="black"/>
                </a:solidFill>
                <a:effectLst/>
                <a:uLnTx/>
                <a:uFillTx/>
                <a:latin typeface="Calibri"/>
                <a:ea typeface="Calibri"/>
                <a:cs typeface="Calibri"/>
              </a:rPr>
              <a:t> </a:t>
            </a:r>
            <a:r>
              <a:rPr kumimoji="0" lang="en-GB" sz="2000" b="0" i="0" u="none" strike="noStrike" kern="1200" cap="none" spc="0" normalizeH="0" baseline="0" noProof="0">
                <a:ln>
                  <a:noFill/>
                </a:ln>
                <a:solidFill>
                  <a:prstClr val="black"/>
                </a:solidFill>
                <a:effectLst/>
                <a:uLnTx/>
                <a:uFillTx/>
                <a:latin typeface="Calibri"/>
                <a:ea typeface="Calibri"/>
                <a:cs typeface="Calibri"/>
              </a:rPr>
              <a:t>Program (as set out by the board)</a:t>
            </a:r>
            <a:endParaRPr kumimoji="0" lang="en-GB" sz="2000" b="0" i="0" u="none" strike="noStrike" kern="1200" cap="none" spc="0" normalizeH="0" baseline="0" noProof="0" dirty="0">
              <a:ln>
                <a:noFill/>
              </a:ln>
              <a:solidFill>
                <a:prstClr val="black"/>
              </a:solidFill>
              <a:effectLst/>
              <a:uLnTx/>
              <a:uFillTx/>
              <a:latin typeface="Calibri"/>
              <a:ea typeface="Calibri"/>
              <a:cs typeface="Calibri"/>
            </a:endParaRPr>
          </a:p>
          <a:p>
            <a:pPr marL="742950" marR="0" lvl="1" indent="-2857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a:ln>
                  <a:noFill/>
                </a:ln>
                <a:solidFill>
                  <a:prstClr val="black"/>
                </a:solidFill>
                <a:effectLst/>
                <a:uLnTx/>
                <a:uFillTx/>
                <a:latin typeface="Calibri"/>
                <a:ea typeface="Calibri"/>
                <a:cs typeface="Calibri"/>
              </a:rPr>
              <a:t>Continue planned capital works on Tawe clinic to improve patient experience.</a:t>
            </a:r>
            <a:endParaRPr kumimoji="0" lang="en-GB" sz="2000" b="0" i="0" u="none" strike="noStrike" kern="1200" cap="none" spc="0" normalizeH="0" baseline="0" noProof="0">
              <a:ln>
                <a:noFill/>
              </a:ln>
              <a:solidFill>
                <a:prstClr val="black"/>
              </a:solidFill>
              <a:effectLst/>
              <a:uLnTx/>
              <a:uFillTx/>
              <a:latin typeface="Arial" panose="020B0604020202020204"/>
              <a:ea typeface="+mn-ea"/>
              <a:cs typeface="Arial"/>
            </a:endParaRPr>
          </a:p>
          <a:p>
            <a:pPr marL="742950" marR="0" lvl="1" indent="-2857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Calibri"/>
                <a:ea typeface="Calibri"/>
                <a:cs typeface="Calibri"/>
              </a:rPr>
              <a:t>To begin demonstrator projects around Stepped Care 2.0 model.</a:t>
            </a:r>
          </a:p>
          <a:p>
            <a:pPr marL="742950" marR="0" lvl="1" indent="-2857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Calibri"/>
                <a:ea typeface="Calibri"/>
                <a:cs typeface="Calibri"/>
              </a:rPr>
              <a:t>To continue working towards a centralised booking system for Mental Health services. </a:t>
            </a:r>
          </a:p>
          <a:p>
            <a:pPr marL="742950" marR="0" lvl="1" indent="-2857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Calibri"/>
                <a:ea typeface="Calibri"/>
                <a:cs typeface="Calibri"/>
              </a:rPr>
              <a:t>Continue to roll out and expand digital systems on all areas to aid in achieving digital medical records and increase digital correspondence with service users. </a:t>
            </a:r>
          </a:p>
          <a:p>
            <a:pPr marL="742950" marR="0" lvl="1" indent="-2857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Calibri"/>
                <a:ea typeface="Calibri"/>
                <a:cs typeface="Calibri"/>
              </a:rPr>
              <a:t>Continue embedding new admission model whilst reviewing the role of Crisis and Home Treatment Teams. </a:t>
            </a:r>
          </a:p>
          <a:p>
            <a:pPr marL="742950" marR="0" lvl="1" indent="-2857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a:ln>
                  <a:noFill/>
                </a:ln>
                <a:solidFill>
                  <a:prstClr val="black"/>
                </a:solidFill>
                <a:effectLst/>
                <a:uLnTx/>
                <a:uFillTx/>
                <a:latin typeface="Calibri"/>
                <a:ea typeface="Calibri"/>
                <a:cs typeface="Calibri"/>
              </a:rPr>
              <a:t>Continue work to support the reduction of private placements</a:t>
            </a:r>
          </a:p>
          <a:p>
            <a:pPr marL="457200" marR="0" lvl="1" indent="0" algn="l" defTabSz="914400" rtl="0" eaLnBrk="1" fontAlgn="auto" latinLnBrk="0" hangingPunct="1">
              <a:lnSpc>
                <a:spcPct val="15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Calibri"/>
                <a:ea typeface="Calibri"/>
                <a:cs typeface="Calibri"/>
              </a:rPr>
              <a:t>SECURE SERVICES AND REHABILIATION</a:t>
            </a:r>
          </a:p>
          <a:p>
            <a:pPr marL="742950" marR="0" lvl="1" indent="-2857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Calibri"/>
                <a:ea typeface="Calibri"/>
                <a:cs typeface="Calibri"/>
              </a:rPr>
              <a:t>  BJC scrutiny and capital funding approval required from Welsh Government.</a:t>
            </a:r>
          </a:p>
          <a:p>
            <a:pPr marL="742950" marR="0" lvl="1" indent="-2857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a:ln>
                  <a:noFill/>
                </a:ln>
                <a:solidFill>
                  <a:prstClr val="black"/>
                </a:solidFill>
                <a:effectLst/>
                <a:uLnTx/>
                <a:uFillTx/>
                <a:latin typeface="Calibri"/>
                <a:ea typeface="Calibri"/>
                <a:cs typeface="Calibri"/>
              </a:rPr>
              <a:t>  Commence operational planning with capital planning and contractors to undertake the work in a live ward environment.</a:t>
            </a:r>
          </a:p>
          <a:p>
            <a:pPr marL="457200" marR="0" lvl="1" indent="0" algn="l" defTabSz="914400" rtl="0" eaLnBrk="1" fontAlgn="auto" latinLnBrk="0" hangingPunct="1">
              <a:lnSpc>
                <a:spcPct val="15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Calibri"/>
                <a:ea typeface="Calibri"/>
                <a:cs typeface="Calibri"/>
              </a:rPr>
              <a:t>LEARNING DISABILITIES</a:t>
            </a:r>
            <a:endPar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endParaRPr>
          </a:p>
          <a:p>
            <a:pPr marL="742950" marR="0" lvl="1" indent="-285750" algn="l" defTabSz="914400" rtl="0" eaLnBrk="1" fontAlgn="auto" latinLnBrk="0" hangingPunct="1">
              <a:lnSpc>
                <a:spcPct val="150000"/>
              </a:lnSpc>
              <a:spcBef>
                <a:spcPts val="0"/>
              </a:spcBef>
              <a:spcAft>
                <a:spcPts val="0"/>
              </a:spcAft>
              <a:buClrTx/>
              <a:buSzTx/>
              <a:buFont typeface="Arial"/>
              <a:buChar char="•"/>
              <a:tabLst/>
              <a:defRPr/>
            </a:pPr>
            <a:r>
              <a:rPr kumimoji="0" lang="en-GB" sz="2000" b="0" i="0" u="none" strike="noStrike" kern="1200" cap="none" spc="0" normalizeH="0" baseline="0" noProof="0" dirty="0">
                <a:ln>
                  <a:noFill/>
                </a:ln>
                <a:solidFill>
                  <a:prstClr val="black"/>
                </a:solidFill>
                <a:effectLst/>
                <a:uLnTx/>
                <a:uFillTx/>
                <a:latin typeface="Calibri"/>
                <a:ea typeface="Calibri"/>
                <a:cs typeface="Calibri"/>
              </a:rPr>
              <a:t>Confirm service model with 3 HBs for future redevelopment of all inpatient units.  Start process to develop case for change  with ultimate aim of drafting SOC according to capital processes and timelines</a:t>
            </a:r>
            <a:endPar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endParaRPr>
          </a:p>
          <a:p>
            <a:pPr marL="742950" marR="0" lvl="1" indent="-285750" algn="l" defTabSz="914400" rtl="0" eaLnBrk="1" fontAlgn="auto" latinLnBrk="0" hangingPunct="1">
              <a:lnSpc>
                <a:spcPct val="150000"/>
              </a:lnSpc>
              <a:spcBef>
                <a:spcPts val="0"/>
              </a:spcBef>
              <a:spcAft>
                <a:spcPts val="0"/>
              </a:spcAft>
              <a:buClrTx/>
              <a:buSzTx/>
              <a:buFont typeface="Arial"/>
              <a:buChar char="•"/>
              <a:tabLst/>
              <a:defRPr/>
            </a:pPr>
            <a:r>
              <a:rPr kumimoji="0" lang="en-GB" sz="2000" b="0" i="0" u="none" strike="noStrike" kern="1200" cap="none" spc="0" normalizeH="0" baseline="0" noProof="0">
                <a:ln>
                  <a:noFill/>
                </a:ln>
                <a:solidFill>
                  <a:prstClr val="black"/>
                </a:solidFill>
                <a:effectLst/>
                <a:uLnTx/>
                <a:uFillTx/>
                <a:latin typeface="Calibri"/>
                <a:ea typeface="Calibri"/>
                <a:cs typeface="Calibri"/>
              </a:rPr>
              <a:t>Progress engagement for reduction of capacity within existing LD inpatient facilities</a:t>
            </a:r>
            <a:endParaRPr kumimoji="0" lang="en-GB" sz="2000" b="0" i="0" u="none" strike="noStrike" kern="1200" cap="none" spc="0" normalizeH="0" baseline="0" noProof="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endParaRPr>
          </a:p>
          <a:p>
            <a:pPr marL="457200" marR="0" lvl="1" indent="0" algn="l" defTabSz="914400" rtl="0" eaLnBrk="1" fontAlgn="auto" latinLnBrk="0" hangingPunct="1">
              <a:lnSpc>
                <a:spcPct val="15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Calibri"/>
                <a:ea typeface="Calibri"/>
                <a:cs typeface="Calibri"/>
              </a:rPr>
              <a:t>DIGITAL</a:t>
            </a:r>
          </a:p>
          <a:p>
            <a:pPr marL="742950" marR="0" lvl="1" indent="-285750" algn="l" defTabSz="914400" rtl="0" eaLnBrk="1" fontAlgn="auto" latinLnBrk="0" hangingPunct="1">
              <a:lnSpc>
                <a:spcPct val="150000"/>
              </a:lnSpc>
              <a:spcBef>
                <a:spcPts val="0"/>
              </a:spcBef>
              <a:spcAft>
                <a:spcPts val="0"/>
              </a:spcAft>
              <a:buClrTx/>
              <a:buSzTx/>
              <a:buFont typeface="Arial"/>
              <a:buChar char="•"/>
              <a:tabLst/>
              <a:defRPr/>
            </a:pPr>
            <a:r>
              <a:rPr kumimoji="0" lang="en-GB" sz="2000" b="0" i="0" u="none" strike="noStrike" kern="1200" cap="none" spc="0" normalizeH="0" baseline="0" noProof="0" dirty="0">
                <a:ln>
                  <a:noFill/>
                </a:ln>
                <a:solidFill>
                  <a:prstClr val="black"/>
                </a:solidFill>
                <a:effectLst/>
                <a:uLnTx/>
                <a:uFillTx/>
                <a:latin typeface="Calibri"/>
                <a:ea typeface="Calibri"/>
                <a:cs typeface="Calibri"/>
              </a:rPr>
              <a:t>Embed Rio into Phase 1 services, undertake Benefits Realisation and continue with Phase 2 preparation work, aligning with Swansea </a:t>
            </a:r>
            <a:r>
              <a:rPr kumimoji="0" lang="en-GB" sz="2000" b="0" i="0" u="none" strike="noStrike" kern="1200" cap="none" spc="0" normalizeH="0" baseline="0" noProof="0" dirty="0" err="1">
                <a:ln>
                  <a:noFill/>
                </a:ln>
                <a:solidFill>
                  <a:prstClr val="black"/>
                </a:solidFill>
                <a:effectLst/>
                <a:uLnTx/>
                <a:uFillTx/>
                <a:latin typeface="Calibri"/>
                <a:ea typeface="Calibri"/>
                <a:cs typeface="Calibri"/>
              </a:rPr>
              <a:t>CIty</a:t>
            </a:r>
            <a:r>
              <a:rPr kumimoji="0" lang="en-GB" sz="2000" b="0" i="0" u="none" strike="noStrike" kern="1200" cap="none" spc="0" normalizeH="0" baseline="0" noProof="0" dirty="0">
                <a:ln>
                  <a:noFill/>
                </a:ln>
                <a:solidFill>
                  <a:prstClr val="black"/>
                </a:solidFill>
                <a:effectLst/>
                <a:uLnTx/>
                <a:uFillTx/>
                <a:latin typeface="Calibri"/>
                <a:ea typeface="Calibri"/>
                <a:cs typeface="Calibri"/>
              </a:rPr>
              <a:t> Council </a:t>
            </a:r>
            <a:endPar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endParaRPr>
          </a:p>
          <a:p>
            <a:pPr marL="742950" marR="0" lvl="1" indent="-285750" algn="l" defTabSz="914400" rtl="0" eaLnBrk="1" fontAlgn="auto" latinLnBrk="0" hangingPunct="1">
              <a:lnSpc>
                <a:spcPct val="150000"/>
              </a:lnSpc>
              <a:spcBef>
                <a:spcPts val="0"/>
              </a:spcBef>
              <a:spcAft>
                <a:spcPts val="0"/>
              </a:spcAft>
              <a:buClrTx/>
              <a:buSzTx/>
              <a:buFont typeface="Arial"/>
              <a:buChar char="•"/>
              <a:tabLst/>
              <a:defRPr/>
            </a:pPr>
            <a:r>
              <a:rPr kumimoji="0" lang="en-GB" sz="2000" b="0" i="0" u="none" strike="noStrike" kern="1200" cap="none" spc="0" normalizeH="0" baseline="0" noProof="0" dirty="0">
                <a:ln>
                  <a:noFill/>
                </a:ln>
                <a:solidFill>
                  <a:prstClr val="black"/>
                </a:solidFill>
                <a:effectLst/>
                <a:uLnTx/>
                <a:uFillTx/>
                <a:latin typeface="Calibri"/>
                <a:ea typeface="Calibri"/>
                <a:cs typeface="Calibri"/>
              </a:rPr>
              <a:t>Awaiting confirmation from Welsh Government for funding for Phase 3 of roll out of Rio </a:t>
            </a:r>
            <a:endPar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68723845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A5D598-9ED0-8AC5-67A9-4BB577E5A657}"/>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FA569462-6EA1-3A08-B05B-B89BE1E3B854}"/>
              </a:ext>
            </a:extLst>
          </p:cNvPr>
          <p:cNvSpPr>
            <a:spLocks noGrp="1"/>
          </p:cNvSpPr>
          <p:nvPr>
            <p:ph type="body" sz="quarter" idx="10"/>
          </p:nvPr>
        </p:nvSpPr>
        <p:spPr>
          <a:xfrm>
            <a:off x="163286" y="3921896"/>
            <a:ext cx="15136585" cy="2810464"/>
          </a:xfrm>
        </p:spPr>
        <p:txBody>
          <a:bodyPr/>
          <a:lstStyle/>
          <a:p>
            <a:r>
              <a:rPr lang="pt-BR" sz="6000" b="1" dirty="0">
                <a:latin typeface="Verdana" panose="020B0604030504040204" pitchFamily="34" charset="0"/>
                <a:ea typeface="Verdana" panose="020B0604030504040204" pitchFamily="34" charset="0"/>
              </a:rPr>
              <a:t>Digital</a:t>
            </a:r>
          </a:p>
          <a:p>
            <a:endParaRPr lang="pt-BR" dirty="0"/>
          </a:p>
        </p:txBody>
      </p:sp>
      <p:sp>
        <p:nvSpPr>
          <p:cNvPr id="3" name="Arrow: Pentagon 2">
            <a:extLst>
              <a:ext uri="{FF2B5EF4-FFF2-40B4-BE49-F238E27FC236}">
                <a16:creationId xmlns:a16="http://schemas.microsoft.com/office/drawing/2014/main" id="{D1281FF5-5513-E8C5-F98E-1F98A27E9F3F}"/>
              </a:ext>
            </a:extLst>
          </p:cNvPr>
          <p:cNvSpPr/>
          <p:nvPr/>
        </p:nvSpPr>
        <p:spPr>
          <a:xfrm>
            <a:off x="-146957" y="669471"/>
            <a:ext cx="6547757" cy="1281793"/>
          </a:xfrm>
          <a:prstGeom prst="homePlate">
            <a:avLst/>
          </a:prstGeom>
          <a:solidFill>
            <a:srgbClr val="44546A"/>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40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Q4 Delivery </a:t>
            </a: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Tree>
    <p:extLst>
      <p:ext uri="{BB962C8B-B14F-4D97-AF65-F5344CB8AC3E}">
        <p14:creationId xmlns:p14="http://schemas.microsoft.com/office/powerpoint/2010/main" val="328790827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A2B679-CE4B-BFC8-2B38-B30B68E1F719}"/>
            </a:ext>
          </a:extLst>
        </p:cNvPr>
        <p:cNvGrpSpPr/>
        <p:nvPr/>
      </p:nvGrpSpPr>
      <p:grpSpPr>
        <a:xfrm>
          <a:off x="0" y="0"/>
          <a:ext cx="0" cy="0"/>
          <a:chOff x="0" y="0"/>
          <a:chExt cx="0" cy="0"/>
        </a:xfrm>
      </p:grpSpPr>
      <p:sp>
        <p:nvSpPr>
          <p:cNvPr id="13" name="Rectangle 12">
            <a:extLst>
              <a:ext uri="{FF2B5EF4-FFF2-40B4-BE49-F238E27FC236}">
                <a16:creationId xmlns:a16="http://schemas.microsoft.com/office/drawing/2014/main" id="{C534BDFC-F70C-F072-DF40-7E2F536C81B3}"/>
              </a:ext>
            </a:extLst>
          </p:cNvPr>
          <p:cNvSpPr/>
          <p:nvPr/>
        </p:nvSpPr>
        <p:spPr>
          <a:xfrm>
            <a:off x="-1" y="570705"/>
            <a:ext cx="20105689" cy="10738644"/>
          </a:xfrm>
          <a:prstGeom prst="rect">
            <a:avLst/>
          </a:prstGeom>
          <a:solidFill>
            <a:srgbClr val="EFF7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3" name="TextBox 2">
            <a:extLst>
              <a:ext uri="{FF2B5EF4-FFF2-40B4-BE49-F238E27FC236}">
                <a16:creationId xmlns:a16="http://schemas.microsoft.com/office/drawing/2014/main" id="{494D2C26-D4B9-F4C2-AE9F-3E9A0B4F8B67}"/>
              </a:ext>
            </a:extLst>
          </p:cNvPr>
          <p:cNvSpPr txBox="1"/>
          <p:nvPr/>
        </p:nvSpPr>
        <p:spPr>
          <a:xfrm>
            <a:off x="0" y="46819"/>
            <a:ext cx="20105688" cy="584775"/>
          </a:xfrm>
          <a:prstGeom prst="rect">
            <a:avLst/>
          </a:prstGeom>
          <a:solidFill>
            <a:schemeClr val="accent2">
              <a:lumMod val="50000"/>
            </a:schemeClr>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a:ln>
                  <a:noFill/>
                </a:ln>
                <a:solidFill>
                  <a:prstClr val="white"/>
                </a:solidFill>
                <a:effectLst/>
                <a:uLnTx/>
                <a:uFillTx/>
                <a:latin typeface="Aptos" panose="020B0004020202020204" pitchFamily="34" charset="0"/>
                <a:ea typeface="+mn-ea"/>
                <a:cs typeface="+mn-cs"/>
              </a:rPr>
              <a:t>DIGITAL  - Q4 OVERVIEW </a:t>
            </a:r>
          </a:p>
        </p:txBody>
      </p:sp>
      <p:sp>
        <p:nvSpPr>
          <p:cNvPr id="4" name="Rectangle: Rounded Corners 3">
            <a:extLst>
              <a:ext uri="{FF2B5EF4-FFF2-40B4-BE49-F238E27FC236}">
                <a16:creationId xmlns:a16="http://schemas.microsoft.com/office/drawing/2014/main" id="{2DCE8110-DA74-82C9-F7AE-04D731D7B5ED}"/>
              </a:ext>
            </a:extLst>
          </p:cNvPr>
          <p:cNvSpPr/>
          <p:nvPr/>
        </p:nvSpPr>
        <p:spPr>
          <a:xfrm>
            <a:off x="5662884" y="631594"/>
            <a:ext cx="7199085" cy="584775"/>
          </a:xfrm>
          <a:prstGeom prst="roundRect">
            <a:avLst/>
          </a:prstGeom>
          <a:solidFill>
            <a:schemeClr val="tx2"/>
          </a:solidFill>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a:ln>
                  <a:noFill/>
                </a:ln>
                <a:solidFill>
                  <a:prstClr val="white"/>
                </a:solidFill>
                <a:effectLst/>
                <a:uLnTx/>
                <a:uFillTx/>
                <a:latin typeface="Aptos" panose="020B0004020202020204" pitchFamily="34" charset="0"/>
                <a:ea typeface="+mn-ea"/>
                <a:cs typeface="+mn-cs"/>
              </a:rPr>
              <a:t>Successes and Achievements</a:t>
            </a:r>
          </a:p>
        </p:txBody>
      </p:sp>
      <p:sp>
        <p:nvSpPr>
          <p:cNvPr id="6" name="Rectangle 5">
            <a:extLst>
              <a:ext uri="{FF2B5EF4-FFF2-40B4-BE49-F238E27FC236}">
                <a16:creationId xmlns:a16="http://schemas.microsoft.com/office/drawing/2014/main" id="{722FFBF9-9C8B-AED2-4F8F-F2A4E93CF51C}"/>
              </a:ext>
            </a:extLst>
          </p:cNvPr>
          <p:cNvSpPr/>
          <p:nvPr/>
        </p:nvSpPr>
        <p:spPr>
          <a:xfrm>
            <a:off x="131932" y="1254083"/>
            <a:ext cx="19841821" cy="9852460"/>
          </a:xfrm>
          <a:prstGeom prst="rect">
            <a:avLst/>
          </a:prstGeom>
          <a:solidFill>
            <a:schemeClr val="accent1">
              <a:lumMod val="20000"/>
              <a:lumOff val="80000"/>
            </a:schemeClr>
          </a:solidFill>
          <a:ln>
            <a:solidFill>
              <a:schemeClr val="accent1">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a:ln>
                <a:noFill/>
              </a:ln>
              <a:solidFill>
                <a:srgbClr val="1F355E"/>
              </a:solidFill>
              <a:effectLst/>
              <a:uLnTx/>
              <a:uFillTx/>
              <a:latin typeface="Arial"/>
              <a:ea typeface="+mn-ea"/>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a:ln>
                <a:noFill/>
              </a:ln>
              <a:solidFill>
                <a:srgbClr val="1F355E"/>
              </a:solidFill>
              <a:effectLst/>
              <a:uLnTx/>
              <a:uFillTx/>
              <a:latin typeface="Arial"/>
              <a:ea typeface="+mn-ea"/>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1F355E"/>
                </a:solidFill>
                <a:effectLst/>
                <a:uLnTx/>
                <a:uFillTx/>
                <a:latin typeface="Arial"/>
                <a:ea typeface="+mn-ea"/>
                <a:cs typeface="Arial"/>
              </a:rPr>
              <a:t>March 2026 marked a major achievement in our digital transformation journey, with four significant systems successfully going live: </a:t>
            </a:r>
            <a:r>
              <a:rPr kumimoji="0" lang="en-GB" sz="1800" b="1" i="0" u="none" strike="noStrike" kern="1200" cap="none" spc="0" normalizeH="0" baseline="0" noProof="0" err="1">
                <a:ln>
                  <a:noFill/>
                </a:ln>
                <a:solidFill>
                  <a:srgbClr val="1F355E"/>
                </a:solidFill>
                <a:effectLst/>
                <a:uLnTx/>
                <a:uFillTx/>
                <a:latin typeface="Arial"/>
                <a:ea typeface="+mn-ea"/>
                <a:cs typeface="Arial"/>
              </a:rPr>
              <a:t>BadgerNet</a:t>
            </a:r>
            <a:r>
              <a:rPr kumimoji="0" lang="en-GB" sz="1800" b="1" i="0" u="none" strike="noStrike" kern="1200" cap="none" spc="0" normalizeH="0" baseline="0" noProof="0">
                <a:ln>
                  <a:noFill/>
                </a:ln>
                <a:solidFill>
                  <a:srgbClr val="1F355E"/>
                </a:solidFill>
                <a:effectLst/>
                <a:uLnTx/>
                <a:uFillTx/>
                <a:latin typeface="Arial"/>
                <a:ea typeface="+mn-ea"/>
                <a:cs typeface="Arial"/>
              </a:rPr>
              <a:t> (Digital Maternity), Radiology RIS and PACS, and the Rio Community Mental Health System.</a:t>
            </a:r>
            <a:endParaRPr kumimoji="0" lang="en-US" sz="1800" b="1" i="0" u="none" strike="noStrike" kern="1200" cap="none" spc="0" normalizeH="0" baseline="0" noProof="0">
              <a:ln>
                <a:noFill/>
              </a:ln>
              <a:solidFill>
                <a:srgbClr val="1F355E"/>
              </a:solidFill>
              <a:effectLst/>
              <a:uLnTx/>
              <a:uFillTx/>
              <a:latin typeface="Arial"/>
              <a:ea typeface="+mn-ea"/>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srgbClr val="1F355E"/>
                </a:solidFill>
                <a:effectLst/>
                <a:uLnTx/>
                <a:uFillTx/>
                <a:latin typeface="Arial"/>
                <a:ea typeface="+mn-ea"/>
                <a:cs typeface="Arial"/>
              </a:rPr>
              <a:t>Digital Services continue to provide a significant on-site presence, with support across all major programmes. This approach underpins safe delivery, rapid issue resolution and high-quality support to users throughout implementation. Digital staff will be supporting teams up to 15 hours a day according to service needs across a 2-week period post go-live to safely adopt and embed new systems.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a:ln>
                <a:noFill/>
              </a:ln>
              <a:solidFill>
                <a:srgbClr val="1F355E"/>
              </a:solidFill>
              <a:effectLst/>
              <a:uLnTx/>
              <a:uFillTx/>
              <a:latin typeface="Arial"/>
              <a:ea typeface="+mn-ea"/>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1F355E"/>
                </a:solidFill>
                <a:effectLst/>
                <a:uLnTx/>
                <a:uFillTx/>
                <a:latin typeface="Arial"/>
                <a:ea typeface="+mn-ea"/>
                <a:cs typeface="Arial"/>
              </a:rPr>
              <a:t>Digital Maternity System – </a:t>
            </a:r>
            <a:r>
              <a:rPr kumimoji="0" lang="en-GB" sz="1800" b="1" i="0" u="none" strike="noStrike" kern="1200" cap="none" spc="0" normalizeH="0" baseline="0" noProof="0" err="1">
                <a:ln>
                  <a:noFill/>
                </a:ln>
                <a:solidFill>
                  <a:srgbClr val="1F355E"/>
                </a:solidFill>
                <a:effectLst/>
                <a:uLnTx/>
                <a:uFillTx/>
                <a:latin typeface="Arial"/>
                <a:ea typeface="+mn-ea"/>
                <a:cs typeface="Arial"/>
              </a:rPr>
              <a:t>Badgernet</a:t>
            </a:r>
            <a:r>
              <a:rPr kumimoji="0" lang="en-GB" sz="1800" b="1" i="0" u="none" strike="noStrike" kern="1200" cap="none" spc="0" normalizeH="0" baseline="0" noProof="0">
                <a:ln>
                  <a:noFill/>
                </a:ln>
                <a:solidFill>
                  <a:srgbClr val="1F355E"/>
                </a:solidFill>
                <a:effectLst/>
                <a:uLnTx/>
                <a:uFillTx/>
                <a:latin typeface="Arial"/>
                <a:ea typeface="+mn-ea"/>
                <a:cs typeface="Arial"/>
              </a:rPr>
              <a:t> </a:t>
            </a:r>
            <a:endParaRPr kumimoji="0" lang="en-GB" sz="1800" b="0" i="0" u="none" strike="noStrike" kern="1200" cap="none" spc="0" normalizeH="0" baseline="0" noProof="0">
              <a:ln>
                <a:noFill/>
              </a:ln>
              <a:solidFill>
                <a:prstClr val="white"/>
              </a:solidFill>
              <a:effectLst/>
              <a:uLnTx/>
              <a:uFillTx/>
              <a:latin typeface="Arial" panose="020B060402020202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a:ln>
                  <a:noFill/>
                </a:ln>
                <a:solidFill>
                  <a:srgbClr val="1F355E"/>
                </a:solidFill>
                <a:effectLst/>
                <a:uLnTx/>
                <a:uFillTx/>
                <a:latin typeface="Arial"/>
                <a:ea typeface="+mn-ea"/>
                <a:cs typeface="Arial"/>
              </a:rPr>
              <a:t>Key enabler for the Health Board maternity transformation programme, supporting remote advice and guidance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a:ln>
                  <a:noFill/>
                </a:ln>
                <a:solidFill>
                  <a:srgbClr val="1F355E"/>
                </a:solidFill>
                <a:effectLst/>
                <a:uLnTx/>
                <a:uFillTx/>
                <a:latin typeface="Arial"/>
                <a:ea typeface="+mn-ea"/>
                <a:cs typeface="Arial"/>
              </a:rPr>
              <a:t>A revised incremental approach to delivery is underway, with rollout across two phases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a:ln>
                  <a:noFill/>
                </a:ln>
                <a:solidFill>
                  <a:srgbClr val="1F355E"/>
                </a:solidFill>
                <a:effectLst/>
                <a:uLnTx/>
                <a:uFillTx/>
                <a:latin typeface="Arial"/>
                <a:ea typeface="+mn-ea"/>
                <a:cs typeface="Arial"/>
              </a:rPr>
              <a:t>Successful Phase 1 Go-Live on 31 March 2026 (for all new antenatal bookings)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a:ln>
                  <a:noFill/>
                </a:ln>
                <a:solidFill>
                  <a:srgbClr val="1F355E"/>
                </a:solidFill>
                <a:effectLst/>
                <a:uLnTx/>
                <a:uFillTx/>
                <a:latin typeface="Arial"/>
                <a:ea typeface="+mn-ea"/>
                <a:cs typeface="Arial"/>
              </a:rPr>
              <a:t>Phase 2 (implementation across all maternity services) is on schedule and due to commence 18 May 2026</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a:ln>
                  <a:noFill/>
                </a:ln>
                <a:solidFill>
                  <a:srgbClr val="1F355E"/>
                </a:solidFill>
                <a:effectLst/>
                <a:uLnTx/>
                <a:uFillTx/>
                <a:latin typeface="Arial"/>
                <a:ea typeface="+mn-ea"/>
                <a:cs typeface="Arial"/>
              </a:rPr>
              <a:t>Local communications plan initiated and will be updated in parallel with the project plan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srgbClr val="1F355E"/>
              </a:solidFill>
              <a:effectLst/>
              <a:uLnTx/>
              <a:uFillTx/>
              <a:latin typeface="Arial"/>
              <a:ea typeface="+mn-ea"/>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1F355E"/>
                </a:solidFill>
                <a:effectLst/>
                <a:uLnTx/>
                <a:uFillTx/>
                <a:latin typeface="Arial"/>
                <a:ea typeface="+mn-ea"/>
                <a:cs typeface="Arial"/>
              </a:rPr>
              <a:t>Radiology Information System Procurement (RISP)</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a:ln>
                  <a:noFill/>
                </a:ln>
                <a:solidFill>
                  <a:srgbClr val="1F355E"/>
                </a:solidFill>
                <a:effectLst/>
                <a:uLnTx/>
                <a:uFillTx/>
                <a:latin typeface="Arial"/>
                <a:ea typeface="+mn-ea"/>
                <a:cs typeface="Arial"/>
              </a:rPr>
              <a:t>The new Radiology systems (RIS and PACS) successfully went live as planned on 30</a:t>
            </a:r>
            <a:r>
              <a:rPr kumimoji="0" lang="en-GB" sz="1600" b="0" i="0" u="none" strike="noStrike" kern="1200" cap="none" spc="0" normalizeH="0" baseline="30000" noProof="0">
                <a:ln>
                  <a:noFill/>
                </a:ln>
                <a:solidFill>
                  <a:srgbClr val="1F355E"/>
                </a:solidFill>
                <a:effectLst/>
                <a:uLnTx/>
                <a:uFillTx/>
                <a:latin typeface="Arial"/>
                <a:ea typeface="+mn-ea"/>
                <a:cs typeface="Arial"/>
              </a:rPr>
              <a:t>th</a:t>
            </a:r>
            <a:r>
              <a:rPr kumimoji="0" lang="en-GB" sz="1600" b="0" i="0" u="none" strike="noStrike" kern="1200" cap="none" spc="0" normalizeH="0" baseline="0" noProof="0">
                <a:ln>
                  <a:noFill/>
                </a:ln>
                <a:solidFill>
                  <a:srgbClr val="1F355E"/>
                </a:solidFill>
                <a:effectLst/>
                <a:uLnTx/>
                <a:uFillTx/>
                <a:latin typeface="Arial"/>
                <a:ea typeface="+mn-ea"/>
                <a:cs typeface="Arial"/>
              </a:rPr>
              <a:t> March across Morriston, Singleton and Neath Port Talbot, following coordinated cutover activity involving Radiology, Digital Services, the supplier and Digital Health and Care Wales.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a:ln>
                  <a:noFill/>
                </a:ln>
                <a:solidFill>
                  <a:srgbClr val="1F355E"/>
                </a:solidFill>
                <a:effectLst/>
                <a:uLnTx/>
                <a:uFillTx/>
                <a:latin typeface="Arial"/>
                <a:ea typeface="+mn-ea"/>
                <a:cs typeface="Arial"/>
              </a:rPr>
              <a:t>Hands-on digital and radiology support continues with staff present to offer troubleshooting and guidance to ensure safe adoption and a smooth transition to the new system during this busy period for the Radiology teams.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a:ln>
                  <a:noFill/>
                </a:ln>
                <a:solidFill>
                  <a:srgbClr val="1F355E"/>
                </a:solidFill>
                <a:effectLst/>
                <a:uLnTx/>
                <a:uFillTx/>
                <a:latin typeface="Arial"/>
                <a:ea typeface="+mn-ea"/>
                <a:cs typeface="Arial"/>
              </a:rPr>
              <a:t>The project team will continue to support the adoption of Phase 2 elements such as AVW, Orchestrator and </a:t>
            </a:r>
            <a:r>
              <a:rPr kumimoji="0" lang="en-GB" sz="1600" b="0" i="0" u="none" strike="noStrike" kern="1200" cap="none" spc="0" normalizeH="0" baseline="0" noProof="0" err="1">
                <a:ln>
                  <a:noFill/>
                </a:ln>
                <a:solidFill>
                  <a:srgbClr val="1F355E"/>
                </a:solidFill>
                <a:effectLst/>
                <a:uLnTx/>
                <a:uFillTx/>
                <a:latin typeface="Arial"/>
                <a:ea typeface="+mn-ea"/>
                <a:cs typeface="Arial"/>
              </a:rPr>
              <a:t>Brantec</a:t>
            </a:r>
            <a:r>
              <a:rPr kumimoji="0" lang="en-GB" sz="1600" b="0" i="0" u="none" strike="noStrike" kern="1200" cap="none" spc="0" normalizeH="0" baseline="0" noProof="0">
                <a:ln>
                  <a:noFill/>
                </a:ln>
                <a:solidFill>
                  <a:srgbClr val="1F355E"/>
                </a:solidFill>
                <a:effectLst/>
                <a:uLnTx/>
                <a:uFillTx/>
                <a:latin typeface="Arial"/>
                <a:ea typeface="+mn-ea"/>
                <a:cs typeface="Arial"/>
              </a:rPr>
              <a:t> Breach, along with Electronic Test Requesting, building on new capabilities such as electronic vetting.</a:t>
            </a:r>
            <a:endParaRPr kumimoji="0" lang="en-GB" sz="1800" b="0" i="0" u="none" strike="noStrike" kern="1200" cap="none" spc="0" normalizeH="0" baseline="0" noProof="0">
              <a:ln>
                <a:noFill/>
              </a:ln>
              <a:solidFill>
                <a:prstClr val="white"/>
              </a:solidFill>
              <a:effectLst/>
              <a:uLnTx/>
              <a:uFillTx/>
              <a:latin typeface="Arial" panose="020B060402020202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600" b="0" i="0" u="none" strike="noStrike" kern="1200" cap="none" spc="0" normalizeH="0" baseline="0" noProof="0">
              <a:ln>
                <a:noFill/>
              </a:ln>
              <a:solidFill>
                <a:srgbClr val="1F355E"/>
              </a:solidFill>
              <a:effectLst/>
              <a:uLnTx/>
              <a:uFillTx/>
              <a:latin typeface="Arial"/>
              <a:ea typeface="+mn-ea"/>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1F355E"/>
                </a:solidFill>
                <a:effectLst/>
                <a:uLnTx/>
                <a:uFillTx/>
                <a:latin typeface="Arial"/>
                <a:ea typeface="+mn-ea"/>
                <a:cs typeface="Arial"/>
              </a:rPr>
              <a:t>Rio – Paper based teams in Mental Health and Learning Disabilities (MH&amp;LD)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a:ln>
                  <a:noFill/>
                </a:ln>
                <a:solidFill>
                  <a:srgbClr val="1F355E"/>
                </a:solidFill>
                <a:effectLst/>
                <a:uLnTx/>
                <a:uFillTx/>
                <a:latin typeface="Arial"/>
                <a:ea typeface="+mn-ea"/>
                <a:cs typeface="Arial"/>
              </a:rPr>
              <a:t>Successful go-live of the Rio electronic patient record on 24 March 2026 across the Mental Health and Learning Disabilities services with strong early usage of the system.</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a:ln>
                  <a:noFill/>
                </a:ln>
                <a:solidFill>
                  <a:srgbClr val="1F355E"/>
                </a:solidFill>
                <a:effectLst/>
                <a:uLnTx/>
                <a:uFillTx/>
                <a:latin typeface="Arial"/>
                <a:ea typeface="+mn-ea"/>
                <a:cs typeface="Arial"/>
              </a:rPr>
              <a:t>Staff have manually entered patient caseload information in readiness for the go live on 24</a:t>
            </a:r>
            <a:r>
              <a:rPr kumimoji="0" lang="en-GB" sz="1600" b="0" i="0" u="none" strike="noStrike" kern="1200" cap="none" spc="0" normalizeH="0" baseline="30000" noProof="0">
                <a:ln>
                  <a:noFill/>
                </a:ln>
                <a:solidFill>
                  <a:srgbClr val="1F355E"/>
                </a:solidFill>
                <a:effectLst/>
                <a:uLnTx/>
                <a:uFillTx/>
                <a:latin typeface="Arial"/>
                <a:ea typeface="+mn-ea"/>
                <a:cs typeface="Arial"/>
              </a:rPr>
              <a:t>th</a:t>
            </a:r>
            <a:r>
              <a:rPr kumimoji="0" lang="en-GB" sz="1600" b="0" i="0" u="none" strike="noStrike" kern="1200" cap="none" spc="0" normalizeH="0" baseline="0" noProof="0">
                <a:ln>
                  <a:noFill/>
                </a:ln>
                <a:solidFill>
                  <a:srgbClr val="1F355E"/>
                </a:solidFill>
                <a:effectLst/>
                <a:uLnTx/>
                <a:uFillTx/>
                <a:latin typeface="Arial"/>
                <a:ea typeface="+mn-ea"/>
                <a:cs typeface="Arial"/>
              </a:rPr>
              <a:t> March. Most team caseloads were completed before the go live, where this was not possible team managers are actively validating and updating to ensure the information is a true reflection of existing caseload.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a:ln>
                  <a:noFill/>
                </a:ln>
                <a:solidFill>
                  <a:srgbClr val="1F355E"/>
                </a:solidFill>
                <a:effectLst/>
                <a:uLnTx/>
                <a:uFillTx/>
                <a:latin typeface="Arial"/>
                <a:ea typeface="+mn-ea"/>
                <a:cs typeface="Arial"/>
              </a:rPr>
              <a:t>Floor walkers remain on site until 17</a:t>
            </a:r>
            <a:r>
              <a:rPr kumimoji="0" lang="en-GB" sz="1600" b="0" i="0" u="none" strike="noStrike" kern="1200" cap="none" spc="0" normalizeH="0" baseline="30000" noProof="0">
                <a:ln>
                  <a:noFill/>
                </a:ln>
                <a:solidFill>
                  <a:srgbClr val="1F355E"/>
                </a:solidFill>
                <a:effectLst/>
                <a:uLnTx/>
                <a:uFillTx/>
                <a:latin typeface="Arial"/>
                <a:ea typeface="+mn-ea"/>
                <a:cs typeface="Arial"/>
              </a:rPr>
              <a:t>th</a:t>
            </a:r>
            <a:r>
              <a:rPr kumimoji="0" lang="en-GB" sz="1600" b="0" i="0" u="none" strike="noStrike" kern="1200" cap="none" spc="0" normalizeH="0" baseline="0" noProof="0">
                <a:ln>
                  <a:noFill/>
                </a:ln>
                <a:solidFill>
                  <a:srgbClr val="1F355E"/>
                </a:solidFill>
                <a:effectLst/>
                <a:uLnTx/>
                <a:uFillTx/>
                <a:latin typeface="Arial"/>
                <a:ea typeface="+mn-ea"/>
                <a:cs typeface="Arial"/>
              </a:rPr>
              <a:t> April, and daily virtual support continues for all teams.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a:ln>
                  <a:noFill/>
                </a:ln>
                <a:solidFill>
                  <a:srgbClr val="1F355E"/>
                </a:solidFill>
                <a:effectLst/>
                <a:uLnTx/>
                <a:uFillTx/>
                <a:latin typeface="Arial"/>
                <a:ea typeface="+mn-ea"/>
                <a:cs typeface="Arial"/>
              </a:rPr>
              <a:t>Positive overall adoption of agreed workflows with only minor adjustments identified and made through early operational feedback.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a:ln>
                  <a:noFill/>
                </a:ln>
                <a:solidFill>
                  <a:srgbClr val="1F355E"/>
                </a:solidFill>
                <a:effectLst/>
                <a:uLnTx/>
                <a:uFillTx/>
                <a:latin typeface="Arial"/>
                <a:ea typeface="+mn-ea"/>
                <a:cs typeface="Arial"/>
              </a:rPr>
              <a:t>Activity since the go live on 24</a:t>
            </a:r>
            <a:r>
              <a:rPr kumimoji="0" lang="en-GB" sz="1600" b="0" i="0" u="none" strike="noStrike" kern="1200" cap="none" spc="0" normalizeH="0" baseline="30000" noProof="0">
                <a:ln>
                  <a:noFill/>
                </a:ln>
                <a:solidFill>
                  <a:srgbClr val="1F355E"/>
                </a:solidFill>
                <a:effectLst/>
                <a:uLnTx/>
                <a:uFillTx/>
                <a:latin typeface="Arial"/>
                <a:ea typeface="+mn-ea"/>
                <a:cs typeface="Arial"/>
              </a:rPr>
              <a:t>th</a:t>
            </a:r>
            <a:r>
              <a:rPr kumimoji="0" lang="en-GB" sz="1600" b="0" i="0" u="none" strike="noStrike" kern="1200" cap="none" spc="0" normalizeH="0" baseline="0" noProof="0">
                <a:ln>
                  <a:noFill/>
                </a:ln>
                <a:solidFill>
                  <a:srgbClr val="1F355E"/>
                </a:solidFill>
                <a:effectLst/>
                <a:uLnTx/>
                <a:uFillTx/>
                <a:latin typeface="Arial"/>
                <a:ea typeface="+mn-ea"/>
                <a:cs typeface="Arial"/>
              </a:rPr>
              <a:t> March includes:</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a:ln>
                  <a:noFill/>
                </a:ln>
                <a:solidFill>
                  <a:srgbClr val="1F355E"/>
                </a:solidFill>
                <a:effectLst/>
                <a:uLnTx/>
                <a:uFillTx/>
                <a:latin typeface="Arial"/>
                <a:ea typeface="+mn-ea"/>
                <a:cs typeface="Arial"/>
              </a:rPr>
              <a:t>443 users logged into Rio</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a:ln>
                  <a:noFill/>
                </a:ln>
                <a:solidFill>
                  <a:srgbClr val="1F355E"/>
                </a:solidFill>
                <a:effectLst/>
                <a:uLnTx/>
                <a:uFillTx/>
                <a:latin typeface="Arial"/>
                <a:ea typeface="+mn-ea"/>
                <a:cs typeface="Arial"/>
              </a:rPr>
              <a:t>5,786 referrals created</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a:ln>
                  <a:noFill/>
                </a:ln>
                <a:solidFill>
                  <a:srgbClr val="1F355E"/>
                </a:solidFill>
                <a:effectLst/>
                <a:uLnTx/>
                <a:uFillTx/>
                <a:latin typeface="Arial"/>
                <a:ea typeface="+mn-ea"/>
                <a:cs typeface="Arial"/>
              </a:rPr>
              <a:t>1159 appointments created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a:ln>
                <a:noFill/>
              </a:ln>
              <a:solidFill>
                <a:srgbClr val="1F355E"/>
              </a:solidFill>
              <a:effectLst/>
              <a:uLnTx/>
              <a:uFillTx/>
              <a:latin typeface="Arial"/>
              <a:ea typeface="+mn-ea"/>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1F355E"/>
                </a:solidFill>
                <a:effectLst/>
                <a:uLnTx/>
                <a:uFillTx/>
                <a:latin typeface="Arial"/>
                <a:ea typeface="+mn-ea"/>
                <a:cs typeface="Arial"/>
              </a:rPr>
              <a:t>Cellular Pathology on LIMS 2.0</a:t>
            </a:r>
            <a:endParaRPr kumimoji="0" lang="en-US" sz="1800" b="0" i="0" u="none" strike="noStrike" kern="1200" cap="none" spc="0" normalizeH="0" baseline="0" noProof="0">
              <a:ln>
                <a:noFill/>
              </a:ln>
              <a:solidFill>
                <a:srgbClr val="000000"/>
              </a:solidFill>
              <a:effectLst/>
              <a:uLnTx/>
              <a:uFillTx/>
              <a:latin typeface="Arial"/>
              <a:ea typeface="+mn-ea"/>
              <a:cs typeface="Aria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500" b="0" i="0" u="none" strike="noStrike" kern="1200" cap="none" spc="0" normalizeH="0" baseline="0" noProof="0">
                <a:ln>
                  <a:noFill/>
                </a:ln>
                <a:solidFill>
                  <a:srgbClr val="1F355E"/>
                </a:solidFill>
                <a:effectLst/>
                <a:uLnTx/>
                <a:uFillTx/>
                <a:latin typeface="Arial"/>
                <a:ea typeface="+mn-ea"/>
                <a:cs typeface="Arial"/>
              </a:rPr>
              <a:t>Cellular Pathology successfully went live on LIMS 2.0, making Swansea Bay the first Health Board in Wales to deploy the new national system. This represents a significant milestone for the programme and demonstrates effective clinical, digital and operational collaboration in delivering a safe and controlled transition. The go‑live provides an important foundation for subsequent pathology deployments as the programme progresses.</a:t>
            </a:r>
            <a:endParaRPr kumimoji="0" lang="en-GB" sz="1800" b="0" i="0" u="none" strike="noStrike" kern="1200" cap="none" spc="0" normalizeH="0" baseline="0" noProof="0">
              <a:ln>
                <a:noFill/>
              </a:ln>
              <a:solidFill>
                <a:prstClr val="white"/>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a:ln>
                <a:noFill/>
              </a:ln>
              <a:solidFill>
                <a:srgbClr val="1F355E"/>
              </a:solidFill>
              <a:effectLst/>
              <a:uLnTx/>
              <a:uFillTx/>
              <a:latin typeface="Arial"/>
              <a:ea typeface="+mn-ea"/>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1F355E"/>
                </a:solidFill>
                <a:effectLst/>
                <a:uLnTx/>
                <a:uFillTx/>
                <a:latin typeface="Arial"/>
                <a:ea typeface="+mn-ea"/>
                <a:cs typeface="Arial"/>
              </a:rPr>
              <a:t>NHS Wales App </a:t>
            </a:r>
          </a:p>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r>
              <a:rPr kumimoji="0" lang="en-GB" sz="1600" b="0" i="0" u="none" strike="noStrike" kern="1200" cap="none" spc="0" normalizeH="0" baseline="0" noProof="0">
                <a:ln>
                  <a:noFill/>
                </a:ln>
                <a:solidFill>
                  <a:srgbClr val="1F355E"/>
                </a:solidFill>
                <a:effectLst/>
                <a:uLnTx/>
                <a:uFillTx/>
                <a:latin typeface="Arial"/>
                <a:ea typeface="+mn-ea"/>
                <a:cs typeface="Arial"/>
              </a:rPr>
              <a:t>Continues to be used as the digital front door for patients and citizens with over 90,000 patients registered across Swansea Bay during 25/26. Integration with the Swansea Bay Patient Portal has seen an increase in adoption of the portal during 25/26, with over 1,000 patients registering to use the portal on a weekly basis. </a:t>
            </a:r>
          </a:p>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endParaRPr kumimoji="0" lang="en-GB" sz="1800" b="0" i="0" u="none" strike="noStrike" kern="1200" cap="none" spc="0" normalizeH="0" baseline="0" noProof="0">
              <a:ln>
                <a:noFill/>
              </a:ln>
              <a:solidFill>
                <a:srgbClr val="1F355E"/>
              </a:solidFill>
              <a:effectLst/>
              <a:uLnTx/>
              <a:uFillTx/>
              <a:latin typeface="Arial"/>
              <a:ea typeface="+mn-ea"/>
              <a:cs typeface="Arial"/>
            </a:endParaRP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500" b="0" i="0" u="none" strike="noStrike" kern="1200" cap="none" spc="0" normalizeH="0" baseline="0" noProof="0">
              <a:ln>
                <a:noFill/>
              </a:ln>
              <a:solidFill>
                <a:srgbClr val="1F355E"/>
              </a:solidFill>
              <a:effectLst/>
              <a:uLnTx/>
              <a:uFillTx/>
              <a:latin typeface="Arial"/>
              <a:ea typeface="+mn-ea"/>
              <a:cs typeface="Arial"/>
            </a:endParaRPr>
          </a:p>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en-GB" sz="1600" b="0" i="0" u="none" strike="noStrike" kern="1200" cap="none" spc="0" normalizeH="0" baseline="0" noProof="0">
              <a:ln>
                <a:noFill/>
              </a:ln>
              <a:solidFill>
                <a:srgbClr val="FF0000"/>
              </a:solidFill>
              <a:effectLst/>
              <a:uLnTx/>
              <a:uFillTx/>
              <a:latin typeface="Aptos" panose="020B0004020202020204" pitchFamily="34" charset="0"/>
              <a:ea typeface="+mn-ea"/>
              <a:cs typeface="Arial"/>
            </a:endParaRPr>
          </a:p>
        </p:txBody>
      </p:sp>
    </p:spTree>
    <p:extLst>
      <p:ext uri="{BB962C8B-B14F-4D97-AF65-F5344CB8AC3E}">
        <p14:creationId xmlns:p14="http://schemas.microsoft.com/office/powerpoint/2010/main" val="270885651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A2B679-CE4B-BFC8-2B38-B30B68E1F719}"/>
            </a:ext>
          </a:extLst>
        </p:cNvPr>
        <p:cNvGrpSpPr/>
        <p:nvPr/>
      </p:nvGrpSpPr>
      <p:grpSpPr>
        <a:xfrm>
          <a:off x="0" y="0"/>
          <a:ext cx="0" cy="0"/>
          <a:chOff x="0" y="0"/>
          <a:chExt cx="0" cy="0"/>
        </a:xfrm>
      </p:grpSpPr>
      <p:sp>
        <p:nvSpPr>
          <p:cNvPr id="13" name="Rectangle 12">
            <a:extLst>
              <a:ext uri="{FF2B5EF4-FFF2-40B4-BE49-F238E27FC236}">
                <a16:creationId xmlns:a16="http://schemas.microsoft.com/office/drawing/2014/main" id="{C534BDFC-F70C-F072-DF40-7E2F536C81B3}"/>
              </a:ext>
            </a:extLst>
          </p:cNvPr>
          <p:cNvSpPr/>
          <p:nvPr/>
        </p:nvSpPr>
        <p:spPr>
          <a:xfrm>
            <a:off x="-1" y="570705"/>
            <a:ext cx="20105689" cy="10738644"/>
          </a:xfrm>
          <a:prstGeom prst="rect">
            <a:avLst/>
          </a:prstGeom>
          <a:solidFill>
            <a:srgbClr val="EFF7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3" name="TextBox 2">
            <a:extLst>
              <a:ext uri="{FF2B5EF4-FFF2-40B4-BE49-F238E27FC236}">
                <a16:creationId xmlns:a16="http://schemas.microsoft.com/office/drawing/2014/main" id="{494D2C26-D4B9-F4C2-AE9F-3E9A0B4F8B67}"/>
              </a:ext>
            </a:extLst>
          </p:cNvPr>
          <p:cNvSpPr txBox="1"/>
          <p:nvPr/>
        </p:nvSpPr>
        <p:spPr>
          <a:xfrm>
            <a:off x="0" y="46819"/>
            <a:ext cx="20105688" cy="584775"/>
          </a:xfrm>
          <a:prstGeom prst="rect">
            <a:avLst/>
          </a:prstGeom>
          <a:solidFill>
            <a:schemeClr val="accent2">
              <a:lumMod val="50000"/>
            </a:schemeClr>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a:ln>
                  <a:noFill/>
                </a:ln>
                <a:solidFill>
                  <a:prstClr val="white"/>
                </a:solidFill>
                <a:effectLst/>
                <a:uLnTx/>
                <a:uFillTx/>
                <a:latin typeface="Aptos" panose="020B0004020202020204" pitchFamily="34" charset="0"/>
                <a:ea typeface="+mn-ea"/>
                <a:cs typeface="+mn-cs"/>
              </a:rPr>
              <a:t>DIGITAL  - Q4 OVERVIEW </a:t>
            </a:r>
          </a:p>
        </p:txBody>
      </p:sp>
      <p:sp>
        <p:nvSpPr>
          <p:cNvPr id="4" name="Rectangle: Rounded Corners 3">
            <a:extLst>
              <a:ext uri="{FF2B5EF4-FFF2-40B4-BE49-F238E27FC236}">
                <a16:creationId xmlns:a16="http://schemas.microsoft.com/office/drawing/2014/main" id="{2DCE8110-DA74-82C9-F7AE-04D731D7B5ED}"/>
              </a:ext>
            </a:extLst>
          </p:cNvPr>
          <p:cNvSpPr/>
          <p:nvPr/>
        </p:nvSpPr>
        <p:spPr>
          <a:xfrm>
            <a:off x="6321367" y="631594"/>
            <a:ext cx="7199085" cy="584775"/>
          </a:xfrm>
          <a:prstGeom prst="roundRect">
            <a:avLst/>
          </a:prstGeom>
          <a:solidFill>
            <a:schemeClr val="tx2"/>
          </a:solidFill>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a:ln>
                  <a:noFill/>
                </a:ln>
                <a:solidFill>
                  <a:prstClr val="white"/>
                </a:solidFill>
                <a:effectLst/>
                <a:uLnTx/>
                <a:uFillTx/>
                <a:latin typeface="Aptos" panose="020B0004020202020204" pitchFamily="34" charset="0"/>
                <a:ea typeface="+mn-ea"/>
                <a:cs typeface="+mn-cs"/>
              </a:rPr>
              <a:t>Successes and Achievements</a:t>
            </a:r>
          </a:p>
        </p:txBody>
      </p:sp>
      <p:sp>
        <p:nvSpPr>
          <p:cNvPr id="6" name="Rectangle 5">
            <a:extLst>
              <a:ext uri="{FF2B5EF4-FFF2-40B4-BE49-F238E27FC236}">
                <a16:creationId xmlns:a16="http://schemas.microsoft.com/office/drawing/2014/main" id="{722FFBF9-9C8B-AED2-4F8F-F2A4E93CF51C}"/>
              </a:ext>
            </a:extLst>
          </p:cNvPr>
          <p:cNvSpPr/>
          <p:nvPr/>
        </p:nvSpPr>
        <p:spPr>
          <a:xfrm>
            <a:off x="267284" y="1484062"/>
            <a:ext cx="19841821" cy="10062680"/>
          </a:xfrm>
          <a:prstGeom prst="rect">
            <a:avLst/>
          </a:prstGeom>
          <a:solidFill>
            <a:schemeClr val="accent1">
              <a:lumMod val="20000"/>
              <a:lumOff val="80000"/>
            </a:schemeClr>
          </a:solidFill>
          <a:ln>
            <a:solidFill>
              <a:schemeClr val="accent1">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500" b="0" i="0" u="none" strike="noStrike" kern="1200" cap="none" spc="0" normalizeH="0" baseline="0" noProof="0" dirty="0">
              <a:ln>
                <a:noFill/>
              </a:ln>
              <a:solidFill>
                <a:srgbClr val="1F355E"/>
              </a:solidFill>
              <a:effectLst/>
              <a:uLnTx/>
              <a:uFillTx/>
              <a:latin typeface="Arial"/>
              <a:ea typeface="+mn-ea"/>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1" i="0" u="none" strike="noStrike" kern="1200" cap="none" spc="0" normalizeH="0" baseline="0" noProof="0" dirty="0">
              <a:ln>
                <a:noFill/>
              </a:ln>
              <a:solidFill>
                <a:srgbClr val="1F355E"/>
              </a:solidFill>
              <a:effectLst/>
              <a:uLnTx/>
              <a:uFillTx/>
              <a:latin typeface="Arial"/>
              <a:ea typeface="+mn-ea"/>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1" i="0" u="none" strike="noStrike" kern="1200" cap="none" spc="0" normalizeH="0" baseline="0" noProof="0" dirty="0">
              <a:ln>
                <a:noFill/>
              </a:ln>
              <a:solidFill>
                <a:srgbClr val="1F355E"/>
              </a:solidFill>
              <a:effectLst/>
              <a:uLnTx/>
              <a:uFillTx/>
              <a:latin typeface="Arial"/>
              <a:ea typeface="+mn-ea"/>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500" b="0" i="0" u="none" strike="noStrike" kern="1200" cap="none" spc="0" normalizeH="0" baseline="0" noProof="0" dirty="0">
              <a:ln>
                <a:noFill/>
              </a:ln>
              <a:solidFill>
                <a:srgbClr val="1F355E"/>
              </a:solidFill>
              <a:effectLst/>
              <a:uLnTx/>
              <a:uFillTx/>
              <a:latin typeface="Arial"/>
              <a:ea typeface="+mn-ea"/>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500" b="1" i="0" u="none" strike="noStrike" kern="1200" cap="none" spc="0" normalizeH="0" baseline="0" noProof="0" dirty="0">
              <a:ln>
                <a:noFill/>
              </a:ln>
              <a:solidFill>
                <a:srgbClr val="1F355E"/>
              </a:solidFill>
              <a:effectLst/>
              <a:uLnTx/>
              <a:uFillTx/>
              <a:latin typeface="Arial"/>
              <a:ea typeface="+mn-ea"/>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500" b="1" i="0" u="none" strike="noStrike" kern="1200" cap="none" spc="0" normalizeH="0" baseline="0" noProof="0" dirty="0">
                <a:ln>
                  <a:noFill/>
                </a:ln>
                <a:solidFill>
                  <a:srgbClr val="1F355E"/>
                </a:solidFill>
                <a:effectLst/>
                <a:uLnTx/>
                <a:uFillTx/>
                <a:latin typeface="Arial"/>
                <a:ea typeface="+mn-ea"/>
                <a:cs typeface="Arial"/>
              </a:rPr>
              <a:t>Network Transformation </a:t>
            </a:r>
            <a:br>
              <a:rPr kumimoji="0" lang="en-GB" sz="1500" b="1" i="0" u="none" strike="noStrike" kern="1200" cap="none" spc="0" normalizeH="0" baseline="0" noProof="0" dirty="0">
                <a:ln>
                  <a:noFill/>
                </a:ln>
                <a:solidFill>
                  <a:prstClr val="white"/>
                </a:solidFill>
                <a:effectLst/>
                <a:uLnTx/>
                <a:uFillTx/>
                <a:latin typeface="Arial"/>
                <a:ea typeface="+mn-ea"/>
                <a:cs typeface="Arial"/>
              </a:rPr>
            </a:br>
            <a:r>
              <a:rPr kumimoji="0" lang="en-GB" sz="1500" b="0" i="0" u="none" strike="noStrike" kern="1200" cap="none" spc="0" normalizeH="0" baseline="0" noProof="0" dirty="0">
                <a:ln>
                  <a:noFill/>
                </a:ln>
                <a:solidFill>
                  <a:srgbClr val="1F355E"/>
                </a:solidFill>
                <a:effectLst/>
                <a:uLnTx/>
                <a:uFillTx/>
                <a:latin typeface="Arial"/>
                <a:ea typeface="+mn-ea"/>
                <a:cs typeface="Arial"/>
              </a:rPr>
              <a:t>In February NPT Hospital became the first site in SBU to implement the new secure network, part of a wider three‑year £8.68m digital infrastructure modernisation programme. The digital network doesn’t just connect computers — it connects telephones, X‑ray machines, security cameras, medical devices, and many other systems that rely on fast, reliable, and secure connectivity to function safely. The new network gives the health board a more secure, and more resilient network that improves system performance for clinicians, protects against cyber threats, and ensures that critical equipment and services can operate without interruption.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500" b="0" i="0" u="none" strike="noStrike" kern="1200" cap="none" spc="0" normalizeH="0" baseline="0" noProof="0" dirty="0">
                <a:ln>
                  <a:noFill/>
                </a:ln>
                <a:solidFill>
                  <a:srgbClr val="1F355E"/>
                </a:solidFill>
                <a:effectLst/>
                <a:uLnTx/>
                <a:uFillTx/>
                <a:latin typeface="Arial"/>
                <a:ea typeface="+mn-ea"/>
                <a:cs typeface="Arial"/>
              </a:rPr>
              <a:t> </a:t>
            </a:r>
            <a:r>
              <a:rPr kumimoji="0" lang="en-GB" sz="1500" b="1" i="0" u="none" strike="noStrike" kern="1200" cap="none" spc="0" normalizeH="0" baseline="0" noProof="0" dirty="0">
                <a:ln>
                  <a:noFill/>
                </a:ln>
                <a:solidFill>
                  <a:srgbClr val="1F355E"/>
                </a:solidFill>
                <a:effectLst/>
                <a:uLnTx/>
                <a:uFillTx/>
                <a:latin typeface="Arial"/>
                <a:ea typeface="+mn-ea"/>
                <a:cs typeface="Arial"/>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500" b="1" i="0" u="none" strike="noStrike" kern="1200" cap="none" spc="0" normalizeH="0" baseline="0" noProof="0" dirty="0">
                <a:ln>
                  <a:noFill/>
                </a:ln>
                <a:solidFill>
                  <a:srgbClr val="1F355E"/>
                </a:solidFill>
                <a:effectLst/>
                <a:uLnTx/>
                <a:uFillTx/>
                <a:latin typeface="Arial"/>
                <a:ea typeface="+mn-ea"/>
                <a:cs typeface="Arial"/>
              </a:rPr>
              <a:t>Telephone System Upgrade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500" b="0" i="0" u="none" strike="noStrike" kern="1200" cap="none" spc="0" normalizeH="0" baseline="0" noProof="0" dirty="0">
                <a:ln>
                  <a:noFill/>
                </a:ln>
                <a:solidFill>
                  <a:srgbClr val="1F355E"/>
                </a:solidFill>
                <a:effectLst/>
                <a:uLnTx/>
                <a:uFillTx/>
                <a:latin typeface="Arial"/>
                <a:ea typeface="+mn-ea"/>
                <a:cs typeface="Arial"/>
              </a:rPr>
              <a:t>The Health Board telephony system was upgraded in February. The telephone system consists of approximately 10,000 phones/extensions and is critical for the safe delivery of services. The new telephony system software will provide a supported platform and has the functionality to link with cloud-based services to improve remote working and increase resilience in the future and rollout would need to be determined by a costs/benefit exercise. More importantly the new telephone system will provide enhance cyber security protection.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500" b="1" i="0" u="none" strike="noStrike" kern="1200" cap="none" spc="0" normalizeH="0" baseline="0" noProof="0" dirty="0">
              <a:ln>
                <a:noFill/>
              </a:ln>
              <a:solidFill>
                <a:srgbClr val="1F355E"/>
              </a:solidFill>
              <a:effectLst/>
              <a:uLnTx/>
              <a:uFillTx/>
              <a:latin typeface="Arial"/>
              <a:ea typeface="+mn-ea"/>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500" b="1" i="0" u="none" strike="noStrike" kern="1200" cap="none" spc="0" normalizeH="0" baseline="0" noProof="0" dirty="0">
                <a:ln>
                  <a:noFill/>
                </a:ln>
                <a:solidFill>
                  <a:srgbClr val="1F355E"/>
                </a:solidFill>
                <a:effectLst/>
                <a:uLnTx/>
                <a:uFillTx/>
                <a:latin typeface="Arial"/>
                <a:ea typeface="+mn-ea"/>
                <a:cs typeface="Arial"/>
              </a:rPr>
              <a:t>Digital Infrastructure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500" b="0" i="0" u="none" strike="noStrike" kern="1200" cap="none" spc="0" normalizeH="0" baseline="0" noProof="0" dirty="0">
                <a:ln>
                  <a:noFill/>
                </a:ln>
                <a:solidFill>
                  <a:srgbClr val="1F355E"/>
                </a:solidFill>
                <a:effectLst/>
                <a:uLnTx/>
                <a:uFillTx/>
                <a:latin typeface="Arial"/>
                <a:ea typeface="+mn-ea"/>
                <a:cs typeface="Arial"/>
              </a:rPr>
              <a:t>The total capital allocation for essential digital infrastructure in 25/26 was £8.68m.This is enabling the modernisation of services provided:</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500" b="0" i="0" u="none" strike="noStrike" kern="1200" cap="none" spc="0" normalizeH="0" baseline="0" noProof="0" dirty="0">
              <a:ln>
                <a:noFill/>
              </a:ln>
              <a:solidFill>
                <a:srgbClr val="1F355E"/>
              </a:solidFill>
              <a:effectLst/>
              <a:uLnTx/>
              <a:uFillTx/>
              <a:latin typeface="Arial"/>
              <a:ea typeface="+mn-ea"/>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500" b="0" i="0" u="none" strike="noStrike" kern="1200" cap="none" spc="0" normalizeH="0" baseline="0" noProof="0" dirty="0">
                <a:ln>
                  <a:noFill/>
                </a:ln>
                <a:solidFill>
                  <a:srgbClr val="1F355E"/>
                </a:solidFill>
                <a:effectLst/>
                <a:uLnTx/>
                <a:uFillTx/>
                <a:latin typeface="Arial"/>
                <a:ea typeface="+mn-ea"/>
                <a:cs typeface="Arial"/>
              </a:rPr>
              <a:t>•Replacement of a significant number of desktop, laptop and </a:t>
            </a:r>
            <a:r>
              <a:rPr kumimoji="0" lang="en-GB" sz="1500" b="0" i="0" u="none" strike="noStrike" kern="1200" cap="none" spc="0" normalizeH="0" baseline="0" noProof="0" dirty="0" err="1">
                <a:ln>
                  <a:noFill/>
                </a:ln>
                <a:solidFill>
                  <a:srgbClr val="1F355E"/>
                </a:solidFill>
                <a:effectLst/>
                <a:uLnTx/>
                <a:uFillTx/>
                <a:latin typeface="Arial"/>
                <a:ea typeface="+mn-ea"/>
                <a:cs typeface="Arial"/>
              </a:rPr>
              <a:t>ipad</a:t>
            </a:r>
            <a:r>
              <a:rPr kumimoji="0" lang="en-GB" sz="1500" b="0" i="0" u="none" strike="noStrike" kern="1200" cap="none" spc="0" normalizeH="0" baseline="0" noProof="0" dirty="0">
                <a:ln>
                  <a:noFill/>
                </a:ln>
                <a:solidFill>
                  <a:srgbClr val="1F355E"/>
                </a:solidFill>
                <a:effectLst/>
                <a:uLnTx/>
                <a:uFillTx/>
                <a:latin typeface="Arial"/>
                <a:ea typeface="+mn-ea"/>
                <a:cs typeface="Arial"/>
              </a:rPr>
              <a:t> computers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500" b="0" i="0" u="none" strike="noStrike" kern="1200" cap="none" spc="0" normalizeH="0" baseline="0" noProof="0" dirty="0">
                <a:ln>
                  <a:noFill/>
                </a:ln>
                <a:solidFill>
                  <a:srgbClr val="1F355E"/>
                </a:solidFill>
                <a:effectLst/>
                <a:uLnTx/>
                <a:uFillTx/>
                <a:latin typeface="Arial"/>
                <a:ea typeface="+mn-ea"/>
                <a:cs typeface="Arial"/>
              </a:rPr>
              <a:t>•Network equipment to replace and modernise the network at Morriston Hospital</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500" b="0" i="0" u="none" strike="noStrike" kern="1200" cap="none" spc="0" normalizeH="0" baseline="0" noProof="0" dirty="0">
                <a:ln>
                  <a:noFill/>
                </a:ln>
                <a:solidFill>
                  <a:srgbClr val="1F355E"/>
                </a:solidFill>
                <a:effectLst/>
                <a:uLnTx/>
                <a:uFillTx/>
                <a:latin typeface="Arial"/>
                <a:ea typeface="+mn-ea"/>
                <a:cs typeface="Arial"/>
              </a:rPr>
              <a:t>•Fibre optic cabling for the acute Hospitals for increased resilience and speed to run modern digital systems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500" b="0" i="0" u="none" strike="noStrike" kern="1200" cap="none" spc="0" normalizeH="0" baseline="0" noProof="0" dirty="0">
                <a:ln>
                  <a:noFill/>
                </a:ln>
                <a:solidFill>
                  <a:srgbClr val="1F355E"/>
                </a:solidFill>
                <a:effectLst/>
                <a:uLnTx/>
                <a:uFillTx/>
                <a:latin typeface="Arial"/>
                <a:ea typeface="+mn-ea"/>
                <a:cs typeface="Arial"/>
              </a:rPr>
              <a:t>•Laptops and infrastructure for Mental Health to implement the new digital system (Rio)</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500" b="0" i="0" u="none" strike="noStrike" kern="1200" cap="none" spc="0" normalizeH="0" baseline="0" noProof="0" dirty="0">
                <a:ln>
                  <a:noFill/>
                </a:ln>
                <a:solidFill>
                  <a:srgbClr val="1F355E"/>
                </a:solidFill>
                <a:effectLst/>
                <a:uLnTx/>
                <a:uFillTx/>
                <a:latin typeface="Arial"/>
                <a:ea typeface="+mn-ea"/>
                <a:cs typeface="Arial"/>
              </a:rPr>
              <a:t>•Additional devices and mobile carts for the new Maternity system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500" b="0" i="0" u="none" strike="noStrike" kern="1200" cap="none" spc="0" normalizeH="0" baseline="0" noProof="0" dirty="0">
                <a:ln>
                  <a:noFill/>
                </a:ln>
                <a:solidFill>
                  <a:srgbClr val="1F355E"/>
                </a:solidFill>
                <a:effectLst/>
                <a:uLnTx/>
                <a:uFillTx/>
                <a:latin typeface="Arial"/>
                <a:ea typeface="+mn-ea"/>
                <a:cs typeface="Arial"/>
              </a:rPr>
              <a:t>•Additional storage capacity for digital systems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500" b="0" i="0" u="none" strike="noStrike" kern="1200" cap="none" spc="0" normalizeH="0" baseline="0" noProof="0" dirty="0">
                <a:ln>
                  <a:noFill/>
                </a:ln>
                <a:solidFill>
                  <a:srgbClr val="1F355E"/>
                </a:solidFill>
                <a:effectLst/>
                <a:uLnTx/>
                <a:uFillTx/>
                <a:latin typeface="Arial"/>
                <a:ea typeface="+mn-ea"/>
                <a:cs typeface="Arial"/>
              </a:rPr>
              <a:t>•New hardware for the Health Board wide telephony system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500" b="0" i="0" u="none" strike="noStrike" kern="1200" cap="none" spc="0" normalizeH="0" baseline="0" noProof="0" dirty="0">
                <a:ln>
                  <a:noFill/>
                </a:ln>
                <a:solidFill>
                  <a:srgbClr val="1F355E"/>
                </a:solidFill>
                <a:effectLst/>
                <a:uLnTx/>
                <a:uFillTx/>
                <a:latin typeface="Arial"/>
                <a:ea typeface="+mn-ea"/>
                <a:cs typeface="Arial"/>
              </a:rPr>
              <a:t>•Cardiology system upgrade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500" b="0" i="0" u="none" strike="noStrike" kern="1200" cap="none" spc="0" normalizeH="0" baseline="0" noProof="0" dirty="0">
                <a:ln>
                  <a:noFill/>
                </a:ln>
                <a:solidFill>
                  <a:srgbClr val="1F355E"/>
                </a:solidFill>
                <a:effectLst/>
                <a:uLnTx/>
                <a:uFillTx/>
                <a:latin typeface="Arial"/>
                <a:ea typeface="+mn-ea"/>
                <a:cs typeface="Arial"/>
              </a:rPr>
              <a:t>•New Servers for Business Intelligence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500" b="0" i="0" u="none" strike="noStrike" kern="1200" cap="none" spc="0" normalizeH="0" baseline="0" noProof="0" dirty="0">
                <a:ln>
                  <a:noFill/>
                </a:ln>
                <a:solidFill>
                  <a:srgbClr val="1F355E"/>
                </a:solidFill>
                <a:effectLst/>
                <a:uLnTx/>
                <a:uFillTx/>
                <a:latin typeface="Arial"/>
                <a:ea typeface="+mn-ea"/>
                <a:cs typeface="Arial"/>
              </a:rPr>
              <a:t>Equipment for the new dialysis unit opening in Neath Port Talbot this month</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500" b="0" i="0" u="none" strike="noStrike" kern="1200" cap="none" spc="0" normalizeH="0" baseline="0" noProof="0" dirty="0">
              <a:ln>
                <a:noFill/>
              </a:ln>
              <a:solidFill>
                <a:srgbClr val="1F355E"/>
              </a:solidFill>
              <a:effectLst/>
              <a:uLnTx/>
              <a:uFillTx/>
              <a:latin typeface="Arial"/>
              <a:ea typeface="+mn-ea"/>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500" b="1" i="0" u="none" strike="noStrike" kern="1200" cap="none" spc="0" normalizeH="0" baseline="0" noProof="0" dirty="0">
                <a:ln>
                  <a:noFill/>
                </a:ln>
                <a:solidFill>
                  <a:srgbClr val="1F355E"/>
                </a:solidFill>
                <a:effectLst/>
                <a:uLnTx/>
                <a:uFillTx/>
                <a:latin typeface="Arial"/>
                <a:ea typeface="+mn-ea"/>
                <a:cs typeface="Arial"/>
              </a:rPr>
              <a:t>Data Literacy</a:t>
            </a:r>
            <a:endParaRPr kumimoji="0" lang="en-GB" sz="1500" b="0" i="0" u="none" strike="noStrike" kern="1200" cap="none" spc="0" normalizeH="0" baseline="0" noProof="0" dirty="0">
              <a:ln>
                <a:noFill/>
              </a:ln>
              <a:solidFill>
                <a:srgbClr val="000000"/>
              </a:solidFill>
              <a:effectLst/>
              <a:uLnTx/>
              <a:uFillTx/>
              <a:latin typeface="Arial" panose="020B0604020202020204"/>
              <a:ea typeface="+mn-ea"/>
              <a:cs typeface="Arial"/>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500" b="0" i="0" u="none" strike="noStrike" kern="1200" cap="none" spc="0" normalizeH="0" baseline="0" noProof="0" dirty="0">
                <a:ln>
                  <a:noFill/>
                </a:ln>
                <a:solidFill>
                  <a:srgbClr val="1F355E"/>
                </a:solidFill>
                <a:effectLst/>
                <a:uLnTx/>
                <a:uFillTx/>
                <a:latin typeface="Arial"/>
                <a:ea typeface="+mn-ea"/>
                <a:cs typeface="Arial"/>
              </a:rPr>
              <a:t>Re-development of Data Literacy courses completed with additional modules now being offered. All digital intelligence courses are now available for staff to self-book via the Electronic Staff Record system. Over 60 staff attended a Digital Intelligence Data Literacy Course during Q4.</a:t>
            </a:r>
            <a:endParaRPr kumimoji="0" lang="en-GB" sz="1500" b="0" i="0" u="none" strike="noStrike" kern="1200" cap="none" spc="0" normalizeH="0" baseline="0" noProof="0" dirty="0">
              <a:ln>
                <a:noFill/>
              </a:ln>
              <a:solidFill>
                <a:srgbClr val="FFFFFF"/>
              </a:solidFill>
              <a:effectLst/>
              <a:uLnTx/>
              <a:uFillTx/>
              <a:latin typeface="Arial"/>
              <a:ea typeface="+mn-ea"/>
              <a:cs typeface="Arial"/>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500" b="0" i="0" u="none" strike="noStrike" kern="1200" cap="none" spc="0" normalizeH="0" baseline="0" noProof="0" dirty="0">
              <a:ln>
                <a:noFill/>
              </a:ln>
              <a:solidFill>
                <a:srgbClr val="1F355E"/>
              </a:solidFill>
              <a:effectLst/>
              <a:uLnTx/>
              <a:uFillTx/>
              <a:latin typeface="Arial"/>
              <a:ea typeface="+mn-ea"/>
              <a:cs typeface="Arial"/>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500" b="1" i="0" u="none" strike="noStrike" kern="1200" cap="none" spc="0" normalizeH="0" baseline="0" noProof="0" dirty="0">
                <a:ln>
                  <a:noFill/>
                </a:ln>
                <a:solidFill>
                  <a:srgbClr val="1F355E"/>
                </a:solidFill>
                <a:effectLst/>
                <a:uLnTx/>
                <a:uFillTx/>
                <a:latin typeface="Arial"/>
                <a:ea typeface="+mn-ea"/>
                <a:cs typeface="Arial"/>
              </a:rPr>
              <a:t>Business Intelligence</a:t>
            </a:r>
          </a:p>
          <a:p>
            <a:pPr marL="171450" marR="0" lvl="0" indent="-171450" algn="just" defTabSz="914400" rtl="0" eaLnBrk="1" fontAlgn="auto" latinLnBrk="0" hangingPunct="1">
              <a:lnSpc>
                <a:spcPct val="100000"/>
              </a:lnSpc>
              <a:spcBef>
                <a:spcPts val="0"/>
              </a:spcBef>
              <a:spcAft>
                <a:spcPts val="0"/>
              </a:spcAft>
              <a:buClrTx/>
              <a:buSzTx/>
              <a:buFont typeface="Calibri"/>
              <a:buChar char="-"/>
              <a:tabLst/>
              <a:defRPr/>
            </a:pPr>
            <a:r>
              <a:rPr kumimoji="0" lang="en-GB" sz="1500" b="0" i="0" u="none" strike="noStrike" kern="1200" cap="none" spc="0" normalizeH="0" baseline="0" noProof="0" dirty="0">
                <a:ln>
                  <a:noFill/>
                </a:ln>
                <a:solidFill>
                  <a:srgbClr val="1F355E"/>
                </a:solidFill>
                <a:effectLst/>
                <a:uLnTx/>
                <a:uFillTx/>
                <a:latin typeface="Arial"/>
                <a:ea typeface="+mn-ea"/>
                <a:cs typeface="Arial"/>
              </a:rPr>
              <a:t>The Neonatal dashboard has been added into the Maternity and Neonatal app allowing the service to monitor a host of different operational and quality measures such as high dependency occupancy and incidents for the previous month. The dashboard also allows the data to be further drilled into to show trends of measures over time.</a:t>
            </a:r>
            <a:endParaRPr kumimoji="0" lang="en-GB" sz="1500" b="0" i="0" u="none" strike="noStrike" kern="1200" cap="none" spc="0" normalizeH="0" baseline="0" noProof="0" dirty="0">
              <a:ln>
                <a:noFill/>
              </a:ln>
              <a:solidFill>
                <a:srgbClr val="FFFFFF"/>
              </a:solidFill>
              <a:effectLst/>
              <a:uLnTx/>
              <a:uFillTx/>
              <a:latin typeface="Arial"/>
              <a:ea typeface="+mn-ea"/>
              <a:cs typeface="Arial"/>
            </a:endParaRPr>
          </a:p>
          <a:p>
            <a:pPr marL="171450" marR="0" lvl="0" indent="-171450" algn="just" defTabSz="914400" rtl="0" eaLnBrk="1" fontAlgn="auto" latinLnBrk="0" hangingPunct="1">
              <a:lnSpc>
                <a:spcPct val="100000"/>
              </a:lnSpc>
              <a:spcBef>
                <a:spcPts val="0"/>
              </a:spcBef>
              <a:spcAft>
                <a:spcPts val="0"/>
              </a:spcAft>
              <a:buClrTx/>
              <a:buSzTx/>
              <a:buFont typeface="Calibri"/>
              <a:buChar char="-"/>
              <a:tabLst/>
              <a:defRPr/>
            </a:pPr>
            <a:r>
              <a:rPr kumimoji="0" lang="en-GB" sz="1500" b="0" i="0" u="none" strike="noStrike" kern="1200" cap="none" spc="0" normalizeH="0" baseline="0" noProof="0" dirty="0">
                <a:ln>
                  <a:noFill/>
                </a:ln>
                <a:solidFill>
                  <a:srgbClr val="1F355E"/>
                </a:solidFill>
                <a:effectLst/>
                <a:uLnTx/>
                <a:uFillTx/>
                <a:latin typeface="Arial" panose="020B0604020202020204"/>
                <a:ea typeface="+mn-ea"/>
                <a:cs typeface="Arial"/>
              </a:rPr>
              <a:t>Staff and patient experience quadrant of the Quality and Safety Dashboard has been released containing metrics across a range of areas including complaints, compliments, clinical negligence claims, personal injury claims, staff survey results.</a:t>
            </a:r>
          </a:p>
          <a:p>
            <a:pPr marL="171450" marR="0" lvl="0" indent="-171450" algn="just" defTabSz="914400" rtl="0" eaLnBrk="1" fontAlgn="auto" latinLnBrk="0" hangingPunct="1">
              <a:lnSpc>
                <a:spcPct val="100000"/>
              </a:lnSpc>
              <a:spcBef>
                <a:spcPts val="0"/>
              </a:spcBef>
              <a:spcAft>
                <a:spcPts val="0"/>
              </a:spcAft>
              <a:buClrTx/>
              <a:buSzTx/>
              <a:buFont typeface="Calibri"/>
              <a:buChar char="-"/>
              <a:tabLst/>
              <a:defRPr/>
            </a:pPr>
            <a:r>
              <a:rPr kumimoji="0" lang="en-GB" sz="1500" b="0" i="0" u="none" strike="noStrike" kern="1200" cap="none" spc="0" normalizeH="0" baseline="0" noProof="0" dirty="0">
                <a:ln>
                  <a:noFill/>
                </a:ln>
                <a:solidFill>
                  <a:srgbClr val="1F355E"/>
                </a:solidFill>
                <a:effectLst/>
                <a:uLnTx/>
                <a:uFillTx/>
                <a:latin typeface="Arial" panose="020B0604020202020204"/>
                <a:ea typeface="+mn-ea"/>
                <a:cs typeface="Arial"/>
              </a:rPr>
              <a:t>Radiology waiting list pages detailing the projected eight-week breaches at the end of the current month which can be filtered by modality have been added to the Planned Care App. These pages replicate what was already available in the app for other diagnostic waiting lists and will help the service monitor, manage and report their waiting list position.</a:t>
            </a:r>
          </a:p>
          <a:p>
            <a:pPr marL="171450" marR="0" lvl="0" indent="-171450" algn="just" defTabSz="914400" rtl="0" eaLnBrk="1" fontAlgn="auto" latinLnBrk="0" hangingPunct="1">
              <a:lnSpc>
                <a:spcPct val="100000"/>
              </a:lnSpc>
              <a:spcBef>
                <a:spcPts val="0"/>
              </a:spcBef>
              <a:spcAft>
                <a:spcPts val="0"/>
              </a:spcAft>
              <a:buClrTx/>
              <a:buSzTx/>
              <a:buFont typeface="Calibri"/>
              <a:buChar char="-"/>
              <a:tabLst/>
              <a:defRPr/>
            </a:pPr>
            <a:endParaRPr kumimoji="0" lang="en-GB" sz="1500" b="0" i="0" u="none" strike="noStrike" kern="1200" cap="none" spc="0" normalizeH="0" baseline="0" noProof="0" dirty="0">
              <a:ln>
                <a:noFill/>
              </a:ln>
              <a:solidFill>
                <a:srgbClr val="1F355E"/>
              </a:solidFill>
              <a:effectLst/>
              <a:uLnTx/>
              <a:uFillTx/>
              <a:latin typeface="Arial" panose="020B0604020202020204"/>
              <a:ea typeface="+mn-ea"/>
              <a:cs typeface="Arial"/>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500" b="1" i="0" u="none" strike="noStrike" kern="1200" cap="none" spc="0" normalizeH="0" baseline="0" noProof="0" dirty="0">
                <a:ln>
                  <a:noFill/>
                </a:ln>
                <a:solidFill>
                  <a:srgbClr val="1F355E"/>
                </a:solidFill>
                <a:effectLst/>
                <a:uLnTx/>
                <a:uFillTx/>
                <a:latin typeface="Arial"/>
                <a:ea typeface="+mn-ea"/>
                <a:cs typeface="Arial"/>
              </a:rPr>
              <a:t>Clinical Coding App</a:t>
            </a:r>
            <a:endParaRPr kumimoji="0" lang="en-GB" sz="1500" b="0" i="0" u="none" strike="noStrike" kern="1200" cap="none" spc="0" normalizeH="0" baseline="0" noProof="0" dirty="0">
              <a:ln>
                <a:noFill/>
              </a:ln>
              <a:solidFill>
                <a:srgbClr val="1F355E"/>
              </a:solidFill>
              <a:effectLst/>
              <a:uLnTx/>
              <a:uFillTx/>
              <a:latin typeface="Arial"/>
              <a:ea typeface="+mn-ea"/>
              <a:cs typeface="Arial"/>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500" b="0" i="0" u="none" strike="noStrike" kern="1200" cap="none" spc="0" normalizeH="0" baseline="0" noProof="0" dirty="0">
                <a:ln>
                  <a:noFill/>
                </a:ln>
                <a:solidFill>
                  <a:srgbClr val="1F355E"/>
                </a:solidFill>
                <a:effectLst/>
                <a:uLnTx/>
                <a:uFillTx/>
                <a:latin typeface="Arial"/>
                <a:ea typeface="+mn-ea"/>
                <a:cs typeface="Arial"/>
              </a:rPr>
              <a:t>The Clinical Coding App has been launched for Neurology Episodes. The app collates all electronic data from numerous systems relating to an episode and allows the coder to auto-code the episode via a machine learning model. The codes are then audited before the codes are confirmed. Work has now started on creating a similar model for Rheumatology episodes</a:t>
            </a:r>
            <a:r>
              <a:rPr kumimoji="0" lang="en-GB" sz="1600" b="0" i="0" u="none" strike="noStrike" kern="1200" cap="none" spc="0" normalizeH="0" baseline="0" noProof="0" dirty="0">
                <a:ln>
                  <a:noFill/>
                </a:ln>
                <a:solidFill>
                  <a:srgbClr val="1F355E"/>
                </a:solidFill>
                <a:effectLst/>
                <a:uLnTx/>
                <a:uFillTx/>
                <a:latin typeface="Arial"/>
                <a:ea typeface="+mn-ea"/>
                <a:cs typeface="Arial"/>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srgbClr val="1F355E"/>
              </a:solidFill>
              <a:effectLst/>
              <a:uLnTx/>
              <a:uFillTx/>
              <a:latin typeface="Arial"/>
              <a:ea typeface="+mn-ea"/>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srgbClr val="1F355E"/>
              </a:solidFill>
              <a:effectLst/>
              <a:uLnTx/>
              <a:uFillTx/>
              <a:latin typeface="Arial"/>
              <a:ea typeface="+mn-ea"/>
              <a:cs typeface="Arial"/>
            </a:endParaRPr>
          </a:p>
          <a:p>
            <a:pPr marL="457200" marR="0" lvl="1" indent="0" algn="l" defTabSz="914400" rtl="0" eaLnBrk="1" fontAlgn="auto" latinLnBrk="0" hangingPunct="1">
              <a:lnSpc>
                <a:spcPct val="100000"/>
              </a:lnSpc>
              <a:spcBef>
                <a:spcPts val="0"/>
              </a:spcBef>
              <a:spcAft>
                <a:spcPts val="0"/>
              </a:spcAft>
              <a:buClrTx/>
              <a:buSzTx/>
              <a:buFontTx/>
              <a:buNone/>
              <a:tabLst/>
              <a:defRPr/>
            </a:pPr>
            <a:endParaRPr kumimoji="0" lang="en-GB" sz="1600" b="1" i="0" u="none" strike="noStrike" kern="1200" cap="none" spc="0" normalizeH="0" baseline="0" noProof="0" dirty="0">
              <a:ln>
                <a:noFill/>
              </a:ln>
              <a:solidFill>
                <a:srgbClr val="1F355E"/>
              </a:solidFill>
              <a:effectLst/>
              <a:uLnTx/>
              <a:uFillTx/>
              <a:latin typeface="Arial"/>
              <a:ea typeface="+mn-ea"/>
              <a:cs typeface="Arial"/>
            </a:endParaRPr>
          </a:p>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en-GB" sz="1600" b="0" i="0" u="none" strike="noStrike" kern="1200" cap="none" spc="0" normalizeH="0" baseline="0" noProof="0" dirty="0">
              <a:ln>
                <a:noFill/>
              </a:ln>
              <a:solidFill>
                <a:srgbClr val="FF0000"/>
              </a:solidFill>
              <a:effectLst/>
              <a:uLnTx/>
              <a:uFillTx/>
              <a:latin typeface="Aptos" panose="020B0004020202020204" pitchFamily="34" charset="0"/>
              <a:ea typeface="+mn-ea"/>
              <a:cs typeface="+mn-cs"/>
            </a:endParaRPr>
          </a:p>
        </p:txBody>
      </p:sp>
    </p:spTree>
    <p:extLst>
      <p:ext uri="{BB962C8B-B14F-4D97-AF65-F5344CB8AC3E}">
        <p14:creationId xmlns:p14="http://schemas.microsoft.com/office/powerpoint/2010/main" val="37279824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4CF60C-E0A7-D0B4-811B-C96DEDB603C6}"/>
            </a:ext>
          </a:extLst>
        </p:cNvPr>
        <p:cNvGrpSpPr/>
        <p:nvPr/>
      </p:nvGrpSpPr>
      <p:grpSpPr>
        <a:xfrm>
          <a:off x="0" y="0"/>
          <a:ext cx="0" cy="0"/>
          <a:chOff x="0" y="0"/>
          <a:chExt cx="0" cy="0"/>
        </a:xfrm>
      </p:grpSpPr>
      <p:sp>
        <p:nvSpPr>
          <p:cNvPr id="13" name="Rectangle 12">
            <a:extLst>
              <a:ext uri="{FF2B5EF4-FFF2-40B4-BE49-F238E27FC236}">
                <a16:creationId xmlns:a16="http://schemas.microsoft.com/office/drawing/2014/main" id="{BEA3DB76-944B-1760-BB87-3740ED122E5E}"/>
              </a:ext>
            </a:extLst>
          </p:cNvPr>
          <p:cNvSpPr/>
          <p:nvPr/>
        </p:nvSpPr>
        <p:spPr>
          <a:xfrm>
            <a:off x="-1" y="570705"/>
            <a:ext cx="20105689" cy="10738644"/>
          </a:xfrm>
          <a:prstGeom prst="rect">
            <a:avLst/>
          </a:prstGeom>
          <a:solidFill>
            <a:srgbClr val="EFF7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3" name="TextBox 2">
            <a:extLst>
              <a:ext uri="{FF2B5EF4-FFF2-40B4-BE49-F238E27FC236}">
                <a16:creationId xmlns:a16="http://schemas.microsoft.com/office/drawing/2014/main" id="{CD13BF84-B8ED-D4F3-93FB-4F2F3ACF2194}"/>
              </a:ext>
            </a:extLst>
          </p:cNvPr>
          <p:cNvSpPr txBox="1"/>
          <p:nvPr/>
        </p:nvSpPr>
        <p:spPr>
          <a:xfrm>
            <a:off x="0" y="-14068"/>
            <a:ext cx="20105688" cy="584775"/>
          </a:xfrm>
          <a:prstGeom prst="rect">
            <a:avLst/>
          </a:prstGeom>
          <a:solidFill>
            <a:schemeClr val="accent2">
              <a:lumMod val="50000"/>
            </a:schemeClr>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Aptos" panose="020B0004020202020204" pitchFamily="34" charset="0"/>
                <a:ea typeface="+mn-ea"/>
                <a:cs typeface="+mn-cs"/>
              </a:rPr>
              <a:t>DIGITAL  - Q4 OVERVIEW </a:t>
            </a:r>
          </a:p>
        </p:txBody>
      </p:sp>
      <p:sp>
        <p:nvSpPr>
          <p:cNvPr id="7" name="Rectangle: Rounded Corners 6">
            <a:extLst>
              <a:ext uri="{FF2B5EF4-FFF2-40B4-BE49-F238E27FC236}">
                <a16:creationId xmlns:a16="http://schemas.microsoft.com/office/drawing/2014/main" id="{486A713D-94CE-3875-7733-FC2345965797}"/>
              </a:ext>
            </a:extLst>
          </p:cNvPr>
          <p:cNvSpPr/>
          <p:nvPr/>
        </p:nvSpPr>
        <p:spPr>
          <a:xfrm>
            <a:off x="6368141" y="739957"/>
            <a:ext cx="7199085" cy="584775"/>
          </a:xfrm>
          <a:prstGeom prst="roundRect">
            <a:avLst/>
          </a:prstGeom>
          <a:solidFill>
            <a:schemeClr val="tx2"/>
          </a:solidFill>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a:ln>
                  <a:noFill/>
                </a:ln>
                <a:solidFill>
                  <a:prstClr val="white"/>
                </a:solidFill>
                <a:effectLst/>
                <a:uLnTx/>
                <a:uFillTx/>
                <a:latin typeface="Aptos" panose="020B0004020202020204" pitchFamily="34" charset="0"/>
                <a:ea typeface="+mn-ea"/>
                <a:cs typeface="+mn-cs"/>
              </a:rPr>
              <a:t>Risks and Challenges</a:t>
            </a:r>
          </a:p>
        </p:txBody>
      </p:sp>
      <p:sp>
        <p:nvSpPr>
          <p:cNvPr id="8" name="Rectangle 7">
            <a:extLst>
              <a:ext uri="{FF2B5EF4-FFF2-40B4-BE49-F238E27FC236}">
                <a16:creationId xmlns:a16="http://schemas.microsoft.com/office/drawing/2014/main" id="{D453AC7B-A9B4-F561-96BB-47B491CD2282}"/>
              </a:ext>
            </a:extLst>
          </p:cNvPr>
          <p:cNvSpPr/>
          <p:nvPr/>
        </p:nvSpPr>
        <p:spPr>
          <a:xfrm>
            <a:off x="253999" y="1493982"/>
            <a:ext cx="19427371" cy="9406631"/>
          </a:xfrm>
          <a:prstGeom prst="rect">
            <a:avLst/>
          </a:prstGeom>
          <a:solidFill>
            <a:schemeClr val="accent1">
              <a:lumMod val="20000"/>
              <a:lumOff val="80000"/>
            </a:schemeClr>
          </a:solidFill>
          <a:ln>
            <a:solidFill>
              <a:schemeClr val="accent1">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prstClr val="black"/>
                </a:solidFill>
                <a:effectLst/>
                <a:uLnTx/>
                <a:uFillTx/>
                <a:latin typeface="Aptos"/>
                <a:ea typeface="+mn-ea"/>
                <a:cs typeface="+mn-cs"/>
              </a:rPr>
              <a:t>LIMS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black"/>
                </a:solidFill>
                <a:effectLst/>
                <a:uLnTx/>
                <a:uFillTx/>
                <a:latin typeface="Aptos"/>
                <a:ea typeface="+mn-ea"/>
                <a:cs typeface="+mn-cs"/>
              </a:rPr>
              <a:t>The LIMS 2.0 programme faces significant challenges and risks due to delays in implementation. Progress has been constrained by prolonged User Acceptance Testing, a sustained volume of defects, and ongoing reliance on a limited pool of specialist resources. Blood Transfusion remains the highest‑risk component, reflecting the scale, age and variable quality of legacy data (spanning over 40 years), and the complexity of cleansing, validation and regulatory assurance required prior to any safe deployment. Infrastructure and cyber risks are increasing, as several nationally hosted critical components approach end‑of‑life, heightening vulnerability to outages and security threats. Continued reliance on the current LIMS therefore presents growing operational and cyber risk, alongside diminishing supplier support. Delays continue to compress the remaining delivery window, increasing pressure on Health Board capacity and financial exposure.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prstClr val="black"/>
                </a:solidFill>
                <a:effectLst/>
                <a:uLnTx/>
                <a:uFillTx/>
                <a:latin typeface="Aptos"/>
                <a:ea typeface="+mn-ea"/>
                <a:cs typeface="+mn-cs"/>
              </a:rPr>
              <a:t>Mitigation: </a:t>
            </a:r>
            <a:r>
              <a:rPr kumimoji="0" lang="en-GB" sz="1800" b="0" i="0" u="none" strike="noStrike" kern="1200" cap="none" spc="0" normalizeH="0" baseline="0" noProof="0">
                <a:ln>
                  <a:noFill/>
                </a:ln>
                <a:solidFill>
                  <a:prstClr val="black"/>
                </a:solidFill>
                <a:effectLst/>
                <a:uLnTx/>
                <a:uFillTx/>
                <a:latin typeface="Aptos" panose="020B0004020202020204" pitchFamily="34" charset="0"/>
                <a:ea typeface="+mn-ea"/>
                <a:cs typeface="+mn-cs"/>
              </a:rPr>
              <a:t>Strengthened national oversight of User Acceptance Testing, further refinement of the Blood Transfusion delivery approach (including consideration of alternative go‑live models), improved defect prioritisation, and ongoing efforts to secure additional specialist and financial support through national governance arrangements.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a:ln>
                <a:noFill/>
              </a:ln>
              <a:solidFill>
                <a:prstClr val="black"/>
              </a:solidFill>
              <a:effectLst/>
              <a:uLnTx/>
              <a:uFillTx/>
              <a:latin typeface="Aptos" panose="020B0004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a:ln>
                <a:noFill/>
              </a:ln>
              <a:solidFill>
                <a:prstClr val="black"/>
              </a:solidFill>
              <a:effectLst/>
              <a:uLnTx/>
              <a:uFillTx/>
              <a:latin typeface="Aptos" panose="020B0004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prstClr val="black"/>
                </a:solidFill>
                <a:effectLst/>
                <a:uLnTx/>
                <a:uFillTx/>
                <a:latin typeface="Aptos"/>
                <a:ea typeface="+mn-ea"/>
                <a:cs typeface="+mn-cs"/>
              </a:rPr>
              <a:t>Unscheduled &amp; Emergency Care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black"/>
                </a:solidFill>
                <a:effectLst/>
                <a:uLnTx/>
                <a:uFillTx/>
                <a:latin typeface="Aptos"/>
                <a:ea typeface="+mn-ea"/>
                <a:cs typeface="+mn-cs"/>
              </a:rPr>
              <a:t>The MIU currently use WEDS (Symphony), however the contract with the supplier expires 31st August 2026. A replacement solution is required. At the request of the national 6 goals programme for unscheduled care, DHCW have developed the UEC app (including (WECDS) as a Minimal Viable Product </a:t>
            </a:r>
            <a:r>
              <a:rPr kumimoji="0" lang="en-GB" sz="1800" b="0" i="0" u="none" strike="noStrike" kern="1200" cap="none" spc="0" normalizeH="0" baseline="0" noProof="0">
                <a:ln>
                  <a:noFill/>
                </a:ln>
                <a:solidFill>
                  <a:prstClr val="black"/>
                </a:solidFill>
                <a:effectLst/>
                <a:uLnTx/>
                <a:uFillTx/>
                <a:latin typeface="Arial" panose="020B0604020202020204"/>
                <a:ea typeface="+mn-ea"/>
                <a:cs typeface="+mn-cs"/>
              </a:rPr>
              <a:t>(</a:t>
            </a:r>
            <a:r>
              <a:rPr kumimoji="0" lang="en-GB" sz="1800" b="0" i="0" u="none" strike="noStrike" kern="1200" cap="none" spc="0" normalizeH="0" baseline="0" noProof="0">
                <a:ln>
                  <a:noFill/>
                </a:ln>
                <a:solidFill>
                  <a:prstClr val="black"/>
                </a:solidFill>
                <a:effectLst/>
                <a:uLnTx/>
                <a:uFillTx/>
                <a:latin typeface="Aptos"/>
                <a:ea typeface="+mn-ea"/>
                <a:cs typeface="+mn-cs"/>
              </a:rPr>
              <a:t>MVP) to replace the functionality in WPAS ED, however there are concerns with delivery of the UEC App and that the solution will not provide the functionality to support the UEC footprint in Swansea Bay.  Recent usability testing with clinicians has raised concerns due to a lack of integration with WPAS. </a:t>
            </a:r>
            <a:r>
              <a:rPr kumimoji="0" lang="en-GB" sz="1800" b="1" i="0" u="none" strike="noStrike" kern="1200" cap="none" spc="0" normalizeH="0" baseline="0" noProof="0">
                <a:ln>
                  <a:noFill/>
                </a:ln>
                <a:solidFill>
                  <a:prstClr val="black"/>
                </a:solidFill>
                <a:effectLst/>
                <a:uLnTx/>
                <a:uFillTx/>
                <a:latin typeface="Aptos"/>
                <a:ea typeface="+mn-ea"/>
                <a:cs typeface="+mn-cs"/>
              </a:rPr>
              <a:t>Mitigation: </a:t>
            </a:r>
            <a:r>
              <a:rPr kumimoji="0" lang="en-GB" sz="1800" b="0" i="0" u="none" strike="noStrike" kern="1200" cap="none" spc="0" normalizeH="0" baseline="0" noProof="0">
                <a:ln>
                  <a:noFill/>
                </a:ln>
                <a:solidFill>
                  <a:prstClr val="black"/>
                </a:solidFill>
                <a:effectLst/>
                <a:uLnTx/>
                <a:uFillTx/>
                <a:latin typeface="Aptos"/>
                <a:ea typeface="+mn-ea"/>
                <a:cs typeface="+mn-cs"/>
              </a:rPr>
              <a:t>The health board are working closely with DHCW to inform the development of the UEC App and are also engaging with suppliers to understand whether their systems will better meet the needs of the UEC footprint and deliver the WECDS. MIU will revert to WPAS ED as a mitigating action in September.</a:t>
            </a:r>
            <a:endParaRPr kumimoji="0" lang="en-GB" sz="1800" b="1" i="0" u="none" strike="noStrike" kern="1200" cap="none" spc="0" normalizeH="0" baseline="0" noProof="0">
              <a:ln>
                <a:noFill/>
              </a:ln>
              <a:solidFill>
                <a:prstClr val="black"/>
              </a:solidFill>
              <a:effectLst/>
              <a:uLnTx/>
              <a:uFillTx/>
              <a:latin typeface="Aptos"/>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a:ln>
                <a:noFill/>
              </a:ln>
              <a:solidFill>
                <a:prstClr val="black"/>
              </a:solidFill>
              <a:effectLst/>
              <a:uLnTx/>
              <a:uFillTx/>
              <a:latin typeface="Aptos" panose="020B0004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a:ln>
                <a:noFill/>
              </a:ln>
              <a:solidFill>
                <a:prstClr val="black"/>
              </a:solidFill>
              <a:effectLst/>
              <a:uLnTx/>
              <a:uFillTx/>
              <a:latin typeface="Aptos" panose="020B0004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prstClr val="black"/>
                </a:solidFill>
                <a:effectLst/>
                <a:uLnTx/>
                <a:uFillTx/>
                <a:latin typeface="Aptos"/>
                <a:ea typeface="+mn-ea"/>
                <a:cs typeface="+mn-cs"/>
              </a:rPr>
              <a:t>Maternity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black"/>
                </a:solidFill>
                <a:effectLst/>
                <a:uLnTx/>
                <a:uFillTx/>
                <a:latin typeface="Aptos"/>
                <a:ea typeface="+mn-ea"/>
                <a:cs typeface="+mn-cs"/>
              </a:rPr>
              <a:t>Three of the four key integrations with the national architecture were not delivered in phase 1 of the Badgernet implementation (31</a:t>
            </a:r>
            <a:r>
              <a:rPr kumimoji="0" lang="en-GB" sz="1800" b="0" i="0" u="none" strike="noStrike" kern="1200" cap="none" spc="0" normalizeH="0" baseline="30000" noProof="0">
                <a:ln>
                  <a:noFill/>
                </a:ln>
                <a:solidFill>
                  <a:prstClr val="black"/>
                </a:solidFill>
                <a:effectLst/>
                <a:uLnTx/>
                <a:uFillTx/>
                <a:latin typeface="Aptos"/>
                <a:ea typeface="+mn-ea"/>
                <a:cs typeface="+mn-cs"/>
              </a:rPr>
              <a:t>st</a:t>
            </a:r>
            <a:r>
              <a:rPr kumimoji="0" lang="en-GB" sz="1800" b="0" i="0" u="none" strike="noStrike" kern="1200" cap="none" spc="0" normalizeH="0" baseline="0" noProof="0">
                <a:ln>
                  <a:noFill/>
                </a:ln>
                <a:solidFill>
                  <a:prstClr val="black"/>
                </a:solidFill>
                <a:effectLst/>
                <a:uLnTx/>
                <a:uFillTx/>
                <a:latin typeface="Aptos"/>
                <a:ea typeface="+mn-ea"/>
                <a:cs typeface="+mn-cs"/>
              </a:rPr>
              <a:t> March), presenting several key risks (e.g. dual entry, administrative burden, delays in care delivery, transcription error).  A clinical risk assessment was undertaken by digital midwives across Wales.  </a:t>
            </a:r>
            <a:r>
              <a:rPr kumimoji="0" lang="en-GB" sz="1800" b="1" i="0" u="none" strike="noStrike" kern="1200" cap="none" spc="0" normalizeH="0" baseline="0" noProof="0">
                <a:ln>
                  <a:noFill/>
                </a:ln>
                <a:solidFill>
                  <a:prstClr val="black"/>
                </a:solidFill>
                <a:effectLst/>
                <a:uLnTx/>
                <a:uFillTx/>
                <a:latin typeface="Aptos"/>
                <a:ea typeface="+mn-ea"/>
                <a:cs typeface="+mn-cs"/>
              </a:rPr>
              <a:t>Mitigation:</a:t>
            </a:r>
            <a:r>
              <a:rPr kumimoji="0" lang="en-GB" sz="1800" b="0" i="0" u="none" strike="noStrike" kern="1200" cap="none" spc="0" normalizeH="0" baseline="0" noProof="0">
                <a:ln>
                  <a:noFill/>
                </a:ln>
                <a:solidFill>
                  <a:prstClr val="black"/>
                </a:solidFill>
                <a:effectLst/>
                <a:uLnTx/>
                <a:uFillTx/>
                <a:latin typeface="Aptos"/>
                <a:ea typeface="+mn-ea"/>
                <a:cs typeface="+mn-cs"/>
              </a:rPr>
              <a:t> This risk has been escalated nationally via the Technical Advisory group to agree workarounds to mitigate this risk. Health board requirements for future integrations have also been collated nationally.  In the meantime, SBUHB will continue to work towards the second phase of rollout (18</a:t>
            </a:r>
            <a:r>
              <a:rPr kumimoji="0" lang="en-GB" sz="1800" b="0" i="0" u="none" strike="noStrike" kern="1200" cap="none" spc="0" normalizeH="0" baseline="30000" noProof="0">
                <a:ln>
                  <a:noFill/>
                </a:ln>
                <a:solidFill>
                  <a:prstClr val="black"/>
                </a:solidFill>
                <a:effectLst/>
                <a:uLnTx/>
                <a:uFillTx/>
                <a:latin typeface="Aptos"/>
                <a:ea typeface="+mn-ea"/>
                <a:cs typeface="+mn-cs"/>
              </a:rPr>
              <a:t>th</a:t>
            </a:r>
            <a:r>
              <a:rPr kumimoji="0" lang="en-GB" sz="1800" b="0" i="0" u="none" strike="noStrike" kern="1200" cap="none" spc="0" normalizeH="0" baseline="0" noProof="0">
                <a:ln>
                  <a:noFill/>
                </a:ln>
                <a:solidFill>
                  <a:prstClr val="black"/>
                </a:solidFill>
                <a:effectLst/>
                <a:uLnTx/>
                <a:uFillTx/>
                <a:latin typeface="Aptos"/>
                <a:ea typeface="+mn-ea"/>
                <a:cs typeface="+mn-cs"/>
              </a:rPr>
              <a:t> May 2026)  as per the agreed project plan. </a:t>
            </a:r>
          </a:p>
        </p:txBody>
      </p:sp>
    </p:spTree>
    <p:extLst>
      <p:ext uri="{BB962C8B-B14F-4D97-AF65-F5344CB8AC3E}">
        <p14:creationId xmlns:p14="http://schemas.microsoft.com/office/powerpoint/2010/main" val="148049209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361A85-25FA-4DC8-1DD5-0686AE46AA59}"/>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49D7B754-5CD6-3A70-14BF-821C623C52B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CEF46916-6226-388E-0FE4-555D0270E9CB}"/>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48</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C19B97C8-9CA9-7228-1BF2-58B83A6EDB89}"/>
              </a:ext>
            </a:extLst>
          </p:cNvPr>
          <p:cNvSpPr txBox="1"/>
          <p:nvPr/>
        </p:nvSpPr>
        <p:spPr>
          <a:xfrm>
            <a:off x="0" y="-14068"/>
            <a:ext cx="20105688" cy="584775"/>
          </a:xfrm>
          <a:prstGeom prst="rect">
            <a:avLst/>
          </a:prstGeom>
          <a:solidFill>
            <a:srgbClr val="44546A"/>
          </a:solidFill>
        </p:spPr>
        <p:txBody>
          <a:bodyPr wrap="square" rtlCol="0">
            <a:spAutoFit/>
          </a:bodyPr>
          <a:lstStyle/>
          <a:p>
            <a:pPr marL="0" marR="0" lvl="0" indent="0" algn="l"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mn-cs"/>
              </a:rPr>
              <a:t>DIGITAL Q4 DELIVERY   </a:t>
            </a:r>
            <a:r>
              <a:rPr kumimoji="0" lang="en-GB" sz="3200" b="1" i="0" u="none" strike="noStrike" kern="1200" cap="none" spc="0" normalizeH="0" baseline="0" noProof="0">
                <a:ln>
                  <a:noFill/>
                </a:ln>
                <a:solidFill>
                  <a:srgbClr val="FF0000"/>
                </a:solidFill>
                <a:effectLst/>
                <a:uLnTx/>
                <a:uFillTx/>
                <a:latin typeface="Verdana" panose="020B0604030504040204" pitchFamily="34" charset="0"/>
                <a:ea typeface="Verdana" panose="020B0604030504040204" pitchFamily="34" charset="0"/>
                <a:cs typeface="+mn-cs"/>
              </a:rPr>
              <a:t>DIGITAL TO UPDATE</a:t>
            </a:r>
            <a:endParaRPr kumimoji="0" lang="en-GB" sz="3200" b="1" i="0" u="none" strike="noStrike" kern="1200" cap="none" spc="0" normalizeH="0" baseline="0" noProof="0">
              <a:ln>
                <a:noFill/>
              </a:ln>
              <a:solidFill>
                <a:srgbClr val="FF0000"/>
              </a:solidFill>
              <a:effectLst/>
              <a:uLnTx/>
              <a:uFillTx/>
              <a:latin typeface="Calibri" panose="020F0502020204030204"/>
              <a:ea typeface="+mn-ea"/>
              <a:cs typeface="+mn-cs"/>
            </a:endParaRPr>
          </a:p>
        </p:txBody>
      </p:sp>
      <p:graphicFrame>
        <p:nvGraphicFramePr>
          <p:cNvPr id="8" name="Table 7">
            <a:extLst>
              <a:ext uri="{FF2B5EF4-FFF2-40B4-BE49-F238E27FC236}">
                <a16:creationId xmlns:a16="http://schemas.microsoft.com/office/drawing/2014/main" id="{C68A9FA5-531B-973B-5317-84BCB329A7F5}"/>
              </a:ext>
            </a:extLst>
          </p:cNvPr>
          <p:cNvGraphicFramePr>
            <a:graphicFrameLocks noGrp="1"/>
          </p:cNvGraphicFramePr>
          <p:nvPr/>
        </p:nvGraphicFramePr>
        <p:xfrm>
          <a:off x="156111" y="756336"/>
          <a:ext cx="19793465" cy="10553014"/>
        </p:xfrm>
        <a:graphic>
          <a:graphicData uri="http://schemas.openxmlformats.org/drawingml/2006/table">
            <a:tbl>
              <a:tblPr firstRow="1" bandRow="1">
                <a:tableStyleId>{5C22544A-7EE6-4342-B048-85BDC9FD1C3A}</a:tableStyleId>
              </a:tblPr>
              <a:tblGrid>
                <a:gridCol w="6504823">
                  <a:extLst>
                    <a:ext uri="{9D8B030D-6E8A-4147-A177-3AD203B41FA5}">
                      <a16:colId xmlns:a16="http://schemas.microsoft.com/office/drawing/2014/main" val="3525046927"/>
                    </a:ext>
                  </a:extLst>
                </a:gridCol>
                <a:gridCol w="2828555">
                  <a:extLst>
                    <a:ext uri="{9D8B030D-6E8A-4147-A177-3AD203B41FA5}">
                      <a16:colId xmlns:a16="http://schemas.microsoft.com/office/drawing/2014/main" val="1197901702"/>
                    </a:ext>
                  </a:extLst>
                </a:gridCol>
                <a:gridCol w="2828555">
                  <a:extLst>
                    <a:ext uri="{9D8B030D-6E8A-4147-A177-3AD203B41FA5}">
                      <a16:colId xmlns:a16="http://schemas.microsoft.com/office/drawing/2014/main" val="4017522870"/>
                    </a:ext>
                  </a:extLst>
                </a:gridCol>
                <a:gridCol w="2828555">
                  <a:extLst>
                    <a:ext uri="{9D8B030D-6E8A-4147-A177-3AD203B41FA5}">
                      <a16:colId xmlns:a16="http://schemas.microsoft.com/office/drawing/2014/main" val="3402268947"/>
                    </a:ext>
                  </a:extLst>
                </a:gridCol>
                <a:gridCol w="4802977">
                  <a:extLst>
                    <a:ext uri="{9D8B030D-6E8A-4147-A177-3AD203B41FA5}">
                      <a16:colId xmlns:a16="http://schemas.microsoft.com/office/drawing/2014/main" val="734035894"/>
                    </a:ext>
                  </a:extLst>
                </a:gridCol>
              </a:tblGrid>
              <a:tr h="513395">
                <a:tc>
                  <a:txBody>
                    <a:bodyPr/>
                    <a:lstStyle/>
                    <a:p>
                      <a:pPr algn="ctr"/>
                      <a:r>
                        <a:rPr lang="en-GB" sz="1600" b="1">
                          <a:latin typeface="+mn-lt"/>
                        </a:rPr>
                        <a:t>Delivery Action &amp; System</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50000"/>
                      </a:schemeClr>
                    </a:solidFill>
                  </a:tcPr>
                </a:tc>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600" b="1">
                          <a:latin typeface="+mn-lt"/>
                        </a:rPr>
                        <a:t>Q1 Milestone</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50000"/>
                      </a:schemeClr>
                    </a:solidFill>
                  </a:tcPr>
                </a:tc>
                <a:tc>
                  <a:txBody>
                    <a:bodyPr/>
                    <a:lstStyle/>
                    <a:p>
                      <a:pPr algn="ctr"/>
                      <a:r>
                        <a:rPr lang="en-GB" sz="1600" b="1">
                          <a:latin typeface="+mn-lt"/>
                        </a:rPr>
                        <a:t>Q2 Milestone</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50000"/>
                      </a:schemeClr>
                    </a:solidFill>
                  </a:tcPr>
                </a:tc>
                <a:tc>
                  <a:txBody>
                    <a:bodyPr/>
                    <a:lstStyle/>
                    <a:p>
                      <a:pPr algn="ctr"/>
                      <a:r>
                        <a:rPr lang="en-GB" sz="1600" b="1">
                          <a:latin typeface="+mn-lt"/>
                        </a:rPr>
                        <a:t>Q3 Milestone</a:t>
                      </a:r>
                      <a:endParaRPr lang="en-GB" sz="1600" b="1">
                        <a:solidFill>
                          <a:srgbClr val="FF0000"/>
                        </a:solidFill>
                        <a:latin typeface="+mn-lt"/>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50000"/>
                      </a:schemeClr>
                    </a:solidFill>
                  </a:tcPr>
                </a:tc>
                <a:tc>
                  <a:txBody>
                    <a:bodyPr/>
                    <a:lstStyle/>
                    <a:p>
                      <a:pPr algn="ctr"/>
                      <a:r>
                        <a:rPr lang="en-GB" sz="1600" b="1">
                          <a:latin typeface="+mn-lt"/>
                        </a:rPr>
                        <a:t>Q4 Milestone</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50000"/>
                      </a:schemeClr>
                    </a:solidFill>
                  </a:tcPr>
                </a:tc>
                <a:extLst>
                  <a:ext uri="{0D108BD9-81ED-4DB2-BD59-A6C34878D82A}">
                    <a16:rowId xmlns:a16="http://schemas.microsoft.com/office/drawing/2014/main" val="2471906208"/>
                  </a:ext>
                </a:extLst>
              </a:tr>
              <a:tr h="904748">
                <a:tc>
                  <a:txBody>
                    <a:bodyPr/>
                    <a:lstStyle/>
                    <a:p>
                      <a:pPr marL="753745" marR="0" lvl="1" indent="0" algn="l" rtl="0" eaLnBrk="1" fontAlgn="auto" latinLnBrk="0" hangingPunct="1">
                        <a:lnSpc>
                          <a:spcPct val="100000"/>
                        </a:lnSpc>
                        <a:spcBef>
                          <a:spcPts val="0"/>
                        </a:spcBef>
                        <a:spcAft>
                          <a:spcPts val="0"/>
                        </a:spcAft>
                        <a:buClrTx/>
                        <a:buSzTx/>
                        <a:buFontTx/>
                        <a:buNone/>
                      </a:pPr>
                      <a:r>
                        <a:rPr lang="en-GB" sz="1400" b="1" kern="1200">
                          <a:solidFill>
                            <a:srgbClr val="000000"/>
                          </a:solidFill>
                          <a:latin typeface="+mn-lt"/>
                        </a:rPr>
                        <a:t>Procure module 1 of an Electronic Health Record (EHR) with a focus on Urgent and Emergency Care including </a:t>
                      </a:r>
                      <a:r>
                        <a:rPr lang="en-GB" sz="1400" b="1" kern="1200" err="1">
                          <a:solidFill>
                            <a:srgbClr val="000000"/>
                          </a:solidFill>
                          <a:latin typeface="+mn-lt"/>
                        </a:rPr>
                        <a:t>ePMA</a:t>
                      </a:r>
                      <a:endParaRPr lang="en-GB" sz="1400" b="1" kern="1200">
                        <a:solidFill>
                          <a:srgbClr val="000000"/>
                        </a:solidFill>
                        <a:latin typeface="+mn-lt"/>
                      </a:endParaRPr>
                    </a:p>
                    <a:p>
                      <a:pPr marL="753969" marR="0" lvl="1" indent="0" algn="l" rtl="0" eaLnBrk="1" fontAlgn="auto" latinLnBrk="0" hangingPunct="1">
                        <a:lnSpc>
                          <a:spcPct val="100000"/>
                        </a:lnSpc>
                        <a:spcBef>
                          <a:spcPts val="0"/>
                        </a:spcBef>
                        <a:spcAft>
                          <a:spcPts val="0"/>
                        </a:spcAft>
                        <a:buClrTx/>
                        <a:buSzTx/>
                        <a:buFontTx/>
                        <a:buNone/>
                      </a:pPr>
                      <a:r>
                        <a:rPr lang="en-GB" sz="1400" b="0" kern="1200">
                          <a:solidFill>
                            <a:srgbClr val="000000"/>
                          </a:solidFill>
                          <a:latin typeface="+mn-lt"/>
                        </a:rPr>
                        <a:t>[DIGITAL, UEC, PLANNED CARE]</a:t>
                      </a:r>
                    </a:p>
                  </a:txBody>
                  <a:tcPr marL="72000" marR="4572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60000"/>
                        <a:lumOff val="40000"/>
                      </a:schemeClr>
                    </a:solidFill>
                  </a:tcPr>
                </a:tc>
                <a:tc>
                  <a:txBody>
                    <a:bodyPr/>
                    <a:lstStyle/>
                    <a:p>
                      <a:pPr algn="ctr"/>
                      <a:endParaRPr lang="en-GB" sz="1400">
                        <a:latin typeface="+mn-lt"/>
                      </a:endParaRP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a:lnSpc>
                          <a:spcPct val="115000"/>
                        </a:lnSpc>
                        <a:spcAft>
                          <a:spcPts val="800"/>
                        </a:spcAft>
                        <a:buNone/>
                      </a:pPr>
                      <a:endParaRPr lang="en-GB" sz="1400" b="0" kern="100">
                        <a:effectLst/>
                        <a:latin typeface="+mn-lt"/>
                        <a:ea typeface="Aptos" panose="020B0004020202020204" pitchFamily="34" charset="0"/>
                        <a:cs typeface="Times New Roman" panose="02020603050405020304" pitchFamily="18" charset="0"/>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8CD47"/>
                    </a:solidFill>
                  </a:tcPr>
                </a:tc>
                <a:tc>
                  <a:txBody>
                    <a:bodyPr/>
                    <a:lstStyle/>
                    <a:p>
                      <a:pPr algn="ctr" fontAlgn="ctr">
                        <a:buNone/>
                      </a:pPr>
                      <a:endParaRPr lang="en-GB" sz="1400" b="0" i="0" u="none" strike="noStrike">
                        <a:solidFill>
                          <a:schemeClr val="tx1"/>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8CD47"/>
                    </a:solidFill>
                  </a:tcPr>
                </a:tc>
                <a:tc>
                  <a:txBody>
                    <a:bodyPr/>
                    <a:lstStyle/>
                    <a:p>
                      <a:pPr lvl="0"/>
                      <a:r>
                        <a:rPr lang="en-GB" sz="1400" b="1" kern="1200" dirty="0">
                          <a:solidFill>
                            <a:schemeClr val="dk1"/>
                          </a:solidFill>
                          <a:effectLst/>
                          <a:latin typeface="+mn-lt"/>
                          <a:ea typeface="+mn-ea"/>
                          <a:cs typeface="+mn-cs"/>
                        </a:rPr>
                        <a:t>Amended: </a:t>
                      </a:r>
                      <a:r>
                        <a:rPr lang="en-GB" sz="1400" kern="1200" dirty="0">
                          <a:solidFill>
                            <a:schemeClr val="dk1"/>
                          </a:solidFill>
                          <a:effectLst/>
                          <a:latin typeface="+mn-lt"/>
                          <a:ea typeface="+mn-ea"/>
                          <a:cs typeface="+mn-cs"/>
                        </a:rPr>
                        <a:t>Engage with third party suppliers and seek funding opportunities for a third party UEC solution is being factored into the UEC re-design discussions between the Health Board and Welsh Government</a:t>
                      </a:r>
                      <a:endParaRPr lang="en-GB" sz="1400" b="0" i="0" u="none" strike="noStrike" dirty="0">
                        <a:solidFill>
                          <a:schemeClr val="tx1"/>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8CD47"/>
                    </a:solidFill>
                  </a:tcPr>
                </a:tc>
                <a:extLst>
                  <a:ext uri="{0D108BD9-81ED-4DB2-BD59-A6C34878D82A}">
                    <a16:rowId xmlns:a16="http://schemas.microsoft.com/office/drawing/2014/main" val="2819115883"/>
                  </a:ext>
                </a:extLst>
              </a:tr>
              <a:tr h="981076">
                <a:tc>
                  <a:txBody>
                    <a:bodyPr/>
                    <a:lstStyle/>
                    <a:p>
                      <a:pPr marL="753969" marR="0" lvl="1" indent="0" algn="l" rtl="0" eaLnBrk="1" fontAlgn="auto" latinLnBrk="0" hangingPunct="1">
                        <a:lnSpc>
                          <a:spcPct val="100000"/>
                        </a:lnSpc>
                        <a:spcBef>
                          <a:spcPts val="0"/>
                        </a:spcBef>
                        <a:spcAft>
                          <a:spcPts val="0"/>
                        </a:spcAft>
                        <a:buClrTx/>
                        <a:buSzTx/>
                        <a:buFontTx/>
                        <a:buNone/>
                      </a:pPr>
                      <a:r>
                        <a:rPr lang="en-GB" sz="1400" b="1" strike="noStrike" kern="1200">
                          <a:solidFill>
                            <a:schemeClr val="tx1"/>
                          </a:solidFill>
                          <a:latin typeface="+mn-lt"/>
                        </a:rPr>
                        <a:t>Implement the new Laboratory Information Management System (LIMS 2.0)</a:t>
                      </a:r>
                    </a:p>
                    <a:p>
                      <a:pPr marL="753969" marR="0" lvl="1" indent="0" algn="l" defTabSz="1507937" rtl="0" eaLnBrk="1" fontAlgn="auto" latinLnBrk="0" hangingPunct="1">
                        <a:lnSpc>
                          <a:spcPct val="100000"/>
                        </a:lnSpc>
                        <a:spcBef>
                          <a:spcPts val="0"/>
                        </a:spcBef>
                        <a:spcAft>
                          <a:spcPts val="0"/>
                        </a:spcAft>
                        <a:buClrTx/>
                        <a:buSzTx/>
                        <a:buFontTx/>
                        <a:buNone/>
                        <a:tabLst/>
                        <a:defRPr/>
                      </a:pPr>
                      <a:r>
                        <a:rPr lang="en-GB" sz="1400" b="0" kern="1200">
                          <a:solidFill>
                            <a:srgbClr val="000000"/>
                          </a:solidFill>
                          <a:latin typeface="+mn-lt"/>
                        </a:rPr>
                        <a:t>[DIGITAL, UEC, PLANNED CARE, CANCER]</a:t>
                      </a:r>
                    </a:p>
                    <a:p>
                      <a:pPr marL="753969" marR="0" lvl="1" indent="0" algn="l" rtl="0" eaLnBrk="1" fontAlgn="auto" latinLnBrk="0" hangingPunct="1">
                        <a:lnSpc>
                          <a:spcPct val="100000"/>
                        </a:lnSpc>
                        <a:spcBef>
                          <a:spcPts val="0"/>
                        </a:spcBef>
                        <a:spcAft>
                          <a:spcPts val="0"/>
                        </a:spcAft>
                        <a:buClrTx/>
                        <a:buSzTx/>
                        <a:buFontTx/>
                        <a:buNone/>
                      </a:pPr>
                      <a:endParaRPr lang="en-GB" sz="1400" b="0" strike="noStrike" kern="1200">
                        <a:solidFill>
                          <a:schemeClr val="tx1"/>
                        </a:solidFill>
                        <a:latin typeface="+mn-lt"/>
                      </a:endParaRPr>
                    </a:p>
                  </a:txBody>
                  <a:tcPr marL="72000" marR="4572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algn="ctr"/>
                      <a:endParaRPr lang="en-GB" sz="1400">
                        <a:latin typeface="+mn-lt"/>
                      </a:endParaRP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a:lnSpc>
                          <a:spcPct val="115000"/>
                        </a:lnSpc>
                        <a:spcAft>
                          <a:spcPts val="800"/>
                        </a:spcAft>
                        <a:buNone/>
                      </a:pPr>
                      <a:endParaRPr lang="en-GB" sz="1400" b="0" kern="100">
                        <a:solidFill>
                          <a:schemeClr val="bg1"/>
                        </a:solidFill>
                        <a:effectLst/>
                        <a:latin typeface="+mn-lt"/>
                        <a:ea typeface="Aptos" panose="020B0004020202020204" pitchFamily="34" charset="0"/>
                        <a:cs typeface="Times New Roman" panose="02020603050405020304" pitchFamily="18" charset="0"/>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fontAlgn="ctr">
                        <a:buNone/>
                      </a:pPr>
                      <a:endParaRPr lang="en-GB" sz="1400" b="0" i="0" u="none" strike="noStrike">
                        <a:solidFill>
                          <a:schemeClr val="bg1"/>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fontAlgn="ctr">
                        <a:buNone/>
                      </a:pPr>
                      <a:r>
                        <a:rPr lang="en-GB" sz="1400" b="1" i="0" u="none" strike="noStrike" dirty="0">
                          <a:solidFill>
                            <a:schemeClr val="tx1"/>
                          </a:solidFill>
                          <a:effectLst/>
                          <a:latin typeface="+mn-lt"/>
                        </a:rPr>
                        <a:t>Amended:</a:t>
                      </a:r>
                      <a:r>
                        <a:rPr lang="en-GB" sz="1400" b="0" i="0" u="none" strike="noStrike" dirty="0">
                          <a:solidFill>
                            <a:schemeClr val="tx1"/>
                          </a:solidFill>
                          <a:effectLst/>
                          <a:latin typeface="+mn-lt"/>
                        </a:rPr>
                        <a:t> Go-live of SBUHB Cellular Pathology on the new LIMS. Receive national plan for go-live of Blood Sciences and Blood Transfusion</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8CD47"/>
                    </a:solidFill>
                  </a:tcPr>
                </a:tc>
                <a:extLst>
                  <a:ext uri="{0D108BD9-81ED-4DB2-BD59-A6C34878D82A}">
                    <a16:rowId xmlns:a16="http://schemas.microsoft.com/office/drawing/2014/main" val="2850356448"/>
                  </a:ext>
                </a:extLst>
              </a:tr>
              <a:tr h="904748">
                <a:tc>
                  <a:txBody>
                    <a:bodyPr/>
                    <a:lstStyle/>
                    <a:p>
                      <a:pPr lvl="1" algn="l" fontAlgn="ctr">
                        <a:buNone/>
                      </a:pPr>
                      <a:r>
                        <a:rPr lang="en-GB" sz="1400" b="1" i="0" u="none" strike="noStrike">
                          <a:solidFill>
                            <a:srgbClr val="000000"/>
                          </a:solidFill>
                          <a:effectLst/>
                          <a:latin typeface="+mn-lt"/>
                        </a:rPr>
                        <a:t>Radiology digital systems replacement (RISP)</a:t>
                      </a:r>
                    </a:p>
                    <a:p>
                      <a:pPr lvl="1" algn="l" fontAlgn="ctr">
                        <a:buNone/>
                      </a:pPr>
                      <a:r>
                        <a:rPr lang="en-GB" sz="1400" b="0" i="0" u="none" strike="noStrike">
                          <a:solidFill>
                            <a:srgbClr val="000000"/>
                          </a:solidFill>
                          <a:effectLst/>
                          <a:latin typeface="+mn-lt"/>
                        </a:rPr>
                        <a:t>[DIGITAL, UEC, PLANNCED CARE , CANCER]</a:t>
                      </a:r>
                      <a:br>
                        <a:rPr lang="en-GB" sz="1400" b="1" i="0" u="none" strike="noStrike">
                          <a:solidFill>
                            <a:srgbClr val="000000"/>
                          </a:solidFill>
                          <a:effectLst/>
                          <a:latin typeface="+mn-lt"/>
                        </a:rPr>
                      </a:br>
                      <a:br>
                        <a:rPr lang="en-GB" sz="1400" b="1" i="0" u="none" strike="noStrike">
                          <a:solidFill>
                            <a:srgbClr val="000000"/>
                          </a:solidFill>
                          <a:effectLst/>
                          <a:latin typeface="+mn-lt"/>
                        </a:rPr>
                      </a:br>
                      <a:endParaRPr lang="en-GB" sz="1400" b="1" i="0" u="none" strike="noStrike">
                        <a:solidFill>
                          <a:srgbClr val="000000"/>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60000"/>
                        <a:lumOff val="40000"/>
                      </a:schemeClr>
                    </a:solidFill>
                  </a:tcPr>
                </a:tc>
                <a:tc>
                  <a:txBody>
                    <a:bodyPr/>
                    <a:lstStyle/>
                    <a:p>
                      <a:pPr algn="ctr"/>
                      <a:endParaRPr lang="en-GB" sz="1400">
                        <a:latin typeface="+mn-lt"/>
                      </a:endParaRP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algn="ctr" fontAlgn="ctr">
                        <a:buNone/>
                      </a:pPr>
                      <a:endParaRPr lang="en-GB" sz="1400" b="0" i="0" u="none" strike="noStrike">
                        <a:solidFill>
                          <a:schemeClr val="tx1"/>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algn="ctr" fontAlgn="ctr">
                        <a:buNone/>
                      </a:pPr>
                      <a:endParaRPr lang="en-GB" sz="1400" b="0" i="0" u="none" strike="noStrike">
                        <a:solidFill>
                          <a:schemeClr val="bg1"/>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fontAlgn="ctr">
                        <a:buNone/>
                      </a:pPr>
                      <a:r>
                        <a:rPr lang="en-GB" sz="1400" b="0" i="0" u="none" strike="noStrike">
                          <a:solidFill>
                            <a:schemeClr val="tx1"/>
                          </a:solidFill>
                          <a:effectLst/>
                          <a:latin typeface="+mn-lt"/>
                        </a:rPr>
                        <a:t>The new Radiology Information System (RIS) and Picture Archiving and Communication System (PACS) systems are live and have reached 'stable operations'.</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1455657725"/>
                  </a:ext>
                </a:extLst>
              </a:tr>
              <a:tr h="533260">
                <a:tc>
                  <a:txBody>
                    <a:bodyPr/>
                    <a:lstStyle/>
                    <a:p>
                      <a:pPr lvl="1" algn="l" fontAlgn="ctr">
                        <a:buNone/>
                      </a:pPr>
                      <a:r>
                        <a:rPr lang="en-GB" sz="1400" b="1" i="0" u="none" strike="noStrike">
                          <a:solidFill>
                            <a:srgbClr val="000000"/>
                          </a:solidFill>
                          <a:effectLst/>
                          <a:latin typeface="+mn-lt"/>
                        </a:rPr>
                        <a:t>Work with the national programme to deliver a technical solution for the WECDS data set </a:t>
                      </a:r>
                      <a:r>
                        <a:rPr lang="en-GB" sz="1400" b="0" i="0" u="none" strike="noStrike">
                          <a:solidFill>
                            <a:srgbClr val="000000"/>
                          </a:solidFill>
                          <a:effectLst/>
                          <a:latin typeface="+mn-lt"/>
                        </a:rPr>
                        <a:t>[DIGITAL]</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algn="ctr"/>
                      <a:endParaRPr lang="en-GB" sz="1400">
                        <a:latin typeface="+mn-lt"/>
                      </a:endParaRP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algn="ctr" fontAlgn="ctr">
                        <a:buNone/>
                      </a:pPr>
                      <a:endParaRPr lang="en-GB" sz="1400" b="0" i="0" u="none" strike="noStrike">
                        <a:solidFill>
                          <a:schemeClr val="tx1"/>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algn="ctr" fontAlgn="ctr">
                        <a:buNone/>
                      </a:pPr>
                      <a:endParaRPr lang="en-GB" sz="1400" b="0" i="0" u="none" strike="noStrike">
                        <a:solidFill>
                          <a:schemeClr val="tx1"/>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algn="ctr" fontAlgn="ctr">
                        <a:buNone/>
                      </a:pPr>
                      <a:r>
                        <a:rPr lang="en-GB" sz="1400" b="1" i="0" u="none" strike="noStrike" dirty="0">
                          <a:solidFill>
                            <a:schemeClr val="tx1"/>
                          </a:solidFill>
                          <a:effectLst/>
                          <a:latin typeface="+mn-lt"/>
                        </a:rPr>
                        <a:t>Amended:  </a:t>
                      </a:r>
                      <a:r>
                        <a:rPr lang="en-GB" sz="1400" b="0" i="0" u="none" strike="noStrike" dirty="0">
                          <a:solidFill>
                            <a:schemeClr val="tx1"/>
                          </a:solidFill>
                          <a:effectLst/>
                          <a:latin typeface="+mn-lt"/>
                        </a:rPr>
                        <a:t>Continued engagement with DHCW and complete UAT testing of the UEC App </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8CD47"/>
                    </a:solidFill>
                  </a:tcPr>
                </a:tc>
                <a:extLst>
                  <a:ext uri="{0D108BD9-81ED-4DB2-BD59-A6C34878D82A}">
                    <a16:rowId xmlns:a16="http://schemas.microsoft.com/office/drawing/2014/main" val="3921445962"/>
                  </a:ext>
                </a:extLst>
              </a:tr>
              <a:tr h="1360604">
                <a:tc>
                  <a:txBody>
                    <a:bodyPr/>
                    <a:lstStyle/>
                    <a:p>
                      <a:pPr lvl="1" algn="l" fontAlgn="ctr">
                        <a:buNone/>
                      </a:pPr>
                      <a:r>
                        <a:rPr lang="en-GB" sz="1400" b="1" i="0" u="none" strike="noStrike">
                          <a:solidFill>
                            <a:srgbClr val="000000"/>
                          </a:solidFill>
                          <a:effectLst/>
                          <a:latin typeface="+mn-lt"/>
                        </a:rPr>
                        <a:t>Implementation of the NHS App in parallel with the Swansea Bay Patient Portal</a:t>
                      </a:r>
                    </a:p>
                    <a:p>
                      <a:pPr lvl="1" algn="l" fontAlgn="ctr">
                        <a:buNone/>
                      </a:pPr>
                      <a:r>
                        <a:rPr lang="en-GB" sz="1400" b="1" i="0" u="none" strike="noStrike">
                          <a:solidFill>
                            <a:srgbClr val="000000"/>
                          </a:solidFill>
                          <a:effectLst/>
                          <a:latin typeface="+mn-lt"/>
                        </a:rPr>
                        <a:t>[</a:t>
                      </a:r>
                      <a:r>
                        <a:rPr lang="en-GB" sz="1400" b="0" i="0" u="none" strike="noStrike">
                          <a:solidFill>
                            <a:srgbClr val="000000"/>
                          </a:solidFill>
                          <a:effectLst/>
                          <a:latin typeface="+mn-lt"/>
                        </a:rPr>
                        <a:t>DIGITAL, UEC, PLANNED CARE, CANCER]</a:t>
                      </a:r>
                      <a:endParaRPr lang="en-GB" sz="1400" b="1" i="0" u="none" strike="noStrike">
                        <a:solidFill>
                          <a:srgbClr val="000000"/>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60000"/>
                        <a:lumOff val="40000"/>
                      </a:schemeClr>
                    </a:solidFill>
                  </a:tcPr>
                </a:tc>
                <a:tc>
                  <a:txBody>
                    <a:bodyPr/>
                    <a:lstStyle/>
                    <a:p>
                      <a:pPr algn="ctr"/>
                      <a:endParaRPr lang="en-GB" sz="1400">
                        <a:latin typeface="+mn-lt"/>
                      </a:endParaRP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a:lnSpc>
                          <a:spcPct val="115000"/>
                        </a:lnSpc>
                        <a:spcAft>
                          <a:spcPts val="800"/>
                        </a:spcAft>
                        <a:buNone/>
                      </a:pPr>
                      <a:endParaRPr lang="en-GB" sz="1400" b="0" kern="100">
                        <a:solidFill>
                          <a:schemeClr val="tx1"/>
                        </a:solidFill>
                        <a:effectLst/>
                        <a:latin typeface="+mn-lt"/>
                        <a:ea typeface="Aptos" panose="020B0004020202020204" pitchFamily="34" charset="0"/>
                        <a:cs typeface="Times New Roman" panose="02020603050405020304" pitchFamily="18" charset="0"/>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ctr">
                        <a:buNone/>
                      </a:pPr>
                      <a:endParaRPr lang="en-GB" sz="1400" b="0" i="0" u="none" strike="noStrike">
                        <a:solidFill>
                          <a:schemeClr val="tx1"/>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marL="0" marR="0" lvl="0" indent="0" algn="ctr" rtl="0" eaLnBrk="1" fontAlgn="ctr" latinLnBrk="0" hangingPunct="1">
                        <a:lnSpc>
                          <a:spcPct val="100000"/>
                        </a:lnSpc>
                        <a:spcBef>
                          <a:spcPts val="0"/>
                        </a:spcBef>
                        <a:spcAft>
                          <a:spcPts val="0"/>
                        </a:spcAft>
                        <a:buClrTx/>
                        <a:buSzTx/>
                        <a:buFontTx/>
                        <a:buNone/>
                      </a:pPr>
                      <a:r>
                        <a:rPr lang="en-GB" sz="1400" b="0" i="0" u="none" strike="noStrike">
                          <a:solidFill>
                            <a:schemeClr val="tx1"/>
                          </a:solidFill>
                          <a:effectLst/>
                          <a:latin typeface="+mn-lt"/>
                        </a:rPr>
                        <a:t>Over 90,000 citizens now registered to use the App. New features e.g. outpatient appointment and referral notifications enabled for additional services. </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3529851087"/>
                  </a:ext>
                </a:extLst>
              </a:tr>
              <a:tr h="1357122">
                <a:tc>
                  <a:txBody>
                    <a:bodyPr/>
                    <a:lstStyle/>
                    <a:p>
                      <a:pPr lvl="1" algn="l" fontAlgn="ctr">
                        <a:buNone/>
                      </a:pPr>
                      <a:r>
                        <a:rPr lang="en-GB" sz="1400" b="1" i="0" u="none" strike="noStrike">
                          <a:solidFill>
                            <a:srgbClr val="000000"/>
                          </a:solidFill>
                          <a:effectLst/>
                          <a:latin typeface="+mn-lt"/>
                        </a:rPr>
                        <a:t>Identify and procure an alternative system for WCCIS and migrate existing 750+ Health Board users who are using WCCIS on the Swansea Council contract, aligned with Swansea Council timelines</a:t>
                      </a:r>
                      <a:br>
                        <a:rPr lang="en-GB" sz="1400" b="1" i="0" u="none" strike="noStrike">
                          <a:solidFill>
                            <a:srgbClr val="000000"/>
                          </a:solidFill>
                          <a:effectLst/>
                          <a:latin typeface="+mn-lt"/>
                        </a:rPr>
                      </a:br>
                      <a:r>
                        <a:rPr lang="en-GB" sz="1400" b="1" i="0" u="none" strike="noStrike">
                          <a:solidFill>
                            <a:srgbClr val="000000"/>
                          </a:solidFill>
                          <a:effectLst/>
                          <a:latin typeface="+mn-lt"/>
                        </a:rPr>
                        <a:t>Decide on the future direction of the Health Board and whether a National or Regional approach to a solution will be followed</a:t>
                      </a:r>
                    </a:p>
                    <a:p>
                      <a:pPr lvl="1" algn="l" fontAlgn="ctr">
                        <a:buNone/>
                      </a:pPr>
                      <a:r>
                        <a:rPr lang="en-GB" sz="1400" b="0" i="0" u="none" strike="noStrike">
                          <a:solidFill>
                            <a:srgbClr val="000000"/>
                          </a:solidFill>
                          <a:effectLst/>
                          <a:latin typeface="+mn-lt"/>
                        </a:rPr>
                        <a:t>[DIGITAL, PRIMARY CARE, MH LD]</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algn="ctr"/>
                      <a:endParaRPr lang="en-GB" sz="1400">
                        <a:latin typeface="+mn-lt"/>
                      </a:endParaRP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ctr">
                        <a:buNone/>
                      </a:pPr>
                      <a:endParaRPr lang="en-GB" sz="1400" b="0" i="0" u="none" strike="noStrike">
                        <a:solidFill>
                          <a:schemeClr val="tx1"/>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ctr">
                        <a:buNone/>
                      </a:pPr>
                      <a:endParaRPr lang="en-GB" sz="1400" b="0" i="0" u="none" strike="noStrike">
                        <a:solidFill>
                          <a:schemeClr val="tx1"/>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ctr">
                        <a:buNone/>
                      </a:pPr>
                      <a:r>
                        <a:rPr lang="en-GB" sz="1400" b="0" i="0" u="none" strike="noStrike" dirty="0">
                          <a:solidFill>
                            <a:schemeClr val="tx1"/>
                          </a:solidFill>
                          <a:effectLst/>
                          <a:latin typeface="+mn-lt"/>
                        </a:rPr>
                        <a:t>Continue data migration activities, configuration and testing for a go-live of Rio in September 2026</a:t>
                      </a:r>
                      <a:br>
                        <a:rPr lang="en-GB" sz="1400" b="0" i="0" u="none" strike="sngStrike" dirty="0">
                          <a:solidFill>
                            <a:schemeClr val="tx1"/>
                          </a:solidFill>
                          <a:effectLst/>
                          <a:latin typeface="+mn-lt"/>
                        </a:rPr>
                      </a:br>
                      <a:endParaRPr lang="en-GB" sz="1400" b="0" i="0" u="none" strike="noStrike" dirty="0">
                        <a:solidFill>
                          <a:schemeClr val="tx1"/>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extLst>
                  <a:ext uri="{0D108BD9-81ED-4DB2-BD59-A6C34878D82A}">
                    <a16:rowId xmlns:a16="http://schemas.microsoft.com/office/drawing/2014/main" val="2391505648"/>
                  </a:ext>
                </a:extLst>
              </a:tr>
              <a:tr h="766818">
                <a:tc>
                  <a:txBody>
                    <a:bodyPr/>
                    <a:lstStyle/>
                    <a:p>
                      <a:pPr lvl="1" algn="l" fontAlgn="ctr">
                        <a:buNone/>
                      </a:pPr>
                      <a:r>
                        <a:rPr lang="en-GB" sz="1400" b="1" i="0" u="none" strike="noStrike">
                          <a:solidFill>
                            <a:srgbClr val="000000"/>
                          </a:solidFill>
                          <a:effectLst/>
                          <a:latin typeface="+mn-lt"/>
                        </a:rPr>
                        <a:t>Increase the spread and scale of adoption of the Hybrid Mail</a:t>
                      </a:r>
                    </a:p>
                    <a:p>
                      <a:pPr lvl="1" algn="l" fontAlgn="ctr">
                        <a:buNone/>
                      </a:pPr>
                      <a:r>
                        <a:rPr lang="en-GB" sz="1400" b="0" i="0" u="none" strike="noStrike">
                          <a:solidFill>
                            <a:srgbClr val="000000"/>
                          </a:solidFill>
                          <a:effectLst/>
                          <a:latin typeface="+mn-lt"/>
                        </a:rPr>
                        <a:t>[DIGITAL, PLANNED CARE]</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60000"/>
                        <a:lumOff val="40000"/>
                      </a:schemeClr>
                    </a:solidFill>
                  </a:tcPr>
                </a:tc>
                <a:tc>
                  <a:txBody>
                    <a:bodyPr/>
                    <a:lstStyle/>
                    <a:p>
                      <a:pPr algn="ctr"/>
                      <a:endParaRPr lang="en-GB" sz="1400">
                        <a:latin typeface="+mn-lt"/>
                      </a:endParaRP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ctr">
                        <a:buNone/>
                      </a:pPr>
                      <a:endParaRPr lang="en-GB" sz="1400" b="0" i="0" u="none" strike="noStrike">
                        <a:solidFill>
                          <a:schemeClr val="tx1"/>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ctr">
                        <a:buNone/>
                      </a:pPr>
                      <a:endParaRPr lang="en-GB" sz="1400" b="0" i="0" u="none" strike="noStrike">
                        <a:solidFill>
                          <a:schemeClr val="tx1"/>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ctr">
                        <a:buNone/>
                      </a:pPr>
                      <a:r>
                        <a:rPr lang="en-GB" sz="1400" b="0" i="0" u="none" strike="noStrike">
                          <a:solidFill>
                            <a:schemeClr val="tx1"/>
                          </a:solidFill>
                          <a:effectLst/>
                          <a:latin typeface="+mn-lt"/>
                        </a:rPr>
                        <a:t>Implement Hybrid Mail in line with the accelerated plan </a:t>
                      </a:r>
                      <a:r>
                        <a:rPr lang="en-GB" sz="1400" b="0" i="0" u="none" strike="noStrike" kern="1200">
                          <a:solidFill>
                            <a:schemeClr val="tx1"/>
                          </a:solidFill>
                          <a:effectLst/>
                          <a:latin typeface="+mn-lt"/>
                          <a:ea typeface="+mn-ea"/>
                          <a:cs typeface="+mn-cs"/>
                        </a:rPr>
                        <a:t>approved</a:t>
                      </a:r>
                      <a:r>
                        <a:rPr lang="en-GB" sz="1400" b="0" i="0" u="none" strike="noStrike">
                          <a:solidFill>
                            <a:schemeClr val="tx1"/>
                          </a:solidFill>
                          <a:effectLst/>
                          <a:latin typeface="+mn-lt"/>
                        </a:rPr>
                        <a:t> by Outpatients Modernisation Group/Planned Care Board</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801237402"/>
                  </a:ext>
                </a:extLst>
              </a:tr>
              <a:tr h="904748">
                <a:tc>
                  <a:txBody>
                    <a:bodyPr/>
                    <a:lstStyle/>
                    <a:p>
                      <a:pPr lvl="1" algn="l" fontAlgn="ctr">
                        <a:buNone/>
                      </a:pPr>
                      <a:r>
                        <a:rPr lang="en-GB" sz="1400" b="1" i="0" u="none" strike="noStrike">
                          <a:solidFill>
                            <a:srgbClr val="000000"/>
                          </a:solidFill>
                          <a:effectLst/>
                          <a:latin typeface="+mn-lt"/>
                        </a:rPr>
                        <a:t>Support new ways of working through the Integrated Discharge Hub.</a:t>
                      </a:r>
                      <a:br>
                        <a:rPr lang="en-GB" sz="1400" b="1" i="0" u="none" strike="noStrike">
                          <a:solidFill>
                            <a:srgbClr val="000000"/>
                          </a:solidFill>
                          <a:effectLst/>
                          <a:latin typeface="+mn-lt"/>
                        </a:rPr>
                      </a:br>
                      <a:r>
                        <a:rPr lang="en-GB" sz="1400" b="1" i="0" u="none" strike="noStrike">
                          <a:solidFill>
                            <a:srgbClr val="000000"/>
                          </a:solidFill>
                          <a:effectLst/>
                          <a:latin typeface="+mn-lt"/>
                        </a:rPr>
                        <a:t>Prepare for working with the Electronic Health Record (EHR).</a:t>
                      </a:r>
                    </a:p>
                    <a:p>
                      <a:pPr lvl="1" algn="l" fontAlgn="ctr">
                        <a:buNone/>
                      </a:pPr>
                      <a:r>
                        <a:rPr lang="en-GB" sz="1400" b="0" i="0" u="none" strike="noStrike">
                          <a:solidFill>
                            <a:srgbClr val="000000"/>
                          </a:solidFill>
                          <a:effectLst/>
                          <a:latin typeface="+mn-lt"/>
                        </a:rPr>
                        <a:t>[DIGITAL, UEC]</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algn="ctr"/>
                      <a:endParaRPr lang="en-GB" sz="1400">
                        <a:latin typeface="+mn-lt"/>
                      </a:endParaRP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ctr">
                        <a:buNone/>
                      </a:pPr>
                      <a:endParaRPr lang="en-GB" sz="1400" b="0" i="0" u="none" strike="noStrike">
                        <a:solidFill>
                          <a:schemeClr val="tx1"/>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algn="ctr" fontAlgn="ctr">
                        <a:buNone/>
                      </a:pPr>
                      <a:endParaRPr lang="en-GB" sz="1400" b="0" i="0" u="none" strike="noStrike">
                        <a:solidFill>
                          <a:schemeClr val="tx1"/>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ctr">
                        <a:buNone/>
                      </a:pPr>
                      <a:r>
                        <a:rPr lang="en-GB" sz="1400" b="1" i="0" u="none" strike="noStrike">
                          <a:solidFill>
                            <a:schemeClr val="tx1"/>
                          </a:solidFill>
                          <a:effectLst/>
                          <a:latin typeface="+mn-lt"/>
                        </a:rPr>
                        <a:t>Amended: </a:t>
                      </a:r>
                      <a:r>
                        <a:rPr lang="en-GB" sz="1400" b="0" i="0" u="none" strike="noStrike">
                          <a:solidFill>
                            <a:schemeClr val="tx1"/>
                          </a:solidFill>
                          <a:effectLst/>
                          <a:latin typeface="+mn-lt"/>
                        </a:rPr>
                        <a:t>v4 Signal development of ADTs. Development underway in readiness for go live at end of Q1 26/27</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3648609501"/>
                  </a:ext>
                </a:extLst>
              </a:tr>
              <a:tr h="969373">
                <a:tc>
                  <a:txBody>
                    <a:bodyPr/>
                    <a:lstStyle/>
                    <a:p>
                      <a:pPr lvl="1" algn="l" fontAlgn="ctr">
                        <a:buNone/>
                      </a:pPr>
                      <a:r>
                        <a:rPr lang="en-GB" sz="1400" b="1" i="0" u="none" strike="noStrike">
                          <a:solidFill>
                            <a:srgbClr val="000000"/>
                          </a:solidFill>
                          <a:effectLst/>
                          <a:latin typeface="+mn-lt"/>
                        </a:rPr>
                        <a:t>Complete the implementation of HIR (Hospital Initiated Referrals) across all specialities</a:t>
                      </a:r>
                    </a:p>
                    <a:p>
                      <a:pPr marL="753969" marR="0" lvl="1" indent="0" algn="l" defTabSz="1507937" rtl="0" eaLnBrk="1" fontAlgn="ctr" latinLnBrk="0" hangingPunct="1">
                        <a:lnSpc>
                          <a:spcPct val="100000"/>
                        </a:lnSpc>
                        <a:spcBef>
                          <a:spcPts val="0"/>
                        </a:spcBef>
                        <a:spcAft>
                          <a:spcPts val="0"/>
                        </a:spcAft>
                        <a:buClrTx/>
                        <a:buSzTx/>
                        <a:buFontTx/>
                        <a:buNone/>
                        <a:tabLst/>
                        <a:defRPr/>
                      </a:pPr>
                      <a:r>
                        <a:rPr lang="en-GB" sz="1400" b="0" i="0" u="none" strike="noStrike">
                          <a:solidFill>
                            <a:srgbClr val="000000"/>
                          </a:solidFill>
                          <a:effectLst/>
                          <a:latin typeface="+mn-lt"/>
                        </a:rPr>
                        <a:t>[DIGITAL, PLANNED CARE]</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60000"/>
                        <a:lumOff val="40000"/>
                      </a:schemeClr>
                    </a:solidFill>
                  </a:tcPr>
                </a:tc>
                <a:tc>
                  <a:txBody>
                    <a:bodyPr/>
                    <a:lstStyle/>
                    <a:p>
                      <a:pPr algn="ctr"/>
                      <a:endParaRPr lang="en-GB" sz="1400">
                        <a:latin typeface="+mn-lt"/>
                      </a:endParaRP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ctr">
                        <a:buNone/>
                      </a:pPr>
                      <a:endParaRPr lang="en-GB" sz="1400" b="0" i="0" u="none" strike="noStrike">
                        <a:solidFill>
                          <a:schemeClr val="tx1"/>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algn="ctr" fontAlgn="ctr">
                        <a:buNone/>
                      </a:pPr>
                      <a:endParaRPr lang="en-GB" sz="1400" b="0" i="0" u="none" strike="noStrike">
                        <a:solidFill>
                          <a:schemeClr val="tx1"/>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ctr">
                        <a:buNone/>
                      </a:pPr>
                      <a:r>
                        <a:rPr lang="en-GB" sz="1400" b="1" i="0" u="none" strike="noStrike">
                          <a:solidFill>
                            <a:schemeClr val="tx1"/>
                          </a:solidFill>
                          <a:effectLst/>
                          <a:latin typeface="+mn-lt"/>
                        </a:rPr>
                        <a:t>Amended: </a:t>
                      </a:r>
                      <a:r>
                        <a:rPr lang="en-GB" sz="1400" b="0" i="0" u="none" strike="noStrike">
                          <a:solidFill>
                            <a:schemeClr val="tx1"/>
                          </a:solidFill>
                          <a:effectLst/>
                          <a:latin typeface="+mn-lt"/>
                        </a:rPr>
                        <a:t>Complete evaluation of initial pilot roll out and agree an implementation plan for wider roll out.</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2907817574"/>
                  </a:ext>
                </a:extLst>
              </a:tr>
              <a:tr h="1357122">
                <a:tc>
                  <a:txBody>
                    <a:bodyPr/>
                    <a:lstStyle/>
                    <a:p>
                      <a:pPr lvl="1" algn="l" fontAlgn="ctr">
                        <a:buNone/>
                      </a:pPr>
                      <a:r>
                        <a:rPr lang="en-GB" sz="1400" b="1" i="0" u="none" strike="noStrike">
                          <a:solidFill>
                            <a:schemeClr val="tx1"/>
                          </a:solidFill>
                          <a:effectLst/>
                          <a:latin typeface="+mn-lt"/>
                        </a:rPr>
                        <a:t>Implementation of PROMPTLY</a:t>
                      </a:r>
                    </a:p>
                    <a:p>
                      <a:pPr lvl="1" algn="l" fontAlgn="ctr">
                        <a:buNone/>
                      </a:pPr>
                      <a:r>
                        <a:rPr lang="en-GB" sz="1400" b="0" i="0" u="none" strike="noStrike">
                          <a:solidFill>
                            <a:schemeClr val="tx1"/>
                          </a:solidFill>
                          <a:effectLst/>
                          <a:latin typeface="+mn-lt"/>
                        </a:rPr>
                        <a:t>[DIGITAL, PLANNED CARE]</a:t>
                      </a:r>
                      <a:r>
                        <a:rPr lang="en-GB" sz="1400" b="1" i="0" u="none" strike="noStrike">
                          <a:solidFill>
                            <a:schemeClr val="tx1"/>
                          </a:solidFill>
                          <a:effectLst/>
                          <a:latin typeface="+mn-lt"/>
                        </a:rPr>
                        <a:t> </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algn="ctr"/>
                      <a:endParaRPr lang="en-GB" sz="1400">
                        <a:solidFill>
                          <a:schemeClr val="tx1"/>
                        </a:solidFill>
                        <a:latin typeface="+mn-lt"/>
                      </a:endParaRP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marL="0" marR="0" lvl="0" indent="0" algn="ctr" defTabSz="1507937" rtl="0" eaLnBrk="1" fontAlgn="auto" latinLnBrk="0" hangingPunct="1">
                        <a:lnSpc>
                          <a:spcPct val="115000"/>
                        </a:lnSpc>
                        <a:spcBef>
                          <a:spcPts val="0"/>
                        </a:spcBef>
                        <a:spcAft>
                          <a:spcPts val="800"/>
                        </a:spcAft>
                        <a:buClrTx/>
                        <a:buSzTx/>
                        <a:buFontTx/>
                        <a:buNone/>
                        <a:tabLst/>
                        <a:defRPr/>
                      </a:pPr>
                      <a:endParaRPr lang="en-GB" sz="1400" b="0" i="0" u="none" strike="noStrike">
                        <a:solidFill>
                          <a:schemeClr val="tx1"/>
                        </a:solidFill>
                        <a:effectLst/>
                        <a:latin typeface="+mn-lt"/>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algn="ctr" fontAlgn="ctr">
                        <a:buNone/>
                      </a:pPr>
                      <a:endParaRPr lang="en-GB" sz="1400" b="0" i="0" u="none" strike="noStrike">
                        <a:solidFill>
                          <a:schemeClr val="tx1"/>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ctr">
                        <a:buNone/>
                      </a:pPr>
                      <a:r>
                        <a:rPr lang="en-GB" sz="1400" b="1" i="0" u="none" strike="noStrike" dirty="0">
                          <a:solidFill>
                            <a:schemeClr val="tx1"/>
                          </a:solidFill>
                          <a:effectLst/>
                          <a:latin typeface="+mn-lt"/>
                        </a:rPr>
                        <a:t>Amended:</a:t>
                      </a:r>
                      <a:r>
                        <a:rPr lang="en-GB" sz="1400" b="0" i="0" u="none" strike="noStrike" dirty="0">
                          <a:solidFill>
                            <a:schemeClr val="tx1"/>
                          </a:solidFill>
                          <a:effectLst/>
                          <a:latin typeface="+mn-lt"/>
                        </a:rPr>
                        <a:t> Move all data into PSOM compliant templates by 06/03/26. Full Health Assessment Data from Promptly into data warehouse by end of Q4. Onboard final patient cohorts for the 3Ps Waiting Well Assessment by end of Feb 2026. Data flow to NDR due by end of Q4. Move Promptly to BAU.</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461833263"/>
                  </a:ext>
                </a:extLst>
              </a:tr>
            </a:tbl>
          </a:graphicData>
        </a:graphic>
      </p:graphicFrame>
      <p:graphicFrame>
        <p:nvGraphicFramePr>
          <p:cNvPr id="5" name="Table 4">
            <a:extLst>
              <a:ext uri="{FF2B5EF4-FFF2-40B4-BE49-F238E27FC236}">
                <a16:creationId xmlns:a16="http://schemas.microsoft.com/office/drawing/2014/main" id="{7B3F5CCE-7C25-3B8A-91F0-071A25D36C1E}"/>
              </a:ext>
            </a:extLst>
          </p:cNvPr>
          <p:cNvGraphicFramePr>
            <a:graphicFrameLocks noGrp="1"/>
          </p:cNvGraphicFramePr>
          <p:nvPr/>
        </p:nvGraphicFramePr>
        <p:xfrm>
          <a:off x="11741892" y="-31469"/>
          <a:ext cx="8363796" cy="584771"/>
        </p:xfrm>
        <a:graphic>
          <a:graphicData uri="http://schemas.openxmlformats.org/drawingml/2006/table">
            <a:tbl>
              <a:tblPr firstRow="1" bandRow="1">
                <a:tableStyleId>{5C22544A-7EE6-4342-B048-85BDC9FD1C3A}</a:tableStyleId>
              </a:tblPr>
              <a:tblGrid>
                <a:gridCol w="1916682">
                  <a:extLst>
                    <a:ext uri="{9D8B030D-6E8A-4147-A177-3AD203B41FA5}">
                      <a16:colId xmlns:a16="http://schemas.microsoft.com/office/drawing/2014/main" val="404879202"/>
                    </a:ext>
                  </a:extLst>
                </a:gridCol>
                <a:gridCol w="3133513">
                  <a:extLst>
                    <a:ext uri="{9D8B030D-6E8A-4147-A177-3AD203B41FA5}">
                      <a16:colId xmlns:a16="http://schemas.microsoft.com/office/drawing/2014/main" val="3884276214"/>
                    </a:ext>
                  </a:extLst>
                </a:gridCol>
                <a:gridCol w="3313601">
                  <a:extLst>
                    <a:ext uri="{9D8B030D-6E8A-4147-A177-3AD203B41FA5}">
                      <a16:colId xmlns:a16="http://schemas.microsoft.com/office/drawing/2014/main" val="2106253938"/>
                    </a:ext>
                  </a:extLst>
                </a:gridCol>
              </a:tblGrid>
              <a:tr h="584771">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000" b="1"/>
                        <a:t>ON TRACK – Action progressing as planned &amp; agreed timelines </a:t>
                      </a:r>
                    </a:p>
                  </a:txBody>
                  <a:tcPr>
                    <a:solidFill>
                      <a:schemeClr val="accent4"/>
                    </a:solidFill>
                  </a:tcPr>
                </a:tc>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000" b="1">
                          <a:solidFill>
                            <a:schemeClr val="tx1"/>
                          </a:solidFill>
                        </a:rPr>
                        <a:t>OFF TRACK – Action not progressing as planned / to original timelines, however, management &amp; mitigating actions are in place </a:t>
                      </a:r>
                    </a:p>
                  </a:txBody>
                  <a:tcPr>
                    <a:solidFill>
                      <a:srgbClr val="FFC000"/>
                    </a:solidFill>
                  </a:tcPr>
                </a:tc>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000" b="1">
                          <a:solidFill>
                            <a:schemeClr val="bg1"/>
                          </a:solidFill>
                        </a:rPr>
                        <a:t>OFF TRACK – Action not progressing as planned / to original timelines, there is significant issue which require escalating</a:t>
                      </a:r>
                    </a:p>
                  </a:txBody>
                  <a:tcPr>
                    <a:solidFill>
                      <a:srgbClr val="C00000"/>
                    </a:solidFill>
                  </a:tcPr>
                </a:tc>
                <a:extLst>
                  <a:ext uri="{0D108BD9-81ED-4DB2-BD59-A6C34878D82A}">
                    <a16:rowId xmlns:a16="http://schemas.microsoft.com/office/drawing/2014/main" val="19659496"/>
                  </a:ext>
                </a:extLst>
              </a:tr>
            </a:tbl>
          </a:graphicData>
        </a:graphic>
      </p:graphicFrame>
    </p:spTree>
    <p:extLst>
      <p:ext uri="{BB962C8B-B14F-4D97-AF65-F5344CB8AC3E}">
        <p14:creationId xmlns:p14="http://schemas.microsoft.com/office/powerpoint/2010/main" val="224596925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C70DE3-62C4-7BFC-3A77-DA99A43CC5A4}"/>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D71095A-52DB-BF92-139F-7C0C170EB37F}"/>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B2D06D88-8682-6916-D9B6-6E456984FEF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49</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E64E614F-248D-9889-87AB-C8F811B2D46C}"/>
              </a:ext>
            </a:extLst>
          </p:cNvPr>
          <p:cNvSpPr txBox="1"/>
          <p:nvPr/>
        </p:nvSpPr>
        <p:spPr>
          <a:xfrm>
            <a:off x="0" y="-14068"/>
            <a:ext cx="20105688" cy="584775"/>
          </a:xfrm>
          <a:prstGeom prst="rect">
            <a:avLst/>
          </a:prstGeom>
          <a:solidFill>
            <a:srgbClr val="44546A"/>
          </a:solidFill>
        </p:spPr>
        <p:txBody>
          <a:bodyPr wrap="square" rtlCol="0">
            <a:spAutoFit/>
          </a:bodyPr>
          <a:lstStyle/>
          <a:p>
            <a:pPr marL="0" marR="0" lvl="0" indent="0" algn="l"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DIGITAL Q4 DELIVERY</a:t>
            </a:r>
            <a:endParaRPr kumimoji="0" lang="en-GB" sz="3200" b="1"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p:graphicFrame>
        <p:nvGraphicFramePr>
          <p:cNvPr id="8" name="Table 7">
            <a:extLst>
              <a:ext uri="{FF2B5EF4-FFF2-40B4-BE49-F238E27FC236}">
                <a16:creationId xmlns:a16="http://schemas.microsoft.com/office/drawing/2014/main" id="{E75C63A3-3371-7B98-FCE6-8625AF61BE0C}"/>
              </a:ext>
            </a:extLst>
          </p:cNvPr>
          <p:cNvGraphicFramePr>
            <a:graphicFrameLocks noGrp="1"/>
          </p:cNvGraphicFramePr>
          <p:nvPr/>
        </p:nvGraphicFramePr>
        <p:xfrm>
          <a:off x="168218" y="834519"/>
          <a:ext cx="19769251" cy="10682371"/>
        </p:xfrm>
        <a:graphic>
          <a:graphicData uri="http://schemas.openxmlformats.org/drawingml/2006/table">
            <a:tbl>
              <a:tblPr firstRow="1" bandRow="1">
                <a:tableStyleId>{5C22544A-7EE6-4342-B048-85BDC9FD1C3A}</a:tableStyleId>
              </a:tblPr>
              <a:tblGrid>
                <a:gridCol w="5865472">
                  <a:extLst>
                    <a:ext uri="{9D8B030D-6E8A-4147-A177-3AD203B41FA5}">
                      <a16:colId xmlns:a16="http://schemas.microsoft.com/office/drawing/2014/main" val="3525046927"/>
                    </a:ext>
                  </a:extLst>
                </a:gridCol>
                <a:gridCol w="3316643">
                  <a:extLst>
                    <a:ext uri="{9D8B030D-6E8A-4147-A177-3AD203B41FA5}">
                      <a16:colId xmlns:a16="http://schemas.microsoft.com/office/drawing/2014/main" val="1197901702"/>
                    </a:ext>
                  </a:extLst>
                </a:gridCol>
                <a:gridCol w="3316643">
                  <a:extLst>
                    <a:ext uri="{9D8B030D-6E8A-4147-A177-3AD203B41FA5}">
                      <a16:colId xmlns:a16="http://schemas.microsoft.com/office/drawing/2014/main" val="4017522870"/>
                    </a:ext>
                  </a:extLst>
                </a:gridCol>
                <a:gridCol w="3316643">
                  <a:extLst>
                    <a:ext uri="{9D8B030D-6E8A-4147-A177-3AD203B41FA5}">
                      <a16:colId xmlns:a16="http://schemas.microsoft.com/office/drawing/2014/main" val="3402268947"/>
                    </a:ext>
                  </a:extLst>
                </a:gridCol>
                <a:gridCol w="3953850">
                  <a:extLst>
                    <a:ext uri="{9D8B030D-6E8A-4147-A177-3AD203B41FA5}">
                      <a16:colId xmlns:a16="http://schemas.microsoft.com/office/drawing/2014/main" val="734035894"/>
                    </a:ext>
                  </a:extLst>
                </a:gridCol>
              </a:tblGrid>
              <a:tr h="571079">
                <a:tc>
                  <a:txBody>
                    <a:bodyPr/>
                    <a:lstStyle/>
                    <a:p>
                      <a:pPr algn="ctr"/>
                      <a:r>
                        <a:rPr lang="en-GB" sz="1600" b="1">
                          <a:latin typeface="+mn-lt"/>
                        </a:rPr>
                        <a:t>Delivery Action &amp; System</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50000"/>
                      </a:schemeClr>
                    </a:solidFill>
                  </a:tcPr>
                </a:tc>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600" b="1">
                          <a:latin typeface="+mn-lt"/>
                        </a:rPr>
                        <a:t>Q1 Milestone</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50000"/>
                      </a:schemeClr>
                    </a:solidFill>
                  </a:tcPr>
                </a:tc>
                <a:tc>
                  <a:txBody>
                    <a:bodyPr/>
                    <a:lstStyle/>
                    <a:p>
                      <a:pPr algn="ctr"/>
                      <a:r>
                        <a:rPr lang="en-GB" sz="1600" b="1">
                          <a:latin typeface="+mn-lt"/>
                        </a:rPr>
                        <a:t>Q2 Milestone</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50000"/>
                      </a:schemeClr>
                    </a:solidFill>
                  </a:tcPr>
                </a:tc>
                <a:tc>
                  <a:txBody>
                    <a:bodyPr/>
                    <a:lstStyle/>
                    <a:p>
                      <a:pPr algn="ctr"/>
                      <a:r>
                        <a:rPr lang="en-GB" sz="1600" b="1">
                          <a:latin typeface="+mn-lt"/>
                        </a:rPr>
                        <a:t>Q3 Milestone</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50000"/>
                      </a:schemeClr>
                    </a:solidFill>
                  </a:tcPr>
                </a:tc>
                <a:tc>
                  <a:txBody>
                    <a:bodyPr/>
                    <a:lstStyle/>
                    <a:p>
                      <a:pPr algn="ctr"/>
                      <a:r>
                        <a:rPr lang="en-GB" sz="1600" b="1">
                          <a:latin typeface="+mn-lt"/>
                        </a:rPr>
                        <a:t>Q4 Milestone</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50000"/>
                      </a:schemeClr>
                    </a:solidFill>
                  </a:tcPr>
                </a:tc>
                <a:extLst>
                  <a:ext uri="{0D108BD9-81ED-4DB2-BD59-A6C34878D82A}">
                    <a16:rowId xmlns:a16="http://schemas.microsoft.com/office/drawing/2014/main" val="2471906208"/>
                  </a:ext>
                </a:extLst>
              </a:tr>
              <a:tr h="708907">
                <a:tc>
                  <a:txBody>
                    <a:bodyPr/>
                    <a:lstStyle/>
                    <a:p>
                      <a:pPr lvl="1" algn="l" fontAlgn="ctr">
                        <a:buNone/>
                      </a:pPr>
                      <a:r>
                        <a:rPr lang="en-GB" sz="1400" b="1" i="0" u="none" strike="noStrike">
                          <a:solidFill>
                            <a:schemeClr val="tx1"/>
                          </a:solidFill>
                          <a:effectLst/>
                          <a:latin typeface="+mn-lt"/>
                        </a:rPr>
                        <a:t>Implementation of WNCR in Paediatrics</a:t>
                      </a:r>
                    </a:p>
                    <a:p>
                      <a:pPr lvl="1" algn="l" fontAlgn="ctr">
                        <a:buNone/>
                      </a:pPr>
                      <a:r>
                        <a:rPr lang="en-GB" sz="1400" b="0" i="0" u="none" strike="noStrike">
                          <a:solidFill>
                            <a:schemeClr val="tx1"/>
                          </a:solidFill>
                          <a:effectLst/>
                          <a:latin typeface="+mn-lt"/>
                        </a:rPr>
                        <a:t>[DIGITAL, CYP]</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60000"/>
                        <a:lumOff val="40000"/>
                      </a:schemeClr>
                    </a:solidFill>
                  </a:tcPr>
                </a:tc>
                <a:tc>
                  <a:txBody>
                    <a:bodyPr/>
                    <a:lstStyle/>
                    <a:p>
                      <a:pPr algn="l"/>
                      <a:endParaRPr lang="en-GB" sz="1400">
                        <a:solidFill>
                          <a:schemeClr val="tx1"/>
                        </a:solidFill>
                        <a:latin typeface="+mn-lt"/>
                      </a:endParaRP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ctr">
                        <a:buNone/>
                      </a:pPr>
                      <a:endParaRPr lang="en-GB" sz="1400" b="0" i="0" u="none" strike="noStrike">
                        <a:solidFill>
                          <a:schemeClr val="tx1"/>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ctr">
                        <a:buNone/>
                      </a:pPr>
                      <a:endParaRPr lang="en-GB" sz="1400" b="0" i="0" u="none" strike="noStrike">
                        <a:solidFill>
                          <a:schemeClr val="tx1"/>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ctr">
                        <a:buNone/>
                      </a:pPr>
                      <a:r>
                        <a:rPr lang="en-GB" sz="1400" b="0" i="0" u="none" strike="noStrike">
                          <a:solidFill>
                            <a:schemeClr val="tx1"/>
                          </a:solidFill>
                          <a:effectLst/>
                          <a:latin typeface="+mn-lt"/>
                        </a:rPr>
                        <a:t>Complete system testing in readiness to roll out to Morriston</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2850356448"/>
                  </a:ext>
                </a:extLst>
              </a:tr>
              <a:tr h="916622">
                <a:tc>
                  <a:txBody>
                    <a:bodyPr/>
                    <a:lstStyle/>
                    <a:p>
                      <a:pPr lvl="1" algn="l" fontAlgn="ctr">
                        <a:buNone/>
                      </a:pPr>
                      <a:r>
                        <a:rPr lang="en-GB" sz="1400" b="1" i="0" u="none" strike="noStrike">
                          <a:solidFill>
                            <a:schemeClr val="tx1"/>
                          </a:solidFill>
                          <a:effectLst/>
                          <a:latin typeface="+mn-lt"/>
                        </a:rPr>
                        <a:t>Digital Maternity Cymru - Digitisation of maternity records - in line with National Programme</a:t>
                      </a:r>
                    </a:p>
                    <a:p>
                      <a:pPr marL="753745" marR="0" lvl="1" indent="0" algn="l" defTabSz="1507937" rtl="0" eaLnBrk="1" fontAlgn="ctr" latinLnBrk="0" hangingPunct="1">
                        <a:lnSpc>
                          <a:spcPct val="100000"/>
                        </a:lnSpc>
                        <a:spcBef>
                          <a:spcPts val="0"/>
                        </a:spcBef>
                        <a:spcAft>
                          <a:spcPts val="0"/>
                        </a:spcAft>
                        <a:buClrTx/>
                        <a:buSzTx/>
                        <a:buFontTx/>
                        <a:buNone/>
                        <a:tabLst/>
                        <a:defRPr/>
                      </a:pPr>
                      <a:r>
                        <a:rPr lang="en-GB" sz="1400" b="0" i="0" u="none" strike="noStrike">
                          <a:solidFill>
                            <a:schemeClr val="tx1"/>
                          </a:solidFill>
                          <a:effectLst/>
                          <a:latin typeface="+mn-lt"/>
                        </a:rPr>
                        <a:t>[DIGITAL, MAT NEO]</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algn="l"/>
                      <a:endParaRPr lang="en-GB" sz="1400">
                        <a:solidFill>
                          <a:schemeClr val="tx1"/>
                        </a:solidFill>
                        <a:latin typeface="+mn-lt"/>
                      </a:endParaRP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ctr">
                        <a:buNone/>
                      </a:pPr>
                      <a:endParaRPr lang="en-GB" sz="1400" b="0" i="0" u="none" strike="noStrike">
                        <a:solidFill>
                          <a:schemeClr val="tx1"/>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algn="ctr" fontAlgn="ctr">
                        <a:buNone/>
                      </a:pPr>
                      <a:endParaRPr lang="en-GB" sz="1400" b="0" i="0" u="none" strike="noStrike">
                        <a:solidFill>
                          <a:schemeClr val="tx1"/>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algn="ctr" fontAlgn="ctr">
                        <a:buNone/>
                      </a:pPr>
                      <a:r>
                        <a:rPr lang="en-GB" sz="1400" b="0" i="0" u="none" strike="noStrike">
                          <a:solidFill>
                            <a:schemeClr val="tx1"/>
                          </a:solidFill>
                          <a:effectLst/>
                          <a:latin typeface="+mn-lt"/>
                        </a:rPr>
                        <a:t>Deploy IT hardware and continue configuration and testing to support an implementation of digital maternity solution.. Go live 31st March </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1455657725"/>
                  </a:ext>
                </a:extLst>
              </a:tr>
              <a:tr h="1272611">
                <a:tc>
                  <a:txBody>
                    <a:bodyPr/>
                    <a:lstStyle/>
                    <a:p>
                      <a:pPr lvl="1" algn="l" fontAlgn="ctr">
                        <a:buNone/>
                      </a:pPr>
                      <a:r>
                        <a:rPr lang="en-GB" sz="1400" b="1" i="0" u="none" strike="noStrike" err="1">
                          <a:solidFill>
                            <a:schemeClr val="tx1"/>
                          </a:solidFill>
                          <a:effectLst/>
                          <a:latin typeface="+mn-lt"/>
                        </a:rPr>
                        <a:t>ePMA</a:t>
                      </a:r>
                      <a:r>
                        <a:rPr lang="en-GB" sz="1400" b="1" i="0" u="none" strike="noStrike">
                          <a:solidFill>
                            <a:schemeClr val="tx1"/>
                          </a:solidFill>
                          <a:effectLst/>
                          <a:latin typeface="+mn-lt"/>
                        </a:rPr>
                        <a:t> - Integrate HEPMA with National solutions such as the Shared Medicines Record (SMR)</a:t>
                      </a:r>
                    </a:p>
                    <a:p>
                      <a:pPr lvl="1" algn="l" fontAlgn="ctr">
                        <a:buNone/>
                      </a:pPr>
                      <a:r>
                        <a:rPr lang="en-GB" sz="1400" b="0" i="0" u="none" strike="noStrike">
                          <a:solidFill>
                            <a:schemeClr val="tx1"/>
                          </a:solidFill>
                          <a:effectLst/>
                          <a:latin typeface="+mn-lt"/>
                        </a:rPr>
                        <a:t>[DIGITAL, UEC]</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60000"/>
                        <a:lumOff val="40000"/>
                      </a:schemeClr>
                    </a:solidFill>
                  </a:tcPr>
                </a:tc>
                <a:tc>
                  <a:txBody>
                    <a:bodyPr/>
                    <a:lstStyle/>
                    <a:p>
                      <a:pPr algn="l"/>
                      <a:endParaRPr lang="en-GB" sz="1400">
                        <a:solidFill>
                          <a:schemeClr val="tx1"/>
                        </a:solidFill>
                        <a:latin typeface="+mn-lt"/>
                      </a:endParaRP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ctr">
                        <a:buNone/>
                      </a:pPr>
                      <a:endParaRPr lang="en-GB" sz="1400" b="0" i="0" u="none" strike="noStrike">
                        <a:solidFill>
                          <a:schemeClr val="tx1"/>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ctr">
                        <a:buNone/>
                      </a:pPr>
                      <a:endParaRPr lang="en-GB" sz="1400" b="0" i="0" u="none" strike="noStrike">
                        <a:solidFill>
                          <a:schemeClr val="tx1"/>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algn="ctr" fontAlgn="ctr">
                        <a:buNone/>
                      </a:pPr>
                      <a:r>
                        <a:rPr lang="en-GB" sz="1400" b="1" i="0" u="none" strike="noStrike" dirty="0">
                          <a:solidFill>
                            <a:schemeClr val="tx1"/>
                          </a:solidFill>
                          <a:effectLst/>
                          <a:latin typeface="+mn-lt"/>
                        </a:rPr>
                        <a:t>Amended</a:t>
                      </a:r>
                      <a:r>
                        <a:rPr lang="en-GB" sz="1400" b="0" i="0" u="none" strike="noStrike" dirty="0">
                          <a:solidFill>
                            <a:schemeClr val="tx1"/>
                          </a:solidFill>
                          <a:effectLst/>
                          <a:latin typeface="+mn-lt"/>
                        </a:rPr>
                        <a:t>: System C review of capability to connect to the SMR. Receive quote from System C for time and cost for development. </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extLst>
                  <a:ext uri="{0D108BD9-81ED-4DB2-BD59-A6C34878D82A}">
                    <a16:rowId xmlns:a16="http://schemas.microsoft.com/office/drawing/2014/main" val="3921445962"/>
                  </a:ext>
                </a:extLst>
              </a:tr>
              <a:tr h="687466">
                <a:tc>
                  <a:txBody>
                    <a:bodyPr/>
                    <a:lstStyle/>
                    <a:p>
                      <a:pPr lvl="1" algn="l" fontAlgn="ctr">
                        <a:buNone/>
                      </a:pPr>
                      <a:r>
                        <a:rPr lang="en-GB" sz="1400" b="1" i="0" u="none" strike="noStrike">
                          <a:solidFill>
                            <a:schemeClr val="tx1"/>
                          </a:solidFill>
                          <a:effectLst/>
                          <a:latin typeface="+mn-lt"/>
                        </a:rPr>
                        <a:t>Disaggregation of WPAS currently combined with Bridgend/Cwm Taf</a:t>
                      </a:r>
                    </a:p>
                    <a:p>
                      <a:pPr marL="753745" marR="0" lvl="1" indent="0" algn="l" defTabSz="1507937" rtl="0" eaLnBrk="1" fontAlgn="ctr" latinLnBrk="0" hangingPunct="1">
                        <a:lnSpc>
                          <a:spcPct val="100000"/>
                        </a:lnSpc>
                        <a:spcBef>
                          <a:spcPts val="0"/>
                        </a:spcBef>
                        <a:spcAft>
                          <a:spcPts val="0"/>
                        </a:spcAft>
                        <a:buClrTx/>
                        <a:buSzTx/>
                        <a:buFontTx/>
                        <a:buNone/>
                        <a:tabLst/>
                        <a:defRPr/>
                      </a:pPr>
                      <a:r>
                        <a:rPr lang="en-GB" sz="1400" b="0" i="0" u="none" strike="noStrike">
                          <a:solidFill>
                            <a:schemeClr val="tx1"/>
                          </a:solidFill>
                          <a:effectLst/>
                          <a:latin typeface="+mn-lt"/>
                        </a:rPr>
                        <a:t>[DIGITAL]</a:t>
                      </a:r>
                    </a:p>
                    <a:p>
                      <a:pPr lvl="1" algn="l" fontAlgn="ctr">
                        <a:buNone/>
                      </a:pPr>
                      <a:endParaRPr lang="en-GB" sz="1400" b="0" i="0" u="none" strike="noStrike">
                        <a:solidFill>
                          <a:schemeClr val="tx1"/>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algn="l"/>
                      <a:endParaRPr lang="en-GB" sz="1400">
                        <a:solidFill>
                          <a:schemeClr val="tx1"/>
                        </a:solidFill>
                        <a:latin typeface="+mn-lt"/>
                      </a:endParaRP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algn="ctr" fontAlgn="ctr">
                        <a:buNone/>
                      </a:pPr>
                      <a:endParaRPr lang="en-GB" sz="1400" b="0" i="0" u="none" strike="noStrike">
                        <a:solidFill>
                          <a:schemeClr val="tx1"/>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ctr">
                        <a:buNone/>
                      </a:pPr>
                      <a:endParaRPr lang="en-GB" sz="1400" b="0" i="0" u="none" strike="noStrike">
                        <a:solidFill>
                          <a:schemeClr val="tx1"/>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algn="ctr" fontAlgn="ctr">
                        <a:buNone/>
                      </a:pPr>
                      <a:r>
                        <a:rPr lang="en-GB" sz="1400" b="0" i="0" u="none" strike="noStrike">
                          <a:solidFill>
                            <a:schemeClr val="tx1"/>
                          </a:solidFill>
                          <a:effectLst/>
                          <a:latin typeface="+mn-lt"/>
                        </a:rPr>
                        <a:t>Completed in Q2.</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3529851087"/>
                  </a:ext>
                </a:extLst>
              </a:tr>
              <a:tr h="916622">
                <a:tc>
                  <a:txBody>
                    <a:bodyPr/>
                    <a:lstStyle/>
                    <a:p>
                      <a:pPr lvl="1" algn="l" fontAlgn="ctr">
                        <a:buNone/>
                      </a:pPr>
                      <a:r>
                        <a:rPr lang="en-GB" sz="1400" b="1" i="0" u="none" strike="noStrike">
                          <a:solidFill>
                            <a:schemeClr val="tx1"/>
                          </a:solidFill>
                          <a:effectLst/>
                          <a:latin typeface="+mn-lt"/>
                        </a:rPr>
                        <a:t>Implement Open Eyes aligned to the pathways as prioritised by the Ophthalmology Service including regional working with Hywel Dda UHB</a:t>
                      </a:r>
                    </a:p>
                    <a:p>
                      <a:pPr marL="753745" marR="0" lvl="1" indent="0" algn="l" defTabSz="1507937" rtl="0" eaLnBrk="1" fontAlgn="ctr" latinLnBrk="0" hangingPunct="1">
                        <a:lnSpc>
                          <a:spcPct val="100000"/>
                        </a:lnSpc>
                        <a:spcBef>
                          <a:spcPts val="0"/>
                        </a:spcBef>
                        <a:spcAft>
                          <a:spcPts val="0"/>
                        </a:spcAft>
                        <a:buClrTx/>
                        <a:buSzTx/>
                        <a:buFontTx/>
                        <a:buNone/>
                        <a:tabLst/>
                        <a:defRPr/>
                      </a:pPr>
                      <a:r>
                        <a:rPr lang="en-GB" sz="1400" b="0" i="0" u="none" strike="noStrike">
                          <a:solidFill>
                            <a:schemeClr val="tx1"/>
                          </a:solidFill>
                          <a:effectLst/>
                          <a:latin typeface="+mn-lt"/>
                        </a:rPr>
                        <a:t>[DIGITAL, PLANNED CARE]</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60000"/>
                        <a:lumOff val="40000"/>
                      </a:schemeClr>
                    </a:solidFill>
                  </a:tcPr>
                </a:tc>
                <a:tc>
                  <a:txBody>
                    <a:bodyPr/>
                    <a:lstStyle/>
                    <a:p>
                      <a:pPr algn="l"/>
                      <a:endParaRPr lang="en-GB" sz="1400">
                        <a:solidFill>
                          <a:schemeClr val="tx1"/>
                        </a:solidFill>
                        <a:latin typeface="+mn-lt"/>
                      </a:endParaRP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ctr">
                        <a:buNone/>
                      </a:pPr>
                      <a:endParaRPr lang="en-GB" sz="1400" b="0" i="0" u="none" strike="noStrike">
                        <a:solidFill>
                          <a:schemeClr val="tx1"/>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ctr">
                        <a:buNone/>
                      </a:pPr>
                      <a:endParaRPr lang="en-GB" sz="1400" b="0" i="0" u="none" strike="noStrike">
                        <a:solidFill>
                          <a:schemeClr val="tx1"/>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algn="ctr" fontAlgn="ctr">
                        <a:buNone/>
                      </a:pPr>
                      <a:r>
                        <a:rPr lang="en-GB" sz="1400" b="0" i="0" u="none" strike="noStrike">
                          <a:solidFill>
                            <a:schemeClr val="tx1"/>
                          </a:solidFill>
                          <a:effectLst/>
                          <a:latin typeface="+mn-lt"/>
                        </a:rPr>
                        <a:t>Continue to work with DHCW and the supplier to understand the resource requirements to implement ERS in line with the national plan.</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2391505648"/>
                  </a:ext>
                </a:extLst>
              </a:tr>
              <a:tr h="687466">
                <a:tc>
                  <a:txBody>
                    <a:bodyPr/>
                    <a:lstStyle/>
                    <a:p>
                      <a:pPr lvl="1" algn="l" fontAlgn="ctr">
                        <a:buNone/>
                      </a:pPr>
                      <a:r>
                        <a:rPr lang="en-GB" sz="1400" b="1" i="0" u="none" strike="noStrike">
                          <a:solidFill>
                            <a:schemeClr val="tx1"/>
                          </a:solidFill>
                          <a:effectLst/>
                          <a:latin typeface="+mn-lt"/>
                        </a:rPr>
                        <a:t>Implement WICIS in line with national implementation plan </a:t>
                      </a:r>
                    </a:p>
                    <a:p>
                      <a:pPr marL="753745" marR="0" lvl="1" indent="0" algn="l" defTabSz="1507937" rtl="0" eaLnBrk="1" fontAlgn="ctr" latinLnBrk="0" hangingPunct="1">
                        <a:lnSpc>
                          <a:spcPct val="100000"/>
                        </a:lnSpc>
                        <a:spcBef>
                          <a:spcPts val="0"/>
                        </a:spcBef>
                        <a:spcAft>
                          <a:spcPts val="0"/>
                        </a:spcAft>
                        <a:buClrTx/>
                        <a:buSzTx/>
                        <a:buFontTx/>
                        <a:buNone/>
                        <a:tabLst/>
                        <a:defRPr/>
                      </a:pPr>
                      <a:r>
                        <a:rPr lang="en-GB" sz="1400" b="0" i="0" u="none" strike="noStrike">
                          <a:solidFill>
                            <a:schemeClr val="tx1"/>
                          </a:solidFill>
                          <a:effectLst/>
                          <a:latin typeface="+mn-lt"/>
                        </a:rPr>
                        <a:t>[DIGITAL]</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algn="l"/>
                      <a:endParaRPr lang="en-GB" sz="1400">
                        <a:solidFill>
                          <a:schemeClr val="tx1"/>
                        </a:solidFill>
                        <a:latin typeface="+mn-lt"/>
                      </a:endParaRP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ctr">
                        <a:buNone/>
                      </a:pPr>
                      <a:endParaRPr lang="en-GB" sz="1400" b="0" i="0" u="none" strike="noStrike">
                        <a:solidFill>
                          <a:schemeClr val="tx1"/>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ctr">
                        <a:buNone/>
                      </a:pPr>
                      <a:endParaRPr lang="en-GB" sz="1400" b="0" i="0" u="none" strike="noStrike">
                        <a:solidFill>
                          <a:schemeClr val="tx1"/>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ctr">
                        <a:buNone/>
                      </a:pPr>
                      <a:r>
                        <a:rPr lang="en-GB" sz="1400" b="0" i="0" u="none" strike="noStrike" dirty="0">
                          <a:solidFill>
                            <a:schemeClr val="tx1"/>
                          </a:solidFill>
                          <a:effectLst/>
                          <a:latin typeface="+mn-lt"/>
                        </a:rPr>
                        <a:t> Awaiting decision from Welsh Government on whether the project will proceed.</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extLst>
                  <a:ext uri="{0D108BD9-81ED-4DB2-BD59-A6C34878D82A}">
                    <a16:rowId xmlns:a16="http://schemas.microsoft.com/office/drawing/2014/main" val="801237402"/>
                  </a:ext>
                </a:extLst>
              </a:tr>
              <a:tr h="569483">
                <a:tc>
                  <a:txBody>
                    <a:bodyPr/>
                    <a:lstStyle/>
                    <a:p>
                      <a:pPr lvl="1" algn="l" fontAlgn="ctr">
                        <a:buNone/>
                      </a:pPr>
                      <a:r>
                        <a:rPr lang="en-GB" sz="1400" b="1" i="0" u="none" strike="noStrike">
                          <a:solidFill>
                            <a:srgbClr val="000000"/>
                          </a:solidFill>
                          <a:effectLst/>
                          <a:latin typeface="+mn-lt"/>
                        </a:rPr>
                        <a:t>Expand the use of Electronic Test Requesting and Reporting</a:t>
                      </a:r>
                    </a:p>
                    <a:p>
                      <a:pPr lvl="1" algn="l" fontAlgn="ctr">
                        <a:buNone/>
                      </a:pPr>
                      <a:r>
                        <a:rPr lang="en-GB" sz="1400" b="0" i="0" u="none" strike="noStrike">
                          <a:solidFill>
                            <a:srgbClr val="000000"/>
                          </a:solidFill>
                          <a:effectLst/>
                          <a:latin typeface="+mn-lt"/>
                        </a:rPr>
                        <a:t>[DIGITAL, PLANNED CARE]</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60000"/>
                        <a:lumOff val="40000"/>
                      </a:schemeClr>
                    </a:solidFill>
                  </a:tcPr>
                </a:tc>
                <a:tc>
                  <a:txBody>
                    <a:bodyPr/>
                    <a:lstStyle/>
                    <a:p>
                      <a:pPr algn="l"/>
                      <a:endParaRPr lang="en-GB" sz="1400">
                        <a:latin typeface="+mn-lt"/>
                      </a:endParaRP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ctr">
                        <a:buNone/>
                      </a:pPr>
                      <a:endParaRPr lang="en-GB" sz="1400" b="0" i="0" u="none" strike="noStrike">
                        <a:solidFill>
                          <a:srgbClr val="000000"/>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algn="ctr" fontAlgn="ctr">
                        <a:buNone/>
                      </a:pPr>
                      <a:endParaRPr lang="en-GB" sz="1400" b="0" i="0" u="none" strike="noStrike">
                        <a:solidFill>
                          <a:srgbClr val="000000"/>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algn="ctr" fontAlgn="ctr">
                        <a:buNone/>
                      </a:pPr>
                      <a:r>
                        <a:rPr lang="en-GB" sz="1400" b="1" i="0" u="none" strike="noStrike" dirty="0">
                          <a:solidFill>
                            <a:srgbClr val="000000"/>
                          </a:solidFill>
                          <a:effectLst/>
                          <a:latin typeface="+mn-lt"/>
                        </a:rPr>
                        <a:t>Amended:</a:t>
                      </a:r>
                      <a:r>
                        <a:rPr lang="en-GB" sz="1400" b="0" i="0" u="none" strike="noStrike" dirty="0">
                          <a:solidFill>
                            <a:srgbClr val="000000"/>
                          </a:solidFill>
                          <a:effectLst/>
                          <a:latin typeface="+mn-lt"/>
                        </a:rPr>
                        <a:t> Go-live with new electronic test report types</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extLst>
                  <a:ext uri="{0D108BD9-81ED-4DB2-BD59-A6C34878D82A}">
                    <a16:rowId xmlns:a16="http://schemas.microsoft.com/office/drawing/2014/main" val="3648609501"/>
                  </a:ext>
                </a:extLst>
              </a:tr>
              <a:tr h="949139">
                <a:tc>
                  <a:txBody>
                    <a:bodyPr/>
                    <a:lstStyle/>
                    <a:p>
                      <a:pPr lvl="1" algn="l" fontAlgn="ctr">
                        <a:buNone/>
                      </a:pPr>
                      <a:r>
                        <a:rPr lang="en-GB" sz="1400" b="1" i="0" u="none" strike="noStrike">
                          <a:solidFill>
                            <a:srgbClr val="000000"/>
                          </a:solidFill>
                          <a:effectLst/>
                          <a:latin typeface="+mn-lt"/>
                        </a:rPr>
                        <a:t>Engage with the National Programme on the replacement of the Systemic Anti-Cancer Therapy SACT e-prescribing system</a:t>
                      </a:r>
                    </a:p>
                    <a:p>
                      <a:pPr marL="753745" marR="0" lvl="1" indent="0" algn="l" defTabSz="1507937" rtl="0" eaLnBrk="1" fontAlgn="ctr" latinLnBrk="0" hangingPunct="1">
                        <a:lnSpc>
                          <a:spcPct val="100000"/>
                        </a:lnSpc>
                        <a:spcBef>
                          <a:spcPts val="0"/>
                        </a:spcBef>
                        <a:spcAft>
                          <a:spcPts val="0"/>
                        </a:spcAft>
                        <a:buClrTx/>
                        <a:buSzTx/>
                        <a:buFontTx/>
                        <a:buNone/>
                        <a:tabLst/>
                        <a:defRPr/>
                      </a:pPr>
                      <a:r>
                        <a:rPr lang="en-GB" sz="1400" b="0" i="0" u="none" strike="noStrike">
                          <a:solidFill>
                            <a:srgbClr val="000000"/>
                          </a:solidFill>
                          <a:effectLst/>
                          <a:latin typeface="+mn-lt"/>
                        </a:rPr>
                        <a:t>[DIGITAL, CANCER]</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endParaRPr lang="en-GB" sz="1400">
                        <a:latin typeface="+mn-lt"/>
                      </a:endParaRP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ctr">
                        <a:buNone/>
                      </a:pPr>
                      <a:endParaRPr lang="en-GB" sz="1400" b="0" i="0" u="none" strike="noStrike">
                        <a:solidFill>
                          <a:srgbClr val="000000"/>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algn="ctr" fontAlgn="ctr">
                        <a:buNone/>
                      </a:pPr>
                      <a:endParaRPr lang="en-GB" sz="1400" b="0" i="0" u="none" strike="noStrike">
                        <a:solidFill>
                          <a:srgbClr val="000000"/>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marL="0" marR="0" lvl="0" indent="0" algn="ctr" rtl="0" eaLnBrk="1" fontAlgn="ctr" latinLnBrk="0" hangingPunct="1">
                        <a:lnSpc>
                          <a:spcPct val="100000"/>
                        </a:lnSpc>
                        <a:spcBef>
                          <a:spcPts val="0"/>
                        </a:spcBef>
                        <a:spcAft>
                          <a:spcPts val="0"/>
                        </a:spcAft>
                        <a:buClrTx/>
                        <a:buSzTx/>
                        <a:buFontTx/>
                        <a:buNone/>
                      </a:pPr>
                      <a:r>
                        <a:rPr lang="en-GB" sz="1400" b="0" i="0" u="none" strike="noStrike">
                          <a:solidFill>
                            <a:schemeClr val="tx1"/>
                          </a:solidFill>
                          <a:effectLst/>
                          <a:latin typeface="+mn-lt"/>
                        </a:rPr>
                        <a:t>Supporting national procurement to replace existing solution</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2907817574"/>
                  </a:ext>
                </a:extLst>
              </a:tr>
              <a:tr h="652728">
                <a:tc>
                  <a:txBody>
                    <a:bodyPr/>
                    <a:lstStyle/>
                    <a:p>
                      <a:pPr lvl="1" algn="l" fontAlgn="ctr">
                        <a:buNone/>
                      </a:pPr>
                      <a:r>
                        <a:rPr lang="en-GB" sz="1400" b="1" i="0" u="none" strike="noStrike">
                          <a:solidFill>
                            <a:srgbClr val="000000"/>
                          </a:solidFill>
                          <a:effectLst/>
                          <a:latin typeface="+mn-lt"/>
                        </a:rPr>
                        <a:t>In-Touch - Go live with 'In Touch' outcome form and write back to WPAS</a:t>
                      </a:r>
                    </a:p>
                    <a:p>
                      <a:pPr marL="753745" marR="0" lvl="1" indent="0" algn="l" defTabSz="1507937" rtl="0" eaLnBrk="1" fontAlgn="ctr" latinLnBrk="0" hangingPunct="1">
                        <a:lnSpc>
                          <a:spcPct val="100000"/>
                        </a:lnSpc>
                        <a:spcBef>
                          <a:spcPts val="0"/>
                        </a:spcBef>
                        <a:spcAft>
                          <a:spcPts val="0"/>
                        </a:spcAft>
                        <a:buClrTx/>
                        <a:buSzTx/>
                        <a:buFontTx/>
                        <a:buNone/>
                        <a:tabLst/>
                        <a:defRPr/>
                      </a:pPr>
                      <a:r>
                        <a:rPr lang="en-GB" sz="1400" b="0" i="0" u="none" strike="noStrike">
                          <a:solidFill>
                            <a:srgbClr val="000000"/>
                          </a:solidFill>
                          <a:effectLst/>
                          <a:latin typeface="+mn-lt"/>
                        </a:rPr>
                        <a:t>[DIGITAL, PLANNED CARE]</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60000"/>
                        <a:lumOff val="40000"/>
                      </a:schemeClr>
                    </a:solidFill>
                  </a:tcPr>
                </a:tc>
                <a:tc>
                  <a:txBody>
                    <a:bodyPr/>
                    <a:lstStyle/>
                    <a:p>
                      <a:endParaRPr lang="en-GB" sz="1400">
                        <a:latin typeface="+mn-lt"/>
                      </a:endParaRP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algn="ctr" fontAlgn="ctr">
                        <a:buNone/>
                      </a:pPr>
                      <a:endParaRPr lang="en-GB" sz="1400" b="0" i="0" u="none" strike="noStrike">
                        <a:solidFill>
                          <a:srgbClr val="000000"/>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algn="ctr" fontAlgn="ctr">
                        <a:buNone/>
                      </a:pPr>
                      <a:endParaRPr lang="en-GB" sz="1400" b="0" i="0" u="none" strike="noStrike">
                        <a:solidFill>
                          <a:srgbClr val="000000"/>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ctr">
                        <a:buNone/>
                      </a:pPr>
                      <a:r>
                        <a:rPr lang="en-GB" sz="1400" b="0" i="0" u="none" strike="noStrike">
                          <a:solidFill>
                            <a:srgbClr val="000000"/>
                          </a:solidFill>
                          <a:effectLst/>
                          <a:latin typeface="+mn-lt"/>
                        </a:rPr>
                        <a:t>Roll out according to agreed plan (to be confirmed)</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564538307"/>
                  </a:ext>
                </a:extLst>
              </a:tr>
              <a:tr h="1374933">
                <a:tc>
                  <a:txBody>
                    <a:bodyPr/>
                    <a:lstStyle/>
                    <a:p>
                      <a:pPr lvl="1" algn="l" fontAlgn="ctr">
                        <a:buNone/>
                      </a:pPr>
                      <a:r>
                        <a:rPr lang="en-GB" sz="1400" b="1" i="0" u="none" strike="noStrike">
                          <a:solidFill>
                            <a:srgbClr val="000000"/>
                          </a:solidFill>
                          <a:effectLst/>
                          <a:latin typeface="+mn-lt"/>
                        </a:rPr>
                        <a:t>The </a:t>
                      </a:r>
                      <a:r>
                        <a:rPr lang="en-GB" sz="1400" b="1" i="0" u="none" strike="noStrike" err="1">
                          <a:solidFill>
                            <a:srgbClr val="000000"/>
                          </a:solidFill>
                          <a:effectLst/>
                          <a:latin typeface="+mn-lt"/>
                        </a:rPr>
                        <a:t>Millcare</a:t>
                      </a:r>
                      <a:r>
                        <a:rPr lang="en-GB" sz="1400" b="1" i="0" u="none" strike="noStrike">
                          <a:solidFill>
                            <a:srgbClr val="000000"/>
                          </a:solidFill>
                          <a:effectLst/>
                          <a:latin typeface="+mn-lt"/>
                        </a:rPr>
                        <a:t> System in Sexual Health is no longer supported, work is underway (led by PHW) to plan for a national solution.  </a:t>
                      </a:r>
                    </a:p>
                    <a:p>
                      <a:pPr lvl="1" algn="l" fontAlgn="ctr">
                        <a:buNone/>
                      </a:pPr>
                      <a:r>
                        <a:rPr lang="en-GB" sz="1400" b="0" i="0" u="none" strike="noStrike">
                          <a:solidFill>
                            <a:srgbClr val="000000"/>
                          </a:solidFill>
                          <a:effectLst/>
                          <a:latin typeface="+mn-lt"/>
                        </a:rPr>
                        <a:t>[DIGITAL, PRIMARY CARE]</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algn="l"/>
                      <a:endParaRPr lang="en-GB" sz="1400">
                        <a:solidFill>
                          <a:schemeClr val="tx1"/>
                        </a:solidFill>
                        <a:latin typeface="+mn-lt"/>
                      </a:endParaRP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algn="ctr" fontAlgn="ctr">
                        <a:buNone/>
                      </a:pPr>
                      <a:endParaRPr lang="en-GB" sz="1400" b="0" i="0" u="none" strike="noStrike">
                        <a:solidFill>
                          <a:schemeClr val="tx1"/>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ctr">
                        <a:buNone/>
                      </a:pPr>
                      <a:endParaRPr lang="en-GB" sz="1400" b="0" i="0" u="none" strike="noStrike">
                        <a:solidFill>
                          <a:schemeClr val="tx1"/>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marL="0" marR="0" lvl="0" indent="0" algn="ctr" defTabSz="1507937" rtl="0" eaLnBrk="1" fontAlgn="ctr" latinLnBrk="0" hangingPunct="1">
                        <a:lnSpc>
                          <a:spcPct val="100000"/>
                        </a:lnSpc>
                        <a:spcBef>
                          <a:spcPts val="0"/>
                        </a:spcBef>
                        <a:spcAft>
                          <a:spcPts val="0"/>
                        </a:spcAft>
                        <a:buClrTx/>
                        <a:buSzTx/>
                        <a:buFontTx/>
                        <a:buNone/>
                        <a:tabLst/>
                        <a:defRPr/>
                      </a:pPr>
                      <a:endParaRPr lang="en-GB" sz="1400" b="0" i="0" u="none" strike="noStrike">
                        <a:solidFill>
                          <a:schemeClr val="tx1"/>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4008967937"/>
                  </a:ext>
                </a:extLst>
              </a:tr>
              <a:tr h="1209341">
                <a:tc>
                  <a:txBody>
                    <a:bodyPr/>
                    <a:lstStyle/>
                    <a:p>
                      <a:pPr lvl="1" algn="l" fontAlgn="ctr">
                        <a:buNone/>
                      </a:pPr>
                      <a:r>
                        <a:rPr lang="en-GB" sz="1400" b="1" i="0" u="none" strike="noStrike">
                          <a:solidFill>
                            <a:srgbClr val="000000"/>
                          </a:solidFill>
                          <a:effectLst/>
                          <a:latin typeface="+mn-lt"/>
                        </a:rPr>
                        <a:t>WPAS roll out across Mental Health, Learning Disabilities and Primary Care and Therapies</a:t>
                      </a:r>
                    </a:p>
                    <a:p>
                      <a:pPr lvl="1" algn="l" fontAlgn="ctr">
                        <a:buNone/>
                      </a:pPr>
                      <a:r>
                        <a:rPr lang="en-GB" sz="1400" b="0" i="0" u="none" strike="noStrike">
                          <a:solidFill>
                            <a:srgbClr val="000000"/>
                          </a:solidFill>
                          <a:effectLst/>
                          <a:latin typeface="+mn-lt"/>
                        </a:rPr>
                        <a:t>[DIGITAL, PRIMARY CARE, MH LD]</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60000"/>
                        <a:lumOff val="40000"/>
                      </a:schemeClr>
                    </a:solidFill>
                  </a:tcPr>
                </a:tc>
                <a:tc>
                  <a:txBody>
                    <a:bodyPr/>
                    <a:lstStyle/>
                    <a:p>
                      <a:pPr algn="l"/>
                      <a:endParaRPr lang="en-GB" sz="1400">
                        <a:solidFill>
                          <a:schemeClr val="tx1"/>
                        </a:solidFill>
                        <a:latin typeface="+mn-lt"/>
                      </a:endParaRP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algn="ctr" fontAlgn="ctr">
                        <a:buNone/>
                      </a:pPr>
                      <a:endParaRPr lang="en-GB" sz="1400" b="0" i="0" u="none" strike="noStrike">
                        <a:solidFill>
                          <a:schemeClr val="tx1"/>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ctr">
                        <a:buNone/>
                      </a:pPr>
                      <a:endParaRPr lang="en-GB" sz="1400" b="0" i="0" u="none" strike="noStrike">
                        <a:solidFill>
                          <a:schemeClr val="tx1"/>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ctr">
                        <a:buNone/>
                      </a:pPr>
                      <a:r>
                        <a:rPr lang="en-GB" sz="1400" b="0" i="0" u="none" strike="noStrike" dirty="0">
                          <a:solidFill>
                            <a:schemeClr val="tx1"/>
                          </a:solidFill>
                          <a:effectLst/>
                          <a:latin typeface="+mn-lt"/>
                        </a:rPr>
                        <a:t>Go live with Rio to replace WPAS HCP module for MH. Agree resources required to implement WPAS for community and therapies</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3047322098"/>
                  </a:ext>
                </a:extLst>
              </a:tr>
            </a:tbl>
          </a:graphicData>
        </a:graphic>
      </p:graphicFrame>
      <p:graphicFrame>
        <p:nvGraphicFramePr>
          <p:cNvPr id="5" name="Table 4">
            <a:extLst>
              <a:ext uri="{FF2B5EF4-FFF2-40B4-BE49-F238E27FC236}">
                <a16:creationId xmlns:a16="http://schemas.microsoft.com/office/drawing/2014/main" id="{5A857C13-2C06-C426-BEE8-EB8480B48DB5}"/>
              </a:ext>
            </a:extLst>
          </p:cNvPr>
          <p:cNvGraphicFramePr>
            <a:graphicFrameLocks noGrp="1"/>
          </p:cNvGraphicFramePr>
          <p:nvPr/>
        </p:nvGraphicFramePr>
        <p:xfrm>
          <a:off x="11741892" y="-31469"/>
          <a:ext cx="8363796" cy="584771"/>
        </p:xfrm>
        <a:graphic>
          <a:graphicData uri="http://schemas.openxmlformats.org/drawingml/2006/table">
            <a:tbl>
              <a:tblPr firstRow="1" bandRow="1">
                <a:tableStyleId>{5C22544A-7EE6-4342-B048-85BDC9FD1C3A}</a:tableStyleId>
              </a:tblPr>
              <a:tblGrid>
                <a:gridCol w="1916682">
                  <a:extLst>
                    <a:ext uri="{9D8B030D-6E8A-4147-A177-3AD203B41FA5}">
                      <a16:colId xmlns:a16="http://schemas.microsoft.com/office/drawing/2014/main" val="404879202"/>
                    </a:ext>
                  </a:extLst>
                </a:gridCol>
                <a:gridCol w="3133513">
                  <a:extLst>
                    <a:ext uri="{9D8B030D-6E8A-4147-A177-3AD203B41FA5}">
                      <a16:colId xmlns:a16="http://schemas.microsoft.com/office/drawing/2014/main" val="3884276214"/>
                    </a:ext>
                  </a:extLst>
                </a:gridCol>
                <a:gridCol w="3313601">
                  <a:extLst>
                    <a:ext uri="{9D8B030D-6E8A-4147-A177-3AD203B41FA5}">
                      <a16:colId xmlns:a16="http://schemas.microsoft.com/office/drawing/2014/main" val="2106253938"/>
                    </a:ext>
                  </a:extLst>
                </a:gridCol>
              </a:tblGrid>
              <a:tr h="584771">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000" b="1"/>
                        <a:t>ON TRACK – Action progressing as planned &amp; agreed timelines </a:t>
                      </a:r>
                    </a:p>
                  </a:txBody>
                  <a:tcPr>
                    <a:solidFill>
                      <a:schemeClr val="accent4"/>
                    </a:solidFill>
                  </a:tcPr>
                </a:tc>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000" b="1">
                          <a:solidFill>
                            <a:schemeClr val="tx1"/>
                          </a:solidFill>
                        </a:rPr>
                        <a:t>OFF TRACK – Action not progressing as planned / to original timelines, however, management &amp; mitigating actions are in place </a:t>
                      </a:r>
                    </a:p>
                  </a:txBody>
                  <a:tcPr>
                    <a:solidFill>
                      <a:srgbClr val="FFC000"/>
                    </a:solidFill>
                  </a:tcPr>
                </a:tc>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000" b="1">
                          <a:solidFill>
                            <a:schemeClr val="bg1"/>
                          </a:solidFill>
                        </a:rPr>
                        <a:t>OFF TRACK – Action not progressing as planned / to original timelines, there is significant issue which require escalating</a:t>
                      </a:r>
                    </a:p>
                  </a:txBody>
                  <a:tcPr>
                    <a:solidFill>
                      <a:srgbClr val="C00000"/>
                    </a:solidFill>
                  </a:tcPr>
                </a:tc>
                <a:extLst>
                  <a:ext uri="{0D108BD9-81ED-4DB2-BD59-A6C34878D82A}">
                    <a16:rowId xmlns:a16="http://schemas.microsoft.com/office/drawing/2014/main" val="19659496"/>
                  </a:ext>
                </a:extLst>
              </a:tr>
            </a:tbl>
          </a:graphicData>
        </a:graphic>
      </p:graphicFrame>
    </p:spTree>
    <p:extLst>
      <p:ext uri="{BB962C8B-B14F-4D97-AF65-F5344CB8AC3E}">
        <p14:creationId xmlns:p14="http://schemas.microsoft.com/office/powerpoint/2010/main" val="37858971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4501C8-816F-36F9-512F-ED62CC56CF89}"/>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7A0B0836-F948-767D-24BD-530A79FFD0B5}"/>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741C20B5-0FD6-EAB7-E238-E5F785006BF0}"/>
              </a:ext>
            </a:extLst>
          </p:cNvPr>
          <p:cNvSpPr>
            <a:spLocks noGrp="1"/>
          </p:cNvSpPr>
          <p:nvPr>
            <p:ph type="sldNum" sz="quarter" idx="12"/>
          </p:nvPr>
        </p:nvSpPr>
        <p:spPr>
          <a:xfrm>
            <a:off x="16047204" y="10590281"/>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5</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8748EDFD-9ED6-6878-3FE8-AEC5BB720604}"/>
              </a:ext>
            </a:extLst>
          </p:cNvPr>
          <p:cNvSpPr txBox="1"/>
          <p:nvPr/>
        </p:nvSpPr>
        <p:spPr>
          <a:xfrm>
            <a:off x="0" y="-14068"/>
            <a:ext cx="20105688" cy="584775"/>
          </a:xfrm>
          <a:prstGeom prst="rect">
            <a:avLst/>
          </a:prstGeom>
          <a:solidFill>
            <a:srgbClr val="44546A"/>
          </a:solidFill>
        </p:spPr>
        <p:txBody>
          <a:bodyPr wrap="square" rtlCol="0">
            <a:spAutoFit/>
          </a:bodyPr>
          <a:lstStyle/>
          <a:p>
            <a:pPr marL="449263" marR="0" lvl="8" indent="0" algn="l"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UEC Q4 DELIVERY </a:t>
            </a:r>
            <a:endParaRPr kumimoji="0" lang="en-GB" sz="3200" b="1"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p:graphicFrame>
        <p:nvGraphicFramePr>
          <p:cNvPr id="8" name="Table 7">
            <a:extLst>
              <a:ext uri="{FF2B5EF4-FFF2-40B4-BE49-F238E27FC236}">
                <a16:creationId xmlns:a16="http://schemas.microsoft.com/office/drawing/2014/main" id="{2F2C1AC8-6436-A02E-9E1E-DD8744F0B001}"/>
              </a:ext>
            </a:extLst>
          </p:cNvPr>
          <p:cNvGraphicFramePr>
            <a:graphicFrameLocks noGrp="1"/>
          </p:cNvGraphicFramePr>
          <p:nvPr>
            <p:extLst>
              <p:ext uri="{D42A27DB-BD31-4B8C-83A1-F6EECF244321}">
                <p14:modId xmlns:p14="http://schemas.microsoft.com/office/powerpoint/2010/main" val="4050465095"/>
              </p:ext>
            </p:extLst>
          </p:nvPr>
        </p:nvGraphicFramePr>
        <p:xfrm>
          <a:off x="236809" y="705059"/>
          <a:ext cx="19715581" cy="10426408"/>
        </p:xfrm>
        <a:graphic>
          <a:graphicData uri="http://schemas.openxmlformats.org/drawingml/2006/table">
            <a:tbl>
              <a:tblPr firstRow="1" bandRow="1">
                <a:tableStyleId>{5C22544A-7EE6-4342-B048-85BDC9FD1C3A}</a:tableStyleId>
              </a:tblPr>
              <a:tblGrid>
                <a:gridCol w="3897132">
                  <a:extLst>
                    <a:ext uri="{9D8B030D-6E8A-4147-A177-3AD203B41FA5}">
                      <a16:colId xmlns:a16="http://schemas.microsoft.com/office/drawing/2014/main" val="823049110"/>
                    </a:ext>
                  </a:extLst>
                </a:gridCol>
                <a:gridCol w="5954449">
                  <a:extLst>
                    <a:ext uri="{9D8B030D-6E8A-4147-A177-3AD203B41FA5}">
                      <a16:colId xmlns:a16="http://schemas.microsoft.com/office/drawing/2014/main" val="3525046927"/>
                    </a:ext>
                  </a:extLst>
                </a:gridCol>
                <a:gridCol w="2304000">
                  <a:extLst>
                    <a:ext uri="{9D8B030D-6E8A-4147-A177-3AD203B41FA5}">
                      <a16:colId xmlns:a16="http://schemas.microsoft.com/office/drawing/2014/main" val="1197901702"/>
                    </a:ext>
                  </a:extLst>
                </a:gridCol>
                <a:gridCol w="2304000">
                  <a:extLst>
                    <a:ext uri="{9D8B030D-6E8A-4147-A177-3AD203B41FA5}">
                      <a16:colId xmlns:a16="http://schemas.microsoft.com/office/drawing/2014/main" val="4017522870"/>
                    </a:ext>
                  </a:extLst>
                </a:gridCol>
                <a:gridCol w="2304000">
                  <a:extLst>
                    <a:ext uri="{9D8B030D-6E8A-4147-A177-3AD203B41FA5}">
                      <a16:colId xmlns:a16="http://schemas.microsoft.com/office/drawing/2014/main" val="3402268947"/>
                    </a:ext>
                  </a:extLst>
                </a:gridCol>
                <a:gridCol w="2952000">
                  <a:extLst>
                    <a:ext uri="{9D8B030D-6E8A-4147-A177-3AD203B41FA5}">
                      <a16:colId xmlns:a16="http://schemas.microsoft.com/office/drawing/2014/main" val="734035894"/>
                    </a:ext>
                  </a:extLst>
                </a:gridCol>
              </a:tblGrid>
              <a:tr h="340539">
                <a:tc>
                  <a:txBody>
                    <a:bodyPr/>
                    <a:lstStyle/>
                    <a:p>
                      <a:pPr algn="ctr"/>
                      <a:r>
                        <a:rPr lang="en-GB" sz="1600" b="1" dirty="0">
                          <a:latin typeface="+mn-lt"/>
                        </a:rPr>
                        <a:t>System Priority</a:t>
                      </a:r>
                    </a:p>
                  </a:txBody>
                  <a:tcPr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50000"/>
                      </a:schemeClr>
                    </a:solidFill>
                  </a:tcPr>
                </a:tc>
                <a:tc>
                  <a:txBody>
                    <a:bodyPr/>
                    <a:lstStyle/>
                    <a:p>
                      <a:pPr algn="ctr"/>
                      <a:r>
                        <a:rPr lang="en-GB" sz="1600" b="1" dirty="0">
                          <a:latin typeface="+mn-lt"/>
                        </a:rPr>
                        <a:t>Work programme</a:t>
                      </a:r>
                    </a:p>
                  </a:txBody>
                  <a:tcPr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50000"/>
                      </a:schemeClr>
                    </a:solidFill>
                  </a:tcPr>
                </a:tc>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600" b="1" dirty="0">
                          <a:latin typeface="+mn-lt"/>
                        </a:rPr>
                        <a:t>Q1 Milestone</a:t>
                      </a:r>
                    </a:p>
                  </a:txBody>
                  <a:tcPr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50000"/>
                      </a:schemeClr>
                    </a:solidFill>
                  </a:tcPr>
                </a:tc>
                <a:tc>
                  <a:txBody>
                    <a:bodyPr/>
                    <a:lstStyle/>
                    <a:p>
                      <a:pPr algn="ctr"/>
                      <a:r>
                        <a:rPr lang="en-GB" sz="1600" b="1" dirty="0">
                          <a:latin typeface="+mn-lt"/>
                        </a:rPr>
                        <a:t>Q2 Milestone</a:t>
                      </a:r>
                    </a:p>
                  </a:txBody>
                  <a:tcPr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50000"/>
                      </a:schemeClr>
                    </a:solidFill>
                  </a:tcPr>
                </a:tc>
                <a:tc>
                  <a:txBody>
                    <a:bodyPr/>
                    <a:lstStyle/>
                    <a:p>
                      <a:pPr algn="ctr"/>
                      <a:r>
                        <a:rPr lang="en-GB" sz="1600" b="1" dirty="0">
                          <a:latin typeface="+mn-lt"/>
                        </a:rPr>
                        <a:t>Q3 Milestone</a:t>
                      </a:r>
                    </a:p>
                  </a:txBody>
                  <a:tcPr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50000"/>
                      </a:schemeClr>
                    </a:solidFill>
                  </a:tcPr>
                </a:tc>
                <a:tc>
                  <a:txBody>
                    <a:bodyPr/>
                    <a:lstStyle/>
                    <a:p>
                      <a:pPr algn="ctr"/>
                      <a:r>
                        <a:rPr lang="en-GB" sz="1600" b="1" dirty="0">
                          <a:latin typeface="+mn-lt"/>
                        </a:rPr>
                        <a:t>Q4 Milestone</a:t>
                      </a:r>
                    </a:p>
                  </a:txBody>
                  <a:tcPr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50000"/>
                      </a:schemeClr>
                    </a:solidFill>
                  </a:tcPr>
                </a:tc>
                <a:extLst>
                  <a:ext uri="{0D108BD9-81ED-4DB2-BD59-A6C34878D82A}">
                    <a16:rowId xmlns:a16="http://schemas.microsoft.com/office/drawing/2014/main" val="2471906208"/>
                  </a:ext>
                </a:extLst>
              </a:tr>
              <a:tr h="766627">
                <a:tc rowSpan="6">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400" b="1" kern="0" dirty="0">
                          <a:solidFill>
                            <a:srgbClr val="000000"/>
                          </a:solidFill>
                          <a:latin typeface="+mn-lt"/>
                        </a:rPr>
                        <a:t>Pre-hospital pathways &amp; Front door</a:t>
                      </a: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pPr marL="0" marR="0" lvl="0" indent="0" algn="l" rtl="0" eaLnBrk="1" fontAlgn="auto" latinLnBrk="0" hangingPunct="1">
                        <a:lnSpc>
                          <a:spcPct val="100000"/>
                        </a:lnSpc>
                        <a:spcBef>
                          <a:spcPts val="0"/>
                        </a:spcBef>
                        <a:spcAft>
                          <a:spcPts val="0"/>
                        </a:spcAft>
                        <a:buClrTx/>
                        <a:buSzTx/>
                        <a:buFontTx/>
                        <a:buNone/>
                      </a:pPr>
                      <a:r>
                        <a:rPr lang="en-GB" sz="1400" b="0" kern="1200" dirty="0">
                          <a:solidFill>
                            <a:srgbClr val="000000"/>
                          </a:solidFill>
                          <a:latin typeface="+mn-lt"/>
                        </a:rPr>
                        <a:t>Implement a Single Point of Access (SPOA) for UEC activity (UEC Navigation Hub) </a:t>
                      </a: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endParaRPr lang="en-GB" sz="1400" dirty="0">
                        <a:latin typeface="+mn-lt"/>
                      </a:endParaRPr>
                    </a:p>
                  </a:txBody>
                  <a:tcPr marL="72000" marR="45720" marT="36000" marB="3600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marL="171450" indent="-171450">
                        <a:lnSpc>
                          <a:spcPct val="115000"/>
                        </a:lnSpc>
                        <a:spcAft>
                          <a:spcPts val="0"/>
                        </a:spcAft>
                        <a:buFont typeface="Arial" panose="020B0604020202020204" pitchFamily="34" charset="0"/>
                        <a:buChar char="•"/>
                      </a:pPr>
                      <a:endParaRPr lang="en-GB" sz="1400" b="0" kern="100" dirty="0">
                        <a:effectLst/>
                        <a:latin typeface="+mn-lt"/>
                        <a:ea typeface="Aptos" panose="020B0004020202020204" pitchFamily="34" charset="0"/>
                        <a:cs typeface="Times New Roman" panose="02020603050405020304" pitchFamily="18"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algn="ctr">
                        <a:lnSpc>
                          <a:spcPct val="115000"/>
                        </a:lnSpc>
                        <a:spcAft>
                          <a:spcPts val="800"/>
                        </a:spcAft>
                        <a:buNone/>
                      </a:pPr>
                      <a:endParaRPr lang="en-GB" sz="1400" b="0" kern="100" dirty="0">
                        <a:effectLst/>
                        <a:latin typeface="+mn-lt"/>
                        <a:ea typeface="Aptos" panose="020B0004020202020204" pitchFamily="34" charset="0"/>
                        <a:cs typeface="Times New Roman" panose="02020603050405020304" pitchFamily="18"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pPr marL="285750" indent="-285750" algn="l">
                        <a:lnSpc>
                          <a:spcPct val="115000"/>
                        </a:lnSpc>
                        <a:spcAft>
                          <a:spcPts val="800"/>
                        </a:spcAft>
                        <a:buFont typeface="Arial" panose="020B0604020202020204" pitchFamily="34" charset="0"/>
                        <a:buChar char="•"/>
                      </a:pPr>
                      <a:r>
                        <a:rPr lang="en-GB" sz="1400" b="1" kern="100" dirty="0">
                          <a:effectLst/>
                          <a:latin typeface="+mn-lt"/>
                          <a:ea typeface="Aptos" panose="020B0004020202020204" pitchFamily="34" charset="0"/>
                          <a:cs typeface="Times New Roman" panose="02020603050405020304" pitchFamily="18" charset="0"/>
                        </a:rPr>
                        <a:t>Bed in new service and review progress to date/ further amendments required</a:t>
                      </a: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extLst>
                  <a:ext uri="{0D108BD9-81ED-4DB2-BD59-A6C34878D82A}">
                    <a16:rowId xmlns:a16="http://schemas.microsoft.com/office/drawing/2014/main" val="2819115883"/>
                  </a:ext>
                </a:extLst>
              </a:tr>
              <a:tr h="721296">
                <a:tc vMerge="1">
                  <a:txBody>
                    <a:bodyPr/>
                    <a:lstStyle/>
                    <a:p>
                      <a:endParaRPr lang="en-GB" dirty="0"/>
                    </a:p>
                  </a:txBody>
                  <a:tcPr/>
                </a:tc>
                <a:tc>
                  <a:txBody>
                    <a:bodyPr/>
                    <a:lstStyle/>
                    <a:p>
                      <a:pPr marL="0" marR="0" lvl="0" indent="0" algn="l" rtl="0" eaLnBrk="1" fontAlgn="auto" latinLnBrk="0" hangingPunct="1">
                        <a:lnSpc>
                          <a:spcPct val="100000"/>
                        </a:lnSpc>
                        <a:spcBef>
                          <a:spcPts val="0"/>
                        </a:spcBef>
                        <a:spcAft>
                          <a:spcPts val="0"/>
                        </a:spcAft>
                        <a:buClrTx/>
                        <a:buSzTx/>
                        <a:buFontTx/>
                        <a:buNone/>
                      </a:pPr>
                      <a:r>
                        <a:rPr lang="en-GB" sz="1400" b="0" strike="noStrike" kern="1200" dirty="0">
                          <a:solidFill>
                            <a:schemeClr val="tx1"/>
                          </a:solidFill>
                          <a:latin typeface="+mn-lt"/>
                        </a:rPr>
                        <a:t>Ensure (and where possible enhance) Acute Frailty Service provision at the front door(s) and pre-hospital via ACT &amp; Virtual Wards</a:t>
                      </a: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endParaRPr lang="en-GB" sz="1400" dirty="0">
                        <a:latin typeface="+mn-lt"/>
                      </a:endParaRPr>
                    </a:p>
                  </a:txBody>
                  <a:tcPr marL="72000" marR="45720" marT="36000" marB="3600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a:lnSpc>
                          <a:spcPct val="115000"/>
                        </a:lnSpc>
                        <a:spcAft>
                          <a:spcPts val="800"/>
                        </a:spcAft>
                        <a:buNone/>
                      </a:pPr>
                      <a:endParaRPr lang="en-GB" sz="1400" b="0" kern="100" dirty="0">
                        <a:effectLst/>
                        <a:latin typeface="+mn-lt"/>
                        <a:ea typeface="Aptos" panose="020B0004020202020204" pitchFamily="34" charset="0"/>
                        <a:cs typeface="Times New Roman" panose="02020603050405020304" pitchFamily="18" charset="0"/>
                      </a:endParaRPr>
                    </a:p>
                  </a:txBody>
                  <a:tcPr marL="68580" marR="6858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algn="ctr"/>
                      <a:endParaRPr lang="en-GB" sz="1400" b="0" dirty="0">
                        <a:latin typeface="+mn-lt"/>
                      </a:endParaRP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marL="285750" indent="-285750" algn="l">
                        <a:buFont typeface="Arial" panose="020B0604020202020204" pitchFamily="34" charset="0"/>
                        <a:buChar char="•"/>
                      </a:pPr>
                      <a:endParaRPr lang="en-GB" sz="1400" b="1" dirty="0">
                        <a:solidFill>
                          <a:srgbClr val="FF0000"/>
                        </a:solidFill>
                        <a:latin typeface="+mn-lt"/>
                      </a:endParaRP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extLst>
                  <a:ext uri="{0D108BD9-81ED-4DB2-BD59-A6C34878D82A}">
                    <a16:rowId xmlns:a16="http://schemas.microsoft.com/office/drawing/2014/main" val="2850356448"/>
                  </a:ext>
                </a:extLst>
              </a:tr>
              <a:tr h="828601">
                <a:tc vMerge="1">
                  <a:txBody>
                    <a:bodyPr/>
                    <a:lstStyle/>
                    <a:p>
                      <a:endParaRPr lang="en-GB" dirty="0"/>
                    </a:p>
                  </a:txBody>
                  <a:tcPr/>
                </a:tc>
                <a:tc>
                  <a:txBody>
                    <a:bodyPr/>
                    <a:lstStyle>
                      <a:lvl1pPr marL="0" algn="l" defTabSz="685772" rtl="0" eaLnBrk="1" latinLnBrk="0" hangingPunct="1">
                        <a:defRPr sz="1350" b="1" kern="1200">
                          <a:solidFill>
                            <a:schemeClr val="dk1"/>
                          </a:solidFill>
                          <a:latin typeface="Aptos" panose="02110004020202020204"/>
                        </a:defRPr>
                      </a:lvl1pPr>
                      <a:lvl2pPr marL="342886" algn="l" defTabSz="685772" rtl="0" eaLnBrk="1" latinLnBrk="0" hangingPunct="1">
                        <a:defRPr sz="1350" b="1" kern="1200">
                          <a:solidFill>
                            <a:schemeClr val="dk1"/>
                          </a:solidFill>
                          <a:latin typeface="Aptos" panose="02110004020202020204"/>
                        </a:defRPr>
                      </a:lvl2pPr>
                      <a:lvl3pPr marL="685772" algn="l" defTabSz="685772" rtl="0" eaLnBrk="1" latinLnBrk="0" hangingPunct="1">
                        <a:defRPr sz="1350" b="1" kern="1200">
                          <a:solidFill>
                            <a:schemeClr val="dk1"/>
                          </a:solidFill>
                          <a:latin typeface="Aptos" panose="02110004020202020204"/>
                        </a:defRPr>
                      </a:lvl3pPr>
                      <a:lvl4pPr marL="1028657" algn="l" defTabSz="685772" rtl="0" eaLnBrk="1" latinLnBrk="0" hangingPunct="1">
                        <a:defRPr sz="1350" b="1" kern="1200">
                          <a:solidFill>
                            <a:schemeClr val="dk1"/>
                          </a:solidFill>
                          <a:latin typeface="Aptos" panose="02110004020202020204"/>
                        </a:defRPr>
                      </a:lvl4pPr>
                      <a:lvl5pPr marL="1371543" algn="l" defTabSz="685772" rtl="0" eaLnBrk="1" latinLnBrk="0" hangingPunct="1">
                        <a:defRPr sz="1350" b="1" kern="1200">
                          <a:solidFill>
                            <a:schemeClr val="dk1"/>
                          </a:solidFill>
                          <a:latin typeface="Aptos" panose="02110004020202020204"/>
                        </a:defRPr>
                      </a:lvl5pPr>
                      <a:lvl6pPr marL="1714428" algn="l" defTabSz="685772" rtl="0" eaLnBrk="1" latinLnBrk="0" hangingPunct="1">
                        <a:defRPr sz="1350" b="1" kern="1200">
                          <a:solidFill>
                            <a:schemeClr val="dk1"/>
                          </a:solidFill>
                          <a:latin typeface="Aptos" panose="02110004020202020204"/>
                        </a:defRPr>
                      </a:lvl6pPr>
                      <a:lvl7pPr marL="2057314" algn="l" defTabSz="685772" rtl="0" eaLnBrk="1" latinLnBrk="0" hangingPunct="1">
                        <a:defRPr sz="1350" b="1" kern="1200">
                          <a:solidFill>
                            <a:schemeClr val="dk1"/>
                          </a:solidFill>
                          <a:latin typeface="Aptos" panose="02110004020202020204"/>
                        </a:defRPr>
                      </a:lvl7pPr>
                      <a:lvl8pPr marL="2400199" algn="l" defTabSz="685772" rtl="0" eaLnBrk="1" latinLnBrk="0" hangingPunct="1">
                        <a:defRPr sz="1350" b="1" kern="1200">
                          <a:solidFill>
                            <a:schemeClr val="dk1"/>
                          </a:solidFill>
                          <a:latin typeface="Aptos" panose="02110004020202020204"/>
                        </a:defRPr>
                      </a:lvl8pPr>
                      <a:lvl9pPr marL="2743085" algn="l" defTabSz="685772" rtl="0" eaLnBrk="1" latinLnBrk="0" hangingPunct="1">
                        <a:defRPr sz="1350" b="1" kern="1200">
                          <a:solidFill>
                            <a:schemeClr val="dk1"/>
                          </a:solidFill>
                          <a:latin typeface="Aptos" panose="02110004020202020204"/>
                        </a:defRPr>
                      </a:lvl9pPr>
                    </a:lstStyle>
                    <a:p>
                      <a:pPr marL="0" marR="0" lvl="0" indent="0" algn="l" rtl="0" eaLnBrk="1" fontAlgn="auto" latinLnBrk="0" hangingPunct="1">
                        <a:lnSpc>
                          <a:spcPct val="100000"/>
                        </a:lnSpc>
                        <a:spcBef>
                          <a:spcPts val="0"/>
                        </a:spcBef>
                        <a:spcAft>
                          <a:spcPts val="0"/>
                        </a:spcAft>
                        <a:buClrTx/>
                        <a:buSzTx/>
                        <a:buFontTx/>
                        <a:buNone/>
                      </a:pPr>
                      <a:r>
                        <a:rPr lang="en-GB" sz="1400" b="0" kern="1200" dirty="0">
                          <a:solidFill>
                            <a:srgbClr val="000000"/>
                          </a:solidFill>
                          <a:latin typeface="+mn-lt"/>
                        </a:rPr>
                        <a:t>Develop a L1 &amp; L2 Community Falls Service to avoid unnecessary conveyance</a:t>
                      </a: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pPr marL="0" marR="0" lvl="0" indent="0" algn="l" defTabSz="1507937" rtl="0" eaLnBrk="1" fontAlgn="auto" latinLnBrk="0" hangingPunct="1">
                        <a:lnSpc>
                          <a:spcPct val="100000"/>
                        </a:lnSpc>
                        <a:spcBef>
                          <a:spcPts val="0"/>
                        </a:spcBef>
                        <a:spcAft>
                          <a:spcPts val="0"/>
                        </a:spcAft>
                        <a:buClrTx/>
                        <a:buSzTx/>
                        <a:buFontTx/>
                        <a:buNone/>
                        <a:tabLst/>
                        <a:defRPr/>
                      </a:pPr>
                      <a:endParaRPr lang="en-GB" sz="1400" dirty="0">
                        <a:latin typeface="+mn-lt"/>
                      </a:endParaRPr>
                    </a:p>
                  </a:txBody>
                  <a:tcPr marL="72000" marR="45720" marT="36000" marB="3600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bg2"/>
                    </a:solidFill>
                  </a:tcPr>
                </a:tc>
                <a:tc>
                  <a:txBody>
                    <a:bodyPr/>
                    <a:lstStyle/>
                    <a:p>
                      <a:pPr>
                        <a:lnSpc>
                          <a:spcPct val="100000"/>
                        </a:lnSpc>
                        <a:spcAft>
                          <a:spcPts val="800"/>
                        </a:spcAft>
                        <a:buNone/>
                      </a:pPr>
                      <a:endParaRPr lang="en-GB" sz="1400" b="0" kern="100" dirty="0">
                        <a:effectLst/>
                        <a:highlight>
                          <a:srgbClr val="FFFF00"/>
                        </a:highlight>
                        <a:latin typeface="+mn-lt"/>
                        <a:ea typeface="Aptos" panose="020B0004020202020204" pitchFamily="34" charset="0"/>
                        <a:cs typeface="Times New Roman" panose="02020603050405020304" pitchFamily="18" charset="0"/>
                      </a:endParaRPr>
                    </a:p>
                  </a:txBody>
                  <a:tcPr marL="41587" marR="41587"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algn="ctr"/>
                      <a:endParaRPr lang="en-GB" sz="1400" b="0" dirty="0">
                        <a:latin typeface="+mn-lt"/>
                      </a:endParaRPr>
                    </a:p>
                  </a:txBody>
                  <a:tcPr marL="43660" marR="27724" marT="21830" marB="2183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marL="285750" indent="-285750" algn="l">
                        <a:buFont typeface="Arial" panose="020B0604020202020204" pitchFamily="34" charset="0"/>
                        <a:buChar char="•"/>
                      </a:pPr>
                      <a:r>
                        <a:rPr lang="en-GB" sz="1400" b="1" dirty="0">
                          <a:latin typeface="+mn-lt"/>
                        </a:rPr>
                        <a:t>Continue roll-out/ review services trialled and investigate funding opportunities moving into 26/ 27 F/Y</a:t>
                      </a:r>
                    </a:p>
                  </a:txBody>
                  <a:tcPr marL="43660" marR="27724" marT="21830" marB="2183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extLst>
                  <a:ext uri="{0D108BD9-81ED-4DB2-BD59-A6C34878D82A}">
                    <a16:rowId xmlns:a16="http://schemas.microsoft.com/office/drawing/2014/main" val="1455657725"/>
                  </a:ext>
                </a:extLst>
              </a:tr>
              <a:tr h="653039">
                <a:tc vMerge="1">
                  <a:txBody>
                    <a:bodyPr/>
                    <a:lstStyle/>
                    <a:p>
                      <a:endParaRPr lang="en-GB" dirty="0"/>
                    </a:p>
                  </a:txBody>
                  <a:tcPr/>
                </a:tc>
                <a:tc>
                  <a:txBody>
                    <a:bodyPr/>
                    <a:lstStyle>
                      <a:lvl1pPr marL="0" algn="l" defTabSz="685772" rtl="0" eaLnBrk="1" latinLnBrk="0" hangingPunct="1">
                        <a:defRPr sz="1350" kern="1200">
                          <a:solidFill>
                            <a:schemeClr val="dk1"/>
                          </a:solidFill>
                          <a:latin typeface="Aptos" panose="02110004020202020204"/>
                        </a:defRPr>
                      </a:lvl1pPr>
                      <a:lvl2pPr marL="342886" algn="l" defTabSz="685772" rtl="0" eaLnBrk="1" latinLnBrk="0" hangingPunct="1">
                        <a:defRPr sz="1350" kern="1200">
                          <a:solidFill>
                            <a:schemeClr val="dk1"/>
                          </a:solidFill>
                          <a:latin typeface="Aptos" panose="02110004020202020204"/>
                        </a:defRPr>
                      </a:lvl2pPr>
                      <a:lvl3pPr marL="685772" algn="l" defTabSz="685772" rtl="0" eaLnBrk="1" latinLnBrk="0" hangingPunct="1">
                        <a:defRPr sz="1350" kern="1200">
                          <a:solidFill>
                            <a:schemeClr val="dk1"/>
                          </a:solidFill>
                          <a:latin typeface="Aptos" panose="02110004020202020204"/>
                        </a:defRPr>
                      </a:lvl3pPr>
                      <a:lvl4pPr marL="1028657" algn="l" defTabSz="685772" rtl="0" eaLnBrk="1" latinLnBrk="0" hangingPunct="1">
                        <a:defRPr sz="1350" kern="1200">
                          <a:solidFill>
                            <a:schemeClr val="dk1"/>
                          </a:solidFill>
                          <a:latin typeface="Aptos" panose="02110004020202020204"/>
                        </a:defRPr>
                      </a:lvl4pPr>
                      <a:lvl5pPr marL="1371543" algn="l" defTabSz="685772" rtl="0" eaLnBrk="1" latinLnBrk="0" hangingPunct="1">
                        <a:defRPr sz="1350" kern="1200">
                          <a:solidFill>
                            <a:schemeClr val="dk1"/>
                          </a:solidFill>
                          <a:latin typeface="Aptos" panose="02110004020202020204"/>
                        </a:defRPr>
                      </a:lvl5pPr>
                      <a:lvl6pPr marL="1714428" algn="l" defTabSz="685772" rtl="0" eaLnBrk="1" latinLnBrk="0" hangingPunct="1">
                        <a:defRPr sz="1350" kern="1200">
                          <a:solidFill>
                            <a:schemeClr val="dk1"/>
                          </a:solidFill>
                          <a:latin typeface="Aptos" panose="02110004020202020204"/>
                        </a:defRPr>
                      </a:lvl6pPr>
                      <a:lvl7pPr marL="2057314" algn="l" defTabSz="685772" rtl="0" eaLnBrk="1" latinLnBrk="0" hangingPunct="1">
                        <a:defRPr sz="1350" kern="1200">
                          <a:solidFill>
                            <a:schemeClr val="dk1"/>
                          </a:solidFill>
                          <a:latin typeface="Aptos" panose="02110004020202020204"/>
                        </a:defRPr>
                      </a:lvl7pPr>
                      <a:lvl8pPr marL="2400199" algn="l" defTabSz="685772" rtl="0" eaLnBrk="1" latinLnBrk="0" hangingPunct="1">
                        <a:defRPr sz="1350" kern="1200">
                          <a:solidFill>
                            <a:schemeClr val="dk1"/>
                          </a:solidFill>
                          <a:latin typeface="Aptos" panose="02110004020202020204"/>
                        </a:defRPr>
                      </a:lvl8pPr>
                      <a:lvl9pPr marL="2743085" algn="l" defTabSz="685772" rtl="0" eaLnBrk="1" latinLnBrk="0" hangingPunct="1">
                        <a:defRPr sz="1350" kern="1200">
                          <a:solidFill>
                            <a:schemeClr val="dk1"/>
                          </a:solidFill>
                          <a:latin typeface="Aptos" panose="02110004020202020204"/>
                        </a:defRPr>
                      </a:lvl9pPr>
                    </a:lstStyle>
                    <a:p>
                      <a:pPr marL="0" marR="0" lvl="0" indent="0" algn="l" rtl="0" eaLnBrk="1" fontAlgn="auto" latinLnBrk="0" hangingPunct="1">
                        <a:lnSpc>
                          <a:spcPct val="100000"/>
                        </a:lnSpc>
                        <a:spcBef>
                          <a:spcPts val="0"/>
                        </a:spcBef>
                        <a:spcAft>
                          <a:spcPts val="0"/>
                        </a:spcAft>
                        <a:buClrTx/>
                        <a:buSzTx/>
                        <a:buFontTx/>
                        <a:buNone/>
                      </a:pPr>
                      <a:r>
                        <a:rPr lang="en-GB" sz="1400" b="0" kern="1200" dirty="0">
                          <a:solidFill>
                            <a:srgbClr val="000000"/>
                          </a:solidFill>
                          <a:latin typeface="+mn-lt"/>
                        </a:rPr>
                        <a:t>Review direct pathways to specialities (to avoid ‘front’ doors’ where appropriate and include palliative patients)</a:t>
                      </a: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endParaRPr lang="en-GB" sz="1400" dirty="0">
                        <a:latin typeface="+mn-lt"/>
                      </a:endParaRPr>
                    </a:p>
                  </a:txBody>
                  <a:tcPr marL="72000" marR="45720" marT="36000" marB="3600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algn="ctr">
                        <a:lnSpc>
                          <a:spcPct val="100000"/>
                        </a:lnSpc>
                        <a:spcAft>
                          <a:spcPts val="800"/>
                        </a:spcAft>
                        <a:buNone/>
                      </a:pPr>
                      <a:endParaRPr lang="en-GB" sz="1400" b="0" kern="100" dirty="0">
                        <a:effectLst/>
                        <a:latin typeface="+mn-lt"/>
                        <a:ea typeface="Aptos" panose="020B0004020202020204" pitchFamily="34" charset="0"/>
                        <a:cs typeface="Times New Roman" panose="02020603050405020304" pitchFamily="18" charset="0"/>
                      </a:endParaRPr>
                    </a:p>
                  </a:txBody>
                  <a:tcPr marL="41587" marR="41587"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algn="ctr">
                        <a:lnSpc>
                          <a:spcPct val="115000"/>
                        </a:lnSpc>
                        <a:spcAft>
                          <a:spcPts val="800"/>
                        </a:spcAft>
                        <a:buNone/>
                      </a:pPr>
                      <a:endParaRPr lang="en-GB" sz="1400" b="0" kern="100" dirty="0">
                        <a:effectLst/>
                        <a:latin typeface="+mn-lt"/>
                        <a:ea typeface="Aptos" panose="020B0004020202020204" pitchFamily="34" charset="0"/>
                        <a:cs typeface="Times New Roman" panose="02020603050405020304" pitchFamily="18" charset="0"/>
                      </a:endParaRPr>
                    </a:p>
                  </a:txBody>
                  <a:tcPr marL="41587" marR="41587"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marL="285750" marR="0" lvl="0" indent="-285750" algn="l" defTabSz="914413" rtl="0" eaLnBrk="1" fontAlgn="auto" latinLnBrk="0" hangingPunct="1">
                        <a:lnSpc>
                          <a:spcPct val="115000"/>
                        </a:lnSpc>
                        <a:spcBef>
                          <a:spcPts val="0"/>
                        </a:spcBef>
                        <a:spcAft>
                          <a:spcPts val="800"/>
                        </a:spcAft>
                        <a:buClrTx/>
                        <a:buSzTx/>
                        <a:buFont typeface="Arial" panose="020B0604020202020204" pitchFamily="34" charset="0"/>
                        <a:buChar char="•"/>
                        <a:tabLst/>
                        <a:defRPr/>
                      </a:pPr>
                      <a:r>
                        <a:rPr lang="en-GB" sz="1400" b="1" kern="100" dirty="0">
                          <a:effectLst/>
                          <a:latin typeface="+mn-lt"/>
                          <a:ea typeface="Aptos" panose="020B0004020202020204" pitchFamily="34" charset="0"/>
                          <a:cs typeface="Times New Roman" panose="02020603050405020304" pitchFamily="18" charset="0"/>
                        </a:rPr>
                        <a:t> Roll out/ embed changes/ direct pathways (where possible in line with available resource)</a:t>
                      </a:r>
                    </a:p>
                  </a:txBody>
                  <a:tcPr marL="41587" marR="41587"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extLst>
                  <a:ext uri="{0D108BD9-81ED-4DB2-BD59-A6C34878D82A}">
                    <a16:rowId xmlns:a16="http://schemas.microsoft.com/office/drawing/2014/main" val="3921445962"/>
                  </a:ext>
                </a:extLst>
              </a:tr>
              <a:tr h="727671">
                <a:tc vMerge="1">
                  <a:txBody>
                    <a:bodyPr/>
                    <a:lstStyle/>
                    <a:p>
                      <a:endParaRPr lang="en-GB" dirty="0"/>
                    </a:p>
                  </a:txBody>
                  <a:tcPr/>
                </a:tc>
                <a:tc>
                  <a:txBody>
                    <a:bodyPr/>
                    <a:lstStyle>
                      <a:lvl1pPr marL="0" algn="l" defTabSz="685772" rtl="0" eaLnBrk="1" latinLnBrk="0" hangingPunct="1">
                        <a:defRPr sz="1350" kern="1200">
                          <a:solidFill>
                            <a:schemeClr val="dk1"/>
                          </a:solidFill>
                          <a:latin typeface="Aptos" panose="02110004020202020204"/>
                        </a:defRPr>
                      </a:lvl1pPr>
                      <a:lvl2pPr marL="342886" algn="l" defTabSz="685772" rtl="0" eaLnBrk="1" latinLnBrk="0" hangingPunct="1">
                        <a:defRPr sz="1350" kern="1200">
                          <a:solidFill>
                            <a:schemeClr val="dk1"/>
                          </a:solidFill>
                          <a:latin typeface="Aptos" panose="02110004020202020204"/>
                        </a:defRPr>
                      </a:lvl2pPr>
                      <a:lvl3pPr marL="685772" algn="l" defTabSz="685772" rtl="0" eaLnBrk="1" latinLnBrk="0" hangingPunct="1">
                        <a:defRPr sz="1350" kern="1200">
                          <a:solidFill>
                            <a:schemeClr val="dk1"/>
                          </a:solidFill>
                          <a:latin typeface="Aptos" panose="02110004020202020204"/>
                        </a:defRPr>
                      </a:lvl3pPr>
                      <a:lvl4pPr marL="1028657" algn="l" defTabSz="685772" rtl="0" eaLnBrk="1" latinLnBrk="0" hangingPunct="1">
                        <a:defRPr sz="1350" kern="1200">
                          <a:solidFill>
                            <a:schemeClr val="dk1"/>
                          </a:solidFill>
                          <a:latin typeface="Aptos" panose="02110004020202020204"/>
                        </a:defRPr>
                      </a:lvl4pPr>
                      <a:lvl5pPr marL="1371543" algn="l" defTabSz="685772" rtl="0" eaLnBrk="1" latinLnBrk="0" hangingPunct="1">
                        <a:defRPr sz="1350" kern="1200">
                          <a:solidFill>
                            <a:schemeClr val="dk1"/>
                          </a:solidFill>
                          <a:latin typeface="Aptos" panose="02110004020202020204"/>
                        </a:defRPr>
                      </a:lvl5pPr>
                      <a:lvl6pPr marL="1714428" algn="l" defTabSz="685772" rtl="0" eaLnBrk="1" latinLnBrk="0" hangingPunct="1">
                        <a:defRPr sz="1350" kern="1200">
                          <a:solidFill>
                            <a:schemeClr val="dk1"/>
                          </a:solidFill>
                          <a:latin typeface="Aptos" panose="02110004020202020204"/>
                        </a:defRPr>
                      </a:lvl6pPr>
                      <a:lvl7pPr marL="2057314" algn="l" defTabSz="685772" rtl="0" eaLnBrk="1" latinLnBrk="0" hangingPunct="1">
                        <a:defRPr sz="1350" kern="1200">
                          <a:solidFill>
                            <a:schemeClr val="dk1"/>
                          </a:solidFill>
                          <a:latin typeface="Aptos" panose="02110004020202020204"/>
                        </a:defRPr>
                      </a:lvl7pPr>
                      <a:lvl8pPr marL="2400199" algn="l" defTabSz="685772" rtl="0" eaLnBrk="1" latinLnBrk="0" hangingPunct="1">
                        <a:defRPr sz="1350" kern="1200">
                          <a:solidFill>
                            <a:schemeClr val="dk1"/>
                          </a:solidFill>
                          <a:latin typeface="Aptos" panose="02110004020202020204"/>
                        </a:defRPr>
                      </a:lvl8pPr>
                      <a:lvl9pPr marL="2743085" algn="l" defTabSz="685772" rtl="0" eaLnBrk="1" latinLnBrk="0" hangingPunct="1">
                        <a:defRPr sz="1350" kern="1200">
                          <a:solidFill>
                            <a:schemeClr val="dk1"/>
                          </a:solidFill>
                          <a:latin typeface="Aptos" panose="02110004020202020204"/>
                        </a:defRPr>
                      </a:lvl9pPr>
                    </a:lstStyle>
                    <a:p>
                      <a:pPr marL="0" marR="0" lvl="0" indent="0" algn="l" rtl="0" eaLnBrk="1" fontAlgn="auto" latinLnBrk="0" hangingPunct="1">
                        <a:lnSpc>
                          <a:spcPct val="100000"/>
                        </a:lnSpc>
                        <a:spcBef>
                          <a:spcPts val="0"/>
                        </a:spcBef>
                        <a:spcAft>
                          <a:spcPts val="0"/>
                        </a:spcAft>
                        <a:buClrTx/>
                        <a:buSzTx/>
                        <a:buFontTx/>
                        <a:buNone/>
                      </a:pPr>
                      <a:r>
                        <a:rPr lang="en-GB" sz="1400" b="0" kern="1200" dirty="0">
                          <a:solidFill>
                            <a:srgbClr val="000000"/>
                          </a:solidFill>
                          <a:latin typeface="+mn-lt"/>
                        </a:rPr>
                        <a:t>Implement High Intensity User scheme at front door(s)</a:t>
                      </a: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pPr marL="0" marR="0" lvl="0" indent="0" algn="l" defTabSz="914413" rtl="0" eaLnBrk="1" fontAlgn="auto" latinLnBrk="0" hangingPunct="1">
                        <a:lnSpc>
                          <a:spcPct val="100000"/>
                        </a:lnSpc>
                        <a:spcBef>
                          <a:spcPts val="0"/>
                        </a:spcBef>
                        <a:spcAft>
                          <a:spcPts val="0"/>
                        </a:spcAft>
                        <a:buClrTx/>
                        <a:buSzTx/>
                        <a:buFontTx/>
                        <a:buNone/>
                        <a:tabLst/>
                        <a:defRPr/>
                      </a:pPr>
                      <a:endParaRPr lang="en-GB" sz="1400" dirty="0">
                        <a:latin typeface="+mn-lt"/>
                      </a:endParaRPr>
                    </a:p>
                  </a:txBody>
                  <a:tcPr marL="43660" marR="27724" marT="21830" marB="2183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bg2"/>
                    </a:solidFill>
                  </a:tcPr>
                </a:tc>
                <a:tc>
                  <a:txBody>
                    <a:bodyPr/>
                    <a:lstStyle/>
                    <a:p>
                      <a:pPr>
                        <a:lnSpc>
                          <a:spcPct val="100000"/>
                        </a:lnSpc>
                        <a:spcAft>
                          <a:spcPts val="800"/>
                        </a:spcAft>
                        <a:buNone/>
                      </a:pPr>
                      <a:endParaRPr lang="en-GB" sz="1400" b="0" kern="100" dirty="0">
                        <a:effectLst/>
                        <a:latin typeface="+mn-lt"/>
                        <a:ea typeface="Aptos" panose="020B0004020202020204" pitchFamily="34" charset="0"/>
                        <a:cs typeface="Times New Roman" panose="02020603050405020304" pitchFamily="18" charset="0"/>
                      </a:endParaRPr>
                    </a:p>
                  </a:txBody>
                  <a:tcPr marL="41587" marR="41587"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algn="ctr"/>
                      <a:endParaRPr lang="en-GB" sz="1400" b="0" dirty="0">
                        <a:latin typeface="+mn-lt"/>
                      </a:endParaRPr>
                    </a:p>
                  </a:txBody>
                  <a:tcPr marL="43660" marR="27724" marT="21830" marB="2183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marL="285750" indent="-285750" algn="l">
                        <a:buFont typeface="Arial" panose="020B0604020202020204" pitchFamily="34" charset="0"/>
                        <a:buChar char="•"/>
                      </a:pPr>
                      <a:r>
                        <a:rPr lang="en-GB" sz="1400" b="1" dirty="0">
                          <a:latin typeface="+mn-lt"/>
                        </a:rPr>
                        <a:t>Continue roll-out/ review delivery to date and investigate funding opportunities moving into 26/ 27 F/Y</a:t>
                      </a:r>
                    </a:p>
                  </a:txBody>
                  <a:tcPr marL="43660" marR="27724" marT="21830" marB="2183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extLst>
                  <a:ext uri="{0D108BD9-81ED-4DB2-BD59-A6C34878D82A}">
                    <a16:rowId xmlns:a16="http://schemas.microsoft.com/office/drawing/2014/main" val="3529851087"/>
                  </a:ext>
                </a:extLst>
              </a:tr>
              <a:tr h="559747">
                <a:tc vMerge="1">
                  <a:txBody>
                    <a:bodyPr/>
                    <a:lstStyle/>
                    <a:p>
                      <a:endParaRPr lang="en-GB" dirty="0"/>
                    </a:p>
                  </a:txBody>
                  <a:tcPr/>
                </a:tc>
                <a:tc>
                  <a:txBody>
                    <a:bodyPr/>
                    <a:lstStyle/>
                    <a:p>
                      <a:pPr marL="0" marR="0" lvl="0" indent="0" algn="l" rtl="0" eaLnBrk="1" fontAlgn="auto" latinLnBrk="0" hangingPunct="1">
                        <a:lnSpc>
                          <a:spcPct val="100000"/>
                        </a:lnSpc>
                        <a:spcBef>
                          <a:spcPts val="0"/>
                        </a:spcBef>
                        <a:spcAft>
                          <a:spcPts val="0"/>
                        </a:spcAft>
                        <a:buClrTx/>
                        <a:buSzTx/>
                        <a:buFontTx/>
                        <a:buNone/>
                      </a:pPr>
                      <a:r>
                        <a:rPr lang="en-GB" sz="1400" b="0" kern="1200" dirty="0">
                          <a:solidFill>
                            <a:srgbClr val="000000"/>
                          </a:solidFill>
                          <a:latin typeface="+mn-lt"/>
                        </a:rPr>
                        <a:t>Revise/ redesign SDEC/ AMU model </a:t>
                      </a: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endParaRPr lang="en-GB" sz="1400" dirty="0">
                        <a:latin typeface="+mn-lt"/>
                      </a:endParaRPr>
                    </a:p>
                  </a:txBody>
                  <a:tcPr marL="72000" marR="45720" marT="36000" marB="3600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bg2"/>
                    </a:solidFill>
                  </a:tcPr>
                </a:tc>
                <a:tc>
                  <a:txBody>
                    <a:bodyPr/>
                    <a:lstStyle/>
                    <a:p>
                      <a:pPr>
                        <a:lnSpc>
                          <a:spcPct val="100000"/>
                        </a:lnSpc>
                        <a:spcAft>
                          <a:spcPts val="800"/>
                        </a:spcAft>
                        <a:buNone/>
                      </a:pPr>
                      <a:endParaRPr lang="en-GB" sz="1400" b="0" kern="100" dirty="0">
                        <a:effectLst/>
                        <a:latin typeface="+mn-lt"/>
                        <a:ea typeface="Aptos" panose="020B0004020202020204" pitchFamily="34" charset="0"/>
                        <a:cs typeface="Times New Roman" panose="02020603050405020304" pitchFamily="18" charset="0"/>
                      </a:endParaRPr>
                    </a:p>
                  </a:txBody>
                  <a:tcPr marL="68580" marR="6858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algn="ctr">
                        <a:lnSpc>
                          <a:spcPct val="115000"/>
                        </a:lnSpc>
                        <a:spcAft>
                          <a:spcPts val="800"/>
                        </a:spcAft>
                        <a:buNone/>
                      </a:pPr>
                      <a:endParaRPr lang="en-GB" sz="1400" b="0" kern="100" dirty="0">
                        <a:effectLst/>
                        <a:latin typeface="+mn-lt"/>
                        <a:ea typeface="Aptos" panose="020B0004020202020204" pitchFamily="34" charset="0"/>
                        <a:cs typeface="Times New Roman" panose="02020603050405020304" pitchFamily="18"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marL="285750" indent="-285750" algn="l">
                        <a:lnSpc>
                          <a:spcPct val="115000"/>
                        </a:lnSpc>
                        <a:spcAft>
                          <a:spcPts val="800"/>
                        </a:spcAft>
                        <a:buFont typeface="Arial" panose="020B0604020202020204" pitchFamily="34" charset="0"/>
                        <a:buChar char="•"/>
                      </a:pPr>
                      <a:r>
                        <a:rPr lang="en-GB" sz="1400" b="1" kern="100" dirty="0">
                          <a:effectLst/>
                          <a:latin typeface="+mn-lt"/>
                          <a:ea typeface="Aptos" panose="020B0004020202020204" pitchFamily="34" charset="0"/>
                          <a:cs typeface="Times New Roman" panose="02020603050405020304" pitchFamily="18" charset="0"/>
                        </a:rPr>
                        <a:t>Roll out/ transfer to BAU</a:t>
                      </a: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extLst>
                  <a:ext uri="{0D108BD9-81ED-4DB2-BD59-A6C34878D82A}">
                    <a16:rowId xmlns:a16="http://schemas.microsoft.com/office/drawing/2014/main" val="2391505648"/>
                  </a:ext>
                </a:extLst>
              </a:tr>
              <a:tr h="727671">
                <a:tc rowSpan="6">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400" b="1" kern="1200" dirty="0">
                          <a:solidFill>
                            <a:srgbClr val="000000"/>
                          </a:solidFill>
                          <a:latin typeface="+mn-lt"/>
                          <a:ea typeface="+mn-ea"/>
                          <a:cs typeface="+mn-cs"/>
                        </a:rPr>
                        <a:t> Improve Management of Flow</a:t>
                      </a: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pPr>
                      <a:r>
                        <a:rPr lang="en-GB" sz="1400" b="0" kern="1200" dirty="0">
                          <a:solidFill>
                            <a:srgbClr val="000000"/>
                          </a:solidFill>
                          <a:latin typeface="+mn-lt"/>
                          <a:ea typeface="+mn-ea"/>
                          <a:cs typeface="+mn-cs"/>
                        </a:rPr>
                        <a:t>Further implement Centralised Flow Model – Improve flow across NPT, Singleton and community sites</a:t>
                      </a: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endParaRPr lang="en-GB" sz="1400" dirty="0">
                        <a:latin typeface="+mn-lt"/>
                      </a:endParaRPr>
                    </a:p>
                  </a:txBody>
                  <a:tcPr marL="72000" marR="45720" marT="36000" marB="3600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bg2"/>
                    </a:solidFill>
                  </a:tcPr>
                </a:tc>
                <a:tc>
                  <a:txBody>
                    <a:bodyPr/>
                    <a:lstStyle/>
                    <a:p>
                      <a:pPr algn="ctr">
                        <a:lnSpc>
                          <a:spcPct val="115000"/>
                        </a:lnSpc>
                        <a:spcAft>
                          <a:spcPts val="800"/>
                        </a:spcAft>
                        <a:buNone/>
                      </a:pPr>
                      <a:endParaRPr lang="en-GB" sz="1400" b="0" kern="100" dirty="0">
                        <a:effectLst/>
                        <a:latin typeface="+mn-lt"/>
                        <a:ea typeface="Aptos" panose="020B0004020202020204" pitchFamily="34" charset="0"/>
                        <a:cs typeface="Times New Roman" panose="02020603050405020304" pitchFamily="18"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algn="ctr">
                        <a:lnSpc>
                          <a:spcPct val="115000"/>
                        </a:lnSpc>
                        <a:spcAft>
                          <a:spcPts val="800"/>
                        </a:spcAft>
                        <a:buNone/>
                      </a:pPr>
                      <a:endParaRPr lang="en-GB" sz="1400" b="0" kern="100" dirty="0">
                        <a:effectLst/>
                        <a:latin typeface="+mn-lt"/>
                        <a:ea typeface="Aptos" panose="020B0004020202020204" pitchFamily="34" charset="0"/>
                        <a:cs typeface="Times New Roman" panose="02020603050405020304" pitchFamily="18"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marL="285750" indent="-285750" algn="l">
                        <a:lnSpc>
                          <a:spcPct val="115000"/>
                        </a:lnSpc>
                        <a:spcAft>
                          <a:spcPts val="800"/>
                        </a:spcAft>
                        <a:buFont typeface="Arial" panose="020B0604020202020204" pitchFamily="34" charset="0"/>
                        <a:buChar char="•"/>
                      </a:pPr>
                      <a:r>
                        <a:rPr lang="en-GB" sz="1400" b="1" kern="100" dirty="0">
                          <a:effectLst/>
                          <a:latin typeface="+mn-lt"/>
                          <a:ea typeface="Aptos" panose="020B0004020202020204" pitchFamily="34" charset="0"/>
                          <a:cs typeface="Times New Roman" panose="02020603050405020304" pitchFamily="18" charset="0"/>
                        </a:rPr>
                        <a:t>Make model BAU</a:t>
                      </a: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extLst>
                  <a:ext uri="{0D108BD9-81ED-4DB2-BD59-A6C34878D82A}">
                    <a16:rowId xmlns:a16="http://schemas.microsoft.com/office/drawing/2014/main" val="3112612770"/>
                  </a:ext>
                </a:extLst>
              </a:tr>
              <a:tr h="665018">
                <a:tc vMerge="1">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endParaRPr lang="en-GB" sz="1200" b="0" kern="1200" dirty="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pPr>
                      <a:r>
                        <a:rPr lang="en-GB" sz="1400" b="0" kern="1200" dirty="0">
                          <a:solidFill>
                            <a:srgbClr val="000000"/>
                          </a:solidFill>
                          <a:latin typeface="+mn-lt"/>
                          <a:ea typeface="+mn-ea"/>
                          <a:cs typeface="+mn-cs"/>
                        </a:rPr>
                        <a:t>Re-invigorate the roll-out of the Optimal Hospital Flow Framework (SAFER, R2G, Avoiding deconditioning, Trusted Assessors)</a:t>
                      </a:r>
                      <a:endParaRPr lang="en-GB" sz="1400" b="1" kern="1200" dirty="0">
                        <a:solidFill>
                          <a:srgbClr val="C00000"/>
                        </a:solidFill>
                        <a:latin typeface="+mn-lt"/>
                        <a:ea typeface="+mn-ea"/>
                        <a:cs typeface="+mn-cs"/>
                      </a:endParaRP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endParaRPr lang="en-GB" sz="1400" dirty="0">
                        <a:latin typeface="+mn-lt"/>
                      </a:endParaRPr>
                    </a:p>
                  </a:txBody>
                  <a:tcPr marL="72000" marR="45720" marT="36000" marB="3600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bg2"/>
                    </a:solidFill>
                  </a:tcPr>
                </a:tc>
                <a:tc>
                  <a:txBody>
                    <a:bodyPr/>
                    <a:lstStyle/>
                    <a:p>
                      <a:pPr marL="0" lvl="0" indent="0">
                        <a:buFont typeface="Symbol" panose="05050102010706020507" pitchFamily="18" charset="2"/>
                        <a:buNone/>
                      </a:pPr>
                      <a:endParaRPr lang="en-GB" sz="1400" dirty="0">
                        <a:effectLst/>
                        <a:latin typeface="+mn-lt"/>
                        <a:ea typeface="Aptos" panose="020B0004020202020204" pitchFamily="34" charset="0"/>
                        <a:cs typeface="Aptos" panose="020B0004020202020204" pitchFamily="34" charset="0"/>
                      </a:endParaRPr>
                    </a:p>
                  </a:txBody>
                  <a:tcPr marL="68580" marR="6858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a:buNone/>
                      </a:pPr>
                      <a:endParaRPr lang="en-GB" sz="1400" dirty="0">
                        <a:effectLst/>
                        <a:latin typeface="+mn-lt"/>
                        <a:ea typeface="Aptos" panose="020B0004020202020204" pitchFamily="34" charset="0"/>
                        <a:cs typeface="Aptos" panose="020B0004020202020204" pitchFamily="34" charset="0"/>
                      </a:endParaRPr>
                    </a:p>
                  </a:txBody>
                  <a:tcPr marL="68580" marR="6858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marL="285750" indent="-285750" algn="l">
                        <a:buFont typeface="Arial" panose="020B0604020202020204" pitchFamily="34" charset="0"/>
                        <a:buChar char="•"/>
                      </a:pPr>
                      <a:r>
                        <a:rPr lang="en-GB" sz="1400" b="1" dirty="0">
                          <a:effectLst/>
                          <a:latin typeface="+mn-lt"/>
                          <a:ea typeface="Aptos" panose="020B0004020202020204" pitchFamily="34" charset="0"/>
                          <a:cs typeface="Aptos" panose="020B0004020202020204" pitchFamily="34" charset="0"/>
                        </a:rPr>
                        <a:t>Further roll-out of components listed in Q3 and evaluation of work to date</a:t>
                      </a:r>
                    </a:p>
                  </a:txBody>
                  <a:tcPr marL="68580" marR="68580" marT="0" marB="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extLst>
                  <a:ext uri="{0D108BD9-81ED-4DB2-BD59-A6C34878D82A}">
                    <a16:rowId xmlns:a16="http://schemas.microsoft.com/office/drawing/2014/main" val="463628604"/>
                  </a:ext>
                </a:extLst>
              </a:tr>
              <a:tr h="600795">
                <a:tc vMerge="1">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endParaRPr lang="en-GB" sz="1200" b="0" kern="1200" dirty="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lvl1pPr marL="0" algn="l" defTabSz="685772" rtl="0" eaLnBrk="1" latinLnBrk="0" hangingPunct="1">
                        <a:defRPr sz="1350" b="1" kern="1200">
                          <a:solidFill>
                            <a:schemeClr val="dk1"/>
                          </a:solidFill>
                          <a:latin typeface="Aptos" panose="02110004020202020204"/>
                        </a:defRPr>
                      </a:lvl1pPr>
                      <a:lvl2pPr marL="342886" algn="l" defTabSz="685772" rtl="0" eaLnBrk="1" latinLnBrk="0" hangingPunct="1">
                        <a:defRPr sz="1350" b="1" kern="1200">
                          <a:solidFill>
                            <a:schemeClr val="dk1"/>
                          </a:solidFill>
                          <a:latin typeface="Aptos" panose="02110004020202020204"/>
                        </a:defRPr>
                      </a:lvl2pPr>
                      <a:lvl3pPr marL="685772" algn="l" defTabSz="685772" rtl="0" eaLnBrk="1" latinLnBrk="0" hangingPunct="1">
                        <a:defRPr sz="1350" b="1" kern="1200">
                          <a:solidFill>
                            <a:schemeClr val="dk1"/>
                          </a:solidFill>
                          <a:latin typeface="Aptos" panose="02110004020202020204"/>
                        </a:defRPr>
                      </a:lvl3pPr>
                      <a:lvl4pPr marL="1028657" algn="l" defTabSz="685772" rtl="0" eaLnBrk="1" latinLnBrk="0" hangingPunct="1">
                        <a:defRPr sz="1350" b="1" kern="1200">
                          <a:solidFill>
                            <a:schemeClr val="dk1"/>
                          </a:solidFill>
                          <a:latin typeface="Aptos" panose="02110004020202020204"/>
                        </a:defRPr>
                      </a:lvl4pPr>
                      <a:lvl5pPr marL="1371543" algn="l" defTabSz="685772" rtl="0" eaLnBrk="1" latinLnBrk="0" hangingPunct="1">
                        <a:defRPr sz="1350" b="1" kern="1200">
                          <a:solidFill>
                            <a:schemeClr val="dk1"/>
                          </a:solidFill>
                          <a:latin typeface="Aptos" panose="02110004020202020204"/>
                        </a:defRPr>
                      </a:lvl5pPr>
                      <a:lvl6pPr marL="1714428" algn="l" defTabSz="685772" rtl="0" eaLnBrk="1" latinLnBrk="0" hangingPunct="1">
                        <a:defRPr sz="1350" b="1" kern="1200">
                          <a:solidFill>
                            <a:schemeClr val="dk1"/>
                          </a:solidFill>
                          <a:latin typeface="Aptos" panose="02110004020202020204"/>
                        </a:defRPr>
                      </a:lvl6pPr>
                      <a:lvl7pPr marL="2057314" algn="l" defTabSz="685772" rtl="0" eaLnBrk="1" latinLnBrk="0" hangingPunct="1">
                        <a:defRPr sz="1350" b="1" kern="1200">
                          <a:solidFill>
                            <a:schemeClr val="dk1"/>
                          </a:solidFill>
                          <a:latin typeface="Aptos" panose="02110004020202020204"/>
                        </a:defRPr>
                      </a:lvl7pPr>
                      <a:lvl8pPr marL="2400199" algn="l" defTabSz="685772" rtl="0" eaLnBrk="1" latinLnBrk="0" hangingPunct="1">
                        <a:defRPr sz="1350" b="1" kern="1200">
                          <a:solidFill>
                            <a:schemeClr val="dk1"/>
                          </a:solidFill>
                          <a:latin typeface="Aptos" panose="02110004020202020204"/>
                        </a:defRPr>
                      </a:lvl8pPr>
                      <a:lvl9pPr marL="2743085" algn="l" defTabSz="685772" rtl="0" eaLnBrk="1" latinLnBrk="0" hangingPunct="1">
                        <a:defRPr sz="1350" b="1" kern="1200">
                          <a:solidFill>
                            <a:schemeClr val="dk1"/>
                          </a:solidFill>
                          <a:latin typeface="Aptos" panose="02110004020202020204"/>
                        </a:defRPr>
                      </a:lvl9pPr>
                    </a:lstStyle>
                    <a:p>
                      <a:pPr marL="0" marR="0" lvl="0" indent="0" algn="l" defTabSz="685772" rtl="0" eaLnBrk="1" fontAlgn="auto" latinLnBrk="0" hangingPunct="1">
                        <a:lnSpc>
                          <a:spcPct val="100000"/>
                        </a:lnSpc>
                        <a:spcBef>
                          <a:spcPts val="0"/>
                        </a:spcBef>
                        <a:spcAft>
                          <a:spcPts val="0"/>
                        </a:spcAft>
                        <a:buClrTx/>
                        <a:buSzTx/>
                        <a:buFontTx/>
                        <a:buNone/>
                      </a:pPr>
                      <a:r>
                        <a:rPr lang="en-GB" sz="1400" b="0" kern="1200" dirty="0">
                          <a:solidFill>
                            <a:srgbClr val="000000"/>
                          </a:solidFill>
                          <a:latin typeface="+mn-lt"/>
                          <a:ea typeface="+mn-ea"/>
                          <a:cs typeface="+mn-cs"/>
                        </a:rPr>
                        <a:t>Joint development of D2RA (across organisational boundaries)</a:t>
                      </a: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endParaRPr lang="en-GB" sz="1400" dirty="0">
                        <a:latin typeface="+mn-lt"/>
                      </a:endParaRPr>
                    </a:p>
                  </a:txBody>
                  <a:tcPr marL="72000" marR="45720" marT="36000" marB="3600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bg2"/>
                    </a:solidFill>
                  </a:tcPr>
                </a:tc>
                <a:tc>
                  <a:txBody>
                    <a:bodyPr/>
                    <a:lstStyle/>
                    <a:p>
                      <a:pPr marL="171450" indent="-171450">
                        <a:buFont typeface="Arial" panose="020B0604020202020204" pitchFamily="34" charset="0"/>
                        <a:buChar char="•"/>
                      </a:pPr>
                      <a:endParaRPr lang="en-GB" sz="1400" b="0" dirty="0">
                        <a:latin typeface="+mn-lt"/>
                      </a:endParaRP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algn="ctr">
                        <a:lnSpc>
                          <a:spcPct val="115000"/>
                        </a:lnSpc>
                        <a:spcAft>
                          <a:spcPts val="800"/>
                        </a:spcAft>
                        <a:buNone/>
                      </a:pPr>
                      <a:endParaRPr lang="en-GB" sz="1400" b="0" kern="100" dirty="0">
                        <a:effectLst/>
                        <a:latin typeface="+mn-lt"/>
                        <a:ea typeface="Aptos" panose="020B0004020202020204" pitchFamily="34" charset="0"/>
                        <a:cs typeface="Times New Roman" panose="02020603050405020304" pitchFamily="18"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marL="285750" indent="-285750" algn="l">
                        <a:lnSpc>
                          <a:spcPct val="115000"/>
                        </a:lnSpc>
                        <a:spcAft>
                          <a:spcPts val="800"/>
                        </a:spcAft>
                        <a:buFont typeface="Arial" panose="020B0604020202020204" pitchFamily="34" charset="0"/>
                        <a:buChar char="•"/>
                      </a:pPr>
                      <a:r>
                        <a:rPr lang="en-GB" sz="1400" b="1" kern="100" dirty="0">
                          <a:effectLst/>
                          <a:latin typeface="+mn-lt"/>
                          <a:ea typeface="Aptos" panose="020B0004020202020204" pitchFamily="34" charset="0"/>
                          <a:cs typeface="Times New Roman" panose="02020603050405020304" pitchFamily="18" charset="0"/>
                        </a:rPr>
                        <a:t>Roll-out</a:t>
                      </a: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extLst>
                  <a:ext uri="{0D108BD9-81ED-4DB2-BD59-A6C34878D82A}">
                    <a16:rowId xmlns:a16="http://schemas.microsoft.com/office/drawing/2014/main" val="1708108535"/>
                  </a:ext>
                </a:extLst>
              </a:tr>
              <a:tr h="541089">
                <a:tc vMerge="1">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endParaRPr lang="en-GB" sz="1200" b="0" kern="1200" dirty="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lvl1pPr marL="0" algn="l" defTabSz="685772" rtl="0" eaLnBrk="1" latinLnBrk="0" hangingPunct="1">
                        <a:defRPr sz="1350" kern="1200">
                          <a:solidFill>
                            <a:schemeClr val="dk1"/>
                          </a:solidFill>
                          <a:latin typeface="Aptos" panose="02110004020202020204"/>
                        </a:defRPr>
                      </a:lvl1pPr>
                      <a:lvl2pPr marL="342886" algn="l" defTabSz="685772" rtl="0" eaLnBrk="1" latinLnBrk="0" hangingPunct="1">
                        <a:defRPr sz="1350" kern="1200">
                          <a:solidFill>
                            <a:schemeClr val="dk1"/>
                          </a:solidFill>
                          <a:latin typeface="Aptos" panose="02110004020202020204"/>
                        </a:defRPr>
                      </a:lvl2pPr>
                      <a:lvl3pPr marL="685772" algn="l" defTabSz="685772" rtl="0" eaLnBrk="1" latinLnBrk="0" hangingPunct="1">
                        <a:defRPr sz="1350" kern="1200">
                          <a:solidFill>
                            <a:schemeClr val="dk1"/>
                          </a:solidFill>
                          <a:latin typeface="Aptos" panose="02110004020202020204"/>
                        </a:defRPr>
                      </a:lvl3pPr>
                      <a:lvl4pPr marL="1028657" algn="l" defTabSz="685772" rtl="0" eaLnBrk="1" latinLnBrk="0" hangingPunct="1">
                        <a:defRPr sz="1350" kern="1200">
                          <a:solidFill>
                            <a:schemeClr val="dk1"/>
                          </a:solidFill>
                          <a:latin typeface="Aptos" panose="02110004020202020204"/>
                        </a:defRPr>
                      </a:lvl4pPr>
                      <a:lvl5pPr marL="1371543" algn="l" defTabSz="685772" rtl="0" eaLnBrk="1" latinLnBrk="0" hangingPunct="1">
                        <a:defRPr sz="1350" kern="1200">
                          <a:solidFill>
                            <a:schemeClr val="dk1"/>
                          </a:solidFill>
                          <a:latin typeface="Aptos" panose="02110004020202020204"/>
                        </a:defRPr>
                      </a:lvl5pPr>
                      <a:lvl6pPr marL="1714428" algn="l" defTabSz="685772" rtl="0" eaLnBrk="1" latinLnBrk="0" hangingPunct="1">
                        <a:defRPr sz="1350" kern="1200">
                          <a:solidFill>
                            <a:schemeClr val="dk1"/>
                          </a:solidFill>
                          <a:latin typeface="Aptos" panose="02110004020202020204"/>
                        </a:defRPr>
                      </a:lvl6pPr>
                      <a:lvl7pPr marL="2057314" algn="l" defTabSz="685772" rtl="0" eaLnBrk="1" latinLnBrk="0" hangingPunct="1">
                        <a:defRPr sz="1350" kern="1200">
                          <a:solidFill>
                            <a:schemeClr val="dk1"/>
                          </a:solidFill>
                          <a:latin typeface="Aptos" panose="02110004020202020204"/>
                        </a:defRPr>
                      </a:lvl7pPr>
                      <a:lvl8pPr marL="2400199" algn="l" defTabSz="685772" rtl="0" eaLnBrk="1" latinLnBrk="0" hangingPunct="1">
                        <a:defRPr sz="1350" kern="1200">
                          <a:solidFill>
                            <a:schemeClr val="dk1"/>
                          </a:solidFill>
                          <a:latin typeface="Aptos" panose="02110004020202020204"/>
                        </a:defRPr>
                      </a:lvl8pPr>
                      <a:lvl9pPr marL="2743085" algn="l" defTabSz="685772" rtl="0" eaLnBrk="1" latinLnBrk="0" hangingPunct="1">
                        <a:defRPr sz="1350" kern="1200">
                          <a:solidFill>
                            <a:schemeClr val="dk1"/>
                          </a:solidFill>
                          <a:latin typeface="Aptos" panose="02110004020202020204"/>
                        </a:defRPr>
                      </a:lvl9pPr>
                    </a:lstStyle>
                    <a:p>
                      <a:pPr marL="0" marR="0" lvl="0" indent="0" algn="l" defTabSz="685772" rtl="0" eaLnBrk="1" fontAlgn="auto" latinLnBrk="0" hangingPunct="1">
                        <a:lnSpc>
                          <a:spcPct val="100000"/>
                        </a:lnSpc>
                        <a:spcBef>
                          <a:spcPts val="0"/>
                        </a:spcBef>
                        <a:spcAft>
                          <a:spcPts val="0"/>
                        </a:spcAft>
                        <a:buClrTx/>
                        <a:buSzTx/>
                        <a:buFontTx/>
                        <a:buNone/>
                      </a:pPr>
                      <a:r>
                        <a:rPr lang="en-GB" sz="1400" b="0" kern="1200" dirty="0">
                          <a:solidFill>
                            <a:srgbClr val="000000"/>
                          </a:solidFill>
                          <a:latin typeface="+mn-lt"/>
                          <a:ea typeface="+mn-ea"/>
                          <a:cs typeface="+mn-cs"/>
                        </a:rPr>
                        <a:t>Redesign and refine Silver and Gold On-call</a:t>
                      </a: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endParaRPr lang="en-GB" sz="1400" dirty="0">
                        <a:latin typeface="+mn-lt"/>
                      </a:endParaRPr>
                    </a:p>
                  </a:txBody>
                  <a:tcPr marL="72000" marR="45720" marT="36000" marB="3600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bg2"/>
                    </a:solidFill>
                  </a:tcPr>
                </a:tc>
                <a:tc>
                  <a:txBody>
                    <a:bodyPr/>
                    <a:lstStyle/>
                    <a:p>
                      <a:pPr marL="171450" indent="-171450">
                        <a:buFont typeface="Arial" panose="020B0604020202020204" pitchFamily="34" charset="0"/>
                        <a:buChar char="•"/>
                      </a:pPr>
                      <a:endParaRPr lang="en-GB" sz="1400" b="0" dirty="0">
                        <a:latin typeface="+mn-lt"/>
                      </a:endParaRP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algn="ctr">
                        <a:lnSpc>
                          <a:spcPct val="115000"/>
                        </a:lnSpc>
                        <a:spcAft>
                          <a:spcPts val="800"/>
                        </a:spcAft>
                        <a:buNone/>
                      </a:pPr>
                      <a:endParaRPr lang="en-GB" sz="1400" b="0" kern="100" dirty="0">
                        <a:effectLst/>
                        <a:latin typeface="+mn-lt"/>
                        <a:ea typeface="Aptos" panose="020B0004020202020204" pitchFamily="34" charset="0"/>
                        <a:cs typeface="Times New Roman" panose="02020603050405020304" pitchFamily="18"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marL="285750" indent="-285750" algn="l">
                        <a:lnSpc>
                          <a:spcPct val="115000"/>
                        </a:lnSpc>
                        <a:spcAft>
                          <a:spcPts val="800"/>
                        </a:spcAft>
                        <a:buFont typeface="Arial" panose="020B0604020202020204" pitchFamily="34" charset="0"/>
                        <a:buChar char="•"/>
                      </a:pPr>
                      <a:r>
                        <a:rPr lang="en-GB" sz="1400" b="1" kern="100" dirty="0">
                          <a:effectLst/>
                          <a:latin typeface="+mn-lt"/>
                          <a:ea typeface="Aptos" panose="020B0004020202020204" pitchFamily="34" charset="0"/>
                          <a:cs typeface="Times New Roman" panose="02020603050405020304" pitchFamily="18" charset="0"/>
                        </a:rPr>
                        <a:t>BAU</a:t>
                      </a: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extLst>
                  <a:ext uri="{0D108BD9-81ED-4DB2-BD59-A6C34878D82A}">
                    <a16:rowId xmlns:a16="http://schemas.microsoft.com/office/drawing/2014/main" val="1723408827"/>
                  </a:ext>
                </a:extLst>
              </a:tr>
              <a:tr h="1075912">
                <a:tc vMerge="1">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endParaRPr lang="en-GB" sz="1200" b="0" kern="1200" dirty="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lvl1pPr marL="0" algn="l" defTabSz="685772" rtl="0" eaLnBrk="1" latinLnBrk="0" hangingPunct="1">
                        <a:defRPr sz="1350" kern="1200">
                          <a:solidFill>
                            <a:schemeClr val="dk1"/>
                          </a:solidFill>
                          <a:latin typeface="Aptos" panose="02110004020202020204"/>
                        </a:defRPr>
                      </a:lvl1pPr>
                      <a:lvl2pPr marL="342886" algn="l" defTabSz="685772" rtl="0" eaLnBrk="1" latinLnBrk="0" hangingPunct="1">
                        <a:defRPr sz="1350" kern="1200">
                          <a:solidFill>
                            <a:schemeClr val="dk1"/>
                          </a:solidFill>
                          <a:latin typeface="Aptos" panose="02110004020202020204"/>
                        </a:defRPr>
                      </a:lvl2pPr>
                      <a:lvl3pPr marL="685772" algn="l" defTabSz="685772" rtl="0" eaLnBrk="1" latinLnBrk="0" hangingPunct="1">
                        <a:defRPr sz="1350" kern="1200">
                          <a:solidFill>
                            <a:schemeClr val="dk1"/>
                          </a:solidFill>
                          <a:latin typeface="Aptos" panose="02110004020202020204"/>
                        </a:defRPr>
                      </a:lvl3pPr>
                      <a:lvl4pPr marL="1028657" algn="l" defTabSz="685772" rtl="0" eaLnBrk="1" latinLnBrk="0" hangingPunct="1">
                        <a:defRPr sz="1350" kern="1200">
                          <a:solidFill>
                            <a:schemeClr val="dk1"/>
                          </a:solidFill>
                          <a:latin typeface="Aptos" panose="02110004020202020204"/>
                        </a:defRPr>
                      </a:lvl4pPr>
                      <a:lvl5pPr marL="1371543" algn="l" defTabSz="685772" rtl="0" eaLnBrk="1" latinLnBrk="0" hangingPunct="1">
                        <a:defRPr sz="1350" kern="1200">
                          <a:solidFill>
                            <a:schemeClr val="dk1"/>
                          </a:solidFill>
                          <a:latin typeface="Aptos" panose="02110004020202020204"/>
                        </a:defRPr>
                      </a:lvl5pPr>
                      <a:lvl6pPr marL="1714428" algn="l" defTabSz="685772" rtl="0" eaLnBrk="1" latinLnBrk="0" hangingPunct="1">
                        <a:defRPr sz="1350" kern="1200">
                          <a:solidFill>
                            <a:schemeClr val="dk1"/>
                          </a:solidFill>
                          <a:latin typeface="Aptos" panose="02110004020202020204"/>
                        </a:defRPr>
                      </a:lvl6pPr>
                      <a:lvl7pPr marL="2057314" algn="l" defTabSz="685772" rtl="0" eaLnBrk="1" latinLnBrk="0" hangingPunct="1">
                        <a:defRPr sz="1350" kern="1200">
                          <a:solidFill>
                            <a:schemeClr val="dk1"/>
                          </a:solidFill>
                          <a:latin typeface="Aptos" panose="02110004020202020204"/>
                        </a:defRPr>
                      </a:lvl7pPr>
                      <a:lvl8pPr marL="2400199" algn="l" defTabSz="685772" rtl="0" eaLnBrk="1" latinLnBrk="0" hangingPunct="1">
                        <a:defRPr sz="1350" kern="1200">
                          <a:solidFill>
                            <a:schemeClr val="dk1"/>
                          </a:solidFill>
                          <a:latin typeface="Aptos" panose="02110004020202020204"/>
                        </a:defRPr>
                      </a:lvl8pPr>
                      <a:lvl9pPr marL="2743085" algn="l" defTabSz="685772" rtl="0" eaLnBrk="1" latinLnBrk="0" hangingPunct="1">
                        <a:defRPr sz="1350" kern="1200">
                          <a:solidFill>
                            <a:schemeClr val="dk1"/>
                          </a:solidFill>
                          <a:latin typeface="Aptos" panose="02110004020202020204"/>
                        </a:defRPr>
                      </a:lvl9pPr>
                    </a:lstStyle>
                    <a:p>
                      <a:pPr marL="0" marR="0" lvl="0" indent="0" algn="l" defTabSz="685772" rtl="0" eaLnBrk="1" fontAlgn="auto" latinLnBrk="0" hangingPunct="1">
                        <a:lnSpc>
                          <a:spcPct val="100000"/>
                        </a:lnSpc>
                        <a:spcBef>
                          <a:spcPts val="0"/>
                        </a:spcBef>
                        <a:spcAft>
                          <a:spcPts val="0"/>
                        </a:spcAft>
                        <a:buClrTx/>
                        <a:buSzTx/>
                        <a:buFontTx/>
                        <a:buNone/>
                      </a:pPr>
                      <a:r>
                        <a:rPr lang="en-GB" sz="1400" b="0" kern="1200" dirty="0">
                          <a:solidFill>
                            <a:srgbClr val="000000"/>
                          </a:solidFill>
                          <a:latin typeface="+mn-lt"/>
                          <a:ea typeface="+mn-ea"/>
                          <a:cs typeface="+mn-cs"/>
                        </a:rPr>
                        <a:t>Undertake ongoing Service Improvement activity building on Morriston site 6-week Tests  of Change </a:t>
                      </a: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pPr marL="0" marR="0" lvl="0" indent="0" algn="l" defTabSz="914413" rtl="0" eaLnBrk="1" fontAlgn="auto" latinLnBrk="0" hangingPunct="1">
                        <a:lnSpc>
                          <a:spcPct val="100000"/>
                        </a:lnSpc>
                        <a:spcBef>
                          <a:spcPts val="0"/>
                        </a:spcBef>
                        <a:spcAft>
                          <a:spcPts val="0"/>
                        </a:spcAft>
                        <a:buClrTx/>
                        <a:buSzTx/>
                        <a:buFontTx/>
                        <a:buNone/>
                        <a:tabLst/>
                        <a:defRPr/>
                      </a:pPr>
                      <a:endParaRPr lang="en-GB" sz="1400" dirty="0">
                        <a:latin typeface="+mn-lt"/>
                      </a:endParaRPr>
                    </a:p>
                  </a:txBody>
                  <a:tcPr marL="43660" marR="27724" marT="21830" marB="2183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bg2"/>
                    </a:solidFill>
                  </a:tcPr>
                </a:tc>
                <a:tc>
                  <a:txBody>
                    <a:bodyPr/>
                    <a:lstStyle/>
                    <a:p>
                      <a:endParaRPr lang="en-GB" sz="1400" b="0" dirty="0">
                        <a:latin typeface="+mn-lt"/>
                      </a:endParaRPr>
                    </a:p>
                  </a:txBody>
                  <a:tcPr marL="43660" marR="27724" marT="21830" marB="2183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algn="ctr">
                        <a:lnSpc>
                          <a:spcPct val="115000"/>
                        </a:lnSpc>
                        <a:spcAft>
                          <a:spcPts val="800"/>
                        </a:spcAft>
                        <a:buNone/>
                      </a:pPr>
                      <a:endParaRPr lang="en-GB" sz="1400" b="0" kern="100" dirty="0">
                        <a:effectLst/>
                        <a:latin typeface="+mn-lt"/>
                        <a:ea typeface="Aptos" panose="020B0004020202020204" pitchFamily="34" charset="0"/>
                        <a:cs typeface="Times New Roman" panose="02020603050405020304" pitchFamily="18" charset="0"/>
                      </a:endParaRPr>
                    </a:p>
                  </a:txBody>
                  <a:tcPr marL="41587" marR="41587"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marL="285750" marR="0" lvl="0" indent="-285750" algn="l" defTabSz="914413" rtl="0" eaLnBrk="1" fontAlgn="auto" latinLnBrk="0" hangingPunct="1">
                        <a:lnSpc>
                          <a:spcPct val="115000"/>
                        </a:lnSpc>
                        <a:spcBef>
                          <a:spcPts val="0"/>
                        </a:spcBef>
                        <a:spcAft>
                          <a:spcPts val="800"/>
                        </a:spcAft>
                        <a:buClrTx/>
                        <a:buSzTx/>
                        <a:buFont typeface="Arial" panose="020B0604020202020204" pitchFamily="34" charset="0"/>
                        <a:buChar char="•"/>
                        <a:tabLst/>
                        <a:defRPr/>
                      </a:pPr>
                      <a:r>
                        <a:rPr lang="en-GB" sz="1400" b="1" kern="100" dirty="0">
                          <a:effectLst/>
                          <a:latin typeface="+mn-lt"/>
                          <a:ea typeface="Aptos" panose="020B0004020202020204" pitchFamily="34" charset="0"/>
                          <a:cs typeface="Times New Roman" panose="02020603050405020304" pitchFamily="18" charset="0"/>
                        </a:rPr>
                        <a:t>Continuous service improvement and review. Implement PDSA cycle across the system to improve ambulance handovers times  </a:t>
                      </a:r>
                    </a:p>
                  </a:txBody>
                  <a:tcPr marL="41587" marR="41587"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extLst>
                  <a:ext uri="{0D108BD9-81ED-4DB2-BD59-A6C34878D82A}">
                    <a16:rowId xmlns:a16="http://schemas.microsoft.com/office/drawing/2014/main" val="2957439739"/>
                  </a:ext>
                </a:extLst>
              </a:tr>
              <a:tr h="1116212">
                <a:tc vMerge="1">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endParaRPr lang="en-GB" sz="1200" b="0" kern="1200" dirty="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pPr>
                      <a:r>
                        <a:rPr lang="en-GB" sz="1400" b="0" kern="1200" dirty="0">
                          <a:solidFill>
                            <a:srgbClr val="000000"/>
                          </a:solidFill>
                          <a:latin typeface="+mn-lt"/>
                          <a:ea typeface="+mn-ea"/>
                          <a:cs typeface="+mn-cs"/>
                        </a:rPr>
                        <a:t>Implement POCD action plan (reduction of COP) </a:t>
                      </a:r>
                      <a:endParaRPr lang="en-GB" sz="1400" b="0" kern="1200" dirty="0">
                        <a:solidFill>
                          <a:srgbClr val="FF0000"/>
                        </a:solidFill>
                        <a:highlight>
                          <a:srgbClr val="FFFF00"/>
                        </a:highlight>
                        <a:latin typeface="+mn-lt"/>
                        <a:ea typeface="+mn-ea"/>
                        <a:cs typeface="+mn-cs"/>
                      </a:endParaRP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pPr marL="0" marR="0" lvl="0" indent="0" algn="l" defTabSz="914413" rtl="0" eaLnBrk="1" fontAlgn="auto" latinLnBrk="0" hangingPunct="1">
                        <a:lnSpc>
                          <a:spcPct val="100000"/>
                        </a:lnSpc>
                        <a:spcBef>
                          <a:spcPts val="0"/>
                        </a:spcBef>
                        <a:spcAft>
                          <a:spcPts val="0"/>
                        </a:spcAft>
                        <a:buClrTx/>
                        <a:buSzTx/>
                        <a:buFontTx/>
                        <a:buNone/>
                        <a:tabLst/>
                        <a:defRPr/>
                      </a:pPr>
                      <a:endParaRPr lang="en-GB" sz="1400" b="0" dirty="0">
                        <a:solidFill>
                          <a:schemeClr val="tx1"/>
                        </a:solidFill>
                        <a:latin typeface="+mn-lt"/>
                      </a:endParaRPr>
                    </a:p>
                  </a:txBody>
                  <a:tcPr marL="43660" marR="27724" marT="21830" marB="2183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bg2"/>
                    </a:solidFill>
                  </a:tcPr>
                </a:tc>
                <a:tc>
                  <a:txBody>
                    <a:bodyPr/>
                    <a:lstStyle/>
                    <a:p>
                      <a:endParaRPr lang="en-GB" sz="1400" b="0" dirty="0">
                        <a:solidFill>
                          <a:schemeClr val="tx1"/>
                        </a:solidFill>
                        <a:latin typeface="+mn-lt"/>
                      </a:endParaRPr>
                    </a:p>
                  </a:txBody>
                  <a:tcPr marL="43660" marR="27724" marT="21830" marB="2183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endParaRPr lang="en-GB" sz="1400" kern="1200" dirty="0">
                        <a:solidFill>
                          <a:schemeClr val="dk1"/>
                        </a:solidFill>
                        <a:effectLst/>
                        <a:latin typeface="+mn-lt"/>
                        <a:ea typeface="+mn-ea"/>
                        <a:cs typeface="+mn-cs"/>
                      </a:endParaRPr>
                    </a:p>
                  </a:txBody>
                  <a:tcPr marL="41587" marR="41587"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pPr marL="285750" indent="-285750" algn="l">
                        <a:buFont typeface="Arial" panose="020B0604020202020204" pitchFamily="34" charset="0"/>
                        <a:buChar char="•"/>
                      </a:pPr>
                      <a:r>
                        <a:rPr lang="en-GB" sz="1400" b="1" kern="1200" dirty="0">
                          <a:solidFill>
                            <a:schemeClr val="tx1"/>
                          </a:solidFill>
                          <a:effectLst/>
                          <a:latin typeface="+mn-lt"/>
                          <a:ea typeface="+mn-ea"/>
                          <a:cs typeface="+mn-cs"/>
                        </a:rPr>
                        <a:t>R</a:t>
                      </a:r>
                      <a:r>
                        <a:rPr lang="en-GB" sz="1400" b="1" kern="1200" dirty="0">
                          <a:solidFill>
                            <a:schemeClr val="dk1"/>
                          </a:solidFill>
                          <a:effectLst/>
                          <a:latin typeface="+mn-lt"/>
                          <a:ea typeface="+mn-ea"/>
                          <a:cs typeface="+mn-cs"/>
                        </a:rPr>
                        <a:t>emain on target until March 26 as directed by the Cabinet Secretary</a:t>
                      </a:r>
                    </a:p>
                  </a:txBody>
                  <a:tcPr marL="41587" marR="41587"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extLst>
                  <a:ext uri="{0D108BD9-81ED-4DB2-BD59-A6C34878D82A}">
                    <a16:rowId xmlns:a16="http://schemas.microsoft.com/office/drawing/2014/main" val="2204573887"/>
                  </a:ext>
                </a:extLst>
              </a:tr>
            </a:tbl>
          </a:graphicData>
        </a:graphic>
      </p:graphicFrame>
      <p:graphicFrame>
        <p:nvGraphicFramePr>
          <p:cNvPr id="5" name="Table 4">
            <a:extLst>
              <a:ext uri="{FF2B5EF4-FFF2-40B4-BE49-F238E27FC236}">
                <a16:creationId xmlns:a16="http://schemas.microsoft.com/office/drawing/2014/main" id="{F2687C4D-14E7-2EBD-B4AD-F39ED21D409C}"/>
              </a:ext>
            </a:extLst>
          </p:cNvPr>
          <p:cNvGraphicFramePr>
            <a:graphicFrameLocks noGrp="1"/>
          </p:cNvGraphicFramePr>
          <p:nvPr/>
        </p:nvGraphicFramePr>
        <p:xfrm>
          <a:off x="11741892" y="-31469"/>
          <a:ext cx="8363796" cy="584771"/>
        </p:xfrm>
        <a:graphic>
          <a:graphicData uri="http://schemas.openxmlformats.org/drawingml/2006/table">
            <a:tbl>
              <a:tblPr firstRow="1" bandRow="1">
                <a:tableStyleId>{5C22544A-7EE6-4342-B048-85BDC9FD1C3A}</a:tableStyleId>
              </a:tblPr>
              <a:tblGrid>
                <a:gridCol w="1916682">
                  <a:extLst>
                    <a:ext uri="{9D8B030D-6E8A-4147-A177-3AD203B41FA5}">
                      <a16:colId xmlns:a16="http://schemas.microsoft.com/office/drawing/2014/main" val="404879202"/>
                    </a:ext>
                  </a:extLst>
                </a:gridCol>
                <a:gridCol w="3133513">
                  <a:extLst>
                    <a:ext uri="{9D8B030D-6E8A-4147-A177-3AD203B41FA5}">
                      <a16:colId xmlns:a16="http://schemas.microsoft.com/office/drawing/2014/main" val="3884276214"/>
                    </a:ext>
                  </a:extLst>
                </a:gridCol>
                <a:gridCol w="3313601">
                  <a:extLst>
                    <a:ext uri="{9D8B030D-6E8A-4147-A177-3AD203B41FA5}">
                      <a16:colId xmlns:a16="http://schemas.microsoft.com/office/drawing/2014/main" val="2106253938"/>
                    </a:ext>
                  </a:extLst>
                </a:gridCol>
              </a:tblGrid>
              <a:tr h="584771">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000" b="1"/>
                        <a:t>ON TRACK – Action progressing as planned &amp; agreed timelines </a:t>
                      </a:r>
                    </a:p>
                  </a:txBody>
                  <a:tcPr>
                    <a:solidFill>
                      <a:schemeClr val="accent4"/>
                    </a:solidFill>
                  </a:tcPr>
                </a:tc>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000" b="1" dirty="0">
                          <a:solidFill>
                            <a:schemeClr val="tx1"/>
                          </a:solidFill>
                        </a:rPr>
                        <a:t>OFF TRACK – Action not progressing as planned / to original timelines, however, management &amp; mitigating actions are in place </a:t>
                      </a:r>
                    </a:p>
                  </a:txBody>
                  <a:tcPr>
                    <a:solidFill>
                      <a:srgbClr val="FFC000"/>
                    </a:solidFill>
                  </a:tcPr>
                </a:tc>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000" b="1" dirty="0">
                          <a:solidFill>
                            <a:schemeClr val="bg1"/>
                          </a:solidFill>
                        </a:rPr>
                        <a:t>OFF TRACK – Action not progressing as planned / to original timelines, there is significant issue which require escalating</a:t>
                      </a:r>
                    </a:p>
                  </a:txBody>
                  <a:tcPr>
                    <a:solidFill>
                      <a:srgbClr val="C00000"/>
                    </a:solidFill>
                  </a:tcPr>
                </a:tc>
                <a:extLst>
                  <a:ext uri="{0D108BD9-81ED-4DB2-BD59-A6C34878D82A}">
                    <a16:rowId xmlns:a16="http://schemas.microsoft.com/office/drawing/2014/main" val="19659496"/>
                  </a:ext>
                </a:extLst>
              </a:tr>
            </a:tbl>
          </a:graphicData>
        </a:graphic>
      </p:graphicFrame>
    </p:spTree>
    <p:extLst>
      <p:ext uri="{BB962C8B-B14F-4D97-AF65-F5344CB8AC3E}">
        <p14:creationId xmlns:p14="http://schemas.microsoft.com/office/powerpoint/2010/main" val="302383227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467642-C52F-240E-A57A-DEC99669F76E}"/>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394558B-FEE9-654F-0175-01B7EF492E92}"/>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5042B932-ABE3-84E8-2710-C388A8C4745D}"/>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50</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B6B6109F-27F5-DFF4-7760-AFCFF3A5B29F}"/>
              </a:ext>
            </a:extLst>
          </p:cNvPr>
          <p:cNvSpPr txBox="1"/>
          <p:nvPr/>
        </p:nvSpPr>
        <p:spPr>
          <a:xfrm>
            <a:off x="0" y="-14068"/>
            <a:ext cx="20105688" cy="584775"/>
          </a:xfrm>
          <a:prstGeom prst="rect">
            <a:avLst/>
          </a:prstGeom>
          <a:solidFill>
            <a:srgbClr val="44546A"/>
          </a:solidFill>
        </p:spPr>
        <p:txBody>
          <a:bodyPr wrap="square" rtlCol="0">
            <a:spAutoFit/>
          </a:bodyPr>
          <a:lstStyle/>
          <a:p>
            <a:pPr marL="0" marR="0" lvl="0" indent="0" algn="l"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DIGITAL Q4 DELIVERY</a:t>
            </a:r>
            <a:endParaRPr kumimoji="0" lang="en-GB" sz="3200" b="1"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p:graphicFrame>
        <p:nvGraphicFramePr>
          <p:cNvPr id="8" name="Table 7">
            <a:extLst>
              <a:ext uri="{FF2B5EF4-FFF2-40B4-BE49-F238E27FC236}">
                <a16:creationId xmlns:a16="http://schemas.microsoft.com/office/drawing/2014/main" id="{EF8D639A-A73B-112F-AB8E-18B7EE906DB0}"/>
              </a:ext>
            </a:extLst>
          </p:cNvPr>
          <p:cNvGraphicFramePr>
            <a:graphicFrameLocks noGrp="1"/>
          </p:cNvGraphicFramePr>
          <p:nvPr/>
        </p:nvGraphicFramePr>
        <p:xfrm>
          <a:off x="333661" y="763793"/>
          <a:ext cx="19438365" cy="10516396"/>
        </p:xfrm>
        <a:graphic>
          <a:graphicData uri="http://schemas.openxmlformats.org/drawingml/2006/table">
            <a:tbl>
              <a:tblPr firstRow="1" bandRow="1">
                <a:tableStyleId>{5C22544A-7EE6-4342-B048-85BDC9FD1C3A}</a:tableStyleId>
              </a:tblPr>
              <a:tblGrid>
                <a:gridCol w="6388127">
                  <a:extLst>
                    <a:ext uri="{9D8B030D-6E8A-4147-A177-3AD203B41FA5}">
                      <a16:colId xmlns:a16="http://schemas.microsoft.com/office/drawing/2014/main" val="3525046927"/>
                    </a:ext>
                  </a:extLst>
                </a:gridCol>
                <a:gridCol w="2728420">
                  <a:extLst>
                    <a:ext uri="{9D8B030D-6E8A-4147-A177-3AD203B41FA5}">
                      <a16:colId xmlns:a16="http://schemas.microsoft.com/office/drawing/2014/main" val="1197901702"/>
                    </a:ext>
                  </a:extLst>
                </a:gridCol>
                <a:gridCol w="2728420">
                  <a:extLst>
                    <a:ext uri="{9D8B030D-6E8A-4147-A177-3AD203B41FA5}">
                      <a16:colId xmlns:a16="http://schemas.microsoft.com/office/drawing/2014/main" val="4017522870"/>
                    </a:ext>
                  </a:extLst>
                </a:gridCol>
                <a:gridCol w="2728420">
                  <a:extLst>
                    <a:ext uri="{9D8B030D-6E8A-4147-A177-3AD203B41FA5}">
                      <a16:colId xmlns:a16="http://schemas.microsoft.com/office/drawing/2014/main" val="3402268947"/>
                    </a:ext>
                  </a:extLst>
                </a:gridCol>
                <a:gridCol w="4864978">
                  <a:extLst>
                    <a:ext uri="{9D8B030D-6E8A-4147-A177-3AD203B41FA5}">
                      <a16:colId xmlns:a16="http://schemas.microsoft.com/office/drawing/2014/main" val="734035894"/>
                    </a:ext>
                  </a:extLst>
                </a:gridCol>
              </a:tblGrid>
              <a:tr h="389188">
                <a:tc>
                  <a:txBody>
                    <a:bodyPr/>
                    <a:lstStyle/>
                    <a:p>
                      <a:pPr algn="ctr"/>
                      <a:r>
                        <a:rPr lang="en-GB" sz="1600" b="1" dirty="0">
                          <a:latin typeface="+mn-lt"/>
                        </a:rPr>
                        <a:t>Delivery Action &amp; System</a:t>
                      </a:r>
                    </a:p>
                  </a:txBody>
                  <a:tcPr anchor="ctr">
                    <a:lnB w="12700" cap="flat" cmpd="sng" algn="ctr">
                      <a:solidFill>
                        <a:schemeClr val="bg1"/>
                      </a:solidFill>
                      <a:prstDash val="solid"/>
                      <a:round/>
                      <a:headEnd type="none" w="med" len="med"/>
                      <a:tailEnd type="none" w="med" len="med"/>
                    </a:lnB>
                    <a:solidFill>
                      <a:schemeClr val="accent5">
                        <a:lumMod val="50000"/>
                      </a:schemeClr>
                    </a:solidFill>
                  </a:tcPr>
                </a:tc>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600" b="1">
                          <a:latin typeface="+mn-lt"/>
                        </a:rPr>
                        <a:t>Q1 Milestone</a:t>
                      </a:r>
                    </a:p>
                  </a:txBody>
                  <a:tcPr anchor="ctr">
                    <a:lnB w="12700" cap="flat" cmpd="sng" algn="ctr">
                      <a:solidFill>
                        <a:schemeClr val="bg1"/>
                      </a:solidFill>
                      <a:prstDash val="solid"/>
                      <a:round/>
                      <a:headEnd type="none" w="med" len="med"/>
                      <a:tailEnd type="none" w="med" len="med"/>
                    </a:lnB>
                    <a:solidFill>
                      <a:schemeClr val="accent5">
                        <a:lumMod val="50000"/>
                      </a:schemeClr>
                    </a:solidFill>
                  </a:tcPr>
                </a:tc>
                <a:tc>
                  <a:txBody>
                    <a:bodyPr/>
                    <a:lstStyle/>
                    <a:p>
                      <a:pPr algn="ctr"/>
                      <a:r>
                        <a:rPr lang="en-GB" sz="1600" b="1">
                          <a:latin typeface="+mn-lt"/>
                        </a:rPr>
                        <a:t>Q2 Milestone</a:t>
                      </a:r>
                    </a:p>
                  </a:txBody>
                  <a:tcPr anchor="ctr">
                    <a:lnB w="12700" cap="flat" cmpd="sng" algn="ctr">
                      <a:solidFill>
                        <a:schemeClr val="bg1"/>
                      </a:solidFill>
                      <a:prstDash val="solid"/>
                      <a:round/>
                      <a:headEnd type="none" w="med" len="med"/>
                      <a:tailEnd type="none" w="med" len="med"/>
                    </a:lnB>
                    <a:solidFill>
                      <a:schemeClr val="accent5">
                        <a:lumMod val="50000"/>
                      </a:schemeClr>
                    </a:solidFill>
                  </a:tcPr>
                </a:tc>
                <a:tc>
                  <a:txBody>
                    <a:bodyPr/>
                    <a:lstStyle/>
                    <a:p>
                      <a:pPr algn="ctr"/>
                      <a:r>
                        <a:rPr lang="en-GB" sz="1600" b="1">
                          <a:latin typeface="+mn-lt"/>
                        </a:rPr>
                        <a:t>Q3 Milestone</a:t>
                      </a:r>
                      <a:endParaRPr lang="en-GB" sz="1600" b="1">
                        <a:solidFill>
                          <a:srgbClr val="FF0000"/>
                        </a:solidFill>
                        <a:latin typeface="+mn-lt"/>
                      </a:endParaRPr>
                    </a:p>
                  </a:txBody>
                  <a:tcPr anchor="ctr">
                    <a:lnB w="12700" cap="flat" cmpd="sng" algn="ctr">
                      <a:solidFill>
                        <a:schemeClr val="bg1"/>
                      </a:solidFill>
                      <a:prstDash val="solid"/>
                      <a:round/>
                      <a:headEnd type="none" w="med" len="med"/>
                      <a:tailEnd type="none" w="med" len="med"/>
                    </a:lnB>
                    <a:solidFill>
                      <a:schemeClr val="accent5">
                        <a:lumMod val="50000"/>
                      </a:schemeClr>
                    </a:solidFill>
                  </a:tcPr>
                </a:tc>
                <a:tc>
                  <a:txBody>
                    <a:bodyPr/>
                    <a:lstStyle/>
                    <a:p>
                      <a:pPr algn="ctr"/>
                      <a:r>
                        <a:rPr lang="en-GB" sz="1600" b="1">
                          <a:latin typeface="+mn-lt"/>
                        </a:rPr>
                        <a:t>Q4 Milestone</a:t>
                      </a:r>
                    </a:p>
                  </a:txBody>
                  <a:tcPr anchor="ctr">
                    <a:lnB w="12700" cap="flat" cmpd="sng" algn="ctr">
                      <a:solidFill>
                        <a:schemeClr val="bg1"/>
                      </a:solidFill>
                      <a:prstDash val="solid"/>
                      <a:round/>
                      <a:headEnd type="none" w="med" len="med"/>
                      <a:tailEnd type="none" w="med" len="med"/>
                    </a:lnB>
                    <a:solidFill>
                      <a:schemeClr val="accent5">
                        <a:lumMod val="50000"/>
                      </a:schemeClr>
                    </a:solidFill>
                  </a:tcPr>
                </a:tc>
                <a:extLst>
                  <a:ext uri="{0D108BD9-81ED-4DB2-BD59-A6C34878D82A}">
                    <a16:rowId xmlns:a16="http://schemas.microsoft.com/office/drawing/2014/main" val="2471906208"/>
                  </a:ext>
                </a:extLst>
              </a:tr>
              <a:tr h="444743">
                <a:tc>
                  <a:txBody>
                    <a:bodyPr/>
                    <a:lstStyle/>
                    <a:p>
                      <a:pPr lvl="1" algn="l" fontAlgn="ctr">
                        <a:buNone/>
                      </a:pPr>
                      <a:r>
                        <a:rPr lang="en-GB" sz="1400" b="1" i="0" u="none" strike="noStrike">
                          <a:solidFill>
                            <a:srgbClr val="000000"/>
                          </a:solidFill>
                          <a:effectLst/>
                          <a:latin typeface="+mn-lt"/>
                        </a:rPr>
                        <a:t>Cyber Secure Back Ups</a:t>
                      </a:r>
                    </a:p>
                    <a:p>
                      <a:pPr lvl="1" algn="l" fontAlgn="ctr">
                        <a:buNone/>
                      </a:pPr>
                      <a:r>
                        <a:rPr lang="en-GB" sz="1400" b="0" i="0" u="none" strike="noStrike">
                          <a:solidFill>
                            <a:srgbClr val="000000"/>
                          </a:solidFill>
                          <a:effectLst/>
                          <a:latin typeface="+mn-lt"/>
                        </a:rPr>
                        <a:t>[DIGITAL]</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algn="l"/>
                      <a:endParaRPr lang="en-GB" sz="1400">
                        <a:solidFill>
                          <a:schemeClr val="tx1"/>
                        </a:solidFill>
                        <a:latin typeface="+mn-lt"/>
                      </a:endParaRP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ctr">
                        <a:buNone/>
                      </a:pPr>
                      <a:endParaRPr lang="en-GB" sz="1400" b="0" i="0" u="none" strike="noStrike">
                        <a:solidFill>
                          <a:schemeClr val="tx1"/>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ctr">
                        <a:buNone/>
                      </a:pPr>
                      <a:endParaRPr lang="en-GB" sz="1400" b="0" i="0" u="none" strike="noStrike">
                        <a:solidFill>
                          <a:schemeClr val="tx1"/>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ctr">
                        <a:buNone/>
                      </a:pPr>
                      <a:r>
                        <a:rPr lang="en-GB" sz="1400" b="0" i="0" u="none" strike="noStrike">
                          <a:solidFill>
                            <a:schemeClr val="tx1"/>
                          </a:solidFill>
                          <a:effectLst/>
                          <a:latin typeface="+mn-lt"/>
                        </a:rPr>
                        <a:t>Complete</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2192885786"/>
                  </a:ext>
                </a:extLst>
              </a:tr>
              <a:tr h="434972">
                <a:tc>
                  <a:txBody>
                    <a:bodyPr/>
                    <a:lstStyle/>
                    <a:p>
                      <a:pPr lvl="1" algn="l" fontAlgn="ctr">
                        <a:buNone/>
                      </a:pPr>
                      <a:r>
                        <a:rPr lang="en-GB" sz="1400" b="1" i="0" u="none" strike="noStrike">
                          <a:solidFill>
                            <a:srgbClr val="000000"/>
                          </a:solidFill>
                          <a:effectLst/>
                          <a:latin typeface="+mn-lt"/>
                        </a:rPr>
                        <a:t>NPT Wireless Equipment Replacement </a:t>
                      </a:r>
                      <a:r>
                        <a:rPr lang="en-GB" sz="1400" b="0" i="0" u="none" strike="noStrike">
                          <a:solidFill>
                            <a:srgbClr val="000000"/>
                          </a:solidFill>
                          <a:effectLst/>
                          <a:latin typeface="+mn-lt"/>
                        </a:rPr>
                        <a:t>[DIGITAL]</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60000"/>
                        <a:lumOff val="40000"/>
                      </a:schemeClr>
                    </a:solidFill>
                  </a:tcPr>
                </a:tc>
                <a:tc>
                  <a:txBody>
                    <a:bodyPr/>
                    <a:lstStyle/>
                    <a:p>
                      <a:pPr algn="l"/>
                      <a:endParaRPr lang="en-GB" sz="1400">
                        <a:solidFill>
                          <a:schemeClr val="tx1"/>
                        </a:solidFill>
                        <a:latin typeface="+mn-lt"/>
                      </a:endParaRP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l" fontAlgn="ctr">
                        <a:buNone/>
                      </a:pPr>
                      <a:endParaRPr lang="en-GB" sz="1400" b="0" i="0" u="none" strike="noStrike">
                        <a:solidFill>
                          <a:schemeClr val="tx1"/>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algn="ctr" fontAlgn="ctr">
                        <a:buNone/>
                      </a:pPr>
                      <a:endParaRPr lang="en-GB" sz="1400" b="0" i="0" u="none" strike="noStrike">
                        <a:solidFill>
                          <a:schemeClr val="tx1"/>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algn="ctr" fontAlgn="ctr">
                        <a:buNone/>
                      </a:pPr>
                      <a:r>
                        <a:rPr lang="en-GB" sz="1400" b="0" i="0" u="none" strike="noStrike" dirty="0">
                          <a:solidFill>
                            <a:schemeClr val="tx1"/>
                          </a:solidFill>
                          <a:effectLst/>
                          <a:latin typeface="+mn-lt"/>
                        </a:rPr>
                        <a:t>Installation complete</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extLst>
                  <a:ext uri="{0D108BD9-81ED-4DB2-BD59-A6C34878D82A}">
                    <a16:rowId xmlns:a16="http://schemas.microsoft.com/office/drawing/2014/main" val="801237402"/>
                  </a:ext>
                </a:extLst>
              </a:tr>
              <a:tr h="608846">
                <a:tc>
                  <a:txBody>
                    <a:bodyPr/>
                    <a:lstStyle/>
                    <a:p>
                      <a:pPr lvl="1" algn="l" fontAlgn="ctr">
                        <a:buNone/>
                      </a:pPr>
                      <a:r>
                        <a:rPr lang="en-GB" sz="1400" b="1" i="0" u="none" strike="noStrike">
                          <a:solidFill>
                            <a:srgbClr val="000000"/>
                          </a:solidFill>
                          <a:effectLst/>
                          <a:latin typeface="+mn-lt"/>
                        </a:rPr>
                        <a:t>Replace ageing hardware</a:t>
                      </a:r>
                    </a:p>
                    <a:p>
                      <a:pPr lvl="1" algn="l" fontAlgn="ctr">
                        <a:buNone/>
                      </a:pPr>
                      <a:r>
                        <a:rPr lang="en-GB" sz="1400" b="0" i="0" u="none" strike="noStrike">
                          <a:solidFill>
                            <a:srgbClr val="000000"/>
                          </a:solidFill>
                          <a:effectLst/>
                          <a:latin typeface="+mn-lt"/>
                        </a:rPr>
                        <a:t>[DIGITAL]</a:t>
                      </a:r>
                      <a:endParaRPr lang="en-GB" sz="1400" b="1" i="0" u="none" strike="noStrike">
                        <a:solidFill>
                          <a:srgbClr val="000000"/>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algn="l"/>
                      <a:endParaRPr lang="en-GB" sz="1400">
                        <a:latin typeface="+mn-lt"/>
                      </a:endParaRP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ctr">
                        <a:buNone/>
                      </a:pPr>
                      <a:endParaRPr lang="en-GB" sz="1400" b="0" i="0" u="none" strike="noStrike">
                        <a:solidFill>
                          <a:schemeClr val="tx1"/>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ctr">
                        <a:buNone/>
                      </a:pPr>
                      <a:endParaRPr lang="en-GB" sz="1400" b="0" i="0" u="none" strike="noStrike">
                        <a:solidFill>
                          <a:schemeClr val="tx1"/>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marL="0" marR="0" lvl="0" indent="0" algn="ctr" defTabSz="1507937" rtl="0" eaLnBrk="1" fontAlgn="ctr" latinLnBrk="0" hangingPunct="1">
                        <a:lnSpc>
                          <a:spcPct val="100000"/>
                        </a:lnSpc>
                        <a:spcBef>
                          <a:spcPts val="0"/>
                        </a:spcBef>
                        <a:spcAft>
                          <a:spcPts val="0"/>
                        </a:spcAft>
                        <a:buClrTx/>
                        <a:buSzTx/>
                        <a:buFontTx/>
                        <a:buNone/>
                        <a:tabLst/>
                        <a:defRPr/>
                      </a:pPr>
                      <a:r>
                        <a:rPr lang="en-GB" sz="1400" b="0" i="0" u="none" strike="noStrike">
                          <a:solidFill>
                            <a:schemeClr val="tx1"/>
                          </a:solidFill>
                          <a:effectLst/>
                          <a:latin typeface="+mn-lt"/>
                        </a:rPr>
                        <a:t>&lt;&lt;&lt;&lt;</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3648609501"/>
                  </a:ext>
                </a:extLst>
              </a:tr>
              <a:tr h="529456">
                <a:tc>
                  <a:txBody>
                    <a:bodyPr/>
                    <a:lstStyle/>
                    <a:p>
                      <a:pPr lvl="1" algn="l" fontAlgn="ctr">
                        <a:buNone/>
                      </a:pPr>
                      <a:r>
                        <a:rPr lang="en-GB" sz="1400" b="1" i="0" u="none" strike="noStrike">
                          <a:solidFill>
                            <a:srgbClr val="000000"/>
                          </a:solidFill>
                          <a:effectLst/>
                          <a:latin typeface="+mn-lt"/>
                        </a:rPr>
                        <a:t>Additional server equipment including storage</a:t>
                      </a:r>
                    </a:p>
                    <a:p>
                      <a:pPr lvl="1" algn="l" fontAlgn="ctr">
                        <a:buNone/>
                      </a:pPr>
                      <a:r>
                        <a:rPr lang="en-GB" sz="1400" b="0" i="0" u="none" strike="noStrike">
                          <a:solidFill>
                            <a:srgbClr val="000000"/>
                          </a:solidFill>
                          <a:effectLst/>
                          <a:latin typeface="+mn-lt"/>
                        </a:rPr>
                        <a:t>[DIGITAL]</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60000"/>
                        <a:lumOff val="40000"/>
                      </a:schemeClr>
                    </a:solidFill>
                  </a:tcPr>
                </a:tc>
                <a:tc>
                  <a:txBody>
                    <a:bodyPr/>
                    <a:lstStyle/>
                    <a:p>
                      <a:endParaRPr lang="en-GB" sz="1400">
                        <a:latin typeface="+mn-lt"/>
                      </a:endParaRP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ctr">
                        <a:buNone/>
                      </a:pPr>
                      <a:endParaRPr lang="en-GB" sz="1400" b="0" i="0" u="none" strike="noStrike">
                        <a:solidFill>
                          <a:srgbClr val="000000"/>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ctr">
                        <a:buNone/>
                      </a:pPr>
                      <a:endParaRPr lang="en-GB" sz="1400" b="0" i="0" u="none" strike="noStrike">
                        <a:solidFill>
                          <a:srgbClr val="000000"/>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ctr">
                        <a:buNone/>
                      </a:pPr>
                      <a:r>
                        <a:rPr lang="en-GB" sz="1400" b="0" i="0" u="none" strike="noStrike">
                          <a:solidFill>
                            <a:srgbClr val="000000"/>
                          </a:solidFill>
                          <a:effectLst/>
                          <a:latin typeface="+mn-lt"/>
                        </a:rPr>
                        <a:t>[No milestone: Delivery Action complete]</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2907817574"/>
                  </a:ext>
                </a:extLst>
              </a:tr>
              <a:tr h="616154">
                <a:tc>
                  <a:txBody>
                    <a:bodyPr/>
                    <a:lstStyle/>
                    <a:p>
                      <a:pPr lvl="1" algn="l" fontAlgn="ctr">
                        <a:buNone/>
                      </a:pPr>
                      <a:r>
                        <a:rPr lang="en-GB" sz="1400" b="1" i="0" u="none" strike="noStrike">
                          <a:solidFill>
                            <a:srgbClr val="000000"/>
                          </a:solidFill>
                          <a:effectLst/>
                          <a:latin typeface="+mn-lt"/>
                        </a:rPr>
                        <a:t>Complete rollout of Imprivata card login system to all acute hospital wards </a:t>
                      </a:r>
                      <a:r>
                        <a:rPr lang="en-GB" sz="1400" b="0" i="0" u="none" strike="noStrike">
                          <a:solidFill>
                            <a:srgbClr val="000000"/>
                          </a:solidFill>
                          <a:effectLst/>
                          <a:latin typeface="+mn-lt"/>
                        </a:rPr>
                        <a:t>[DIGITAL]</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endParaRPr lang="en-GB" sz="1400">
                        <a:latin typeface="+mn-lt"/>
                      </a:endParaRP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ctr">
                        <a:buNone/>
                      </a:pPr>
                      <a:endParaRPr lang="en-GB" sz="1400" b="0" i="0" u="none" strike="noStrike">
                        <a:solidFill>
                          <a:srgbClr val="000000"/>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ctr">
                        <a:buNone/>
                      </a:pPr>
                      <a:endParaRPr lang="en-GB" sz="1400" b="0" i="0" u="none" strike="noStrike">
                        <a:solidFill>
                          <a:srgbClr val="000000"/>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ctr">
                        <a:buNone/>
                      </a:pPr>
                      <a:r>
                        <a:rPr lang="en-GB" sz="1400" b="0" i="0" u="none" strike="noStrike">
                          <a:solidFill>
                            <a:srgbClr val="000000"/>
                          </a:solidFill>
                          <a:effectLst/>
                          <a:latin typeface="+mn-lt"/>
                        </a:rPr>
                        <a:t>Continue roll out of Imprivata</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564538307"/>
                  </a:ext>
                </a:extLst>
              </a:tr>
              <a:tr h="457854">
                <a:tc>
                  <a:txBody>
                    <a:bodyPr/>
                    <a:lstStyle/>
                    <a:p>
                      <a:pPr lvl="1" algn="l" fontAlgn="ctr">
                        <a:buNone/>
                      </a:pPr>
                      <a:r>
                        <a:rPr lang="en-GB" sz="1400" b="1" i="0" u="none" strike="noStrike">
                          <a:solidFill>
                            <a:srgbClr val="000000"/>
                          </a:solidFill>
                          <a:effectLst/>
                          <a:latin typeface="+mn-lt"/>
                        </a:rPr>
                        <a:t>Implement new core network at Morriston &amp; Singleton hospitals</a:t>
                      </a:r>
                    </a:p>
                    <a:p>
                      <a:pPr marL="753745" marR="0" lvl="1" indent="0" algn="l" defTabSz="1507937" rtl="0" eaLnBrk="1" fontAlgn="ctr" latinLnBrk="0" hangingPunct="1">
                        <a:lnSpc>
                          <a:spcPct val="100000"/>
                        </a:lnSpc>
                        <a:spcBef>
                          <a:spcPts val="0"/>
                        </a:spcBef>
                        <a:spcAft>
                          <a:spcPts val="0"/>
                        </a:spcAft>
                        <a:buClrTx/>
                        <a:buSzTx/>
                        <a:buFontTx/>
                        <a:buNone/>
                        <a:tabLst/>
                        <a:defRPr/>
                      </a:pPr>
                      <a:r>
                        <a:rPr lang="en-GB" sz="1400" b="0" i="0" u="none" strike="noStrike">
                          <a:solidFill>
                            <a:srgbClr val="000000"/>
                          </a:solidFill>
                          <a:effectLst/>
                          <a:latin typeface="+mn-lt"/>
                        </a:rPr>
                        <a:t>[DIGITAL]</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60000"/>
                        <a:lumOff val="40000"/>
                      </a:schemeClr>
                    </a:solidFill>
                  </a:tcPr>
                </a:tc>
                <a:tc>
                  <a:txBody>
                    <a:bodyPr/>
                    <a:lstStyle/>
                    <a:p>
                      <a:endParaRPr lang="en-GB" sz="1400">
                        <a:latin typeface="+mn-lt"/>
                      </a:endParaRP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ctr">
                        <a:buNone/>
                      </a:pPr>
                      <a:endParaRPr lang="en-GB" sz="1400" b="0" i="0" u="none" strike="noStrike">
                        <a:solidFill>
                          <a:srgbClr val="000000"/>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ctr">
                        <a:buNone/>
                      </a:pPr>
                      <a:endParaRPr lang="en-GB" sz="1400" b="0" i="0" u="none" strike="noStrike">
                        <a:solidFill>
                          <a:srgbClr val="000000"/>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algn="ctr" fontAlgn="ctr">
                        <a:buNone/>
                      </a:pPr>
                      <a:r>
                        <a:rPr lang="en-GB" sz="1400" b="0" i="0" u="none" strike="noStrike">
                          <a:solidFill>
                            <a:srgbClr val="000000"/>
                          </a:solidFill>
                          <a:effectLst/>
                          <a:latin typeface="+mn-lt"/>
                        </a:rPr>
                        <a:t> Implementation complete</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188042741"/>
                  </a:ext>
                </a:extLst>
              </a:tr>
              <a:tr h="667115">
                <a:tc>
                  <a:txBody>
                    <a:bodyPr/>
                    <a:lstStyle/>
                    <a:p>
                      <a:pPr lvl="1" algn="l" fontAlgn="ctr">
                        <a:buNone/>
                      </a:pPr>
                      <a:r>
                        <a:rPr lang="en-GB" sz="1400" b="1" i="0" u="none" strike="noStrike">
                          <a:solidFill>
                            <a:srgbClr val="000000"/>
                          </a:solidFill>
                          <a:effectLst/>
                          <a:latin typeface="+mn-lt"/>
                        </a:rPr>
                        <a:t>Upgrade to Windows 11 operating system and remove Windows 10 as Microsoft are ceasing support by in October 2025</a:t>
                      </a:r>
                    </a:p>
                    <a:p>
                      <a:pPr marL="753745" marR="0" lvl="1" indent="0" algn="l" defTabSz="1507937" rtl="0" eaLnBrk="1" fontAlgn="ctr" latinLnBrk="0" hangingPunct="1">
                        <a:lnSpc>
                          <a:spcPct val="100000"/>
                        </a:lnSpc>
                        <a:spcBef>
                          <a:spcPts val="0"/>
                        </a:spcBef>
                        <a:spcAft>
                          <a:spcPts val="0"/>
                        </a:spcAft>
                        <a:buClrTx/>
                        <a:buSzTx/>
                        <a:buFontTx/>
                        <a:buNone/>
                        <a:tabLst/>
                        <a:defRPr/>
                      </a:pPr>
                      <a:r>
                        <a:rPr lang="en-GB" sz="1400" b="0" i="0" u="none" strike="noStrike">
                          <a:solidFill>
                            <a:srgbClr val="000000"/>
                          </a:solidFill>
                          <a:effectLst/>
                          <a:latin typeface="+mn-lt"/>
                        </a:rPr>
                        <a:t>[DIGITAL]</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endParaRPr lang="en-GB" sz="1400">
                        <a:latin typeface="+mn-lt"/>
                      </a:endParaRP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ctr">
                        <a:buNone/>
                      </a:pPr>
                      <a:endParaRPr lang="en-GB" sz="1400" b="0" i="0" u="none" strike="noStrike">
                        <a:solidFill>
                          <a:srgbClr val="000000"/>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ctr">
                        <a:buNone/>
                      </a:pPr>
                      <a:endParaRPr lang="en-GB" sz="1400" b="0" i="0" u="none" strike="noStrike">
                        <a:solidFill>
                          <a:srgbClr val="000000"/>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ctr">
                        <a:buNone/>
                      </a:pPr>
                      <a:r>
                        <a:rPr lang="en-GB" sz="1400" b="0" i="0" u="none" strike="noStrike">
                          <a:solidFill>
                            <a:srgbClr val="000000"/>
                          </a:solidFill>
                          <a:effectLst/>
                          <a:latin typeface="+mn-lt"/>
                        </a:rPr>
                        <a:t>No further upgrades to complete in Q4 due to a requirement for suppliers to upgrade client software</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3510699581"/>
                  </a:ext>
                </a:extLst>
              </a:tr>
              <a:tr h="667115">
                <a:tc>
                  <a:txBody>
                    <a:bodyPr/>
                    <a:lstStyle/>
                    <a:p>
                      <a:pPr lvl="1" algn="l" fontAlgn="ctr">
                        <a:buNone/>
                      </a:pPr>
                      <a:r>
                        <a:rPr lang="en-GB" sz="1400" b="1" i="0" u="none" strike="noStrike">
                          <a:solidFill>
                            <a:srgbClr val="000000"/>
                          </a:solidFill>
                          <a:effectLst/>
                          <a:latin typeface="+mn-lt"/>
                        </a:rPr>
                        <a:t>Undertake an options appraisal to assess a Call Manager Upgrade to Cloud Voice</a:t>
                      </a:r>
                    </a:p>
                    <a:p>
                      <a:pPr marL="753745" marR="0" lvl="1" indent="0" algn="l" defTabSz="1507937" rtl="0" eaLnBrk="1" fontAlgn="ctr" latinLnBrk="0" hangingPunct="1">
                        <a:lnSpc>
                          <a:spcPct val="100000"/>
                        </a:lnSpc>
                        <a:spcBef>
                          <a:spcPts val="0"/>
                        </a:spcBef>
                        <a:spcAft>
                          <a:spcPts val="0"/>
                        </a:spcAft>
                        <a:buClrTx/>
                        <a:buSzTx/>
                        <a:buFontTx/>
                        <a:buNone/>
                        <a:tabLst/>
                        <a:defRPr/>
                      </a:pPr>
                      <a:r>
                        <a:rPr lang="en-GB" sz="1400" b="0" i="0" u="none" strike="noStrike">
                          <a:solidFill>
                            <a:srgbClr val="000000"/>
                          </a:solidFill>
                          <a:effectLst/>
                          <a:latin typeface="+mn-lt"/>
                        </a:rPr>
                        <a:t>[DIGITAL]</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60000"/>
                        <a:lumOff val="40000"/>
                      </a:schemeClr>
                    </a:solidFill>
                  </a:tcPr>
                </a:tc>
                <a:tc>
                  <a:txBody>
                    <a:bodyPr/>
                    <a:lstStyle/>
                    <a:p>
                      <a:endParaRPr lang="en-GB" sz="1400">
                        <a:latin typeface="+mn-lt"/>
                      </a:endParaRP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ctr">
                        <a:buNone/>
                      </a:pPr>
                      <a:endParaRPr lang="en-GB" sz="1400" b="0" i="0" u="none" strike="noStrike">
                        <a:solidFill>
                          <a:sysClr val="windowText" lastClr="000000"/>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ctr">
                        <a:buNone/>
                      </a:pPr>
                      <a:endParaRPr lang="en-GB" sz="1400" b="0" i="0" u="none" strike="noStrike">
                        <a:solidFill>
                          <a:sysClr val="windowText" lastClr="000000"/>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algn="ctr" fontAlgn="ctr">
                        <a:buNone/>
                      </a:pPr>
                      <a:r>
                        <a:rPr lang="en-GB" sz="1400" b="0" i="0" u="none" strike="noStrike">
                          <a:solidFill>
                            <a:srgbClr val="000000"/>
                          </a:solidFill>
                          <a:effectLst/>
                          <a:latin typeface="+mn-lt"/>
                        </a:rPr>
                        <a:t>Continue implementation of upgrade.</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1274922471"/>
                  </a:ext>
                </a:extLst>
              </a:tr>
              <a:tr h="1111858">
                <a:tc>
                  <a:txBody>
                    <a:bodyPr/>
                    <a:lstStyle/>
                    <a:p>
                      <a:pPr lvl="1" algn="l" fontAlgn="ctr">
                        <a:buNone/>
                      </a:pPr>
                      <a:r>
                        <a:rPr lang="en-GB" sz="1400" b="1" i="0" u="none" strike="noStrike">
                          <a:solidFill>
                            <a:srgbClr val="000000"/>
                          </a:solidFill>
                          <a:effectLst/>
                          <a:latin typeface="+mn-lt"/>
                        </a:rPr>
                        <a:t>Delivery of a suite of Quality &amp; Safety dashboards</a:t>
                      </a:r>
                    </a:p>
                    <a:p>
                      <a:pPr marL="753745" marR="0" lvl="1" indent="0" algn="l" defTabSz="1507937" rtl="0" eaLnBrk="1" fontAlgn="ctr" latinLnBrk="0" hangingPunct="1">
                        <a:lnSpc>
                          <a:spcPct val="100000"/>
                        </a:lnSpc>
                        <a:spcBef>
                          <a:spcPts val="0"/>
                        </a:spcBef>
                        <a:spcAft>
                          <a:spcPts val="0"/>
                        </a:spcAft>
                        <a:buClrTx/>
                        <a:buSzTx/>
                        <a:buFontTx/>
                        <a:buNone/>
                        <a:tabLst/>
                        <a:defRPr/>
                      </a:pPr>
                      <a:r>
                        <a:rPr lang="en-GB" sz="1400" b="0" i="0" u="none" strike="noStrike">
                          <a:solidFill>
                            <a:srgbClr val="000000"/>
                          </a:solidFill>
                          <a:effectLst/>
                          <a:latin typeface="+mn-lt"/>
                        </a:rPr>
                        <a:t>[DIGITAL]</a:t>
                      </a:r>
                    </a:p>
                    <a:p>
                      <a:pPr lvl="1" algn="l" fontAlgn="ctr">
                        <a:buNone/>
                      </a:pPr>
                      <a:endParaRPr lang="en-GB" sz="1400" b="1" i="0" u="none" strike="noStrike">
                        <a:solidFill>
                          <a:srgbClr val="000000"/>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endParaRPr lang="en-GB" sz="1400">
                        <a:latin typeface="+mn-lt"/>
                      </a:endParaRP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ctr">
                        <a:buNone/>
                      </a:pPr>
                      <a:endParaRPr lang="en-GB" sz="1400" b="0" i="0" u="none" strike="noStrike">
                        <a:solidFill>
                          <a:srgbClr val="000000"/>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ctr">
                        <a:buNone/>
                      </a:pPr>
                      <a:endParaRPr lang="en-GB" sz="1400" b="0" i="0" u="none" strike="noStrike">
                        <a:solidFill>
                          <a:srgbClr val="000000"/>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lvl="0" algn="ctr" fontAlgn="ctr">
                        <a:lnSpc>
                          <a:spcPct val="100000"/>
                        </a:lnSpc>
                        <a:spcBef>
                          <a:spcPts val="0"/>
                        </a:spcBef>
                        <a:spcAft>
                          <a:spcPts val="0"/>
                        </a:spcAft>
                        <a:buNone/>
                      </a:pPr>
                      <a:endParaRPr lang="en-GB" sz="1400" b="0" i="0" u="none" strike="noStrike" noProof="0">
                        <a:solidFill>
                          <a:srgbClr val="000000"/>
                        </a:solidFill>
                        <a:effectLst/>
                      </a:endParaRPr>
                    </a:p>
                    <a:p>
                      <a:pPr lvl="0" algn="ctr">
                        <a:lnSpc>
                          <a:spcPct val="100000"/>
                        </a:lnSpc>
                        <a:spcBef>
                          <a:spcPts val="0"/>
                        </a:spcBef>
                        <a:spcAft>
                          <a:spcPts val="0"/>
                        </a:spcAft>
                        <a:buNone/>
                      </a:pPr>
                      <a:r>
                        <a:rPr lang="en-GB" sz="1400" b="0" i="0" u="none" strike="noStrike" noProof="0">
                          <a:solidFill>
                            <a:srgbClr val="000000"/>
                          </a:solidFill>
                          <a:effectLst/>
                        </a:rPr>
                        <a:t>Complaints, additional Infection control and</a:t>
                      </a:r>
                      <a:endParaRPr lang="en-GB"/>
                    </a:p>
                    <a:p>
                      <a:pPr lvl="0" algn="ctr">
                        <a:lnSpc>
                          <a:spcPct val="100000"/>
                        </a:lnSpc>
                        <a:spcBef>
                          <a:spcPts val="0"/>
                        </a:spcBef>
                        <a:spcAft>
                          <a:spcPts val="0"/>
                        </a:spcAft>
                        <a:buNone/>
                      </a:pPr>
                      <a:r>
                        <a:rPr lang="en-GB" sz="1400" b="0" i="0" u="none" strike="noStrike" noProof="0">
                          <a:solidFill>
                            <a:srgbClr val="000000"/>
                          </a:solidFill>
                          <a:effectLst/>
                        </a:rPr>
                        <a:t>Cardiac arrest measures to be added to Dashboard.</a:t>
                      </a:r>
                    </a:p>
                    <a:p>
                      <a:pPr lvl="0" algn="ctr">
                        <a:buNone/>
                      </a:pPr>
                      <a:endParaRPr lang="en-GB" sz="1400" b="0" i="0" u="none" strike="noStrike">
                        <a:solidFill>
                          <a:srgbClr val="000000"/>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3121165279"/>
                  </a:ext>
                </a:extLst>
              </a:tr>
              <a:tr h="667115">
                <a:tc>
                  <a:txBody>
                    <a:bodyPr/>
                    <a:lstStyle/>
                    <a:p>
                      <a:pPr marL="753745" marR="0" lvl="1" indent="0" algn="l" defTabSz="1507937" rtl="0" eaLnBrk="1" fontAlgn="ctr" latinLnBrk="0" hangingPunct="1">
                        <a:lnSpc>
                          <a:spcPct val="100000"/>
                        </a:lnSpc>
                        <a:spcBef>
                          <a:spcPts val="0"/>
                        </a:spcBef>
                        <a:spcAft>
                          <a:spcPts val="0"/>
                        </a:spcAft>
                        <a:buClrTx/>
                        <a:buSzTx/>
                        <a:buFontTx/>
                        <a:buNone/>
                        <a:tabLst/>
                        <a:defRPr/>
                      </a:pPr>
                      <a:r>
                        <a:rPr lang="en-GB" sz="1400" b="1" i="0" u="none" strike="noStrike" dirty="0">
                          <a:solidFill>
                            <a:srgbClr val="000000"/>
                          </a:solidFill>
                          <a:effectLst/>
                          <a:latin typeface="+mn-lt"/>
                        </a:rPr>
                        <a:t>Re-banding of Coding Staff and development of auto-coding software to improve coding completeness in accordance with Clinical Coding Audit Action Plan. </a:t>
                      </a:r>
                      <a:r>
                        <a:rPr lang="en-GB" sz="1400" b="0" i="0" u="none" strike="noStrike" dirty="0">
                          <a:solidFill>
                            <a:srgbClr val="000000"/>
                          </a:solidFill>
                          <a:effectLst/>
                          <a:latin typeface="+mn-lt"/>
                        </a:rPr>
                        <a:t>[DIGITAL]</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60000"/>
                        <a:lumOff val="40000"/>
                      </a:schemeClr>
                    </a:solidFill>
                  </a:tcPr>
                </a:tc>
                <a:tc>
                  <a:txBody>
                    <a:bodyPr/>
                    <a:lstStyle/>
                    <a:p>
                      <a:endParaRPr lang="en-GB" sz="1400">
                        <a:latin typeface="+mn-lt"/>
                      </a:endParaRP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ctr">
                        <a:buNone/>
                      </a:pPr>
                      <a:endParaRPr lang="en-GB" sz="1400" b="0" i="0" u="none" strike="noStrike">
                        <a:solidFill>
                          <a:srgbClr val="000000"/>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ctr">
                        <a:buNone/>
                      </a:pPr>
                      <a:endParaRPr lang="en-GB" sz="1400" b="0" i="0" u="none" strike="noStrike">
                        <a:solidFill>
                          <a:srgbClr val="000000"/>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ctr">
                        <a:buNone/>
                      </a:pPr>
                      <a:r>
                        <a:rPr lang="en-GB" sz="1400" b="0" i="0" u="none" strike="noStrike" dirty="0">
                          <a:solidFill>
                            <a:srgbClr val="000000"/>
                          </a:solidFill>
                          <a:effectLst/>
                          <a:latin typeface="+mn-lt"/>
                        </a:rPr>
                        <a:t>Auto-coding App in use for Neurology and additional specialties identified. </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2943153014"/>
                  </a:ext>
                </a:extLst>
              </a:tr>
              <a:tr h="667115">
                <a:tc>
                  <a:txBody>
                    <a:bodyPr/>
                    <a:lstStyle/>
                    <a:p>
                      <a:pPr marL="753745" marR="0" lvl="1" indent="0" algn="l" defTabSz="1507937" rtl="0" eaLnBrk="1" fontAlgn="ctr" latinLnBrk="0" hangingPunct="1">
                        <a:lnSpc>
                          <a:spcPct val="100000"/>
                        </a:lnSpc>
                        <a:spcBef>
                          <a:spcPts val="0"/>
                        </a:spcBef>
                        <a:spcAft>
                          <a:spcPts val="0"/>
                        </a:spcAft>
                        <a:buClrTx/>
                        <a:buSzTx/>
                        <a:buFontTx/>
                        <a:buNone/>
                        <a:tabLst/>
                        <a:defRPr/>
                      </a:pPr>
                      <a:r>
                        <a:rPr lang="en-GB" sz="1400" b="1" i="0" u="none" strike="noStrike">
                          <a:solidFill>
                            <a:srgbClr val="000000"/>
                          </a:solidFill>
                          <a:effectLst/>
                          <a:latin typeface="+mn-lt"/>
                        </a:rPr>
                        <a:t>Delivery of Data Literacy and Value Programme </a:t>
                      </a:r>
                    </a:p>
                    <a:p>
                      <a:pPr marL="753745" marR="0" lvl="1" indent="0" algn="l" defTabSz="1507937" rtl="0" eaLnBrk="1" fontAlgn="ctr" latinLnBrk="0" hangingPunct="1">
                        <a:lnSpc>
                          <a:spcPct val="100000"/>
                        </a:lnSpc>
                        <a:spcBef>
                          <a:spcPts val="0"/>
                        </a:spcBef>
                        <a:spcAft>
                          <a:spcPts val="0"/>
                        </a:spcAft>
                        <a:buClrTx/>
                        <a:buSzTx/>
                        <a:buFontTx/>
                        <a:buNone/>
                        <a:tabLst/>
                        <a:defRPr/>
                      </a:pPr>
                      <a:r>
                        <a:rPr lang="en-GB" sz="1400" b="0" i="0" u="none" strike="noStrike">
                          <a:solidFill>
                            <a:srgbClr val="000000"/>
                          </a:solidFill>
                          <a:effectLst/>
                          <a:latin typeface="+mn-lt"/>
                        </a:rPr>
                        <a:t>[DIGITAL]</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endParaRPr lang="en-GB" sz="1400">
                        <a:latin typeface="+mn-lt"/>
                      </a:endParaRP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ctr">
                        <a:buNone/>
                      </a:pPr>
                      <a:endParaRPr lang="en-GB" sz="1400" b="0" i="0" u="none" strike="noStrike">
                        <a:solidFill>
                          <a:srgbClr val="000000"/>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ctr">
                        <a:buNone/>
                      </a:pPr>
                      <a:endParaRPr lang="en-GB" sz="1400" b="0" i="0" u="none" strike="noStrike">
                        <a:solidFill>
                          <a:srgbClr val="000000"/>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lvl="0" algn="ctr">
                        <a:buNone/>
                      </a:pPr>
                      <a:r>
                        <a:rPr lang="en-GB" sz="1400" b="0" i="0" u="none" strike="noStrike" dirty="0">
                          <a:solidFill>
                            <a:srgbClr val="000000"/>
                          </a:solidFill>
                          <a:effectLst/>
                          <a:latin typeface="+mn-lt"/>
                        </a:rPr>
                        <a:t>Self-booking of data literacy courses available on ESR with 9 courses to take place including new Power BI training courses.</a:t>
                      </a:r>
                      <a:endParaRPr lang="en-US" dirty="0"/>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1225230928"/>
                  </a:ext>
                </a:extLst>
              </a:tr>
              <a:tr h="849273">
                <a:tc>
                  <a:txBody>
                    <a:bodyPr/>
                    <a:lstStyle/>
                    <a:p>
                      <a:pPr marL="753745" marR="0" lvl="1" indent="0" algn="l" defTabSz="1507937" rtl="0" eaLnBrk="1" fontAlgn="ctr" latinLnBrk="0" hangingPunct="1">
                        <a:lnSpc>
                          <a:spcPct val="100000"/>
                        </a:lnSpc>
                        <a:spcBef>
                          <a:spcPts val="0"/>
                        </a:spcBef>
                        <a:spcAft>
                          <a:spcPts val="0"/>
                        </a:spcAft>
                        <a:buClrTx/>
                        <a:buSzTx/>
                        <a:buFontTx/>
                        <a:buNone/>
                        <a:tabLst/>
                        <a:defRPr/>
                      </a:pPr>
                      <a:r>
                        <a:rPr lang="en-GB" sz="1400" b="1" i="0" u="none" strike="noStrike">
                          <a:solidFill>
                            <a:srgbClr val="000000"/>
                          </a:solidFill>
                          <a:effectLst/>
                          <a:latin typeface="+mn-lt"/>
                        </a:rPr>
                        <a:t>Help support the creation of the NDR across NHS Wales </a:t>
                      </a:r>
                    </a:p>
                    <a:p>
                      <a:pPr marL="753745" marR="0" lvl="1" indent="0" algn="l" defTabSz="1507937" rtl="0" eaLnBrk="1" fontAlgn="ctr" latinLnBrk="0" hangingPunct="1">
                        <a:lnSpc>
                          <a:spcPct val="100000"/>
                        </a:lnSpc>
                        <a:spcBef>
                          <a:spcPts val="0"/>
                        </a:spcBef>
                        <a:spcAft>
                          <a:spcPts val="0"/>
                        </a:spcAft>
                        <a:buClrTx/>
                        <a:buSzTx/>
                        <a:buFontTx/>
                        <a:buNone/>
                        <a:tabLst/>
                        <a:defRPr/>
                      </a:pPr>
                      <a:r>
                        <a:rPr lang="en-GB" sz="1400" b="0" i="0" u="none" strike="noStrike">
                          <a:solidFill>
                            <a:srgbClr val="000000"/>
                          </a:solidFill>
                          <a:effectLst/>
                          <a:latin typeface="+mn-lt"/>
                        </a:rPr>
                        <a:t>[DIGITAL]</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60000"/>
                        <a:lumOff val="40000"/>
                      </a:schemeClr>
                    </a:solidFill>
                  </a:tcPr>
                </a:tc>
                <a:tc>
                  <a:txBody>
                    <a:bodyPr/>
                    <a:lstStyle/>
                    <a:p>
                      <a:endParaRPr lang="en-GB" sz="1400">
                        <a:latin typeface="+mn-lt"/>
                      </a:endParaRP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ctr">
                        <a:buNone/>
                      </a:pPr>
                      <a:endParaRPr lang="en-GB" sz="1400" b="0" i="0" u="none" strike="noStrike" dirty="0">
                        <a:solidFill>
                          <a:srgbClr val="000000"/>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ctr">
                        <a:buNone/>
                      </a:pPr>
                      <a:endParaRPr lang="en-GB" sz="1400" b="0" i="0" u="none" strike="noStrike" dirty="0">
                        <a:solidFill>
                          <a:srgbClr val="000000"/>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ctr">
                        <a:buNone/>
                      </a:pPr>
                      <a:r>
                        <a:rPr lang="en-GB" sz="1400" b="0" i="0" u="none" strike="noStrike" dirty="0">
                          <a:solidFill>
                            <a:srgbClr val="000000"/>
                          </a:solidFill>
                          <a:effectLst/>
                          <a:latin typeface="+mn-lt"/>
                        </a:rPr>
                        <a:t>Trust Integration Engine purchased to enable FHIR integration from WNCR to Signal. Migration of data warehouse to Google platform continues to be scoped out. </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8CD47"/>
                    </a:solidFill>
                  </a:tcPr>
                </a:tc>
                <a:extLst>
                  <a:ext uri="{0D108BD9-81ED-4DB2-BD59-A6C34878D82A}">
                    <a16:rowId xmlns:a16="http://schemas.microsoft.com/office/drawing/2014/main" val="3091166601"/>
                  </a:ext>
                </a:extLst>
              </a:tr>
              <a:tr h="712308">
                <a:tc>
                  <a:txBody>
                    <a:bodyPr/>
                    <a:lstStyle/>
                    <a:p>
                      <a:pPr lvl="1" algn="l" fontAlgn="ctr">
                        <a:buNone/>
                      </a:pPr>
                      <a:r>
                        <a:rPr lang="en-GB" sz="1400" b="1" i="0" u="none" strike="noStrike">
                          <a:solidFill>
                            <a:srgbClr val="000000"/>
                          </a:solidFill>
                          <a:effectLst/>
                          <a:latin typeface="+mn-lt"/>
                        </a:rPr>
                        <a:t>Centralisation of Health Records function to Ty Samlet</a:t>
                      </a:r>
                    </a:p>
                    <a:p>
                      <a:pPr marL="753745" marR="0" lvl="1" indent="0" algn="l" defTabSz="1507937" rtl="0" eaLnBrk="1" fontAlgn="ctr" latinLnBrk="0" hangingPunct="1">
                        <a:lnSpc>
                          <a:spcPct val="100000"/>
                        </a:lnSpc>
                        <a:spcBef>
                          <a:spcPts val="0"/>
                        </a:spcBef>
                        <a:spcAft>
                          <a:spcPts val="0"/>
                        </a:spcAft>
                        <a:buClrTx/>
                        <a:buSzTx/>
                        <a:buFontTx/>
                        <a:buNone/>
                        <a:tabLst/>
                        <a:defRPr/>
                      </a:pPr>
                      <a:r>
                        <a:rPr lang="en-GB" sz="1400" b="1" i="0" u="none" strike="noStrike">
                          <a:solidFill>
                            <a:srgbClr val="000000"/>
                          </a:solidFill>
                          <a:effectLst/>
                          <a:latin typeface="+mn-lt"/>
                        </a:rPr>
                        <a:t>[</a:t>
                      </a:r>
                      <a:r>
                        <a:rPr lang="en-GB" sz="1400" b="0" i="0" u="none" strike="noStrike">
                          <a:solidFill>
                            <a:srgbClr val="000000"/>
                          </a:solidFill>
                          <a:effectLst/>
                          <a:latin typeface="+mn-lt"/>
                        </a:rPr>
                        <a:t>DIGITAL]</a:t>
                      </a:r>
                      <a:r>
                        <a:rPr lang="en-GB" sz="1400" b="1" i="0" u="none" strike="noStrike">
                          <a:solidFill>
                            <a:srgbClr val="000000"/>
                          </a:solidFill>
                          <a:effectLst/>
                          <a:latin typeface="+mn-lt"/>
                        </a:rPr>
                        <a:t> </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endParaRPr lang="en-GB" sz="1400">
                        <a:latin typeface="+mn-lt"/>
                      </a:endParaRP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ctr">
                        <a:buNone/>
                      </a:pPr>
                      <a:endParaRPr lang="en-GB" sz="1400" b="0" i="0" u="none" strike="noStrike">
                        <a:solidFill>
                          <a:srgbClr val="000000"/>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ctr">
                        <a:buNone/>
                      </a:pPr>
                      <a:endParaRPr lang="en-GB" sz="1400" b="0" i="0" u="none" strike="noStrike">
                        <a:solidFill>
                          <a:srgbClr val="000000"/>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marL="0" marR="0" lvl="0" indent="0" algn="ctr" defTabSz="1507937" rtl="0" eaLnBrk="1" fontAlgn="ctr" latinLnBrk="0" hangingPunct="1">
                        <a:lnSpc>
                          <a:spcPct val="100000"/>
                        </a:lnSpc>
                        <a:spcBef>
                          <a:spcPts val="0"/>
                        </a:spcBef>
                        <a:spcAft>
                          <a:spcPts val="0"/>
                        </a:spcAft>
                        <a:buClrTx/>
                        <a:buSzTx/>
                        <a:buFontTx/>
                        <a:buNone/>
                        <a:tabLst/>
                        <a:defRPr/>
                      </a:pPr>
                      <a:endParaRPr lang="en-GB" sz="1400" b="0" i="0" u="none" strike="noStrike">
                        <a:solidFill>
                          <a:srgbClr val="000000"/>
                        </a:solidFill>
                        <a:effectLst/>
                        <a:latin typeface="+mn-lt"/>
                      </a:endParaRPr>
                    </a:p>
                    <a:p>
                      <a:pPr marL="0" marR="0" lvl="0" indent="0" algn="ctr">
                        <a:lnSpc>
                          <a:spcPct val="100000"/>
                        </a:lnSpc>
                        <a:spcBef>
                          <a:spcPts val="0"/>
                        </a:spcBef>
                        <a:spcAft>
                          <a:spcPts val="0"/>
                        </a:spcAft>
                        <a:buClrTx/>
                        <a:buSzTx/>
                        <a:buFontTx/>
                        <a:buNone/>
                      </a:pPr>
                      <a:r>
                        <a:rPr lang="en-GB" sz="1400" b="0" i="0" u="none" strike="noStrike">
                          <a:solidFill>
                            <a:srgbClr val="000000"/>
                          </a:solidFill>
                          <a:effectLst/>
                          <a:latin typeface="+mn-lt"/>
                        </a:rPr>
                        <a:t>Completed </a:t>
                      </a:r>
                    </a:p>
                    <a:p>
                      <a:pPr algn="ctr" fontAlgn="ctr">
                        <a:buNone/>
                      </a:pPr>
                      <a:endParaRPr lang="en-GB" sz="1400" b="0" i="0" u="none" strike="noStrike">
                        <a:solidFill>
                          <a:srgbClr val="000000"/>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64441507"/>
                  </a:ext>
                </a:extLst>
              </a:tr>
              <a:tr h="444743">
                <a:tc>
                  <a:txBody>
                    <a:bodyPr/>
                    <a:lstStyle/>
                    <a:p>
                      <a:pPr lvl="1" algn="l" fontAlgn="ctr">
                        <a:buNone/>
                      </a:pPr>
                      <a:r>
                        <a:rPr lang="en-GB" sz="1400" b="1" i="0" u="none" strike="noStrike">
                          <a:solidFill>
                            <a:srgbClr val="000000"/>
                          </a:solidFill>
                          <a:effectLst/>
                          <a:latin typeface="+mn-lt"/>
                        </a:rPr>
                        <a:t>Digitise cellular pathology services</a:t>
                      </a:r>
                    </a:p>
                    <a:p>
                      <a:pPr marL="753745" marR="0" lvl="1" indent="0" algn="l" defTabSz="1507937" rtl="0" eaLnBrk="1" fontAlgn="ctr" latinLnBrk="0" hangingPunct="1">
                        <a:lnSpc>
                          <a:spcPct val="100000"/>
                        </a:lnSpc>
                        <a:spcBef>
                          <a:spcPts val="0"/>
                        </a:spcBef>
                        <a:spcAft>
                          <a:spcPts val="0"/>
                        </a:spcAft>
                        <a:buClrTx/>
                        <a:buSzTx/>
                        <a:buFontTx/>
                        <a:buNone/>
                        <a:tabLst/>
                        <a:defRPr/>
                      </a:pPr>
                      <a:r>
                        <a:rPr lang="en-GB" sz="1400" b="1" i="0" u="none" strike="noStrike">
                          <a:solidFill>
                            <a:srgbClr val="000000"/>
                          </a:solidFill>
                          <a:effectLst/>
                          <a:latin typeface="+mn-lt"/>
                        </a:rPr>
                        <a:t>[</a:t>
                      </a:r>
                      <a:r>
                        <a:rPr lang="en-GB" sz="1400" b="0" i="0" u="none" strike="noStrike">
                          <a:solidFill>
                            <a:srgbClr val="000000"/>
                          </a:solidFill>
                          <a:effectLst/>
                          <a:latin typeface="+mn-lt"/>
                        </a:rPr>
                        <a:t>DIGITAL, CANCER, PLANNED CARE]</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60000"/>
                        <a:lumOff val="40000"/>
                      </a:schemeClr>
                    </a:solidFill>
                  </a:tcPr>
                </a:tc>
                <a:tc>
                  <a:txBody>
                    <a:bodyPr/>
                    <a:lstStyle/>
                    <a:p>
                      <a:endParaRPr lang="en-GB" sz="1400">
                        <a:solidFill>
                          <a:schemeClr val="tx1"/>
                        </a:solidFill>
                        <a:latin typeface="+mn-lt"/>
                      </a:endParaRP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algn="ctr" fontAlgn="ctr">
                        <a:buNone/>
                      </a:pPr>
                      <a:endParaRPr lang="en-GB" sz="1400" b="0" i="0" u="none" strike="noStrike">
                        <a:solidFill>
                          <a:schemeClr val="tx1"/>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algn="ctr" fontAlgn="ctr">
                        <a:buNone/>
                      </a:pPr>
                      <a:endParaRPr lang="en-GB" sz="1400" b="0" i="0" u="none" strike="noStrike">
                        <a:solidFill>
                          <a:srgbClr val="000000"/>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marL="0" marR="0" lvl="0" indent="0" algn="ctr" defTabSz="1507937" rtl="0" eaLnBrk="1" fontAlgn="ctr" latinLnBrk="0" hangingPunct="1">
                        <a:lnSpc>
                          <a:spcPct val="100000"/>
                        </a:lnSpc>
                        <a:spcBef>
                          <a:spcPts val="0"/>
                        </a:spcBef>
                        <a:spcAft>
                          <a:spcPts val="0"/>
                        </a:spcAft>
                        <a:buClrTx/>
                        <a:buSzTx/>
                        <a:buFontTx/>
                        <a:buNone/>
                        <a:tabLst/>
                        <a:defRPr/>
                      </a:pPr>
                      <a:r>
                        <a:rPr lang="en-GB" sz="1400" b="1" i="0" u="none" strike="noStrike" dirty="0">
                          <a:solidFill>
                            <a:srgbClr val="000000"/>
                          </a:solidFill>
                          <a:effectLst/>
                          <a:latin typeface="+mn-lt"/>
                        </a:rPr>
                        <a:t>Amended:</a:t>
                      </a:r>
                      <a:r>
                        <a:rPr lang="en-GB" sz="1400" b="0" i="0" u="none" strike="noStrike" dirty="0">
                          <a:solidFill>
                            <a:srgbClr val="000000"/>
                          </a:solidFill>
                          <a:effectLst/>
                          <a:latin typeface="+mn-lt"/>
                        </a:rPr>
                        <a:t> Publish Invitation To Tender</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extLst>
                  <a:ext uri="{0D108BD9-81ED-4DB2-BD59-A6C34878D82A}">
                    <a16:rowId xmlns:a16="http://schemas.microsoft.com/office/drawing/2014/main" val="2874549484"/>
                  </a:ext>
                </a:extLst>
              </a:tr>
              <a:tr h="1248541">
                <a:tc>
                  <a:txBody>
                    <a:bodyPr/>
                    <a:lstStyle/>
                    <a:p>
                      <a:pPr lvl="1" algn="l" fontAlgn="ctr">
                        <a:buNone/>
                      </a:pPr>
                      <a:r>
                        <a:rPr lang="en-GB" sz="1400" b="1" i="0" u="none" strike="noStrike" err="1">
                          <a:solidFill>
                            <a:srgbClr val="000000"/>
                          </a:solidFill>
                          <a:effectLst/>
                          <a:latin typeface="+mn-lt"/>
                        </a:rPr>
                        <a:t>eTriage</a:t>
                      </a:r>
                      <a:endParaRPr lang="en-GB" sz="1400" b="1" i="0" u="none" strike="noStrike">
                        <a:solidFill>
                          <a:srgbClr val="000000"/>
                        </a:solidFill>
                        <a:effectLst/>
                        <a:latin typeface="+mn-lt"/>
                      </a:endParaRPr>
                    </a:p>
                    <a:p>
                      <a:pPr marL="753745" marR="0" lvl="1" indent="0" algn="l" defTabSz="1507937" rtl="0" eaLnBrk="1" fontAlgn="ctr" latinLnBrk="0" hangingPunct="1">
                        <a:lnSpc>
                          <a:spcPct val="100000"/>
                        </a:lnSpc>
                        <a:spcBef>
                          <a:spcPts val="0"/>
                        </a:spcBef>
                        <a:spcAft>
                          <a:spcPts val="0"/>
                        </a:spcAft>
                        <a:buClrTx/>
                        <a:buSzTx/>
                        <a:buFontTx/>
                        <a:buNone/>
                        <a:tabLst/>
                        <a:defRPr/>
                      </a:pPr>
                      <a:r>
                        <a:rPr lang="en-GB" sz="1400" b="0" i="0" u="none" strike="noStrike">
                          <a:solidFill>
                            <a:srgbClr val="000000"/>
                          </a:solidFill>
                          <a:effectLst/>
                          <a:latin typeface="+mn-lt"/>
                        </a:rPr>
                        <a:t>[DIGITAL, UEC]</a:t>
                      </a:r>
                    </a:p>
                    <a:p>
                      <a:pPr lvl="1" algn="l" fontAlgn="ctr">
                        <a:buNone/>
                      </a:pPr>
                      <a:endParaRPr lang="en-GB" sz="1400" b="1" i="0" u="none" strike="noStrike">
                        <a:solidFill>
                          <a:srgbClr val="000000"/>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endParaRPr lang="en-GB" sz="1400">
                        <a:solidFill>
                          <a:schemeClr val="tx1"/>
                        </a:solidFill>
                        <a:latin typeface="+mn-lt"/>
                      </a:endParaRPr>
                    </a:p>
                  </a:txBody>
                  <a:tcPr marL="72000" marR="4572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algn="ctr" fontAlgn="ctr">
                        <a:buNone/>
                      </a:pPr>
                      <a:endParaRPr lang="en-GB" sz="1400" b="0" i="0" u="none" strike="noStrike">
                        <a:solidFill>
                          <a:schemeClr val="tx1"/>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algn="ctr" fontAlgn="ctr">
                        <a:buNone/>
                      </a:pPr>
                      <a:endParaRPr lang="en-GB" sz="1400" b="0" i="0" u="none" strike="noStrike" dirty="0">
                        <a:solidFill>
                          <a:srgbClr val="000000"/>
                        </a:solidFill>
                        <a:effectLst/>
                        <a:latin typeface="+mn-lt"/>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algn="l" fontAlgn="ctr">
                        <a:buNone/>
                      </a:pPr>
                      <a:r>
                        <a:rPr lang="en-GB" sz="1400" b="0" i="0" u="none" strike="noStrike" dirty="0">
                          <a:solidFill>
                            <a:schemeClr val="tx1"/>
                          </a:solidFill>
                          <a:effectLst/>
                          <a:latin typeface="+mn-lt"/>
                        </a:rPr>
                        <a:t>This is now on hold as the requirements to integrate with WEDS (Symphony) did not make the investment worthwhile, due to the Symphony contract expiring August 2026. </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915100604"/>
                  </a:ext>
                </a:extLst>
              </a:tr>
            </a:tbl>
          </a:graphicData>
        </a:graphic>
      </p:graphicFrame>
      <p:graphicFrame>
        <p:nvGraphicFramePr>
          <p:cNvPr id="9" name="Table 8">
            <a:extLst>
              <a:ext uri="{FF2B5EF4-FFF2-40B4-BE49-F238E27FC236}">
                <a16:creationId xmlns:a16="http://schemas.microsoft.com/office/drawing/2014/main" id="{21A97284-B73C-7937-092D-D56C4C0A6A6D}"/>
              </a:ext>
            </a:extLst>
          </p:cNvPr>
          <p:cNvGraphicFramePr>
            <a:graphicFrameLocks noGrp="1"/>
          </p:cNvGraphicFramePr>
          <p:nvPr/>
        </p:nvGraphicFramePr>
        <p:xfrm>
          <a:off x="11741892" y="-31469"/>
          <a:ext cx="8363796" cy="584771"/>
        </p:xfrm>
        <a:graphic>
          <a:graphicData uri="http://schemas.openxmlformats.org/drawingml/2006/table">
            <a:tbl>
              <a:tblPr firstRow="1" bandRow="1">
                <a:tableStyleId>{5C22544A-7EE6-4342-B048-85BDC9FD1C3A}</a:tableStyleId>
              </a:tblPr>
              <a:tblGrid>
                <a:gridCol w="1916682">
                  <a:extLst>
                    <a:ext uri="{9D8B030D-6E8A-4147-A177-3AD203B41FA5}">
                      <a16:colId xmlns:a16="http://schemas.microsoft.com/office/drawing/2014/main" val="404879202"/>
                    </a:ext>
                  </a:extLst>
                </a:gridCol>
                <a:gridCol w="3133513">
                  <a:extLst>
                    <a:ext uri="{9D8B030D-6E8A-4147-A177-3AD203B41FA5}">
                      <a16:colId xmlns:a16="http://schemas.microsoft.com/office/drawing/2014/main" val="3884276214"/>
                    </a:ext>
                  </a:extLst>
                </a:gridCol>
                <a:gridCol w="3313601">
                  <a:extLst>
                    <a:ext uri="{9D8B030D-6E8A-4147-A177-3AD203B41FA5}">
                      <a16:colId xmlns:a16="http://schemas.microsoft.com/office/drawing/2014/main" val="2106253938"/>
                    </a:ext>
                  </a:extLst>
                </a:gridCol>
              </a:tblGrid>
              <a:tr h="584771">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000" b="1"/>
                        <a:t>ON TRACK – Action progressing as planned &amp; agreed timelines </a:t>
                      </a:r>
                    </a:p>
                  </a:txBody>
                  <a:tcPr>
                    <a:solidFill>
                      <a:schemeClr val="accent4"/>
                    </a:solidFill>
                  </a:tcPr>
                </a:tc>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000" b="1">
                          <a:solidFill>
                            <a:schemeClr val="tx1"/>
                          </a:solidFill>
                        </a:rPr>
                        <a:t>OFF TRACK – Action not progressing as planned / to original timelines, however, management &amp; mitigating actions are in place </a:t>
                      </a:r>
                    </a:p>
                  </a:txBody>
                  <a:tcPr>
                    <a:solidFill>
                      <a:srgbClr val="FFC000"/>
                    </a:solidFill>
                  </a:tcPr>
                </a:tc>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000" b="1">
                          <a:solidFill>
                            <a:schemeClr val="bg1"/>
                          </a:solidFill>
                        </a:rPr>
                        <a:t>OFF TRACK – Action not progressing as planned / to original timelines, there is significant issue which require escalating</a:t>
                      </a:r>
                    </a:p>
                  </a:txBody>
                  <a:tcPr>
                    <a:solidFill>
                      <a:srgbClr val="C00000"/>
                    </a:solidFill>
                  </a:tcPr>
                </a:tc>
                <a:extLst>
                  <a:ext uri="{0D108BD9-81ED-4DB2-BD59-A6C34878D82A}">
                    <a16:rowId xmlns:a16="http://schemas.microsoft.com/office/drawing/2014/main" val="19659496"/>
                  </a:ext>
                </a:extLst>
              </a:tr>
            </a:tbl>
          </a:graphicData>
        </a:graphic>
      </p:graphicFrame>
    </p:spTree>
    <p:extLst>
      <p:ext uri="{BB962C8B-B14F-4D97-AF65-F5344CB8AC3E}">
        <p14:creationId xmlns:p14="http://schemas.microsoft.com/office/powerpoint/2010/main" val="418727895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096BCC-5104-F53D-35C9-7768CFD1A2F9}"/>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898F4FE0-CD74-907E-20C7-B190799ABE9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21558E87-269E-A098-5966-2365306777A6}"/>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51</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0BEFB333-60DE-25E2-A370-3F21FA99779D}"/>
              </a:ext>
            </a:extLst>
          </p:cNvPr>
          <p:cNvSpPr txBox="1"/>
          <p:nvPr/>
        </p:nvSpPr>
        <p:spPr>
          <a:xfrm>
            <a:off x="0" y="-14068"/>
            <a:ext cx="20105688" cy="584775"/>
          </a:xfrm>
          <a:prstGeom prst="rect">
            <a:avLst/>
          </a:prstGeom>
          <a:solidFill>
            <a:srgbClr val="44546A"/>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DIGITAL OFF TRACK</a:t>
            </a:r>
            <a:endParaRPr kumimoji="0" lang="en-GB" sz="3200" b="1"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p:graphicFrame>
        <p:nvGraphicFramePr>
          <p:cNvPr id="5" name="Table 4">
            <a:extLst>
              <a:ext uri="{FF2B5EF4-FFF2-40B4-BE49-F238E27FC236}">
                <a16:creationId xmlns:a16="http://schemas.microsoft.com/office/drawing/2014/main" id="{D364FB89-7D7F-9434-DAEA-80B23E317582}"/>
              </a:ext>
            </a:extLst>
          </p:cNvPr>
          <p:cNvGraphicFramePr>
            <a:graphicFrameLocks noGrp="1"/>
          </p:cNvGraphicFramePr>
          <p:nvPr>
            <p:extLst>
              <p:ext uri="{D42A27DB-BD31-4B8C-83A1-F6EECF244321}">
                <p14:modId xmlns:p14="http://schemas.microsoft.com/office/powerpoint/2010/main" val="3244651149"/>
              </p:ext>
            </p:extLst>
          </p:nvPr>
        </p:nvGraphicFramePr>
        <p:xfrm>
          <a:off x="122715" y="636089"/>
          <a:ext cx="19436147" cy="9823812"/>
        </p:xfrm>
        <a:graphic>
          <a:graphicData uri="http://schemas.openxmlformats.org/drawingml/2006/table">
            <a:tbl>
              <a:tblPr firstRow="1" bandRow="1">
                <a:tableStyleId>{5C22544A-7EE6-4342-B048-85BDC9FD1C3A}</a:tableStyleId>
              </a:tblPr>
              <a:tblGrid>
                <a:gridCol w="3430538">
                  <a:extLst>
                    <a:ext uri="{9D8B030D-6E8A-4147-A177-3AD203B41FA5}">
                      <a16:colId xmlns:a16="http://schemas.microsoft.com/office/drawing/2014/main" val="3525046927"/>
                    </a:ext>
                  </a:extLst>
                </a:gridCol>
                <a:gridCol w="2954550">
                  <a:extLst>
                    <a:ext uri="{9D8B030D-6E8A-4147-A177-3AD203B41FA5}">
                      <a16:colId xmlns:a16="http://schemas.microsoft.com/office/drawing/2014/main" val="1197901702"/>
                    </a:ext>
                  </a:extLst>
                </a:gridCol>
                <a:gridCol w="6846638">
                  <a:extLst>
                    <a:ext uri="{9D8B030D-6E8A-4147-A177-3AD203B41FA5}">
                      <a16:colId xmlns:a16="http://schemas.microsoft.com/office/drawing/2014/main" val="4017522870"/>
                    </a:ext>
                  </a:extLst>
                </a:gridCol>
                <a:gridCol w="3757929">
                  <a:extLst>
                    <a:ext uri="{9D8B030D-6E8A-4147-A177-3AD203B41FA5}">
                      <a16:colId xmlns:a16="http://schemas.microsoft.com/office/drawing/2014/main" val="3402268947"/>
                    </a:ext>
                  </a:extLst>
                </a:gridCol>
                <a:gridCol w="2446492">
                  <a:extLst>
                    <a:ext uri="{9D8B030D-6E8A-4147-A177-3AD203B41FA5}">
                      <a16:colId xmlns:a16="http://schemas.microsoft.com/office/drawing/2014/main" val="734035894"/>
                    </a:ext>
                  </a:extLst>
                </a:gridCol>
              </a:tblGrid>
              <a:tr h="592828">
                <a:tc>
                  <a:txBody>
                    <a:bodyPr/>
                    <a:lstStyle/>
                    <a:p>
                      <a:pPr algn="ctr"/>
                      <a:r>
                        <a:rPr lang="en-GB" sz="1600" b="1"/>
                        <a:t>Delivery Action and System</a:t>
                      </a:r>
                    </a:p>
                  </a:txBody>
                  <a:tcPr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50000"/>
                      </a:schemeClr>
                    </a:solidFill>
                  </a:tcPr>
                </a:tc>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600" b="1" dirty="0"/>
                        <a:t>Q4 Milestone Off track</a:t>
                      </a:r>
                    </a:p>
                  </a:txBody>
                  <a:tcPr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50000"/>
                      </a:schemeClr>
                    </a:solidFill>
                  </a:tcPr>
                </a:tc>
                <a:tc>
                  <a:txBody>
                    <a:bodyPr/>
                    <a:lstStyle/>
                    <a:p>
                      <a:pPr algn="ctr"/>
                      <a:r>
                        <a:rPr lang="en-GB" sz="1600" b="1"/>
                        <a:t>Reason</a:t>
                      </a:r>
                    </a:p>
                  </a:txBody>
                  <a:tcPr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50000"/>
                      </a:schemeClr>
                    </a:solidFill>
                  </a:tcPr>
                </a:tc>
                <a:tc>
                  <a:txBody>
                    <a:bodyPr/>
                    <a:lstStyle/>
                    <a:p>
                      <a:pPr algn="ctr"/>
                      <a:r>
                        <a:rPr lang="en-GB" sz="1600" b="1"/>
                        <a:t>Mitigating Actions</a:t>
                      </a:r>
                    </a:p>
                  </a:txBody>
                  <a:tcPr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50000"/>
                      </a:schemeClr>
                    </a:solidFill>
                  </a:tcPr>
                </a:tc>
                <a:tc>
                  <a:txBody>
                    <a:bodyPr/>
                    <a:lstStyle/>
                    <a:p>
                      <a:pPr algn="ctr"/>
                      <a:r>
                        <a:rPr lang="en-GB" sz="1600" b="1"/>
                        <a:t>When on track</a:t>
                      </a:r>
                    </a:p>
                  </a:txBody>
                  <a:tcPr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50000"/>
                      </a:schemeClr>
                    </a:solidFill>
                  </a:tcPr>
                </a:tc>
                <a:extLst>
                  <a:ext uri="{0D108BD9-81ED-4DB2-BD59-A6C34878D82A}">
                    <a16:rowId xmlns:a16="http://schemas.microsoft.com/office/drawing/2014/main" val="2471906208"/>
                  </a:ext>
                </a:extLst>
              </a:tr>
              <a:tr h="1464519">
                <a:tc>
                  <a:txBody>
                    <a:bodyPr/>
                    <a:lstStyle/>
                    <a:p>
                      <a:pPr marL="0" marR="0" lvl="0" indent="0" algn="l" rtl="0" eaLnBrk="1" fontAlgn="auto" latinLnBrk="0" hangingPunct="1">
                        <a:lnSpc>
                          <a:spcPct val="100000"/>
                        </a:lnSpc>
                        <a:spcBef>
                          <a:spcPts val="0"/>
                        </a:spcBef>
                        <a:spcAft>
                          <a:spcPts val="0"/>
                        </a:spcAft>
                        <a:buClrTx/>
                        <a:buSzTx/>
                        <a:buFontTx/>
                        <a:buNone/>
                      </a:pPr>
                      <a:r>
                        <a:rPr lang="en-GB" sz="1400" b="1" kern="1200">
                          <a:solidFill>
                            <a:srgbClr val="000000"/>
                          </a:solidFill>
                          <a:latin typeface="+mn-lt"/>
                        </a:rPr>
                        <a:t>Procure module 1 of an Electronic Health Record (EHR) with a focus on Urgent and Emergency Care including </a:t>
                      </a:r>
                      <a:r>
                        <a:rPr lang="en-GB" sz="1400" b="1" kern="1200" err="1">
                          <a:solidFill>
                            <a:srgbClr val="000000"/>
                          </a:solidFill>
                          <a:latin typeface="+mn-lt"/>
                        </a:rPr>
                        <a:t>ePMA</a:t>
                      </a:r>
                      <a:endParaRPr lang="en-GB" sz="1400" b="1" kern="1200">
                        <a:solidFill>
                          <a:srgbClr val="000000"/>
                        </a:solidFill>
                        <a:latin typeface="+mn-lt"/>
                      </a:endParaRPr>
                    </a:p>
                    <a:p>
                      <a:pPr marL="0" marR="0" lvl="0" indent="0" algn="l" rtl="0" eaLnBrk="1" fontAlgn="auto" latinLnBrk="0" hangingPunct="1">
                        <a:lnSpc>
                          <a:spcPct val="100000"/>
                        </a:lnSpc>
                        <a:spcBef>
                          <a:spcPts val="0"/>
                        </a:spcBef>
                        <a:spcAft>
                          <a:spcPts val="0"/>
                        </a:spcAft>
                        <a:buClrTx/>
                        <a:buSzTx/>
                        <a:buFontTx/>
                        <a:buNone/>
                      </a:pPr>
                      <a:r>
                        <a:rPr lang="en-GB" sz="1400" b="0" kern="1200">
                          <a:solidFill>
                            <a:srgbClr val="000000"/>
                          </a:solidFill>
                          <a:latin typeface="+mn-lt"/>
                        </a:rPr>
                        <a:t>[DIGITAL, UEC, PLANNED CARE]</a:t>
                      </a: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pPr lvl="0"/>
                      <a:r>
                        <a:rPr lang="en-GB" sz="1400" b="1" kern="1200" dirty="0">
                          <a:solidFill>
                            <a:schemeClr val="dk1"/>
                          </a:solidFill>
                          <a:effectLst/>
                          <a:latin typeface="+mn-lt"/>
                          <a:ea typeface="+mn-ea"/>
                          <a:cs typeface="+mn-cs"/>
                        </a:rPr>
                        <a:t>Amended: </a:t>
                      </a:r>
                      <a:r>
                        <a:rPr lang="en-GB" sz="1400" kern="1200" dirty="0">
                          <a:solidFill>
                            <a:schemeClr val="dk1"/>
                          </a:solidFill>
                          <a:effectLst/>
                          <a:latin typeface="+mn-lt"/>
                          <a:ea typeface="+mn-ea"/>
                          <a:cs typeface="+mn-cs"/>
                        </a:rPr>
                        <a:t>Engage with third party suppliers and seek funding opportunities for a third party UEC solution is being factored into the UEC re-design discussions between the Health Board and Welsh Government</a:t>
                      </a:r>
                      <a:endParaRPr lang="en-GB" sz="1400" b="0" i="0" u="none" strike="noStrike" dirty="0">
                        <a:solidFill>
                          <a:schemeClr val="tx1"/>
                        </a:solidFill>
                        <a:effectLst/>
                        <a:latin typeface="+mn-lt"/>
                      </a:endParaRPr>
                    </a:p>
                  </a:txBody>
                  <a:tcPr marL="0" marR="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marL="0" marR="0" lvl="0" indent="0" algn="ctr" defTabSz="1507937" rtl="0" eaLnBrk="1" fontAlgn="t" latinLnBrk="0" hangingPunct="1">
                        <a:lnSpc>
                          <a:spcPts val="1500"/>
                        </a:lnSpc>
                        <a:spcBef>
                          <a:spcPts val="0"/>
                        </a:spcBef>
                        <a:spcAft>
                          <a:spcPts val="0"/>
                        </a:spcAft>
                        <a:buClrTx/>
                        <a:buSzTx/>
                        <a:buFontTx/>
                        <a:buNone/>
                        <a:tabLst/>
                        <a:defRPr/>
                      </a:pPr>
                      <a:r>
                        <a:rPr lang="en-GB" sz="1400" b="0" i="0" u="none" strike="noStrike" kern="1200">
                          <a:solidFill>
                            <a:schemeClr val="tx1"/>
                          </a:solidFill>
                          <a:effectLst/>
                          <a:latin typeface="+mn-lt"/>
                          <a:ea typeface="+mn-ea"/>
                          <a:cs typeface="+mn-cs"/>
                        </a:rPr>
                        <a:t>The requirements of the 6 goals programme to deliver against the Welsh Emergency Care Data Set (WECDS) and the need for DHCW to develop a UEC app to address this, coupled with the contract end date of Symphony in the Minor Injuries Unit (MIU) has meant that the Health Board has had to prioritise these challenges. The Health board have conducted engagement sessions with suppliers to assess the capabilities of their solutions in meeting the health board requirements. A paper was presented and approved by Execs to agree the procurement of a third-party solution, as a strategic way forward for UEC.</a:t>
                      </a:r>
                    </a:p>
                  </a:txBody>
                  <a:tcP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pPr lvl="0" algn="ctr"/>
                      <a:r>
                        <a:rPr lang="en-GB" sz="1400" kern="1200">
                          <a:solidFill>
                            <a:schemeClr val="dk1"/>
                          </a:solidFill>
                          <a:effectLst/>
                          <a:latin typeface="+mn-lt"/>
                          <a:ea typeface="+mn-ea"/>
                          <a:cs typeface="+mn-cs"/>
                        </a:rPr>
                        <a:t>The health board are engaging with third party suppliers to </a:t>
                      </a:r>
                      <a:r>
                        <a:rPr lang="en-GB" sz="1400" b="0" i="0" u="none" strike="noStrike" kern="1200">
                          <a:solidFill>
                            <a:schemeClr val="tx1"/>
                          </a:solidFill>
                          <a:effectLst/>
                          <a:latin typeface="+mn-lt"/>
                          <a:ea typeface="+mn-ea"/>
                          <a:cs typeface="+mn-cs"/>
                        </a:rPr>
                        <a:t>establish</a:t>
                      </a:r>
                      <a:r>
                        <a:rPr lang="en-GB" sz="1400" kern="1200">
                          <a:solidFill>
                            <a:schemeClr val="dk1"/>
                          </a:solidFill>
                          <a:effectLst/>
                          <a:latin typeface="+mn-lt"/>
                          <a:ea typeface="+mn-ea"/>
                          <a:cs typeface="+mn-cs"/>
                        </a:rPr>
                        <a:t> how alternative solutions could support flow and safety across the UEC footprint, including the timescales for delivery.</a:t>
                      </a:r>
                    </a:p>
                    <a:p>
                      <a:pPr algn="ctr"/>
                      <a:r>
                        <a:rPr lang="en-GB" sz="1400" kern="1200">
                          <a:solidFill>
                            <a:schemeClr val="dk1"/>
                          </a:solidFill>
                          <a:effectLst/>
                          <a:latin typeface="+mn-lt"/>
                          <a:ea typeface="+mn-ea"/>
                          <a:cs typeface="+mn-cs"/>
                        </a:rPr>
                        <a:t>Funding for a third party UEC solution is being factored into the UEC re-design discussions between the Health Board and Welsh Government</a:t>
                      </a:r>
                      <a:endParaRPr lang="en-GB" sz="1400" b="0" i="0" u="none" strike="noStrike">
                        <a:solidFill>
                          <a:schemeClr val="tx1"/>
                        </a:solidFill>
                        <a:effectLst/>
                        <a:latin typeface="+mn-lt"/>
                      </a:endParaRPr>
                    </a:p>
                    <a:p>
                      <a:pPr algn="ctr" fontAlgn="ctr">
                        <a:buNone/>
                      </a:pPr>
                      <a:endParaRPr lang="en-GB" sz="1400" b="0" i="0" u="none" strike="noStrike">
                        <a:solidFill>
                          <a:schemeClr val="tx1"/>
                        </a:solidFill>
                        <a:effectLst/>
                        <a:latin typeface="+mn-lt"/>
                      </a:endParaRPr>
                    </a:p>
                  </a:txBody>
                  <a:tcPr marL="0" marR="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pPr algn="ctr" fontAlgn="ctr">
                        <a:buNone/>
                      </a:pPr>
                      <a:r>
                        <a:rPr lang="en-GB" sz="1400" b="0" i="0" u="none" strike="noStrike">
                          <a:solidFill>
                            <a:schemeClr val="tx1"/>
                          </a:solidFill>
                          <a:effectLst/>
                          <a:latin typeface="+mn-lt"/>
                        </a:rPr>
                        <a:t>Q1</a:t>
                      </a:r>
                    </a:p>
                  </a:txBody>
                  <a:tcPr marL="0" marR="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2819115883"/>
                  </a:ext>
                </a:extLst>
              </a:tr>
              <a:tr h="1416595">
                <a:tc>
                  <a:txBody>
                    <a:bodyPr/>
                    <a:lstStyle/>
                    <a:p>
                      <a:pPr marL="0" marR="0" lvl="0" indent="0" algn="l" rtl="0" eaLnBrk="1" fontAlgn="auto" latinLnBrk="0" hangingPunct="1">
                        <a:lnSpc>
                          <a:spcPct val="100000"/>
                        </a:lnSpc>
                        <a:spcBef>
                          <a:spcPts val="0"/>
                        </a:spcBef>
                        <a:spcAft>
                          <a:spcPts val="0"/>
                        </a:spcAft>
                        <a:buClrTx/>
                        <a:buSzTx/>
                        <a:buFontTx/>
                        <a:buNone/>
                      </a:pPr>
                      <a:r>
                        <a:rPr lang="en-GB" sz="1400" b="1" strike="noStrike" kern="1200">
                          <a:solidFill>
                            <a:schemeClr val="tx1"/>
                          </a:solidFill>
                          <a:latin typeface="+mn-lt"/>
                        </a:rPr>
                        <a:t>Implement the new Laboratory Information Management System (LIMS 2.0)</a:t>
                      </a:r>
                    </a:p>
                    <a:p>
                      <a:pPr marL="0" marR="0" lvl="0" indent="0" algn="l" defTabSz="1507937" rtl="0" eaLnBrk="1" fontAlgn="auto" latinLnBrk="0" hangingPunct="1">
                        <a:lnSpc>
                          <a:spcPct val="100000"/>
                        </a:lnSpc>
                        <a:spcBef>
                          <a:spcPts val="0"/>
                        </a:spcBef>
                        <a:spcAft>
                          <a:spcPts val="0"/>
                        </a:spcAft>
                        <a:buClrTx/>
                        <a:buSzTx/>
                        <a:buFontTx/>
                        <a:buNone/>
                        <a:tabLst/>
                        <a:defRPr/>
                      </a:pPr>
                      <a:r>
                        <a:rPr lang="en-GB" sz="1400" b="0" kern="1200">
                          <a:solidFill>
                            <a:srgbClr val="000000"/>
                          </a:solidFill>
                          <a:latin typeface="+mn-lt"/>
                        </a:rPr>
                        <a:t>[DIGITAL, UEC, PLANNED CARE, CANCER]</a:t>
                      </a: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pPr algn="ctr" fontAlgn="ctr">
                        <a:buNone/>
                      </a:pPr>
                      <a:r>
                        <a:rPr lang="en-GB" sz="1400" b="1" i="0" u="none" strike="noStrike" dirty="0">
                          <a:solidFill>
                            <a:schemeClr val="tx1"/>
                          </a:solidFill>
                          <a:effectLst/>
                          <a:latin typeface="+mn-lt"/>
                        </a:rPr>
                        <a:t>Amended:</a:t>
                      </a:r>
                      <a:r>
                        <a:rPr lang="en-GB" sz="1400" b="0" i="0" u="none" strike="noStrike" dirty="0">
                          <a:solidFill>
                            <a:schemeClr val="tx1"/>
                          </a:solidFill>
                          <a:effectLst/>
                          <a:latin typeface="+mn-lt"/>
                        </a:rPr>
                        <a:t> Go-live of SBUHB Cellular Pathology on the new LIMS. Receive national plan for go-live of Blood Sciences and Blood Transfusion</a:t>
                      </a:r>
                    </a:p>
                  </a:txBody>
                  <a:tcPr marL="0" marR="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algn="ctr"/>
                      <a:r>
                        <a:rPr lang="en-GB" sz="1400" b="0" i="0" u="none" strike="noStrike" kern="1200" dirty="0">
                          <a:solidFill>
                            <a:schemeClr val="tx1"/>
                          </a:solidFill>
                          <a:effectLst/>
                          <a:latin typeface="+mn-lt"/>
                          <a:ea typeface="+mn-ea"/>
                          <a:cs typeface="+mn-cs"/>
                        </a:rPr>
                        <a:t>Delivery of LIMS 2.0 has been impacted by prolonged User Acceptance Testing, the volume and complexity of outstanding defects, and ongoing dependency on a limited pool of specialist pathology and digital resource. The most complex modules, particularly Blood Sciences and Blood Transfusion, require extensive data migration, validation and regulatory assurance, which has constrained the ability to confirm safe go‑live sequencing within the original timescales.</a:t>
                      </a:r>
                    </a:p>
                  </a:txBody>
                  <a:tcP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pPr algn="ctr" fontAlgn="ctr">
                        <a:buNone/>
                      </a:pPr>
                      <a:r>
                        <a:rPr lang="en-GB" sz="1400" b="0" i="0" u="none" strike="noStrike">
                          <a:solidFill>
                            <a:schemeClr val="tx1"/>
                          </a:solidFill>
                          <a:effectLst/>
                          <a:latin typeface="+mn-lt"/>
                        </a:rPr>
                        <a:t>The Health Board is working closely with the national LIMS programme to prioritise critical defect resolution, complete Blood Sciences testing and progress development and assurance of the Blood Transfusion module. </a:t>
                      </a:r>
                      <a:r>
                        <a:rPr lang="en-GB" sz="1400" b="0" i="0" u="none" strike="noStrike" kern="1200">
                          <a:solidFill>
                            <a:schemeClr val="tx1"/>
                          </a:solidFill>
                          <a:effectLst/>
                          <a:latin typeface="+mn-lt"/>
                          <a:ea typeface="+mn-ea"/>
                          <a:cs typeface="+mn-cs"/>
                        </a:rPr>
                        <a:t>Enhanced</a:t>
                      </a:r>
                      <a:r>
                        <a:rPr lang="en-GB" sz="1400" b="0" i="0" u="none" strike="noStrike">
                          <a:solidFill>
                            <a:schemeClr val="tx1"/>
                          </a:solidFill>
                          <a:effectLst/>
                          <a:latin typeface="+mn-lt"/>
                        </a:rPr>
                        <a:t> national oversight, strengthened validation and continued engagement on affordability and risk support safe onward deployment.</a:t>
                      </a:r>
                    </a:p>
                  </a:txBody>
                  <a:tcPr marL="0" marR="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pPr algn="ctr" fontAlgn="ctr">
                        <a:buNone/>
                      </a:pPr>
                      <a:r>
                        <a:rPr lang="en-GB" sz="1400" b="0" i="0" u="none" strike="noStrike">
                          <a:solidFill>
                            <a:schemeClr val="tx1"/>
                          </a:solidFill>
                          <a:effectLst/>
                          <a:latin typeface="+mn-lt"/>
                        </a:rPr>
                        <a:t>Q1</a:t>
                      </a:r>
                    </a:p>
                  </a:txBody>
                  <a:tcPr marL="0" marR="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2391505648"/>
                  </a:ext>
                </a:extLst>
              </a:tr>
              <a:tr h="960895">
                <a:tc>
                  <a:txBody>
                    <a:bodyPr/>
                    <a:lstStyle/>
                    <a:p>
                      <a:pPr marL="0" marR="0" lvl="0" indent="0" algn="l" defTabSz="1507937" rtl="0" eaLnBrk="1" fontAlgn="ctr" latinLnBrk="0" hangingPunct="1">
                        <a:lnSpc>
                          <a:spcPct val="100000"/>
                        </a:lnSpc>
                        <a:spcBef>
                          <a:spcPts val="0"/>
                        </a:spcBef>
                        <a:spcAft>
                          <a:spcPts val="0"/>
                        </a:spcAft>
                        <a:buClrTx/>
                        <a:buSzTx/>
                        <a:buFontTx/>
                        <a:buNone/>
                        <a:tabLst/>
                        <a:defRPr/>
                      </a:pPr>
                      <a:r>
                        <a:rPr lang="en-GB" sz="1400" b="1" i="0" u="none" strike="noStrike">
                          <a:solidFill>
                            <a:srgbClr val="000000"/>
                          </a:solidFill>
                          <a:effectLst/>
                          <a:latin typeface="+mn-lt"/>
                        </a:rPr>
                        <a:t>Work with the national programme to deliver a technical solution for the WECDS data set </a:t>
                      </a:r>
                      <a:r>
                        <a:rPr lang="en-GB" sz="1400" b="0" i="0" u="none" strike="noStrike">
                          <a:solidFill>
                            <a:srgbClr val="000000"/>
                          </a:solidFill>
                          <a:effectLst/>
                          <a:latin typeface="+mn-lt"/>
                        </a:rPr>
                        <a:t>[DIGITAL]</a:t>
                      </a:r>
                    </a:p>
                  </a:txBody>
                  <a:tcPr marL="0" marR="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pPr marL="0" marR="0" lvl="0" indent="0" algn="ctr" defTabSz="1507937" rtl="0" eaLnBrk="1" fontAlgn="ctr" latinLnBrk="0" hangingPunct="1">
                        <a:lnSpc>
                          <a:spcPct val="100000"/>
                        </a:lnSpc>
                        <a:spcBef>
                          <a:spcPts val="0"/>
                        </a:spcBef>
                        <a:spcAft>
                          <a:spcPts val="0"/>
                        </a:spcAft>
                        <a:buClrTx/>
                        <a:buSzTx/>
                        <a:buFontTx/>
                        <a:buNone/>
                        <a:tabLst/>
                        <a:defRPr/>
                      </a:pPr>
                      <a:r>
                        <a:rPr lang="en-GB" sz="1400" b="1" i="0" u="none" strike="noStrike" dirty="0">
                          <a:solidFill>
                            <a:schemeClr val="tx1"/>
                          </a:solidFill>
                          <a:effectLst/>
                          <a:latin typeface="+mn-lt"/>
                        </a:rPr>
                        <a:t>Amended:  </a:t>
                      </a:r>
                      <a:r>
                        <a:rPr lang="en-GB" sz="1400" b="0" i="0" u="none" strike="noStrike" dirty="0">
                          <a:solidFill>
                            <a:schemeClr val="tx1"/>
                          </a:solidFill>
                          <a:effectLst/>
                          <a:latin typeface="+mn-lt"/>
                        </a:rPr>
                        <a:t>Continued engagement with DHCW and complete UAT testing of the UEC App </a:t>
                      </a:r>
                    </a:p>
                    <a:p>
                      <a:pPr marL="0" marR="0" lvl="0" indent="0" algn="ctr" defTabSz="1507937" rtl="0" eaLnBrk="1" fontAlgn="ctr" latinLnBrk="0" hangingPunct="1">
                        <a:lnSpc>
                          <a:spcPct val="100000"/>
                        </a:lnSpc>
                        <a:spcBef>
                          <a:spcPts val="0"/>
                        </a:spcBef>
                        <a:spcAft>
                          <a:spcPts val="0"/>
                        </a:spcAft>
                        <a:buClrTx/>
                        <a:buSzTx/>
                        <a:buFontTx/>
                        <a:buNone/>
                        <a:tabLst/>
                        <a:defRPr/>
                      </a:pPr>
                      <a:endParaRPr lang="en-GB" sz="1400" b="0" i="0" u="none" strike="noStrike" dirty="0">
                        <a:solidFill>
                          <a:schemeClr val="tx1"/>
                        </a:solidFill>
                        <a:effectLst/>
                        <a:latin typeface="+mn-lt"/>
                      </a:endParaRPr>
                    </a:p>
                  </a:txBody>
                  <a:tcPr marL="0" marR="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marL="0" marR="0" lvl="0" indent="0" algn="ctr" defTabSz="1507937" rtl="0" eaLnBrk="1" fontAlgn="ctr" latinLnBrk="0" hangingPunct="1">
                        <a:lnSpc>
                          <a:spcPct val="100000"/>
                        </a:lnSpc>
                        <a:spcBef>
                          <a:spcPts val="0"/>
                        </a:spcBef>
                        <a:spcAft>
                          <a:spcPts val="0"/>
                        </a:spcAft>
                        <a:buClrTx/>
                        <a:buSzTx/>
                        <a:buFontTx/>
                        <a:buNone/>
                        <a:tabLst/>
                        <a:defRPr/>
                      </a:pPr>
                      <a:r>
                        <a:rPr lang="en-GB" sz="1400" b="0" i="0" u="none" strike="noStrike">
                          <a:solidFill>
                            <a:schemeClr val="tx1"/>
                          </a:solidFill>
                          <a:effectLst/>
                          <a:latin typeface="+mn-lt"/>
                        </a:rPr>
                        <a:t>There have been delays to the development of the UEC App, clinical and digital teams continue to engage with the national programme to inform the requirements</a:t>
                      </a:r>
                    </a:p>
                  </a:txBody>
                  <a:tcPr marL="0" marR="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pPr lvl="0" algn="ctr"/>
                      <a:r>
                        <a:rPr lang="en-GB" sz="1400">
                          <a:solidFill>
                            <a:schemeClr val="tx1"/>
                          </a:solidFill>
                          <a:latin typeface="+mn-lt"/>
                        </a:rPr>
                        <a:t>The health board are working closely with DHCW to inform the development of the UEC App and are also engaging with suppliers to understand whether their systems will better meet the needs of the UEC footprint and deliver the WECDS. MIU will revert to WPAS ED as a mitigating action in September</a:t>
                      </a:r>
                      <a:endParaRPr lang="en-GB" sz="1400" b="0" i="0" u="none" strike="noStrike">
                        <a:solidFill>
                          <a:schemeClr val="tx1"/>
                        </a:solidFill>
                        <a:effectLst/>
                        <a:latin typeface="+mn-lt"/>
                      </a:endParaRPr>
                    </a:p>
                  </a:txBody>
                  <a:tcPr marL="0" marR="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pPr algn="ctr" fontAlgn="ctr">
                        <a:buNone/>
                      </a:pPr>
                      <a:r>
                        <a:rPr lang="en-GB" sz="1400" b="0" i="0" u="none" strike="noStrike">
                          <a:solidFill>
                            <a:schemeClr val="tx1"/>
                          </a:solidFill>
                          <a:effectLst/>
                          <a:latin typeface="+mn-lt"/>
                        </a:rPr>
                        <a:t>Q1</a:t>
                      </a:r>
                    </a:p>
                  </a:txBody>
                  <a:tcPr marL="0" marR="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2017569384"/>
                  </a:ext>
                </a:extLst>
              </a:tr>
              <a:tr h="741052">
                <a:tc>
                  <a:txBody>
                    <a:bodyPr/>
                    <a:lstStyle/>
                    <a:p>
                      <a:pPr lvl="0" algn="l" fontAlgn="ctr">
                        <a:buNone/>
                      </a:pPr>
                      <a:r>
                        <a:rPr lang="en-GB" sz="1400" b="1" i="0" u="none" strike="noStrike">
                          <a:solidFill>
                            <a:srgbClr val="000000"/>
                          </a:solidFill>
                          <a:effectLst/>
                          <a:latin typeface="+mn-lt"/>
                        </a:rPr>
                        <a:t>Identify and procure an alternative system for WCCIS and migrate existing 750+ Health Board users who are using WCCIS on the Swansea Council contract, aligned with Swansea Council timelines</a:t>
                      </a:r>
                      <a:br>
                        <a:rPr lang="en-GB" sz="1400" b="1" i="0" u="none" strike="noStrike">
                          <a:solidFill>
                            <a:srgbClr val="000000"/>
                          </a:solidFill>
                          <a:effectLst/>
                          <a:latin typeface="+mn-lt"/>
                        </a:rPr>
                      </a:br>
                      <a:r>
                        <a:rPr lang="en-GB" sz="1400" b="1" i="0" u="none" strike="noStrike">
                          <a:solidFill>
                            <a:srgbClr val="000000"/>
                          </a:solidFill>
                          <a:effectLst/>
                          <a:latin typeface="+mn-lt"/>
                        </a:rPr>
                        <a:t>Decide on the future direction of the Health Board and whether a National or Regional approach to a solution will be followed</a:t>
                      </a:r>
                    </a:p>
                    <a:p>
                      <a:pPr lvl="0" algn="l" fontAlgn="ctr">
                        <a:buNone/>
                      </a:pPr>
                      <a:r>
                        <a:rPr lang="en-GB" sz="1400" b="0" i="0" u="none" strike="noStrike">
                          <a:solidFill>
                            <a:srgbClr val="000000"/>
                          </a:solidFill>
                          <a:effectLst/>
                          <a:latin typeface="+mn-lt"/>
                        </a:rPr>
                        <a:t>[DIGITAL, PRIMARY CARE, MH LD]</a:t>
                      </a:r>
                    </a:p>
                    <a:p>
                      <a:pPr lvl="0" algn="ctr" fontAlgn="ctr">
                        <a:buNone/>
                      </a:pPr>
                      <a:endParaRPr lang="en-GB" sz="1400" b="1" i="0" u="none" strike="noStrike">
                        <a:solidFill>
                          <a:schemeClr val="tx1"/>
                        </a:solidFill>
                        <a:effectLst/>
                        <a:latin typeface="+mn-lt"/>
                      </a:endParaRPr>
                    </a:p>
                  </a:txBody>
                  <a:tcPr marL="0" marR="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pPr marL="0" marR="0" lvl="0" indent="0" algn="ctr" defTabSz="1507937" rtl="0" eaLnBrk="1" fontAlgn="ctr" latinLnBrk="0" hangingPunct="1">
                        <a:lnSpc>
                          <a:spcPct val="100000"/>
                        </a:lnSpc>
                        <a:spcBef>
                          <a:spcPts val="0"/>
                        </a:spcBef>
                        <a:spcAft>
                          <a:spcPts val="0"/>
                        </a:spcAft>
                        <a:buClrTx/>
                        <a:buSzTx/>
                        <a:buFontTx/>
                        <a:buNone/>
                        <a:tabLst/>
                        <a:defRPr/>
                      </a:pPr>
                      <a:r>
                        <a:rPr lang="en-GB" sz="1400" b="0" i="0" u="none" strike="noStrike" dirty="0">
                          <a:solidFill>
                            <a:schemeClr val="tx1"/>
                          </a:solidFill>
                          <a:effectLst/>
                          <a:latin typeface="+mn-lt"/>
                        </a:rPr>
                        <a:t>Continue data migration activities, configuration and testing for a go-live of Rio in September 2026</a:t>
                      </a:r>
                    </a:p>
                  </a:txBody>
                  <a:tcPr marL="0" marR="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marL="0" marR="0" lvl="0" indent="0" algn="ctr" defTabSz="1507937" rtl="0" eaLnBrk="1" fontAlgn="ctr" latinLnBrk="0" hangingPunct="1">
                        <a:lnSpc>
                          <a:spcPct val="100000"/>
                        </a:lnSpc>
                        <a:spcBef>
                          <a:spcPts val="0"/>
                        </a:spcBef>
                        <a:spcAft>
                          <a:spcPts val="0"/>
                        </a:spcAft>
                        <a:buClrTx/>
                        <a:buSzTx/>
                        <a:buFontTx/>
                        <a:buNone/>
                        <a:tabLst/>
                        <a:defRPr/>
                      </a:pPr>
                      <a:r>
                        <a:rPr lang="en-GB" sz="1400" b="0" i="0" u="none" strike="noStrike">
                          <a:solidFill>
                            <a:schemeClr val="tx1"/>
                          </a:solidFill>
                          <a:effectLst/>
                          <a:latin typeface="+mn-lt"/>
                        </a:rPr>
                        <a:t>SBUHB use WCCIS on the Swansea Council contract, therefore go live must be closely aligned to the Swansea Council go live date.  Migration activities are ongoing, however there has been a delay to the go live date, which is currently being re-scheduled. We are awaiting confirmation of this from Swansea Council</a:t>
                      </a:r>
                    </a:p>
                    <a:p>
                      <a:pPr algn="ctr" fontAlgn="ctr">
                        <a:buNone/>
                      </a:pPr>
                      <a:endParaRPr lang="en-GB" sz="1400" b="0" i="0" u="none" strike="noStrike">
                        <a:solidFill>
                          <a:schemeClr val="tx1"/>
                        </a:solidFill>
                        <a:effectLst/>
                        <a:latin typeface="+mn-lt"/>
                      </a:endParaRPr>
                    </a:p>
                  </a:txBody>
                  <a:tcPr marL="0" marR="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pPr algn="ctr" fontAlgn="ctr">
                        <a:buNone/>
                      </a:pPr>
                      <a:r>
                        <a:rPr lang="en-GB" sz="1400" b="0" i="0" u="none" strike="noStrike">
                          <a:solidFill>
                            <a:schemeClr val="tx1"/>
                          </a:solidFill>
                          <a:effectLst/>
                          <a:latin typeface="+mn-lt"/>
                        </a:rPr>
                        <a:t>Continue to work closely with Swansea Council to align with the agreed implementation plan </a:t>
                      </a:r>
                    </a:p>
                  </a:txBody>
                  <a:tcPr marL="0" marR="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pPr algn="ctr" fontAlgn="ctr">
                        <a:buNone/>
                      </a:pPr>
                      <a:r>
                        <a:rPr lang="en-GB" sz="1400" b="0" i="0" u="none" strike="noStrike">
                          <a:solidFill>
                            <a:schemeClr val="tx1"/>
                          </a:solidFill>
                          <a:effectLst/>
                          <a:latin typeface="+mn-lt"/>
                        </a:rPr>
                        <a:t>This is dependent on the plan agreed with Swansea Council</a:t>
                      </a:r>
                    </a:p>
                  </a:txBody>
                  <a:tcPr marL="0" marR="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3769030710"/>
                  </a:ext>
                </a:extLst>
              </a:tr>
              <a:tr h="1336664">
                <a:tc>
                  <a:txBody>
                    <a:bodyPr/>
                    <a:lstStyle/>
                    <a:p>
                      <a:pPr lvl="0" algn="l" fontAlgn="ctr">
                        <a:buNone/>
                      </a:pPr>
                      <a:r>
                        <a:rPr lang="en-GB" sz="1400" b="1" i="0" u="none" strike="noStrike">
                          <a:solidFill>
                            <a:schemeClr val="tx1"/>
                          </a:solidFill>
                          <a:effectLst/>
                          <a:latin typeface="+mn-lt"/>
                        </a:rPr>
                        <a:t>ePMA - Integrate HEPMA with National solutions such as the Shared Medicines Record (SMR)</a:t>
                      </a:r>
                    </a:p>
                    <a:p>
                      <a:pPr lvl="0" algn="l" fontAlgn="ctr">
                        <a:buNone/>
                      </a:pPr>
                      <a:r>
                        <a:rPr lang="en-GB" sz="1400" b="0" i="0" u="none" strike="noStrike">
                          <a:solidFill>
                            <a:schemeClr val="tx1"/>
                          </a:solidFill>
                          <a:effectLst/>
                          <a:latin typeface="+mn-lt"/>
                        </a:rPr>
                        <a:t>[DIGITAL, UEC]</a:t>
                      </a:r>
                      <a:endParaRPr lang="en-GB" sz="1200" b="0" i="0" u="none" strike="noStrike">
                        <a:solidFill>
                          <a:schemeClr val="tx1"/>
                        </a:solidFill>
                        <a:effectLst/>
                        <a:latin typeface="+mn-lt"/>
                      </a:endParaRPr>
                    </a:p>
                    <a:p>
                      <a:pPr lvl="0" algn="ctr" fontAlgn="ctr">
                        <a:buNone/>
                      </a:pPr>
                      <a:endParaRPr lang="en-GB" sz="1400" b="1" i="0" u="none" strike="noStrike">
                        <a:solidFill>
                          <a:schemeClr val="tx1"/>
                        </a:solidFill>
                        <a:effectLst/>
                        <a:latin typeface="+mn-lt"/>
                      </a:endParaRPr>
                    </a:p>
                  </a:txBody>
                  <a:tcPr marL="0" marR="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pPr algn="ctr" fontAlgn="ctr">
                        <a:buNone/>
                      </a:pPr>
                      <a:r>
                        <a:rPr lang="en-GB" sz="1400" b="1" i="0" u="none" strike="noStrike" dirty="0">
                          <a:solidFill>
                            <a:schemeClr val="tx1"/>
                          </a:solidFill>
                          <a:effectLst/>
                          <a:latin typeface="+mn-lt"/>
                        </a:rPr>
                        <a:t>Amended</a:t>
                      </a:r>
                      <a:r>
                        <a:rPr lang="en-GB" sz="1400" b="0" i="0" u="none" strike="noStrike" dirty="0">
                          <a:solidFill>
                            <a:schemeClr val="tx1"/>
                          </a:solidFill>
                          <a:effectLst/>
                          <a:latin typeface="+mn-lt"/>
                        </a:rPr>
                        <a:t>: System C review of capability to connect to the SMR. Receive quote from System C for time and cost for development</a:t>
                      </a:r>
                    </a:p>
                  </a:txBody>
                  <a:tcPr marL="0" marR="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algn="ctr" fontAlgn="ctr">
                        <a:buNone/>
                      </a:pPr>
                      <a:r>
                        <a:rPr lang="en-GB" sz="1400" b="0" i="0" u="none" strike="noStrike">
                          <a:solidFill>
                            <a:schemeClr val="tx1"/>
                          </a:solidFill>
                          <a:effectLst/>
                          <a:latin typeface="+mn-lt"/>
                        </a:rPr>
                        <a:t>Progress is dependent on national solution readiness and supplier capability to support integration with the Shared Medicines Record. Further clarity is required on technical standards, timescales and funding for national interoperability.</a:t>
                      </a:r>
                    </a:p>
                  </a:txBody>
                  <a:tcPr marL="0" marR="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pPr algn="ctr" fontAlgn="ctr">
                        <a:buNone/>
                      </a:pPr>
                      <a:r>
                        <a:rPr lang="en-GB" sz="1400" b="0" i="0" u="none" strike="noStrike">
                          <a:solidFill>
                            <a:schemeClr val="tx1"/>
                          </a:solidFill>
                          <a:effectLst/>
                          <a:latin typeface="+mn-lt"/>
                        </a:rPr>
                        <a:t>Continued engagement with the national programme and System C to clarify technical requirements, delivery approach and dependency alignment.</a:t>
                      </a:r>
                    </a:p>
                  </a:txBody>
                  <a:tcPr marL="0" marR="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pPr algn="ctr" fontAlgn="ctr">
                        <a:buNone/>
                      </a:pPr>
                      <a:r>
                        <a:rPr lang="en-GB" sz="1400" b="0" i="0" u="none" strike="noStrike" dirty="0">
                          <a:solidFill>
                            <a:schemeClr val="tx1"/>
                          </a:solidFill>
                          <a:effectLst/>
                          <a:latin typeface="+mn-lt"/>
                        </a:rPr>
                        <a:t>This work is dependent on System C’s ability to meet the technical requirements. Aim is to complete development in Q4 26/27 in readiness for go live Q1 27/28 TBC</a:t>
                      </a:r>
                    </a:p>
                  </a:txBody>
                  <a:tcPr marL="0" marR="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666657583"/>
                  </a:ext>
                </a:extLst>
              </a:tr>
            </a:tbl>
          </a:graphicData>
        </a:graphic>
      </p:graphicFrame>
    </p:spTree>
    <p:extLst>
      <p:ext uri="{BB962C8B-B14F-4D97-AF65-F5344CB8AC3E}">
        <p14:creationId xmlns:p14="http://schemas.microsoft.com/office/powerpoint/2010/main" val="424485218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096BCC-5104-F53D-35C9-7768CFD1A2F9}"/>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898F4FE0-CD74-907E-20C7-B190799ABE9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21558E87-269E-A098-5966-2365306777A6}"/>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52</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0BEFB333-60DE-25E2-A370-3F21FA99779D}"/>
              </a:ext>
            </a:extLst>
          </p:cNvPr>
          <p:cNvSpPr txBox="1"/>
          <p:nvPr/>
        </p:nvSpPr>
        <p:spPr>
          <a:xfrm>
            <a:off x="0" y="-14068"/>
            <a:ext cx="20105688" cy="584775"/>
          </a:xfrm>
          <a:prstGeom prst="rect">
            <a:avLst/>
          </a:prstGeom>
          <a:solidFill>
            <a:srgbClr val="44546A"/>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DIGITAL OFF TRACK</a:t>
            </a:r>
            <a:endParaRPr kumimoji="0" lang="en-GB" sz="3200" b="1"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p:graphicFrame>
        <p:nvGraphicFramePr>
          <p:cNvPr id="5" name="Table 4">
            <a:extLst>
              <a:ext uri="{FF2B5EF4-FFF2-40B4-BE49-F238E27FC236}">
                <a16:creationId xmlns:a16="http://schemas.microsoft.com/office/drawing/2014/main" id="{D364FB89-7D7F-9434-DAEA-80B23E317582}"/>
              </a:ext>
            </a:extLst>
          </p:cNvPr>
          <p:cNvGraphicFramePr>
            <a:graphicFrameLocks noGrp="1"/>
          </p:cNvGraphicFramePr>
          <p:nvPr>
            <p:extLst>
              <p:ext uri="{D42A27DB-BD31-4B8C-83A1-F6EECF244321}">
                <p14:modId xmlns:p14="http://schemas.microsoft.com/office/powerpoint/2010/main" val="1794993415"/>
              </p:ext>
            </p:extLst>
          </p:nvPr>
        </p:nvGraphicFramePr>
        <p:xfrm>
          <a:off x="433953" y="795840"/>
          <a:ext cx="19124908" cy="5325028"/>
        </p:xfrm>
        <a:graphic>
          <a:graphicData uri="http://schemas.openxmlformats.org/drawingml/2006/table">
            <a:tbl>
              <a:tblPr firstRow="1" bandRow="1">
                <a:tableStyleId>{5C22544A-7EE6-4342-B048-85BDC9FD1C3A}</a:tableStyleId>
              </a:tblPr>
              <a:tblGrid>
                <a:gridCol w="3401534">
                  <a:extLst>
                    <a:ext uri="{9D8B030D-6E8A-4147-A177-3AD203B41FA5}">
                      <a16:colId xmlns:a16="http://schemas.microsoft.com/office/drawing/2014/main" val="3525046927"/>
                    </a:ext>
                  </a:extLst>
                </a:gridCol>
                <a:gridCol w="3107591">
                  <a:extLst>
                    <a:ext uri="{9D8B030D-6E8A-4147-A177-3AD203B41FA5}">
                      <a16:colId xmlns:a16="http://schemas.microsoft.com/office/drawing/2014/main" val="1197901702"/>
                    </a:ext>
                  </a:extLst>
                </a:gridCol>
                <a:gridCol w="7201284">
                  <a:extLst>
                    <a:ext uri="{9D8B030D-6E8A-4147-A177-3AD203B41FA5}">
                      <a16:colId xmlns:a16="http://schemas.microsoft.com/office/drawing/2014/main" val="4017522870"/>
                    </a:ext>
                  </a:extLst>
                </a:gridCol>
                <a:gridCol w="3952585">
                  <a:extLst>
                    <a:ext uri="{9D8B030D-6E8A-4147-A177-3AD203B41FA5}">
                      <a16:colId xmlns:a16="http://schemas.microsoft.com/office/drawing/2014/main" val="3402268947"/>
                    </a:ext>
                  </a:extLst>
                </a:gridCol>
                <a:gridCol w="1461914">
                  <a:extLst>
                    <a:ext uri="{9D8B030D-6E8A-4147-A177-3AD203B41FA5}">
                      <a16:colId xmlns:a16="http://schemas.microsoft.com/office/drawing/2014/main" val="734035894"/>
                    </a:ext>
                  </a:extLst>
                </a:gridCol>
              </a:tblGrid>
              <a:tr h="592828">
                <a:tc>
                  <a:txBody>
                    <a:bodyPr/>
                    <a:lstStyle/>
                    <a:p>
                      <a:pPr algn="ctr"/>
                      <a:r>
                        <a:rPr lang="en-GB" sz="1600" b="1"/>
                        <a:t>Delivery Action and System</a:t>
                      </a:r>
                    </a:p>
                  </a:txBody>
                  <a:tcPr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50000"/>
                      </a:schemeClr>
                    </a:solidFill>
                  </a:tcPr>
                </a:tc>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600" b="1" dirty="0"/>
                        <a:t>Q4 Milestone Off track</a:t>
                      </a:r>
                    </a:p>
                  </a:txBody>
                  <a:tcPr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50000"/>
                      </a:schemeClr>
                    </a:solidFill>
                  </a:tcPr>
                </a:tc>
                <a:tc>
                  <a:txBody>
                    <a:bodyPr/>
                    <a:lstStyle/>
                    <a:p>
                      <a:pPr algn="ctr"/>
                      <a:r>
                        <a:rPr lang="en-GB" sz="1600" b="1"/>
                        <a:t>Reason</a:t>
                      </a:r>
                    </a:p>
                  </a:txBody>
                  <a:tcPr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50000"/>
                      </a:schemeClr>
                    </a:solidFill>
                  </a:tcPr>
                </a:tc>
                <a:tc>
                  <a:txBody>
                    <a:bodyPr/>
                    <a:lstStyle/>
                    <a:p>
                      <a:pPr algn="ctr"/>
                      <a:r>
                        <a:rPr lang="en-GB" sz="1600" b="1"/>
                        <a:t>Mitigating Actions</a:t>
                      </a:r>
                    </a:p>
                  </a:txBody>
                  <a:tcPr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50000"/>
                      </a:schemeClr>
                    </a:solidFill>
                  </a:tcPr>
                </a:tc>
                <a:tc>
                  <a:txBody>
                    <a:bodyPr/>
                    <a:lstStyle/>
                    <a:p>
                      <a:pPr algn="ctr"/>
                      <a:r>
                        <a:rPr lang="en-GB" sz="1600" b="1"/>
                        <a:t>When on track</a:t>
                      </a:r>
                    </a:p>
                  </a:txBody>
                  <a:tcPr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50000"/>
                      </a:schemeClr>
                    </a:solidFill>
                  </a:tcPr>
                </a:tc>
                <a:extLst>
                  <a:ext uri="{0D108BD9-81ED-4DB2-BD59-A6C34878D82A}">
                    <a16:rowId xmlns:a16="http://schemas.microsoft.com/office/drawing/2014/main" val="2471906208"/>
                  </a:ext>
                </a:extLst>
              </a:tr>
              <a:tr h="610613">
                <a:tc>
                  <a:txBody>
                    <a:bodyPr/>
                    <a:lstStyle/>
                    <a:p>
                      <a:pPr lvl="0" algn="l" fontAlgn="ctr">
                        <a:buNone/>
                      </a:pPr>
                      <a:r>
                        <a:rPr lang="en-GB" sz="1400" b="1" i="0" u="none" strike="noStrike">
                          <a:solidFill>
                            <a:schemeClr val="tx1"/>
                          </a:solidFill>
                          <a:effectLst/>
                          <a:latin typeface="+mn-lt"/>
                        </a:rPr>
                        <a:t>Implement WICIS in line with national implementation plan </a:t>
                      </a:r>
                    </a:p>
                    <a:p>
                      <a:pPr marL="0" marR="0" lvl="0" indent="0" algn="l" defTabSz="1507937" rtl="0" eaLnBrk="1" fontAlgn="ctr" latinLnBrk="0" hangingPunct="1">
                        <a:lnSpc>
                          <a:spcPct val="100000"/>
                        </a:lnSpc>
                        <a:spcBef>
                          <a:spcPts val="0"/>
                        </a:spcBef>
                        <a:spcAft>
                          <a:spcPts val="0"/>
                        </a:spcAft>
                        <a:buClrTx/>
                        <a:buSzTx/>
                        <a:buFontTx/>
                        <a:buNone/>
                        <a:tabLst/>
                        <a:defRPr/>
                      </a:pPr>
                      <a:r>
                        <a:rPr lang="en-GB" sz="1400" b="0" i="0" u="none" strike="noStrike">
                          <a:solidFill>
                            <a:schemeClr val="tx1"/>
                          </a:solidFill>
                          <a:effectLst/>
                          <a:latin typeface="+mn-lt"/>
                        </a:rPr>
                        <a:t>[DIGITAL]</a:t>
                      </a:r>
                    </a:p>
                    <a:p>
                      <a:pPr marL="0" marR="0" lvl="0" indent="0" algn="l" rtl="0" eaLnBrk="1" fontAlgn="auto" latinLnBrk="0" hangingPunct="1">
                        <a:lnSpc>
                          <a:spcPct val="100000"/>
                        </a:lnSpc>
                        <a:spcBef>
                          <a:spcPts val="0"/>
                        </a:spcBef>
                        <a:spcAft>
                          <a:spcPts val="0"/>
                        </a:spcAft>
                        <a:buClrTx/>
                        <a:buSzTx/>
                        <a:buFontTx/>
                        <a:buNone/>
                      </a:pPr>
                      <a:endParaRPr lang="en-GB" sz="1400" b="0" kern="1200">
                        <a:solidFill>
                          <a:srgbClr val="000000"/>
                        </a:solidFill>
                        <a:latin typeface="+mn-lt"/>
                      </a:endParaRP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pPr algn="ctr" fontAlgn="ctr">
                        <a:buNone/>
                      </a:pPr>
                      <a:r>
                        <a:rPr lang="en-GB" sz="1400" b="0" i="0" u="none" strike="noStrike" dirty="0">
                          <a:solidFill>
                            <a:schemeClr val="tx1"/>
                          </a:solidFill>
                          <a:effectLst/>
                          <a:latin typeface="+mn-lt"/>
                        </a:rPr>
                        <a:t> Awaiting decision from Welsh Government on whether the project will proceed.</a:t>
                      </a:r>
                    </a:p>
                  </a:txBody>
                  <a:tcPr marL="0" marR="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algn="ctr" fontAlgn="t">
                        <a:lnSpc>
                          <a:spcPts val="1500"/>
                        </a:lnSpc>
                        <a:buNone/>
                      </a:pPr>
                      <a:r>
                        <a:rPr lang="en-GB" sz="1400" b="0" i="0" u="none" strike="noStrike" kern="1200">
                          <a:solidFill>
                            <a:schemeClr val="tx1"/>
                          </a:solidFill>
                          <a:effectLst/>
                          <a:latin typeface="+mn-lt"/>
                          <a:ea typeface="+mn-ea"/>
                          <a:cs typeface="+mn-cs"/>
                        </a:rPr>
                        <a:t>Welsh Government have approved in principle to proceed with  formal confirmation expected at the DDaT Board. SBUHB is committed to implementing the solution, and lead clinicians are actively engaged. </a:t>
                      </a:r>
                    </a:p>
                  </a:txBody>
                  <a:tcPr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pPr algn="ctr" fontAlgn="ctr">
                        <a:buNone/>
                      </a:pPr>
                      <a:r>
                        <a:rPr lang="en-GB" sz="1400" b="0" i="0" u="none" strike="noStrike">
                          <a:solidFill>
                            <a:schemeClr val="tx1"/>
                          </a:solidFill>
                          <a:effectLst/>
                          <a:latin typeface="+mn-lt"/>
                        </a:rPr>
                        <a:t>Clarification on the national funding is being sought. </a:t>
                      </a:r>
                    </a:p>
                  </a:txBody>
                  <a:tcPr marL="0" marR="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pPr algn="ctr" fontAlgn="ctr">
                        <a:buNone/>
                      </a:pPr>
                      <a:r>
                        <a:rPr lang="en-GB" sz="1400" b="0" i="0" u="none" strike="noStrike">
                          <a:solidFill>
                            <a:schemeClr val="tx1"/>
                          </a:solidFill>
                          <a:effectLst/>
                          <a:latin typeface="+mn-lt"/>
                        </a:rPr>
                        <a:t>Welsh Government have confirmed that WICIS will be a digital priority for delivery in FY 2026-27</a:t>
                      </a:r>
                    </a:p>
                  </a:txBody>
                  <a:tcPr marL="0" marR="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2819115883"/>
                  </a:ext>
                </a:extLst>
              </a:tr>
              <a:tr h="1424345">
                <a:tc>
                  <a:txBody>
                    <a:bodyPr/>
                    <a:lstStyle/>
                    <a:p>
                      <a:pPr lvl="0" algn="l" fontAlgn="ctr">
                        <a:buNone/>
                      </a:pPr>
                      <a:r>
                        <a:rPr lang="en-GB" sz="1400" b="1" i="0" u="none" strike="noStrike">
                          <a:solidFill>
                            <a:srgbClr val="000000"/>
                          </a:solidFill>
                          <a:effectLst/>
                          <a:latin typeface="+mn-lt"/>
                        </a:rPr>
                        <a:t>Expand the use of Electronic Test Requesting and Reporting</a:t>
                      </a:r>
                    </a:p>
                    <a:p>
                      <a:pPr lvl="0" algn="l" fontAlgn="ctr">
                        <a:buNone/>
                      </a:pPr>
                      <a:r>
                        <a:rPr lang="en-GB" sz="1400" b="0" i="0" u="none" strike="noStrike">
                          <a:solidFill>
                            <a:srgbClr val="000000"/>
                          </a:solidFill>
                          <a:effectLst/>
                          <a:latin typeface="+mn-lt"/>
                        </a:rPr>
                        <a:t>[DIGITAL, PLANNED CARE]</a:t>
                      </a:r>
                    </a:p>
                    <a:p>
                      <a:pPr marL="0" marR="0" lvl="0" indent="0" algn="l" rtl="0" eaLnBrk="1" fontAlgn="auto" latinLnBrk="0" hangingPunct="1">
                        <a:lnSpc>
                          <a:spcPct val="100000"/>
                        </a:lnSpc>
                        <a:spcBef>
                          <a:spcPts val="0"/>
                        </a:spcBef>
                        <a:spcAft>
                          <a:spcPts val="0"/>
                        </a:spcAft>
                        <a:buClrTx/>
                        <a:buSzTx/>
                        <a:buFontTx/>
                        <a:buNone/>
                      </a:pPr>
                      <a:endParaRPr lang="en-GB" sz="1400" b="0" kern="1200">
                        <a:solidFill>
                          <a:srgbClr val="000000"/>
                        </a:solidFill>
                        <a:latin typeface="+mn-lt"/>
                      </a:endParaRP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pPr algn="ctr" fontAlgn="ctr">
                        <a:buNone/>
                      </a:pPr>
                      <a:r>
                        <a:rPr lang="en-GB" sz="1400" b="1" i="0" u="none" strike="noStrike" dirty="0">
                          <a:solidFill>
                            <a:srgbClr val="000000"/>
                          </a:solidFill>
                          <a:effectLst/>
                          <a:latin typeface="+mn-lt"/>
                        </a:rPr>
                        <a:t>Amended:</a:t>
                      </a:r>
                      <a:r>
                        <a:rPr lang="en-GB" sz="1400" b="0" i="0" u="none" strike="noStrike" dirty="0">
                          <a:solidFill>
                            <a:srgbClr val="000000"/>
                          </a:solidFill>
                          <a:effectLst/>
                          <a:latin typeface="+mn-lt"/>
                        </a:rPr>
                        <a:t> Go-live with new electronic test report types</a:t>
                      </a:r>
                    </a:p>
                  </a:txBody>
                  <a:tcPr marL="0" marR="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marL="0" algn="ctr" rtl="0" eaLnBrk="1" fontAlgn="ctr" latinLnBrk="0" hangingPunct="1">
                        <a:buNone/>
                      </a:pPr>
                      <a:r>
                        <a:rPr lang="en-GB" sz="1400" b="0" i="0" u="none" strike="noStrike" kern="1200">
                          <a:solidFill>
                            <a:schemeClr val="tx1"/>
                          </a:solidFill>
                          <a:effectLst/>
                          <a:latin typeface="+mn-lt"/>
                          <a:ea typeface="+mn-ea"/>
                          <a:cs typeface="+mn-cs"/>
                        </a:rPr>
                        <a:t>Limited engagement from suppliers to quote for integration work for some elements e.g. cardiology reports. </a:t>
                      </a:r>
                    </a:p>
                    <a:p>
                      <a:pPr marL="0" lvl="0" algn="ctr">
                        <a:buNone/>
                      </a:pPr>
                      <a:r>
                        <a:rPr lang="en-GB" sz="1400" b="0" i="0" u="none" strike="noStrike" kern="1200">
                          <a:solidFill>
                            <a:schemeClr val="tx1"/>
                          </a:solidFill>
                          <a:effectLst/>
                          <a:latin typeface="+mn-lt"/>
                          <a:ea typeface="+mn-ea"/>
                          <a:cs typeface="+mn-cs"/>
                        </a:rPr>
                        <a:t>Rollout of radiology requesting is a priority for 26/27 building on new capabilities available via delivery of the RISP programme in 25/26.</a:t>
                      </a:r>
                    </a:p>
                  </a:txBody>
                  <a:tcPr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pPr marL="0" algn="ctr" defTabSz="1507937" rtl="0" eaLnBrk="1" fontAlgn="ctr" latinLnBrk="0" hangingPunct="1">
                        <a:buNone/>
                      </a:pPr>
                      <a:r>
                        <a:rPr lang="en-GB" sz="1400" b="0" i="0" u="none" strike="noStrike" kern="1200">
                          <a:solidFill>
                            <a:schemeClr val="tx1"/>
                          </a:solidFill>
                          <a:effectLst/>
                          <a:latin typeface="+mn-lt"/>
                          <a:ea typeface="+mn-ea"/>
                          <a:cs typeface="+mn-cs"/>
                        </a:rPr>
                        <a:t>Escalation with suppliers</a:t>
                      </a:r>
                    </a:p>
                  </a:txBody>
                  <a:tcPr marL="0" marR="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pPr marL="0" algn="ctr" defTabSz="1507937" rtl="0" eaLnBrk="1" fontAlgn="ctr" latinLnBrk="0" hangingPunct="1">
                        <a:buNone/>
                      </a:pPr>
                      <a:r>
                        <a:rPr lang="en-GB" sz="1400" b="0" i="0" u="none" strike="noStrike" kern="1200">
                          <a:solidFill>
                            <a:schemeClr val="tx1"/>
                          </a:solidFill>
                          <a:effectLst/>
                          <a:latin typeface="+mn-lt"/>
                          <a:ea typeface="+mn-ea"/>
                          <a:cs typeface="+mn-cs"/>
                        </a:rPr>
                        <a:t>Q1</a:t>
                      </a:r>
                    </a:p>
                  </a:txBody>
                  <a:tcPr marL="0" marR="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2391505648"/>
                  </a:ext>
                </a:extLst>
              </a:tr>
              <a:tr h="960895">
                <a:tc>
                  <a:txBody>
                    <a:bodyPr/>
                    <a:lstStyle/>
                    <a:p>
                      <a:pPr lvl="0" algn="l" fontAlgn="ctr">
                        <a:buNone/>
                      </a:pPr>
                      <a:r>
                        <a:rPr lang="en-GB" sz="1400" b="1" i="0" u="none" strike="noStrike">
                          <a:solidFill>
                            <a:srgbClr val="000000"/>
                          </a:solidFill>
                          <a:effectLst/>
                          <a:latin typeface="+mn-lt"/>
                        </a:rPr>
                        <a:t>NPT Wireless Equipment Replacement </a:t>
                      </a:r>
                      <a:r>
                        <a:rPr lang="en-GB" sz="1400" b="0" i="0" u="none" strike="noStrike">
                          <a:solidFill>
                            <a:srgbClr val="000000"/>
                          </a:solidFill>
                          <a:effectLst/>
                          <a:latin typeface="+mn-lt"/>
                        </a:rPr>
                        <a:t>[DIGITAL]</a:t>
                      </a:r>
                    </a:p>
                    <a:p>
                      <a:pPr lvl="0" algn="ctr" fontAlgn="ctr">
                        <a:buNone/>
                      </a:pPr>
                      <a:endParaRPr lang="en-GB" sz="1400" b="0" i="0" u="none" strike="noStrike">
                        <a:solidFill>
                          <a:schemeClr val="tx1"/>
                        </a:solidFill>
                        <a:effectLst/>
                        <a:latin typeface="+mn-lt"/>
                      </a:endParaRPr>
                    </a:p>
                  </a:txBody>
                  <a:tcPr marL="0" marR="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pPr marL="0" marR="0" lvl="0" indent="0" algn="ctr" defTabSz="1507937" rtl="0" eaLnBrk="1" fontAlgn="ctr" latinLnBrk="0" hangingPunct="1">
                        <a:lnSpc>
                          <a:spcPct val="100000"/>
                        </a:lnSpc>
                        <a:spcBef>
                          <a:spcPts val="0"/>
                        </a:spcBef>
                        <a:spcAft>
                          <a:spcPts val="0"/>
                        </a:spcAft>
                        <a:buClrTx/>
                        <a:buSzTx/>
                        <a:buFontTx/>
                        <a:buNone/>
                        <a:tabLst/>
                        <a:defRPr/>
                      </a:pPr>
                      <a:r>
                        <a:rPr lang="en-GB" sz="1400" b="0" i="0" u="none" strike="noStrike" dirty="0">
                          <a:solidFill>
                            <a:schemeClr val="tx1"/>
                          </a:solidFill>
                          <a:effectLst/>
                          <a:latin typeface="+mn-lt"/>
                        </a:rPr>
                        <a:t>Installation complete</a:t>
                      </a:r>
                    </a:p>
                    <a:p>
                      <a:pPr marL="0" marR="0" lvl="0" indent="0" algn="ctr" defTabSz="1507937" rtl="0" eaLnBrk="1" fontAlgn="ctr" latinLnBrk="0" hangingPunct="1">
                        <a:lnSpc>
                          <a:spcPct val="100000"/>
                        </a:lnSpc>
                        <a:spcBef>
                          <a:spcPts val="0"/>
                        </a:spcBef>
                        <a:spcAft>
                          <a:spcPts val="0"/>
                        </a:spcAft>
                        <a:buClrTx/>
                        <a:buSzTx/>
                        <a:buFontTx/>
                        <a:buNone/>
                        <a:tabLst/>
                        <a:defRPr/>
                      </a:pPr>
                      <a:endParaRPr lang="en-GB" sz="1400" b="0" i="0" u="none" strike="noStrike" dirty="0">
                        <a:solidFill>
                          <a:schemeClr val="tx1"/>
                        </a:solidFill>
                        <a:effectLst/>
                        <a:latin typeface="+mn-lt"/>
                      </a:endParaRPr>
                    </a:p>
                  </a:txBody>
                  <a:tcPr marL="0" marR="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algn="ctr" fontAlgn="ctr">
                        <a:buNone/>
                      </a:pPr>
                      <a:r>
                        <a:rPr lang="en-GB" sz="1400" b="0" i="0" u="none" strike="noStrike" kern="1200">
                          <a:solidFill>
                            <a:schemeClr val="tx1"/>
                          </a:solidFill>
                          <a:effectLst/>
                          <a:latin typeface="+mn-lt"/>
                          <a:ea typeface="+mn-ea"/>
                          <a:cs typeface="+mn-cs"/>
                        </a:rPr>
                        <a:t>Other work has been prioritised and there has been a delay in getting agreement from NPT senior management to progress with the replacement work</a:t>
                      </a:r>
                    </a:p>
                  </a:txBody>
                  <a:tcPr marL="0" marR="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pPr lvl="0" algn="ctr"/>
                      <a:r>
                        <a:rPr lang="en-GB" sz="1400" b="0" i="0" u="none" strike="noStrike">
                          <a:solidFill>
                            <a:schemeClr val="tx1"/>
                          </a:solidFill>
                          <a:effectLst/>
                          <a:latin typeface="+mn-lt"/>
                        </a:rPr>
                        <a:t>Now agreed for April 18</a:t>
                      </a:r>
                      <a:r>
                        <a:rPr lang="en-GB" sz="1400" b="0" i="0" u="none" strike="noStrike" baseline="30000">
                          <a:solidFill>
                            <a:schemeClr val="tx1"/>
                          </a:solidFill>
                          <a:effectLst/>
                          <a:latin typeface="+mn-lt"/>
                        </a:rPr>
                        <a:t>th</a:t>
                      </a:r>
                      <a:r>
                        <a:rPr lang="en-GB" sz="1400" b="0" i="0" u="none" strike="noStrike">
                          <a:solidFill>
                            <a:schemeClr val="tx1"/>
                          </a:solidFill>
                          <a:effectLst/>
                          <a:latin typeface="+mn-lt"/>
                        </a:rPr>
                        <a:t> and 19th</a:t>
                      </a:r>
                    </a:p>
                  </a:txBody>
                  <a:tcPr marL="0" marR="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pPr algn="ctr" fontAlgn="ctr">
                        <a:buNone/>
                      </a:pPr>
                      <a:r>
                        <a:rPr lang="en-GB" sz="1400" b="0" i="0" u="none" strike="noStrike">
                          <a:solidFill>
                            <a:schemeClr val="tx1"/>
                          </a:solidFill>
                          <a:effectLst/>
                          <a:latin typeface="+mn-lt"/>
                        </a:rPr>
                        <a:t>April 2026</a:t>
                      </a:r>
                    </a:p>
                  </a:txBody>
                  <a:tcPr marL="0" marR="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2017569384"/>
                  </a:ext>
                </a:extLst>
              </a:tr>
              <a:tr h="741052">
                <a:tc>
                  <a:txBody>
                    <a:bodyPr/>
                    <a:lstStyle/>
                    <a:p>
                      <a:pPr lvl="0" algn="l" fontAlgn="ctr">
                        <a:buNone/>
                      </a:pPr>
                      <a:r>
                        <a:rPr lang="en-GB" sz="1400" b="1" i="0" u="none" strike="noStrike">
                          <a:solidFill>
                            <a:srgbClr val="000000"/>
                          </a:solidFill>
                          <a:effectLst/>
                          <a:latin typeface="+mn-lt"/>
                        </a:rPr>
                        <a:t>Digitise cellular pathology services</a:t>
                      </a:r>
                    </a:p>
                    <a:p>
                      <a:pPr marL="0" marR="0" lvl="0" indent="0" algn="l" defTabSz="1507937" rtl="0" eaLnBrk="1" fontAlgn="ctr" latinLnBrk="0" hangingPunct="1">
                        <a:lnSpc>
                          <a:spcPct val="100000"/>
                        </a:lnSpc>
                        <a:spcBef>
                          <a:spcPts val="0"/>
                        </a:spcBef>
                        <a:spcAft>
                          <a:spcPts val="0"/>
                        </a:spcAft>
                        <a:buClrTx/>
                        <a:buSzTx/>
                        <a:buFontTx/>
                        <a:buNone/>
                        <a:tabLst/>
                        <a:defRPr/>
                      </a:pPr>
                      <a:r>
                        <a:rPr lang="en-GB" sz="1400" b="0" i="0" u="none" strike="noStrike">
                          <a:solidFill>
                            <a:srgbClr val="000000"/>
                          </a:solidFill>
                          <a:effectLst/>
                          <a:latin typeface="+mn-lt"/>
                        </a:rPr>
                        <a:t>[DIGITAL, CANCER, PLANNED CARE]</a:t>
                      </a:r>
                    </a:p>
                    <a:p>
                      <a:pPr lvl="0" algn="l" fontAlgn="ctr">
                        <a:buNone/>
                      </a:pPr>
                      <a:endParaRPr lang="en-GB" sz="1400" b="1" i="0" u="none" strike="noStrike">
                        <a:solidFill>
                          <a:schemeClr val="tx1"/>
                        </a:solidFill>
                        <a:effectLst/>
                        <a:latin typeface="+mn-lt"/>
                      </a:endParaRPr>
                    </a:p>
                  </a:txBody>
                  <a:tcPr marL="0" marR="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pPr marL="0" marR="0" lvl="0" indent="0" algn="ctr" defTabSz="1507937" rtl="0" eaLnBrk="1" fontAlgn="ctr" latinLnBrk="0" hangingPunct="1">
                        <a:lnSpc>
                          <a:spcPct val="100000"/>
                        </a:lnSpc>
                        <a:spcBef>
                          <a:spcPts val="0"/>
                        </a:spcBef>
                        <a:spcAft>
                          <a:spcPts val="0"/>
                        </a:spcAft>
                        <a:buClrTx/>
                        <a:buSzTx/>
                        <a:buFontTx/>
                        <a:buNone/>
                        <a:tabLst/>
                        <a:defRPr/>
                      </a:pPr>
                      <a:r>
                        <a:rPr lang="en-GB" sz="1400" b="1" i="0" u="none" strike="noStrike" dirty="0">
                          <a:solidFill>
                            <a:srgbClr val="000000"/>
                          </a:solidFill>
                          <a:effectLst/>
                          <a:latin typeface="+mn-lt"/>
                        </a:rPr>
                        <a:t>Amended:</a:t>
                      </a:r>
                      <a:r>
                        <a:rPr lang="en-GB" sz="1400" b="0" i="0" u="none" strike="noStrike" dirty="0">
                          <a:solidFill>
                            <a:srgbClr val="000000"/>
                          </a:solidFill>
                          <a:effectLst/>
                          <a:latin typeface="+mn-lt"/>
                        </a:rPr>
                        <a:t> Publish Invitation To Tender</a:t>
                      </a:r>
                    </a:p>
                    <a:p>
                      <a:pPr marL="0" marR="0" lvl="0" indent="0" algn="ctr" defTabSz="1507937" rtl="0" eaLnBrk="1" fontAlgn="ctr" latinLnBrk="0" hangingPunct="1">
                        <a:lnSpc>
                          <a:spcPct val="100000"/>
                        </a:lnSpc>
                        <a:spcBef>
                          <a:spcPts val="0"/>
                        </a:spcBef>
                        <a:spcAft>
                          <a:spcPts val="0"/>
                        </a:spcAft>
                        <a:buClrTx/>
                        <a:buSzTx/>
                        <a:buFontTx/>
                        <a:buNone/>
                        <a:tabLst/>
                        <a:defRPr/>
                      </a:pPr>
                      <a:endParaRPr lang="en-GB" sz="1400" b="0" i="0" u="none" strike="noStrike" dirty="0">
                        <a:solidFill>
                          <a:schemeClr val="tx1"/>
                        </a:solidFill>
                        <a:effectLst/>
                        <a:latin typeface="+mn-lt"/>
                      </a:endParaRPr>
                    </a:p>
                  </a:txBody>
                  <a:tcPr marL="0" marR="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algn="ctr" fontAlgn="ctr">
                        <a:buNone/>
                      </a:pPr>
                      <a:r>
                        <a:rPr lang="en-GB" sz="1400" b="0" i="0" u="none" strike="noStrike">
                          <a:solidFill>
                            <a:schemeClr val="tx1"/>
                          </a:solidFill>
                          <a:effectLst/>
                          <a:latin typeface="+mn-lt"/>
                        </a:rPr>
                        <a:t>Progress constrained by the requirement for all Health Boards to agree business cases in advance of issuing the national digital cellular pathology ITT.</a:t>
                      </a:r>
                    </a:p>
                  </a:txBody>
                  <a:tcPr marL="0" marR="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pPr algn="ctr" fontAlgn="ctr">
                        <a:buNone/>
                      </a:pPr>
                      <a:r>
                        <a:rPr lang="en-GB" sz="1400" b="0" i="0" u="none" strike="noStrike">
                          <a:solidFill>
                            <a:schemeClr val="tx1"/>
                          </a:solidFill>
                          <a:effectLst/>
                          <a:latin typeface="+mn-lt"/>
                        </a:rPr>
                        <a:t>Support updated national plan to issue Invitation to Tender, carry out supplier engagement, response evaluation and contract award in 2026/27.</a:t>
                      </a:r>
                    </a:p>
                  </a:txBody>
                  <a:tcPr marL="0" marR="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pPr algn="ctr" fontAlgn="ctr">
                        <a:buNone/>
                      </a:pPr>
                      <a:r>
                        <a:rPr lang="en-GB" sz="1400" b="0" i="0" u="none" strike="noStrike" dirty="0">
                          <a:solidFill>
                            <a:schemeClr val="tx1"/>
                          </a:solidFill>
                          <a:effectLst/>
                          <a:latin typeface="+mn-lt"/>
                        </a:rPr>
                        <a:t>Q1</a:t>
                      </a:r>
                    </a:p>
                  </a:txBody>
                  <a:tcPr marL="0" marR="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3769030710"/>
                  </a:ext>
                </a:extLst>
              </a:tr>
            </a:tbl>
          </a:graphicData>
        </a:graphic>
      </p:graphicFrame>
    </p:spTree>
    <p:extLst>
      <p:ext uri="{BB962C8B-B14F-4D97-AF65-F5344CB8AC3E}">
        <p14:creationId xmlns:p14="http://schemas.microsoft.com/office/powerpoint/2010/main" val="188104324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48CB77-DF63-203A-CFEC-F0BCBB989276}"/>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7E96022B-0C02-BF48-DA6A-15458E648305}"/>
              </a:ext>
            </a:extLst>
          </p:cNvPr>
          <p:cNvSpPr>
            <a:spLocks noChangeArrowheads="1"/>
          </p:cNvSpPr>
          <p:nvPr/>
        </p:nvSpPr>
        <p:spPr bwMode="auto">
          <a:xfrm>
            <a:off x="2089247" y="1323425"/>
            <a:ext cx="247490"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6" tIns="61258" rIns="122516" bIns="61258" numCol="1" anchor="ctr" anchorCtr="0" compatLnSpc="1">
            <a:prstTxWarp prst="textNoShape">
              <a:avLst/>
            </a:prstTxWarp>
            <a:spAutoFit/>
          </a:bodyPr>
          <a:lstStyle/>
          <a:p>
            <a:pPr marL="0" marR="0" lvl="0" indent="0" algn="l" defTabSz="1225161"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A274966F-EF52-EA86-27D6-E84754068430}"/>
              </a:ext>
            </a:extLst>
          </p:cNvPr>
          <p:cNvSpPr>
            <a:spLocks noGrp="1"/>
          </p:cNvSpPr>
          <p:nvPr>
            <p:ph type="sldNum" sz="quarter" idx="12"/>
          </p:nvPr>
        </p:nvSpPr>
        <p:spPr>
          <a:xfrm>
            <a:off x="11537185" y="10482056"/>
            <a:ext cx="3675507" cy="602113"/>
          </a:xfrm>
          <a:prstGeom prst="rect">
            <a:avLst/>
          </a:prstGeom>
        </p:spPr>
        <p:txBody>
          <a:bodyPr vert="horz" lIns="150790" tIns="75396" rIns="150790" bIns="75396" rtlCol="0" anchor="ctr"/>
          <a:lstStyle>
            <a:defPPr>
              <a:defRPr lang="en-US"/>
            </a:defPPr>
            <a:lvl1pPr marL="0" algn="r" defTabSz="753980" rtl="0" eaLnBrk="1" latinLnBrk="0" hangingPunct="1">
              <a:defRPr sz="1484" kern="1200">
                <a:solidFill>
                  <a:schemeClr val="tx1">
                    <a:tint val="82000"/>
                  </a:schemeClr>
                </a:solidFill>
                <a:latin typeface="+mn-lt"/>
                <a:ea typeface="+mn-ea"/>
                <a:cs typeface="+mn-cs"/>
              </a:defRPr>
            </a:lvl1pPr>
            <a:lvl2pPr marL="753980" algn="l" defTabSz="753980" rtl="0" eaLnBrk="1" latinLnBrk="0" hangingPunct="1">
              <a:defRPr sz="2968" kern="1200">
                <a:solidFill>
                  <a:schemeClr val="tx1"/>
                </a:solidFill>
                <a:latin typeface="+mn-lt"/>
                <a:ea typeface="+mn-ea"/>
                <a:cs typeface="+mn-cs"/>
              </a:defRPr>
            </a:lvl2pPr>
            <a:lvl3pPr marL="1507958" algn="l" defTabSz="753980" rtl="0" eaLnBrk="1" latinLnBrk="0" hangingPunct="1">
              <a:defRPr sz="2968" kern="1200">
                <a:solidFill>
                  <a:schemeClr val="tx1"/>
                </a:solidFill>
                <a:latin typeface="+mn-lt"/>
                <a:ea typeface="+mn-ea"/>
                <a:cs typeface="+mn-cs"/>
              </a:defRPr>
            </a:lvl3pPr>
            <a:lvl4pPr marL="2261939" algn="l" defTabSz="753980" rtl="0" eaLnBrk="1" latinLnBrk="0" hangingPunct="1">
              <a:defRPr sz="2968" kern="1200">
                <a:solidFill>
                  <a:schemeClr val="tx1"/>
                </a:solidFill>
                <a:latin typeface="+mn-lt"/>
                <a:ea typeface="+mn-ea"/>
                <a:cs typeface="+mn-cs"/>
              </a:defRPr>
            </a:lvl4pPr>
            <a:lvl5pPr marL="3015917" algn="l" defTabSz="753980" rtl="0" eaLnBrk="1" latinLnBrk="0" hangingPunct="1">
              <a:defRPr sz="2968" kern="1200">
                <a:solidFill>
                  <a:schemeClr val="tx1"/>
                </a:solidFill>
                <a:latin typeface="+mn-lt"/>
                <a:ea typeface="+mn-ea"/>
                <a:cs typeface="+mn-cs"/>
              </a:defRPr>
            </a:lvl5pPr>
            <a:lvl6pPr marL="3769897" algn="l" defTabSz="753980" rtl="0" eaLnBrk="1" latinLnBrk="0" hangingPunct="1">
              <a:defRPr sz="2968" kern="1200">
                <a:solidFill>
                  <a:schemeClr val="tx1"/>
                </a:solidFill>
                <a:latin typeface="+mn-lt"/>
                <a:ea typeface="+mn-ea"/>
                <a:cs typeface="+mn-cs"/>
              </a:defRPr>
            </a:lvl6pPr>
            <a:lvl7pPr marL="4523875" algn="l" defTabSz="753980" rtl="0" eaLnBrk="1" latinLnBrk="0" hangingPunct="1">
              <a:defRPr sz="2968" kern="1200">
                <a:solidFill>
                  <a:schemeClr val="tx1"/>
                </a:solidFill>
                <a:latin typeface="+mn-lt"/>
                <a:ea typeface="+mn-ea"/>
                <a:cs typeface="+mn-cs"/>
              </a:defRPr>
            </a:lvl7pPr>
            <a:lvl8pPr marL="5277855" algn="l" defTabSz="753980" rtl="0" eaLnBrk="1" latinLnBrk="0" hangingPunct="1">
              <a:defRPr sz="2968" kern="1200">
                <a:solidFill>
                  <a:schemeClr val="tx1"/>
                </a:solidFill>
                <a:latin typeface="+mn-lt"/>
                <a:ea typeface="+mn-ea"/>
                <a:cs typeface="+mn-cs"/>
              </a:defRPr>
            </a:lvl8pPr>
            <a:lvl9pPr marL="6031834" algn="l" defTabSz="753980" rtl="0" eaLnBrk="1" latinLnBrk="0" hangingPunct="1">
              <a:defRPr sz="2968" kern="1200">
                <a:solidFill>
                  <a:schemeClr val="tx1"/>
                </a:solidFill>
                <a:latin typeface="+mn-lt"/>
                <a:ea typeface="+mn-ea"/>
                <a:cs typeface="+mn-cs"/>
              </a:defRPr>
            </a:lvl9pPr>
          </a:lstStyle>
          <a:p>
            <a:pPr marL="0" marR="0" lvl="0" indent="0" algn="r" defTabSz="753980"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rPr>
              <a:pPr marL="0" marR="0" lvl="0" indent="0" algn="r" defTabSz="753980" rtl="0" eaLnBrk="1" fontAlgn="auto" latinLnBrk="0" hangingPunct="1">
                <a:lnSpc>
                  <a:spcPct val="100000"/>
                </a:lnSpc>
                <a:spcBef>
                  <a:spcPts val="0"/>
                </a:spcBef>
                <a:spcAft>
                  <a:spcPts val="0"/>
                </a:spcAft>
                <a:buClrTx/>
                <a:buSzTx/>
                <a:buFontTx/>
                <a:buNone/>
                <a:tabLst/>
                <a:defRPr/>
              </a:pPr>
              <a:t>53</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321474C2-050F-364D-45A1-83C2064EF12C}"/>
              </a:ext>
            </a:extLst>
          </p:cNvPr>
          <p:cNvSpPr txBox="1"/>
          <p:nvPr/>
        </p:nvSpPr>
        <p:spPr>
          <a:xfrm>
            <a:off x="89" y="-14016"/>
            <a:ext cx="20105511" cy="584647"/>
          </a:xfrm>
          <a:prstGeom prst="rect">
            <a:avLst/>
          </a:prstGeom>
          <a:solidFill>
            <a:srgbClr val="44546A"/>
          </a:solidFill>
        </p:spPr>
        <p:txBody>
          <a:bodyPr wrap="square" rtlCol="0">
            <a:spAutoFit/>
          </a:bodyPr>
          <a:lstStyle/>
          <a:p>
            <a:pPr marL="0" marR="0" lvl="0" indent="0" algn="ctr" defTabSz="1507958" rtl="0" eaLnBrk="1" fontAlgn="auto" latinLnBrk="0" hangingPunct="1">
              <a:lnSpc>
                <a:spcPct val="100000"/>
              </a:lnSpc>
              <a:spcBef>
                <a:spcPts val="0"/>
              </a:spcBef>
              <a:spcAft>
                <a:spcPts val="1979"/>
              </a:spcAft>
              <a:buClrTx/>
              <a:buSzTx/>
              <a:buFontTx/>
              <a:buNone/>
              <a:tabLst/>
              <a:defRPr/>
            </a:pPr>
            <a:r>
              <a:rPr kumimoji="0" lang="en-GB" sz="3199"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DIGITAL Q4 DELIVERY</a:t>
            </a:r>
            <a:endParaRPr kumimoji="0" lang="en-GB" sz="3199" b="1"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69D05778-B417-4009-02E2-B36065F74925}"/>
              </a:ext>
            </a:extLst>
          </p:cNvPr>
          <p:cNvSpPr txBox="1"/>
          <p:nvPr/>
        </p:nvSpPr>
        <p:spPr>
          <a:xfrm>
            <a:off x="491980" y="570631"/>
            <a:ext cx="19450738" cy="461665"/>
          </a:xfrm>
          <a:prstGeom prst="rect">
            <a:avLst/>
          </a:prstGeom>
          <a:noFill/>
        </p:spPr>
        <p:txBody>
          <a:bodyPr wrap="square">
            <a:spAutoFit/>
          </a:bodyPr>
          <a:lstStyle/>
          <a:p>
            <a:pPr marL="0" marR="0" lvl="0" indent="0" algn="l" defTabSz="914413"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a:ln>
                  <a:noFill/>
                </a:ln>
                <a:solidFill>
                  <a:prstClr val="black"/>
                </a:solidFill>
                <a:effectLst/>
                <a:uLnTx/>
                <a:uFillTx/>
                <a:latin typeface="Aptos" panose="02110004020202020204"/>
                <a:ea typeface="+mn-ea"/>
                <a:cs typeface="+mn-cs"/>
              </a:rPr>
              <a:t>Performance Framework metrics</a:t>
            </a:r>
            <a:endParaRPr kumimoji="0" lang="en-GB" sz="2400" b="0" i="0" u="none" strike="noStrike" kern="1200" cap="none" spc="0" normalizeH="0" baseline="0" noProof="0">
              <a:ln>
                <a:noFill/>
              </a:ln>
              <a:solidFill>
                <a:prstClr val="black"/>
              </a:solidFill>
              <a:effectLst/>
              <a:uLnTx/>
              <a:uFillTx/>
              <a:latin typeface="Arial" panose="020B0604020202020204"/>
              <a:ea typeface="+mn-ea"/>
              <a:cs typeface="+mn-cs"/>
            </a:endParaRPr>
          </a:p>
        </p:txBody>
      </p:sp>
      <p:graphicFrame>
        <p:nvGraphicFramePr>
          <p:cNvPr id="5" name="Table 4">
            <a:extLst>
              <a:ext uri="{FF2B5EF4-FFF2-40B4-BE49-F238E27FC236}">
                <a16:creationId xmlns:a16="http://schemas.microsoft.com/office/drawing/2014/main" id="{12BE15D9-0731-CF61-EDB6-DB3A4B712390}"/>
              </a:ext>
            </a:extLst>
          </p:cNvPr>
          <p:cNvGraphicFramePr>
            <a:graphicFrameLocks noGrp="1"/>
          </p:cNvGraphicFramePr>
          <p:nvPr/>
        </p:nvGraphicFramePr>
        <p:xfrm>
          <a:off x="329098" y="954753"/>
          <a:ext cx="19557601" cy="1811398"/>
        </p:xfrm>
        <a:graphic>
          <a:graphicData uri="http://schemas.openxmlformats.org/drawingml/2006/table">
            <a:tbl>
              <a:tblPr>
                <a:tableStyleId>{5C22544A-7EE6-4342-B048-85BDC9FD1C3A}</a:tableStyleId>
              </a:tblPr>
              <a:tblGrid>
                <a:gridCol w="7006953">
                  <a:extLst>
                    <a:ext uri="{9D8B030D-6E8A-4147-A177-3AD203B41FA5}">
                      <a16:colId xmlns:a16="http://schemas.microsoft.com/office/drawing/2014/main" val="668364540"/>
                    </a:ext>
                  </a:extLst>
                </a:gridCol>
                <a:gridCol w="2525962">
                  <a:extLst>
                    <a:ext uri="{9D8B030D-6E8A-4147-A177-3AD203B41FA5}">
                      <a16:colId xmlns:a16="http://schemas.microsoft.com/office/drawing/2014/main" val="1506383140"/>
                    </a:ext>
                  </a:extLst>
                </a:gridCol>
                <a:gridCol w="1670781">
                  <a:extLst>
                    <a:ext uri="{9D8B030D-6E8A-4147-A177-3AD203B41FA5}">
                      <a16:colId xmlns:a16="http://schemas.microsoft.com/office/drawing/2014/main" val="3625565893"/>
                    </a:ext>
                  </a:extLst>
                </a:gridCol>
                <a:gridCol w="1670781">
                  <a:extLst>
                    <a:ext uri="{9D8B030D-6E8A-4147-A177-3AD203B41FA5}">
                      <a16:colId xmlns:a16="http://schemas.microsoft.com/office/drawing/2014/main" val="2900966897"/>
                    </a:ext>
                  </a:extLst>
                </a:gridCol>
                <a:gridCol w="1670781">
                  <a:extLst>
                    <a:ext uri="{9D8B030D-6E8A-4147-A177-3AD203B41FA5}">
                      <a16:colId xmlns:a16="http://schemas.microsoft.com/office/drawing/2014/main" val="4151483242"/>
                    </a:ext>
                  </a:extLst>
                </a:gridCol>
                <a:gridCol w="1670781">
                  <a:extLst>
                    <a:ext uri="{9D8B030D-6E8A-4147-A177-3AD203B41FA5}">
                      <a16:colId xmlns:a16="http://schemas.microsoft.com/office/drawing/2014/main" val="2584037070"/>
                    </a:ext>
                  </a:extLst>
                </a:gridCol>
                <a:gridCol w="1670781">
                  <a:extLst>
                    <a:ext uri="{9D8B030D-6E8A-4147-A177-3AD203B41FA5}">
                      <a16:colId xmlns:a16="http://schemas.microsoft.com/office/drawing/2014/main" val="3047569491"/>
                    </a:ext>
                  </a:extLst>
                </a:gridCol>
                <a:gridCol w="1670781">
                  <a:extLst>
                    <a:ext uri="{9D8B030D-6E8A-4147-A177-3AD203B41FA5}">
                      <a16:colId xmlns:a16="http://schemas.microsoft.com/office/drawing/2014/main" val="3534636197"/>
                    </a:ext>
                  </a:extLst>
                </a:gridCol>
              </a:tblGrid>
              <a:tr h="546477">
                <a:tc>
                  <a:txBody>
                    <a:bodyPr/>
                    <a:lstStyle/>
                    <a:p>
                      <a:pPr algn="l" fontAlgn="b"/>
                      <a:r>
                        <a:rPr lang="en-GB" sz="1800" b="1" u="none" strike="noStrike" kern="1200" dirty="0">
                          <a:solidFill>
                            <a:schemeClr val="bg1"/>
                          </a:solidFill>
                          <a:effectLst/>
                          <a:latin typeface="+mn-lt"/>
                          <a:ea typeface="Verdana" panose="020B0604030504040204" pitchFamily="34" charset="0"/>
                          <a:cs typeface="+mn-cs"/>
                        </a:rPr>
                        <a:t>Digital</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1600" b="1" u="none" strike="noStrike" kern="1200">
                          <a:solidFill>
                            <a:schemeClr val="bg1"/>
                          </a:solidFill>
                          <a:effectLst/>
                          <a:latin typeface="+mn-lt"/>
                          <a:ea typeface="Verdana" panose="020B0604030504040204" pitchFamily="34" charset="0"/>
                          <a:cs typeface="+mn-cs"/>
                        </a:rPr>
                        <a:t>Target</a:t>
                      </a:r>
                    </a:p>
                    <a:p>
                      <a:pPr algn="ctr" fontAlgn="b"/>
                      <a:endParaRPr lang="en-GB" sz="1600" b="1" u="none" strike="noStrike" kern="1200">
                        <a:solidFill>
                          <a:schemeClr val="bg1"/>
                        </a:solidFill>
                        <a:effectLst/>
                        <a:latin typeface="+mn-lt"/>
                        <a:ea typeface="Verdana" panose="020B0604030504040204" pitchFamily="34" charset="0"/>
                        <a:cs typeface="+mn-cs"/>
                      </a:endParaRP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1600" b="1" i="0" u="none" strike="noStrike">
                          <a:solidFill>
                            <a:schemeClr val="bg1"/>
                          </a:solidFill>
                          <a:effectLst/>
                          <a:latin typeface="+mn-lt"/>
                          <a:ea typeface="Verdana" panose="020B0604030504040204" pitchFamily="34" charset="0"/>
                        </a:rPr>
                        <a:t>Trajectory </a:t>
                      </a:r>
                    </a:p>
                    <a:p>
                      <a:pPr algn="ctr" fontAlgn="b"/>
                      <a:r>
                        <a:rPr lang="en-GB" sz="1600" b="1" i="0" u="none" strike="noStrike">
                          <a:solidFill>
                            <a:schemeClr val="bg1"/>
                          </a:solidFill>
                          <a:effectLst/>
                          <a:latin typeface="+mn-lt"/>
                          <a:ea typeface="Verdana" panose="020B0604030504040204" pitchFamily="34" charset="0"/>
                        </a:rPr>
                        <a:t>Jan 26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accent6">
                        <a:lumMod val="75000"/>
                      </a:schemeClr>
                    </a:solidFill>
                  </a:tcPr>
                </a:tc>
                <a:tc>
                  <a:txBody>
                    <a:bodyPr/>
                    <a:lstStyle/>
                    <a:p>
                      <a:pPr algn="ctr" fontAlgn="b"/>
                      <a:r>
                        <a:rPr lang="en-GB" sz="1600" b="1" i="0" u="none" strike="noStrike">
                          <a:solidFill>
                            <a:schemeClr val="bg1"/>
                          </a:solidFill>
                          <a:effectLst/>
                          <a:latin typeface="+mn-lt"/>
                          <a:ea typeface="Verdana" panose="020B0604030504040204" pitchFamily="34" charset="0"/>
                        </a:rPr>
                        <a:t>Trajectory </a:t>
                      </a:r>
                    </a:p>
                    <a:p>
                      <a:pPr algn="ctr" fontAlgn="b"/>
                      <a:r>
                        <a:rPr lang="en-GB" sz="1600" b="1" i="0" u="none" strike="noStrike">
                          <a:solidFill>
                            <a:schemeClr val="bg1"/>
                          </a:solidFill>
                          <a:effectLst/>
                          <a:latin typeface="+mn-lt"/>
                          <a:ea typeface="Verdana" panose="020B0604030504040204" pitchFamily="34" charset="0"/>
                        </a:rPr>
                        <a:t>Feb 26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accent6">
                        <a:lumMod val="75000"/>
                      </a:schemeClr>
                    </a:solidFill>
                  </a:tcPr>
                </a:tc>
                <a:tc>
                  <a:txBody>
                    <a:bodyPr/>
                    <a:lstStyle/>
                    <a:p>
                      <a:pPr algn="ctr" fontAlgn="b"/>
                      <a:r>
                        <a:rPr lang="en-GB" sz="1600" b="1" i="0" u="none" strike="noStrike">
                          <a:solidFill>
                            <a:schemeClr val="bg1"/>
                          </a:solidFill>
                          <a:effectLst/>
                          <a:latin typeface="+mn-lt"/>
                          <a:ea typeface="Verdana" panose="020B0604030504040204" pitchFamily="34" charset="0"/>
                        </a:rPr>
                        <a:t>Trajectory </a:t>
                      </a:r>
                    </a:p>
                    <a:p>
                      <a:pPr algn="ctr" fontAlgn="b"/>
                      <a:r>
                        <a:rPr lang="en-GB" sz="1600" b="1" i="0" u="none" strike="noStrike">
                          <a:solidFill>
                            <a:schemeClr val="bg1"/>
                          </a:solidFill>
                          <a:effectLst/>
                          <a:latin typeface="+mn-lt"/>
                          <a:ea typeface="Verdana" panose="020B0604030504040204" pitchFamily="34" charset="0"/>
                        </a:rPr>
                        <a:t>Mar 26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accent6">
                        <a:lumMod val="75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a:ln>
                            <a:noFill/>
                          </a:ln>
                          <a:solidFill>
                            <a:prstClr val="white"/>
                          </a:solidFill>
                          <a:effectLst/>
                          <a:uLnTx/>
                          <a:uFillTx/>
                          <a:latin typeface="+mn-lt"/>
                          <a:ea typeface="Verdana" panose="020B0604030504040204" pitchFamily="34" charset="0"/>
                          <a:cs typeface="+mn-cs"/>
                        </a:rPr>
                        <a:t>Actual</a:t>
                      </a:r>
                    </a:p>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a:ln>
                            <a:noFill/>
                          </a:ln>
                          <a:solidFill>
                            <a:prstClr val="white"/>
                          </a:solidFill>
                          <a:effectLst/>
                          <a:uLnTx/>
                          <a:uFillTx/>
                          <a:latin typeface="+mn-lt"/>
                          <a:ea typeface="Verdana" panose="020B0604030504040204" pitchFamily="34" charset="0"/>
                          <a:cs typeface="+mn-cs"/>
                        </a:rPr>
                        <a:t>Jan 26</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a:ln>
                            <a:noFill/>
                          </a:ln>
                          <a:solidFill>
                            <a:prstClr val="white"/>
                          </a:solidFill>
                          <a:effectLst/>
                          <a:uLnTx/>
                          <a:uFillTx/>
                          <a:latin typeface="Arial" panose="020B0604020202020204"/>
                          <a:ea typeface="Verdana" panose="020B0604030504040204" pitchFamily="34" charset="0"/>
                          <a:cs typeface="+mn-cs"/>
                        </a:rPr>
                        <a:t>Actual</a:t>
                      </a:r>
                    </a:p>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a:ln>
                            <a:noFill/>
                          </a:ln>
                          <a:solidFill>
                            <a:prstClr val="white"/>
                          </a:solidFill>
                          <a:effectLst/>
                          <a:uLnTx/>
                          <a:uFillTx/>
                          <a:latin typeface="Arial" panose="020B0604020202020204"/>
                          <a:ea typeface="Verdana" panose="020B0604030504040204" pitchFamily="34" charset="0"/>
                          <a:cs typeface="+mn-cs"/>
                        </a:rPr>
                        <a:t>Feb 26</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a:ln>
                            <a:noFill/>
                          </a:ln>
                          <a:solidFill>
                            <a:prstClr val="white"/>
                          </a:solidFill>
                          <a:effectLst/>
                          <a:uLnTx/>
                          <a:uFillTx/>
                          <a:latin typeface="Arial" panose="020B0604020202020204"/>
                          <a:ea typeface="Verdana" panose="020B0604030504040204" pitchFamily="34" charset="0"/>
                          <a:cs typeface="+mn-cs"/>
                        </a:rPr>
                        <a:t>Actual</a:t>
                      </a:r>
                    </a:p>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a:ln>
                            <a:noFill/>
                          </a:ln>
                          <a:solidFill>
                            <a:prstClr val="white"/>
                          </a:solidFill>
                          <a:effectLst/>
                          <a:uLnTx/>
                          <a:uFillTx/>
                          <a:latin typeface="Arial" panose="020B0604020202020204"/>
                          <a:ea typeface="Verdana" panose="020B0604030504040204" pitchFamily="34" charset="0"/>
                          <a:cs typeface="+mn-cs"/>
                        </a:rPr>
                        <a:t>Mar 26</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2842720693"/>
                  </a:ext>
                </a:extLst>
              </a:tr>
              <a:tr h="595524">
                <a:tc>
                  <a:txBody>
                    <a:bodyPr/>
                    <a:lstStyle/>
                    <a:p>
                      <a:pPr algn="l" fontAlgn="t">
                        <a:buNone/>
                      </a:pPr>
                      <a:r>
                        <a:rPr lang="en-GB" sz="1600" b="0" i="0" u="none" strike="noStrike" dirty="0">
                          <a:solidFill>
                            <a:srgbClr val="000000"/>
                          </a:solidFill>
                          <a:effectLst/>
                          <a:latin typeface="+mn-lt"/>
                        </a:rPr>
                        <a:t>Percentage of episodes clinically coded within one reporting month post episode discharge end date  </a:t>
                      </a:r>
                    </a:p>
                  </a:txBody>
                  <a:tcPr marL="0" marR="0" marT="0" marB="0">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ctr">
                        <a:buNone/>
                      </a:pPr>
                      <a:r>
                        <a:rPr lang="en-GB" sz="1400" b="0" i="0" u="none" strike="noStrike">
                          <a:solidFill>
                            <a:srgbClr val="000000"/>
                          </a:solidFill>
                          <a:effectLst/>
                          <a:latin typeface="+mn-lt"/>
                        </a:rPr>
                        <a:t>Maintain the 95% target or demonstrate a 12-month improvement trend </a:t>
                      </a:r>
                    </a:p>
                  </a:txBody>
                  <a:tcPr marL="0" marR="0"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ctr">
                        <a:buNone/>
                      </a:pPr>
                      <a:r>
                        <a:rPr lang="en-GB" sz="1800" b="0" i="0" u="none" strike="noStrike" dirty="0">
                          <a:solidFill>
                            <a:srgbClr val="000000"/>
                          </a:solidFill>
                          <a:effectLst/>
                          <a:latin typeface="Arial" panose="020B0604020202020204" pitchFamily="34" charset="0"/>
                        </a:rPr>
                        <a:t>80%</a:t>
                      </a:r>
                    </a:p>
                  </a:txBody>
                  <a:tcPr marL="0" marR="0"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fontAlgn="ctr">
                        <a:buNone/>
                      </a:pPr>
                      <a:r>
                        <a:rPr lang="en-GB" sz="1800" b="0" i="0" u="none" strike="noStrike" dirty="0">
                          <a:solidFill>
                            <a:srgbClr val="000000"/>
                          </a:solidFill>
                          <a:effectLst/>
                          <a:latin typeface="Arial" panose="020B0604020202020204" pitchFamily="34" charset="0"/>
                        </a:rPr>
                        <a:t>63%</a:t>
                      </a:r>
                    </a:p>
                  </a:txBody>
                  <a:tcPr marL="0" marR="0"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fontAlgn="ctr">
                        <a:buNone/>
                      </a:pPr>
                      <a:r>
                        <a:rPr lang="en-GB" sz="1800" b="0" i="0" u="none" strike="noStrike" dirty="0">
                          <a:solidFill>
                            <a:srgbClr val="000000"/>
                          </a:solidFill>
                          <a:effectLst/>
                          <a:latin typeface="Arial" panose="020B0604020202020204" pitchFamily="34" charset="0"/>
                        </a:rPr>
                        <a:t>63%</a:t>
                      </a:r>
                    </a:p>
                  </a:txBody>
                  <a:tcPr marL="0" marR="0"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marL="0" algn="ctr" defTabSz="1507937" rtl="0" eaLnBrk="1" fontAlgn="b" latinLnBrk="0" hangingPunct="1"/>
                      <a:r>
                        <a:rPr lang="en-GB" sz="1600" b="0" i="0" u="none" strike="noStrike" kern="1200" dirty="0">
                          <a:solidFill>
                            <a:schemeClr val="tx1"/>
                          </a:solidFill>
                          <a:effectLst/>
                          <a:latin typeface="+mn-lt"/>
                          <a:ea typeface="Verdana" panose="020B0604030504040204" pitchFamily="34" charset="0"/>
                          <a:cs typeface="+mn-cs"/>
                        </a:rPr>
                        <a:t>80%</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chemeClr val="tx1"/>
                          </a:solidFill>
                          <a:effectLst/>
                          <a:latin typeface="+mn-lt"/>
                          <a:ea typeface="Verdana" panose="020B0604030504040204" pitchFamily="34" charset="0"/>
                          <a:cs typeface="+mn-cs"/>
                        </a:rPr>
                        <a:t>68%</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914413"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chemeClr val="tx1"/>
                          </a:solidFill>
                          <a:effectLst/>
                          <a:uLnTx/>
                          <a:uFillTx/>
                          <a:latin typeface="Arial" panose="020B0604020202020204"/>
                          <a:ea typeface="Verdana" panose="020B0604030504040204" pitchFamily="34" charset="0"/>
                          <a:cs typeface="+mn-cs"/>
                        </a:rPr>
                        <a:t>68%</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921691434"/>
                  </a:ext>
                </a:extLst>
              </a:tr>
              <a:tr h="624841">
                <a:tc>
                  <a:txBody>
                    <a:bodyPr/>
                    <a:lstStyle/>
                    <a:p>
                      <a:pPr algn="l" fontAlgn="t">
                        <a:buNone/>
                      </a:pPr>
                      <a:r>
                        <a:rPr lang="en-GB" sz="1600" b="0" i="0" u="none" strike="noStrike" dirty="0">
                          <a:solidFill>
                            <a:srgbClr val="000000"/>
                          </a:solidFill>
                          <a:effectLst/>
                          <a:latin typeface="+mn-lt"/>
                        </a:rPr>
                        <a:t>Percentage of all classifications’ coding errors corrected by the next monthly reporting submission following identification</a:t>
                      </a:r>
                    </a:p>
                  </a:txBody>
                  <a:tcPr marL="0" marR="0" marT="0" marB="0">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ctr">
                        <a:buNone/>
                      </a:pPr>
                      <a:r>
                        <a:rPr lang="en-GB" sz="1400" b="0" i="0" u="none" strike="noStrike" dirty="0">
                          <a:solidFill>
                            <a:srgbClr val="000000"/>
                          </a:solidFill>
                          <a:effectLst/>
                          <a:latin typeface="+mn-lt"/>
                        </a:rPr>
                        <a:t>90%</a:t>
                      </a:r>
                    </a:p>
                  </a:txBody>
                  <a:tcPr marL="0" marR="0"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ctr">
                        <a:buNone/>
                      </a:pPr>
                      <a:r>
                        <a:rPr lang="en-GB" sz="1800" b="0" i="0" u="none" strike="noStrike" dirty="0">
                          <a:solidFill>
                            <a:srgbClr val="000000"/>
                          </a:solidFill>
                          <a:effectLst/>
                          <a:latin typeface="Arial" panose="020B0604020202020204" pitchFamily="34" charset="0"/>
                        </a:rPr>
                        <a:t>90%</a:t>
                      </a:r>
                    </a:p>
                  </a:txBody>
                  <a:tcPr marL="0" marR="0"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fontAlgn="ctr">
                        <a:buNone/>
                      </a:pPr>
                      <a:r>
                        <a:rPr lang="en-GB" sz="1800" b="0" i="0" u="none" strike="noStrike" dirty="0">
                          <a:solidFill>
                            <a:srgbClr val="000000"/>
                          </a:solidFill>
                          <a:effectLst/>
                          <a:latin typeface="Arial" panose="020B0604020202020204" pitchFamily="34" charset="0"/>
                        </a:rPr>
                        <a:t>90%</a:t>
                      </a:r>
                    </a:p>
                  </a:txBody>
                  <a:tcPr marL="0" marR="0"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fontAlgn="ctr">
                        <a:buNone/>
                      </a:pPr>
                      <a:r>
                        <a:rPr lang="en-GB" sz="1800" b="0" i="0" u="none" strike="noStrike" dirty="0">
                          <a:solidFill>
                            <a:srgbClr val="000000"/>
                          </a:solidFill>
                          <a:effectLst/>
                          <a:latin typeface="Arial" panose="020B0604020202020204" pitchFamily="34" charset="0"/>
                        </a:rPr>
                        <a:t>90%</a:t>
                      </a:r>
                    </a:p>
                  </a:txBody>
                  <a:tcPr marL="0" marR="0"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1600" b="0" i="0" u="none" strike="noStrike" kern="1200" dirty="0">
                          <a:solidFill>
                            <a:schemeClr val="tx1"/>
                          </a:solidFill>
                          <a:effectLst/>
                          <a:latin typeface="+mn-lt"/>
                          <a:ea typeface="Verdana" panose="020B0604030504040204" pitchFamily="34" charset="0"/>
                          <a:cs typeface="+mn-cs"/>
                        </a:rPr>
                        <a:t>95%</a:t>
                      </a:r>
                    </a:p>
                    <a:p>
                      <a:pPr marL="0" algn="ctr" defTabSz="1507937" rtl="0" eaLnBrk="1" fontAlgn="b" latinLnBrk="0" hangingPunct="1"/>
                      <a:endParaRPr lang="en-GB" sz="1600" b="0" i="0" u="none" strike="noStrike" kern="1200" dirty="0">
                        <a:solidFill>
                          <a:schemeClr val="tx1"/>
                        </a:solidFill>
                        <a:effectLst/>
                        <a:latin typeface="+mn-lt"/>
                        <a:ea typeface="Verdana" panose="020B0604030504040204" pitchFamily="34" charset="0"/>
                        <a:cs typeface="+mn-cs"/>
                      </a:endParaRP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1600" b="0" i="0" u="none" strike="noStrike" kern="1200" dirty="0">
                          <a:solidFill>
                            <a:schemeClr val="tx1"/>
                          </a:solidFill>
                          <a:effectLst/>
                          <a:latin typeface="+mn-lt"/>
                          <a:ea typeface="Verdana" panose="020B0604030504040204" pitchFamily="34" charset="0"/>
                          <a:cs typeface="+mn-cs"/>
                        </a:rPr>
                        <a:t>98%</a:t>
                      </a:r>
                    </a:p>
                    <a:p>
                      <a:pPr marL="0" algn="ctr" defTabSz="1507937" rtl="0" eaLnBrk="1" fontAlgn="b" latinLnBrk="0" hangingPunct="1"/>
                      <a:endParaRPr lang="en-GB" sz="1600" b="0" i="0" u="none" strike="noStrike" kern="1200" dirty="0">
                        <a:solidFill>
                          <a:srgbClr val="00B050"/>
                        </a:solidFill>
                        <a:effectLst/>
                        <a:latin typeface="+mn-lt"/>
                        <a:ea typeface="Verdana" panose="020B0604030504040204" pitchFamily="34" charset="0"/>
                        <a:cs typeface="+mn-cs"/>
                      </a:endParaRP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914413"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chemeClr val="tx1"/>
                          </a:solidFill>
                          <a:effectLst/>
                          <a:uLnTx/>
                          <a:uFillTx/>
                          <a:latin typeface="+mn-lt"/>
                          <a:ea typeface="Verdana" panose="020B0604030504040204" pitchFamily="34" charset="0"/>
                          <a:cs typeface="+mn-cs"/>
                        </a:rPr>
                        <a:t>93%</a:t>
                      </a:r>
                    </a:p>
                    <a:p>
                      <a:pPr marL="0" marR="0" lvl="0" indent="0" algn="ctr" defTabSz="914413" rtl="0" eaLnBrk="1" fontAlgn="auto" latinLnBrk="0" hangingPunct="1">
                        <a:lnSpc>
                          <a:spcPct val="100000"/>
                        </a:lnSpc>
                        <a:spcBef>
                          <a:spcPts val="0"/>
                        </a:spcBef>
                        <a:spcAft>
                          <a:spcPts val="0"/>
                        </a:spcAft>
                        <a:buClrTx/>
                        <a:buSzTx/>
                        <a:buFontTx/>
                        <a:buNone/>
                        <a:tabLst/>
                        <a:defRPr/>
                      </a:pPr>
                      <a:endParaRPr kumimoji="0" lang="en-GB" sz="1600" b="1" i="0" u="none" strike="noStrike" kern="1200" cap="none" spc="0" normalizeH="0" baseline="0" noProof="0" dirty="0">
                        <a:ln>
                          <a:noFill/>
                        </a:ln>
                        <a:solidFill>
                          <a:prstClr val="black"/>
                        </a:solidFill>
                        <a:effectLst/>
                        <a:uLnTx/>
                        <a:uFillTx/>
                        <a:latin typeface="Arial" panose="020B0604020202020204"/>
                        <a:ea typeface="Verdana" panose="020B0604030504040204" pitchFamily="34" charset="0"/>
                        <a:cs typeface="+mn-cs"/>
                      </a:endParaRP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801099369"/>
                  </a:ext>
                </a:extLst>
              </a:tr>
            </a:tbl>
          </a:graphicData>
        </a:graphic>
      </p:graphicFrame>
      <p:graphicFrame>
        <p:nvGraphicFramePr>
          <p:cNvPr id="8" name="Table 7">
            <a:extLst>
              <a:ext uri="{FF2B5EF4-FFF2-40B4-BE49-F238E27FC236}">
                <a16:creationId xmlns:a16="http://schemas.microsoft.com/office/drawing/2014/main" id="{B6D17806-15D1-DC55-36C9-949F22E45EE6}"/>
              </a:ext>
            </a:extLst>
          </p:cNvPr>
          <p:cNvGraphicFramePr>
            <a:graphicFrameLocks noGrp="1"/>
          </p:cNvGraphicFramePr>
          <p:nvPr>
            <p:extLst>
              <p:ext uri="{D42A27DB-BD31-4B8C-83A1-F6EECF244321}">
                <p14:modId xmlns:p14="http://schemas.microsoft.com/office/powerpoint/2010/main" val="2816020406"/>
              </p:ext>
            </p:extLst>
          </p:nvPr>
        </p:nvGraphicFramePr>
        <p:xfrm>
          <a:off x="258351" y="2981654"/>
          <a:ext cx="19450738" cy="9137568"/>
        </p:xfrm>
        <a:graphic>
          <a:graphicData uri="http://schemas.openxmlformats.org/drawingml/2006/table">
            <a:tbl>
              <a:tblPr firstRow="1" bandRow="1">
                <a:tableStyleId>{21E4AEA4-8DFA-4A89-87EB-49C32662AFE0}</a:tableStyleId>
              </a:tblPr>
              <a:tblGrid>
                <a:gridCol w="11524347">
                  <a:extLst>
                    <a:ext uri="{9D8B030D-6E8A-4147-A177-3AD203B41FA5}">
                      <a16:colId xmlns:a16="http://schemas.microsoft.com/office/drawing/2014/main" val="2795882835"/>
                    </a:ext>
                  </a:extLst>
                </a:gridCol>
                <a:gridCol w="7926391">
                  <a:extLst>
                    <a:ext uri="{9D8B030D-6E8A-4147-A177-3AD203B41FA5}">
                      <a16:colId xmlns:a16="http://schemas.microsoft.com/office/drawing/2014/main" val="1737328307"/>
                    </a:ext>
                  </a:extLst>
                </a:gridCol>
              </a:tblGrid>
              <a:tr h="360944">
                <a:tc>
                  <a:txBody>
                    <a:bodyPr/>
                    <a:lstStyle/>
                    <a:p>
                      <a:r>
                        <a:rPr lang="en-GB" sz="1600"/>
                        <a:t>Enabling Action</a:t>
                      </a:r>
                    </a:p>
                  </a:txBody>
                  <a:tcPr marL="150791" marR="150791" marT="75396" marB="75396"/>
                </a:tc>
                <a:tc>
                  <a:txBody>
                    <a:bodyPr/>
                    <a:lstStyle/>
                    <a:p>
                      <a:r>
                        <a:rPr lang="en-GB" sz="1600"/>
                        <a:t>End of Year position</a:t>
                      </a:r>
                    </a:p>
                  </a:txBody>
                  <a:tcPr marL="150791" marR="150791" marT="75396" marB="75396"/>
                </a:tc>
                <a:extLst>
                  <a:ext uri="{0D108BD9-81ED-4DB2-BD59-A6C34878D82A}">
                    <a16:rowId xmlns:a16="http://schemas.microsoft.com/office/drawing/2014/main" val="674965639"/>
                  </a:ext>
                </a:extLst>
              </a:tr>
              <a:tr h="2959747">
                <a:tc>
                  <a:txBody>
                    <a:bodyPr/>
                    <a:lstStyle/>
                    <a:p>
                      <a:pPr algn="l" fontAlgn="ctr">
                        <a:buNone/>
                      </a:pPr>
                      <a:r>
                        <a:rPr lang="en-GB" sz="1600" b="1" i="0" u="none" strike="noStrike" dirty="0">
                          <a:solidFill>
                            <a:srgbClr val="000000"/>
                          </a:solidFill>
                          <a:effectLst/>
                          <a:latin typeface="Arial" panose="020B0604020202020204" pitchFamily="34" charset="0"/>
                        </a:rPr>
                        <a:t>Ensure implementation of national digital priorities, specifically the implementation of the digital maternity system, and NHS Wales app.</a:t>
                      </a:r>
                    </a:p>
                  </a:txBody>
                  <a:tcPr marL="0" marR="0" marT="0" marB="0" anchor="ctr"/>
                </a:tc>
                <a:tc>
                  <a:txBody>
                    <a:bodyPr/>
                    <a:lstStyle/>
                    <a:p>
                      <a:pPr marL="0" indent="0">
                        <a:buFont typeface="Arial" panose="020B0604020202020204" pitchFamily="34" charset="0"/>
                        <a:buNone/>
                      </a:pPr>
                      <a:r>
                        <a:rPr lang="en-GB" sz="1600" b="1" dirty="0">
                          <a:solidFill>
                            <a:schemeClr val="tx1"/>
                          </a:solidFill>
                          <a:latin typeface="+mn-lt"/>
                          <a:cs typeface="Arial"/>
                        </a:rPr>
                        <a:t>Digital Maternity</a:t>
                      </a:r>
                    </a:p>
                    <a:p>
                      <a:pPr marL="0" indent="0">
                        <a:buFont typeface="Arial" panose="020B0604020202020204" pitchFamily="34" charset="0"/>
                        <a:buNone/>
                      </a:pPr>
                      <a:r>
                        <a:rPr lang="en-GB" sz="1600" dirty="0">
                          <a:solidFill>
                            <a:schemeClr val="tx1"/>
                          </a:solidFill>
                          <a:latin typeface="+mn-lt"/>
                          <a:cs typeface="Arial"/>
                        </a:rPr>
                        <a:t>Phase 1 Go-Live of the </a:t>
                      </a:r>
                      <a:r>
                        <a:rPr lang="en-GB" sz="1600" dirty="0" err="1">
                          <a:solidFill>
                            <a:schemeClr val="tx1"/>
                          </a:solidFill>
                          <a:latin typeface="+mn-lt"/>
                          <a:cs typeface="Arial"/>
                        </a:rPr>
                        <a:t>Badgernet</a:t>
                      </a:r>
                      <a:r>
                        <a:rPr lang="en-GB" sz="1600" dirty="0">
                          <a:solidFill>
                            <a:schemeClr val="tx1"/>
                          </a:solidFill>
                          <a:latin typeface="+mn-lt"/>
                          <a:cs typeface="Arial"/>
                        </a:rPr>
                        <a:t> System was successfully completed on 31 March 2026 (for all new antenatal bookings). Phase 2 (implementation across all maternity services) is on schedule and due to commence 18 May 2026</a:t>
                      </a:r>
                    </a:p>
                    <a:p>
                      <a:pPr marL="0" marR="0" lvl="0" indent="0" algn="l" rtl="0" eaLnBrk="1" fontAlgn="auto" latinLnBrk="0" hangingPunct="1">
                        <a:lnSpc>
                          <a:spcPct val="100000"/>
                        </a:lnSpc>
                        <a:spcBef>
                          <a:spcPts val="0"/>
                        </a:spcBef>
                        <a:spcAft>
                          <a:spcPts val="0"/>
                        </a:spcAft>
                        <a:buClrTx/>
                        <a:buSzTx/>
                        <a:buFontTx/>
                        <a:buNone/>
                      </a:pPr>
                      <a:endParaRPr lang="en-GB" sz="1600" b="1" dirty="0">
                        <a:solidFill>
                          <a:prstClr val="black"/>
                        </a:solidFill>
                        <a:latin typeface="Aptos"/>
                      </a:endParaRPr>
                    </a:p>
                    <a:p>
                      <a:pPr marL="0" marR="0" lvl="0" indent="0" algn="l" defTabSz="914400">
                        <a:lnSpc>
                          <a:spcPct val="100000"/>
                        </a:lnSpc>
                        <a:spcBef>
                          <a:spcPts val="0"/>
                        </a:spcBef>
                        <a:spcAft>
                          <a:spcPts val="0"/>
                        </a:spcAft>
                        <a:buClrTx/>
                        <a:buSzTx/>
                        <a:buFontTx/>
                        <a:buNone/>
                        <a:tabLst/>
                        <a:defRPr/>
                      </a:pPr>
                      <a:r>
                        <a:rPr lang="en-GB" sz="1600" b="1" dirty="0">
                          <a:solidFill>
                            <a:prstClr val="black"/>
                          </a:solidFill>
                          <a:latin typeface="Aptos"/>
                        </a:rPr>
                        <a:t>Digital Eyecare Open Eyes/</a:t>
                      </a:r>
                      <a:r>
                        <a:rPr kumimoji="0" lang="en-GB" sz="1600" b="1" i="0" u="none" strike="noStrike" kern="1200" cap="none" spc="0" normalizeH="0" baseline="0" noProof="0" dirty="0">
                          <a:ln>
                            <a:noFill/>
                          </a:ln>
                          <a:solidFill>
                            <a:prstClr val="black"/>
                          </a:solidFill>
                          <a:effectLst/>
                          <a:uLnTx/>
                          <a:uFillTx/>
                          <a:latin typeface="Aptos"/>
                          <a:ea typeface="+mn-ea"/>
                          <a:cs typeface="+mn-cs"/>
                        </a:rPr>
                        <a:t>ERS</a:t>
                      </a:r>
                      <a:endParaRPr kumimoji="0" lang="en-GB" dirty="0">
                        <a:latin typeface="Aptos"/>
                      </a:endParaRPr>
                    </a:p>
                    <a:p>
                      <a:pPr marL="0" marR="0" lvl="0" indent="0" algn="l" rtl="0" eaLnBrk="1" fontAlgn="auto" latinLnBrk="0" hangingPunct="1">
                        <a:lnSpc>
                          <a:spcPct val="100000"/>
                        </a:lnSpc>
                        <a:spcBef>
                          <a:spcPts val="0"/>
                        </a:spcBef>
                        <a:spcAft>
                          <a:spcPts val="0"/>
                        </a:spcAft>
                        <a:buClrTx/>
                        <a:buSzTx/>
                        <a:buFontTx/>
                        <a:buNone/>
                      </a:pPr>
                      <a:r>
                        <a:rPr lang="en-GB" sz="1600" dirty="0">
                          <a:solidFill>
                            <a:schemeClr val="tx1"/>
                          </a:solidFill>
                        </a:rPr>
                        <a:t>Building on a successful go live of the Open Eyes solution, project readiness activities are underway across primary and secondary care to support the implementation of the National </a:t>
                      </a:r>
                      <a:r>
                        <a:rPr lang="en-GB" sz="1600" dirty="0" err="1">
                          <a:solidFill>
                            <a:schemeClr val="tx1"/>
                          </a:solidFill>
                        </a:rPr>
                        <a:t>OPERAi</a:t>
                      </a:r>
                      <a:r>
                        <a:rPr lang="en-GB" sz="1600" dirty="0">
                          <a:solidFill>
                            <a:schemeClr val="tx1"/>
                          </a:solidFill>
                        </a:rPr>
                        <a:t> electronic referral solution. SBUHB is part of Cohort 2, with implementation planned from mid-May 2026. The project team continues to work with DHCW and RMSL (the supplier) to complete all readiness activities as per the project plan.</a:t>
                      </a:r>
                    </a:p>
                  </a:txBody>
                  <a:tcPr marL="150791" marR="150791" marT="75396" marB="75396"/>
                </a:tc>
                <a:extLst>
                  <a:ext uri="{0D108BD9-81ED-4DB2-BD59-A6C34878D82A}">
                    <a16:rowId xmlns:a16="http://schemas.microsoft.com/office/drawing/2014/main" val="1756342982"/>
                  </a:ext>
                </a:extLst>
              </a:tr>
              <a:tr h="1443777">
                <a:tc>
                  <a:txBody>
                    <a:bodyPr/>
                    <a:lstStyle/>
                    <a:p>
                      <a:pPr algn="l" fontAlgn="ctr">
                        <a:buNone/>
                      </a:pPr>
                      <a:r>
                        <a:rPr lang="en-GB" sz="1600" b="1" i="0" u="none" strike="noStrike">
                          <a:solidFill>
                            <a:srgbClr val="000000"/>
                          </a:solidFill>
                          <a:effectLst/>
                          <a:latin typeface="Arial" panose="020B0604020202020204" pitchFamily="34" charset="0"/>
                        </a:rPr>
                        <a:t>Support the implementation and roll-out of the NHS Wales app for maximum impact and benefit to include the uptake of its use for repeat prescriptions.</a:t>
                      </a:r>
                    </a:p>
                  </a:txBody>
                  <a:tcPr marL="0" marR="0" marT="0" marB="0" anchor="ctr"/>
                </a:tc>
                <a:tc>
                  <a:txBody>
                    <a:bodyPr/>
                    <a:lstStyle/>
                    <a:p>
                      <a:pPr marL="0" indent="0">
                        <a:buFont typeface="Arial" panose="020B0604020202020204" pitchFamily="34" charset="0"/>
                        <a:buNone/>
                      </a:pPr>
                      <a:r>
                        <a:rPr lang="en-GB" sz="1600" b="1">
                          <a:solidFill>
                            <a:schemeClr val="tx1"/>
                          </a:solidFill>
                          <a:latin typeface="+mn-lt"/>
                          <a:cs typeface="Arial"/>
                        </a:rPr>
                        <a:t>NHS Wales App</a:t>
                      </a:r>
                    </a:p>
                    <a:p>
                      <a:pPr marL="0" indent="0">
                        <a:buFont typeface="Arial" panose="020B0604020202020204" pitchFamily="34" charset="0"/>
                        <a:buNone/>
                      </a:pPr>
                      <a:r>
                        <a:rPr lang="en-GB" sz="1600">
                          <a:solidFill>
                            <a:schemeClr val="tx1"/>
                          </a:solidFill>
                          <a:latin typeface="+mn-lt"/>
                          <a:cs typeface="Arial"/>
                        </a:rPr>
                        <a:t>Functionality has been implemented to support referral acknowledgement notification and a notification for new stage 1 appointments. Over 90k citizens have registered for the NHS Wales App. The App acts as the digital front door to the Swansea Bay patient portal, over 55,000 patients on an outpatient pathway use portal to empower them to manage their care. </a:t>
                      </a:r>
                    </a:p>
                  </a:txBody>
                  <a:tcPr marL="150791" marR="150791" marT="75396" marB="75396"/>
                </a:tc>
                <a:extLst>
                  <a:ext uri="{0D108BD9-81ED-4DB2-BD59-A6C34878D82A}">
                    <a16:rowId xmlns:a16="http://schemas.microsoft.com/office/drawing/2014/main" val="3935373864"/>
                  </a:ext>
                </a:extLst>
              </a:tr>
              <a:tr h="3609440">
                <a:tc>
                  <a:txBody>
                    <a:bodyPr/>
                    <a:lstStyle/>
                    <a:p>
                      <a:pPr algn="l" fontAlgn="ctr">
                        <a:buNone/>
                      </a:pPr>
                      <a:r>
                        <a:rPr lang="en-GB" sz="1600" b="1" i="0" u="none" strike="noStrike" dirty="0">
                          <a:solidFill>
                            <a:srgbClr val="000000"/>
                          </a:solidFill>
                          <a:effectLst/>
                          <a:latin typeface="Arial" panose="020B0604020202020204" pitchFamily="34" charset="0"/>
                        </a:rPr>
                        <a:t>Eradicate unsupported systems and devices and ensure a clear cyber response plan for the organisation.</a:t>
                      </a:r>
                    </a:p>
                  </a:txBody>
                  <a:tcPr marL="0" marR="0" marT="0" marB="0" anchor="ctr"/>
                </a:tc>
                <a:tc>
                  <a:txBody>
                    <a:bodyPr/>
                    <a:lstStyle/>
                    <a:p>
                      <a:pPr marL="0" algn="l" rtl="0" eaLnBrk="1" fontAlgn="ctr" latinLnBrk="0" hangingPunct="1">
                        <a:buNone/>
                      </a:pPr>
                      <a:r>
                        <a:rPr lang="en-GB" sz="1600" b="0" i="0" u="none" strike="noStrike" kern="1200" dirty="0">
                          <a:solidFill>
                            <a:srgbClr val="000000"/>
                          </a:solidFill>
                          <a:effectLst/>
                          <a:latin typeface="Arial"/>
                          <a:ea typeface="+mn-ea"/>
                          <a:cs typeface="+mn-cs"/>
                        </a:rPr>
                        <a:t>Upgraded systems to supported versions which included the R4 Dental System</a:t>
                      </a:r>
                    </a:p>
                    <a:p>
                      <a:pPr marL="0" lvl="0" algn="l">
                        <a:buNone/>
                      </a:pPr>
                      <a:r>
                        <a:rPr lang="en-GB" sz="1600" b="0" i="0" u="none" strike="noStrike" kern="1200" dirty="0">
                          <a:solidFill>
                            <a:srgbClr val="000000"/>
                          </a:solidFill>
                          <a:effectLst/>
                          <a:latin typeface="Arial"/>
                          <a:ea typeface="+mn-ea"/>
                          <a:cs typeface="+mn-cs"/>
                        </a:rPr>
                        <a:t>and Citrix Infrastructure, telephony system and Neath Port Talbot Hospital network.</a:t>
                      </a:r>
                    </a:p>
                    <a:p>
                      <a:pPr marL="0" lvl="0" algn="l">
                        <a:buNone/>
                      </a:pPr>
                      <a:r>
                        <a:rPr lang="en-GB" sz="1600" b="0" i="0" u="none" strike="noStrike" kern="1200" dirty="0">
                          <a:solidFill>
                            <a:srgbClr val="000000"/>
                          </a:solidFill>
                          <a:effectLst/>
                          <a:latin typeface="Arial"/>
                          <a:ea typeface="+mn-ea"/>
                          <a:cs typeface="+mn-cs"/>
                        </a:rPr>
                        <a:t>Invested £8.68m capital for tech refresh and supporting additional devices for strategic projects.  £2.31m investment allowed the procurement of network equipment for Morriston Hospital which will be implemented in financial year 2026/27.</a:t>
                      </a:r>
                    </a:p>
                    <a:p>
                      <a:pPr marL="0" lvl="0" algn="l">
                        <a:buNone/>
                      </a:pPr>
                      <a:r>
                        <a:rPr lang="en-GB" sz="1600" b="0" i="0" u="none" strike="noStrike" kern="1200" dirty="0">
                          <a:solidFill>
                            <a:srgbClr val="000000"/>
                          </a:solidFill>
                          <a:effectLst/>
                          <a:latin typeface="Arial"/>
                          <a:ea typeface="+mn-ea"/>
                          <a:cs typeface="+mn-cs"/>
                        </a:rPr>
                        <a:t>The Rio implementation provided opportunities for rolling out new modern devices and replacing outdated equipment.</a:t>
                      </a:r>
                    </a:p>
                    <a:p>
                      <a:pPr marL="0" lvl="0" algn="l">
                        <a:buNone/>
                      </a:pPr>
                      <a:r>
                        <a:rPr lang="en-GB" sz="1600" b="0" i="0" u="none" strike="noStrike" kern="1200" dirty="0">
                          <a:solidFill>
                            <a:srgbClr val="000000"/>
                          </a:solidFill>
                          <a:effectLst/>
                          <a:latin typeface="Arial"/>
                          <a:ea typeface="+mn-ea"/>
                          <a:cs typeface="+mn-cs"/>
                        </a:rPr>
                        <a:t>Radiology RISP programme also provided opportunities to implement modern cloud-based services and replacement of old hardware. The new system will allow SBU to further reduce the number of Windows 10 devices which there are currently 350 devices left out of an estate of circa 11850 (&lt;3%). </a:t>
                      </a:r>
                    </a:p>
                    <a:p>
                      <a:pPr marL="0" lvl="0" algn="l">
                        <a:buNone/>
                      </a:pPr>
                      <a:r>
                        <a:rPr lang="en-GB" sz="1600" b="0" i="0" u="none" strike="noStrike" kern="1200" dirty="0">
                          <a:solidFill>
                            <a:srgbClr val="000000"/>
                          </a:solidFill>
                          <a:effectLst/>
                          <a:latin typeface="Arial"/>
                          <a:ea typeface="+mn-ea"/>
                          <a:cs typeface="+mn-cs"/>
                        </a:rPr>
                        <a:t>Invested capital in 2025/26 to provide the capability to upgrade Windows Server infrastructure to the latest supported version (Windows Server 2025). </a:t>
                      </a:r>
                    </a:p>
                    <a:p>
                      <a:pPr marL="0" lvl="0" algn="l">
                        <a:buNone/>
                      </a:pPr>
                      <a:endParaRPr lang="en-GB" sz="1600" b="0" i="0" u="none" strike="noStrike" kern="1200" dirty="0">
                        <a:solidFill>
                          <a:srgbClr val="000000"/>
                        </a:solidFill>
                        <a:effectLst/>
                        <a:latin typeface="Arial"/>
                        <a:ea typeface="+mn-ea"/>
                        <a:cs typeface="+mn-cs"/>
                      </a:endParaRPr>
                    </a:p>
                    <a:p>
                      <a:pPr marL="0" lvl="0" algn="l">
                        <a:buNone/>
                      </a:pPr>
                      <a:endParaRPr lang="en-GB" sz="1600" b="0" i="0" u="none" strike="noStrike" kern="1200" dirty="0">
                        <a:solidFill>
                          <a:srgbClr val="000000"/>
                        </a:solidFill>
                        <a:effectLst/>
                        <a:latin typeface="Arial"/>
                        <a:ea typeface="+mn-ea"/>
                        <a:cs typeface="+mn-cs"/>
                      </a:endParaRPr>
                    </a:p>
                  </a:txBody>
                  <a:tcPr marL="150791" marR="150791" marT="75396" marB="75396"/>
                </a:tc>
                <a:extLst>
                  <a:ext uri="{0D108BD9-81ED-4DB2-BD59-A6C34878D82A}">
                    <a16:rowId xmlns:a16="http://schemas.microsoft.com/office/drawing/2014/main" val="2060217667"/>
                  </a:ext>
                </a:extLst>
              </a:tr>
            </a:tbl>
          </a:graphicData>
        </a:graphic>
      </p:graphicFrame>
      <p:sp>
        <p:nvSpPr>
          <p:cNvPr id="9" name="TextBox 8">
            <a:extLst>
              <a:ext uri="{FF2B5EF4-FFF2-40B4-BE49-F238E27FC236}">
                <a16:creationId xmlns:a16="http://schemas.microsoft.com/office/drawing/2014/main" id="{6E0955CF-EADB-CA15-8675-94D0841AFA39}"/>
              </a:ext>
            </a:extLst>
          </p:cNvPr>
          <p:cNvSpPr txBox="1"/>
          <p:nvPr/>
        </p:nvSpPr>
        <p:spPr>
          <a:xfrm>
            <a:off x="131585" y="2597532"/>
            <a:ext cx="19450738" cy="461665"/>
          </a:xfrm>
          <a:prstGeom prst="rect">
            <a:avLst/>
          </a:prstGeom>
          <a:noFill/>
        </p:spPr>
        <p:txBody>
          <a:bodyPr wrap="square">
            <a:spAutoFit/>
          </a:bodyPr>
          <a:lstStyle/>
          <a:p>
            <a:pPr marL="0" marR="0" lvl="0" indent="0" algn="l" defTabSz="914413"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a:ln>
                  <a:noFill/>
                </a:ln>
                <a:solidFill>
                  <a:prstClr val="black"/>
                </a:solidFill>
                <a:effectLst/>
                <a:uLnTx/>
                <a:uFillTx/>
                <a:latin typeface="Aptos" panose="02110004020202020204"/>
                <a:ea typeface="+mn-ea"/>
                <a:cs typeface="+mn-cs"/>
              </a:rPr>
              <a:t>Enabling Actions Q4 Reporting</a:t>
            </a:r>
            <a:endParaRPr kumimoji="0" lang="en-GB" sz="2400" b="0" i="0" u="none" strike="noStrike" kern="1200" cap="none" spc="0" normalizeH="0" baseline="0" noProof="0">
              <a:ln>
                <a:noFill/>
              </a:ln>
              <a:solidFill>
                <a:srgbClr val="FF0000"/>
              </a:solidFill>
              <a:effectLst/>
              <a:uLnTx/>
              <a:uFillTx/>
              <a:latin typeface="Arial" panose="020B0604020202020204"/>
              <a:ea typeface="+mn-ea"/>
              <a:cs typeface="+mn-cs"/>
            </a:endParaRPr>
          </a:p>
        </p:txBody>
      </p:sp>
    </p:spTree>
    <p:extLst>
      <p:ext uri="{BB962C8B-B14F-4D97-AF65-F5344CB8AC3E}">
        <p14:creationId xmlns:p14="http://schemas.microsoft.com/office/powerpoint/2010/main" val="184156805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A1CA99-6088-D522-B45D-29A7737CCA0C}"/>
            </a:ext>
          </a:extLst>
        </p:cNvPr>
        <p:cNvGrpSpPr/>
        <p:nvPr/>
      </p:nvGrpSpPr>
      <p:grpSpPr>
        <a:xfrm>
          <a:off x="0" y="0"/>
          <a:ext cx="0" cy="0"/>
          <a:chOff x="0" y="0"/>
          <a:chExt cx="0" cy="0"/>
        </a:xfrm>
      </p:grpSpPr>
      <p:sp>
        <p:nvSpPr>
          <p:cNvPr id="13" name="Rectangle 12">
            <a:extLst>
              <a:ext uri="{FF2B5EF4-FFF2-40B4-BE49-F238E27FC236}">
                <a16:creationId xmlns:a16="http://schemas.microsoft.com/office/drawing/2014/main" id="{04BA2447-6394-C335-6F23-BC138A1D2D9F}"/>
              </a:ext>
            </a:extLst>
          </p:cNvPr>
          <p:cNvSpPr/>
          <p:nvPr/>
        </p:nvSpPr>
        <p:spPr>
          <a:xfrm>
            <a:off x="88" y="570750"/>
            <a:ext cx="20105513" cy="10738549"/>
          </a:xfrm>
          <a:prstGeom prst="rect">
            <a:avLst/>
          </a:prstGeom>
          <a:solidFill>
            <a:srgbClr val="EFF7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914413">
              <a:defRPr/>
            </a:pPr>
            <a:endParaRPr lang="en-GB" sz="1801">
              <a:solidFill>
                <a:prstClr val="white"/>
              </a:solidFill>
              <a:latin typeface="Arial" panose="020B0604020202020204"/>
            </a:endParaRPr>
          </a:p>
        </p:txBody>
      </p:sp>
      <p:sp>
        <p:nvSpPr>
          <p:cNvPr id="3" name="TextBox 2">
            <a:extLst>
              <a:ext uri="{FF2B5EF4-FFF2-40B4-BE49-F238E27FC236}">
                <a16:creationId xmlns:a16="http://schemas.microsoft.com/office/drawing/2014/main" id="{5BD6CF09-173F-FB8D-FC6A-32788FEA0D3A}"/>
              </a:ext>
            </a:extLst>
          </p:cNvPr>
          <p:cNvSpPr txBox="1"/>
          <p:nvPr/>
        </p:nvSpPr>
        <p:spPr>
          <a:xfrm>
            <a:off x="89" y="-14016"/>
            <a:ext cx="20105511" cy="584647"/>
          </a:xfrm>
          <a:prstGeom prst="rect">
            <a:avLst/>
          </a:prstGeom>
          <a:solidFill>
            <a:schemeClr val="accent2">
              <a:lumMod val="50000"/>
            </a:schemeClr>
          </a:solidFill>
        </p:spPr>
        <p:txBody>
          <a:bodyPr wrap="square" rtlCol="0">
            <a:spAutoFit/>
          </a:bodyPr>
          <a:lstStyle/>
          <a:p>
            <a:pPr algn="ctr" defTabSz="1507958">
              <a:spcAft>
                <a:spcPts val="1979"/>
              </a:spcAft>
              <a:defRPr/>
            </a:pPr>
            <a:r>
              <a:rPr lang="en-GB" sz="3199" b="1" dirty="0">
                <a:solidFill>
                  <a:prstClr val="white"/>
                </a:solidFill>
                <a:latin typeface="Aptos" panose="020B0004020202020204" pitchFamily="34" charset="0"/>
              </a:rPr>
              <a:t>DIGITAL FORWARD LOOK     -Matt John</a:t>
            </a:r>
          </a:p>
        </p:txBody>
      </p:sp>
      <p:sp>
        <p:nvSpPr>
          <p:cNvPr id="4" name="Rectangle: Rounded Corners 3">
            <a:extLst>
              <a:ext uri="{FF2B5EF4-FFF2-40B4-BE49-F238E27FC236}">
                <a16:creationId xmlns:a16="http://schemas.microsoft.com/office/drawing/2014/main" id="{8EC750E3-ABC9-3DEA-CF49-957692334A88}"/>
              </a:ext>
            </a:extLst>
          </p:cNvPr>
          <p:cNvSpPr/>
          <p:nvPr/>
        </p:nvSpPr>
        <p:spPr>
          <a:xfrm>
            <a:off x="6593605" y="570750"/>
            <a:ext cx="7199021" cy="584770"/>
          </a:xfrm>
          <a:prstGeom prst="roundRect">
            <a:avLst/>
          </a:prstGeom>
          <a:solidFill>
            <a:schemeClr val="tx2"/>
          </a:solidFill>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defTabSz="914413">
              <a:defRPr/>
            </a:pPr>
            <a:r>
              <a:rPr lang="en-GB" sz="2399" b="1">
                <a:solidFill>
                  <a:prstClr val="white"/>
                </a:solidFill>
                <a:latin typeface="Aptos" panose="020B0004020202020204" pitchFamily="34" charset="0"/>
              </a:rPr>
              <a:t>Opportunities and Focus for Q1 26/27</a:t>
            </a:r>
          </a:p>
        </p:txBody>
      </p:sp>
      <p:sp>
        <p:nvSpPr>
          <p:cNvPr id="5" name="Rectangle 4">
            <a:extLst>
              <a:ext uri="{FF2B5EF4-FFF2-40B4-BE49-F238E27FC236}">
                <a16:creationId xmlns:a16="http://schemas.microsoft.com/office/drawing/2014/main" id="{414186A8-24FE-83B2-E47F-4820276C0481}"/>
              </a:ext>
            </a:extLst>
          </p:cNvPr>
          <p:cNvSpPr/>
          <p:nvPr/>
        </p:nvSpPr>
        <p:spPr>
          <a:xfrm>
            <a:off x="449635" y="1155522"/>
            <a:ext cx="19206418" cy="10121121"/>
          </a:xfrm>
          <a:prstGeom prst="rect">
            <a:avLst/>
          </a:prstGeom>
          <a:solidFill>
            <a:schemeClr val="accent1">
              <a:lumMod val="20000"/>
              <a:lumOff val="80000"/>
            </a:schemeClr>
          </a:solidFill>
          <a:ln>
            <a:solidFill>
              <a:schemeClr val="accent1">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lIns="91440" tIns="45719" rIns="91440" bIns="45719" rtlCol="0" anchor="ctr"/>
          <a:lstStyle/>
          <a:p>
            <a:pPr defTabSz="914413">
              <a:defRPr/>
            </a:pPr>
            <a:r>
              <a:rPr lang="en-GB" sz="1600" b="1" dirty="0">
                <a:solidFill>
                  <a:prstClr val="black"/>
                </a:solidFill>
                <a:latin typeface="Aptos"/>
              </a:rPr>
              <a:t>Digital Maternity - </a:t>
            </a:r>
            <a:r>
              <a:rPr lang="en-GB" sz="1600" b="1" dirty="0" err="1">
                <a:solidFill>
                  <a:prstClr val="black"/>
                </a:solidFill>
                <a:latin typeface="Aptos"/>
              </a:rPr>
              <a:t>Badgernet</a:t>
            </a:r>
            <a:endParaRPr lang="en-GB" sz="1600" b="1" dirty="0">
              <a:solidFill>
                <a:prstClr val="black"/>
              </a:solidFill>
              <a:latin typeface="Aptos"/>
            </a:endParaRPr>
          </a:p>
          <a:p>
            <a:pPr defTabSz="914413">
              <a:defRPr/>
            </a:pPr>
            <a:r>
              <a:rPr lang="en-GB" sz="1600" dirty="0">
                <a:solidFill>
                  <a:prstClr val="black"/>
                </a:solidFill>
                <a:latin typeface="Aptos"/>
              </a:rPr>
              <a:t>Following the successful implementation of Phase 1, and alongside the provision of onsite support, project readiness activities - including data migration, system configuration, and training, will continue to support the Phase 2 rollout, which is scheduled to commence on 18 May 2026 across all Maternity Services.</a:t>
            </a:r>
          </a:p>
          <a:p>
            <a:pPr defTabSz="914413">
              <a:defRPr/>
            </a:pPr>
            <a:endParaRPr lang="en-GB" sz="1600" b="1" dirty="0">
              <a:solidFill>
                <a:prstClr val="black"/>
              </a:solidFill>
              <a:latin typeface="Aptos" panose="020B0004020202020204" pitchFamily="34" charset="0"/>
            </a:endParaRPr>
          </a:p>
          <a:p>
            <a:pPr defTabSz="914413">
              <a:defRPr/>
            </a:pPr>
            <a:r>
              <a:rPr lang="en-GB" sz="1600" b="1" dirty="0">
                <a:solidFill>
                  <a:prstClr val="black"/>
                </a:solidFill>
                <a:latin typeface="Aptos" panose="020B0004020202020204" pitchFamily="34" charset="0"/>
              </a:rPr>
              <a:t>Digital Eyecare Open Eyes/ERS</a:t>
            </a:r>
          </a:p>
          <a:p>
            <a:pPr defTabSz="914413">
              <a:defRPr/>
            </a:pPr>
            <a:r>
              <a:rPr lang="en-GB" sz="1600" dirty="0">
                <a:solidFill>
                  <a:prstClr val="black"/>
                </a:solidFill>
                <a:latin typeface="Aptos"/>
              </a:rPr>
              <a:t>Project readiness activities are underway across primary and secondary care to support the implementation of the National </a:t>
            </a:r>
            <a:r>
              <a:rPr lang="en-GB" sz="1600" dirty="0" err="1">
                <a:solidFill>
                  <a:prstClr val="black"/>
                </a:solidFill>
                <a:latin typeface="Aptos"/>
              </a:rPr>
              <a:t>OPERAi</a:t>
            </a:r>
            <a:r>
              <a:rPr lang="en-GB" sz="1600" dirty="0">
                <a:solidFill>
                  <a:prstClr val="black"/>
                </a:solidFill>
                <a:latin typeface="Aptos"/>
              </a:rPr>
              <a:t> electronic referral solution. SBUHB is part of Cohort 2, with implementation planned from mid-May 2026. The project team continues to work with DHCW and RMSL (the supplier) to complete all readiness activities as per the project plan. </a:t>
            </a:r>
            <a:endParaRPr lang="en-GB" sz="1600" dirty="0">
              <a:solidFill>
                <a:prstClr val="black"/>
              </a:solidFill>
              <a:latin typeface="Aptos"/>
              <a:cs typeface="Arial"/>
            </a:endParaRPr>
          </a:p>
          <a:p>
            <a:pPr defTabSz="914413">
              <a:defRPr/>
            </a:pPr>
            <a:endParaRPr lang="en-GB" sz="1600" dirty="0">
              <a:solidFill>
                <a:prstClr val="black"/>
              </a:solidFill>
              <a:latin typeface="Aptos" panose="020B0004020202020204" pitchFamily="34" charset="0"/>
            </a:endParaRPr>
          </a:p>
          <a:p>
            <a:pPr defTabSz="914413">
              <a:defRPr/>
            </a:pPr>
            <a:r>
              <a:rPr lang="en-GB" sz="1600" b="1" dirty="0">
                <a:solidFill>
                  <a:prstClr val="black"/>
                </a:solidFill>
                <a:latin typeface="Aptos" panose="020B0004020202020204" pitchFamily="34" charset="0"/>
              </a:rPr>
              <a:t>Hybrid Mail</a:t>
            </a:r>
          </a:p>
          <a:p>
            <a:pPr defTabSz="914413">
              <a:defRPr/>
            </a:pPr>
            <a:r>
              <a:rPr lang="en-GB" sz="1600" dirty="0">
                <a:solidFill>
                  <a:prstClr val="black"/>
                </a:solidFill>
                <a:latin typeface="Aptos" panose="020B0004020202020204" pitchFamily="34" charset="0"/>
              </a:rPr>
              <a:t>The key focus for Q1 will be to implement the next 13 services on the implementation plan.  Implementation beyond this will be dependent on agreeing the finances for future services. </a:t>
            </a:r>
          </a:p>
          <a:p>
            <a:pPr defTabSz="914413">
              <a:defRPr/>
            </a:pPr>
            <a:endParaRPr lang="en-GB" sz="1600" b="1" dirty="0">
              <a:solidFill>
                <a:prstClr val="black"/>
              </a:solidFill>
              <a:latin typeface="Aptos" panose="020B0004020202020204" pitchFamily="34" charset="0"/>
            </a:endParaRPr>
          </a:p>
          <a:p>
            <a:pPr defTabSz="914413">
              <a:defRPr/>
            </a:pPr>
            <a:r>
              <a:rPr lang="en-GB" sz="1600" b="1" dirty="0">
                <a:solidFill>
                  <a:prstClr val="black"/>
                </a:solidFill>
                <a:latin typeface="Aptos" panose="020B0004020202020204" pitchFamily="34" charset="0"/>
              </a:rPr>
              <a:t>Rio Implementation/WCCIS Migration</a:t>
            </a:r>
          </a:p>
          <a:p>
            <a:pPr defTabSz="914413">
              <a:defRPr/>
            </a:pPr>
            <a:r>
              <a:rPr lang="en-GB" sz="1600" dirty="0">
                <a:solidFill>
                  <a:prstClr val="black"/>
                </a:solidFill>
                <a:latin typeface="Aptos" panose="020B0004020202020204" pitchFamily="34" charset="0"/>
              </a:rPr>
              <a:t>Work will continue to embed the Rio solution into those teams that have gone live in March 2026.  Teams will continue to be supported either via floorwalking (until April 17th) or virtually. Work will continue to develop reporting dashboards to meet service requirements.  </a:t>
            </a:r>
          </a:p>
          <a:p>
            <a:pPr defTabSz="914413">
              <a:defRPr/>
            </a:pPr>
            <a:endParaRPr lang="en-GB" sz="1600" b="1" dirty="0">
              <a:solidFill>
                <a:prstClr val="black"/>
              </a:solidFill>
              <a:latin typeface="Aptos" panose="020B0004020202020204" pitchFamily="34" charset="0"/>
            </a:endParaRPr>
          </a:p>
          <a:p>
            <a:pPr defTabSz="914413">
              <a:defRPr/>
            </a:pPr>
            <a:r>
              <a:rPr lang="en-GB" sz="1600" b="1" dirty="0">
                <a:solidFill>
                  <a:prstClr val="black"/>
                </a:solidFill>
                <a:latin typeface="Aptos" panose="020B0004020202020204" pitchFamily="34" charset="0"/>
              </a:rPr>
              <a:t>LIMS</a:t>
            </a:r>
          </a:p>
          <a:p>
            <a:pPr defTabSz="914413">
              <a:defRPr/>
            </a:pPr>
            <a:r>
              <a:rPr lang="en-GB" sz="1600" dirty="0">
                <a:solidFill>
                  <a:prstClr val="black"/>
                </a:solidFill>
                <a:latin typeface="Aptos"/>
              </a:rPr>
              <a:t>The focus for Q1 is on completing User Acceptance Testing and readiness activities for Blood Sciences, alongside progressing data migration and assurance of the Blood Transfusion module. This includes continued national engagement to resolve critical defects, confirm safe go‑live sequencing and manage affordability and risk as the LIMS programme moves into its most complex phase.</a:t>
            </a:r>
          </a:p>
          <a:p>
            <a:pPr defTabSz="914413">
              <a:defRPr/>
            </a:pPr>
            <a:endParaRPr lang="en-GB" sz="1600" b="1" dirty="0">
              <a:solidFill>
                <a:prstClr val="black"/>
              </a:solidFill>
              <a:latin typeface="Aptos" panose="020B0004020202020204" pitchFamily="34" charset="0"/>
            </a:endParaRPr>
          </a:p>
          <a:p>
            <a:pPr defTabSz="914413">
              <a:defRPr/>
            </a:pPr>
            <a:r>
              <a:rPr lang="en-GB" sz="1600" b="1" dirty="0">
                <a:solidFill>
                  <a:prstClr val="black"/>
                </a:solidFill>
                <a:latin typeface="Aptos" panose="020B0004020202020204" pitchFamily="34" charset="0"/>
              </a:rPr>
              <a:t>Welsh Intensive Care Information System (WICIS)</a:t>
            </a:r>
          </a:p>
          <a:p>
            <a:pPr defTabSz="914413">
              <a:defRPr/>
            </a:pPr>
            <a:r>
              <a:rPr lang="en-GB" sz="1600" dirty="0">
                <a:solidFill>
                  <a:prstClr val="black"/>
                </a:solidFill>
                <a:latin typeface="Aptos"/>
              </a:rPr>
              <a:t>The implementation of  WICIS is dependent on Welsh Government funding to support the work required to deliver the solution. The decision from Welsh Government to support this implementation is expected in Q1.</a:t>
            </a:r>
          </a:p>
          <a:p>
            <a:pPr defTabSz="914413">
              <a:defRPr/>
            </a:pPr>
            <a:endParaRPr lang="en-GB" sz="1600" b="1" dirty="0">
              <a:solidFill>
                <a:prstClr val="black"/>
              </a:solidFill>
              <a:latin typeface="Aptos" panose="020B0004020202020204" pitchFamily="34" charset="0"/>
            </a:endParaRPr>
          </a:p>
          <a:p>
            <a:pPr defTabSz="914413">
              <a:defRPr/>
            </a:pPr>
            <a:r>
              <a:rPr lang="en-GB" sz="1600" b="1" dirty="0">
                <a:solidFill>
                  <a:prstClr val="black"/>
                </a:solidFill>
                <a:latin typeface="Aptos"/>
              </a:rPr>
              <a:t>NHS Wales App –</a:t>
            </a:r>
            <a:r>
              <a:rPr lang="en-GB" sz="1600" dirty="0">
                <a:solidFill>
                  <a:prstClr val="black"/>
                </a:solidFill>
                <a:latin typeface="Aptos"/>
              </a:rPr>
              <a:t> further rollout of new features in line with the DHCW release plan. </a:t>
            </a:r>
            <a:endParaRPr lang="en-GB" sz="1600" dirty="0">
              <a:solidFill>
                <a:prstClr val="black"/>
              </a:solidFill>
              <a:latin typeface="Aptos" panose="020B0004020202020204" pitchFamily="34" charset="0"/>
            </a:endParaRPr>
          </a:p>
          <a:p>
            <a:pPr defTabSz="914413">
              <a:defRPr/>
            </a:pPr>
            <a:endParaRPr lang="en-GB" sz="1600" b="1" dirty="0">
              <a:solidFill>
                <a:prstClr val="black"/>
              </a:solidFill>
              <a:latin typeface="Aptos" panose="020B0004020202020204" pitchFamily="34" charset="0"/>
            </a:endParaRPr>
          </a:p>
          <a:p>
            <a:pPr defTabSz="914413">
              <a:defRPr/>
            </a:pPr>
            <a:r>
              <a:rPr lang="en-GB" sz="1600" b="1" dirty="0">
                <a:solidFill>
                  <a:prstClr val="black"/>
                </a:solidFill>
                <a:latin typeface="Aptos" panose="020B0004020202020204" pitchFamily="34" charset="0"/>
              </a:rPr>
              <a:t>Electronic Prescription Service (EPS)</a:t>
            </a:r>
          </a:p>
          <a:p>
            <a:pPr defTabSz="914413">
              <a:defRPr/>
            </a:pPr>
            <a:r>
              <a:rPr lang="en-GB" sz="1600" dirty="0">
                <a:solidFill>
                  <a:prstClr val="black"/>
                </a:solidFill>
                <a:latin typeface="Aptos" panose="020B0004020202020204" pitchFamily="34" charset="0"/>
              </a:rPr>
              <a:t>SBU are hosting first of type testing of EPS within GP Out of Hours and Urgent Primary Care Centres on behalf of all health boards, alongside the implementation of EPS across primary care. This testing is expected to be completed in Q1.  </a:t>
            </a:r>
          </a:p>
          <a:p>
            <a:pPr defTabSz="914413">
              <a:defRPr/>
            </a:pPr>
            <a:endParaRPr lang="en-GB" sz="1600" b="1" dirty="0">
              <a:solidFill>
                <a:prstClr val="black"/>
              </a:solidFill>
              <a:latin typeface="Aptos" panose="020B0004020202020204" pitchFamily="34" charset="0"/>
            </a:endParaRPr>
          </a:p>
          <a:p>
            <a:pPr defTabSz="914413">
              <a:defRPr/>
            </a:pPr>
            <a:r>
              <a:rPr lang="en-GB" sz="1600" b="1" dirty="0">
                <a:solidFill>
                  <a:prstClr val="black"/>
                </a:solidFill>
                <a:latin typeface="Aptos" panose="020B0004020202020204" pitchFamily="34" charset="0"/>
              </a:rPr>
              <a:t>RISP</a:t>
            </a:r>
          </a:p>
          <a:p>
            <a:pPr defTabSz="914413">
              <a:defRPr/>
            </a:pPr>
            <a:r>
              <a:rPr lang="en-GB" sz="1600" dirty="0">
                <a:solidFill>
                  <a:prstClr val="black"/>
                </a:solidFill>
                <a:latin typeface="Aptos"/>
              </a:rPr>
              <a:t>Following the successful go live of PACS and RIS during Q4, there will be continued support for the project during Q1 in reaching Stable Operations, full data migration and rollout of full functionality.  </a:t>
            </a:r>
            <a:endParaRPr lang="en-GB" sz="1600" dirty="0">
              <a:solidFill>
                <a:prstClr val="black"/>
              </a:solidFill>
              <a:latin typeface="Aptos"/>
              <a:cs typeface="Arial"/>
            </a:endParaRPr>
          </a:p>
          <a:p>
            <a:pPr defTabSz="914413"/>
            <a:endParaRPr lang="en-GB" sz="1600" dirty="0">
              <a:solidFill>
                <a:prstClr val="black"/>
              </a:solidFill>
              <a:latin typeface="Aptos" panose="020B0004020202020204" pitchFamily="34" charset="0"/>
              <a:cs typeface="Arial"/>
            </a:endParaRPr>
          </a:p>
          <a:p>
            <a:pPr defTabSz="914413"/>
            <a:r>
              <a:rPr lang="en-GB" sz="1600" b="1" dirty="0">
                <a:solidFill>
                  <a:prstClr val="black"/>
                </a:solidFill>
                <a:latin typeface="Aptos" panose="020B0004020202020204" pitchFamily="34" charset="0"/>
                <a:cs typeface="Arial"/>
              </a:rPr>
              <a:t>SIGNAL</a:t>
            </a:r>
          </a:p>
          <a:p>
            <a:pPr defTabSz="914413"/>
            <a:r>
              <a:rPr lang="en-GB" sz="1600" dirty="0">
                <a:solidFill>
                  <a:prstClr val="black"/>
                </a:solidFill>
                <a:latin typeface="Aptos" panose="020B0004020202020204" pitchFamily="34" charset="0"/>
              </a:rPr>
              <a:t>The key focus for Q1 will be to configure and test Version 4, which delivers Admission, Discharge and Transfer functionality alongside WCP. </a:t>
            </a:r>
            <a:endParaRPr lang="en-GB" sz="1600" dirty="0">
              <a:solidFill>
                <a:prstClr val="black"/>
              </a:solidFill>
              <a:latin typeface="Aptos" panose="020B0004020202020204" pitchFamily="34" charset="0"/>
              <a:cs typeface="Arial"/>
            </a:endParaRPr>
          </a:p>
          <a:p>
            <a:pPr defTabSz="914413"/>
            <a:endParaRPr lang="en-GB" sz="1600" b="1" dirty="0">
              <a:solidFill>
                <a:prstClr val="black"/>
              </a:solidFill>
              <a:latin typeface="Aptos" panose="020B0004020202020204" pitchFamily="34" charset="0"/>
            </a:endParaRPr>
          </a:p>
          <a:p>
            <a:pPr defTabSz="914413"/>
            <a:r>
              <a:rPr lang="en-GB" sz="1600" b="1" dirty="0">
                <a:solidFill>
                  <a:prstClr val="black"/>
                </a:solidFill>
                <a:latin typeface="Aptos" panose="020B0004020202020204" pitchFamily="34" charset="0"/>
              </a:rPr>
              <a:t>Network Transformation </a:t>
            </a:r>
          </a:p>
          <a:p>
            <a:pPr defTabSz="914413"/>
            <a:r>
              <a:rPr lang="en-GB" sz="1600" dirty="0">
                <a:solidFill>
                  <a:prstClr val="black"/>
                </a:solidFill>
                <a:latin typeface="Aptos"/>
              </a:rPr>
              <a:t>In April, the NPT Hospital will have the wireless network replaced with new state‑of‑the‑art Cisco wireless network—an exciting and strategically important upgrade that will deliver fast, secure, reliable access to digital services for clinicians exactly where they’re needed most: at the point of care. Following this, work will commence to replace the Singleton network.</a:t>
            </a:r>
            <a:endParaRPr lang="en-GB" sz="1600" dirty="0">
              <a:solidFill>
                <a:prstClr val="black"/>
              </a:solidFill>
              <a:latin typeface="Aptos"/>
              <a:cs typeface="Arial"/>
            </a:endParaRPr>
          </a:p>
          <a:p>
            <a:pPr defTabSz="914413"/>
            <a:endParaRPr lang="en-GB" sz="1600" dirty="0">
              <a:solidFill>
                <a:prstClr val="black"/>
              </a:solidFill>
              <a:latin typeface="Aptos" panose="020B0004020202020204" pitchFamily="34" charset="0"/>
            </a:endParaRPr>
          </a:p>
          <a:p>
            <a:pPr defTabSz="914413"/>
            <a:r>
              <a:rPr lang="en-GB" sz="1600" b="1" dirty="0">
                <a:solidFill>
                  <a:prstClr val="black"/>
                </a:solidFill>
                <a:latin typeface="Aptos" panose="020B0004020202020204" pitchFamily="34" charset="0"/>
                <a:cs typeface="Arial"/>
              </a:rPr>
              <a:t>Clinical Coding App</a:t>
            </a:r>
          </a:p>
          <a:p>
            <a:pPr defTabSz="914413"/>
            <a:r>
              <a:rPr lang="en-GB" sz="1600" dirty="0">
                <a:solidFill>
                  <a:prstClr val="black"/>
                </a:solidFill>
                <a:latin typeface="Aptos" panose="020B0004020202020204" pitchFamily="34" charset="0"/>
                <a:cs typeface="Arial"/>
              </a:rPr>
              <a:t>A machine learning model will be created for Rheumatology that can auto-code day-case episodes. Once this model is created it will be tested with the clinical coding department and then implemented for the coding of these episodes.</a:t>
            </a:r>
          </a:p>
        </p:txBody>
      </p:sp>
    </p:spTree>
    <p:extLst>
      <p:ext uri="{BB962C8B-B14F-4D97-AF65-F5344CB8AC3E}">
        <p14:creationId xmlns:p14="http://schemas.microsoft.com/office/powerpoint/2010/main" val="15795147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057409-2553-013D-FB3C-658C3C5854DD}"/>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CA176275-E87E-901F-1C93-0ACA2AF9676E}"/>
              </a:ext>
            </a:extLst>
          </p:cNvPr>
          <p:cNvSpPr>
            <a:spLocks noGrp="1"/>
          </p:cNvSpPr>
          <p:nvPr>
            <p:ph type="body" sz="quarter" idx="10"/>
          </p:nvPr>
        </p:nvSpPr>
        <p:spPr>
          <a:xfrm>
            <a:off x="163286" y="3921896"/>
            <a:ext cx="15136585" cy="2810464"/>
          </a:xfrm>
        </p:spPr>
        <p:txBody>
          <a:bodyPr/>
          <a:lstStyle/>
          <a:p>
            <a:r>
              <a:rPr lang="pt-BR" sz="6000" b="1" dirty="0">
                <a:latin typeface="Verdana" panose="020B0604030504040204" pitchFamily="34" charset="0"/>
                <a:ea typeface="Verdana" panose="020B0604030504040204" pitchFamily="34" charset="0"/>
              </a:rPr>
              <a:t>Workforce</a:t>
            </a:r>
          </a:p>
          <a:p>
            <a:endParaRPr lang="pt-BR" sz="3600" i="1" dirty="0">
              <a:latin typeface="Verdana" panose="020B0604030504040204" pitchFamily="34" charset="0"/>
              <a:ea typeface="Verdana" panose="020B0604030504040204" pitchFamily="34" charset="0"/>
              <a:cs typeface="Arial" panose="020B0604020202020204" pitchFamily="34" charset="0"/>
            </a:endParaRPr>
          </a:p>
          <a:p>
            <a:endParaRPr lang="pt-BR" dirty="0"/>
          </a:p>
        </p:txBody>
      </p:sp>
      <p:sp>
        <p:nvSpPr>
          <p:cNvPr id="3" name="Arrow: Pentagon 2">
            <a:extLst>
              <a:ext uri="{FF2B5EF4-FFF2-40B4-BE49-F238E27FC236}">
                <a16:creationId xmlns:a16="http://schemas.microsoft.com/office/drawing/2014/main" id="{0D9E3B78-466E-710B-4D04-9E2F9F1FD883}"/>
              </a:ext>
            </a:extLst>
          </p:cNvPr>
          <p:cNvSpPr/>
          <p:nvPr/>
        </p:nvSpPr>
        <p:spPr>
          <a:xfrm>
            <a:off x="-146957" y="669471"/>
            <a:ext cx="6547757" cy="1281793"/>
          </a:xfrm>
          <a:prstGeom prst="homePlate">
            <a:avLst/>
          </a:prstGeom>
          <a:solidFill>
            <a:srgbClr val="44546A"/>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40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Q4 Delivery </a:t>
            </a:r>
            <a:endParaRPr kumimoji="0" lang="en-GB"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Tree>
    <p:extLst>
      <p:ext uri="{BB962C8B-B14F-4D97-AF65-F5344CB8AC3E}">
        <p14:creationId xmlns:p14="http://schemas.microsoft.com/office/powerpoint/2010/main" val="290211140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9BB590-5C28-F76D-0869-8004F3EE99CD}"/>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0A254E79-9EFC-BBD6-096B-6D527850039D}"/>
              </a:ext>
            </a:extLst>
          </p:cNvPr>
          <p:cNvSpPr>
            <a:spLocks noChangeArrowheads="1"/>
          </p:cNvSpPr>
          <p:nvPr/>
        </p:nvSpPr>
        <p:spPr bwMode="auto">
          <a:xfrm>
            <a:off x="2089247" y="1323425"/>
            <a:ext cx="247490"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6" tIns="61258" rIns="122516" bIns="61258" numCol="1" anchor="ctr" anchorCtr="0" compatLnSpc="1">
            <a:prstTxWarp prst="textNoShape">
              <a:avLst/>
            </a:prstTxWarp>
            <a:spAutoFit/>
          </a:bodyPr>
          <a:lstStyle/>
          <a:p>
            <a:pPr marL="0" marR="0" lvl="0" indent="0" algn="l" defTabSz="1225161"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BFDD19CA-489F-DAA5-C90D-DA88DDD43F8E}"/>
              </a:ext>
            </a:extLst>
          </p:cNvPr>
          <p:cNvSpPr>
            <a:spLocks noGrp="1"/>
          </p:cNvSpPr>
          <p:nvPr>
            <p:ph type="sldNum" sz="quarter" idx="12"/>
          </p:nvPr>
        </p:nvSpPr>
        <p:spPr>
          <a:xfrm>
            <a:off x="11537185" y="10482056"/>
            <a:ext cx="3675507" cy="602113"/>
          </a:xfrm>
          <a:prstGeom prst="rect">
            <a:avLst/>
          </a:prstGeom>
        </p:spPr>
        <p:txBody>
          <a:bodyPr vert="horz" lIns="150790" tIns="75396" rIns="150790" bIns="75396" rtlCol="0" anchor="ctr"/>
          <a:lstStyle>
            <a:defPPr>
              <a:defRPr lang="en-US"/>
            </a:defPPr>
            <a:lvl1pPr marL="0" algn="r" defTabSz="753980" rtl="0" eaLnBrk="1" latinLnBrk="0" hangingPunct="1">
              <a:defRPr sz="1484" kern="1200">
                <a:solidFill>
                  <a:schemeClr val="tx1">
                    <a:tint val="82000"/>
                  </a:schemeClr>
                </a:solidFill>
                <a:latin typeface="+mn-lt"/>
                <a:ea typeface="+mn-ea"/>
                <a:cs typeface="+mn-cs"/>
              </a:defRPr>
            </a:lvl1pPr>
            <a:lvl2pPr marL="753980" algn="l" defTabSz="753980" rtl="0" eaLnBrk="1" latinLnBrk="0" hangingPunct="1">
              <a:defRPr sz="2968" kern="1200">
                <a:solidFill>
                  <a:schemeClr val="tx1"/>
                </a:solidFill>
                <a:latin typeface="+mn-lt"/>
                <a:ea typeface="+mn-ea"/>
                <a:cs typeface="+mn-cs"/>
              </a:defRPr>
            </a:lvl2pPr>
            <a:lvl3pPr marL="1507958" algn="l" defTabSz="753980" rtl="0" eaLnBrk="1" latinLnBrk="0" hangingPunct="1">
              <a:defRPr sz="2968" kern="1200">
                <a:solidFill>
                  <a:schemeClr val="tx1"/>
                </a:solidFill>
                <a:latin typeface="+mn-lt"/>
                <a:ea typeface="+mn-ea"/>
                <a:cs typeface="+mn-cs"/>
              </a:defRPr>
            </a:lvl3pPr>
            <a:lvl4pPr marL="2261939" algn="l" defTabSz="753980" rtl="0" eaLnBrk="1" latinLnBrk="0" hangingPunct="1">
              <a:defRPr sz="2968" kern="1200">
                <a:solidFill>
                  <a:schemeClr val="tx1"/>
                </a:solidFill>
                <a:latin typeface="+mn-lt"/>
                <a:ea typeface="+mn-ea"/>
                <a:cs typeface="+mn-cs"/>
              </a:defRPr>
            </a:lvl4pPr>
            <a:lvl5pPr marL="3015917" algn="l" defTabSz="753980" rtl="0" eaLnBrk="1" latinLnBrk="0" hangingPunct="1">
              <a:defRPr sz="2968" kern="1200">
                <a:solidFill>
                  <a:schemeClr val="tx1"/>
                </a:solidFill>
                <a:latin typeface="+mn-lt"/>
                <a:ea typeface="+mn-ea"/>
                <a:cs typeface="+mn-cs"/>
              </a:defRPr>
            </a:lvl5pPr>
            <a:lvl6pPr marL="3769897" algn="l" defTabSz="753980" rtl="0" eaLnBrk="1" latinLnBrk="0" hangingPunct="1">
              <a:defRPr sz="2968" kern="1200">
                <a:solidFill>
                  <a:schemeClr val="tx1"/>
                </a:solidFill>
                <a:latin typeface="+mn-lt"/>
                <a:ea typeface="+mn-ea"/>
                <a:cs typeface="+mn-cs"/>
              </a:defRPr>
            </a:lvl6pPr>
            <a:lvl7pPr marL="4523875" algn="l" defTabSz="753980" rtl="0" eaLnBrk="1" latinLnBrk="0" hangingPunct="1">
              <a:defRPr sz="2968" kern="1200">
                <a:solidFill>
                  <a:schemeClr val="tx1"/>
                </a:solidFill>
                <a:latin typeface="+mn-lt"/>
                <a:ea typeface="+mn-ea"/>
                <a:cs typeface="+mn-cs"/>
              </a:defRPr>
            </a:lvl7pPr>
            <a:lvl8pPr marL="5277855" algn="l" defTabSz="753980" rtl="0" eaLnBrk="1" latinLnBrk="0" hangingPunct="1">
              <a:defRPr sz="2968" kern="1200">
                <a:solidFill>
                  <a:schemeClr val="tx1"/>
                </a:solidFill>
                <a:latin typeface="+mn-lt"/>
                <a:ea typeface="+mn-ea"/>
                <a:cs typeface="+mn-cs"/>
              </a:defRPr>
            </a:lvl8pPr>
            <a:lvl9pPr marL="6031834" algn="l" defTabSz="753980" rtl="0" eaLnBrk="1" latinLnBrk="0" hangingPunct="1">
              <a:defRPr sz="2968" kern="1200">
                <a:solidFill>
                  <a:schemeClr val="tx1"/>
                </a:solidFill>
                <a:latin typeface="+mn-lt"/>
                <a:ea typeface="+mn-ea"/>
                <a:cs typeface="+mn-cs"/>
              </a:defRPr>
            </a:lvl9pPr>
          </a:lstStyle>
          <a:p>
            <a:pPr marL="0" marR="0" lvl="0" indent="0" algn="r" defTabSz="753980"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rPr>
              <a:pPr marL="0" marR="0" lvl="0" indent="0" algn="r" defTabSz="753980" rtl="0" eaLnBrk="1" fontAlgn="auto" latinLnBrk="0" hangingPunct="1">
                <a:lnSpc>
                  <a:spcPct val="100000"/>
                </a:lnSpc>
                <a:spcBef>
                  <a:spcPts val="0"/>
                </a:spcBef>
                <a:spcAft>
                  <a:spcPts val="0"/>
                </a:spcAft>
                <a:buClrTx/>
                <a:buSzTx/>
                <a:buFontTx/>
                <a:buNone/>
                <a:tabLst/>
                <a:defRPr/>
              </a:pPr>
              <a:t>56</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A530F8D0-7266-8A25-ABA6-3C803F55FCC1}"/>
              </a:ext>
            </a:extLst>
          </p:cNvPr>
          <p:cNvSpPr txBox="1"/>
          <p:nvPr/>
        </p:nvSpPr>
        <p:spPr>
          <a:xfrm>
            <a:off x="89" y="-14016"/>
            <a:ext cx="20105511" cy="584647"/>
          </a:xfrm>
          <a:prstGeom prst="rect">
            <a:avLst/>
          </a:prstGeom>
          <a:solidFill>
            <a:srgbClr val="44546A"/>
          </a:solidFill>
        </p:spPr>
        <p:txBody>
          <a:bodyPr wrap="square" rtlCol="0">
            <a:spAutoFit/>
          </a:bodyPr>
          <a:lstStyle/>
          <a:p>
            <a:pPr marL="0" marR="0" lvl="0" indent="0" algn="l" defTabSz="1507958" rtl="0" eaLnBrk="1" fontAlgn="auto" latinLnBrk="0" hangingPunct="1">
              <a:lnSpc>
                <a:spcPct val="100000"/>
              </a:lnSpc>
              <a:spcBef>
                <a:spcPts val="0"/>
              </a:spcBef>
              <a:spcAft>
                <a:spcPts val="1979"/>
              </a:spcAft>
              <a:buClrTx/>
              <a:buSzTx/>
              <a:buFontTx/>
              <a:buNone/>
              <a:tabLst/>
              <a:defRPr/>
            </a:pPr>
            <a:r>
              <a:rPr kumimoji="0" lang="en-GB" sz="3199"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WORKFORCE Q4 DELIVERY</a:t>
            </a:r>
            <a:endParaRPr kumimoji="0" lang="en-GB" sz="3199" b="1"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p:graphicFrame>
        <p:nvGraphicFramePr>
          <p:cNvPr id="8" name="Table 7">
            <a:extLst>
              <a:ext uri="{FF2B5EF4-FFF2-40B4-BE49-F238E27FC236}">
                <a16:creationId xmlns:a16="http://schemas.microsoft.com/office/drawing/2014/main" id="{CCF09B87-40FD-F964-C15E-4D6F8FC7E93F}"/>
              </a:ext>
            </a:extLst>
          </p:cNvPr>
          <p:cNvGraphicFramePr>
            <a:graphicFrameLocks noGrp="1"/>
          </p:cNvGraphicFramePr>
          <p:nvPr/>
        </p:nvGraphicFramePr>
        <p:xfrm>
          <a:off x="456371" y="1323425"/>
          <a:ext cx="19192945" cy="8949850"/>
        </p:xfrm>
        <a:graphic>
          <a:graphicData uri="http://schemas.openxmlformats.org/drawingml/2006/table">
            <a:tbl>
              <a:tblPr firstRow="1" bandRow="1">
                <a:tableStyleId>{5C22544A-7EE6-4342-B048-85BDC9FD1C3A}</a:tableStyleId>
              </a:tblPr>
              <a:tblGrid>
                <a:gridCol w="5431625">
                  <a:extLst>
                    <a:ext uri="{9D8B030D-6E8A-4147-A177-3AD203B41FA5}">
                      <a16:colId xmlns:a16="http://schemas.microsoft.com/office/drawing/2014/main" val="3525046927"/>
                    </a:ext>
                  </a:extLst>
                </a:gridCol>
                <a:gridCol w="2386571">
                  <a:extLst>
                    <a:ext uri="{9D8B030D-6E8A-4147-A177-3AD203B41FA5}">
                      <a16:colId xmlns:a16="http://schemas.microsoft.com/office/drawing/2014/main" val="1197901702"/>
                    </a:ext>
                  </a:extLst>
                </a:gridCol>
                <a:gridCol w="2386571">
                  <a:extLst>
                    <a:ext uri="{9D8B030D-6E8A-4147-A177-3AD203B41FA5}">
                      <a16:colId xmlns:a16="http://schemas.microsoft.com/office/drawing/2014/main" val="4017522870"/>
                    </a:ext>
                  </a:extLst>
                </a:gridCol>
                <a:gridCol w="4494089">
                  <a:extLst>
                    <a:ext uri="{9D8B030D-6E8A-4147-A177-3AD203B41FA5}">
                      <a16:colId xmlns:a16="http://schemas.microsoft.com/office/drawing/2014/main" val="3402268947"/>
                    </a:ext>
                  </a:extLst>
                </a:gridCol>
                <a:gridCol w="4494089">
                  <a:extLst>
                    <a:ext uri="{9D8B030D-6E8A-4147-A177-3AD203B41FA5}">
                      <a16:colId xmlns:a16="http://schemas.microsoft.com/office/drawing/2014/main" val="734035894"/>
                    </a:ext>
                  </a:extLst>
                </a:gridCol>
              </a:tblGrid>
              <a:tr h="727834">
                <a:tc>
                  <a:txBody>
                    <a:bodyPr/>
                    <a:lstStyle/>
                    <a:p>
                      <a:pPr algn="ctr"/>
                      <a:r>
                        <a:rPr lang="en-GB" sz="1400" b="1">
                          <a:latin typeface="+mn-lt"/>
                        </a:rPr>
                        <a:t>Delivery Action</a:t>
                      </a:r>
                    </a:p>
                  </a:txBody>
                  <a:tcPr marT="45719" marB="45719"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50000"/>
                      </a:schemeClr>
                    </a:solidFill>
                  </a:tcPr>
                </a:tc>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400" b="1">
                          <a:latin typeface="+mn-lt"/>
                        </a:rPr>
                        <a:t>Q1 Milestone</a:t>
                      </a:r>
                    </a:p>
                  </a:txBody>
                  <a:tcPr marT="45719" marB="45719"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50000"/>
                      </a:schemeClr>
                    </a:solidFill>
                  </a:tcPr>
                </a:tc>
                <a:tc>
                  <a:txBody>
                    <a:bodyPr/>
                    <a:lstStyle/>
                    <a:p>
                      <a:pPr algn="ctr"/>
                      <a:r>
                        <a:rPr lang="en-GB" sz="1400" b="1">
                          <a:latin typeface="+mn-lt"/>
                        </a:rPr>
                        <a:t>Q2 Milestone</a:t>
                      </a:r>
                    </a:p>
                  </a:txBody>
                  <a:tcPr marT="45719" marB="45719"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50000"/>
                      </a:schemeClr>
                    </a:solidFill>
                  </a:tcPr>
                </a:tc>
                <a:tc>
                  <a:txBody>
                    <a:bodyPr/>
                    <a:lstStyle/>
                    <a:p>
                      <a:pPr algn="ctr"/>
                      <a:r>
                        <a:rPr lang="en-GB" sz="1400" b="1">
                          <a:latin typeface="+mn-lt"/>
                        </a:rPr>
                        <a:t>Q3 Milestone</a:t>
                      </a:r>
                      <a:endParaRPr lang="en-GB" sz="1400" b="1">
                        <a:solidFill>
                          <a:srgbClr val="FF0000"/>
                        </a:solidFill>
                        <a:latin typeface="+mn-lt"/>
                      </a:endParaRPr>
                    </a:p>
                  </a:txBody>
                  <a:tcPr marT="45719" marB="45719"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50000"/>
                      </a:schemeClr>
                    </a:solidFill>
                  </a:tcPr>
                </a:tc>
                <a:tc>
                  <a:txBody>
                    <a:bodyPr/>
                    <a:lstStyle/>
                    <a:p>
                      <a:pPr algn="ctr"/>
                      <a:r>
                        <a:rPr lang="en-GB" sz="1400" b="1">
                          <a:latin typeface="+mn-lt"/>
                        </a:rPr>
                        <a:t>Q4 Milestone</a:t>
                      </a:r>
                    </a:p>
                  </a:txBody>
                  <a:tcPr marT="45719" marB="45719"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50000"/>
                      </a:schemeClr>
                    </a:solidFill>
                  </a:tcPr>
                </a:tc>
                <a:extLst>
                  <a:ext uri="{0D108BD9-81ED-4DB2-BD59-A6C34878D82A}">
                    <a16:rowId xmlns:a16="http://schemas.microsoft.com/office/drawing/2014/main" val="2471906208"/>
                  </a:ext>
                </a:extLst>
              </a:tr>
              <a:tr h="1050094">
                <a:tc>
                  <a:txBody>
                    <a:bodyPr/>
                    <a:lstStyle/>
                    <a:p>
                      <a:pPr lvl="0" algn="ctr" fontAlgn="t">
                        <a:buNone/>
                      </a:pPr>
                      <a:r>
                        <a:rPr lang="en-GB" sz="1400" b="1" i="0" u="none" strike="noStrike">
                          <a:solidFill>
                            <a:srgbClr val="000000"/>
                          </a:solidFill>
                          <a:effectLst/>
                          <a:latin typeface="+mn-lt"/>
                        </a:rPr>
                        <a:t>Support line managers with timely Occupational Health advice to support health at work/enable timely return to work after sickness absence</a:t>
                      </a: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60000"/>
                        <a:lumOff val="40000"/>
                      </a:schemeClr>
                    </a:solidFill>
                  </a:tcPr>
                </a:tc>
                <a:tc>
                  <a:txBody>
                    <a:bodyPr/>
                    <a:lstStyle/>
                    <a:p>
                      <a:pPr algn="l"/>
                      <a:endParaRPr lang="en-GB" sz="1400">
                        <a:solidFill>
                          <a:schemeClr val="tx1"/>
                        </a:solidFill>
                        <a:latin typeface="+mn-lt"/>
                      </a:endParaRPr>
                    </a:p>
                  </a:txBody>
                  <a:tcPr marL="71999" marR="45719" marT="35999" marB="35999">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t">
                        <a:buNone/>
                      </a:pPr>
                      <a:endParaRPr lang="en-GB" sz="1400" b="0" i="0" u="none" strike="noStrike">
                        <a:solidFill>
                          <a:srgbClr val="000000"/>
                        </a:solidFill>
                        <a:effectLst/>
                        <a:latin typeface="+mn-lt"/>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lvl="0" algn="ctr" fontAlgn="t">
                        <a:buNone/>
                      </a:pPr>
                      <a:endParaRPr lang="en-GB" sz="1400" b="0" i="0" u="none" strike="noStrike">
                        <a:solidFill>
                          <a:srgbClr val="000000"/>
                        </a:solidFill>
                        <a:effectLst/>
                        <a:latin typeface="+mn-lt"/>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t">
                        <a:buNone/>
                      </a:pPr>
                      <a:r>
                        <a:rPr lang="en-GB" sz="1400" b="0" i="0" u="none" strike="noStrike">
                          <a:solidFill>
                            <a:srgbClr val="000000"/>
                          </a:solidFill>
                          <a:effectLst/>
                          <a:latin typeface="+mn-lt"/>
                        </a:rPr>
                        <a:t>The 1st offered appointment date will be within 29 calendar days of the date referral received. </a:t>
                      </a: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extLst>
                  <a:ext uri="{0D108BD9-81ED-4DB2-BD59-A6C34878D82A}">
                    <a16:rowId xmlns:a16="http://schemas.microsoft.com/office/drawing/2014/main" val="801237402"/>
                  </a:ext>
                </a:extLst>
              </a:tr>
              <a:tr h="1151353">
                <a:tc>
                  <a:txBody>
                    <a:bodyPr/>
                    <a:lstStyle/>
                    <a:p>
                      <a:pPr lvl="0" algn="ctr" fontAlgn="t">
                        <a:buNone/>
                      </a:pPr>
                      <a:r>
                        <a:rPr lang="en-GB" sz="1400" b="1" i="0" u="none" strike="noStrike">
                          <a:solidFill>
                            <a:srgbClr val="000000"/>
                          </a:solidFill>
                          <a:effectLst/>
                          <a:latin typeface="+mn-lt"/>
                        </a:rPr>
                        <a:t>Improve Attendance at Work </a:t>
                      </a: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algn="l"/>
                      <a:endParaRPr lang="en-GB" sz="1400">
                        <a:latin typeface="+mn-lt"/>
                      </a:endParaRPr>
                    </a:p>
                  </a:txBody>
                  <a:tcPr marL="71999" marR="45719" marT="35999" marB="35999">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t">
                        <a:buNone/>
                      </a:pPr>
                      <a:endParaRPr lang="en-GB" sz="1400" b="0" i="0" u="none" strike="noStrike" dirty="0">
                        <a:solidFill>
                          <a:srgbClr val="000000"/>
                        </a:solidFill>
                        <a:effectLst/>
                        <a:latin typeface="+mn-lt"/>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lvl="0" algn="ctr" fontAlgn="t">
                        <a:buNone/>
                      </a:pPr>
                      <a:endParaRPr lang="en-GB" sz="1400" b="0" i="0" u="none" strike="noStrike">
                        <a:solidFill>
                          <a:srgbClr val="000000"/>
                        </a:solidFill>
                        <a:effectLst/>
                        <a:latin typeface="+mn-lt"/>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t">
                        <a:buNone/>
                      </a:pPr>
                      <a:r>
                        <a:rPr lang="en-GB" sz="1400" b="0" i="0" u="none" strike="noStrike">
                          <a:solidFill>
                            <a:srgbClr val="000000"/>
                          </a:solidFill>
                          <a:effectLst/>
                          <a:latin typeface="+mn-lt"/>
                        </a:rPr>
                        <a:t>Increased audit compliance on Managing Attendance at Work Policy across the Health Board</a:t>
                      </a: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3648609501"/>
                  </a:ext>
                </a:extLst>
              </a:tr>
              <a:tr h="1177490">
                <a:tc>
                  <a:txBody>
                    <a:bodyPr/>
                    <a:lstStyle/>
                    <a:p>
                      <a:pPr marL="0" marR="0" lvl="0" indent="0" algn="ctr" defTabSz="1507937" rtl="0" eaLnBrk="1" fontAlgn="t" latinLnBrk="0" hangingPunct="1">
                        <a:lnSpc>
                          <a:spcPct val="100000"/>
                        </a:lnSpc>
                        <a:spcBef>
                          <a:spcPts val="0"/>
                        </a:spcBef>
                        <a:spcAft>
                          <a:spcPts val="0"/>
                        </a:spcAft>
                        <a:buClrTx/>
                        <a:buSzTx/>
                        <a:buFontTx/>
                        <a:buNone/>
                        <a:tabLst/>
                        <a:defRPr/>
                      </a:pPr>
                      <a:r>
                        <a:rPr lang="en-GB" sz="1400" b="1" i="0" u="none" strike="noStrike">
                          <a:solidFill>
                            <a:srgbClr val="000000"/>
                          </a:solidFill>
                          <a:effectLst/>
                          <a:latin typeface="+mn-lt"/>
                        </a:rPr>
                        <a:t>Best Practice Review of HR policies and processes</a:t>
                      </a:r>
                    </a:p>
                    <a:p>
                      <a:pPr lvl="0" algn="ctr" fontAlgn="t">
                        <a:buNone/>
                      </a:pPr>
                      <a:endParaRPr lang="en-GB" sz="1400" b="1" i="0" u="none" strike="noStrike">
                        <a:solidFill>
                          <a:srgbClr val="000000"/>
                        </a:solidFill>
                        <a:effectLst/>
                        <a:latin typeface="+mn-lt"/>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60000"/>
                        <a:lumOff val="40000"/>
                      </a:schemeClr>
                    </a:solidFill>
                  </a:tcPr>
                </a:tc>
                <a:tc>
                  <a:txBody>
                    <a:bodyPr/>
                    <a:lstStyle/>
                    <a:p>
                      <a:endParaRPr lang="en-GB" sz="1400">
                        <a:latin typeface="+mn-lt"/>
                      </a:endParaRPr>
                    </a:p>
                  </a:txBody>
                  <a:tcPr marL="71999" marR="45719" marT="35999" marB="35999">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t">
                        <a:buNone/>
                      </a:pPr>
                      <a:endParaRPr lang="en-GB" sz="1400" b="0" i="0" u="none" strike="noStrike">
                        <a:solidFill>
                          <a:srgbClr val="000000"/>
                        </a:solidFill>
                        <a:effectLst/>
                        <a:latin typeface="+mn-lt"/>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endParaRPr lang="en-GB" sz="1400" b="0" i="0" u="none" strike="noStrike">
                        <a:solidFill>
                          <a:srgbClr val="000000"/>
                        </a:solidFill>
                        <a:effectLst/>
                        <a:latin typeface="+mn-lt"/>
                      </a:endParaRPr>
                    </a:p>
                  </a:txBody>
                  <a:tcPr marL="0" marR="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marL="0" marR="0" lvl="0" indent="0" algn="ctr" defTabSz="1507937" rtl="0" eaLnBrk="1" fontAlgn="t" latinLnBrk="0" hangingPunct="1">
                        <a:lnSpc>
                          <a:spcPct val="100000"/>
                        </a:lnSpc>
                        <a:spcBef>
                          <a:spcPts val="0"/>
                        </a:spcBef>
                        <a:spcAft>
                          <a:spcPts val="0"/>
                        </a:spcAft>
                        <a:buClrTx/>
                        <a:buSzTx/>
                        <a:buFontTx/>
                        <a:buNone/>
                        <a:tabLst/>
                        <a:defRPr/>
                      </a:pPr>
                      <a:r>
                        <a:rPr lang="en-GB" sz="1400" b="0" i="0" u="none" strike="noStrike">
                          <a:solidFill>
                            <a:srgbClr val="000000"/>
                          </a:solidFill>
                          <a:effectLst/>
                          <a:latin typeface="+mn-lt"/>
                        </a:rPr>
                        <a:t>Review number of ER cases to determine impact (target: 5% reduction of formal ER cases by Q4)</a:t>
                      </a:r>
                    </a:p>
                    <a:p>
                      <a:pPr algn="ctr" fontAlgn="t">
                        <a:buNone/>
                      </a:pPr>
                      <a:endParaRPr lang="en-GB" sz="1400" b="0" i="0" u="none" strike="noStrike">
                        <a:solidFill>
                          <a:srgbClr val="000000"/>
                        </a:solidFill>
                        <a:effectLst/>
                        <a:latin typeface="+mn-lt"/>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0000"/>
                    </a:solidFill>
                  </a:tcPr>
                </a:tc>
                <a:extLst>
                  <a:ext uri="{0D108BD9-81ED-4DB2-BD59-A6C34878D82A}">
                    <a16:rowId xmlns:a16="http://schemas.microsoft.com/office/drawing/2014/main" val="1072474495"/>
                  </a:ext>
                </a:extLst>
              </a:tr>
              <a:tr h="828048">
                <a:tc>
                  <a:txBody>
                    <a:bodyPr/>
                    <a:lstStyle/>
                    <a:p>
                      <a:pPr lvl="0" algn="ctr" fontAlgn="t">
                        <a:buNone/>
                      </a:pPr>
                      <a:r>
                        <a:rPr lang="en-GB" sz="1400" b="1" i="0" u="none" strike="noStrike">
                          <a:solidFill>
                            <a:srgbClr val="000000"/>
                          </a:solidFill>
                          <a:effectLst/>
                          <a:latin typeface="+mn-lt"/>
                        </a:rPr>
                        <a:t>Deliver Speaking Up Safely audit recommendations specific to Workforce &amp; OD, in collaboration with key stakeholders </a:t>
                      </a: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endParaRPr lang="en-GB" sz="1400">
                        <a:latin typeface="+mn-lt"/>
                      </a:endParaRPr>
                    </a:p>
                  </a:txBody>
                  <a:tcPr marL="71999" marR="45719" marT="35999" marB="35999">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t">
                        <a:buNone/>
                      </a:pPr>
                      <a:endParaRPr lang="en-GB" sz="1400" b="0" i="0" u="none" strike="noStrike">
                        <a:solidFill>
                          <a:srgbClr val="000000"/>
                        </a:solidFill>
                        <a:effectLst/>
                        <a:latin typeface="+mn-lt"/>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lvl="0" algn="ctr" fontAlgn="t">
                        <a:buNone/>
                      </a:pPr>
                      <a:endParaRPr lang="en-GB" sz="1400" b="0" i="0" u="none" strike="noStrike">
                        <a:solidFill>
                          <a:srgbClr val="000000"/>
                        </a:solidFill>
                        <a:effectLst/>
                        <a:latin typeface="+mn-lt"/>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t">
                        <a:buNone/>
                      </a:pPr>
                      <a:r>
                        <a:rPr lang="en-GB" sz="1400" b="0" i="0" u="none" strike="noStrike">
                          <a:solidFill>
                            <a:srgbClr val="000000"/>
                          </a:solidFill>
                          <a:effectLst/>
                          <a:latin typeface="+mn-lt"/>
                        </a:rPr>
                        <a:t>Integrate Speaking Up Safely measures into the Workforce Performance Scorecard.</a:t>
                      </a: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564538307"/>
                  </a:ext>
                </a:extLst>
              </a:tr>
              <a:tr h="981528">
                <a:tc>
                  <a:txBody>
                    <a:bodyPr/>
                    <a:lstStyle/>
                    <a:p>
                      <a:pPr lvl="0" algn="ctr" fontAlgn="t">
                        <a:buNone/>
                      </a:pPr>
                      <a:r>
                        <a:rPr lang="en-GB" sz="1400" b="1" i="0" u="none" strike="noStrike">
                          <a:solidFill>
                            <a:srgbClr val="000000"/>
                          </a:solidFill>
                          <a:effectLst/>
                          <a:latin typeface="+mn-lt"/>
                        </a:rPr>
                        <a:t>Embed the retention plan across service groups</a:t>
                      </a: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60000"/>
                        <a:lumOff val="40000"/>
                      </a:schemeClr>
                    </a:solidFill>
                  </a:tcPr>
                </a:tc>
                <a:tc>
                  <a:txBody>
                    <a:bodyPr/>
                    <a:lstStyle/>
                    <a:p>
                      <a:endParaRPr lang="en-GB" sz="1400">
                        <a:latin typeface="+mn-lt"/>
                      </a:endParaRPr>
                    </a:p>
                  </a:txBody>
                  <a:tcPr marL="71999" marR="45719" marT="35999" marB="35999">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algn="ctr" fontAlgn="t">
                        <a:buNone/>
                      </a:pPr>
                      <a:endParaRPr lang="en-GB" sz="1400" b="0" i="0" u="none" strike="noStrike">
                        <a:solidFill>
                          <a:srgbClr val="000000"/>
                        </a:solidFill>
                        <a:effectLst/>
                        <a:latin typeface="+mn-lt"/>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lvl="0" algn="ctr" fontAlgn="t">
                        <a:buNone/>
                      </a:pPr>
                      <a:endParaRPr lang="en-GB" sz="1400" b="0" i="0" u="none" strike="noStrike">
                        <a:solidFill>
                          <a:srgbClr val="000000"/>
                        </a:solidFill>
                        <a:effectLst/>
                        <a:latin typeface="+mn-lt"/>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t">
                        <a:buNone/>
                      </a:pPr>
                      <a:r>
                        <a:rPr lang="en-GB" sz="1400" b="0" i="0" u="none" strike="noStrike">
                          <a:solidFill>
                            <a:srgbClr val="000000"/>
                          </a:solidFill>
                          <a:effectLst/>
                          <a:latin typeface="+mn-lt"/>
                        </a:rPr>
                        <a:t>Ensure all service groups have had the retention plan embedded within their work areas</a:t>
                      </a: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188042741"/>
                  </a:ext>
                </a:extLst>
              </a:tr>
              <a:tr h="1241565">
                <a:tc>
                  <a:txBody>
                    <a:bodyPr/>
                    <a:lstStyle/>
                    <a:p>
                      <a:pPr lvl="0" algn="ctr" fontAlgn="t">
                        <a:buNone/>
                      </a:pPr>
                      <a:r>
                        <a:rPr lang="en-GB" sz="1400" b="1" i="0" u="none" strike="noStrike">
                          <a:solidFill>
                            <a:srgbClr val="000000"/>
                          </a:solidFill>
                          <a:effectLst/>
                          <a:latin typeface="+mn-lt"/>
                        </a:rPr>
                        <a:t>In collaboration with stakeholders, design, embed  and evaluate a suite of management and leadership development initiatives for all levels of clinical and non-clinical leaders that supports us to embed our values, behaviours and deliver our One Bay Way 10 year vision</a:t>
                      </a: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endParaRPr lang="en-GB" sz="1400">
                        <a:latin typeface="+mn-lt"/>
                      </a:endParaRPr>
                    </a:p>
                  </a:txBody>
                  <a:tcPr marL="71999" marR="45719" marT="35999" marB="35999">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t">
                        <a:buNone/>
                      </a:pPr>
                      <a:endParaRPr lang="en-GB" sz="1400" b="0" i="0" u="none" strike="noStrike">
                        <a:solidFill>
                          <a:srgbClr val="000000"/>
                        </a:solidFill>
                        <a:effectLst/>
                        <a:latin typeface="+mn-lt"/>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lvl="0" algn="ctr" fontAlgn="t">
                        <a:buNone/>
                      </a:pPr>
                      <a:endParaRPr lang="en-GB" sz="1400" b="0" i="0" u="none" strike="noStrike">
                        <a:solidFill>
                          <a:srgbClr val="000000"/>
                        </a:solidFill>
                        <a:effectLst/>
                        <a:latin typeface="+mn-lt"/>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t">
                        <a:buNone/>
                      </a:pPr>
                      <a:r>
                        <a:rPr lang="en-GB" sz="1400" b="0" i="0" u="none" strike="noStrike">
                          <a:solidFill>
                            <a:srgbClr val="000000"/>
                          </a:solidFill>
                          <a:effectLst/>
                          <a:latin typeface="+mn-lt"/>
                        </a:rPr>
                        <a:t>In collaboration with key stakeholders, evaluate delivery and impact of our revised management and leadership development initiatives</a:t>
                      </a: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3510699581"/>
                  </a:ext>
                </a:extLst>
              </a:tr>
              <a:tr h="966949">
                <a:tc>
                  <a:txBody>
                    <a:bodyPr/>
                    <a:lstStyle/>
                    <a:p>
                      <a:pPr lvl="0" algn="ctr" fontAlgn="t">
                        <a:buNone/>
                      </a:pPr>
                      <a:r>
                        <a:rPr lang="en-GB" sz="1400" b="1" i="0" u="none" strike="noStrike">
                          <a:solidFill>
                            <a:srgbClr val="000000"/>
                          </a:solidFill>
                          <a:effectLst/>
                          <a:latin typeface="+mn-lt"/>
                        </a:rPr>
                        <a:t>Build on workforce Metrics Dashboard to increase insights</a:t>
                      </a: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60000"/>
                        <a:lumOff val="40000"/>
                      </a:schemeClr>
                    </a:solidFill>
                  </a:tcPr>
                </a:tc>
                <a:tc>
                  <a:txBody>
                    <a:bodyPr/>
                    <a:lstStyle/>
                    <a:p>
                      <a:endParaRPr lang="en-GB" sz="1400">
                        <a:latin typeface="+mn-lt"/>
                      </a:endParaRPr>
                    </a:p>
                  </a:txBody>
                  <a:tcPr marL="71999" marR="45719" marT="35999" marB="35999">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t">
                        <a:buNone/>
                      </a:pPr>
                      <a:endParaRPr lang="en-GB" sz="1400" b="0" i="0" u="none" strike="noStrike">
                        <a:solidFill>
                          <a:srgbClr val="000000"/>
                        </a:solidFill>
                        <a:effectLst/>
                        <a:latin typeface="+mn-lt"/>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lvl="0" algn="ctr" fontAlgn="t">
                        <a:buNone/>
                      </a:pPr>
                      <a:endParaRPr lang="en-GB" sz="1400" b="0" i="0" u="none" strike="noStrike">
                        <a:solidFill>
                          <a:srgbClr val="000000"/>
                        </a:solidFill>
                        <a:effectLst/>
                        <a:latin typeface="+mn-lt"/>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t">
                        <a:buNone/>
                      </a:pPr>
                      <a:r>
                        <a:rPr lang="en-GB" sz="1400" b="0" i="0" u="none" strike="noStrike">
                          <a:solidFill>
                            <a:srgbClr val="000000"/>
                          </a:solidFill>
                          <a:effectLst/>
                          <a:latin typeface="+mn-lt"/>
                        </a:rPr>
                        <a:t>Evaluate and define plan moving forward </a:t>
                      </a: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1274922471"/>
                  </a:ext>
                </a:extLst>
              </a:tr>
              <a:tr h="824989">
                <a:tc>
                  <a:txBody>
                    <a:bodyPr/>
                    <a:lstStyle/>
                    <a:p>
                      <a:pPr lvl="0" algn="ctr" fontAlgn="t">
                        <a:buNone/>
                      </a:pPr>
                      <a:r>
                        <a:rPr lang="en-GB" sz="1400" b="1" i="0" u="none" strike="noStrike">
                          <a:solidFill>
                            <a:srgbClr val="000000"/>
                          </a:solidFill>
                          <a:effectLst/>
                          <a:latin typeface="+mn-lt"/>
                        </a:rPr>
                        <a:t>Implement workforce-related programmes of work to achieve the ministerial priorities of ​reducing agency spend</a:t>
                      </a: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endParaRPr lang="en-GB" sz="1400">
                        <a:latin typeface="+mn-lt"/>
                      </a:endParaRPr>
                    </a:p>
                  </a:txBody>
                  <a:tcPr marL="71999" marR="45719" marT="35999" marB="35999">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t">
                        <a:buNone/>
                      </a:pPr>
                      <a:endParaRPr lang="en-GB" sz="1400" b="0" i="0" u="none" strike="noStrike">
                        <a:solidFill>
                          <a:srgbClr val="000000"/>
                        </a:solidFill>
                        <a:effectLst/>
                        <a:latin typeface="+mn-lt"/>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lvl="0" algn="ctr" fontAlgn="t">
                        <a:buNone/>
                      </a:pPr>
                      <a:endParaRPr lang="en-GB" sz="1400" b="0" i="0" u="none" strike="noStrike">
                        <a:solidFill>
                          <a:srgbClr val="000000"/>
                        </a:solidFill>
                        <a:effectLst/>
                        <a:latin typeface="+mn-lt"/>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algn="ctr" fontAlgn="t">
                        <a:buNone/>
                      </a:pPr>
                      <a:r>
                        <a:rPr lang="en-GB" sz="1400" b="0" i="0" u="none" strike="noStrike" dirty="0">
                          <a:solidFill>
                            <a:srgbClr val="000000"/>
                          </a:solidFill>
                          <a:effectLst/>
                          <a:latin typeface="+mn-lt"/>
                        </a:rPr>
                        <a:t>Evaluate and define actions to improve further </a:t>
                      </a: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3121165279"/>
                  </a:ext>
                </a:extLst>
              </a:tr>
            </a:tbl>
          </a:graphicData>
        </a:graphic>
      </p:graphicFrame>
      <p:graphicFrame>
        <p:nvGraphicFramePr>
          <p:cNvPr id="5" name="Table 4">
            <a:extLst>
              <a:ext uri="{FF2B5EF4-FFF2-40B4-BE49-F238E27FC236}">
                <a16:creationId xmlns:a16="http://schemas.microsoft.com/office/drawing/2014/main" id="{2FC78125-AAA1-C970-A20C-D7048B7856CC}"/>
              </a:ext>
            </a:extLst>
          </p:cNvPr>
          <p:cNvGraphicFramePr>
            <a:graphicFrameLocks noGrp="1"/>
          </p:cNvGraphicFramePr>
          <p:nvPr/>
        </p:nvGraphicFramePr>
        <p:xfrm>
          <a:off x="11741892" y="-31469"/>
          <a:ext cx="8363796" cy="584771"/>
        </p:xfrm>
        <a:graphic>
          <a:graphicData uri="http://schemas.openxmlformats.org/drawingml/2006/table">
            <a:tbl>
              <a:tblPr firstRow="1" bandRow="1">
                <a:tableStyleId>{5C22544A-7EE6-4342-B048-85BDC9FD1C3A}</a:tableStyleId>
              </a:tblPr>
              <a:tblGrid>
                <a:gridCol w="1916682">
                  <a:extLst>
                    <a:ext uri="{9D8B030D-6E8A-4147-A177-3AD203B41FA5}">
                      <a16:colId xmlns:a16="http://schemas.microsoft.com/office/drawing/2014/main" val="404879202"/>
                    </a:ext>
                  </a:extLst>
                </a:gridCol>
                <a:gridCol w="3133513">
                  <a:extLst>
                    <a:ext uri="{9D8B030D-6E8A-4147-A177-3AD203B41FA5}">
                      <a16:colId xmlns:a16="http://schemas.microsoft.com/office/drawing/2014/main" val="3884276214"/>
                    </a:ext>
                  </a:extLst>
                </a:gridCol>
                <a:gridCol w="3313601">
                  <a:extLst>
                    <a:ext uri="{9D8B030D-6E8A-4147-A177-3AD203B41FA5}">
                      <a16:colId xmlns:a16="http://schemas.microsoft.com/office/drawing/2014/main" val="2106253938"/>
                    </a:ext>
                  </a:extLst>
                </a:gridCol>
              </a:tblGrid>
              <a:tr h="584771">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000" b="1"/>
                        <a:t>ON TRACK – Action progressing as planned &amp; agreed timelines </a:t>
                      </a:r>
                    </a:p>
                  </a:txBody>
                  <a:tcPr>
                    <a:solidFill>
                      <a:schemeClr val="accent4"/>
                    </a:solidFill>
                  </a:tcPr>
                </a:tc>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000" b="1">
                          <a:solidFill>
                            <a:schemeClr val="tx1"/>
                          </a:solidFill>
                        </a:rPr>
                        <a:t>OFF TRACK – Action not progressing as planned / to original timelines, however, management &amp; mitigating actions are in place </a:t>
                      </a:r>
                    </a:p>
                  </a:txBody>
                  <a:tcPr>
                    <a:solidFill>
                      <a:srgbClr val="FFC000"/>
                    </a:solidFill>
                  </a:tcPr>
                </a:tc>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000" b="1">
                          <a:solidFill>
                            <a:schemeClr val="bg1"/>
                          </a:solidFill>
                        </a:rPr>
                        <a:t>OFF TRACK – Action not progressing as planned / to original timelines, there is significant issue which require escalating</a:t>
                      </a:r>
                    </a:p>
                  </a:txBody>
                  <a:tcPr>
                    <a:solidFill>
                      <a:srgbClr val="C00000"/>
                    </a:solidFill>
                  </a:tcPr>
                </a:tc>
                <a:extLst>
                  <a:ext uri="{0D108BD9-81ED-4DB2-BD59-A6C34878D82A}">
                    <a16:rowId xmlns:a16="http://schemas.microsoft.com/office/drawing/2014/main" val="19659496"/>
                  </a:ext>
                </a:extLst>
              </a:tr>
            </a:tbl>
          </a:graphicData>
        </a:graphic>
      </p:graphicFrame>
    </p:spTree>
    <p:extLst>
      <p:ext uri="{BB962C8B-B14F-4D97-AF65-F5344CB8AC3E}">
        <p14:creationId xmlns:p14="http://schemas.microsoft.com/office/powerpoint/2010/main" val="182107240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BDFD0F-02AC-865C-E32C-F9E5ED2FE0FD}"/>
            </a:ext>
          </a:extLst>
        </p:cNvPr>
        <p:cNvGrpSpPr/>
        <p:nvPr/>
      </p:nvGrpSpPr>
      <p:grpSpPr>
        <a:xfrm>
          <a:off x="0" y="0"/>
          <a:ext cx="0" cy="0"/>
          <a:chOff x="0" y="0"/>
          <a:chExt cx="0" cy="0"/>
        </a:xfrm>
      </p:grpSpPr>
      <p:sp>
        <p:nvSpPr>
          <p:cNvPr id="13" name="Rectangle 12">
            <a:extLst>
              <a:ext uri="{FF2B5EF4-FFF2-40B4-BE49-F238E27FC236}">
                <a16:creationId xmlns:a16="http://schemas.microsoft.com/office/drawing/2014/main" id="{18EA5207-84D7-FBC0-5124-66A977DCCDEE}"/>
              </a:ext>
            </a:extLst>
          </p:cNvPr>
          <p:cNvSpPr/>
          <p:nvPr/>
        </p:nvSpPr>
        <p:spPr>
          <a:xfrm>
            <a:off x="-1" y="320221"/>
            <a:ext cx="20105689" cy="10738644"/>
          </a:xfrm>
          <a:prstGeom prst="rect">
            <a:avLst/>
          </a:prstGeom>
          <a:solidFill>
            <a:srgbClr val="EFF7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3" name="TextBox 2">
            <a:extLst>
              <a:ext uri="{FF2B5EF4-FFF2-40B4-BE49-F238E27FC236}">
                <a16:creationId xmlns:a16="http://schemas.microsoft.com/office/drawing/2014/main" id="{2C87E4B7-860B-C0BC-AE0D-EEE39E1E32A9}"/>
              </a:ext>
            </a:extLst>
          </p:cNvPr>
          <p:cNvSpPr txBox="1"/>
          <p:nvPr/>
        </p:nvSpPr>
        <p:spPr>
          <a:xfrm>
            <a:off x="0" y="-14068"/>
            <a:ext cx="20105688" cy="584775"/>
          </a:xfrm>
          <a:prstGeom prst="rect">
            <a:avLst/>
          </a:prstGeom>
          <a:solidFill>
            <a:schemeClr val="accent2">
              <a:lumMod val="50000"/>
            </a:schemeClr>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Aptos" panose="020B0004020202020204" pitchFamily="34" charset="0"/>
                <a:ea typeface="+mn-ea"/>
                <a:cs typeface="+mn-cs"/>
              </a:rPr>
              <a:t>WORKFORCE – Q4 Overview &amp; Q1 26/27 Look Forward</a:t>
            </a:r>
            <a:endParaRPr kumimoji="0" lang="en-GB" sz="3200" b="1" i="0" u="none" strike="noStrike" kern="1200" cap="none" spc="0" normalizeH="0" baseline="0" noProof="0" dirty="0">
              <a:ln>
                <a:noFill/>
              </a:ln>
              <a:solidFill>
                <a:srgbClr val="FF0000"/>
              </a:solidFill>
              <a:effectLst/>
              <a:uLnTx/>
              <a:uFillTx/>
              <a:latin typeface="Aptos" panose="020B0004020202020204" pitchFamily="34" charset="0"/>
              <a:ea typeface="+mn-ea"/>
              <a:cs typeface="+mn-cs"/>
            </a:endParaRPr>
          </a:p>
        </p:txBody>
      </p:sp>
      <p:sp>
        <p:nvSpPr>
          <p:cNvPr id="4" name="Rectangle: Rounded Corners 3">
            <a:extLst>
              <a:ext uri="{FF2B5EF4-FFF2-40B4-BE49-F238E27FC236}">
                <a16:creationId xmlns:a16="http://schemas.microsoft.com/office/drawing/2014/main" id="{CF0EC680-D028-D50B-5045-2C2AE8AFC72D}"/>
              </a:ext>
            </a:extLst>
          </p:cNvPr>
          <p:cNvSpPr/>
          <p:nvPr/>
        </p:nvSpPr>
        <p:spPr>
          <a:xfrm>
            <a:off x="1056506" y="5362287"/>
            <a:ext cx="7199085" cy="584775"/>
          </a:xfrm>
          <a:prstGeom prst="roundRect">
            <a:avLst/>
          </a:prstGeom>
          <a:solidFill>
            <a:schemeClr val="tx2"/>
          </a:solidFill>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a:ln>
                  <a:noFill/>
                </a:ln>
                <a:solidFill>
                  <a:prstClr val="white"/>
                </a:solidFill>
                <a:effectLst/>
                <a:uLnTx/>
                <a:uFillTx/>
                <a:latin typeface="Aptos" panose="020B0004020202020204" pitchFamily="34" charset="0"/>
                <a:ea typeface="+mn-ea"/>
                <a:cs typeface="+mn-cs"/>
              </a:rPr>
              <a:t>Opportunities and Focus for Q1</a:t>
            </a:r>
          </a:p>
        </p:txBody>
      </p:sp>
      <p:sp>
        <p:nvSpPr>
          <p:cNvPr id="5" name="Rectangle 4">
            <a:extLst>
              <a:ext uri="{FF2B5EF4-FFF2-40B4-BE49-F238E27FC236}">
                <a16:creationId xmlns:a16="http://schemas.microsoft.com/office/drawing/2014/main" id="{D517A18C-2E6F-231C-0D65-04D37AE80302}"/>
              </a:ext>
            </a:extLst>
          </p:cNvPr>
          <p:cNvSpPr/>
          <p:nvPr/>
        </p:nvSpPr>
        <p:spPr>
          <a:xfrm>
            <a:off x="576335" y="6281351"/>
            <a:ext cx="9296794" cy="4439185"/>
          </a:xfrm>
          <a:prstGeom prst="rect">
            <a:avLst/>
          </a:prstGeom>
          <a:solidFill>
            <a:schemeClr val="accent1">
              <a:lumMod val="20000"/>
              <a:lumOff val="80000"/>
            </a:schemeClr>
          </a:solidFill>
          <a:ln>
            <a:solidFill>
              <a:schemeClr val="accent1">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285750" marR="0" lvl="0" indent="-285750" algn="l" defTabSz="914413"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Arial" panose="020B0604020202020204"/>
                <a:ea typeface="+mn-ea"/>
                <a:cs typeface="Arial"/>
              </a:rPr>
              <a:t>Review options for increasing line-manager awareness of support/early intervention  for stress, anxiety and depression (S10) using tailored adjustments, staff health passport &amp; work-related stress assessment </a:t>
            </a:r>
          </a:p>
          <a:p>
            <a:pPr marL="285750" marR="0" lvl="0" indent="-285750" algn="l" defTabSz="914413"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Arial" panose="020B0604020202020204"/>
                <a:ea typeface="+mn-ea"/>
                <a:cs typeface="Arial"/>
              </a:rPr>
              <a:t>Increased Service Group focus on Managing Attendance at Work compliance and hot spot areas informing specific action plans and measurable goals. Noticeable reduction in sickness absence in some hot spot areas – work to continue and best practice shared.</a:t>
            </a:r>
          </a:p>
          <a:p>
            <a:pPr marL="0" marR="0" lvl="0" indent="0" algn="l" defTabSz="914413" rtl="0" eaLnBrk="1" fontAlgn="auto" latinLnBrk="0" hangingPunct="1">
              <a:lnSpc>
                <a:spcPct val="15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Arial" panose="020B0604020202020204"/>
              <a:ea typeface="+mn-ea"/>
              <a:cs typeface="Arial"/>
            </a:endParaRPr>
          </a:p>
          <a:p>
            <a:pPr marL="285750" marR="0" lvl="0" indent="-285750" algn="l" defTabSz="914413" rtl="0" eaLnBrk="1" fontAlgn="auto" latinLnBrk="0" hangingPunct="1">
              <a:lnSpc>
                <a:spcPct val="150000"/>
              </a:lnSpc>
              <a:spcBef>
                <a:spcPts val="0"/>
              </a:spcBef>
              <a:spcAft>
                <a:spcPts val="0"/>
              </a:spcAft>
              <a:buClrTx/>
              <a:buSzTx/>
              <a:buFont typeface="Arial,Sans-Serif" panose="020B0604020202020204" pitchFamily="34" charset="0"/>
              <a:buChar char="•"/>
              <a:tabLst/>
              <a:defRPr/>
            </a:pPr>
            <a:endParaRPr kumimoji="0" lang="en-GB" sz="1800" b="0" i="0" u="none" strike="noStrike" kern="1200" cap="none" spc="0" normalizeH="0" baseline="0" noProof="0" dirty="0">
              <a:ln>
                <a:noFill/>
              </a:ln>
              <a:solidFill>
                <a:prstClr val="black"/>
              </a:solidFill>
              <a:effectLst/>
              <a:uLnTx/>
              <a:uFillTx/>
              <a:latin typeface="Arial" panose="020B0604020202020204"/>
              <a:ea typeface="+mn-ea"/>
              <a:cs typeface="Arial"/>
            </a:endParaRPr>
          </a:p>
          <a:p>
            <a:pPr marL="285750" marR="0" lvl="0" indent="-285750" algn="l" defTabSz="914413" rtl="0" eaLnBrk="1" fontAlgn="auto" latinLnBrk="0" hangingPunct="1">
              <a:lnSpc>
                <a:spcPct val="15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00B050"/>
              </a:solidFill>
              <a:effectLst/>
              <a:uLnTx/>
              <a:uFillTx/>
              <a:latin typeface="Arial" panose="020B0604020202020204"/>
              <a:ea typeface="+mn-ea"/>
              <a:cs typeface="Arial"/>
            </a:endParaRPr>
          </a:p>
          <a:p>
            <a:pPr marL="285750" marR="0" lvl="0" indent="-285750" algn="l" defTabSz="914413" rtl="0" eaLnBrk="1" fontAlgn="auto" latinLnBrk="0" hangingPunct="1">
              <a:lnSpc>
                <a:spcPct val="15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FF0000"/>
              </a:solidFill>
              <a:effectLst/>
              <a:uLnTx/>
              <a:uFillTx/>
              <a:latin typeface="Arial" panose="020B0604020202020204"/>
              <a:ea typeface="+mn-ea"/>
              <a:cs typeface="Arial"/>
            </a:endParaRPr>
          </a:p>
        </p:txBody>
      </p:sp>
      <p:sp>
        <p:nvSpPr>
          <p:cNvPr id="6" name="Rectangle 5">
            <a:extLst>
              <a:ext uri="{FF2B5EF4-FFF2-40B4-BE49-F238E27FC236}">
                <a16:creationId xmlns:a16="http://schemas.microsoft.com/office/drawing/2014/main" id="{7747330A-B21A-6F99-31E4-55F9F3AE7E81}"/>
              </a:ext>
            </a:extLst>
          </p:cNvPr>
          <p:cNvSpPr/>
          <p:nvPr/>
        </p:nvSpPr>
        <p:spPr>
          <a:xfrm>
            <a:off x="10932557" y="6281351"/>
            <a:ext cx="8835735" cy="4582416"/>
          </a:xfrm>
          <a:prstGeom prst="rect">
            <a:avLst/>
          </a:prstGeom>
          <a:solidFill>
            <a:schemeClr val="accent1">
              <a:lumMod val="20000"/>
              <a:lumOff val="80000"/>
            </a:schemeClr>
          </a:solidFill>
          <a:ln>
            <a:solidFill>
              <a:schemeClr val="accent1">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marL="285750" marR="0" lvl="0" indent="-2857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Arial" panose="020B0604020202020204"/>
                <a:ea typeface="+mn-ea"/>
                <a:cs typeface="+mn-cs"/>
              </a:rPr>
              <a:t>The pause on recruitment has vastly reduced the number of Apprentices employed in the Health Board, as has the national decision to remove the requirement for HCSW to undertake qualifications (linked to the job description review). There is a real risk that momentum around Apprenticeships will stop, leading to a substantial reduction in numbers in future years. </a:t>
            </a:r>
          </a:p>
          <a:p>
            <a:pPr marL="285750" marR="0" lvl="0" indent="-2857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Arial" panose="020B0604020202020204"/>
                <a:ea typeface="+mn-ea"/>
                <a:cs typeface="+mn-cs"/>
              </a:rPr>
              <a:t>Risk of increasing waits for Occupational Health Medical assessments due to demand and complexity of cases </a:t>
            </a:r>
          </a:p>
          <a:p>
            <a:pPr marL="285750" marR="0" lvl="0" indent="-2857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Arial" panose="020B0604020202020204"/>
                <a:ea typeface="+mn-ea"/>
                <a:cs typeface="+mn-cs"/>
              </a:rPr>
              <a:t>ER Cases are increasing in volume and complexity – AHRBP's have been released for a % time per week to dedicate support on case work.</a:t>
            </a:r>
          </a:p>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Arial" panose="020B0604020202020204"/>
              <a:ea typeface="+mn-ea"/>
              <a:cs typeface="+mn-cs"/>
            </a:endParaRPr>
          </a:p>
          <a:p>
            <a:pPr marL="285750" marR="0" lvl="0" indent="-2857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FF0000"/>
              </a:solidFill>
              <a:effectLst/>
              <a:uLnTx/>
              <a:uFillTx/>
              <a:latin typeface="Aptos" panose="020B0004020202020204" pitchFamily="34" charset="0"/>
              <a:ea typeface="+mn-ea"/>
              <a:cs typeface="+mn-cs"/>
            </a:endParaRPr>
          </a:p>
        </p:txBody>
      </p:sp>
      <p:sp>
        <p:nvSpPr>
          <p:cNvPr id="2" name="Rectangle: Rounded Corners 1">
            <a:extLst>
              <a:ext uri="{FF2B5EF4-FFF2-40B4-BE49-F238E27FC236}">
                <a16:creationId xmlns:a16="http://schemas.microsoft.com/office/drawing/2014/main" id="{302BE7AF-1BEC-42F9-4A90-70E07B52A5A6}"/>
              </a:ext>
            </a:extLst>
          </p:cNvPr>
          <p:cNvSpPr/>
          <p:nvPr/>
        </p:nvSpPr>
        <p:spPr>
          <a:xfrm>
            <a:off x="6453300" y="785284"/>
            <a:ext cx="7199085" cy="584775"/>
          </a:xfrm>
          <a:prstGeom prst="roundRect">
            <a:avLst/>
          </a:prstGeom>
          <a:solidFill>
            <a:schemeClr val="tx2"/>
          </a:solidFill>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a:ln>
                  <a:noFill/>
                </a:ln>
                <a:solidFill>
                  <a:prstClr val="white"/>
                </a:solidFill>
                <a:effectLst/>
                <a:uLnTx/>
                <a:uFillTx/>
                <a:latin typeface="Aptos" panose="020B0004020202020204" pitchFamily="34" charset="0"/>
                <a:ea typeface="+mn-ea"/>
                <a:cs typeface="+mn-cs"/>
              </a:rPr>
              <a:t>Q4 Overview – Key Achievements</a:t>
            </a:r>
          </a:p>
        </p:txBody>
      </p:sp>
      <p:sp>
        <p:nvSpPr>
          <p:cNvPr id="7" name="Rectangle 6">
            <a:extLst>
              <a:ext uri="{FF2B5EF4-FFF2-40B4-BE49-F238E27FC236}">
                <a16:creationId xmlns:a16="http://schemas.microsoft.com/office/drawing/2014/main" id="{0944F853-7DC0-2AAF-AE7B-F9FF238F67D0}"/>
              </a:ext>
            </a:extLst>
          </p:cNvPr>
          <p:cNvSpPr/>
          <p:nvPr/>
        </p:nvSpPr>
        <p:spPr>
          <a:xfrm>
            <a:off x="576335" y="1523144"/>
            <a:ext cx="19206586" cy="3619366"/>
          </a:xfrm>
          <a:prstGeom prst="rect">
            <a:avLst/>
          </a:prstGeom>
          <a:solidFill>
            <a:schemeClr val="accent1">
              <a:lumMod val="20000"/>
              <a:lumOff val="80000"/>
            </a:schemeClr>
          </a:solidFill>
          <a:ln>
            <a:solidFill>
              <a:schemeClr val="accent1">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marL="285750" marR="0" lvl="0" indent="-2857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a:ln>
                  <a:noFill/>
                </a:ln>
                <a:solidFill>
                  <a:prstClr val="black"/>
                </a:solidFill>
                <a:effectLst/>
                <a:uLnTx/>
                <a:uFillTx/>
                <a:latin typeface="Arial" panose="020B0604020202020204"/>
                <a:ea typeface="+mn-ea"/>
                <a:cs typeface="Arial"/>
              </a:rPr>
              <a:t>All of Cohort 6 of our Graduate Gateway Programme have successfully gained employment in SBUHB and completed the programme ahead of the May 2026 end date.  </a:t>
            </a:r>
            <a:endParaRPr kumimoji="0" lang="en-US" sz="1800" b="0" i="0" u="none" strike="noStrike" kern="1200" cap="none" spc="0" normalizeH="0" baseline="0" noProof="0">
              <a:ln>
                <a:noFill/>
              </a:ln>
              <a:solidFill>
                <a:prstClr val="black"/>
              </a:solidFill>
              <a:effectLst/>
              <a:uLnTx/>
              <a:uFillTx/>
              <a:latin typeface="Arial" panose="020B0604020202020204"/>
              <a:ea typeface="+mn-ea"/>
              <a:cs typeface="Arial"/>
            </a:endParaRPr>
          </a:p>
          <a:p>
            <a:pPr marL="285750" marR="0" lvl="0" indent="-2857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a:ln>
                  <a:noFill/>
                </a:ln>
                <a:solidFill>
                  <a:prstClr val="black"/>
                </a:solidFill>
                <a:effectLst/>
                <a:uLnTx/>
                <a:uFillTx/>
                <a:latin typeface="Arial" panose="020B0604020202020204"/>
                <a:ea typeface="+mn-ea"/>
                <a:cs typeface="Arial"/>
              </a:rPr>
              <a:t>Continuing to recruit Apprentices and support the development of existing staff via Apprenticeships and other training routes through Welsh Government funding streams. This has included new Apprenticeship pathways e.g. Electrical Apprentices, and the enrolment of existing staff onto the Legal Services Apprenticeship pathway.</a:t>
            </a:r>
          </a:p>
          <a:p>
            <a:pPr marL="285750" marR="0" lvl="0" indent="-2857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a:ln>
                  <a:noFill/>
                </a:ln>
                <a:solidFill>
                  <a:prstClr val="black"/>
                </a:solidFill>
                <a:effectLst/>
                <a:uLnTx/>
                <a:uFillTx/>
                <a:latin typeface="Arial" panose="020B0604020202020204"/>
                <a:ea typeface="+mn-ea"/>
                <a:cs typeface="Arial"/>
              </a:rPr>
              <a:t>Utilising opportunities to develop our staff through Welsh Government (MEDR) funding (e.g. 41 enrolling on and completing the Level 3 Coaching and Mentoring qualification through Bridgend College). Some have chosen to further their development, joining our internal Coaching Network </a:t>
            </a:r>
          </a:p>
          <a:p>
            <a:pPr marL="285750" marR="0" lvl="0" indent="-2857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a:ln>
                  <a:noFill/>
                </a:ln>
                <a:solidFill>
                  <a:prstClr val="black"/>
                </a:solidFill>
                <a:effectLst/>
                <a:uLnTx/>
                <a:uFillTx/>
                <a:latin typeface="Arial" panose="020B0604020202020204"/>
                <a:ea typeface="+mn-ea"/>
                <a:cs typeface="Arial"/>
              </a:rPr>
              <a:t>Despite a significant increased in demand on the Occupational Health Service, the WG management referral KPI of 1</a:t>
            </a:r>
            <a:r>
              <a:rPr kumimoji="0" lang="en-GB" sz="1800" b="0" i="0" u="none" strike="noStrike" kern="1200" cap="none" spc="0" normalizeH="0" baseline="30000" noProof="0">
                <a:ln>
                  <a:noFill/>
                </a:ln>
                <a:solidFill>
                  <a:prstClr val="black"/>
                </a:solidFill>
                <a:effectLst/>
                <a:uLnTx/>
                <a:uFillTx/>
                <a:latin typeface="Arial" panose="020B0604020202020204"/>
                <a:ea typeface="+mn-ea"/>
                <a:cs typeface="Arial"/>
              </a:rPr>
              <a:t>st</a:t>
            </a:r>
            <a:r>
              <a:rPr kumimoji="0" lang="en-GB" sz="1800" b="0" i="0" u="none" strike="noStrike" kern="1200" cap="none" spc="0" normalizeH="0" baseline="0" noProof="0">
                <a:ln>
                  <a:noFill/>
                </a:ln>
                <a:solidFill>
                  <a:prstClr val="black"/>
                </a:solidFill>
                <a:effectLst/>
                <a:uLnTx/>
                <a:uFillTx/>
                <a:latin typeface="Arial" panose="020B0604020202020204"/>
                <a:ea typeface="+mn-ea"/>
                <a:cs typeface="Arial"/>
              </a:rPr>
              <a:t> appt within 4 weeks of referral remains at 69% compliant</a:t>
            </a:r>
          </a:p>
          <a:p>
            <a:pPr marL="285750" marR="0" lvl="0" indent="-2857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a:ln>
                  <a:noFill/>
                </a:ln>
                <a:solidFill>
                  <a:prstClr val="black"/>
                </a:solidFill>
                <a:effectLst/>
                <a:uLnTx/>
                <a:uFillTx/>
                <a:latin typeface="Arial" panose="020B0604020202020204"/>
                <a:ea typeface="+mn-ea"/>
                <a:cs typeface="Arial"/>
              </a:rPr>
              <a:t>Significant increase in quality of Occupational Health reports as measured by monthly audit outcomes against national standards.</a:t>
            </a:r>
          </a:p>
          <a:p>
            <a:pPr marL="285750" marR="0" lvl="0" indent="-2857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a:ln>
                  <a:noFill/>
                </a:ln>
                <a:solidFill>
                  <a:prstClr val="black"/>
                </a:solidFill>
                <a:effectLst/>
                <a:uLnTx/>
                <a:uFillTx/>
                <a:latin typeface="Arial" panose="020B0604020202020204"/>
                <a:ea typeface="+mn-ea"/>
                <a:cs typeface="Arial"/>
              </a:rPr>
              <a:t>Staff turnover rates have reduced across all professions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a:ln>
                <a:noFill/>
              </a:ln>
              <a:solidFill>
                <a:prstClr val="black"/>
              </a:solidFill>
              <a:effectLst/>
              <a:uLnTx/>
              <a:uFillTx/>
              <a:latin typeface="Arial" panose="020B0604020202020204"/>
              <a:ea typeface="+mn-ea"/>
              <a:cs typeface="Arial"/>
            </a:endParaRPr>
          </a:p>
        </p:txBody>
      </p:sp>
      <p:sp>
        <p:nvSpPr>
          <p:cNvPr id="8" name="Rectangle: Rounded Corners 7">
            <a:extLst>
              <a:ext uri="{FF2B5EF4-FFF2-40B4-BE49-F238E27FC236}">
                <a16:creationId xmlns:a16="http://schemas.microsoft.com/office/drawing/2014/main" id="{76A50C85-E638-9B31-794F-772D94AF6488}"/>
              </a:ext>
            </a:extLst>
          </p:cNvPr>
          <p:cNvSpPr/>
          <p:nvPr/>
        </p:nvSpPr>
        <p:spPr>
          <a:xfrm>
            <a:off x="11850097" y="5343912"/>
            <a:ext cx="7199085" cy="584775"/>
          </a:xfrm>
          <a:prstGeom prst="roundRect">
            <a:avLst/>
          </a:prstGeom>
          <a:solidFill>
            <a:schemeClr val="tx2"/>
          </a:solidFill>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a:ln>
                  <a:noFill/>
                </a:ln>
                <a:solidFill>
                  <a:prstClr val="white"/>
                </a:solidFill>
                <a:effectLst/>
                <a:uLnTx/>
                <a:uFillTx/>
                <a:latin typeface="Aptos" panose="020B0004020202020204" pitchFamily="34" charset="0"/>
                <a:ea typeface="+mn-ea"/>
                <a:cs typeface="+mn-cs"/>
              </a:rPr>
              <a:t>Challenges and Risks </a:t>
            </a:r>
          </a:p>
        </p:txBody>
      </p:sp>
    </p:spTree>
    <p:extLst>
      <p:ext uri="{BB962C8B-B14F-4D97-AF65-F5344CB8AC3E}">
        <p14:creationId xmlns:p14="http://schemas.microsoft.com/office/powerpoint/2010/main" val="208595576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778941-AB99-E9E2-694B-6813B4CC0F7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BB5B51A1-846B-4F97-6EB1-3F8C5FDB143F}"/>
              </a:ext>
            </a:extLst>
          </p:cNvPr>
          <p:cNvSpPr>
            <a:spLocks noChangeArrowheads="1"/>
          </p:cNvSpPr>
          <p:nvPr/>
        </p:nvSpPr>
        <p:spPr bwMode="auto">
          <a:xfrm>
            <a:off x="2089247" y="1323425"/>
            <a:ext cx="247490"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6" tIns="61258" rIns="122516" bIns="61258" numCol="1" anchor="ctr" anchorCtr="0" compatLnSpc="1">
            <a:prstTxWarp prst="textNoShape">
              <a:avLst/>
            </a:prstTxWarp>
            <a:spAutoFit/>
          </a:bodyPr>
          <a:lstStyle/>
          <a:p>
            <a:pPr marL="0" marR="0" lvl="0" indent="0" algn="l" defTabSz="1225161"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AFCD5D15-9254-4129-1D77-F7438336349E}"/>
              </a:ext>
            </a:extLst>
          </p:cNvPr>
          <p:cNvSpPr>
            <a:spLocks noGrp="1"/>
          </p:cNvSpPr>
          <p:nvPr>
            <p:ph type="sldNum" sz="quarter" idx="12"/>
          </p:nvPr>
        </p:nvSpPr>
        <p:spPr>
          <a:xfrm>
            <a:off x="11537185" y="10482056"/>
            <a:ext cx="3675507" cy="602113"/>
          </a:xfrm>
          <a:prstGeom prst="rect">
            <a:avLst/>
          </a:prstGeom>
        </p:spPr>
        <p:txBody>
          <a:bodyPr vert="horz" lIns="150790" tIns="75396" rIns="150790" bIns="75396" rtlCol="0" anchor="ctr"/>
          <a:lstStyle>
            <a:defPPr>
              <a:defRPr lang="en-US"/>
            </a:defPPr>
            <a:lvl1pPr marL="0" algn="r" defTabSz="753980" rtl="0" eaLnBrk="1" latinLnBrk="0" hangingPunct="1">
              <a:defRPr sz="1484" kern="1200">
                <a:solidFill>
                  <a:schemeClr val="tx1">
                    <a:tint val="82000"/>
                  </a:schemeClr>
                </a:solidFill>
                <a:latin typeface="+mn-lt"/>
                <a:ea typeface="+mn-ea"/>
                <a:cs typeface="+mn-cs"/>
              </a:defRPr>
            </a:lvl1pPr>
            <a:lvl2pPr marL="753980" algn="l" defTabSz="753980" rtl="0" eaLnBrk="1" latinLnBrk="0" hangingPunct="1">
              <a:defRPr sz="2968" kern="1200">
                <a:solidFill>
                  <a:schemeClr val="tx1"/>
                </a:solidFill>
                <a:latin typeface="+mn-lt"/>
                <a:ea typeface="+mn-ea"/>
                <a:cs typeface="+mn-cs"/>
              </a:defRPr>
            </a:lvl2pPr>
            <a:lvl3pPr marL="1507958" algn="l" defTabSz="753980" rtl="0" eaLnBrk="1" latinLnBrk="0" hangingPunct="1">
              <a:defRPr sz="2968" kern="1200">
                <a:solidFill>
                  <a:schemeClr val="tx1"/>
                </a:solidFill>
                <a:latin typeface="+mn-lt"/>
                <a:ea typeface="+mn-ea"/>
                <a:cs typeface="+mn-cs"/>
              </a:defRPr>
            </a:lvl3pPr>
            <a:lvl4pPr marL="2261939" algn="l" defTabSz="753980" rtl="0" eaLnBrk="1" latinLnBrk="0" hangingPunct="1">
              <a:defRPr sz="2968" kern="1200">
                <a:solidFill>
                  <a:schemeClr val="tx1"/>
                </a:solidFill>
                <a:latin typeface="+mn-lt"/>
                <a:ea typeface="+mn-ea"/>
                <a:cs typeface="+mn-cs"/>
              </a:defRPr>
            </a:lvl4pPr>
            <a:lvl5pPr marL="3015917" algn="l" defTabSz="753980" rtl="0" eaLnBrk="1" latinLnBrk="0" hangingPunct="1">
              <a:defRPr sz="2968" kern="1200">
                <a:solidFill>
                  <a:schemeClr val="tx1"/>
                </a:solidFill>
                <a:latin typeface="+mn-lt"/>
                <a:ea typeface="+mn-ea"/>
                <a:cs typeface="+mn-cs"/>
              </a:defRPr>
            </a:lvl5pPr>
            <a:lvl6pPr marL="3769897" algn="l" defTabSz="753980" rtl="0" eaLnBrk="1" latinLnBrk="0" hangingPunct="1">
              <a:defRPr sz="2968" kern="1200">
                <a:solidFill>
                  <a:schemeClr val="tx1"/>
                </a:solidFill>
                <a:latin typeface="+mn-lt"/>
                <a:ea typeface="+mn-ea"/>
                <a:cs typeface="+mn-cs"/>
              </a:defRPr>
            </a:lvl6pPr>
            <a:lvl7pPr marL="4523875" algn="l" defTabSz="753980" rtl="0" eaLnBrk="1" latinLnBrk="0" hangingPunct="1">
              <a:defRPr sz="2968" kern="1200">
                <a:solidFill>
                  <a:schemeClr val="tx1"/>
                </a:solidFill>
                <a:latin typeface="+mn-lt"/>
                <a:ea typeface="+mn-ea"/>
                <a:cs typeface="+mn-cs"/>
              </a:defRPr>
            </a:lvl7pPr>
            <a:lvl8pPr marL="5277855" algn="l" defTabSz="753980" rtl="0" eaLnBrk="1" latinLnBrk="0" hangingPunct="1">
              <a:defRPr sz="2968" kern="1200">
                <a:solidFill>
                  <a:schemeClr val="tx1"/>
                </a:solidFill>
                <a:latin typeface="+mn-lt"/>
                <a:ea typeface="+mn-ea"/>
                <a:cs typeface="+mn-cs"/>
              </a:defRPr>
            </a:lvl8pPr>
            <a:lvl9pPr marL="6031834" algn="l" defTabSz="753980" rtl="0" eaLnBrk="1" latinLnBrk="0" hangingPunct="1">
              <a:defRPr sz="2968" kern="1200">
                <a:solidFill>
                  <a:schemeClr val="tx1"/>
                </a:solidFill>
                <a:latin typeface="+mn-lt"/>
                <a:ea typeface="+mn-ea"/>
                <a:cs typeface="+mn-cs"/>
              </a:defRPr>
            </a:lvl9pPr>
          </a:lstStyle>
          <a:p>
            <a:pPr marL="0" marR="0" lvl="0" indent="0" algn="r" defTabSz="753980"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rPr>
              <a:pPr marL="0" marR="0" lvl="0" indent="0" algn="r" defTabSz="753980" rtl="0" eaLnBrk="1" fontAlgn="auto" latinLnBrk="0" hangingPunct="1">
                <a:lnSpc>
                  <a:spcPct val="100000"/>
                </a:lnSpc>
                <a:spcBef>
                  <a:spcPts val="0"/>
                </a:spcBef>
                <a:spcAft>
                  <a:spcPts val="0"/>
                </a:spcAft>
                <a:buClrTx/>
                <a:buSzTx/>
                <a:buFontTx/>
                <a:buNone/>
                <a:tabLst/>
                <a:defRPr/>
              </a:pPr>
              <a:t>58</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580125DF-8361-0246-C36A-53D9B5E6BC47}"/>
              </a:ext>
            </a:extLst>
          </p:cNvPr>
          <p:cNvSpPr txBox="1"/>
          <p:nvPr/>
        </p:nvSpPr>
        <p:spPr>
          <a:xfrm>
            <a:off x="89" y="-14016"/>
            <a:ext cx="20105511" cy="584647"/>
          </a:xfrm>
          <a:prstGeom prst="rect">
            <a:avLst/>
          </a:prstGeom>
          <a:solidFill>
            <a:srgbClr val="44546A"/>
          </a:solidFill>
        </p:spPr>
        <p:txBody>
          <a:bodyPr wrap="square" rtlCol="0">
            <a:spAutoFit/>
          </a:bodyPr>
          <a:lstStyle/>
          <a:p>
            <a:pPr marL="0" marR="0" lvl="0" indent="0" algn="ctr" defTabSz="1507958" rtl="0" eaLnBrk="1" fontAlgn="auto" latinLnBrk="0" hangingPunct="1">
              <a:lnSpc>
                <a:spcPct val="100000"/>
              </a:lnSpc>
              <a:spcBef>
                <a:spcPts val="0"/>
              </a:spcBef>
              <a:spcAft>
                <a:spcPts val="1979"/>
              </a:spcAft>
              <a:buClrTx/>
              <a:buSzTx/>
              <a:buFontTx/>
              <a:buNone/>
              <a:tabLst/>
              <a:defRPr/>
            </a:pPr>
            <a:r>
              <a:rPr kumimoji="0" lang="en-GB" sz="3199"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WORKFORCE Q4 DELIVERY</a:t>
            </a:r>
            <a:endParaRPr kumimoji="0" lang="en-GB" sz="3199" b="1"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6151F47C-E77C-C695-7D61-AFA55D45B67F}"/>
              </a:ext>
            </a:extLst>
          </p:cNvPr>
          <p:cNvSpPr txBox="1"/>
          <p:nvPr/>
        </p:nvSpPr>
        <p:spPr>
          <a:xfrm>
            <a:off x="438548" y="747604"/>
            <a:ext cx="19450738" cy="523220"/>
          </a:xfrm>
          <a:prstGeom prst="rect">
            <a:avLst/>
          </a:prstGeom>
          <a:noFill/>
        </p:spPr>
        <p:txBody>
          <a:bodyPr wrap="square">
            <a:spAutoFit/>
          </a:bodyPr>
          <a:lstStyle/>
          <a:p>
            <a:pPr marL="0" marR="0" lvl="0" indent="0" algn="l" defTabSz="914413"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a:ln>
                  <a:noFill/>
                </a:ln>
                <a:solidFill>
                  <a:prstClr val="black"/>
                </a:solidFill>
                <a:effectLst/>
                <a:uLnTx/>
                <a:uFillTx/>
                <a:latin typeface="Aptos" panose="02110004020202020204"/>
                <a:ea typeface="+mn-ea"/>
                <a:cs typeface="+mn-cs"/>
              </a:rPr>
              <a:t>Q4 Reporting: NHS Wales Performance Framework and Local Measures</a:t>
            </a:r>
            <a:endParaRPr kumimoji="0" lang="en-GB" sz="2800" b="0" i="0" u="none" strike="noStrike" kern="1200" cap="none" spc="0" normalizeH="0" baseline="0" noProof="0">
              <a:ln>
                <a:noFill/>
              </a:ln>
              <a:solidFill>
                <a:srgbClr val="FF0000"/>
              </a:solidFill>
              <a:effectLst/>
              <a:uLnTx/>
              <a:uFillTx/>
              <a:latin typeface="Arial" panose="020B0604020202020204"/>
              <a:ea typeface="+mn-ea"/>
              <a:cs typeface="+mn-cs"/>
            </a:endParaRPr>
          </a:p>
        </p:txBody>
      </p:sp>
      <p:graphicFrame>
        <p:nvGraphicFramePr>
          <p:cNvPr id="7" name="Table 6">
            <a:extLst>
              <a:ext uri="{FF2B5EF4-FFF2-40B4-BE49-F238E27FC236}">
                <a16:creationId xmlns:a16="http://schemas.microsoft.com/office/drawing/2014/main" id="{D4DD6FA6-2137-2491-2AD7-96D192AC2DD8}"/>
              </a:ext>
            </a:extLst>
          </p:cNvPr>
          <p:cNvGraphicFramePr>
            <a:graphicFrameLocks noGrp="1"/>
          </p:cNvGraphicFramePr>
          <p:nvPr>
            <p:extLst>
              <p:ext uri="{D42A27DB-BD31-4B8C-83A1-F6EECF244321}">
                <p14:modId xmlns:p14="http://schemas.microsoft.com/office/powerpoint/2010/main" val="426742599"/>
              </p:ext>
            </p:extLst>
          </p:nvPr>
        </p:nvGraphicFramePr>
        <p:xfrm>
          <a:off x="438548" y="1447797"/>
          <a:ext cx="19259154" cy="3284363"/>
        </p:xfrm>
        <a:graphic>
          <a:graphicData uri="http://schemas.openxmlformats.org/drawingml/2006/table">
            <a:tbl>
              <a:tblPr>
                <a:tableStyleId>{5C22544A-7EE6-4342-B048-85BDC9FD1C3A}</a:tableStyleId>
              </a:tblPr>
              <a:tblGrid>
                <a:gridCol w="10271251">
                  <a:extLst>
                    <a:ext uri="{9D8B030D-6E8A-4147-A177-3AD203B41FA5}">
                      <a16:colId xmlns:a16="http://schemas.microsoft.com/office/drawing/2014/main" val="668364540"/>
                    </a:ext>
                  </a:extLst>
                </a:gridCol>
                <a:gridCol w="2495975">
                  <a:extLst>
                    <a:ext uri="{9D8B030D-6E8A-4147-A177-3AD203B41FA5}">
                      <a16:colId xmlns:a16="http://schemas.microsoft.com/office/drawing/2014/main" val="1506383140"/>
                    </a:ext>
                  </a:extLst>
                </a:gridCol>
                <a:gridCol w="2163976">
                  <a:extLst>
                    <a:ext uri="{9D8B030D-6E8A-4147-A177-3AD203B41FA5}">
                      <a16:colId xmlns:a16="http://schemas.microsoft.com/office/drawing/2014/main" val="2584037070"/>
                    </a:ext>
                  </a:extLst>
                </a:gridCol>
                <a:gridCol w="2163976">
                  <a:extLst>
                    <a:ext uri="{9D8B030D-6E8A-4147-A177-3AD203B41FA5}">
                      <a16:colId xmlns:a16="http://schemas.microsoft.com/office/drawing/2014/main" val="3047569491"/>
                    </a:ext>
                  </a:extLst>
                </a:gridCol>
                <a:gridCol w="2163976">
                  <a:extLst>
                    <a:ext uri="{9D8B030D-6E8A-4147-A177-3AD203B41FA5}">
                      <a16:colId xmlns:a16="http://schemas.microsoft.com/office/drawing/2014/main" val="3534636197"/>
                    </a:ext>
                  </a:extLst>
                </a:gridCol>
              </a:tblGrid>
              <a:tr h="476253">
                <a:tc>
                  <a:txBody>
                    <a:bodyPr/>
                    <a:lstStyle/>
                    <a:p>
                      <a:pPr algn="l" fontAlgn="b"/>
                      <a:r>
                        <a:rPr lang="en-GB" sz="1800" b="1" u="none" strike="noStrike" kern="1200" dirty="0">
                          <a:solidFill>
                            <a:schemeClr val="bg1"/>
                          </a:solidFill>
                          <a:effectLst/>
                          <a:latin typeface="+mn-lt"/>
                          <a:ea typeface="Verdana" panose="020B0604030504040204" pitchFamily="34" charset="0"/>
                          <a:cs typeface="+mn-cs"/>
                        </a:rPr>
                        <a:t>Workforce</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1600" b="1" u="none" strike="noStrike" kern="1200" dirty="0">
                          <a:solidFill>
                            <a:schemeClr val="bg1"/>
                          </a:solidFill>
                          <a:effectLst/>
                          <a:latin typeface="+mn-lt"/>
                          <a:ea typeface="Verdana" panose="020B0604030504040204" pitchFamily="34" charset="0"/>
                          <a:cs typeface="+mn-cs"/>
                        </a:rPr>
                        <a:t>Target</a:t>
                      </a:r>
                    </a:p>
                    <a:p>
                      <a:pPr algn="ctr" fontAlgn="b"/>
                      <a:endParaRPr lang="en-GB" sz="1600" b="1" u="none" strike="noStrike" kern="1200" dirty="0">
                        <a:solidFill>
                          <a:schemeClr val="bg1"/>
                        </a:solidFill>
                        <a:effectLst/>
                        <a:latin typeface="+mn-lt"/>
                        <a:ea typeface="Verdana" panose="020B0604030504040204" pitchFamily="34" charset="0"/>
                        <a:cs typeface="+mn-cs"/>
                      </a:endParaRP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white"/>
                          </a:solidFill>
                          <a:effectLst/>
                          <a:uLnTx/>
                          <a:uFillTx/>
                          <a:latin typeface="+mn-lt"/>
                          <a:ea typeface="Verdana" panose="020B0604030504040204" pitchFamily="34" charset="0"/>
                          <a:cs typeface="+mn-cs"/>
                        </a:rPr>
                        <a:t>Jan 26</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n-cs"/>
                        </a:rPr>
                        <a:t>Feb -26</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n-cs"/>
                        </a:rPr>
                        <a:t>Mar 26</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2842720693"/>
                  </a:ext>
                </a:extLst>
              </a:tr>
              <a:tr h="537174">
                <a:tc>
                  <a:txBody>
                    <a:bodyPr/>
                    <a:lstStyle/>
                    <a:p>
                      <a:pPr algn="l" fontAlgn="t">
                        <a:buNone/>
                      </a:pPr>
                      <a:r>
                        <a:rPr lang="en-GB" sz="1600" b="0" i="0" u="none" strike="noStrike" dirty="0">
                          <a:solidFill>
                            <a:srgbClr val="000000"/>
                          </a:solidFill>
                          <a:effectLst/>
                          <a:latin typeface="+mn-lt"/>
                        </a:rPr>
                        <a:t>Percentage of sickness absence rate of staff – 12 month rolling</a:t>
                      </a:r>
                    </a:p>
                    <a:p>
                      <a:pPr algn="l" fontAlgn="t">
                        <a:buNone/>
                      </a:pPr>
                      <a:endParaRPr lang="en-GB" sz="1600" b="0" i="0" u="none" strike="noStrike" dirty="0">
                        <a:solidFill>
                          <a:srgbClr val="000000"/>
                        </a:solidFill>
                        <a:effectLst/>
                        <a:latin typeface="+mn-lt"/>
                      </a:endParaRPr>
                    </a:p>
                  </a:txBody>
                  <a:tcPr marL="0" marR="0" marT="0" marB="0">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rowSpan="2">
                  <a:txBody>
                    <a:bodyPr/>
                    <a:lstStyle/>
                    <a:p>
                      <a:pPr algn="ctr" fontAlgn="ctr">
                        <a:buNone/>
                      </a:pPr>
                      <a:r>
                        <a:rPr lang="en-GB" sz="1600" b="0" i="0" u="none" strike="noStrike" dirty="0">
                          <a:solidFill>
                            <a:srgbClr val="000000"/>
                          </a:solidFill>
                          <a:effectLst/>
                          <a:latin typeface="+mn-lt"/>
                        </a:rPr>
                        <a:t>12-month reduction trend</a:t>
                      </a:r>
                    </a:p>
                  </a:txBody>
                  <a:tcPr marL="0" marR="0"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chemeClr val="tx1"/>
                          </a:solidFill>
                          <a:effectLst/>
                          <a:latin typeface="+mn-lt"/>
                          <a:ea typeface="Verdana" panose="020B0604030504040204" pitchFamily="34" charset="0"/>
                          <a:cs typeface="+mn-cs"/>
                        </a:rPr>
                        <a:t>7.19%</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chemeClr val="tx1"/>
                          </a:solidFill>
                          <a:effectLst/>
                          <a:latin typeface="+mn-lt"/>
                          <a:ea typeface="Verdana" panose="020B0604030504040204" pitchFamily="34" charset="0"/>
                          <a:cs typeface="+mn-cs"/>
                        </a:rPr>
                        <a:t>7.21%</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chemeClr val="tx1"/>
                          </a:solidFill>
                          <a:effectLst/>
                          <a:latin typeface="+mn-lt"/>
                          <a:ea typeface="Verdana" panose="020B0604030504040204" pitchFamily="34" charset="0"/>
                          <a:cs typeface="+mn-cs"/>
                        </a:rPr>
                        <a:t>7.25%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921691434"/>
                  </a:ext>
                </a:extLst>
              </a:tr>
              <a:tr h="459737">
                <a:tc>
                  <a:txBody>
                    <a:bodyPr/>
                    <a:lstStyle/>
                    <a:p>
                      <a:pPr algn="l" fontAlgn="t">
                        <a:buNone/>
                      </a:pPr>
                      <a:r>
                        <a:rPr lang="en-GB" sz="1600" b="0" i="0" u="none" strike="noStrike" dirty="0">
                          <a:solidFill>
                            <a:srgbClr val="000000"/>
                          </a:solidFill>
                          <a:effectLst/>
                          <a:latin typeface="+mn-lt"/>
                        </a:rPr>
                        <a:t>Percentage of sickness absence rate of staff – in month</a:t>
                      </a:r>
                    </a:p>
                  </a:txBody>
                  <a:tcPr marL="0" marR="0" marT="0" marB="0">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vMerge="1">
                  <a:txBody>
                    <a:bodyPr/>
                    <a:lstStyle/>
                    <a:p>
                      <a:endParaRPr lang="en-GB"/>
                    </a:p>
                  </a:txBody>
                  <a:tcPr/>
                </a:tc>
                <a:tc>
                  <a:txBody>
                    <a:bodyPr/>
                    <a:lstStyle/>
                    <a:p>
                      <a:pPr marL="0" algn="ctr" defTabSz="1507937" rtl="0" eaLnBrk="1" fontAlgn="b" latinLnBrk="0" hangingPunct="1"/>
                      <a:r>
                        <a:rPr lang="en-GB" sz="1600" b="0" i="0" u="none" strike="noStrike" kern="1200" dirty="0">
                          <a:solidFill>
                            <a:schemeClr val="tx1"/>
                          </a:solidFill>
                          <a:effectLst/>
                          <a:latin typeface="+mn-lt"/>
                          <a:ea typeface="Verdana" panose="020B0604030504040204" pitchFamily="34" charset="0"/>
                          <a:cs typeface="+mn-cs"/>
                        </a:rPr>
                        <a:t>7.76%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chemeClr val="tx1"/>
                          </a:solidFill>
                          <a:effectLst/>
                          <a:latin typeface="+mn-lt"/>
                          <a:ea typeface="Verdana" panose="020B0604030504040204" pitchFamily="34" charset="0"/>
                          <a:cs typeface="+mn-cs"/>
                        </a:rPr>
                        <a:t>7.20%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chemeClr val="tx1"/>
                          </a:solidFill>
                          <a:effectLst/>
                          <a:latin typeface="+mn-lt"/>
                          <a:ea typeface="Verdana" panose="020B0604030504040204" pitchFamily="34" charset="0"/>
                          <a:cs typeface="+mn-cs"/>
                        </a:rPr>
                        <a:t>7.04%</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502236151"/>
                  </a:ext>
                </a:extLst>
              </a:tr>
              <a:tr h="332883">
                <a:tc>
                  <a:txBody>
                    <a:bodyPr/>
                    <a:lstStyle/>
                    <a:p>
                      <a:pPr algn="l" fontAlgn="t">
                        <a:buNone/>
                      </a:pPr>
                      <a:r>
                        <a:rPr lang="en-GB" sz="1600" b="0" i="0" u="none" strike="noStrike" dirty="0">
                          <a:solidFill>
                            <a:srgbClr val="000000"/>
                          </a:solidFill>
                          <a:effectLst/>
                          <a:latin typeface="+mn-lt"/>
                        </a:rPr>
                        <a:t>Agency spend as a percentage of the total pay bill</a:t>
                      </a:r>
                    </a:p>
                  </a:txBody>
                  <a:tcPr marL="0" marR="0" marT="0" marB="0">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ctr">
                        <a:buNone/>
                      </a:pPr>
                      <a:r>
                        <a:rPr lang="en-GB" sz="1600" b="0" i="0" u="none" strike="noStrike" dirty="0">
                          <a:solidFill>
                            <a:srgbClr val="000000"/>
                          </a:solidFill>
                          <a:effectLst/>
                          <a:latin typeface="+mn-lt"/>
                        </a:rPr>
                        <a:t>12-month reduction trend</a:t>
                      </a:r>
                    </a:p>
                  </a:txBody>
                  <a:tcPr marL="0" marR="0"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chemeClr val="tx1"/>
                          </a:solidFill>
                          <a:effectLst/>
                          <a:latin typeface="+mn-lt"/>
                          <a:ea typeface="Verdana" panose="020B0604030504040204" pitchFamily="34" charset="0"/>
                          <a:cs typeface="+mn-cs"/>
                        </a:rPr>
                        <a:t>1.30%</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chemeClr val="tx1"/>
                          </a:solidFill>
                          <a:effectLst/>
                          <a:latin typeface="+mn-lt"/>
                          <a:ea typeface="Verdana" panose="020B0604030504040204" pitchFamily="34" charset="0"/>
                          <a:cs typeface="+mn-cs"/>
                        </a:rPr>
                        <a:t>1.34%</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914413"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mn-lt"/>
                          <a:ea typeface="Verdana" panose="020B0604030504040204" pitchFamily="34" charset="0"/>
                          <a:cs typeface="+mn-cs"/>
                        </a:rPr>
                        <a:t>Not available</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009107924"/>
                  </a:ext>
                </a:extLst>
              </a:tr>
              <a:tr h="731520">
                <a:tc>
                  <a:txBody>
                    <a:bodyPr/>
                    <a:lstStyle/>
                    <a:p>
                      <a:pPr algn="l" fontAlgn="t">
                        <a:buNone/>
                      </a:pPr>
                      <a:r>
                        <a:rPr lang="en-GB" sz="1600" b="0" i="0" u="none" strike="noStrike" dirty="0">
                          <a:solidFill>
                            <a:srgbClr val="000000"/>
                          </a:solidFill>
                          <a:effectLst/>
                          <a:latin typeface="+mn-lt"/>
                        </a:rPr>
                        <a:t>Percentage headcount by organisation who have had a Personal Appraisal and Development Review (PADR)/medical appraisal in the previous 12 months (excluding doctors and dentists in training)</a:t>
                      </a:r>
                    </a:p>
                  </a:txBody>
                  <a:tcPr marL="0" marR="0" marT="0" marB="0">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ctr">
                        <a:buNone/>
                      </a:pPr>
                      <a:r>
                        <a:rPr lang="en-GB" sz="1600" b="0" i="0" u="none" strike="noStrike" dirty="0">
                          <a:solidFill>
                            <a:srgbClr val="000000"/>
                          </a:solidFill>
                          <a:effectLst/>
                          <a:latin typeface="+mn-lt"/>
                        </a:rPr>
                        <a:t>85%</a:t>
                      </a:r>
                    </a:p>
                  </a:txBody>
                  <a:tcPr marL="0" marR="0"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600" b="0" i="0" u="none" strike="noStrike" kern="1200" dirty="0">
                          <a:solidFill>
                            <a:srgbClr val="DEA900"/>
                          </a:solidFill>
                          <a:effectLst/>
                          <a:latin typeface="+mn-lt"/>
                          <a:ea typeface="Verdana" panose="020B0604030504040204" pitchFamily="34" charset="0"/>
                          <a:cs typeface="+mn-cs"/>
                        </a:rPr>
                        <a:t>73.78%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600" b="0" i="0" u="none" strike="noStrike" kern="1200" dirty="0">
                          <a:solidFill>
                            <a:srgbClr val="DEA900"/>
                          </a:solidFill>
                          <a:effectLst/>
                          <a:latin typeface="+mn-lt"/>
                          <a:ea typeface="Verdana" panose="020B0604030504040204" pitchFamily="34" charset="0"/>
                          <a:cs typeface="+mn-cs"/>
                        </a:rPr>
                        <a:t>75.79%</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600" b="0" i="0" u="none" strike="noStrike" kern="1200" dirty="0">
                          <a:solidFill>
                            <a:srgbClr val="DEA900"/>
                          </a:solidFill>
                          <a:effectLst/>
                          <a:latin typeface="+mn-lt"/>
                          <a:ea typeface="Verdana" panose="020B0604030504040204" pitchFamily="34" charset="0"/>
                          <a:cs typeface="+mn-cs"/>
                        </a:rPr>
                        <a:t>76.34%</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626685105"/>
                  </a:ext>
                </a:extLst>
              </a:tr>
              <a:tr h="731520">
                <a:tc>
                  <a:txBody>
                    <a:bodyPr/>
                    <a:lstStyle/>
                    <a:p>
                      <a:pPr marL="0" marR="0" lvl="0" indent="0" algn="l" defTabSz="914413" rtl="0" eaLnBrk="1" fontAlgn="t"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mn-lt"/>
                          <a:ea typeface="Verdana" panose="020B0604030504040204" pitchFamily="34" charset="0"/>
                        </a:rPr>
                        <a:t>Percentage of staff who have completed all statutory &amp; mandatory training modules</a:t>
                      </a:r>
                    </a:p>
                    <a:p>
                      <a:pPr algn="l" fontAlgn="t">
                        <a:buNone/>
                      </a:pPr>
                      <a:endParaRPr lang="en-GB" sz="1600" b="0" i="0" u="none" strike="noStrike" dirty="0">
                        <a:solidFill>
                          <a:srgbClr val="000000"/>
                        </a:solidFill>
                        <a:effectLst/>
                        <a:latin typeface="+mn-lt"/>
                      </a:endParaRPr>
                    </a:p>
                  </a:txBody>
                  <a:tcPr marL="0" marR="0" marT="0" marB="0">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ctr">
                        <a:buNone/>
                      </a:pPr>
                      <a:r>
                        <a:rPr lang="en-GB" sz="1600" b="0" i="0" u="none" strike="noStrike" dirty="0">
                          <a:solidFill>
                            <a:srgbClr val="000000"/>
                          </a:solidFill>
                          <a:effectLst/>
                          <a:latin typeface="+mn-lt"/>
                        </a:rPr>
                        <a:t>85%</a:t>
                      </a:r>
                    </a:p>
                  </a:txBody>
                  <a:tcPr marL="0" marR="0"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rgbClr val="00BC62"/>
                          </a:solidFill>
                          <a:effectLst/>
                          <a:latin typeface="Verdana" panose="020B0604030504040204" pitchFamily="34" charset="0"/>
                          <a:ea typeface="Verdana" panose="020B0604030504040204" pitchFamily="34" charset="0"/>
                          <a:cs typeface="+mn-cs"/>
                        </a:rPr>
                        <a:t>88.97%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rgbClr val="00BC62"/>
                          </a:solidFill>
                          <a:effectLst/>
                          <a:latin typeface="Verdana" panose="020B0604030504040204" pitchFamily="34" charset="0"/>
                          <a:ea typeface="Verdana" panose="020B0604030504040204" pitchFamily="34" charset="0"/>
                          <a:cs typeface="+mn-cs"/>
                        </a:rPr>
                        <a:t>88.39%</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rgbClr val="00B050"/>
                          </a:solidFill>
                          <a:effectLst/>
                          <a:latin typeface="Verdana" panose="020B0604030504040204" pitchFamily="34" charset="0"/>
                          <a:ea typeface="Verdana" panose="020B0604030504040204" pitchFamily="34" charset="0"/>
                          <a:cs typeface="+mn-cs"/>
                        </a:rPr>
                        <a:t>88.17%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605776898"/>
                  </a:ext>
                </a:extLst>
              </a:tr>
            </a:tbl>
          </a:graphicData>
        </a:graphic>
      </p:graphicFrame>
    </p:spTree>
    <p:extLst>
      <p:ext uri="{BB962C8B-B14F-4D97-AF65-F5344CB8AC3E}">
        <p14:creationId xmlns:p14="http://schemas.microsoft.com/office/powerpoint/2010/main" val="100064055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21081B-79C4-FE04-A2DC-A6CF50C1207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A55F311C-8CDB-0A62-37D0-6E500186F975}"/>
              </a:ext>
            </a:extLst>
          </p:cNvPr>
          <p:cNvSpPr>
            <a:spLocks noChangeArrowheads="1"/>
          </p:cNvSpPr>
          <p:nvPr/>
        </p:nvSpPr>
        <p:spPr bwMode="auto">
          <a:xfrm>
            <a:off x="2089247" y="1323425"/>
            <a:ext cx="247490"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6" tIns="61258" rIns="122516" bIns="61258" numCol="1" anchor="ctr" anchorCtr="0" compatLnSpc="1">
            <a:prstTxWarp prst="textNoShape">
              <a:avLst/>
            </a:prstTxWarp>
            <a:spAutoFit/>
          </a:bodyPr>
          <a:lstStyle/>
          <a:p>
            <a:pPr marL="0" marR="0" lvl="0" indent="0" algn="l" defTabSz="1225161"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67A5A8D7-FA39-874C-7C1B-94F0C3D67747}"/>
              </a:ext>
            </a:extLst>
          </p:cNvPr>
          <p:cNvSpPr>
            <a:spLocks noGrp="1"/>
          </p:cNvSpPr>
          <p:nvPr>
            <p:ph type="sldNum" sz="quarter" idx="12"/>
          </p:nvPr>
        </p:nvSpPr>
        <p:spPr>
          <a:xfrm>
            <a:off x="11537185" y="10482056"/>
            <a:ext cx="3675507" cy="602113"/>
          </a:xfrm>
          <a:prstGeom prst="rect">
            <a:avLst/>
          </a:prstGeom>
        </p:spPr>
        <p:txBody>
          <a:bodyPr vert="horz" lIns="150790" tIns="75396" rIns="150790" bIns="75396" rtlCol="0" anchor="ctr"/>
          <a:lstStyle>
            <a:defPPr>
              <a:defRPr lang="en-US"/>
            </a:defPPr>
            <a:lvl1pPr marL="0" algn="r" defTabSz="753980" rtl="0" eaLnBrk="1" latinLnBrk="0" hangingPunct="1">
              <a:defRPr sz="1484" kern="1200">
                <a:solidFill>
                  <a:schemeClr val="tx1">
                    <a:tint val="82000"/>
                  </a:schemeClr>
                </a:solidFill>
                <a:latin typeface="+mn-lt"/>
                <a:ea typeface="+mn-ea"/>
                <a:cs typeface="+mn-cs"/>
              </a:defRPr>
            </a:lvl1pPr>
            <a:lvl2pPr marL="753980" algn="l" defTabSz="753980" rtl="0" eaLnBrk="1" latinLnBrk="0" hangingPunct="1">
              <a:defRPr sz="2968" kern="1200">
                <a:solidFill>
                  <a:schemeClr val="tx1"/>
                </a:solidFill>
                <a:latin typeface="+mn-lt"/>
                <a:ea typeface="+mn-ea"/>
                <a:cs typeface="+mn-cs"/>
              </a:defRPr>
            </a:lvl2pPr>
            <a:lvl3pPr marL="1507958" algn="l" defTabSz="753980" rtl="0" eaLnBrk="1" latinLnBrk="0" hangingPunct="1">
              <a:defRPr sz="2968" kern="1200">
                <a:solidFill>
                  <a:schemeClr val="tx1"/>
                </a:solidFill>
                <a:latin typeface="+mn-lt"/>
                <a:ea typeface="+mn-ea"/>
                <a:cs typeface="+mn-cs"/>
              </a:defRPr>
            </a:lvl3pPr>
            <a:lvl4pPr marL="2261939" algn="l" defTabSz="753980" rtl="0" eaLnBrk="1" latinLnBrk="0" hangingPunct="1">
              <a:defRPr sz="2968" kern="1200">
                <a:solidFill>
                  <a:schemeClr val="tx1"/>
                </a:solidFill>
                <a:latin typeface="+mn-lt"/>
                <a:ea typeface="+mn-ea"/>
                <a:cs typeface="+mn-cs"/>
              </a:defRPr>
            </a:lvl4pPr>
            <a:lvl5pPr marL="3015917" algn="l" defTabSz="753980" rtl="0" eaLnBrk="1" latinLnBrk="0" hangingPunct="1">
              <a:defRPr sz="2968" kern="1200">
                <a:solidFill>
                  <a:schemeClr val="tx1"/>
                </a:solidFill>
                <a:latin typeface="+mn-lt"/>
                <a:ea typeface="+mn-ea"/>
                <a:cs typeface="+mn-cs"/>
              </a:defRPr>
            </a:lvl5pPr>
            <a:lvl6pPr marL="3769897" algn="l" defTabSz="753980" rtl="0" eaLnBrk="1" latinLnBrk="0" hangingPunct="1">
              <a:defRPr sz="2968" kern="1200">
                <a:solidFill>
                  <a:schemeClr val="tx1"/>
                </a:solidFill>
                <a:latin typeface="+mn-lt"/>
                <a:ea typeface="+mn-ea"/>
                <a:cs typeface="+mn-cs"/>
              </a:defRPr>
            </a:lvl6pPr>
            <a:lvl7pPr marL="4523875" algn="l" defTabSz="753980" rtl="0" eaLnBrk="1" latinLnBrk="0" hangingPunct="1">
              <a:defRPr sz="2968" kern="1200">
                <a:solidFill>
                  <a:schemeClr val="tx1"/>
                </a:solidFill>
                <a:latin typeface="+mn-lt"/>
                <a:ea typeface="+mn-ea"/>
                <a:cs typeface="+mn-cs"/>
              </a:defRPr>
            </a:lvl7pPr>
            <a:lvl8pPr marL="5277855" algn="l" defTabSz="753980" rtl="0" eaLnBrk="1" latinLnBrk="0" hangingPunct="1">
              <a:defRPr sz="2968" kern="1200">
                <a:solidFill>
                  <a:schemeClr val="tx1"/>
                </a:solidFill>
                <a:latin typeface="+mn-lt"/>
                <a:ea typeface="+mn-ea"/>
                <a:cs typeface="+mn-cs"/>
              </a:defRPr>
            </a:lvl8pPr>
            <a:lvl9pPr marL="6031834" algn="l" defTabSz="753980" rtl="0" eaLnBrk="1" latinLnBrk="0" hangingPunct="1">
              <a:defRPr sz="2968" kern="1200">
                <a:solidFill>
                  <a:schemeClr val="tx1"/>
                </a:solidFill>
                <a:latin typeface="+mn-lt"/>
                <a:ea typeface="+mn-ea"/>
                <a:cs typeface="+mn-cs"/>
              </a:defRPr>
            </a:lvl9pPr>
          </a:lstStyle>
          <a:p>
            <a:pPr marL="0" marR="0" lvl="0" indent="0" algn="r" defTabSz="753980"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rPr>
              <a:pPr marL="0" marR="0" lvl="0" indent="0" algn="r" defTabSz="753980" rtl="0" eaLnBrk="1" fontAlgn="auto" latinLnBrk="0" hangingPunct="1">
                <a:lnSpc>
                  <a:spcPct val="100000"/>
                </a:lnSpc>
                <a:spcBef>
                  <a:spcPts val="0"/>
                </a:spcBef>
                <a:spcAft>
                  <a:spcPts val="0"/>
                </a:spcAft>
                <a:buClrTx/>
                <a:buSzTx/>
                <a:buFontTx/>
                <a:buNone/>
                <a:tabLst/>
                <a:defRPr/>
              </a:pPr>
              <a:t>59</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B158BCD4-9712-69E8-8B63-6664036BA09D}"/>
              </a:ext>
            </a:extLst>
          </p:cNvPr>
          <p:cNvSpPr txBox="1"/>
          <p:nvPr/>
        </p:nvSpPr>
        <p:spPr>
          <a:xfrm>
            <a:off x="89" y="-14016"/>
            <a:ext cx="20105511" cy="584647"/>
          </a:xfrm>
          <a:prstGeom prst="rect">
            <a:avLst/>
          </a:prstGeom>
          <a:solidFill>
            <a:srgbClr val="44546A"/>
          </a:solidFill>
        </p:spPr>
        <p:txBody>
          <a:bodyPr wrap="square" rtlCol="0">
            <a:spAutoFit/>
          </a:bodyPr>
          <a:lstStyle/>
          <a:p>
            <a:pPr marL="0" marR="0" lvl="0" indent="0" algn="ctr" defTabSz="1507958" rtl="0" eaLnBrk="1" fontAlgn="auto" latinLnBrk="0" hangingPunct="1">
              <a:lnSpc>
                <a:spcPct val="100000"/>
              </a:lnSpc>
              <a:spcBef>
                <a:spcPts val="0"/>
              </a:spcBef>
              <a:spcAft>
                <a:spcPts val="1979"/>
              </a:spcAft>
              <a:buClrTx/>
              <a:buSzTx/>
              <a:buFontTx/>
              <a:buNone/>
              <a:tabLst/>
              <a:defRPr/>
            </a:pPr>
            <a:r>
              <a:rPr kumimoji="0" lang="en-GB" sz="3199"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Q4 DELIVERY: OTHER AREAS NOT INCLUDED ELSEWHERE</a:t>
            </a:r>
            <a:endParaRPr kumimoji="0" lang="en-GB" sz="3199" b="1"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20970EC6-CE39-6E2F-EFE6-2FC42F6698DD}"/>
              </a:ext>
            </a:extLst>
          </p:cNvPr>
          <p:cNvSpPr txBox="1"/>
          <p:nvPr/>
        </p:nvSpPr>
        <p:spPr>
          <a:xfrm>
            <a:off x="438548" y="747604"/>
            <a:ext cx="19450738" cy="523220"/>
          </a:xfrm>
          <a:prstGeom prst="rect">
            <a:avLst/>
          </a:prstGeom>
          <a:noFill/>
        </p:spPr>
        <p:txBody>
          <a:bodyPr wrap="square">
            <a:spAutoFit/>
          </a:bodyPr>
          <a:lstStyle/>
          <a:p>
            <a:pPr marL="0" marR="0" lvl="0" indent="0" algn="l" defTabSz="914413"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a:ln>
                  <a:noFill/>
                </a:ln>
                <a:solidFill>
                  <a:prstClr val="black"/>
                </a:solidFill>
                <a:effectLst/>
                <a:uLnTx/>
                <a:uFillTx/>
                <a:latin typeface="Aptos" panose="02110004020202020204"/>
                <a:ea typeface="+mn-ea"/>
                <a:cs typeface="+mn-cs"/>
              </a:rPr>
              <a:t>Q4 Reporting: TI metrics          and Performance Framework</a:t>
            </a:r>
            <a:endParaRPr kumimoji="0" lang="en-GB" sz="2800" b="0" i="0" u="none" strike="noStrike" kern="1200" cap="none" spc="0" normalizeH="0" baseline="0" noProof="0">
              <a:ln>
                <a:noFill/>
              </a:ln>
              <a:solidFill>
                <a:srgbClr val="FF0000"/>
              </a:solidFill>
              <a:effectLst/>
              <a:uLnTx/>
              <a:uFillTx/>
              <a:latin typeface="Arial" panose="020B0604020202020204"/>
              <a:ea typeface="+mn-ea"/>
              <a:cs typeface="+mn-cs"/>
            </a:endParaRPr>
          </a:p>
        </p:txBody>
      </p:sp>
      <p:sp>
        <p:nvSpPr>
          <p:cNvPr id="10" name="Oval 9">
            <a:extLst>
              <a:ext uri="{FF2B5EF4-FFF2-40B4-BE49-F238E27FC236}">
                <a16:creationId xmlns:a16="http://schemas.microsoft.com/office/drawing/2014/main" id="{FB0277E0-A112-CC27-E014-B2414011600B}"/>
              </a:ext>
            </a:extLst>
          </p:cNvPr>
          <p:cNvSpPr/>
          <p:nvPr/>
        </p:nvSpPr>
        <p:spPr>
          <a:xfrm>
            <a:off x="4548782" y="789760"/>
            <a:ext cx="491211" cy="43890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89" b="1" i="0" u="none" strike="noStrike" kern="1200" cap="none" spc="0" normalizeH="0" baseline="0" noProof="0">
                <a:ln>
                  <a:noFill/>
                </a:ln>
                <a:solidFill>
                  <a:prstClr val="white"/>
                </a:solidFill>
                <a:effectLst/>
                <a:uLnTx/>
                <a:uFillTx/>
                <a:latin typeface="Arial" panose="020B0604020202020204"/>
                <a:ea typeface="+mn-ea"/>
                <a:cs typeface="+mn-cs"/>
              </a:rPr>
              <a:t>TI</a:t>
            </a:r>
          </a:p>
        </p:txBody>
      </p:sp>
      <p:sp>
        <p:nvSpPr>
          <p:cNvPr id="12" name="Oval 11">
            <a:extLst>
              <a:ext uri="{FF2B5EF4-FFF2-40B4-BE49-F238E27FC236}">
                <a16:creationId xmlns:a16="http://schemas.microsoft.com/office/drawing/2014/main" id="{7BD109C7-83DA-41F7-2F81-E2435AC87898}"/>
              </a:ext>
            </a:extLst>
          </p:cNvPr>
          <p:cNvSpPr/>
          <p:nvPr/>
        </p:nvSpPr>
        <p:spPr>
          <a:xfrm>
            <a:off x="5982972" y="2410836"/>
            <a:ext cx="491211" cy="43890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89" b="1" i="0" u="none" strike="noStrike" kern="1200" cap="none" spc="0" normalizeH="0" baseline="0" noProof="0">
                <a:ln>
                  <a:noFill/>
                </a:ln>
                <a:solidFill>
                  <a:prstClr val="white"/>
                </a:solidFill>
                <a:effectLst/>
                <a:uLnTx/>
                <a:uFillTx/>
                <a:latin typeface="Arial" panose="020B0604020202020204"/>
                <a:ea typeface="+mn-ea"/>
                <a:cs typeface="+mn-cs"/>
              </a:rPr>
              <a:t>TI</a:t>
            </a:r>
          </a:p>
        </p:txBody>
      </p:sp>
      <p:sp>
        <p:nvSpPr>
          <p:cNvPr id="13" name="Oval 12">
            <a:extLst>
              <a:ext uri="{FF2B5EF4-FFF2-40B4-BE49-F238E27FC236}">
                <a16:creationId xmlns:a16="http://schemas.microsoft.com/office/drawing/2014/main" id="{C4FB44E1-363B-DCE9-4BFA-AB98062AAB80}"/>
              </a:ext>
            </a:extLst>
          </p:cNvPr>
          <p:cNvSpPr/>
          <p:nvPr/>
        </p:nvSpPr>
        <p:spPr>
          <a:xfrm>
            <a:off x="5982972" y="3244380"/>
            <a:ext cx="491211" cy="43890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89" b="1" i="0" u="none" strike="noStrike" kern="1200" cap="none" spc="0" normalizeH="0" baseline="0" noProof="0">
                <a:ln>
                  <a:noFill/>
                </a:ln>
                <a:solidFill>
                  <a:prstClr val="white"/>
                </a:solidFill>
                <a:effectLst/>
                <a:uLnTx/>
                <a:uFillTx/>
                <a:latin typeface="Arial" panose="020B0604020202020204"/>
                <a:ea typeface="+mn-ea"/>
                <a:cs typeface="+mn-cs"/>
              </a:rPr>
              <a:t>TI</a:t>
            </a:r>
          </a:p>
        </p:txBody>
      </p:sp>
      <p:sp>
        <p:nvSpPr>
          <p:cNvPr id="14" name="Oval 13">
            <a:extLst>
              <a:ext uri="{FF2B5EF4-FFF2-40B4-BE49-F238E27FC236}">
                <a16:creationId xmlns:a16="http://schemas.microsoft.com/office/drawing/2014/main" id="{5E95ADFA-DD53-B211-0311-1A03BA69DA0B}"/>
              </a:ext>
            </a:extLst>
          </p:cNvPr>
          <p:cNvSpPr/>
          <p:nvPr/>
        </p:nvSpPr>
        <p:spPr>
          <a:xfrm>
            <a:off x="5982972" y="3990531"/>
            <a:ext cx="491211" cy="43890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89" b="1" i="0" u="none" strike="noStrike" kern="1200" cap="none" spc="0" normalizeH="0" baseline="0" noProof="0">
                <a:ln>
                  <a:noFill/>
                </a:ln>
                <a:solidFill>
                  <a:prstClr val="white"/>
                </a:solidFill>
                <a:effectLst/>
                <a:uLnTx/>
                <a:uFillTx/>
                <a:latin typeface="Arial" panose="020B0604020202020204"/>
                <a:ea typeface="+mn-ea"/>
                <a:cs typeface="+mn-cs"/>
              </a:rPr>
              <a:t>TI</a:t>
            </a:r>
          </a:p>
        </p:txBody>
      </p:sp>
      <p:sp>
        <p:nvSpPr>
          <p:cNvPr id="15" name="Oval 14">
            <a:extLst>
              <a:ext uri="{FF2B5EF4-FFF2-40B4-BE49-F238E27FC236}">
                <a16:creationId xmlns:a16="http://schemas.microsoft.com/office/drawing/2014/main" id="{B6FB8168-778F-542F-3126-620892F31C2A}"/>
              </a:ext>
            </a:extLst>
          </p:cNvPr>
          <p:cNvSpPr/>
          <p:nvPr/>
        </p:nvSpPr>
        <p:spPr>
          <a:xfrm>
            <a:off x="5982972" y="4779804"/>
            <a:ext cx="491211" cy="43890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89" b="1" i="0" u="none" strike="noStrike" kern="1200" cap="none" spc="0" normalizeH="0" baseline="0" noProof="0">
                <a:ln>
                  <a:noFill/>
                </a:ln>
                <a:solidFill>
                  <a:prstClr val="white"/>
                </a:solidFill>
                <a:effectLst/>
                <a:uLnTx/>
                <a:uFillTx/>
                <a:latin typeface="Arial" panose="020B0604020202020204"/>
                <a:ea typeface="+mn-ea"/>
                <a:cs typeface="+mn-cs"/>
              </a:rPr>
              <a:t>TI</a:t>
            </a:r>
          </a:p>
        </p:txBody>
      </p:sp>
      <p:graphicFrame>
        <p:nvGraphicFramePr>
          <p:cNvPr id="8" name="Table 7">
            <a:extLst>
              <a:ext uri="{FF2B5EF4-FFF2-40B4-BE49-F238E27FC236}">
                <a16:creationId xmlns:a16="http://schemas.microsoft.com/office/drawing/2014/main" id="{9AC0A4CF-6DC1-A33B-9B22-8BA5AC1F6A86}"/>
              </a:ext>
            </a:extLst>
          </p:cNvPr>
          <p:cNvGraphicFramePr>
            <a:graphicFrameLocks noGrp="1"/>
          </p:cNvGraphicFramePr>
          <p:nvPr>
            <p:extLst>
              <p:ext uri="{D42A27DB-BD31-4B8C-83A1-F6EECF244321}">
                <p14:modId xmlns:p14="http://schemas.microsoft.com/office/powerpoint/2010/main" val="3336972789"/>
              </p:ext>
            </p:extLst>
          </p:nvPr>
        </p:nvGraphicFramePr>
        <p:xfrm>
          <a:off x="438546" y="1447671"/>
          <a:ext cx="18973405" cy="4271011"/>
        </p:xfrm>
        <a:graphic>
          <a:graphicData uri="http://schemas.openxmlformats.org/drawingml/2006/table">
            <a:tbl>
              <a:tblPr>
                <a:tableStyleId>{5C22544A-7EE6-4342-B048-85BDC9FD1C3A}</a:tableStyleId>
              </a:tblPr>
              <a:tblGrid>
                <a:gridCol w="6395781">
                  <a:extLst>
                    <a:ext uri="{9D8B030D-6E8A-4147-A177-3AD203B41FA5}">
                      <a16:colId xmlns:a16="http://schemas.microsoft.com/office/drawing/2014/main" val="668364540"/>
                    </a:ext>
                  </a:extLst>
                </a:gridCol>
                <a:gridCol w="6320269">
                  <a:extLst>
                    <a:ext uri="{9D8B030D-6E8A-4147-A177-3AD203B41FA5}">
                      <a16:colId xmlns:a16="http://schemas.microsoft.com/office/drawing/2014/main" val="1506383140"/>
                    </a:ext>
                  </a:extLst>
                </a:gridCol>
                <a:gridCol w="2085785">
                  <a:extLst>
                    <a:ext uri="{9D8B030D-6E8A-4147-A177-3AD203B41FA5}">
                      <a16:colId xmlns:a16="http://schemas.microsoft.com/office/drawing/2014/main" val="2584037070"/>
                    </a:ext>
                  </a:extLst>
                </a:gridCol>
                <a:gridCol w="2085785">
                  <a:extLst>
                    <a:ext uri="{9D8B030D-6E8A-4147-A177-3AD203B41FA5}">
                      <a16:colId xmlns:a16="http://schemas.microsoft.com/office/drawing/2014/main" val="3047569491"/>
                    </a:ext>
                  </a:extLst>
                </a:gridCol>
                <a:gridCol w="2085785">
                  <a:extLst>
                    <a:ext uri="{9D8B030D-6E8A-4147-A177-3AD203B41FA5}">
                      <a16:colId xmlns:a16="http://schemas.microsoft.com/office/drawing/2014/main" val="3534636197"/>
                    </a:ext>
                  </a:extLst>
                </a:gridCol>
              </a:tblGrid>
              <a:tr h="812171">
                <a:tc>
                  <a:txBody>
                    <a:bodyPr/>
                    <a:lstStyle/>
                    <a:p>
                      <a:pPr algn="l" fontAlgn="b"/>
                      <a:r>
                        <a:rPr lang="en-GB" sz="1800" b="1" u="none" strike="noStrike" kern="1200" dirty="0">
                          <a:solidFill>
                            <a:schemeClr val="bg1"/>
                          </a:solidFill>
                          <a:effectLst/>
                          <a:latin typeface="+mn-lt"/>
                          <a:ea typeface="Verdana" panose="020B0604030504040204" pitchFamily="34" charset="0"/>
                          <a:cs typeface="+mn-cs"/>
                        </a:rPr>
                        <a:t>Quality and Safety</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1600" b="1" u="none" strike="noStrike" kern="1200" dirty="0">
                          <a:solidFill>
                            <a:schemeClr val="bg1"/>
                          </a:solidFill>
                          <a:effectLst/>
                          <a:latin typeface="+mn-lt"/>
                          <a:ea typeface="Verdana" panose="020B0604030504040204" pitchFamily="34" charset="0"/>
                          <a:cs typeface="+mn-cs"/>
                        </a:rPr>
                        <a:t>Target</a:t>
                      </a:r>
                    </a:p>
                    <a:p>
                      <a:pPr algn="ctr" fontAlgn="b"/>
                      <a:endParaRPr lang="en-GB" sz="1600" b="1" u="none" strike="noStrike" kern="1200" dirty="0">
                        <a:solidFill>
                          <a:schemeClr val="bg1"/>
                        </a:solidFill>
                        <a:effectLst/>
                        <a:latin typeface="+mn-lt"/>
                        <a:ea typeface="Verdana" panose="020B0604030504040204" pitchFamily="34" charset="0"/>
                        <a:cs typeface="+mn-cs"/>
                      </a:endParaRP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white"/>
                          </a:solidFill>
                          <a:effectLst/>
                          <a:uLnTx/>
                          <a:uFillTx/>
                          <a:latin typeface="+mn-lt"/>
                          <a:ea typeface="Verdana" panose="020B0604030504040204" pitchFamily="34" charset="0"/>
                          <a:cs typeface="+mn-cs"/>
                        </a:rPr>
                        <a:t>Actual</a:t>
                      </a:r>
                    </a:p>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white"/>
                          </a:solidFill>
                          <a:effectLst/>
                          <a:uLnTx/>
                          <a:uFillTx/>
                          <a:latin typeface="+mn-lt"/>
                          <a:ea typeface="Verdana" panose="020B0604030504040204" pitchFamily="34" charset="0"/>
                          <a:cs typeface="+mn-cs"/>
                        </a:rPr>
                        <a:t>Jan 26</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n-cs"/>
                        </a:rPr>
                        <a:t>Actual</a:t>
                      </a:r>
                    </a:p>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n-cs"/>
                        </a:rPr>
                        <a:t>Feb 26</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n-cs"/>
                        </a:rPr>
                        <a:t>Actual</a:t>
                      </a:r>
                    </a:p>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white"/>
                          </a:solidFill>
                          <a:effectLst/>
                          <a:uLnTx/>
                          <a:uFillTx/>
                          <a:latin typeface="Arial" panose="020B0604020202020204"/>
                          <a:ea typeface="Verdana" panose="020B0604030504040204" pitchFamily="34" charset="0"/>
                          <a:cs typeface="+mn-cs"/>
                        </a:rPr>
                        <a:t>Mar 26</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2842720693"/>
                  </a:ext>
                </a:extLst>
              </a:tr>
              <a:tr h="742790">
                <a:tc>
                  <a:txBody>
                    <a:bodyPr/>
                    <a:lstStyle/>
                    <a:p>
                      <a:pPr algn="l" fontAlgn="ctr">
                        <a:buNone/>
                      </a:pPr>
                      <a:r>
                        <a:rPr lang="en-GB" sz="1600" b="0" i="0" u="none" strike="noStrike" dirty="0">
                          <a:solidFill>
                            <a:srgbClr val="000000"/>
                          </a:solidFill>
                          <a:effectLst/>
                          <a:latin typeface="+mn-lt"/>
                        </a:rPr>
                        <a:t>Number of  Hospital onset C-Diff Cases</a:t>
                      </a:r>
                    </a:p>
                  </a:txBody>
                  <a:tcPr marL="0" marR="0"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l" fontAlgn="ctr">
                        <a:buNone/>
                      </a:pPr>
                      <a:r>
                        <a:rPr lang="en-GB" sz="1600" b="0" i="0" u="none" strike="noStrike" dirty="0">
                          <a:solidFill>
                            <a:srgbClr val="000000"/>
                          </a:solidFill>
                          <a:effectLst/>
                          <a:latin typeface="+mn-lt"/>
                        </a:rPr>
                        <a:t>Reduce the number of hospital onset infections by 40% and maintain for 3 months</a:t>
                      </a:r>
                    </a:p>
                  </a:txBody>
                  <a:tcPr marL="0" marR="0"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rgbClr val="DEA900"/>
                          </a:solidFill>
                          <a:effectLst/>
                          <a:latin typeface="+mn-lt"/>
                          <a:ea typeface="Verdana" panose="020B0604030504040204" pitchFamily="34" charset="0"/>
                          <a:cs typeface="+mn-cs"/>
                        </a:rPr>
                        <a:t>3</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rgbClr val="C00000"/>
                          </a:solidFill>
                          <a:effectLst/>
                          <a:latin typeface="+mn-lt"/>
                          <a:ea typeface="Verdana" panose="020B0604030504040204" pitchFamily="34" charset="0"/>
                          <a:cs typeface="+mn-cs"/>
                        </a:rPr>
                        <a:t>7</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914413"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C00000"/>
                          </a:solidFill>
                          <a:effectLst/>
                          <a:uLnTx/>
                          <a:uFillTx/>
                          <a:latin typeface="Arial" panose="020B0604020202020204"/>
                          <a:ea typeface="Verdana" panose="020B0604030504040204" pitchFamily="34" charset="0"/>
                          <a:cs typeface="+mn-cs"/>
                        </a:rPr>
                        <a:t>12</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921691434"/>
                  </a:ext>
                </a:extLst>
              </a:tr>
              <a:tr h="742790">
                <a:tc>
                  <a:txBody>
                    <a:bodyPr/>
                    <a:lstStyle/>
                    <a:p>
                      <a:pPr algn="l" fontAlgn="ctr">
                        <a:buNone/>
                      </a:pPr>
                      <a:r>
                        <a:rPr lang="en-GB" sz="1600" b="0" i="0" u="none" strike="noStrike" dirty="0">
                          <a:solidFill>
                            <a:srgbClr val="000000"/>
                          </a:solidFill>
                          <a:effectLst/>
                          <a:latin typeface="+mn-lt"/>
                        </a:rPr>
                        <a:t>Number of hospital onset Staph aureus Cases</a:t>
                      </a:r>
                    </a:p>
                  </a:txBody>
                  <a:tcPr marL="0" marR="0"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l" fontAlgn="ctr">
                        <a:buNone/>
                      </a:pPr>
                      <a:r>
                        <a:rPr lang="en-GB" sz="1600" b="0" i="0" u="none" strike="noStrike" dirty="0">
                          <a:solidFill>
                            <a:srgbClr val="000000"/>
                          </a:solidFill>
                          <a:effectLst/>
                          <a:latin typeface="+mn-lt"/>
                        </a:rPr>
                        <a:t>Reduce the number of hospital onset infections by 25% and maintain for 3 months</a:t>
                      </a:r>
                    </a:p>
                  </a:txBody>
                  <a:tcPr marL="0" marR="0"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rgbClr val="DEA900"/>
                          </a:solidFill>
                          <a:effectLst/>
                          <a:latin typeface="+mn-lt"/>
                          <a:ea typeface="Verdana" panose="020B0604030504040204" pitchFamily="34" charset="0"/>
                          <a:cs typeface="+mn-cs"/>
                        </a:rPr>
                        <a:t>3</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rgbClr val="DEA900"/>
                          </a:solidFill>
                          <a:effectLst/>
                          <a:latin typeface="+mn-lt"/>
                          <a:ea typeface="Verdana" panose="020B0604030504040204" pitchFamily="34" charset="0"/>
                          <a:cs typeface="+mn-cs"/>
                        </a:rPr>
                        <a:t>0</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914413"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C00000"/>
                          </a:solidFill>
                          <a:effectLst/>
                          <a:uLnTx/>
                          <a:uFillTx/>
                          <a:latin typeface="Arial" panose="020B0604020202020204"/>
                          <a:ea typeface="Verdana" panose="020B0604030504040204" pitchFamily="34" charset="0"/>
                          <a:cs typeface="+mn-cs"/>
                        </a:rPr>
                        <a:t>5</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801099369"/>
                  </a:ext>
                </a:extLst>
              </a:tr>
              <a:tr h="742790">
                <a:tc>
                  <a:txBody>
                    <a:bodyPr/>
                    <a:lstStyle/>
                    <a:p>
                      <a:pPr algn="l" fontAlgn="ctr">
                        <a:buNone/>
                      </a:pPr>
                      <a:r>
                        <a:rPr lang="en-GB" sz="1600" b="0" i="0" u="none" strike="noStrike" dirty="0">
                          <a:solidFill>
                            <a:srgbClr val="000000"/>
                          </a:solidFill>
                          <a:effectLst/>
                          <a:latin typeface="+mn-lt"/>
                        </a:rPr>
                        <a:t>Number of hospital onset E-Coli Cases</a:t>
                      </a:r>
                    </a:p>
                  </a:txBody>
                  <a:tcPr marL="0" marR="0"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l" fontAlgn="ctr">
                        <a:buNone/>
                      </a:pPr>
                      <a:r>
                        <a:rPr lang="en-GB" sz="1600" b="0" i="0" u="none" strike="noStrike" dirty="0">
                          <a:solidFill>
                            <a:srgbClr val="000000"/>
                          </a:solidFill>
                          <a:effectLst/>
                          <a:latin typeface="+mn-lt"/>
                        </a:rPr>
                        <a:t>Reduce the number of hospital onset infections by 20% and maintain for 3 months</a:t>
                      </a:r>
                    </a:p>
                  </a:txBody>
                  <a:tcPr marL="0" marR="0"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rgbClr val="DEA900"/>
                          </a:solidFill>
                          <a:effectLst/>
                          <a:latin typeface="+mn-lt"/>
                          <a:ea typeface="Verdana" panose="020B0604030504040204" pitchFamily="34" charset="0"/>
                          <a:cs typeface="+mn-cs"/>
                        </a:rPr>
                        <a:t>3</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rgbClr val="C00000"/>
                          </a:solidFill>
                          <a:effectLst/>
                          <a:latin typeface="+mn-lt"/>
                          <a:ea typeface="Verdana" panose="020B0604030504040204" pitchFamily="34" charset="0"/>
                          <a:cs typeface="+mn-cs"/>
                        </a:rPr>
                        <a:t>6</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914413"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C00000"/>
                          </a:solidFill>
                          <a:effectLst/>
                          <a:uLnTx/>
                          <a:uFillTx/>
                          <a:latin typeface="Arial" panose="020B0604020202020204"/>
                          <a:ea typeface="Verdana" panose="020B0604030504040204" pitchFamily="34" charset="0"/>
                          <a:cs typeface="+mn-cs"/>
                        </a:rPr>
                        <a:t>6</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009107924"/>
                  </a:ext>
                </a:extLst>
              </a:tr>
              <a:tr h="742790">
                <a:tc>
                  <a:txBody>
                    <a:bodyPr/>
                    <a:lstStyle/>
                    <a:p>
                      <a:pPr algn="l" fontAlgn="ctr">
                        <a:buNone/>
                      </a:pPr>
                      <a:r>
                        <a:rPr lang="en-GB" sz="1600" b="0" i="0" u="none" strike="noStrike" dirty="0">
                          <a:solidFill>
                            <a:srgbClr val="000000"/>
                          </a:solidFill>
                          <a:effectLst/>
                          <a:latin typeface="+mn-lt"/>
                        </a:rPr>
                        <a:t>Number of hospital onset Klebsiella Cases</a:t>
                      </a:r>
                    </a:p>
                  </a:txBody>
                  <a:tcPr marL="0" marR="0"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l" fontAlgn="ctr">
                        <a:buNone/>
                      </a:pPr>
                      <a:r>
                        <a:rPr lang="en-GB" sz="1600" b="0" i="0" u="none" strike="noStrike" dirty="0">
                          <a:solidFill>
                            <a:srgbClr val="000000"/>
                          </a:solidFill>
                          <a:effectLst/>
                          <a:latin typeface="+mn-lt"/>
                        </a:rPr>
                        <a:t>Reduce the number of hospital onset infections by 10% and maintain for 3 months based on 2017/18 figures </a:t>
                      </a:r>
                    </a:p>
                  </a:txBody>
                  <a:tcPr marL="0" marR="0"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rgbClr val="DEA900"/>
                          </a:solidFill>
                          <a:effectLst/>
                          <a:latin typeface="+mn-lt"/>
                          <a:ea typeface="Verdana" panose="020B0604030504040204" pitchFamily="34" charset="0"/>
                          <a:cs typeface="+mn-cs"/>
                        </a:rPr>
                        <a:t>2</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rgbClr val="DEA900"/>
                          </a:solidFill>
                          <a:effectLst/>
                          <a:latin typeface="+mn-lt"/>
                          <a:ea typeface="Verdana" panose="020B0604030504040204" pitchFamily="34" charset="0"/>
                          <a:cs typeface="+mn-cs"/>
                        </a:rPr>
                        <a:t>2</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914413"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DEA900"/>
                          </a:solidFill>
                          <a:effectLst/>
                          <a:uLnTx/>
                          <a:uFillTx/>
                          <a:latin typeface="Arial" panose="020B0604020202020204"/>
                          <a:ea typeface="Verdana" panose="020B0604030504040204" pitchFamily="34" charset="0"/>
                          <a:cs typeface="+mn-cs"/>
                        </a:rPr>
                        <a:t>4</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390337548"/>
                  </a:ext>
                </a:extLst>
              </a:tr>
              <a:tr h="465107">
                <a:tc>
                  <a:txBody>
                    <a:bodyPr/>
                    <a:lstStyle/>
                    <a:p>
                      <a:pPr algn="l" fontAlgn="t">
                        <a:buNone/>
                      </a:pPr>
                      <a:r>
                        <a:rPr lang="en-GB" sz="1600" b="0" i="0" u="none" strike="noStrike" dirty="0">
                          <a:solidFill>
                            <a:srgbClr val="000000"/>
                          </a:solidFill>
                          <a:effectLst/>
                          <a:latin typeface="+mn-lt"/>
                        </a:rPr>
                        <a:t>Number of patient experience surveys completed and recorded on CIVICA</a:t>
                      </a:r>
                    </a:p>
                  </a:txBody>
                  <a:tcPr marL="0" marR="0" marT="0" marB="0">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l" fontAlgn="ctr">
                        <a:buNone/>
                      </a:pPr>
                      <a:r>
                        <a:rPr lang="en-GB" sz="1600" b="0" i="0" u="none" strike="noStrike">
                          <a:solidFill>
                            <a:srgbClr val="000000"/>
                          </a:solidFill>
                          <a:effectLst/>
                          <a:latin typeface="+mn-lt"/>
                        </a:rPr>
                        <a:t>month on month improvement</a:t>
                      </a:r>
                    </a:p>
                  </a:txBody>
                  <a:tcPr marL="0" marR="0"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rgbClr val="00B050"/>
                          </a:solidFill>
                          <a:effectLst/>
                          <a:latin typeface="+mn-lt"/>
                          <a:ea typeface="Verdana" panose="020B0604030504040204" pitchFamily="34" charset="0"/>
                          <a:cs typeface="+mn-cs"/>
                        </a:rPr>
                        <a:t>7,253</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1600" b="0" i="0" u="none" strike="noStrike" kern="1200" dirty="0">
                          <a:solidFill>
                            <a:srgbClr val="C00000"/>
                          </a:solidFill>
                          <a:effectLst/>
                          <a:latin typeface="+mn-lt"/>
                          <a:ea typeface="Verdana" panose="020B0604030504040204" pitchFamily="34" charset="0"/>
                          <a:cs typeface="+mn-cs"/>
                        </a:rPr>
                        <a:t>6,668</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914413"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B050"/>
                          </a:solidFill>
                          <a:effectLst/>
                          <a:uLnTx/>
                          <a:uFillTx/>
                          <a:latin typeface="Arial" panose="020B0604020202020204"/>
                          <a:ea typeface="Verdana" panose="020B0604030504040204" pitchFamily="34" charset="0"/>
                          <a:cs typeface="+mn-cs"/>
                        </a:rPr>
                        <a:t>6,888</a:t>
                      </a:r>
                    </a:p>
                  </a:txBody>
                  <a:tcPr marL="3849" marR="3849" marT="3849"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115130391"/>
                  </a:ext>
                </a:extLst>
              </a:tr>
            </a:tbl>
          </a:graphicData>
        </a:graphic>
      </p:graphicFrame>
    </p:spTree>
    <p:extLst>
      <p:ext uri="{BB962C8B-B14F-4D97-AF65-F5344CB8AC3E}">
        <p14:creationId xmlns:p14="http://schemas.microsoft.com/office/powerpoint/2010/main" val="14580816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DD9DB6-773E-14EC-D5CA-3D97E349EB00}"/>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A83F0809-48F9-1E3E-D637-92E4B4F75781}"/>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970A3BF1-8BD2-5B85-1F7A-89421FBFDB03}"/>
              </a:ext>
            </a:extLst>
          </p:cNvPr>
          <p:cNvSpPr>
            <a:spLocks noGrp="1"/>
          </p:cNvSpPr>
          <p:nvPr>
            <p:ph type="sldNum" sz="quarter" idx="12"/>
          </p:nvPr>
        </p:nvSpPr>
        <p:spPr>
          <a:xfrm>
            <a:off x="16047204" y="10590281"/>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6</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A9CB42AC-F2A5-D23A-D3C1-1578EF1936A2}"/>
              </a:ext>
            </a:extLst>
          </p:cNvPr>
          <p:cNvSpPr txBox="1"/>
          <p:nvPr/>
        </p:nvSpPr>
        <p:spPr>
          <a:xfrm>
            <a:off x="0" y="-14068"/>
            <a:ext cx="20105688" cy="584775"/>
          </a:xfrm>
          <a:prstGeom prst="rect">
            <a:avLst/>
          </a:prstGeom>
          <a:solidFill>
            <a:srgbClr val="44546A"/>
          </a:solidFill>
        </p:spPr>
        <p:txBody>
          <a:bodyPr wrap="square" rtlCol="0">
            <a:spAutoFit/>
          </a:bodyPr>
          <a:lstStyle/>
          <a:p>
            <a:pPr marL="357188" marR="0" lvl="7" indent="0" algn="l"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UEC Q4 DELIVERY   </a:t>
            </a:r>
            <a:endParaRPr kumimoji="0" lang="en-GB" sz="3200" b="1"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p:graphicFrame>
        <p:nvGraphicFramePr>
          <p:cNvPr id="8" name="Table 7">
            <a:extLst>
              <a:ext uri="{FF2B5EF4-FFF2-40B4-BE49-F238E27FC236}">
                <a16:creationId xmlns:a16="http://schemas.microsoft.com/office/drawing/2014/main" id="{435B2614-EE20-D4EA-C619-8E2A2CCFB207}"/>
              </a:ext>
            </a:extLst>
          </p:cNvPr>
          <p:cNvGraphicFramePr>
            <a:graphicFrameLocks noGrp="1"/>
          </p:cNvGraphicFramePr>
          <p:nvPr>
            <p:extLst>
              <p:ext uri="{D42A27DB-BD31-4B8C-83A1-F6EECF244321}">
                <p14:modId xmlns:p14="http://schemas.microsoft.com/office/powerpoint/2010/main" val="1280351216"/>
              </p:ext>
            </p:extLst>
          </p:nvPr>
        </p:nvGraphicFramePr>
        <p:xfrm>
          <a:off x="493551" y="894266"/>
          <a:ext cx="19065309" cy="3941206"/>
        </p:xfrm>
        <a:graphic>
          <a:graphicData uri="http://schemas.openxmlformats.org/drawingml/2006/table">
            <a:tbl>
              <a:tblPr firstRow="1" bandRow="1">
                <a:tableStyleId>{5C22544A-7EE6-4342-B048-85BDC9FD1C3A}</a:tableStyleId>
              </a:tblPr>
              <a:tblGrid>
                <a:gridCol w="2121550">
                  <a:extLst>
                    <a:ext uri="{9D8B030D-6E8A-4147-A177-3AD203B41FA5}">
                      <a16:colId xmlns:a16="http://schemas.microsoft.com/office/drawing/2014/main" val="823049110"/>
                    </a:ext>
                  </a:extLst>
                </a:gridCol>
                <a:gridCol w="5368762">
                  <a:extLst>
                    <a:ext uri="{9D8B030D-6E8A-4147-A177-3AD203B41FA5}">
                      <a16:colId xmlns:a16="http://schemas.microsoft.com/office/drawing/2014/main" val="3525046927"/>
                    </a:ext>
                  </a:extLst>
                </a:gridCol>
                <a:gridCol w="2425752">
                  <a:extLst>
                    <a:ext uri="{9D8B030D-6E8A-4147-A177-3AD203B41FA5}">
                      <a16:colId xmlns:a16="http://schemas.microsoft.com/office/drawing/2014/main" val="1197901702"/>
                    </a:ext>
                  </a:extLst>
                </a:gridCol>
                <a:gridCol w="2425752">
                  <a:extLst>
                    <a:ext uri="{9D8B030D-6E8A-4147-A177-3AD203B41FA5}">
                      <a16:colId xmlns:a16="http://schemas.microsoft.com/office/drawing/2014/main" val="4017522870"/>
                    </a:ext>
                  </a:extLst>
                </a:gridCol>
                <a:gridCol w="2425752">
                  <a:extLst>
                    <a:ext uri="{9D8B030D-6E8A-4147-A177-3AD203B41FA5}">
                      <a16:colId xmlns:a16="http://schemas.microsoft.com/office/drawing/2014/main" val="3402268947"/>
                    </a:ext>
                  </a:extLst>
                </a:gridCol>
                <a:gridCol w="4297741">
                  <a:extLst>
                    <a:ext uri="{9D8B030D-6E8A-4147-A177-3AD203B41FA5}">
                      <a16:colId xmlns:a16="http://schemas.microsoft.com/office/drawing/2014/main" val="734035894"/>
                    </a:ext>
                  </a:extLst>
                </a:gridCol>
              </a:tblGrid>
              <a:tr h="379032">
                <a:tc>
                  <a:txBody>
                    <a:bodyPr/>
                    <a:lstStyle/>
                    <a:p>
                      <a:pPr algn="ctr"/>
                      <a:r>
                        <a:rPr lang="en-GB" sz="1600" b="1" dirty="0"/>
                        <a:t>System Priority</a:t>
                      </a:r>
                    </a:p>
                  </a:txBody>
                  <a:tcPr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50000"/>
                      </a:schemeClr>
                    </a:solidFill>
                  </a:tcPr>
                </a:tc>
                <a:tc>
                  <a:txBody>
                    <a:bodyPr/>
                    <a:lstStyle/>
                    <a:p>
                      <a:pPr algn="ctr"/>
                      <a:r>
                        <a:rPr lang="en-GB" sz="1600" b="1" dirty="0"/>
                        <a:t>Work programme</a:t>
                      </a:r>
                    </a:p>
                  </a:txBody>
                  <a:tcPr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50000"/>
                      </a:schemeClr>
                    </a:solidFill>
                  </a:tcPr>
                </a:tc>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600" b="1" dirty="0"/>
                        <a:t>Q1 Milestone</a:t>
                      </a:r>
                    </a:p>
                  </a:txBody>
                  <a:tcPr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50000"/>
                      </a:schemeClr>
                    </a:solidFill>
                  </a:tcPr>
                </a:tc>
                <a:tc>
                  <a:txBody>
                    <a:bodyPr/>
                    <a:lstStyle/>
                    <a:p>
                      <a:pPr algn="ctr"/>
                      <a:r>
                        <a:rPr lang="en-GB" sz="1600" b="1" dirty="0"/>
                        <a:t>Q2 Milestone</a:t>
                      </a:r>
                    </a:p>
                  </a:txBody>
                  <a:tcPr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50000"/>
                      </a:schemeClr>
                    </a:solidFill>
                  </a:tcPr>
                </a:tc>
                <a:tc>
                  <a:txBody>
                    <a:bodyPr/>
                    <a:lstStyle/>
                    <a:p>
                      <a:pPr algn="ctr"/>
                      <a:r>
                        <a:rPr lang="en-GB" sz="1600" b="1" dirty="0"/>
                        <a:t>Q3 Milestone</a:t>
                      </a:r>
                      <a:endParaRPr lang="en-GB" sz="1600" b="1" dirty="0">
                        <a:latin typeface="+mn-lt"/>
                      </a:endParaRPr>
                    </a:p>
                  </a:txBody>
                  <a:tcPr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50000"/>
                      </a:schemeClr>
                    </a:solidFill>
                  </a:tcPr>
                </a:tc>
                <a:tc>
                  <a:txBody>
                    <a:bodyPr/>
                    <a:lstStyle/>
                    <a:p>
                      <a:pPr algn="ctr"/>
                      <a:r>
                        <a:rPr lang="en-GB" sz="1600" b="1" dirty="0"/>
                        <a:t>Q4 Milestone</a:t>
                      </a:r>
                    </a:p>
                  </a:txBody>
                  <a:tcPr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50000"/>
                      </a:schemeClr>
                    </a:solidFill>
                  </a:tcPr>
                </a:tc>
                <a:extLst>
                  <a:ext uri="{0D108BD9-81ED-4DB2-BD59-A6C34878D82A}">
                    <a16:rowId xmlns:a16="http://schemas.microsoft.com/office/drawing/2014/main" val="2471906208"/>
                  </a:ext>
                </a:extLst>
              </a:tr>
              <a:tr h="621437">
                <a:tc rowSpan="5">
                  <a:txBody>
                    <a:bodyPr/>
                    <a:lstStyle/>
                    <a:p>
                      <a:pPr marL="0" marR="0" lvl="0" indent="0" algn="ctr" defTabSz="685772" rtl="0" eaLnBrk="1" fontAlgn="auto" latinLnBrk="0" hangingPunct="1">
                        <a:lnSpc>
                          <a:spcPct val="100000"/>
                        </a:lnSpc>
                        <a:spcBef>
                          <a:spcPts val="0"/>
                        </a:spcBef>
                        <a:spcAft>
                          <a:spcPts val="0"/>
                        </a:spcAft>
                        <a:buClrTx/>
                        <a:buSzTx/>
                        <a:buFontTx/>
                        <a:buNone/>
                        <a:tabLst/>
                        <a:defRPr/>
                      </a:pPr>
                      <a:r>
                        <a:rPr lang="en-GB" sz="1400" b="1" kern="1200" dirty="0">
                          <a:solidFill>
                            <a:srgbClr val="000000"/>
                          </a:solidFill>
                          <a:latin typeface="+mn-lt"/>
                          <a:ea typeface="+mn-ea"/>
                          <a:cs typeface="+mn-cs"/>
                        </a:rPr>
                        <a:t>Discharge</a:t>
                      </a:r>
                      <a:endParaRPr lang="en-US" sz="1400" b="1" kern="1200" dirty="0">
                        <a:solidFill>
                          <a:srgbClr val="000000"/>
                        </a:solidFill>
                        <a:latin typeface="+mn-lt"/>
                        <a:ea typeface="+mn-ea"/>
                        <a:cs typeface="+mn-cs"/>
                      </a:endParaRP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pPr>
                      <a:r>
                        <a:rPr lang="en-GB" sz="1400" b="0" kern="1200" dirty="0">
                          <a:solidFill>
                            <a:srgbClr val="000000"/>
                          </a:solidFill>
                          <a:latin typeface="+mn-lt"/>
                          <a:ea typeface="+mn-ea"/>
                          <a:cs typeface="+mn-cs"/>
                        </a:rPr>
                        <a:t>Reshape Virtual Wards and ACT (Hospital at Home) – to support discharge (step down) and admission avoidance (step up)</a:t>
                      </a: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endParaRPr lang="en-GB" sz="1400" dirty="0">
                        <a:latin typeface="+mn-lt"/>
                      </a:endParaRPr>
                    </a:p>
                  </a:txBody>
                  <a:tcPr marL="72000" marR="45720" marT="36000" marB="3600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algn="ctr">
                        <a:lnSpc>
                          <a:spcPct val="115000"/>
                        </a:lnSpc>
                        <a:spcAft>
                          <a:spcPts val="800"/>
                        </a:spcAft>
                        <a:buNone/>
                      </a:pPr>
                      <a:endParaRPr lang="en-GB" sz="1400" b="0" kern="100" dirty="0">
                        <a:effectLst/>
                        <a:latin typeface="+mn-lt"/>
                        <a:ea typeface="Aptos" panose="020B0004020202020204" pitchFamily="34" charset="0"/>
                        <a:cs typeface="Times New Roman" panose="02020603050405020304" pitchFamily="18"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algn="ctr"/>
                      <a:endParaRPr lang="en-GB" sz="1400" b="0" dirty="0">
                        <a:solidFill>
                          <a:schemeClr val="tx1"/>
                        </a:solidFill>
                        <a:latin typeface="+mn-lt"/>
                      </a:endParaRPr>
                    </a:p>
                  </a:txBody>
                  <a:tcPr marL="43660" marR="27724" marT="21830" marB="2183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marL="0" marR="0" lvl="0" indent="0" algn="ctr" defTabSz="914413" rtl="0" eaLnBrk="1" fontAlgn="auto" latinLnBrk="0" hangingPunct="1">
                        <a:lnSpc>
                          <a:spcPct val="100000"/>
                        </a:lnSpc>
                        <a:spcBef>
                          <a:spcPts val="0"/>
                        </a:spcBef>
                        <a:spcAft>
                          <a:spcPts val="0"/>
                        </a:spcAft>
                        <a:buClrTx/>
                        <a:buSzTx/>
                        <a:buFontTx/>
                        <a:buNone/>
                        <a:tabLst/>
                        <a:defRPr/>
                      </a:pPr>
                      <a:endParaRPr lang="en-GB" sz="1400" b="1" dirty="0">
                        <a:solidFill>
                          <a:schemeClr val="tx1"/>
                        </a:solidFill>
                        <a:latin typeface="+mn-lt"/>
                      </a:endParaRPr>
                    </a:p>
                  </a:txBody>
                  <a:tcPr marL="43660" marR="27724" marT="21830" marB="2183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extLst>
                  <a:ext uri="{0D108BD9-81ED-4DB2-BD59-A6C34878D82A}">
                    <a16:rowId xmlns:a16="http://schemas.microsoft.com/office/drawing/2014/main" val="2091240941"/>
                  </a:ext>
                </a:extLst>
              </a:tr>
              <a:tr h="309704">
                <a:tc vMerge="1">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endParaRPr lang="en-GB" sz="1200" b="0" kern="1200" dirty="0">
                        <a:solidFill>
                          <a:srgbClr val="000000"/>
                        </a:solidFill>
                        <a:latin typeface="+mn-lt"/>
                        <a:ea typeface="+mn-ea"/>
                        <a:cs typeface="+mn-cs"/>
                      </a:endParaRPr>
                    </a:p>
                  </a:txBody>
                  <a:tcPr/>
                </a:tc>
                <a:tc>
                  <a:txBody>
                    <a:bodyPr/>
                    <a:lstStyle/>
                    <a:p>
                      <a:pPr marL="0" marR="0" lvl="0" indent="0" algn="l" defTabSz="685772" rtl="0" eaLnBrk="1" fontAlgn="auto" latinLnBrk="0" hangingPunct="1">
                        <a:lnSpc>
                          <a:spcPct val="100000"/>
                        </a:lnSpc>
                        <a:spcBef>
                          <a:spcPts val="0"/>
                        </a:spcBef>
                        <a:spcAft>
                          <a:spcPts val="0"/>
                        </a:spcAft>
                        <a:buClrTx/>
                        <a:buSzTx/>
                        <a:buFontTx/>
                        <a:buNone/>
                      </a:pPr>
                      <a:r>
                        <a:rPr lang="en-GB" sz="1400" b="0" kern="1200" dirty="0">
                          <a:solidFill>
                            <a:srgbClr val="000000"/>
                          </a:solidFill>
                          <a:latin typeface="+mn-lt"/>
                          <a:ea typeface="+mn-ea"/>
                          <a:cs typeface="+mn-cs"/>
                        </a:rPr>
                        <a:t>Remodel Inpatient Rehabilitation aligned to D2RA</a:t>
                      </a: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endParaRPr lang="en-GB" sz="1400" dirty="0">
                        <a:latin typeface="+mn-lt"/>
                      </a:endParaRPr>
                    </a:p>
                  </a:txBody>
                  <a:tcPr marL="72000" marR="45720" marT="36000" marB="3600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algn="ctr">
                        <a:lnSpc>
                          <a:spcPct val="115000"/>
                        </a:lnSpc>
                        <a:spcAft>
                          <a:spcPts val="800"/>
                        </a:spcAft>
                        <a:buNone/>
                      </a:pPr>
                      <a:endParaRPr lang="en-GB" sz="1400" b="0" kern="100" dirty="0">
                        <a:effectLst/>
                        <a:latin typeface="+mn-lt"/>
                        <a:ea typeface="Aptos" panose="020B0004020202020204" pitchFamily="34" charset="0"/>
                        <a:cs typeface="Times New Roman" panose="02020603050405020304" pitchFamily="18"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algn="ctr">
                        <a:lnSpc>
                          <a:spcPct val="115000"/>
                        </a:lnSpc>
                        <a:spcAft>
                          <a:spcPts val="800"/>
                        </a:spcAft>
                        <a:buNone/>
                      </a:pPr>
                      <a:endParaRPr lang="en-GB" sz="1400" b="0" kern="100" dirty="0">
                        <a:effectLst/>
                        <a:latin typeface="+mn-lt"/>
                        <a:ea typeface="Aptos" panose="020B0004020202020204" pitchFamily="34" charset="0"/>
                        <a:cs typeface="Times New Roman" panose="02020603050405020304" pitchFamily="18"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marL="285750" indent="-285750" algn="l">
                        <a:lnSpc>
                          <a:spcPct val="115000"/>
                        </a:lnSpc>
                        <a:spcAft>
                          <a:spcPts val="800"/>
                        </a:spcAft>
                        <a:buFont typeface="Arial" panose="020B0604020202020204" pitchFamily="34" charset="0"/>
                        <a:buChar char="•"/>
                      </a:pPr>
                      <a:r>
                        <a:rPr lang="en-GB" sz="1400" b="1" kern="100" dirty="0">
                          <a:effectLst/>
                          <a:latin typeface="+mn-lt"/>
                          <a:ea typeface="Aptos" panose="020B0004020202020204" pitchFamily="34" charset="0"/>
                          <a:cs typeface="Times New Roman" panose="02020603050405020304" pitchFamily="18" charset="0"/>
                        </a:rPr>
                        <a:t>Embed/ BAU</a:t>
                      </a: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extLst>
                  <a:ext uri="{0D108BD9-81ED-4DB2-BD59-A6C34878D82A}">
                    <a16:rowId xmlns:a16="http://schemas.microsoft.com/office/drawing/2014/main" val="2242879890"/>
                  </a:ext>
                </a:extLst>
              </a:tr>
              <a:tr h="592478">
                <a:tc vMerge="1">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endParaRPr lang="en-GB" sz="1200" b="0" kern="1200" dirty="0">
                        <a:solidFill>
                          <a:srgbClr val="000000"/>
                        </a:solidFill>
                        <a:latin typeface="+mn-lt"/>
                        <a:ea typeface="+mn-ea"/>
                        <a:cs typeface="+mn-cs"/>
                      </a:endParaRPr>
                    </a:p>
                  </a:txBody>
                  <a:tcPr/>
                </a:tc>
                <a:tc>
                  <a:txBody>
                    <a:bodyPr/>
                    <a:lstStyle>
                      <a:lvl1pPr marL="0" algn="l" defTabSz="685772" rtl="0" eaLnBrk="1" latinLnBrk="0" hangingPunct="1">
                        <a:defRPr sz="1350" b="1" kern="1200">
                          <a:solidFill>
                            <a:schemeClr val="dk1"/>
                          </a:solidFill>
                          <a:latin typeface="Aptos" panose="02110004020202020204"/>
                        </a:defRPr>
                      </a:lvl1pPr>
                      <a:lvl2pPr marL="342886" algn="l" defTabSz="685772" rtl="0" eaLnBrk="1" latinLnBrk="0" hangingPunct="1">
                        <a:defRPr sz="1350" b="1" kern="1200">
                          <a:solidFill>
                            <a:schemeClr val="dk1"/>
                          </a:solidFill>
                          <a:latin typeface="Aptos" panose="02110004020202020204"/>
                        </a:defRPr>
                      </a:lvl2pPr>
                      <a:lvl3pPr marL="685772" algn="l" defTabSz="685772" rtl="0" eaLnBrk="1" latinLnBrk="0" hangingPunct="1">
                        <a:defRPr sz="1350" b="1" kern="1200">
                          <a:solidFill>
                            <a:schemeClr val="dk1"/>
                          </a:solidFill>
                          <a:latin typeface="Aptos" panose="02110004020202020204"/>
                        </a:defRPr>
                      </a:lvl3pPr>
                      <a:lvl4pPr marL="1028657" algn="l" defTabSz="685772" rtl="0" eaLnBrk="1" latinLnBrk="0" hangingPunct="1">
                        <a:defRPr sz="1350" b="1" kern="1200">
                          <a:solidFill>
                            <a:schemeClr val="dk1"/>
                          </a:solidFill>
                          <a:latin typeface="Aptos" panose="02110004020202020204"/>
                        </a:defRPr>
                      </a:lvl4pPr>
                      <a:lvl5pPr marL="1371543" algn="l" defTabSz="685772" rtl="0" eaLnBrk="1" latinLnBrk="0" hangingPunct="1">
                        <a:defRPr sz="1350" b="1" kern="1200">
                          <a:solidFill>
                            <a:schemeClr val="dk1"/>
                          </a:solidFill>
                          <a:latin typeface="Aptos" panose="02110004020202020204"/>
                        </a:defRPr>
                      </a:lvl5pPr>
                      <a:lvl6pPr marL="1714428" algn="l" defTabSz="685772" rtl="0" eaLnBrk="1" latinLnBrk="0" hangingPunct="1">
                        <a:defRPr sz="1350" b="1" kern="1200">
                          <a:solidFill>
                            <a:schemeClr val="dk1"/>
                          </a:solidFill>
                          <a:latin typeface="Aptos" panose="02110004020202020204"/>
                        </a:defRPr>
                      </a:lvl6pPr>
                      <a:lvl7pPr marL="2057314" algn="l" defTabSz="685772" rtl="0" eaLnBrk="1" latinLnBrk="0" hangingPunct="1">
                        <a:defRPr sz="1350" b="1" kern="1200">
                          <a:solidFill>
                            <a:schemeClr val="dk1"/>
                          </a:solidFill>
                          <a:latin typeface="Aptos" panose="02110004020202020204"/>
                        </a:defRPr>
                      </a:lvl7pPr>
                      <a:lvl8pPr marL="2400199" algn="l" defTabSz="685772" rtl="0" eaLnBrk="1" latinLnBrk="0" hangingPunct="1">
                        <a:defRPr sz="1350" b="1" kern="1200">
                          <a:solidFill>
                            <a:schemeClr val="dk1"/>
                          </a:solidFill>
                          <a:latin typeface="Aptos" panose="02110004020202020204"/>
                        </a:defRPr>
                      </a:lvl8pPr>
                      <a:lvl9pPr marL="2743085" algn="l" defTabSz="685772" rtl="0" eaLnBrk="1" latinLnBrk="0" hangingPunct="1">
                        <a:defRPr sz="1350" b="1" kern="1200">
                          <a:solidFill>
                            <a:schemeClr val="dk1"/>
                          </a:solidFill>
                          <a:latin typeface="Aptos" panose="02110004020202020204"/>
                        </a:defRPr>
                      </a:lvl9pPr>
                    </a:lstStyle>
                    <a:p>
                      <a:pPr marL="0" marR="0" lvl="0" indent="0" algn="l" defTabSz="685772" rtl="0" eaLnBrk="1" fontAlgn="auto" latinLnBrk="0" hangingPunct="1">
                        <a:lnSpc>
                          <a:spcPct val="100000"/>
                        </a:lnSpc>
                        <a:spcBef>
                          <a:spcPts val="0"/>
                        </a:spcBef>
                        <a:spcAft>
                          <a:spcPts val="0"/>
                        </a:spcAft>
                        <a:buClrTx/>
                        <a:buSzTx/>
                        <a:buFontTx/>
                        <a:buNone/>
                      </a:pPr>
                      <a:r>
                        <a:rPr lang="en-GB" sz="1400" b="0" kern="1200" dirty="0">
                          <a:solidFill>
                            <a:srgbClr val="000000"/>
                          </a:solidFill>
                          <a:latin typeface="+mn-lt"/>
                          <a:ea typeface="+mn-ea"/>
                          <a:cs typeface="+mn-cs"/>
                        </a:rPr>
                        <a:t>Respiratory Service Improvement Plan</a:t>
                      </a: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endParaRPr lang="en-GB" sz="1400" dirty="0">
                        <a:latin typeface="+mn-lt"/>
                      </a:endParaRPr>
                    </a:p>
                  </a:txBody>
                  <a:tcPr marL="72000" marR="45720" marT="36000" marB="3600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marL="263525" lvl="1" indent="-169863" algn="l">
                        <a:buFont typeface="Arial" panose="020B0604020202020204" pitchFamily="34" charset="0"/>
                        <a:buChar char="•"/>
                      </a:pPr>
                      <a:endParaRPr lang="en-GB" sz="1400" b="0" dirty="0">
                        <a:latin typeface="+mn-lt"/>
                      </a:endParaRP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marL="263525" marR="0" lvl="1" indent="-169863"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400" b="0" i="0" u="none" strike="noStrike" kern="1200" cap="none" spc="0" normalizeH="0" baseline="0" noProof="0" dirty="0">
                        <a:ln>
                          <a:noFill/>
                        </a:ln>
                        <a:solidFill>
                          <a:prstClr val="black"/>
                        </a:solidFill>
                        <a:effectLst/>
                        <a:uLnTx/>
                        <a:uFillTx/>
                        <a:latin typeface="+mn-lt"/>
                        <a:ea typeface="+mn-ea"/>
                        <a:cs typeface="+mn-cs"/>
                      </a:endParaRP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marL="379412" marR="0" lvl="1" indent="-28575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400" b="1" i="0" u="none" strike="noStrike" kern="1200" cap="none" spc="0" normalizeH="0" baseline="0" noProof="0" dirty="0">
                        <a:ln>
                          <a:noFill/>
                        </a:ln>
                        <a:solidFill>
                          <a:srgbClr val="FF0000"/>
                        </a:solidFill>
                        <a:effectLst/>
                        <a:uLnTx/>
                        <a:uFillTx/>
                        <a:latin typeface="+mn-lt"/>
                        <a:ea typeface="+mn-ea"/>
                        <a:cs typeface="+mn-cs"/>
                      </a:endParaRP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extLst>
                  <a:ext uri="{0D108BD9-81ED-4DB2-BD59-A6C34878D82A}">
                    <a16:rowId xmlns:a16="http://schemas.microsoft.com/office/drawing/2014/main" val="4200791478"/>
                  </a:ext>
                </a:extLst>
              </a:tr>
              <a:tr h="788868">
                <a:tc vMerge="1">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endParaRPr lang="en-GB" sz="1200" b="0" kern="1200" dirty="0">
                        <a:solidFill>
                          <a:srgbClr val="000000"/>
                        </a:solidFill>
                        <a:latin typeface="+mn-lt"/>
                        <a:ea typeface="+mn-ea"/>
                        <a:cs typeface="+mn-cs"/>
                      </a:endParaRPr>
                    </a:p>
                  </a:txBody>
                  <a:tcPr/>
                </a:tc>
                <a:tc>
                  <a:txBody>
                    <a:bodyPr/>
                    <a:lstStyle>
                      <a:lvl1pPr marL="0" algn="l" defTabSz="685772" rtl="0" eaLnBrk="1" latinLnBrk="0" hangingPunct="1">
                        <a:defRPr sz="1350" kern="1200">
                          <a:solidFill>
                            <a:schemeClr val="dk1"/>
                          </a:solidFill>
                          <a:latin typeface="Aptos" panose="02110004020202020204"/>
                        </a:defRPr>
                      </a:lvl1pPr>
                      <a:lvl2pPr marL="342886" algn="l" defTabSz="685772" rtl="0" eaLnBrk="1" latinLnBrk="0" hangingPunct="1">
                        <a:defRPr sz="1350" kern="1200">
                          <a:solidFill>
                            <a:schemeClr val="dk1"/>
                          </a:solidFill>
                          <a:latin typeface="Aptos" panose="02110004020202020204"/>
                        </a:defRPr>
                      </a:lvl2pPr>
                      <a:lvl3pPr marL="685772" algn="l" defTabSz="685772" rtl="0" eaLnBrk="1" latinLnBrk="0" hangingPunct="1">
                        <a:defRPr sz="1350" kern="1200">
                          <a:solidFill>
                            <a:schemeClr val="dk1"/>
                          </a:solidFill>
                          <a:latin typeface="Aptos" panose="02110004020202020204"/>
                        </a:defRPr>
                      </a:lvl3pPr>
                      <a:lvl4pPr marL="1028657" algn="l" defTabSz="685772" rtl="0" eaLnBrk="1" latinLnBrk="0" hangingPunct="1">
                        <a:defRPr sz="1350" kern="1200">
                          <a:solidFill>
                            <a:schemeClr val="dk1"/>
                          </a:solidFill>
                          <a:latin typeface="Aptos" panose="02110004020202020204"/>
                        </a:defRPr>
                      </a:lvl4pPr>
                      <a:lvl5pPr marL="1371543" algn="l" defTabSz="685772" rtl="0" eaLnBrk="1" latinLnBrk="0" hangingPunct="1">
                        <a:defRPr sz="1350" kern="1200">
                          <a:solidFill>
                            <a:schemeClr val="dk1"/>
                          </a:solidFill>
                          <a:latin typeface="Aptos" panose="02110004020202020204"/>
                        </a:defRPr>
                      </a:lvl5pPr>
                      <a:lvl6pPr marL="1714428" algn="l" defTabSz="685772" rtl="0" eaLnBrk="1" latinLnBrk="0" hangingPunct="1">
                        <a:defRPr sz="1350" kern="1200">
                          <a:solidFill>
                            <a:schemeClr val="dk1"/>
                          </a:solidFill>
                          <a:latin typeface="Aptos" panose="02110004020202020204"/>
                        </a:defRPr>
                      </a:lvl6pPr>
                      <a:lvl7pPr marL="2057314" algn="l" defTabSz="685772" rtl="0" eaLnBrk="1" latinLnBrk="0" hangingPunct="1">
                        <a:defRPr sz="1350" kern="1200">
                          <a:solidFill>
                            <a:schemeClr val="dk1"/>
                          </a:solidFill>
                          <a:latin typeface="Aptos" panose="02110004020202020204"/>
                        </a:defRPr>
                      </a:lvl7pPr>
                      <a:lvl8pPr marL="2400199" algn="l" defTabSz="685772" rtl="0" eaLnBrk="1" latinLnBrk="0" hangingPunct="1">
                        <a:defRPr sz="1350" kern="1200">
                          <a:solidFill>
                            <a:schemeClr val="dk1"/>
                          </a:solidFill>
                          <a:latin typeface="Aptos" panose="02110004020202020204"/>
                        </a:defRPr>
                      </a:lvl8pPr>
                      <a:lvl9pPr marL="2743085" algn="l" defTabSz="685772" rtl="0" eaLnBrk="1" latinLnBrk="0" hangingPunct="1">
                        <a:defRPr sz="1350" kern="1200">
                          <a:solidFill>
                            <a:schemeClr val="dk1"/>
                          </a:solidFill>
                          <a:latin typeface="Aptos" panose="02110004020202020204"/>
                        </a:defRPr>
                      </a:lvl9pPr>
                    </a:lstStyle>
                    <a:p>
                      <a:pPr marL="0" marR="0" lvl="0" indent="0" algn="l" defTabSz="685772" rtl="0" eaLnBrk="1" fontAlgn="auto" latinLnBrk="0" hangingPunct="1">
                        <a:lnSpc>
                          <a:spcPct val="100000"/>
                        </a:lnSpc>
                        <a:spcBef>
                          <a:spcPts val="0"/>
                        </a:spcBef>
                        <a:spcAft>
                          <a:spcPts val="0"/>
                        </a:spcAft>
                        <a:buClrTx/>
                        <a:buSzTx/>
                        <a:buFontTx/>
                        <a:buNone/>
                      </a:pPr>
                      <a:r>
                        <a:rPr lang="en-GB" sz="1400" b="0" kern="1200" dirty="0">
                          <a:solidFill>
                            <a:srgbClr val="000000"/>
                          </a:solidFill>
                          <a:latin typeface="+mn-lt"/>
                          <a:ea typeface="+mn-ea"/>
                          <a:cs typeface="+mn-cs"/>
                        </a:rPr>
                        <a:t>Develop Discharge Hub (aligned with front door SPOA – system specialists able to signpost all potential admission avoidance and discharge opportunities) </a:t>
                      </a: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20000"/>
                        <a:lumOff val="80000"/>
                      </a:schemeClr>
                    </a:solidFill>
                  </a:tcPr>
                </a:tc>
                <a:tc>
                  <a:txBody>
                    <a:bodyPr/>
                    <a:lstStyle/>
                    <a:p>
                      <a:endParaRPr lang="en-GB" sz="1400" dirty="0">
                        <a:latin typeface="+mn-lt"/>
                      </a:endParaRPr>
                    </a:p>
                  </a:txBody>
                  <a:tcPr marL="72000" marR="45720" marT="36000" marB="3600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algn="ctr"/>
                      <a:endParaRPr lang="en-GB" sz="1400" b="0" dirty="0">
                        <a:latin typeface="+mn-lt"/>
                      </a:endParaRP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algn="ctr">
                        <a:lnSpc>
                          <a:spcPct val="115000"/>
                        </a:lnSpc>
                        <a:spcAft>
                          <a:spcPts val="800"/>
                        </a:spcAft>
                        <a:buNone/>
                      </a:pPr>
                      <a:endParaRPr lang="en-GB" sz="1400" b="0" kern="100" dirty="0">
                        <a:effectLst/>
                        <a:latin typeface="+mn-lt"/>
                        <a:ea typeface="Aptos" panose="020B0004020202020204" pitchFamily="34" charset="0"/>
                        <a:cs typeface="Times New Roman" panose="02020603050405020304" pitchFamily="18"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marL="285750" indent="-285750" algn="l">
                        <a:lnSpc>
                          <a:spcPct val="115000"/>
                        </a:lnSpc>
                        <a:spcAft>
                          <a:spcPts val="800"/>
                        </a:spcAft>
                        <a:buFont typeface="Arial" panose="020B0604020202020204" pitchFamily="34" charset="0"/>
                        <a:buChar char="•"/>
                      </a:pPr>
                      <a:r>
                        <a:rPr lang="en-GB" sz="1400" b="1" kern="100" dirty="0">
                          <a:solidFill>
                            <a:srgbClr val="000000"/>
                          </a:solidFill>
                          <a:effectLst/>
                          <a:latin typeface="+mn-lt"/>
                          <a:ea typeface="Aptos" panose="020B0004020202020204" pitchFamily="34" charset="0"/>
                          <a:cs typeface="Times New Roman" panose="02020603050405020304" pitchFamily="18" charset="0"/>
                        </a:rPr>
                        <a:t>Continue implementation (subject to funding)</a:t>
                      </a:r>
                      <a:endParaRPr lang="en-GB" sz="1400" b="1" kern="100" dirty="0">
                        <a:effectLst/>
                        <a:latin typeface="+mn-lt"/>
                        <a:ea typeface="Aptos" panose="020B0004020202020204" pitchFamily="34" charset="0"/>
                        <a:cs typeface="Times New Roman" panose="02020603050405020304" pitchFamily="18"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extLst>
                  <a:ext uri="{0D108BD9-81ED-4DB2-BD59-A6C34878D82A}">
                    <a16:rowId xmlns:a16="http://schemas.microsoft.com/office/drawing/2014/main" val="2089495277"/>
                  </a:ext>
                </a:extLst>
              </a:tr>
              <a:tr h="1249687">
                <a:tc vMerge="1">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endParaRPr lang="en-GB" sz="1200" b="0" kern="1200" dirty="0">
                        <a:solidFill>
                          <a:srgbClr val="000000"/>
                        </a:solidFill>
                        <a:latin typeface="+mn-lt"/>
                        <a:ea typeface="+mn-ea"/>
                        <a:cs typeface="+mn-cs"/>
                      </a:endParaRPr>
                    </a:p>
                  </a:txBody>
                  <a:tcPr>
                    <a:lnT w="12700" cap="flat" cmpd="sng" algn="ctr">
                      <a:solidFill>
                        <a:schemeClr val="accent5">
                          <a:lumMod val="20000"/>
                          <a:lumOff val="80000"/>
                        </a:schemeClr>
                      </a:solidFill>
                      <a:prstDash val="solid"/>
                      <a:round/>
                      <a:headEnd type="none" w="med" len="med"/>
                      <a:tailEnd type="none" w="med" len="med"/>
                    </a:lnT>
                  </a:tcPr>
                </a:tc>
                <a:tc>
                  <a:txBody>
                    <a:bodyPr/>
                    <a:lstStyle>
                      <a:lvl1pPr marL="0" algn="l" defTabSz="685772" rtl="0" eaLnBrk="1" latinLnBrk="0" hangingPunct="1">
                        <a:defRPr sz="1350" kern="1200">
                          <a:solidFill>
                            <a:schemeClr val="dk1"/>
                          </a:solidFill>
                          <a:latin typeface="Aptos" panose="02110004020202020204"/>
                        </a:defRPr>
                      </a:lvl1pPr>
                      <a:lvl2pPr marL="342886" algn="l" defTabSz="685772" rtl="0" eaLnBrk="1" latinLnBrk="0" hangingPunct="1">
                        <a:defRPr sz="1350" kern="1200">
                          <a:solidFill>
                            <a:schemeClr val="dk1"/>
                          </a:solidFill>
                          <a:latin typeface="Aptos" panose="02110004020202020204"/>
                        </a:defRPr>
                      </a:lvl2pPr>
                      <a:lvl3pPr marL="685772" algn="l" defTabSz="685772" rtl="0" eaLnBrk="1" latinLnBrk="0" hangingPunct="1">
                        <a:defRPr sz="1350" kern="1200">
                          <a:solidFill>
                            <a:schemeClr val="dk1"/>
                          </a:solidFill>
                          <a:latin typeface="Aptos" panose="02110004020202020204"/>
                        </a:defRPr>
                      </a:lvl3pPr>
                      <a:lvl4pPr marL="1028657" algn="l" defTabSz="685772" rtl="0" eaLnBrk="1" latinLnBrk="0" hangingPunct="1">
                        <a:defRPr sz="1350" kern="1200">
                          <a:solidFill>
                            <a:schemeClr val="dk1"/>
                          </a:solidFill>
                          <a:latin typeface="Aptos" panose="02110004020202020204"/>
                        </a:defRPr>
                      </a:lvl4pPr>
                      <a:lvl5pPr marL="1371543" algn="l" defTabSz="685772" rtl="0" eaLnBrk="1" latinLnBrk="0" hangingPunct="1">
                        <a:defRPr sz="1350" kern="1200">
                          <a:solidFill>
                            <a:schemeClr val="dk1"/>
                          </a:solidFill>
                          <a:latin typeface="Aptos" panose="02110004020202020204"/>
                        </a:defRPr>
                      </a:lvl5pPr>
                      <a:lvl6pPr marL="1714428" algn="l" defTabSz="685772" rtl="0" eaLnBrk="1" latinLnBrk="0" hangingPunct="1">
                        <a:defRPr sz="1350" kern="1200">
                          <a:solidFill>
                            <a:schemeClr val="dk1"/>
                          </a:solidFill>
                          <a:latin typeface="Aptos" panose="02110004020202020204"/>
                        </a:defRPr>
                      </a:lvl6pPr>
                      <a:lvl7pPr marL="2057314" algn="l" defTabSz="685772" rtl="0" eaLnBrk="1" latinLnBrk="0" hangingPunct="1">
                        <a:defRPr sz="1350" kern="1200">
                          <a:solidFill>
                            <a:schemeClr val="dk1"/>
                          </a:solidFill>
                          <a:latin typeface="Aptos" panose="02110004020202020204"/>
                        </a:defRPr>
                      </a:lvl7pPr>
                      <a:lvl8pPr marL="2400199" algn="l" defTabSz="685772" rtl="0" eaLnBrk="1" latinLnBrk="0" hangingPunct="1">
                        <a:defRPr sz="1350" kern="1200">
                          <a:solidFill>
                            <a:schemeClr val="dk1"/>
                          </a:solidFill>
                          <a:latin typeface="Aptos" panose="02110004020202020204"/>
                        </a:defRPr>
                      </a:lvl8pPr>
                      <a:lvl9pPr marL="2743085" algn="l" defTabSz="685772" rtl="0" eaLnBrk="1" latinLnBrk="0" hangingPunct="1">
                        <a:defRPr sz="1350" kern="1200">
                          <a:solidFill>
                            <a:schemeClr val="dk1"/>
                          </a:solidFill>
                          <a:latin typeface="Aptos" panose="02110004020202020204"/>
                        </a:defRPr>
                      </a:lvl9p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400" b="0" kern="1200" dirty="0">
                          <a:solidFill>
                            <a:srgbClr val="000000"/>
                          </a:solidFill>
                          <a:latin typeface="+mn-lt"/>
                          <a:ea typeface="+mn-ea"/>
                          <a:cs typeface="+mn-cs"/>
                        </a:rPr>
                        <a:t>Review Ty Olwen Palliative Care beds</a:t>
                      </a:r>
                      <a:endParaRPr lang="en-GB" sz="1400" b="0" kern="1200" dirty="0">
                        <a:solidFill>
                          <a:srgbClr val="FF0000"/>
                        </a:solidFill>
                        <a:highlight>
                          <a:srgbClr val="FFFF00"/>
                        </a:highlight>
                        <a:latin typeface="+mn-lt"/>
                        <a:ea typeface="+mn-ea"/>
                        <a:cs typeface="+mn-cs"/>
                      </a:endParaRPr>
                    </a:p>
                  </a:txBody>
                  <a:tcPr marL="72000" marR="45720" marT="36000" marB="36000" anchor="ctr">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chemeClr val="accent5">
                        <a:lumMod val="60000"/>
                        <a:lumOff val="40000"/>
                      </a:schemeClr>
                    </a:solidFill>
                  </a:tcPr>
                </a:tc>
                <a:tc>
                  <a:txBody>
                    <a:bodyPr/>
                    <a:lstStyle/>
                    <a:p>
                      <a:endParaRPr lang="en-GB" sz="1400" dirty="0">
                        <a:latin typeface="+mn-lt"/>
                      </a:endParaRPr>
                    </a:p>
                  </a:txBody>
                  <a:tcPr marL="72000" marR="45720" marT="36000" marB="36000">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FFC000"/>
                    </a:solidFill>
                  </a:tcPr>
                </a:tc>
                <a:tc>
                  <a:txBody>
                    <a:bodyPr/>
                    <a:lstStyle/>
                    <a:p>
                      <a:pPr marL="457200" indent="-457200">
                        <a:buFont typeface="Arial" panose="020B0604020202020204" pitchFamily="34" charset="0"/>
                        <a:buChar char="•"/>
                      </a:pPr>
                      <a:endParaRPr lang="en-GB" sz="1400" dirty="0">
                        <a:latin typeface="+mn-lt"/>
                      </a:endParaRPr>
                    </a:p>
                  </a:txBody>
                  <a:tcPr marL="72000" marR="45720" marT="36000" marB="3600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pPr marL="171450" indent="-171450" algn="ctr">
                        <a:lnSpc>
                          <a:spcPct val="115000"/>
                        </a:lnSpc>
                        <a:spcAft>
                          <a:spcPts val="0"/>
                        </a:spcAft>
                        <a:buFont typeface="Arial" panose="020B0604020202020204" pitchFamily="34" charset="0"/>
                        <a:buChar char="•"/>
                      </a:pPr>
                      <a:endParaRPr lang="en-GB" sz="1400" b="0" kern="100" dirty="0">
                        <a:effectLst/>
                        <a:latin typeface="+mn-lt"/>
                        <a:ea typeface="Aptos" panose="020B0004020202020204" pitchFamily="34" charset="0"/>
                        <a:cs typeface="Times New Roman" panose="02020603050405020304" pitchFamily="18" charset="0"/>
                      </a:endParaRP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tc>
                  <a:txBody>
                    <a:bodyPr/>
                    <a:lstStyle/>
                    <a:p>
                      <a:pPr marL="285750" indent="-285750" algn="l">
                        <a:lnSpc>
                          <a:spcPct val="115000"/>
                        </a:lnSpc>
                        <a:spcAft>
                          <a:spcPts val="800"/>
                        </a:spcAft>
                        <a:buFont typeface="Arial" panose="020B0604020202020204" pitchFamily="34" charset="0"/>
                        <a:buChar char="•"/>
                      </a:pPr>
                      <a:r>
                        <a:rPr lang="en-GB" sz="1400" b="1" kern="100" dirty="0">
                          <a:solidFill>
                            <a:srgbClr val="000000"/>
                          </a:solidFill>
                          <a:effectLst/>
                          <a:latin typeface="+mn-lt"/>
                          <a:ea typeface="Aptos" panose="020B0004020202020204" pitchFamily="34" charset="0"/>
                          <a:cs typeface="Times New Roman" panose="02020603050405020304" pitchFamily="18" charset="0"/>
                        </a:rPr>
                        <a:t>No change to bed base</a:t>
                      </a:r>
                    </a:p>
                  </a:txBody>
                  <a:tcPr marL="68580" marR="68580" marT="0" marB="0" anchor="ctr">
                    <a:lnL w="12700" cap="flat" cmpd="sng" algn="ctr">
                      <a:solidFill>
                        <a:schemeClr val="accent5">
                          <a:lumMod val="20000"/>
                          <a:lumOff val="80000"/>
                        </a:schemeClr>
                      </a:solidFill>
                      <a:prstDash val="solid"/>
                      <a:round/>
                      <a:headEnd type="none" w="med" len="med"/>
                      <a:tailEnd type="none" w="med" len="med"/>
                    </a:lnL>
                    <a:lnR w="12700" cap="flat" cmpd="sng" algn="ctr">
                      <a:solidFill>
                        <a:schemeClr val="accent5">
                          <a:lumMod val="20000"/>
                          <a:lumOff val="80000"/>
                        </a:schemeClr>
                      </a:solidFill>
                      <a:prstDash val="solid"/>
                      <a:round/>
                      <a:headEnd type="none" w="med" len="med"/>
                      <a:tailEnd type="none" w="med" len="med"/>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3595520948"/>
                  </a:ext>
                </a:extLst>
              </a:tr>
            </a:tbl>
          </a:graphicData>
        </a:graphic>
      </p:graphicFrame>
      <p:graphicFrame>
        <p:nvGraphicFramePr>
          <p:cNvPr id="5" name="Table 4">
            <a:extLst>
              <a:ext uri="{FF2B5EF4-FFF2-40B4-BE49-F238E27FC236}">
                <a16:creationId xmlns:a16="http://schemas.microsoft.com/office/drawing/2014/main" id="{9A8795CA-B570-8BBA-6446-0A43FC4D837A}"/>
              </a:ext>
            </a:extLst>
          </p:cNvPr>
          <p:cNvGraphicFramePr>
            <a:graphicFrameLocks noGrp="1"/>
          </p:cNvGraphicFramePr>
          <p:nvPr/>
        </p:nvGraphicFramePr>
        <p:xfrm>
          <a:off x="11741892" y="-31469"/>
          <a:ext cx="8363796" cy="584771"/>
        </p:xfrm>
        <a:graphic>
          <a:graphicData uri="http://schemas.openxmlformats.org/drawingml/2006/table">
            <a:tbl>
              <a:tblPr firstRow="1" bandRow="1">
                <a:tableStyleId>{5C22544A-7EE6-4342-B048-85BDC9FD1C3A}</a:tableStyleId>
              </a:tblPr>
              <a:tblGrid>
                <a:gridCol w="1916682">
                  <a:extLst>
                    <a:ext uri="{9D8B030D-6E8A-4147-A177-3AD203B41FA5}">
                      <a16:colId xmlns:a16="http://schemas.microsoft.com/office/drawing/2014/main" val="404879202"/>
                    </a:ext>
                  </a:extLst>
                </a:gridCol>
                <a:gridCol w="3133513">
                  <a:extLst>
                    <a:ext uri="{9D8B030D-6E8A-4147-A177-3AD203B41FA5}">
                      <a16:colId xmlns:a16="http://schemas.microsoft.com/office/drawing/2014/main" val="3884276214"/>
                    </a:ext>
                  </a:extLst>
                </a:gridCol>
                <a:gridCol w="3313601">
                  <a:extLst>
                    <a:ext uri="{9D8B030D-6E8A-4147-A177-3AD203B41FA5}">
                      <a16:colId xmlns:a16="http://schemas.microsoft.com/office/drawing/2014/main" val="2106253938"/>
                    </a:ext>
                  </a:extLst>
                </a:gridCol>
              </a:tblGrid>
              <a:tr h="584771">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000" b="1"/>
                        <a:t>ON TRACK – Action progressing as planned &amp; agreed timelines </a:t>
                      </a:r>
                    </a:p>
                  </a:txBody>
                  <a:tcPr>
                    <a:solidFill>
                      <a:schemeClr val="accent4"/>
                    </a:solidFill>
                  </a:tcPr>
                </a:tc>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000" b="1" dirty="0">
                          <a:solidFill>
                            <a:schemeClr val="tx1"/>
                          </a:solidFill>
                        </a:rPr>
                        <a:t>OFF TRACK – Action not progressing as planned / to original timelines, however, management &amp; mitigating actions are in place </a:t>
                      </a:r>
                    </a:p>
                  </a:txBody>
                  <a:tcPr>
                    <a:solidFill>
                      <a:srgbClr val="FFC000"/>
                    </a:solidFill>
                  </a:tcPr>
                </a:tc>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000" b="1" dirty="0">
                          <a:solidFill>
                            <a:schemeClr val="bg1"/>
                          </a:solidFill>
                        </a:rPr>
                        <a:t>OFF TRACK – Action not progressing as planned / to original timelines, there is significant issue which require escalating</a:t>
                      </a:r>
                    </a:p>
                  </a:txBody>
                  <a:tcPr>
                    <a:solidFill>
                      <a:srgbClr val="C00000"/>
                    </a:solidFill>
                  </a:tcPr>
                </a:tc>
                <a:extLst>
                  <a:ext uri="{0D108BD9-81ED-4DB2-BD59-A6C34878D82A}">
                    <a16:rowId xmlns:a16="http://schemas.microsoft.com/office/drawing/2014/main" val="19659496"/>
                  </a:ext>
                </a:extLst>
              </a:tr>
            </a:tbl>
          </a:graphicData>
        </a:graphic>
      </p:graphicFrame>
    </p:spTree>
    <p:extLst>
      <p:ext uri="{BB962C8B-B14F-4D97-AF65-F5344CB8AC3E}">
        <p14:creationId xmlns:p14="http://schemas.microsoft.com/office/powerpoint/2010/main" val="3501496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8AD93C-F112-3F5D-1BA2-D1FB6826A46E}"/>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75841C41-867E-3CB6-B1CA-B0964631587F}"/>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AC9D734D-91D4-29D1-E820-40138EF35B8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7</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E4B9680F-7299-7E51-C7A3-30A5045667CB}"/>
              </a:ext>
            </a:extLst>
          </p:cNvPr>
          <p:cNvSpPr txBox="1"/>
          <p:nvPr/>
        </p:nvSpPr>
        <p:spPr>
          <a:xfrm>
            <a:off x="0" y="-14068"/>
            <a:ext cx="20105688" cy="584775"/>
          </a:xfrm>
          <a:prstGeom prst="rect">
            <a:avLst/>
          </a:prstGeom>
          <a:solidFill>
            <a:srgbClr val="44546A"/>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UEC Q4 DELIVERY – OFF TRACK</a:t>
            </a:r>
            <a:endParaRPr kumimoji="0" lang="en-GB" sz="3200" b="1"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p:graphicFrame>
        <p:nvGraphicFramePr>
          <p:cNvPr id="5" name="Table 4">
            <a:extLst>
              <a:ext uri="{FF2B5EF4-FFF2-40B4-BE49-F238E27FC236}">
                <a16:creationId xmlns:a16="http://schemas.microsoft.com/office/drawing/2014/main" id="{303F882A-B38F-4CB4-CEAD-3E930F24EF79}"/>
              </a:ext>
            </a:extLst>
          </p:cNvPr>
          <p:cNvGraphicFramePr>
            <a:graphicFrameLocks noGrp="1"/>
          </p:cNvGraphicFramePr>
          <p:nvPr>
            <p:extLst>
              <p:ext uri="{D42A27DB-BD31-4B8C-83A1-F6EECF244321}">
                <p14:modId xmlns:p14="http://schemas.microsoft.com/office/powerpoint/2010/main" val="1771777215"/>
              </p:ext>
            </p:extLst>
          </p:nvPr>
        </p:nvGraphicFramePr>
        <p:xfrm>
          <a:off x="206730" y="914547"/>
          <a:ext cx="19692227" cy="7966581"/>
        </p:xfrm>
        <a:graphic>
          <a:graphicData uri="http://schemas.openxmlformats.org/drawingml/2006/table">
            <a:tbl>
              <a:tblPr firstRow="1" bandRow="1">
                <a:tableStyleId>{5C22544A-7EE6-4342-B048-85BDC9FD1C3A}</a:tableStyleId>
              </a:tblPr>
              <a:tblGrid>
                <a:gridCol w="1438733">
                  <a:extLst>
                    <a:ext uri="{9D8B030D-6E8A-4147-A177-3AD203B41FA5}">
                      <a16:colId xmlns:a16="http://schemas.microsoft.com/office/drawing/2014/main" val="823049110"/>
                    </a:ext>
                  </a:extLst>
                </a:gridCol>
                <a:gridCol w="3029269">
                  <a:extLst>
                    <a:ext uri="{9D8B030D-6E8A-4147-A177-3AD203B41FA5}">
                      <a16:colId xmlns:a16="http://schemas.microsoft.com/office/drawing/2014/main" val="3525046927"/>
                    </a:ext>
                  </a:extLst>
                </a:gridCol>
                <a:gridCol w="4004319">
                  <a:extLst>
                    <a:ext uri="{9D8B030D-6E8A-4147-A177-3AD203B41FA5}">
                      <a16:colId xmlns:a16="http://schemas.microsoft.com/office/drawing/2014/main" val="1197901702"/>
                    </a:ext>
                  </a:extLst>
                </a:gridCol>
                <a:gridCol w="3621805">
                  <a:extLst>
                    <a:ext uri="{9D8B030D-6E8A-4147-A177-3AD203B41FA5}">
                      <a16:colId xmlns:a16="http://schemas.microsoft.com/office/drawing/2014/main" val="4017522870"/>
                    </a:ext>
                  </a:extLst>
                </a:gridCol>
                <a:gridCol w="3774545">
                  <a:extLst>
                    <a:ext uri="{9D8B030D-6E8A-4147-A177-3AD203B41FA5}">
                      <a16:colId xmlns:a16="http://schemas.microsoft.com/office/drawing/2014/main" val="3402268947"/>
                    </a:ext>
                  </a:extLst>
                </a:gridCol>
                <a:gridCol w="2216558">
                  <a:extLst>
                    <a:ext uri="{9D8B030D-6E8A-4147-A177-3AD203B41FA5}">
                      <a16:colId xmlns:a16="http://schemas.microsoft.com/office/drawing/2014/main" val="734035894"/>
                    </a:ext>
                  </a:extLst>
                </a:gridCol>
                <a:gridCol w="1606998">
                  <a:extLst>
                    <a:ext uri="{9D8B030D-6E8A-4147-A177-3AD203B41FA5}">
                      <a16:colId xmlns:a16="http://schemas.microsoft.com/office/drawing/2014/main" val="2763642150"/>
                    </a:ext>
                  </a:extLst>
                </a:gridCol>
              </a:tblGrid>
              <a:tr h="580242">
                <a:tc>
                  <a:txBody>
                    <a:bodyPr/>
                    <a:lstStyle/>
                    <a:p>
                      <a:pPr algn="ctr"/>
                      <a:r>
                        <a:rPr lang="en-GB" sz="1600" b="1" dirty="0"/>
                        <a:t>System Priority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50000"/>
                      </a:schemeClr>
                    </a:solidFill>
                  </a:tcPr>
                </a:tc>
                <a:tc>
                  <a:txBody>
                    <a:bodyPr/>
                    <a:lstStyle/>
                    <a:p>
                      <a:pPr algn="ctr"/>
                      <a:r>
                        <a:rPr lang="en-GB" sz="1600" b="1" dirty="0"/>
                        <a:t>Work Programme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50000"/>
                      </a:schemeClr>
                    </a:solidFill>
                  </a:tcPr>
                </a:tc>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600" b="1" dirty="0"/>
                        <a:t>Q4 Milestone Off track</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50000"/>
                      </a:schemeClr>
                    </a:solidFill>
                  </a:tcPr>
                </a:tc>
                <a:tc>
                  <a:txBody>
                    <a:bodyPr/>
                    <a:lstStyle/>
                    <a:p>
                      <a:pPr algn="ctr"/>
                      <a:r>
                        <a:rPr lang="en-GB" sz="1600" b="1" dirty="0"/>
                        <a:t>Reason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50000"/>
                      </a:schemeClr>
                    </a:solidFill>
                  </a:tcPr>
                </a:tc>
                <a:tc>
                  <a:txBody>
                    <a:bodyPr/>
                    <a:lstStyle/>
                    <a:p>
                      <a:pPr algn="ctr"/>
                      <a:r>
                        <a:rPr lang="en-GB" sz="1600" b="1" dirty="0"/>
                        <a:t>Mitigating Actions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50000"/>
                      </a:schemeClr>
                    </a:solidFill>
                  </a:tcPr>
                </a:tc>
                <a:tc>
                  <a:txBody>
                    <a:bodyPr/>
                    <a:lstStyle/>
                    <a:p>
                      <a:pPr algn="ctr"/>
                      <a:r>
                        <a:rPr lang="en-GB" sz="1600" b="1" dirty="0"/>
                        <a:t>When on track</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50000"/>
                      </a:schemeClr>
                    </a:solidFill>
                  </a:tcPr>
                </a:tc>
                <a:tc>
                  <a:txBody>
                    <a:bodyPr/>
                    <a:lstStyle/>
                    <a:p>
                      <a:pPr algn="ctr"/>
                      <a:r>
                        <a:rPr lang="en-GB" sz="1600" b="1" dirty="0"/>
                        <a:t>Decision for IPPR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50000"/>
                      </a:schemeClr>
                    </a:solidFill>
                  </a:tcPr>
                </a:tc>
                <a:extLst>
                  <a:ext uri="{0D108BD9-81ED-4DB2-BD59-A6C34878D82A}">
                    <a16:rowId xmlns:a16="http://schemas.microsoft.com/office/drawing/2014/main" val="2471906208"/>
                  </a:ext>
                </a:extLst>
              </a:tr>
              <a:tr h="909482">
                <a:tc rowSpan="6">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400" b="1" kern="0" dirty="0">
                          <a:solidFill>
                            <a:srgbClr val="000000"/>
                          </a:solidFill>
                          <a:latin typeface="+mn-lt"/>
                        </a:rPr>
                        <a:t>1. Pre-hospital pathways &amp; Front door</a:t>
                      </a:r>
                    </a:p>
                    <a:p>
                      <a:pPr marL="0" marR="0" lvl="0" indent="0" algn="ctr" defTabSz="1507937" rtl="0" eaLnBrk="1" fontAlgn="auto" latinLnBrk="0" hangingPunct="1">
                        <a:lnSpc>
                          <a:spcPct val="100000"/>
                        </a:lnSpc>
                        <a:spcBef>
                          <a:spcPts val="0"/>
                        </a:spcBef>
                        <a:spcAft>
                          <a:spcPts val="0"/>
                        </a:spcAft>
                        <a:buClrTx/>
                        <a:buSzTx/>
                        <a:buFontTx/>
                        <a:buNone/>
                        <a:tabLst/>
                        <a:defRPr/>
                      </a:pPr>
                      <a:endParaRPr lang="en-GB" sz="1400" b="1" kern="0" dirty="0">
                        <a:solidFill>
                          <a:srgbClr val="000000"/>
                        </a:solidFill>
                        <a:latin typeface="+mn-lt"/>
                      </a:endParaRP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lang="en-GB" sz="1400" b="0" kern="1200" dirty="0">
                          <a:solidFill>
                            <a:srgbClr val="000000"/>
                          </a:solidFill>
                          <a:latin typeface="+mn-lt"/>
                        </a:rPr>
                        <a:t>Implement a Single Point of Access (SPOA) for UEC activity (UEC Navigation Hub) </a:t>
                      </a:r>
                    </a:p>
                    <a:p>
                      <a:pPr marL="0" marR="0" lvl="0" indent="0" algn="ctr" rtl="0" eaLnBrk="1" fontAlgn="auto" latinLnBrk="0" hangingPunct="1">
                        <a:lnSpc>
                          <a:spcPct val="100000"/>
                        </a:lnSpc>
                        <a:spcBef>
                          <a:spcPts val="0"/>
                        </a:spcBef>
                        <a:spcAft>
                          <a:spcPts val="0"/>
                        </a:spcAft>
                        <a:buClrTx/>
                        <a:buSzTx/>
                        <a:buFontTx/>
                        <a:buNone/>
                      </a:pPr>
                      <a:endParaRPr lang="en-GB" sz="1400" b="1" kern="1200" dirty="0">
                        <a:solidFill>
                          <a:srgbClr val="000000"/>
                        </a:solidFill>
                        <a:latin typeface="+mn-lt"/>
                      </a:endParaRP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285750" indent="-285750" algn="l">
                        <a:lnSpc>
                          <a:spcPct val="115000"/>
                        </a:lnSpc>
                        <a:spcAft>
                          <a:spcPts val="800"/>
                        </a:spcAft>
                        <a:buFont typeface="Arial" panose="020B0604020202020204" pitchFamily="34" charset="0"/>
                        <a:buChar char="•"/>
                      </a:pPr>
                      <a:r>
                        <a:rPr lang="en-GB" sz="1400" b="0" kern="100" dirty="0">
                          <a:effectLst/>
                          <a:latin typeface="+mn-lt"/>
                          <a:ea typeface="Aptos" panose="020B0004020202020204" pitchFamily="34" charset="0"/>
                          <a:cs typeface="Times New Roman" panose="02020603050405020304" pitchFamily="18" charset="0"/>
                        </a:rPr>
                        <a:t>Bed in new service and review progress to date/ further amendments required</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r>
                        <a:rPr lang="en-GB" sz="1400" dirty="0">
                          <a:latin typeface="+mn-lt"/>
                        </a:rPr>
                        <a:t>No confirmed budget moving into 26/ 27 – further works required to maximise/ improve model</a:t>
                      </a: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lang="en-GB" sz="1400" kern="1200" dirty="0">
                          <a:solidFill>
                            <a:schemeClr val="dk1"/>
                          </a:solidFill>
                          <a:effectLst/>
                          <a:latin typeface="+mn-lt"/>
                          <a:ea typeface="+mn-ea"/>
                          <a:cs typeface="+mn-cs"/>
                        </a:rPr>
                        <a:t>Budget and overall strategic direction to be confirmed – service to be rightsized in line with demand (success dependent on resource and services to be able to refer to)</a:t>
                      </a: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algn="ctr"/>
                      <a:r>
                        <a:rPr lang="en-GB" sz="1400" dirty="0">
                          <a:solidFill>
                            <a:schemeClr val="tx1"/>
                          </a:solidFill>
                          <a:latin typeface="+mn-lt"/>
                        </a:rPr>
                        <a:t>TBC</a:t>
                      </a:r>
                    </a:p>
                  </a:txBody>
                  <a:tcPr marL="43660" marR="27724" marT="21830" marB="2183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algn="ctr"/>
                      <a:endParaRPr lang="en-GB" sz="1400" dirty="0">
                        <a:solidFill>
                          <a:schemeClr val="tx1"/>
                        </a:solidFill>
                        <a:latin typeface="+mn-lt"/>
                      </a:endParaRPr>
                    </a:p>
                  </a:txBody>
                  <a:tcPr marL="43660" marR="27724" marT="21830" marB="2183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134009164"/>
                  </a:ext>
                </a:extLst>
              </a:tr>
              <a:tr h="1328844">
                <a:tc vMerge="1">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endParaRPr lang="en-GB" sz="1400" b="1" kern="0" dirty="0">
                        <a:solidFill>
                          <a:srgbClr val="000000"/>
                        </a:solidFill>
                        <a:latin typeface="+mn-lt"/>
                      </a:endParaRP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lang="en-GB" sz="1400" b="0" strike="noStrike" kern="1200" dirty="0">
                          <a:solidFill>
                            <a:schemeClr val="tx1"/>
                          </a:solidFill>
                          <a:latin typeface="+mn-lt"/>
                        </a:rPr>
                        <a:t>Ensure (and where possible enhance) Acute Frailty Service provision at the front door(s) and pre-hospital via ACT &amp; Virtual Wards</a:t>
                      </a:r>
                    </a:p>
                    <a:p>
                      <a:pPr marL="0" marR="0" lvl="0" indent="0" algn="ctr" rtl="0" eaLnBrk="1" fontAlgn="auto" latinLnBrk="0" hangingPunct="1">
                        <a:lnSpc>
                          <a:spcPct val="100000"/>
                        </a:lnSpc>
                        <a:spcBef>
                          <a:spcPts val="0"/>
                        </a:spcBef>
                        <a:spcAft>
                          <a:spcPts val="0"/>
                        </a:spcAft>
                        <a:buClrTx/>
                        <a:buSzTx/>
                        <a:buFontTx/>
                        <a:buNone/>
                      </a:pPr>
                      <a:endParaRPr lang="en-GB" sz="1400" b="1" kern="1200" dirty="0">
                        <a:solidFill>
                          <a:srgbClr val="000000"/>
                        </a:solidFill>
                        <a:latin typeface="+mn-lt"/>
                      </a:endParaRP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285750" indent="-285750" algn="l">
                        <a:buFont typeface="Arial" panose="020B0604020202020204" pitchFamily="34" charset="0"/>
                        <a:buChar char="•"/>
                      </a:pPr>
                      <a:endParaRPr lang="en-GB" sz="1400" b="0" dirty="0">
                        <a:solidFill>
                          <a:srgbClr val="FF0000"/>
                        </a:solidFill>
                        <a:latin typeface="+mn-lt"/>
                      </a:endParaRP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r>
                        <a:rPr lang="en-GB" sz="1400" dirty="0">
                          <a:latin typeface="+mn-lt"/>
                        </a:rPr>
                        <a:t>OPAU, ACT and Virtual Wards all have challenged staffing positions which limiting level of capacity and ability to improve provision</a:t>
                      </a: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lang="en-GB" sz="1400" kern="1200" dirty="0">
                          <a:solidFill>
                            <a:schemeClr val="dk1"/>
                          </a:solidFill>
                          <a:effectLst/>
                          <a:latin typeface="+mn-lt"/>
                          <a:ea typeface="+mn-ea"/>
                          <a:cs typeface="+mn-cs"/>
                        </a:rPr>
                        <a:t>Limited mitigation at present – Improvement activity was underway with QI Matron working with OPAU to look at potential improvements by increasing scope of practice of teams. This ceased in Q4. Potential for improvements with ACT &amp; VW post community services review</a:t>
                      </a: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algn="ctr"/>
                      <a:r>
                        <a:rPr lang="en-GB" sz="1400" dirty="0">
                          <a:solidFill>
                            <a:schemeClr val="tx1"/>
                          </a:solidFill>
                          <a:latin typeface="+mn-lt"/>
                        </a:rPr>
                        <a:t>TBC</a:t>
                      </a:r>
                    </a:p>
                  </a:txBody>
                  <a:tcPr marL="43660" marR="27724" marT="21830" marB="2183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algn="ctr"/>
                      <a:endParaRPr lang="en-GB" sz="1400" dirty="0">
                        <a:solidFill>
                          <a:schemeClr val="tx1"/>
                        </a:solidFill>
                        <a:latin typeface="+mn-lt"/>
                      </a:endParaRPr>
                    </a:p>
                  </a:txBody>
                  <a:tcPr marL="43660" marR="27724" marT="21830" marB="2183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2819115883"/>
                  </a:ext>
                </a:extLst>
              </a:tr>
              <a:tr h="1354780">
                <a:tc vMerge="1">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endParaRPr lang="en-GB" sz="1400" b="1" kern="0" dirty="0">
                        <a:solidFill>
                          <a:srgbClr val="000000"/>
                        </a:solidFill>
                        <a:latin typeface="+mn-lt"/>
                      </a:endParaRP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lang="en-GB" sz="1400" b="0" kern="1200" dirty="0">
                          <a:solidFill>
                            <a:srgbClr val="000000"/>
                          </a:solidFill>
                          <a:latin typeface="+mn-lt"/>
                        </a:rPr>
                        <a:t>Develop a L1 &amp; L2 Community Falls Service to avoid unnecessary conveyance</a:t>
                      </a:r>
                    </a:p>
                    <a:p>
                      <a:pPr marL="0" marR="0" lvl="0" indent="0" algn="ctr" rtl="0" eaLnBrk="1" fontAlgn="auto" latinLnBrk="0" hangingPunct="1">
                        <a:lnSpc>
                          <a:spcPct val="100000"/>
                        </a:lnSpc>
                        <a:spcBef>
                          <a:spcPts val="0"/>
                        </a:spcBef>
                        <a:spcAft>
                          <a:spcPts val="0"/>
                        </a:spcAft>
                        <a:buClrTx/>
                        <a:buSzTx/>
                        <a:buFontTx/>
                        <a:buNone/>
                      </a:pPr>
                      <a:endParaRPr lang="en-GB" sz="1400" b="1" kern="1200" dirty="0">
                        <a:solidFill>
                          <a:srgbClr val="000000"/>
                        </a:solidFill>
                        <a:latin typeface="+mn-lt"/>
                      </a:endParaRP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285750" indent="-285750" algn="l">
                        <a:buFont typeface="Arial" panose="020B0604020202020204" pitchFamily="34" charset="0"/>
                        <a:buChar char="•"/>
                      </a:pPr>
                      <a:r>
                        <a:rPr lang="en-GB" sz="1400" b="0" dirty="0">
                          <a:latin typeface="+mn-lt"/>
                        </a:rPr>
                        <a:t>Continue roll-out/ review services trialled and investigate funding opportunities moving into 26/ 27 F/Y</a:t>
                      </a:r>
                    </a:p>
                  </a:txBody>
                  <a:tcPr marL="43660" marR="27724" marT="21830" marB="2183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r>
                        <a:rPr lang="en-GB" sz="1400" dirty="0">
                          <a:latin typeface="+mn-lt"/>
                        </a:rPr>
                        <a:t>L1 &amp; L2 falls provision implemented towards end of Q3. Funding for these services ceased at end of Q4. Way forward into 26/ 27 to be confirmed and linked with available resource</a:t>
                      </a: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lang="en-GB" sz="1400" kern="1200" dirty="0">
                          <a:solidFill>
                            <a:schemeClr val="dk1"/>
                          </a:solidFill>
                          <a:effectLst/>
                          <a:latin typeface="+mn-lt"/>
                          <a:ea typeface="+mn-ea"/>
                          <a:cs typeface="+mn-cs"/>
                        </a:rPr>
                        <a:t>Continue to discuss regional services and linkages to WAST developed national services – any service roll-out into 26/ 27 dependent on available resource</a:t>
                      </a: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algn="ctr"/>
                      <a:r>
                        <a:rPr lang="en-GB" sz="1400" dirty="0">
                          <a:solidFill>
                            <a:schemeClr val="tx1"/>
                          </a:solidFill>
                          <a:latin typeface="+mn-lt"/>
                        </a:rPr>
                        <a:t>TBC</a:t>
                      </a:r>
                    </a:p>
                  </a:txBody>
                  <a:tcPr marL="43660" marR="27724" marT="21830" marB="2183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algn="ctr"/>
                      <a:endParaRPr lang="en-GB" sz="1400" dirty="0">
                        <a:solidFill>
                          <a:schemeClr val="tx1"/>
                        </a:solidFill>
                        <a:latin typeface="+mn-lt"/>
                      </a:endParaRPr>
                    </a:p>
                  </a:txBody>
                  <a:tcPr marL="43660" marR="27724" marT="21830" marB="2183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865900315"/>
                  </a:ext>
                </a:extLst>
              </a:tr>
              <a:tr h="1328844">
                <a:tc vMerge="1">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endParaRPr lang="en-GB" sz="1400" b="1" kern="0" dirty="0">
                        <a:solidFill>
                          <a:srgbClr val="000000"/>
                        </a:solidFill>
                        <a:latin typeface="+mn-lt"/>
                      </a:endParaRP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lang="en-GB" sz="1400" b="0" kern="1200" dirty="0">
                          <a:solidFill>
                            <a:srgbClr val="000000"/>
                          </a:solidFill>
                          <a:latin typeface="+mn-lt"/>
                        </a:rPr>
                        <a:t>Review direct pathways to specialities (to avoid ‘front’ doors’ where appropriate and include palliative patients)</a:t>
                      </a:r>
                    </a:p>
                    <a:p>
                      <a:pPr marL="0" marR="0" lvl="0" indent="0" algn="ctr" rtl="0" eaLnBrk="1" fontAlgn="auto" latinLnBrk="0" hangingPunct="1">
                        <a:lnSpc>
                          <a:spcPct val="100000"/>
                        </a:lnSpc>
                        <a:spcBef>
                          <a:spcPts val="0"/>
                        </a:spcBef>
                        <a:spcAft>
                          <a:spcPts val="0"/>
                        </a:spcAft>
                        <a:buClrTx/>
                        <a:buSzTx/>
                        <a:buFontTx/>
                        <a:buNone/>
                      </a:pPr>
                      <a:endParaRPr lang="en-GB" sz="1400" b="1" kern="1200" dirty="0">
                        <a:solidFill>
                          <a:srgbClr val="000000"/>
                        </a:solidFill>
                        <a:latin typeface="+mn-lt"/>
                      </a:endParaRP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285750" marR="0" lvl="0" indent="-285750" algn="l" defTabSz="914413" rtl="0" eaLnBrk="1" fontAlgn="auto" latinLnBrk="0" hangingPunct="1">
                        <a:lnSpc>
                          <a:spcPct val="115000"/>
                        </a:lnSpc>
                        <a:spcBef>
                          <a:spcPts val="0"/>
                        </a:spcBef>
                        <a:spcAft>
                          <a:spcPts val="800"/>
                        </a:spcAft>
                        <a:buClrTx/>
                        <a:buSzTx/>
                        <a:buFont typeface="Arial" panose="020B0604020202020204" pitchFamily="34" charset="0"/>
                        <a:buChar char="•"/>
                        <a:tabLst/>
                        <a:defRPr/>
                      </a:pPr>
                      <a:r>
                        <a:rPr lang="en-GB" sz="1400" b="0" kern="100" dirty="0">
                          <a:effectLst/>
                          <a:latin typeface="+mn-lt"/>
                          <a:ea typeface="Aptos" panose="020B0004020202020204" pitchFamily="34" charset="0"/>
                          <a:cs typeface="Times New Roman" panose="02020603050405020304" pitchFamily="18" charset="0"/>
                        </a:rPr>
                        <a:t> Roll out/ embed changes/ direct pathways (where possible in line with available resource)</a:t>
                      </a:r>
                    </a:p>
                  </a:txBody>
                  <a:tcPr marL="41587" marR="4158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r>
                        <a:rPr lang="en-GB" sz="1400" dirty="0">
                          <a:latin typeface="+mn-lt"/>
                        </a:rPr>
                        <a:t>Some direct pathways in place – lack of improvement capacity and system pressures preventing significant works in increasing direct pathways</a:t>
                      </a: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lang="en-GB" sz="1400" kern="1200" dirty="0">
                          <a:solidFill>
                            <a:schemeClr val="dk1"/>
                          </a:solidFill>
                          <a:effectLst/>
                          <a:latin typeface="+mn-lt"/>
                          <a:ea typeface="+mn-ea"/>
                          <a:cs typeface="+mn-cs"/>
                        </a:rPr>
                        <a:t>Ambition to reallocate improvement capacity to work on direct pathways as part of tests of change at Morriston Hospital to improve front door handovers – this dependent on resource – activity may be possible in line with SBUHB centrally developed Delivery Unit/ PMO</a:t>
                      </a: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algn="ctr"/>
                      <a:r>
                        <a:rPr lang="en-GB" sz="1400" dirty="0">
                          <a:solidFill>
                            <a:schemeClr val="tx1"/>
                          </a:solidFill>
                          <a:latin typeface="+mn-lt"/>
                        </a:rPr>
                        <a:t>TBC</a:t>
                      </a:r>
                    </a:p>
                  </a:txBody>
                  <a:tcPr marL="43660" marR="27724" marT="21830" marB="2183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algn="ctr"/>
                      <a:endParaRPr lang="en-GB" sz="1400" dirty="0">
                        <a:solidFill>
                          <a:schemeClr val="tx1"/>
                        </a:solidFill>
                        <a:latin typeface="+mn-lt"/>
                      </a:endParaRPr>
                    </a:p>
                  </a:txBody>
                  <a:tcPr marL="43660" marR="27724" marT="21830" marB="2183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447693560"/>
                  </a:ext>
                </a:extLst>
              </a:tr>
              <a:tr h="1047019">
                <a:tc vMerge="1">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endParaRPr lang="en-GB" sz="1400" b="1" kern="0" dirty="0">
                        <a:solidFill>
                          <a:srgbClr val="000000"/>
                        </a:solidFill>
                        <a:latin typeface="+mn-lt"/>
                      </a:endParaRP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lang="en-GB" sz="1400" b="0" kern="1200" dirty="0">
                          <a:solidFill>
                            <a:srgbClr val="000000"/>
                          </a:solidFill>
                          <a:latin typeface="+mn-lt"/>
                        </a:rPr>
                        <a:t>Implement High Intensity User scheme at front door(s)</a:t>
                      </a:r>
                    </a:p>
                    <a:p>
                      <a:pPr marL="0" marR="0" lvl="0" indent="0" algn="ctr" rtl="0" eaLnBrk="1" fontAlgn="auto" latinLnBrk="0" hangingPunct="1">
                        <a:lnSpc>
                          <a:spcPct val="100000"/>
                        </a:lnSpc>
                        <a:spcBef>
                          <a:spcPts val="0"/>
                        </a:spcBef>
                        <a:spcAft>
                          <a:spcPts val="0"/>
                        </a:spcAft>
                        <a:buClrTx/>
                        <a:buSzTx/>
                        <a:buFontTx/>
                        <a:buNone/>
                      </a:pPr>
                      <a:endParaRPr lang="en-GB" sz="1400" b="1" kern="1200" dirty="0">
                        <a:solidFill>
                          <a:srgbClr val="000000"/>
                        </a:solidFill>
                        <a:latin typeface="+mn-lt"/>
                      </a:endParaRP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285750" indent="-285750" algn="l">
                        <a:buFont typeface="Arial" panose="020B0604020202020204" pitchFamily="34" charset="0"/>
                        <a:buChar char="•"/>
                      </a:pPr>
                      <a:r>
                        <a:rPr lang="en-GB" sz="1400" b="0" dirty="0">
                          <a:latin typeface="+mn-lt"/>
                        </a:rPr>
                        <a:t>Continue roll-out/ review delivery to date and investigate funding opportunities moving into 26/ 27 F/Y</a:t>
                      </a:r>
                    </a:p>
                  </a:txBody>
                  <a:tcPr marL="43660" marR="27724" marT="21830" marB="2183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r>
                        <a:rPr lang="en-GB" sz="1400" dirty="0">
                          <a:latin typeface="+mn-lt"/>
                        </a:rPr>
                        <a:t>Some funding accessed – role in place to support high intensity activity until end of Q4 (no confirmation post this period)</a:t>
                      </a: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lang="en-GB" sz="1400" kern="1200" dirty="0">
                          <a:solidFill>
                            <a:schemeClr val="dk1"/>
                          </a:solidFill>
                          <a:effectLst/>
                          <a:latin typeface="+mn-lt"/>
                          <a:ea typeface="+mn-ea"/>
                          <a:cs typeface="+mn-cs"/>
                        </a:rPr>
                        <a:t>Some activity continuing based on good will – any development of service aligned to available time of colleagues</a:t>
                      </a: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algn="ctr"/>
                      <a:r>
                        <a:rPr lang="en-GB" sz="1400" dirty="0">
                          <a:solidFill>
                            <a:schemeClr val="tx1"/>
                          </a:solidFill>
                          <a:latin typeface="+mn-lt"/>
                        </a:rPr>
                        <a:t>TBC</a:t>
                      </a:r>
                    </a:p>
                  </a:txBody>
                  <a:tcPr marL="43660" marR="27724" marT="21830" marB="2183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algn="ctr"/>
                      <a:endParaRPr lang="en-GB" sz="1400" dirty="0">
                        <a:solidFill>
                          <a:schemeClr val="tx1"/>
                        </a:solidFill>
                        <a:latin typeface="+mn-lt"/>
                      </a:endParaRPr>
                    </a:p>
                  </a:txBody>
                  <a:tcPr marL="43660" marR="27724" marT="21830" marB="2183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904585203"/>
                  </a:ext>
                </a:extLst>
              </a:tr>
              <a:tr h="1354780">
                <a:tc vMerge="1">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endParaRPr lang="en-GB" sz="1400" b="1" kern="0" dirty="0">
                        <a:solidFill>
                          <a:srgbClr val="000000"/>
                        </a:solidFill>
                        <a:latin typeface="+mn-lt"/>
                      </a:endParaRP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lang="en-GB" sz="1400" b="0" kern="1200" dirty="0">
                          <a:solidFill>
                            <a:srgbClr val="000000"/>
                          </a:solidFill>
                          <a:latin typeface="+mn-lt"/>
                        </a:rPr>
                        <a:t>Revise/ redesign SDEC/ AMU model </a:t>
                      </a:r>
                    </a:p>
                    <a:p>
                      <a:pPr marL="0" marR="0" lvl="0" indent="0" algn="ctr" rtl="0" eaLnBrk="1" fontAlgn="auto" latinLnBrk="0" hangingPunct="1">
                        <a:lnSpc>
                          <a:spcPct val="100000"/>
                        </a:lnSpc>
                        <a:spcBef>
                          <a:spcPts val="0"/>
                        </a:spcBef>
                        <a:spcAft>
                          <a:spcPts val="0"/>
                        </a:spcAft>
                        <a:buClrTx/>
                        <a:buSzTx/>
                        <a:buFontTx/>
                        <a:buNone/>
                      </a:pPr>
                      <a:endParaRPr lang="en-GB" sz="1400" b="1" kern="1200" dirty="0">
                        <a:solidFill>
                          <a:srgbClr val="000000"/>
                        </a:solidFill>
                        <a:latin typeface="+mn-lt"/>
                      </a:endParaRP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285750" indent="-285750" algn="l">
                        <a:lnSpc>
                          <a:spcPct val="115000"/>
                        </a:lnSpc>
                        <a:spcAft>
                          <a:spcPts val="800"/>
                        </a:spcAft>
                        <a:buFont typeface="Arial" panose="020B0604020202020204" pitchFamily="34" charset="0"/>
                        <a:buChar char="•"/>
                      </a:pPr>
                      <a:r>
                        <a:rPr lang="en-GB" sz="1400" b="0" kern="100" dirty="0">
                          <a:effectLst/>
                          <a:latin typeface="+mn-lt"/>
                          <a:ea typeface="Aptos" panose="020B0004020202020204" pitchFamily="34" charset="0"/>
                          <a:cs typeface="Times New Roman" panose="02020603050405020304" pitchFamily="18" charset="0"/>
                        </a:rPr>
                        <a:t>Roll out/ transfer to BAU</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r>
                        <a:rPr lang="en-GB" sz="1400" dirty="0">
                          <a:latin typeface="+mn-lt"/>
                        </a:rPr>
                        <a:t>Limited improvement/ redesign activity able to be progressed due to system pressures. </a:t>
                      </a: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lang="en-GB" sz="1400" kern="1200" dirty="0">
                          <a:solidFill>
                            <a:schemeClr val="dk1"/>
                          </a:solidFill>
                          <a:effectLst/>
                          <a:latin typeface="+mn-lt"/>
                          <a:ea typeface="+mn-ea"/>
                          <a:cs typeface="+mn-cs"/>
                        </a:rPr>
                        <a:t>Ambition to reallocate improvement capacity to work on the SDEC/ AMU model in 26/ 27 – then implement agreed changes/ improvements (likely subject to available improvement resource)</a:t>
                      </a: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algn="ctr"/>
                      <a:r>
                        <a:rPr lang="en-GB" sz="1400" dirty="0">
                          <a:solidFill>
                            <a:schemeClr val="tx1"/>
                          </a:solidFill>
                          <a:latin typeface="+mn-lt"/>
                        </a:rPr>
                        <a:t>TBC</a:t>
                      </a:r>
                    </a:p>
                  </a:txBody>
                  <a:tcPr marL="43660" marR="27724" marT="21830" marB="2183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algn="ctr"/>
                      <a:endParaRPr lang="en-GB" sz="1400" dirty="0">
                        <a:solidFill>
                          <a:schemeClr val="tx1"/>
                        </a:solidFill>
                        <a:latin typeface="+mn-lt"/>
                      </a:endParaRPr>
                    </a:p>
                  </a:txBody>
                  <a:tcPr marL="43660" marR="27724" marT="21830" marB="2183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2455800293"/>
                  </a:ext>
                </a:extLst>
              </a:tr>
            </a:tbl>
          </a:graphicData>
        </a:graphic>
      </p:graphicFrame>
    </p:spTree>
    <p:extLst>
      <p:ext uri="{BB962C8B-B14F-4D97-AF65-F5344CB8AC3E}">
        <p14:creationId xmlns:p14="http://schemas.microsoft.com/office/powerpoint/2010/main" val="38799846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CFA33A-3201-3883-BF8A-6DE7FA66C8FE}"/>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D962CE68-593B-35F0-7E44-85C38149FB93}"/>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58A7C17A-E86B-CD58-7153-0C34B478EF7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8</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2973387F-34E2-1056-30ED-ED80CDF45E8A}"/>
              </a:ext>
            </a:extLst>
          </p:cNvPr>
          <p:cNvSpPr txBox="1"/>
          <p:nvPr/>
        </p:nvSpPr>
        <p:spPr>
          <a:xfrm>
            <a:off x="0" y="-14068"/>
            <a:ext cx="20105688" cy="584775"/>
          </a:xfrm>
          <a:prstGeom prst="rect">
            <a:avLst/>
          </a:prstGeom>
          <a:solidFill>
            <a:srgbClr val="44546A"/>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UEC Q4 DELIVERY – OFF TRACK</a:t>
            </a:r>
            <a:endParaRPr kumimoji="0" lang="en-GB" sz="3200" b="1"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p:graphicFrame>
        <p:nvGraphicFramePr>
          <p:cNvPr id="5" name="Table 4">
            <a:extLst>
              <a:ext uri="{FF2B5EF4-FFF2-40B4-BE49-F238E27FC236}">
                <a16:creationId xmlns:a16="http://schemas.microsoft.com/office/drawing/2014/main" id="{4F8CBE98-0960-75FD-CAAF-441CBFBC339E}"/>
              </a:ext>
            </a:extLst>
          </p:cNvPr>
          <p:cNvGraphicFramePr>
            <a:graphicFrameLocks noGrp="1"/>
          </p:cNvGraphicFramePr>
          <p:nvPr>
            <p:extLst>
              <p:ext uri="{D42A27DB-BD31-4B8C-83A1-F6EECF244321}">
                <p14:modId xmlns:p14="http://schemas.microsoft.com/office/powerpoint/2010/main" val="2869606414"/>
              </p:ext>
            </p:extLst>
          </p:nvPr>
        </p:nvGraphicFramePr>
        <p:xfrm>
          <a:off x="206730" y="914547"/>
          <a:ext cx="19445120" cy="8497196"/>
        </p:xfrm>
        <a:graphic>
          <a:graphicData uri="http://schemas.openxmlformats.org/drawingml/2006/table">
            <a:tbl>
              <a:tblPr firstRow="1" bandRow="1">
                <a:tableStyleId>{5C22544A-7EE6-4342-B048-85BDC9FD1C3A}</a:tableStyleId>
              </a:tblPr>
              <a:tblGrid>
                <a:gridCol w="1546916">
                  <a:extLst>
                    <a:ext uri="{9D8B030D-6E8A-4147-A177-3AD203B41FA5}">
                      <a16:colId xmlns:a16="http://schemas.microsoft.com/office/drawing/2014/main" val="823049110"/>
                    </a:ext>
                  </a:extLst>
                </a:gridCol>
                <a:gridCol w="3257050">
                  <a:extLst>
                    <a:ext uri="{9D8B030D-6E8A-4147-A177-3AD203B41FA5}">
                      <a16:colId xmlns:a16="http://schemas.microsoft.com/office/drawing/2014/main" val="3525046927"/>
                    </a:ext>
                  </a:extLst>
                </a:gridCol>
                <a:gridCol w="4859406">
                  <a:extLst>
                    <a:ext uri="{9D8B030D-6E8A-4147-A177-3AD203B41FA5}">
                      <a16:colId xmlns:a16="http://schemas.microsoft.com/office/drawing/2014/main" val="1197901702"/>
                    </a:ext>
                  </a:extLst>
                </a:gridCol>
                <a:gridCol w="3340153">
                  <a:extLst>
                    <a:ext uri="{9D8B030D-6E8A-4147-A177-3AD203B41FA5}">
                      <a16:colId xmlns:a16="http://schemas.microsoft.com/office/drawing/2014/main" val="4017522870"/>
                    </a:ext>
                  </a:extLst>
                </a:gridCol>
                <a:gridCol w="4058366">
                  <a:extLst>
                    <a:ext uri="{9D8B030D-6E8A-4147-A177-3AD203B41FA5}">
                      <a16:colId xmlns:a16="http://schemas.microsoft.com/office/drawing/2014/main" val="3402268947"/>
                    </a:ext>
                  </a:extLst>
                </a:gridCol>
                <a:gridCol w="2383229">
                  <a:extLst>
                    <a:ext uri="{9D8B030D-6E8A-4147-A177-3AD203B41FA5}">
                      <a16:colId xmlns:a16="http://schemas.microsoft.com/office/drawing/2014/main" val="734035894"/>
                    </a:ext>
                  </a:extLst>
                </a:gridCol>
              </a:tblGrid>
              <a:tr h="590423">
                <a:tc>
                  <a:txBody>
                    <a:bodyPr/>
                    <a:lstStyle/>
                    <a:p>
                      <a:pPr algn="ctr"/>
                      <a:r>
                        <a:rPr lang="en-GB" sz="1600" b="1" dirty="0"/>
                        <a:t>System Priority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50000"/>
                      </a:schemeClr>
                    </a:solidFill>
                  </a:tcPr>
                </a:tc>
                <a:tc>
                  <a:txBody>
                    <a:bodyPr/>
                    <a:lstStyle/>
                    <a:p>
                      <a:pPr algn="ctr"/>
                      <a:r>
                        <a:rPr lang="en-GB" sz="1600" b="1" dirty="0"/>
                        <a:t>Work Programme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50000"/>
                      </a:schemeClr>
                    </a:solidFill>
                  </a:tcPr>
                </a:tc>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600" b="1" dirty="0"/>
                        <a:t>Q4 Milestone Off track</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50000"/>
                      </a:schemeClr>
                    </a:solidFill>
                  </a:tcPr>
                </a:tc>
                <a:tc>
                  <a:txBody>
                    <a:bodyPr/>
                    <a:lstStyle/>
                    <a:p>
                      <a:pPr algn="ctr"/>
                      <a:r>
                        <a:rPr lang="en-GB" sz="1600" b="1" dirty="0"/>
                        <a:t>Reason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50000"/>
                      </a:schemeClr>
                    </a:solidFill>
                  </a:tcPr>
                </a:tc>
                <a:tc>
                  <a:txBody>
                    <a:bodyPr/>
                    <a:lstStyle/>
                    <a:p>
                      <a:pPr algn="ctr"/>
                      <a:r>
                        <a:rPr lang="en-GB" sz="1600" b="1" dirty="0"/>
                        <a:t>Mitigating Actions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50000"/>
                      </a:schemeClr>
                    </a:solidFill>
                  </a:tcPr>
                </a:tc>
                <a:tc>
                  <a:txBody>
                    <a:bodyPr/>
                    <a:lstStyle/>
                    <a:p>
                      <a:pPr algn="ctr"/>
                      <a:r>
                        <a:rPr lang="en-GB" sz="1600" b="1" dirty="0"/>
                        <a:t>When on track</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50000"/>
                      </a:schemeClr>
                    </a:solidFill>
                  </a:tcPr>
                </a:tc>
                <a:extLst>
                  <a:ext uri="{0D108BD9-81ED-4DB2-BD59-A6C34878D82A}">
                    <a16:rowId xmlns:a16="http://schemas.microsoft.com/office/drawing/2014/main" val="2471906208"/>
                  </a:ext>
                </a:extLst>
              </a:tr>
              <a:tr h="1378551">
                <a:tc rowSpan="5">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400" b="1" kern="1200" dirty="0">
                          <a:solidFill>
                            <a:srgbClr val="000000"/>
                          </a:solidFill>
                          <a:latin typeface="+mn-lt"/>
                          <a:ea typeface="+mn-ea"/>
                          <a:cs typeface="+mn-cs"/>
                        </a:rPr>
                        <a:t>2. Improve Management of Flow</a:t>
                      </a:r>
                    </a:p>
                    <a:p>
                      <a:pPr marL="0" marR="0" lvl="0" indent="0" algn="ctr" defTabSz="1507937" rtl="0" eaLnBrk="1" fontAlgn="auto" latinLnBrk="0" hangingPunct="1">
                        <a:lnSpc>
                          <a:spcPct val="100000"/>
                        </a:lnSpc>
                        <a:spcBef>
                          <a:spcPts val="0"/>
                        </a:spcBef>
                        <a:spcAft>
                          <a:spcPts val="0"/>
                        </a:spcAft>
                        <a:buClrTx/>
                        <a:buSzTx/>
                        <a:buFontTx/>
                        <a:buNone/>
                        <a:tabLst/>
                        <a:defRPr/>
                      </a:pPr>
                      <a:endParaRPr lang="en-GB" sz="1400" b="1" kern="0" dirty="0">
                        <a:solidFill>
                          <a:srgbClr val="000000"/>
                        </a:solidFill>
                        <a:latin typeface="+mn-lt"/>
                      </a:endParaRP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pPr>
                      <a:r>
                        <a:rPr lang="en-GB" sz="1400" b="0" kern="1200" dirty="0">
                          <a:solidFill>
                            <a:srgbClr val="000000"/>
                          </a:solidFill>
                          <a:latin typeface="+mn-lt"/>
                          <a:ea typeface="+mn-ea"/>
                          <a:cs typeface="+mn-cs"/>
                        </a:rPr>
                        <a:t>Re-invigorate the roll-out of the Optimal Hospital Flow Framework (SAFER, R2G, Avoiding deconditioning, Trusted Assessors)</a:t>
                      </a:r>
                      <a:endParaRPr lang="en-GB" sz="1400" b="1" kern="1200" dirty="0">
                        <a:solidFill>
                          <a:srgbClr val="C00000"/>
                        </a:solidFill>
                        <a:latin typeface="+mn-lt"/>
                        <a:ea typeface="+mn-ea"/>
                        <a:cs typeface="+mn-cs"/>
                      </a:endParaRPr>
                    </a:p>
                    <a:p>
                      <a:pPr marL="0" marR="0" lvl="0" indent="0" algn="ctr" rtl="0" eaLnBrk="1" fontAlgn="auto" latinLnBrk="0" hangingPunct="1">
                        <a:lnSpc>
                          <a:spcPct val="100000"/>
                        </a:lnSpc>
                        <a:spcBef>
                          <a:spcPts val="0"/>
                        </a:spcBef>
                        <a:spcAft>
                          <a:spcPts val="0"/>
                        </a:spcAft>
                        <a:buClrTx/>
                        <a:buSzTx/>
                        <a:buFontTx/>
                        <a:buNone/>
                      </a:pPr>
                      <a:endParaRPr lang="en-GB" sz="1400" b="1" kern="1200" dirty="0">
                        <a:solidFill>
                          <a:srgbClr val="000000"/>
                        </a:solidFill>
                        <a:latin typeface="+mn-lt"/>
                      </a:endParaRP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285750" indent="-285750" algn="l">
                        <a:buFont typeface="Arial" panose="020B0604020202020204" pitchFamily="34" charset="0"/>
                        <a:buChar char="•"/>
                      </a:pPr>
                      <a:r>
                        <a:rPr lang="en-GB" sz="1400" b="1" dirty="0">
                          <a:effectLst/>
                          <a:latin typeface="+mn-lt"/>
                          <a:ea typeface="Aptos" panose="020B0004020202020204" pitchFamily="34" charset="0"/>
                          <a:cs typeface="Aptos" panose="020B0004020202020204" pitchFamily="34" charset="0"/>
                        </a:rPr>
                        <a:t>Further roll-out of components listed in Q3 and evaluation of work to date</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lang="en-GB" sz="1400" kern="1200" dirty="0">
                          <a:solidFill>
                            <a:schemeClr val="dk1"/>
                          </a:solidFill>
                          <a:effectLst/>
                          <a:latin typeface="+mn-lt"/>
                          <a:ea typeface="+mn-ea"/>
                          <a:cs typeface="+mn-cs"/>
                        </a:rPr>
                        <a:t>2x B6 Flow roles have were created until the end of the F/Y coupled with a focussed programme of works aimed at rolling out the Optimal Hospital Flow Frameworks key components. Roles have been extended for 3 months into 26/ 27 (confirmation on potential activity post this period)  </a:t>
                      </a: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lang="en-GB" sz="1400" kern="1200" dirty="0">
                          <a:solidFill>
                            <a:schemeClr val="dk1"/>
                          </a:solidFill>
                          <a:effectLst/>
                          <a:latin typeface="+mn-lt"/>
                          <a:ea typeface="+mn-ea"/>
                          <a:cs typeface="+mn-cs"/>
                        </a:rPr>
                        <a:t>2x B6 roles continued for 3 months into 26/ 27 – requires confirmation post this period </a:t>
                      </a: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algn="ctr"/>
                      <a:r>
                        <a:rPr lang="en-GB" sz="1400" dirty="0">
                          <a:solidFill>
                            <a:schemeClr val="tx1"/>
                          </a:solidFill>
                          <a:latin typeface="+mn-lt"/>
                        </a:rPr>
                        <a:t>TBC</a:t>
                      </a:r>
                    </a:p>
                  </a:txBody>
                  <a:tcPr marL="43660" marR="27724" marT="21830" marB="2183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2819115883"/>
                  </a:ext>
                </a:extLst>
              </a:tr>
              <a:tr h="1378551">
                <a:tc vMerge="1">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endParaRPr lang="en-GB" sz="1400" b="1" kern="0" dirty="0">
                        <a:solidFill>
                          <a:srgbClr val="000000"/>
                        </a:solidFill>
                        <a:latin typeface="+mn-lt"/>
                      </a:endParaRP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marR="0" lvl="0" indent="0" algn="l" defTabSz="685772" rtl="0" eaLnBrk="1" fontAlgn="auto" latinLnBrk="0" hangingPunct="1">
                        <a:lnSpc>
                          <a:spcPct val="100000"/>
                        </a:lnSpc>
                        <a:spcBef>
                          <a:spcPts val="0"/>
                        </a:spcBef>
                        <a:spcAft>
                          <a:spcPts val="0"/>
                        </a:spcAft>
                        <a:buClrTx/>
                        <a:buSzTx/>
                        <a:buFontTx/>
                        <a:buNone/>
                      </a:pPr>
                      <a:r>
                        <a:rPr lang="en-GB" sz="1400" b="0" kern="1200" dirty="0">
                          <a:solidFill>
                            <a:srgbClr val="000000"/>
                          </a:solidFill>
                          <a:latin typeface="+mn-lt"/>
                          <a:ea typeface="+mn-ea"/>
                          <a:cs typeface="+mn-cs"/>
                        </a:rPr>
                        <a:t>Joint development of D2RA (across organisational boundaries)</a:t>
                      </a:r>
                    </a:p>
                    <a:p>
                      <a:pPr marL="0" marR="0" lvl="0" indent="0" algn="ctr" rtl="0" eaLnBrk="1" fontAlgn="auto" latinLnBrk="0" hangingPunct="1">
                        <a:lnSpc>
                          <a:spcPct val="100000"/>
                        </a:lnSpc>
                        <a:spcBef>
                          <a:spcPts val="0"/>
                        </a:spcBef>
                        <a:spcAft>
                          <a:spcPts val="0"/>
                        </a:spcAft>
                        <a:buClrTx/>
                        <a:buSzTx/>
                        <a:buFontTx/>
                        <a:buNone/>
                      </a:pPr>
                      <a:endParaRPr lang="en-GB" sz="1400" b="1" kern="1200" dirty="0">
                        <a:solidFill>
                          <a:srgbClr val="000000"/>
                        </a:solidFill>
                        <a:latin typeface="+mn-lt"/>
                      </a:endParaRP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285750" indent="-285750" algn="l">
                        <a:lnSpc>
                          <a:spcPct val="115000"/>
                        </a:lnSpc>
                        <a:spcAft>
                          <a:spcPts val="800"/>
                        </a:spcAft>
                        <a:buFont typeface="Arial" panose="020B0604020202020204" pitchFamily="34" charset="0"/>
                        <a:buChar char="•"/>
                      </a:pPr>
                      <a:r>
                        <a:rPr lang="en-GB" sz="1400" b="1" kern="100" dirty="0">
                          <a:effectLst/>
                          <a:latin typeface="+mn-lt"/>
                          <a:ea typeface="Aptos" panose="020B0004020202020204" pitchFamily="34" charset="0"/>
                          <a:cs typeface="Times New Roman" panose="02020603050405020304" pitchFamily="18" charset="0"/>
                        </a:rPr>
                        <a:t>Roll-out</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r>
                        <a:rPr lang="en-GB" sz="1400" dirty="0">
                          <a:latin typeface="+mn-lt"/>
                        </a:rPr>
                        <a:t>Work begun – specifically in relation to maximising the use of existing P2 beds. However still works required to progress to a true joint D2RA model</a:t>
                      </a: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lang="en-GB" sz="1400" kern="1200" dirty="0">
                          <a:solidFill>
                            <a:schemeClr val="dk1"/>
                          </a:solidFill>
                          <a:effectLst/>
                          <a:latin typeface="+mn-lt"/>
                          <a:ea typeface="+mn-ea"/>
                          <a:cs typeface="+mn-cs"/>
                        </a:rPr>
                        <a:t>Plan/ desire is to allocate associated improvement resource and improve D2RA (likely dependent on partners to further assist/ increase discharges) </a:t>
                      </a: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algn="ctr"/>
                      <a:r>
                        <a:rPr lang="en-GB" sz="1400" dirty="0">
                          <a:solidFill>
                            <a:schemeClr val="tx1"/>
                          </a:solidFill>
                          <a:latin typeface="+mn-lt"/>
                        </a:rPr>
                        <a:t>TBC</a:t>
                      </a:r>
                    </a:p>
                  </a:txBody>
                  <a:tcPr marL="43660" marR="27724" marT="21830" marB="2183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3862873284"/>
                  </a:ext>
                </a:extLst>
              </a:tr>
              <a:tr h="1378551">
                <a:tc vMerge="1">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endParaRPr lang="en-GB" sz="1400" b="1" kern="0" dirty="0">
                        <a:solidFill>
                          <a:srgbClr val="000000"/>
                        </a:solidFill>
                        <a:latin typeface="+mn-lt"/>
                      </a:endParaRP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lang="en-GB" sz="1400" b="0" kern="1200" dirty="0">
                          <a:solidFill>
                            <a:srgbClr val="000000"/>
                          </a:solidFill>
                          <a:latin typeface="+mn-lt"/>
                          <a:ea typeface="+mn-ea"/>
                          <a:cs typeface="+mn-cs"/>
                        </a:rPr>
                        <a:t>Redesign and refine Silver and Gold On-call</a:t>
                      </a:r>
                    </a:p>
                    <a:p>
                      <a:pPr marL="0" marR="0" lvl="0" indent="0" algn="ctr" rtl="0" eaLnBrk="1" fontAlgn="auto" latinLnBrk="0" hangingPunct="1">
                        <a:lnSpc>
                          <a:spcPct val="100000"/>
                        </a:lnSpc>
                        <a:spcBef>
                          <a:spcPts val="0"/>
                        </a:spcBef>
                        <a:spcAft>
                          <a:spcPts val="0"/>
                        </a:spcAft>
                        <a:buClrTx/>
                        <a:buSzTx/>
                        <a:buFontTx/>
                        <a:buNone/>
                      </a:pPr>
                      <a:endParaRPr lang="en-GB" sz="1400" b="1" kern="1200" dirty="0">
                        <a:solidFill>
                          <a:srgbClr val="000000"/>
                        </a:solidFill>
                        <a:latin typeface="+mn-lt"/>
                      </a:endParaRP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285750" indent="-285750" algn="l">
                        <a:lnSpc>
                          <a:spcPct val="115000"/>
                        </a:lnSpc>
                        <a:spcAft>
                          <a:spcPts val="800"/>
                        </a:spcAft>
                        <a:buFont typeface="Arial" panose="020B0604020202020204" pitchFamily="34" charset="0"/>
                        <a:buChar char="•"/>
                      </a:pPr>
                      <a:r>
                        <a:rPr lang="en-GB" sz="1400" b="1" kern="100" dirty="0">
                          <a:effectLst/>
                          <a:latin typeface="+mn-lt"/>
                          <a:ea typeface="Aptos" panose="020B0004020202020204" pitchFamily="34" charset="0"/>
                          <a:cs typeface="Times New Roman" panose="02020603050405020304" pitchFamily="18" charset="0"/>
                        </a:rPr>
                        <a:t>BAU</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r>
                        <a:rPr lang="en-GB" sz="1400" dirty="0">
                          <a:latin typeface="+mn-lt"/>
                        </a:rPr>
                        <a:t>Redesign of Silver and Gold on-call stalled. Organisation wide buy-in/ change required to implement</a:t>
                      </a: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lang="en-GB" sz="1400" kern="1200" dirty="0">
                          <a:solidFill>
                            <a:schemeClr val="dk1"/>
                          </a:solidFill>
                          <a:effectLst/>
                          <a:latin typeface="+mn-lt"/>
                          <a:ea typeface="+mn-ea"/>
                          <a:cs typeface="+mn-cs"/>
                        </a:rPr>
                        <a:t>TBC</a:t>
                      </a: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algn="ctr"/>
                      <a:r>
                        <a:rPr lang="en-GB" sz="1400" dirty="0">
                          <a:solidFill>
                            <a:schemeClr val="tx1"/>
                          </a:solidFill>
                          <a:latin typeface="+mn-lt"/>
                        </a:rPr>
                        <a:t>TBC</a:t>
                      </a:r>
                    </a:p>
                  </a:txBody>
                  <a:tcPr marL="43660" marR="27724" marT="21830" marB="2183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865900315"/>
                  </a:ext>
                </a:extLst>
              </a:tr>
              <a:tr h="1378551">
                <a:tc vMerge="1">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endParaRPr lang="en-GB" sz="1400" b="1" kern="0" dirty="0">
                        <a:solidFill>
                          <a:srgbClr val="000000"/>
                        </a:solidFill>
                        <a:latin typeface="+mn-lt"/>
                      </a:endParaRP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lang="en-GB" sz="1400" b="0" kern="1200" dirty="0">
                          <a:solidFill>
                            <a:srgbClr val="000000"/>
                          </a:solidFill>
                          <a:latin typeface="+mn-lt"/>
                          <a:ea typeface="+mn-ea"/>
                          <a:cs typeface="+mn-cs"/>
                        </a:rPr>
                        <a:t>Undertake ongoing Service Improvement activity building on Morriston site 6-week Tests  of Change </a:t>
                      </a:r>
                    </a:p>
                    <a:p>
                      <a:pPr marL="0" marR="0" lvl="0" indent="0" algn="ctr" rtl="0" eaLnBrk="1" fontAlgn="auto" latinLnBrk="0" hangingPunct="1">
                        <a:lnSpc>
                          <a:spcPct val="100000"/>
                        </a:lnSpc>
                        <a:spcBef>
                          <a:spcPts val="0"/>
                        </a:spcBef>
                        <a:spcAft>
                          <a:spcPts val="0"/>
                        </a:spcAft>
                        <a:buClrTx/>
                        <a:buSzTx/>
                        <a:buFontTx/>
                        <a:buNone/>
                      </a:pPr>
                      <a:endParaRPr lang="en-GB" sz="1400" b="1" kern="1200" dirty="0">
                        <a:solidFill>
                          <a:srgbClr val="000000"/>
                        </a:solidFill>
                        <a:latin typeface="+mn-lt"/>
                      </a:endParaRP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285750" marR="0" lvl="0" indent="-285750" algn="l" defTabSz="914413" rtl="0" eaLnBrk="1" fontAlgn="auto" latinLnBrk="0" hangingPunct="1">
                        <a:lnSpc>
                          <a:spcPct val="115000"/>
                        </a:lnSpc>
                        <a:spcBef>
                          <a:spcPts val="0"/>
                        </a:spcBef>
                        <a:spcAft>
                          <a:spcPts val="800"/>
                        </a:spcAft>
                        <a:buClrTx/>
                        <a:buSzTx/>
                        <a:buFont typeface="Arial" panose="020B0604020202020204" pitchFamily="34" charset="0"/>
                        <a:buChar char="•"/>
                        <a:tabLst/>
                        <a:defRPr/>
                      </a:pPr>
                      <a:r>
                        <a:rPr lang="en-GB" sz="1400" b="1" kern="100" dirty="0">
                          <a:effectLst/>
                          <a:latin typeface="+mn-lt"/>
                          <a:ea typeface="Aptos" panose="020B0004020202020204" pitchFamily="34" charset="0"/>
                          <a:cs typeface="Times New Roman" panose="02020603050405020304" pitchFamily="18" charset="0"/>
                        </a:rPr>
                        <a:t>Continuous service improvement and review. Implement PDSA cycle across the system to improve ambulance handovers times  </a:t>
                      </a:r>
                    </a:p>
                  </a:txBody>
                  <a:tcPr marL="41587" marR="4158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r>
                        <a:rPr lang="en-GB" sz="1400" dirty="0">
                          <a:latin typeface="+mn-lt"/>
                        </a:rPr>
                        <a:t>Successful change process within Q2 – system and resource pressures within Q3 &amp; Q4 has limited ongoing service improvement activity across all domains</a:t>
                      </a: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lang="en-GB" sz="1400" kern="1200" dirty="0">
                          <a:solidFill>
                            <a:schemeClr val="dk1"/>
                          </a:solidFill>
                          <a:effectLst/>
                          <a:latin typeface="+mn-lt"/>
                          <a:ea typeface="+mn-ea"/>
                          <a:cs typeface="+mn-cs"/>
                        </a:rPr>
                        <a:t>Desire to implement further tests of change in 26/ 27 – will require improvement/ project/ programme management resource to implement</a:t>
                      </a: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algn="ctr"/>
                      <a:r>
                        <a:rPr lang="en-GB" sz="1400" dirty="0">
                          <a:solidFill>
                            <a:schemeClr val="tx1"/>
                          </a:solidFill>
                          <a:latin typeface="+mn-lt"/>
                        </a:rPr>
                        <a:t>TBC</a:t>
                      </a:r>
                    </a:p>
                  </a:txBody>
                  <a:tcPr marL="43660" marR="27724" marT="21830" marB="2183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447693560"/>
                  </a:ext>
                </a:extLst>
              </a:tr>
              <a:tr h="1378551">
                <a:tc vMerge="1">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endParaRPr lang="en-GB" sz="1400" b="1" kern="0" dirty="0">
                        <a:solidFill>
                          <a:srgbClr val="000000"/>
                        </a:solidFill>
                        <a:latin typeface="+mn-lt"/>
                      </a:endParaRP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lang="en-GB" sz="1400" b="0" kern="1200" dirty="0">
                          <a:solidFill>
                            <a:srgbClr val="000000"/>
                          </a:solidFill>
                          <a:latin typeface="+mn-lt"/>
                          <a:ea typeface="+mn-ea"/>
                          <a:cs typeface="+mn-cs"/>
                        </a:rPr>
                        <a:t>Implement POCD action plan (reduction of COP) –</a:t>
                      </a:r>
                      <a:endParaRPr lang="en-GB" sz="1400" b="1" kern="1200" dirty="0">
                        <a:solidFill>
                          <a:srgbClr val="000000"/>
                        </a:solidFill>
                        <a:latin typeface="+mn-lt"/>
                      </a:endParaRP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285750" indent="-285750" algn="l">
                        <a:buFont typeface="Arial" panose="020B0604020202020204" pitchFamily="34" charset="0"/>
                        <a:buChar char="•"/>
                      </a:pPr>
                      <a:r>
                        <a:rPr lang="en-GB" sz="1400" b="1" kern="1200" dirty="0">
                          <a:solidFill>
                            <a:schemeClr val="tx1"/>
                          </a:solidFill>
                          <a:effectLst/>
                          <a:latin typeface="+mn-lt"/>
                          <a:ea typeface="+mn-ea"/>
                          <a:cs typeface="+mn-cs"/>
                        </a:rPr>
                        <a:t>R</a:t>
                      </a:r>
                      <a:r>
                        <a:rPr lang="en-GB" sz="1400" b="1" kern="1200" dirty="0">
                          <a:solidFill>
                            <a:schemeClr val="dk1"/>
                          </a:solidFill>
                          <a:effectLst/>
                          <a:latin typeface="+mn-lt"/>
                          <a:ea typeface="+mn-ea"/>
                          <a:cs typeface="+mn-cs"/>
                        </a:rPr>
                        <a:t>emain on target until March 26 as directed by the Cabinet Secretary</a:t>
                      </a:r>
                    </a:p>
                  </a:txBody>
                  <a:tcPr marL="41587" marR="4158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r>
                        <a:rPr lang="en-GB" sz="1400" dirty="0">
                          <a:solidFill>
                            <a:schemeClr val="tx1"/>
                          </a:solidFill>
                          <a:latin typeface="+mn-lt"/>
                        </a:rPr>
                        <a:t>Trend of reducing POCD (as per national census) has ceased – increase in POCD within West Glamorgan region. National census figures note increase of 158 delays (Dec 25) to 214 (Mar 26)</a:t>
                      </a:r>
                      <a:endParaRPr lang="en-GB" sz="1400" dirty="0">
                        <a:solidFill>
                          <a:srgbClr val="FF0000"/>
                        </a:solidFill>
                        <a:highlight>
                          <a:srgbClr val="FFFF00"/>
                        </a:highlight>
                        <a:latin typeface="+mn-lt"/>
                      </a:endParaRP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lang="en-GB" sz="1400" kern="1200" dirty="0">
                          <a:solidFill>
                            <a:schemeClr val="tx1"/>
                          </a:solidFill>
                          <a:effectLst/>
                          <a:latin typeface="+mn-lt"/>
                          <a:ea typeface="+mn-ea"/>
                          <a:cs typeface="+mn-cs"/>
                        </a:rPr>
                        <a:t>To sustainably reduce POCD (and associated COP) it is likely that increased assessment resource be in place and able to ‘flex’ to meet periods of high demand. Furthermore, it may involve altering bed pool to match system demands re; discharge (e.g. increase in P1 vs P2 beds) – all mitigating actions dependent on joint working across boundaries and a likely increase in resource at peak times</a:t>
                      </a: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algn="ctr"/>
                      <a:r>
                        <a:rPr lang="en-GB" sz="1400" dirty="0">
                          <a:solidFill>
                            <a:schemeClr val="tx1"/>
                          </a:solidFill>
                          <a:latin typeface="+mn-lt"/>
                        </a:rPr>
                        <a:t>TBC</a:t>
                      </a:r>
                    </a:p>
                  </a:txBody>
                  <a:tcPr marL="43660" marR="27724" marT="21830" marB="2183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904585203"/>
                  </a:ext>
                </a:extLst>
              </a:tr>
            </a:tbl>
          </a:graphicData>
        </a:graphic>
      </p:graphicFrame>
    </p:spTree>
    <p:extLst>
      <p:ext uri="{BB962C8B-B14F-4D97-AF65-F5344CB8AC3E}">
        <p14:creationId xmlns:p14="http://schemas.microsoft.com/office/powerpoint/2010/main" val="35673270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CC1035-DE57-7305-6A61-A1F210F83CB4}"/>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CF914755-9422-9AC8-73CB-9C436389E4F6}"/>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073255B5-46E3-EEB0-2D49-8EBCAFC5EDAF}"/>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9</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A010B413-F2D1-CCBB-3C8C-1BCABC41C407}"/>
              </a:ext>
            </a:extLst>
          </p:cNvPr>
          <p:cNvSpPr txBox="1"/>
          <p:nvPr/>
        </p:nvSpPr>
        <p:spPr>
          <a:xfrm>
            <a:off x="0" y="-14068"/>
            <a:ext cx="20105688" cy="584775"/>
          </a:xfrm>
          <a:prstGeom prst="rect">
            <a:avLst/>
          </a:prstGeom>
          <a:solidFill>
            <a:srgbClr val="44546A"/>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UEC Q4 DELIVERY – OFF TRACK</a:t>
            </a:r>
            <a:endParaRPr kumimoji="0" lang="en-GB" sz="3200" b="1"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p:graphicFrame>
        <p:nvGraphicFramePr>
          <p:cNvPr id="5" name="Table 4">
            <a:extLst>
              <a:ext uri="{FF2B5EF4-FFF2-40B4-BE49-F238E27FC236}">
                <a16:creationId xmlns:a16="http://schemas.microsoft.com/office/drawing/2014/main" id="{07F92FC1-AA55-02D9-B525-7E8ED8F9E5D1}"/>
              </a:ext>
            </a:extLst>
          </p:cNvPr>
          <p:cNvGraphicFramePr>
            <a:graphicFrameLocks noGrp="1"/>
          </p:cNvGraphicFramePr>
          <p:nvPr>
            <p:extLst>
              <p:ext uri="{D42A27DB-BD31-4B8C-83A1-F6EECF244321}">
                <p14:modId xmlns:p14="http://schemas.microsoft.com/office/powerpoint/2010/main" val="3715774020"/>
              </p:ext>
            </p:extLst>
          </p:nvPr>
        </p:nvGraphicFramePr>
        <p:xfrm>
          <a:off x="206730" y="914547"/>
          <a:ext cx="19367629" cy="6504956"/>
        </p:xfrm>
        <a:graphic>
          <a:graphicData uri="http://schemas.openxmlformats.org/drawingml/2006/table">
            <a:tbl>
              <a:tblPr firstRow="1" bandRow="1">
                <a:tableStyleId>{5C22544A-7EE6-4342-B048-85BDC9FD1C3A}</a:tableStyleId>
              </a:tblPr>
              <a:tblGrid>
                <a:gridCol w="1540752">
                  <a:extLst>
                    <a:ext uri="{9D8B030D-6E8A-4147-A177-3AD203B41FA5}">
                      <a16:colId xmlns:a16="http://schemas.microsoft.com/office/drawing/2014/main" val="823049110"/>
                    </a:ext>
                  </a:extLst>
                </a:gridCol>
                <a:gridCol w="3244071">
                  <a:extLst>
                    <a:ext uri="{9D8B030D-6E8A-4147-A177-3AD203B41FA5}">
                      <a16:colId xmlns:a16="http://schemas.microsoft.com/office/drawing/2014/main" val="3525046927"/>
                    </a:ext>
                  </a:extLst>
                </a:gridCol>
                <a:gridCol w="3657563">
                  <a:extLst>
                    <a:ext uri="{9D8B030D-6E8A-4147-A177-3AD203B41FA5}">
                      <a16:colId xmlns:a16="http://schemas.microsoft.com/office/drawing/2014/main" val="1197901702"/>
                    </a:ext>
                  </a:extLst>
                </a:gridCol>
                <a:gridCol w="4509319">
                  <a:extLst>
                    <a:ext uri="{9D8B030D-6E8A-4147-A177-3AD203B41FA5}">
                      <a16:colId xmlns:a16="http://schemas.microsoft.com/office/drawing/2014/main" val="4017522870"/>
                    </a:ext>
                  </a:extLst>
                </a:gridCol>
                <a:gridCol w="4042193">
                  <a:extLst>
                    <a:ext uri="{9D8B030D-6E8A-4147-A177-3AD203B41FA5}">
                      <a16:colId xmlns:a16="http://schemas.microsoft.com/office/drawing/2014/main" val="3402268947"/>
                    </a:ext>
                  </a:extLst>
                </a:gridCol>
                <a:gridCol w="2373731">
                  <a:extLst>
                    <a:ext uri="{9D8B030D-6E8A-4147-A177-3AD203B41FA5}">
                      <a16:colId xmlns:a16="http://schemas.microsoft.com/office/drawing/2014/main" val="734035894"/>
                    </a:ext>
                  </a:extLst>
                </a:gridCol>
              </a:tblGrid>
              <a:tr h="590423">
                <a:tc>
                  <a:txBody>
                    <a:bodyPr/>
                    <a:lstStyle/>
                    <a:p>
                      <a:pPr algn="ctr"/>
                      <a:r>
                        <a:rPr lang="en-GB" sz="1600" b="1" dirty="0"/>
                        <a:t>System Priority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50000"/>
                      </a:schemeClr>
                    </a:solidFill>
                  </a:tcPr>
                </a:tc>
                <a:tc>
                  <a:txBody>
                    <a:bodyPr/>
                    <a:lstStyle/>
                    <a:p>
                      <a:pPr algn="ctr"/>
                      <a:r>
                        <a:rPr lang="en-GB" sz="1600" b="1" dirty="0"/>
                        <a:t>Work Programme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50000"/>
                      </a:schemeClr>
                    </a:solidFill>
                  </a:tcPr>
                </a:tc>
                <a:tc>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r>
                        <a:rPr lang="en-GB" sz="1600" b="1" dirty="0"/>
                        <a:t>Q4 Milestone Off track</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50000"/>
                      </a:schemeClr>
                    </a:solidFill>
                  </a:tcPr>
                </a:tc>
                <a:tc>
                  <a:txBody>
                    <a:bodyPr/>
                    <a:lstStyle/>
                    <a:p>
                      <a:pPr algn="ctr"/>
                      <a:r>
                        <a:rPr lang="en-GB" sz="1600" b="1" dirty="0"/>
                        <a:t>Reason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50000"/>
                      </a:schemeClr>
                    </a:solidFill>
                  </a:tcPr>
                </a:tc>
                <a:tc>
                  <a:txBody>
                    <a:bodyPr/>
                    <a:lstStyle/>
                    <a:p>
                      <a:pPr algn="ctr"/>
                      <a:r>
                        <a:rPr lang="en-GB" sz="1600" b="1" dirty="0"/>
                        <a:t>Mitigating Actions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50000"/>
                      </a:schemeClr>
                    </a:solidFill>
                  </a:tcPr>
                </a:tc>
                <a:tc>
                  <a:txBody>
                    <a:bodyPr/>
                    <a:lstStyle/>
                    <a:p>
                      <a:pPr algn="ctr"/>
                      <a:r>
                        <a:rPr lang="en-GB" sz="1600" b="1" dirty="0"/>
                        <a:t>When on track</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50000"/>
                      </a:schemeClr>
                    </a:solidFill>
                  </a:tcPr>
                </a:tc>
                <a:extLst>
                  <a:ext uri="{0D108BD9-81ED-4DB2-BD59-A6C34878D82A}">
                    <a16:rowId xmlns:a16="http://schemas.microsoft.com/office/drawing/2014/main" val="2471906208"/>
                  </a:ext>
                </a:extLst>
              </a:tr>
              <a:tr h="1378551">
                <a:tc rowSpan="4">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400" b="1" kern="1200" dirty="0">
                          <a:solidFill>
                            <a:srgbClr val="000000"/>
                          </a:solidFill>
                          <a:latin typeface="+mn-lt"/>
                          <a:ea typeface="+mn-ea"/>
                          <a:cs typeface="+mn-cs"/>
                        </a:rPr>
                        <a:t>3. Discharge</a:t>
                      </a:r>
                      <a:endParaRPr lang="en-US" sz="1400" b="1" kern="1200" dirty="0">
                        <a:solidFill>
                          <a:srgbClr val="000000"/>
                        </a:solidFill>
                        <a:latin typeface="+mn-lt"/>
                        <a:ea typeface="+mn-ea"/>
                        <a:cs typeface="+mn-cs"/>
                      </a:endParaRPr>
                    </a:p>
                    <a:p>
                      <a:pPr marL="0" marR="0" lvl="0" indent="0" algn="ctr" defTabSz="1507937" rtl="0" eaLnBrk="1" fontAlgn="auto" latinLnBrk="0" hangingPunct="1">
                        <a:lnSpc>
                          <a:spcPct val="100000"/>
                        </a:lnSpc>
                        <a:spcBef>
                          <a:spcPts val="0"/>
                        </a:spcBef>
                        <a:spcAft>
                          <a:spcPts val="0"/>
                        </a:spcAft>
                        <a:buClrTx/>
                        <a:buSzTx/>
                        <a:buFontTx/>
                        <a:buNone/>
                        <a:tabLst/>
                        <a:defRPr/>
                      </a:pPr>
                      <a:endParaRPr lang="en-GB" sz="1400" b="1" kern="0" dirty="0">
                        <a:solidFill>
                          <a:srgbClr val="000000"/>
                        </a:solidFill>
                        <a:latin typeface="+mn-lt"/>
                      </a:endParaRP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lang="en-GB" sz="1400" b="0" kern="1200" dirty="0">
                          <a:solidFill>
                            <a:srgbClr val="000000"/>
                          </a:solidFill>
                          <a:latin typeface="+mn-lt"/>
                          <a:ea typeface="+mn-ea"/>
                          <a:cs typeface="+mn-cs"/>
                        </a:rPr>
                        <a:t>Reshape Virtual Wards and ACT (Hospital at Home) – to support discharge (step down) and admission avoidance (step up)</a:t>
                      </a:r>
                    </a:p>
                    <a:p>
                      <a:pPr marL="0" marR="0" lvl="0" indent="0" algn="l" rtl="0" eaLnBrk="1" fontAlgn="auto" latinLnBrk="0" hangingPunct="1">
                        <a:lnSpc>
                          <a:spcPct val="100000"/>
                        </a:lnSpc>
                        <a:spcBef>
                          <a:spcPts val="0"/>
                        </a:spcBef>
                        <a:spcAft>
                          <a:spcPts val="0"/>
                        </a:spcAft>
                        <a:buClrTx/>
                        <a:buSzTx/>
                        <a:buFontTx/>
                        <a:buNone/>
                      </a:pPr>
                      <a:endParaRPr lang="en-GB" sz="1400" b="1" kern="1200" dirty="0">
                        <a:solidFill>
                          <a:srgbClr val="000000"/>
                        </a:solidFill>
                        <a:latin typeface="+mn-lt"/>
                      </a:endParaRP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marR="0" lvl="0" indent="0" algn="ctr" defTabSz="914413" rtl="0" eaLnBrk="1" fontAlgn="auto" latinLnBrk="0" hangingPunct="1">
                        <a:lnSpc>
                          <a:spcPct val="100000"/>
                        </a:lnSpc>
                        <a:spcBef>
                          <a:spcPts val="0"/>
                        </a:spcBef>
                        <a:spcAft>
                          <a:spcPts val="0"/>
                        </a:spcAft>
                        <a:buClrTx/>
                        <a:buSzTx/>
                        <a:buFontTx/>
                        <a:buNone/>
                        <a:tabLst/>
                        <a:defRPr/>
                      </a:pPr>
                      <a:endParaRPr lang="en-GB" sz="1400" b="0" dirty="0">
                        <a:solidFill>
                          <a:schemeClr val="tx1"/>
                        </a:solidFill>
                        <a:latin typeface="+mn-lt"/>
                      </a:endParaRPr>
                    </a:p>
                  </a:txBody>
                  <a:tcPr marL="43660" marR="27724" marT="21830" marB="2183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r>
                        <a:rPr lang="en-GB" sz="1400" dirty="0">
                          <a:latin typeface="+mn-lt"/>
                        </a:rPr>
                        <a:t>ACT and Virtual Wards all have challenged staffing positions which limiting level of capacity and ability to improve provision. </a:t>
                      </a: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lang="en-GB" sz="1400" dirty="0">
                          <a:latin typeface="+mn-lt"/>
                        </a:rPr>
                        <a:t>Community Services Review underway which includes ACT and VW. Anticipated that this review will in 26/ 27 highlight way forward and any changes to service provision</a:t>
                      </a:r>
                    </a:p>
                    <a:p>
                      <a:pPr marL="0" marR="0" lvl="0" indent="0" algn="l" defTabSz="1507937" rtl="0" eaLnBrk="1" fontAlgn="auto" latinLnBrk="0" hangingPunct="1">
                        <a:lnSpc>
                          <a:spcPct val="100000"/>
                        </a:lnSpc>
                        <a:spcBef>
                          <a:spcPts val="0"/>
                        </a:spcBef>
                        <a:spcAft>
                          <a:spcPts val="0"/>
                        </a:spcAft>
                        <a:buClrTx/>
                        <a:buSzTx/>
                        <a:buFontTx/>
                        <a:buNone/>
                        <a:tabLst/>
                        <a:defRPr/>
                      </a:pPr>
                      <a:endParaRPr lang="en-GB" sz="1400" kern="1200" dirty="0">
                        <a:solidFill>
                          <a:schemeClr val="dk1"/>
                        </a:solidFill>
                        <a:effectLst/>
                        <a:latin typeface="+mn-lt"/>
                        <a:ea typeface="+mn-ea"/>
                        <a:cs typeface="+mn-cs"/>
                      </a:endParaRP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algn="ctr"/>
                      <a:r>
                        <a:rPr lang="en-GB" sz="1400" dirty="0">
                          <a:solidFill>
                            <a:schemeClr val="tx1"/>
                          </a:solidFill>
                          <a:latin typeface="+mn-lt"/>
                        </a:rPr>
                        <a:t>TBC</a:t>
                      </a:r>
                    </a:p>
                  </a:txBody>
                  <a:tcPr marL="43660" marR="27724" marT="21830" marB="2183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2819115883"/>
                  </a:ext>
                </a:extLst>
              </a:tr>
              <a:tr h="1378551">
                <a:tc vMerge="1">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endParaRPr lang="en-GB" sz="1400" b="1" kern="0" dirty="0">
                        <a:solidFill>
                          <a:srgbClr val="000000"/>
                        </a:solidFill>
                        <a:latin typeface="+mn-lt"/>
                      </a:endParaRP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lang="en-GB" sz="1400" b="0" kern="1200" dirty="0">
                          <a:solidFill>
                            <a:srgbClr val="000000"/>
                          </a:solidFill>
                          <a:latin typeface="+mn-lt"/>
                          <a:ea typeface="+mn-ea"/>
                          <a:cs typeface="+mn-cs"/>
                        </a:rPr>
                        <a:t>Remodel Inpatient Rehabilitation aligned to D2RA</a:t>
                      </a:r>
                    </a:p>
                    <a:p>
                      <a:pPr marL="0" marR="0" lvl="0" indent="0" algn="l" rtl="0" eaLnBrk="1" fontAlgn="auto" latinLnBrk="0" hangingPunct="1">
                        <a:lnSpc>
                          <a:spcPct val="100000"/>
                        </a:lnSpc>
                        <a:spcBef>
                          <a:spcPts val="0"/>
                        </a:spcBef>
                        <a:spcAft>
                          <a:spcPts val="0"/>
                        </a:spcAft>
                        <a:buClrTx/>
                        <a:buSzTx/>
                        <a:buFontTx/>
                        <a:buNone/>
                      </a:pPr>
                      <a:endParaRPr lang="en-GB" sz="1400" b="1" kern="1200" dirty="0">
                        <a:solidFill>
                          <a:srgbClr val="000000"/>
                        </a:solidFill>
                        <a:latin typeface="+mn-lt"/>
                      </a:endParaRP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379412" marR="0" lvl="1" indent="-28575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b="0" kern="100" dirty="0">
                          <a:effectLst/>
                          <a:latin typeface="+mn-lt"/>
                          <a:ea typeface="Aptos" panose="020B0004020202020204" pitchFamily="34" charset="0"/>
                          <a:cs typeface="Times New Roman" panose="02020603050405020304" pitchFamily="18" charset="0"/>
                        </a:rPr>
                        <a:t>Embed/ BAU</a:t>
                      </a:r>
                    </a:p>
                    <a:p>
                      <a:pPr marL="379412" marR="0" lvl="1" indent="-28575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400" b="0" i="0" u="none" strike="noStrike" kern="1200" cap="none" spc="0" normalizeH="0" baseline="0" noProof="0" dirty="0">
                        <a:ln>
                          <a:noFill/>
                        </a:ln>
                        <a:solidFill>
                          <a:srgbClr val="FF0000"/>
                        </a:solidFill>
                        <a:effectLst/>
                        <a:uLnTx/>
                        <a:uFillTx/>
                        <a:latin typeface="+mn-lt"/>
                        <a:ea typeface="+mn-ea"/>
                        <a:cs typeface="+mn-cs"/>
                      </a:endParaRP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r>
                        <a:rPr lang="en-GB" sz="1400" dirty="0">
                          <a:latin typeface="+mn-lt"/>
                        </a:rPr>
                        <a:t>Activity aligned to maximising P2 beds – work underway but stalled in part due to system pressures – further activity needed </a:t>
                      </a: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lang="en-GB" sz="1400" kern="1200" dirty="0">
                          <a:solidFill>
                            <a:schemeClr val="dk1"/>
                          </a:solidFill>
                          <a:effectLst/>
                          <a:latin typeface="+mn-lt"/>
                          <a:ea typeface="+mn-ea"/>
                          <a:cs typeface="+mn-cs"/>
                        </a:rPr>
                        <a:t>Plan/ desire to utilise internal improvement resource to maximise use of P2 beds – dependent on available resource </a:t>
                      </a: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algn="ctr"/>
                      <a:r>
                        <a:rPr lang="en-GB" sz="1400" dirty="0">
                          <a:solidFill>
                            <a:schemeClr val="tx1"/>
                          </a:solidFill>
                          <a:latin typeface="+mn-lt"/>
                        </a:rPr>
                        <a:t>TBC</a:t>
                      </a:r>
                    </a:p>
                  </a:txBody>
                  <a:tcPr marL="43660" marR="27724" marT="21830" marB="2183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3862873284"/>
                  </a:ext>
                </a:extLst>
              </a:tr>
              <a:tr h="1378551">
                <a:tc vMerge="1">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endParaRPr lang="en-GB" sz="1400" b="1" kern="0" dirty="0">
                        <a:solidFill>
                          <a:srgbClr val="000000"/>
                        </a:solidFill>
                        <a:latin typeface="+mn-lt"/>
                      </a:endParaRP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lang="en-GB" sz="1400" b="0" kern="1200" dirty="0">
                          <a:solidFill>
                            <a:srgbClr val="000000"/>
                          </a:solidFill>
                          <a:latin typeface="+mn-lt"/>
                          <a:ea typeface="+mn-ea"/>
                          <a:cs typeface="+mn-cs"/>
                        </a:rPr>
                        <a:t>Respiratory Service Improvement Plan</a:t>
                      </a:r>
                    </a:p>
                    <a:p>
                      <a:pPr marL="0" marR="0" lvl="0" indent="0" algn="l" rtl="0" eaLnBrk="1" fontAlgn="auto" latinLnBrk="0" hangingPunct="1">
                        <a:lnSpc>
                          <a:spcPct val="100000"/>
                        </a:lnSpc>
                        <a:spcBef>
                          <a:spcPts val="0"/>
                        </a:spcBef>
                        <a:spcAft>
                          <a:spcPts val="0"/>
                        </a:spcAft>
                        <a:buClrTx/>
                        <a:buSzTx/>
                        <a:buFontTx/>
                        <a:buNone/>
                      </a:pPr>
                      <a:endParaRPr lang="en-GB" sz="1400" b="1" kern="1200" dirty="0">
                        <a:solidFill>
                          <a:srgbClr val="000000"/>
                        </a:solidFill>
                        <a:latin typeface="+mn-lt"/>
                      </a:endParaRP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indent="0" algn="l">
                        <a:lnSpc>
                          <a:spcPct val="115000"/>
                        </a:lnSpc>
                        <a:spcAft>
                          <a:spcPts val="800"/>
                        </a:spcAft>
                        <a:buFont typeface="Arial" panose="020B0604020202020204" pitchFamily="34" charset="0"/>
                        <a:buNone/>
                      </a:pPr>
                      <a:endParaRPr lang="en-GB" sz="1400" b="0" kern="100" dirty="0">
                        <a:effectLst/>
                        <a:latin typeface="+mn-lt"/>
                        <a:ea typeface="Aptos" panose="020B00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marL="285750" indent="-285750">
                        <a:buFont typeface="Arial" panose="020B0604020202020204" pitchFamily="34" charset="0"/>
                        <a:buChar char="•"/>
                      </a:pPr>
                      <a:r>
                        <a:rPr lang="en-GB" sz="1400" dirty="0">
                          <a:latin typeface="+mn-lt"/>
                        </a:rPr>
                        <a:t>Workforce review continuing with good progress made against nursing workforce especially</a:t>
                      </a:r>
                    </a:p>
                    <a:p>
                      <a:pPr marL="285750" indent="-285750">
                        <a:buFont typeface="Arial" panose="020B0604020202020204" pitchFamily="34" charset="0"/>
                        <a:buChar char="•"/>
                      </a:pPr>
                      <a:r>
                        <a:rPr lang="en-GB" sz="1400" dirty="0">
                          <a:latin typeface="+mn-lt"/>
                        </a:rPr>
                        <a:t>Key personnel have been away from work for periods – now returned but recruitment freeze limiting progress</a:t>
                      </a:r>
                    </a:p>
                    <a:p>
                      <a:pPr marL="285750" indent="-285750">
                        <a:buFont typeface="Arial" panose="020B0604020202020204" pitchFamily="34" charset="0"/>
                        <a:buChar char="•"/>
                      </a:pPr>
                      <a:r>
                        <a:rPr lang="en-GB" sz="1400" dirty="0">
                          <a:latin typeface="+mn-lt"/>
                        </a:rPr>
                        <a:t>Competing clinical priority of winter </a:t>
                      </a:r>
                      <a:r>
                        <a:rPr lang="en-GB" sz="1400" dirty="0" err="1">
                          <a:latin typeface="+mn-lt"/>
                        </a:rPr>
                        <a:t>Resp</a:t>
                      </a:r>
                      <a:r>
                        <a:rPr lang="en-GB" sz="1400" dirty="0">
                          <a:latin typeface="+mn-lt"/>
                        </a:rPr>
                        <a:t> preparedness prevented significant progress pre-set milestones</a:t>
                      </a: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lang="en-GB" sz="1400" kern="1200" dirty="0">
                          <a:solidFill>
                            <a:schemeClr val="dk1"/>
                          </a:solidFill>
                          <a:effectLst/>
                          <a:latin typeface="+mn-lt"/>
                          <a:ea typeface="+mn-ea"/>
                          <a:cs typeface="+mn-cs"/>
                        </a:rPr>
                        <a:t>TBC – desire that resource be reallocated to this work and that key members of staff that have returned are able to drive. Recruitment/ funding freezes limiting progress – progress dependent on resource</a:t>
                      </a: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algn="ctr"/>
                      <a:r>
                        <a:rPr lang="en-GB" sz="1400" dirty="0">
                          <a:solidFill>
                            <a:schemeClr val="tx1"/>
                          </a:solidFill>
                          <a:latin typeface="+mn-lt"/>
                        </a:rPr>
                        <a:t>TBC</a:t>
                      </a:r>
                    </a:p>
                  </a:txBody>
                  <a:tcPr marL="43660" marR="27724" marT="21830" marB="2183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865900315"/>
                  </a:ext>
                </a:extLst>
              </a:tr>
              <a:tr h="1378551">
                <a:tc vMerge="1">
                  <a:txBody>
                    <a:bodyPr/>
                    <a:lstStyle/>
                    <a:p>
                      <a:pPr marL="0" marR="0" lvl="0" indent="0" algn="ctr" defTabSz="1507937" rtl="0" eaLnBrk="1" fontAlgn="auto" latinLnBrk="0" hangingPunct="1">
                        <a:lnSpc>
                          <a:spcPct val="100000"/>
                        </a:lnSpc>
                        <a:spcBef>
                          <a:spcPts val="0"/>
                        </a:spcBef>
                        <a:spcAft>
                          <a:spcPts val="0"/>
                        </a:spcAft>
                        <a:buClrTx/>
                        <a:buSzTx/>
                        <a:buFontTx/>
                        <a:buNone/>
                        <a:tabLst/>
                        <a:defRPr/>
                      </a:pPr>
                      <a:endParaRPr lang="en-GB" sz="1400" b="1" kern="0" dirty="0">
                        <a:solidFill>
                          <a:srgbClr val="000000"/>
                        </a:solidFill>
                        <a:latin typeface="+mn-lt"/>
                      </a:endParaRP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lang="en-GB" sz="1400" b="0" kern="1200" dirty="0">
                          <a:solidFill>
                            <a:srgbClr val="000000"/>
                          </a:solidFill>
                          <a:latin typeface="+mn-lt"/>
                          <a:ea typeface="+mn-ea"/>
                          <a:cs typeface="+mn-cs"/>
                        </a:rPr>
                        <a:t>Develop Discharge Hub (aligned with front door SPOA – system specialists able to signpost all potential admission avoidance and discharge opportunities) </a:t>
                      </a:r>
                    </a:p>
                    <a:p>
                      <a:pPr marL="0" marR="0" lvl="0" indent="0" algn="l" rtl="0" eaLnBrk="1" fontAlgn="auto" latinLnBrk="0" hangingPunct="1">
                        <a:lnSpc>
                          <a:spcPct val="100000"/>
                        </a:lnSpc>
                        <a:spcBef>
                          <a:spcPts val="0"/>
                        </a:spcBef>
                        <a:spcAft>
                          <a:spcPts val="0"/>
                        </a:spcAft>
                        <a:buClrTx/>
                        <a:buSzTx/>
                        <a:buFontTx/>
                        <a:buNone/>
                      </a:pPr>
                      <a:endParaRPr lang="en-GB" sz="1400" b="1" kern="1200" dirty="0">
                        <a:solidFill>
                          <a:srgbClr val="000000"/>
                        </a:solidFill>
                        <a:latin typeface="+mn-lt"/>
                      </a:endParaRP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285750" indent="-285750" algn="l">
                        <a:lnSpc>
                          <a:spcPct val="115000"/>
                        </a:lnSpc>
                        <a:spcAft>
                          <a:spcPts val="800"/>
                        </a:spcAft>
                        <a:buFont typeface="Arial" panose="020B0604020202020204" pitchFamily="34" charset="0"/>
                        <a:buChar char="•"/>
                      </a:pPr>
                      <a:r>
                        <a:rPr lang="en-GB" sz="1400" b="0" kern="100" dirty="0">
                          <a:solidFill>
                            <a:srgbClr val="000000"/>
                          </a:solidFill>
                          <a:effectLst/>
                          <a:latin typeface="+mn-lt"/>
                          <a:ea typeface="Aptos" panose="020B0004020202020204" pitchFamily="34" charset="0"/>
                          <a:cs typeface="Times New Roman" panose="02020603050405020304" pitchFamily="18" charset="0"/>
                        </a:rPr>
                        <a:t>Continue implementation (subject to funding)</a:t>
                      </a:r>
                      <a:endParaRPr lang="en-GB" sz="1400" b="0" kern="100" dirty="0">
                        <a:effectLst/>
                        <a:latin typeface="+mn-lt"/>
                        <a:ea typeface="Aptos" panose="020B000402020202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r>
                        <a:rPr lang="en-GB" sz="1400" dirty="0">
                          <a:latin typeface="+mn-lt"/>
                        </a:rPr>
                        <a:t>Integrated Discharge Hub launched and operational but on unsustainable staffing model (team members rotate into IDH form other teams as available)</a:t>
                      </a: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lang="en-GB" sz="1400" kern="1200" dirty="0">
                          <a:solidFill>
                            <a:schemeClr val="dk1"/>
                          </a:solidFill>
                          <a:effectLst/>
                          <a:latin typeface="+mn-lt"/>
                          <a:ea typeface="+mn-ea"/>
                          <a:cs typeface="+mn-cs"/>
                        </a:rPr>
                        <a:t>SBAR submitted for OCP to progress to sustainable staffing model – awaiting confirmation on way forward.</a:t>
                      </a:r>
                    </a:p>
                  </a:txBody>
                  <a:tcPr marL="72000" marR="4572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algn="ctr"/>
                      <a:r>
                        <a:rPr lang="en-GB" sz="1400" dirty="0">
                          <a:solidFill>
                            <a:schemeClr val="tx1"/>
                          </a:solidFill>
                          <a:latin typeface="+mn-lt"/>
                        </a:rPr>
                        <a:t>TBC</a:t>
                      </a:r>
                    </a:p>
                  </a:txBody>
                  <a:tcPr marL="43660" marR="27724" marT="21830" marB="2183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447693560"/>
                  </a:ext>
                </a:extLst>
              </a:tr>
            </a:tbl>
          </a:graphicData>
        </a:graphic>
      </p:graphicFrame>
      <p:sp>
        <p:nvSpPr>
          <p:cNvPr id="7" name="TextBox 6">
            <a:extLst>
              <a:ext uri="{FF2B5EF4-FFF2-40B4-BE49-F238E27FC236}">
                <a16:creationId xmlns:a16="http://schemas.microsoft.com/office/drawing/2014/main" id="{F40F57F8-E9C6-BE91-178F-FA7B8DA987D1}"/>
              </a:ext>
            </a:extLst>
          </p:cNvPr>
          <p:cNvSpPr txBox="1"/>
          <p:nvPr/>
        </p:nvSpPr>
        <p:spPr>
          <a:xfrm>
            <a:off x="-2295426" y="15310861"/>
            <a:ext cx="17883266"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anose="020B0604020202020204"/>
                <a:ea typeface="+mn-ea"/>
                <a:cs typeface="+mn-cs"/>
              </a:rPr>
              <a:t>Issues for escalation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anose="020B0604020202020204"/>
                <a:ea typeface="+mn-ea"/>
                <a:cs typeface="+mn-cs"/>
              </a:rPr>
              <a:t>i.e. support required, recurring issues, blockages to delivery etc.</a:t>
            </a:r>
          </a:p>
        </p:txBody>
      </p:sp>
    </p:spTree>
    <p:extLst>
      <p:ext uri="{BB962C8B-B14F-4D97-AF65-F5344CB8AC3E}">
        <p14:creationId xmlns:p14="http://schemas.microsoft.com/office/powerpoint/2010/main" val="2055207122"/>
      </p:ext>
    </p:extLst>
  </p:cSld>
  <p:clrMapOvr>
    <a:masterClrMapping/>
  </p:clrMapOvr>
</p:sld>
</file>

<file path=ppt/theme/theme1.xml><?xml version="1.0" encoding="utf-8"?>
<a:theme xmlns:a="http://schemas.openxmlformats.org/drawingml/2006/main" name="DARK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4_Office Theme">
  <a:themeElements>
    <a:clrScheme name="Custom 1">
      <a:dk1>
        <a:sysClr val="windowText" lastClr="000000"/>
      </a:dk1>
      <a:lt1>
        <a:sysClr val="window" lastClr="FFFFFF"/>
      </a:lt1>
      <a:dk2>
        <a:srgbClr val="44546A"/>
      </a:dk2>
      <a:lt2>
        <a:srgbClr val="E7E6E6"/>
      </a:lt2>
      <a:accent1>
        <a:srgbClr val="5D59A5"/>
      </a:accent1>
      <a:accent2>
        <a:srgbClr val="00878D"/>
      </a:accent2>
      <a:accent3>
        <a:srgbClr val="4BA076"/>
      </a:accent3>
      <a:accent4>
        <a:srgbClr val="119263"/>
      </a:accent4>
      <a:accent5>
        <a:srgbClr val="AEAAD4"/>
      </a:accent5>
      <a:accent6>
        <a:srgbClr val="0068B6"/>
      </a:accent6>
      <a:hlink>
        <a:srgbClr val="5390D0"/>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D569B47E-7461-48D5-8FEA-EAC24C55F6B4}" vid="{44375900-C106-4A27-A78C-C195E4281226}"/>
    </a:ext>
  </a:extLst>
</a:theme>
</file>

<file path=ppt/theme/theme12.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3.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K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WHITE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ENDING SLIDE">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2_Office Theme">
  <a:themeElements>
    <a:clrScheme name="Custom 1">
      <a:dk1>
        <a:sysClr val="windowText" lastClr="000000"/>
      </a:dk1>
      <a:lt1>
        <a:sysClr val="window" lastClr="FFFFFF"/>
      </a:lt1>
      <a:dk2>
        <a:srgbClr val="44546A"/>
      </a:dk2>
      <a:lt2>
        <a:srgbClr val="E7E6E6"/>
      </a:lt2>
      <a:accent1>
        <a:srgbClr val="5D59A5"/>
      </a:accent1>
      <a:accent2>
        <a:srgbClr val="00878D"/>
      </a:accent2>
      <a:accent3>
        <a:srgbClr val="4BA076"/>
      </a:accent3>
      <a:accent4>
        <a:srgbClr val="119263"/>
      </a:accent4>
      <a:accent5>
        <a:srgbClr val="AEAAD4"/>
      </a:accent5>
      <a:accent6>
        <a:srgbClr val="0068B6"/>
      </a:accent6>
      <a:hlink>
        <a:srgbClr val="5390D0"/>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D569B47E-7461-48D5-8FEA-EAC24C55F6B4}" vid="{44375900-C106-4A27-A78C-C195E4281226}"/>
    </a:ext>
  </a:extLst>
</a:theme>
</file>

<file path=ppt/theme/theme8.xml><?xml version="1.0" encoding="utf-8"?>
<a:theme xmlns:a="http://schemas.openxmlformats.org/drawingml/2006/main" name="1_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60b0568e-e574-4342-a9c0-c22c6fec6509">
      <Terms xmlns="http://schemas.microsoft.com/office/infopath/2007/PartnerControls"/>
    </lcf76f155ced4ddcb4097134ff3c332f>
    <TaxCatchAll xmlns="fdfaf355-f7ae-47f3-8f93-739a60756710" xsi:nil="true"/>
    <_ip_UnifiedCompliancePolicyUIAction xmlns="http://schemas.microsoft.com/sharepoint/v3" xsi:nil="true"/>
    <_ip_UnifiedCompliancePolicyProperties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1C022EFBB18C64ABE3B9933434D2554" ma:contentTypeVersion="15" ma:contentTypeDescription="Create a new document." ma:contentTypeScope="" ma:versionID="2b64952811415c62d0d0df39f3d34ba2">
  <xsd:schema xmlns:xsd="http://www.w3.org/2001/XMLSchema" xmlns:xs="http://www.w3.org/2001/XMLSchema" xmlns:p="http://schemas.microsoft.com/office/2006/metadata/properties" xmlns:ns1="http://schemas.microsoft.com/sharepoint/v3" xmlns:ns2="60b0568e-e574-4342-a9c0-c22c6fec6509" xmlns:ns3="fdfaf355-f7ae-47f3-8f93-739a60756710" targetNamespace="http://schemas.microsoft.com/office/2006/metadata/properties" ma:root="true" ma:fieldsID="b85015dbfa83b7beca0f1d5edc8036d9" ns1:_="" ns2:_="" ns3:_="">
    <xsd:import namespace="http://schemas.microsoft.com/sharepoint/v3"/>
    <xsd:import namespace="60b0568e-e574-4342-a9c0-c22c6fec6509"/>
    <xsd:import namespace="fdfaf355-f7ae-47f3-8f93-739a6075671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Location" minOccurs="0"/>
                <xsd:element ref="ns2:MediaServiceBillingMetadata" minOccurs="0"/>
                <xsd:element ref="ns1:_ip_UnifiedCompliancePolicyProperties" minOccurs="0"/>
                <xsd:element ref="ns1:_ip_UnifiedCompliancePolicyUIAction"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0b0568e-e574-4342-a9c0-c22c6fec65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Location" ma:index="15" nillable="true" ma:displayName="Location" ma:indexed="true" ma:internalName="MediaServiceLocation" ma:readOnly="true">
      <xsd:simpleType>
        <xsd:restriction base="dms:Text"/>
      </xsd:simpleType>
    </xsd:element>
    <xsd:element name="MediaServiceBillingMetadata" ma:index="16" nillable="true" ma:displayName="MediaServiceBillingMetadata" ma:hidden="true" ma:internalName="MediaServiceBillingMetadata" ma:readOnly="true">
      <xsd:simpleType>
        <xsd:restriction base="dms:Note"/>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c2f2e62-4dc6-41ef-ad8c-e640d42d75ed}"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353AC40-0A0E-4F46-A609-E30D51CC4C15}">
  <ds:schemaRefs>
    <ds:schemaRef ds:uri="81d0f8ba-7dd4-497d-b53e-2ae497223135"/>
    <ds:schemaRef ds:uri="http://purl.org/dc/dcmitype/"/>
    <ds:schemaRef ds:uri="http://purl.org/dc/elements/1.1/"/>
    <ds:schemaRef ds:uri="http://schemas.openxmlformats.org/package/2006/metadata/core-properties"/>
    <ds:schemaRef ds:uri="http://schemas.microsoft.com/office/infopath/2007/PartnerControls"/>
    <ds:schemaRef ds:uri="http://schemas.microsoft.com/office/2006/metadata/properties"/>
    <ds:schemaRef ds:uri="http://schemas.microsoft.com/office/2006/documentManagement/types"/>
    <ds:schemaRef ds:uri="http://purl.org/dc/terms/"/>
    <ds:schemaRef ds:uri="6652e9e4-105f-4208-b9a1-5776dfccd132"/>
    <ds:schemaRef ds:uri="http://www.w3.org/XML/1998/namespace"/>
  </ds:schemaRefs>
</ds:datastoreItem>
</file>

<file path=customXml/itemProps2.xml><?xml version="1.0" encoding="utf-8"?>
<ds:datastoreItem xmlns:ds="http://schemas.openxmlformats.org/officeDocument/2006/customXml" ds:itemID="{4E620DCA-3614-4E6B-BB02-ECB881C21FB3}"/>
</file>

<file path=customXml/itemProps3.xml><?xml version="1.0" encoding="utf-8"?>
<ds:datastoreItem xmlns:ds="http://schemas.openxmlformats.org/officeDocument/2006/customXml" ds:itemID="{7EE7A53A-4F8E-4FD8-8FB5-32197C056E5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14414</TotalTime>
  <Words>16579</Words>
  <Application>Microsoft Office PowerPoint</Application>
  <PresentationFormat>Custom</PresentationFormat>
  <Paragraphs>2110</Paragraphs>
  <Slides>59</Slides>
  <Notes>44</Notes>
  <HiddenSlides>0</HiddenSlides>
  <MMClips>0</MMClips>
  <ScaleCrop>false</ScaleCrop>
  <HeadingPairs>
    <vt:vector size="6" baseType="variant">
      <vt:variant>
        <vt:lpstr>Fonts Used</vt:lpstr>
      </vt:variant>
      <vt:variant>
        <vt:i4>12</vt:i4>
      </vt:variant>
      <vt:variant>
        <vt:lpstr>Theme</vt:lpstr>
      </vt:variant>
      <vt:variant>
        <vt:i4>11</vt:i4>
      </vt:variant>
      <vt:variant>
        <vt:lpstr>Slide Titles</vt:lpstr>
      </vt:variant>
      <vt:variant>
        <vt:i4>59</vt:i4>
      </vt:variant>
    </vt:vector>
  </HeadingPairs>
  <TitlesOfParts>
    <vt:vector size="82" baseType="lpstr">
      <vt:lpstr>Aptos</vt:lpstr>
      <vt:lpstr>Aptos Display</vt:lpstr>
      <vt:lpstr>Arial</vt:lpstr>
      <vt:lpstr>Arial Black</vt:lpstr>
      <vt:lpstr>Arial,Sans-Serif</vt:lpstr>
      <vt:lpstr>Calibri</vt:lpstr>
      <vt:lpstr>Symbol</vt:lpstr>
      <vt:lpstr>Tahoma</vt:lpstr>
      <vt:lpstr>Univers Condensed Light</vt:lpstr>
      <vt:lpstr>Verdana</vt:lpstr>
      <vt:lpstr>Webdings</vt:lpstr>
      <vt:lpstr>Wingdings</vt:lpstr>
      <vt:lpstr>DARK TITLE BG</vt:lpstr>
      <vt:lpstr>WHITE TITLE BG</vt:lpstr>
      <vt:lpstr>DARK BG (PHOTO) TITLE</vt:lpstr>
      <vt:lpstr>WHITE BG (PHOTO) TITLE</vt:lpstr>
      <vt:lpstr>WHITE BG SLIDE</vt:lpstr>
      <vt:lpstr>ENDING SLIDE</vt:lpstr>
      <vt:lpstr>2_Office Theme</vt:lpstr>
      <vt:lpstr>1_Office Theme</vt:lpstr>
      <vt:lpstr>Office Theme</vt:lpstr>
      <vt:lpstr>3_Office Theme</vt:lpstr>
      <vt:lpstr>4_Office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Abby Bolter (Swansea Bay UHB - Communications)</dc:creator>
  <cp:lastModifiedBy>Ruth Tovey (Swansea Bay UHB - Planning)</cp:lastModifiedBy>
  <cp:revision>154</cp:revision>
  <dcterms:created xsi:type="dcterms:W3CDTF">2023-11-15T10:54:55Z</dcterms:created>
  <dcterms:modified xsi:type="dcterms:W3CDTF">2026-04-23T13:55:35Z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2023-11-15T00:00:00Z</vt:filetime>
  </property>
  <property fmtid="{D5CDD505-2E9C-101B-9397-08002B2CF9AE}" pid="3" name="Creator">
    <vt:lpwstr>Adobe InDesign 19.0 (Macintosh)</vt:lpwstr>
  </property>
  <property fmtid="{D5CDD505-2E9C-101B-9397-08002B2CF9AE}" pid="4" name="LastSaved">
    <vt:filetime>2023-11-15T00:00:00Z</vt:filetime>
  </property>
  <property fmtid="{D5CDD505-2E9C-101B-9397-08002B2CF9AE}" pid="5" name="ContentTypeId">
    <vt:lpwstr>0x01010001C022EFBB18C64ABE3B9933434D2554</vt:lpwstr>
  </property>
  <property fmtid="{D5CDD505-2E9C-101B-9397-08002B2CF9AE}" pid="6" name="MediaServiceImageTags">
    <vt:lpwstr/>
  </property>
</Properties>
</file>